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2F3_A6EAFF21.xml" ContentType="application/vnd.ms-powerpoint.comments+xml"/>
  <Override PartName="/ppt/notesSlides/notesSlide5.xml" ContentType="application/vnd.openxmlformats-officedocument.presentationml.notesSlide+xml"/>
  <Override PartName="/ppt/comments/modernComment_306_4A601E90.xml" ContentType="application/vnd.ms-powerpoint.comments+xml"/>
  <Override PartName="/ppt/notesSlides/notesSlide6.xml" ContentType="application/vnd.openxmlformats-officedocument.presentationml.notesSlide+xml"/>
  <Override PartName="/ppt/comments/modernComment_2FC_9EC65399.xml" ContentType="application/vnd.ms-powerpoint.comments+xml"/>
  <Override PartName="/ppt/notesSlides/notesSlide7.xml" ContentType="application/vnd.openxmlformats-officedocument.presentationml.notesSlide+xml"/>
  <Override PartName="/ppt/comments/modernComment_2FF_10A65B9A.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31E_7F0BFEF1.xml" ContentType="application/vnd.ms-powerpoint.comments+xml"/>
  <Override PartName="/ppt/notesSlides/notesSlide10.xml" ContentType="application/vnd.openxmlformats-officedocument.presentationml.notesSlide+xml"/>
  <Override PartName="/ppt/comments/modernComment_302_88171705.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2FB_185A6F7A.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471" r:id="rId2"/>
    <p:sldId id="789" r:id="rId3"/>
    <p:sldId id="754" r:id="rId4"/>
    <p:sldId id="755" r:id="rId5"/>
    <p:sldId id="774" r:id="rId6"/>
    <p:sldId id="764" r:id="rId7"/>
    <p:sldId id="767" r:id="rId8"/>
    <p:sldId id="769" r:id="rId9"/>
    <p:sldId id="798" r:id="rId10"/>
    <p:sldId id="770" r:id="rId11"/>
    <p:sldId id="782" r:id="rId12"/>
    <p:sldId id="784" r:id="rId13"/>
    <p:sldId id="793" r:id="rId14"/>
    <p:sldId id="791" r:id="rId15"/>
    <p:sldId id="763" r:id="rId16"/>
    <p:sldId id="796" r:id="rId17"/>
    <p:sldId id="797" r:id="rId18"/>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F3A3FA-BD46-E532-6046-D1F499BB24FA}" name="Shany Ben David" initials="" userId="S::bendavs2@biu.ac.il::9f9ddade-42bd-4d00-aa5d-5452d2026d6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C34"/>
    <a:srgbClr val="FFD228"/>
    <a:srgbClr val="D7FED7"/>
    <a:srgbClr val="FFC819"/>
    <a:srgbClr val="FF0058"/>
    <a:srgbClr val="C6EACB"/>
    <a:srgbClr val="9BFFAA"/>
    <a:srgbClr val="CFFFD8"/>
    <a:srgbClr val="BBE2BE"/>
    <a:srgbClr val="817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505"/>
    <p:restoredTop sz="96395"/>
  </p:normalViewPr>
  <p:slideViewPr>
    <p:cSldViewPr snapToGrid="0">
      <p:cViewPr>
        <p:scale>
          <a:sx n="53" d="100"/>
          <a:sy n="53" d="100"/>
        </p:scale>
        <p:origin x="1072" y="17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modernComment_2F3_A6EAFF21.xml><?xml version="1.0" encoding="utf-8"?>
<p188:cmLst xmlns:a="http://schemas.openxmlformats.org/drawingml/2006/main" xmlns:r="http://schemas.openxmlformats.org/officeDocument/2006/relationships" xmlns:p188="http://schemas.microsoft.com/office/powerpoint/2018/8/main">
  <p188:cm id="{7A4C952C-F6FE-F440-8EA4-499F9808A86F}" authorId="{4AF3A3FA-BD46-E532-6046-D1F499BB24FA}" created="2024-02-12T17:29:21.647">
    <ac:deMkLst xmlns:ac="http://schemas.microsoft.com/office/drawing/2013/main/command">
      <pc:docMk xmlns:pc="http://schemas.microsoft.com/office/powerpoint/2013/main/command"/>
      <pc:sldMk xmlns:pc="http://schemas.microsoft.com/office/powerpoint/2013/main/command" cId="2800418593" sldId="755"/>
      <ac:spMk id="2" creationId="{CE1C7490-F944-9414-E5B2-9DB758DD98FA}"/>
    </ac:deMkLst>
    <p188:replyLst>
      <p188:reply id="{9343A5FB-08DB-B248-9F87-DC3800C7C41D}" authorId="{4AF3A3FA-BD46-E532-6046-D1F499BB24FA}" created="2024-03-05T08:15:41.905">
        <p188:txBody>
          <a:bodyPr/>
          <a:lstStyle/>
          <a:p>
            <a:r>
              <a:rPr lang="en-IL"/>
              <a:t>Applications!
Hardness of approximation
</a:t>
            </a:r>
          </a:p>
        </p188:txBody>
      </p188:reply>
    </p188:replyLst>
    <p188:txBody>
      <a:bodyPr/>
      <a:lstStyle/>
      <a:p>
        <a:r>
          <a:rPr lang="en-IL"/>
          <a:t>cite Ron for this results</a:t>
        </a:r>
      </a:p>
    </p188:txBody>
  </p188:cm>
</p188:cmLst>
</file>

<file path=ppt/comments/modernComment_2FB_185A6F7A.xml><?xml version="1.0" encoding="utf-8"?>
<p188:cmLst xmlns:a="http://schemas.openxmlformats.org/drawingml/2006/main" xmlns:r="http://schemas.openxmlformats.org/officeDocument/2006/relationships" xmlns:p188="http://schemas.microsoft.com/office/powerpoint/2018/8/main">
  <p188:cm id="{1706E011-7E09-F74F-AADF-6B3DC0D44977}" authorId="{4AF3A3FA-BD46-E532-6046-D1F499BB24FA}" created="2024-02-12T17:29:21.647">
    <ac:deMkLst xmlns:ac="http://schemas.microsoft.com/office/drawing/2013/main/command">
      <pc:docMk xmlns:pc="http://schemas.microsoft.com/office/powerpoint/2013/main/command"/>
      <pc:sldMk xmlns:pc="http://schemas.microsoft.com/office/powerpoint/2013/main/command" cId="408579962" sldId="763"/>
      <ac:spMk id="2" creationId="{AB606E6A-2A85-9BC8-06C2-EC4C9544E023}"/>
    </ac:deMkLst>
    <p188:replyLst>
      <p188:reply id="{9343A5FB-08DB-B248-9F87-DC3800C7C41D}" authorId="{4AF3A3FA-BD46-E532-6046-D1F499BB24FA}" created="2024-03-05T08:15:41.905">
        <p188:txBody>
          <a:bodyPr/>
          <a:lstStyle/>
          <a:p>
            <a:r>
              <a:rPr lang="en-IL"/>
              <a:t>Applications!
Hardness of approximation
</a:t>
            </a:r>
          </a:p>
        </p188:txBody>
      </p188:reply>
    </p188:replyLst>
    <p188:txBody>
      <a:bodyPr/>
      <a:lstStyle/>
      <a:p>
        <a:r>
          <a:rPr lang="en-IL"/>
          <a:t>cite Ron for this results</a:t>
        </a:r>
      </a:p>
    </p188:txBody>
  </p188:cm>
</p188:cmLst>
</file>

<file path=ppt/comments/modernComment_2FC_9EC65399.xml><?xml version="1.0" encoding="utf-8"?>
<p188:cmLst xmlns:a="http://schemas.openxmlformats.org/drawingml/2006/main" xmlns:r="http://schemas.openxmlformats.org/officeDocument/2006/relationships" xmlns:p188="http://schemas.microsoft.com/office/powerpoint/2018/8/main">
  <p188:cm id="{9516388E-38EA-F043-B2B3-4257B8129B0F}" authorId="{4AF3A3FA-BD46-E532-6046-D1F499BB24FA}" created="2024-02-12T17:29:21.647">
    <ac:deMkLst xmlns:ac="http://schemas.microsoft.com/office/drawing/2013/main/command">
      <pc:docMk xmlns:pc="http://schemas.microsoft.com/office/powerpoint/2013/main/command"/>
      <pc:sldMk xmlns:pc="http://schemas.microsoft.com/office/powerpoint/2013/main/command" cId="2663797657" sldId="764"/>
      <ac:spMk id="2" creationId="{F3FD8A83-C44B-4131-715D-1336C03D2451}"/>
    </ac:deMkLst>
    <p188:replyLst>
      <p188:reply id="{9343A5FB-08DB-B248-9F87-DC3800C7C41D}" authorId="{4AF3A3FA-BD46-E532-6046-D1F499BB24FA}" created="2024-03-05T08:15:41.905">
        <p188:txBody>
          <a:bodyPr/>
          <a:lstStyle/>
          <a:p>
            <a:r>
              <a:rPr lang="en-IL"/>
              <a:t>Applications!
Hardness of approximation
</a:t>
            </a:r>
          </a:p>
        </p188:txBody>
      </p188:reply>
    </p188:replyLst>
    <p188:txBody>
      <a:bodyPr/>
      <a:lstStyle/>
      <a:p>
        <a:r>
          <a:rPr lang="en-IL"/>
          <a:t>cite Ron for this results</a:t>
        </a:r>
      </a:p>
    </p188:txBody>
  </p188:cm>
</p188:cmLst>
</file>

<file path=ppt/comments/modernComment_2FF_10A65B9A.xml><?xml version="1.0" encoding="utf-8"?>
<p188:cmLst xmlns:a="http://schemas.openxmlformats.org/drawingml/2006/main" xmlns:r="http://schemas.openxmlformats.org/officeDocument/2006/relationships" xmlns:p188="http://schemas.microsoft.com/office/powerpoint/2018/8/main">
  <p188:cm id="{31D047DB-6BC4-674C-B19A-EBD6874A8826}" authorId="{4AF3A3FA-BD46-E532-6046-D1F499BB24FA}" created="2024-02-12T17:29:21.647">
    <ac:deMkLst xmlns:ac="http://schemas.microsoft.com/office/drawing/2013/main/command">
      <pc:docMk xmlns:pc="http://schemas.microsoft.com/office/powerpoint/2013/main/command"/>
      <pc:sldMk xmlns:pc="http://schemas.microsoft.com/office/powerpoint/2013/main/command" cId="279337882" sldId="767"/>
      <ac:spMk id="2" creationId="{0FD72212-620C-86DF-7117-92BE00BC36A2}"/>
    </ac:deMkLst>
    <p188:replyLst>
      <p188:reply id="{9343A5FB-08DB-B248-9F87-DC3800C7C41D}" authorId="{4AF3A3FA-BD46-E532-6046-D1F499BB24FA}" created="2024-03-05T08:15:41.905">
        <p188:txBody>
          <a:bodyPr/>
          <a:lstStyle/>
          <a:p>
            <a:r>
              <a:rPr lang="en-IL"/>
              <a:t>Applications!
Hardness of approximation
</a:t>
            </a:r>
          </a:p>
        </p188:txBody>
      </p188:reply>
    </p188:replyLst>
    <p188:txBody>
      <a:bodyPr/>
      <a:lstStyle/>
      <a:p>
        <a:r>
          <a:rPr lang="en-IL"/>
          <a:t>cite Ron for this results</a:t>
        </a:r>
      </a:p>
    </p188:txBody>
  </p188:cm>
</p188:cmLst>
</file>

<file path=ppt/comments/modernComment_302_88171705.xml><?xml version="1.0" encoding="utf-8"?>
<p188:cmLst xmlns:a="http://schemas.openxmlformats.org/drawingml/2006/main" xmlns:r="http://schemas.openxmlformats.org/officeDocument/2006/relationships" xmlns:p188="http://schemas.microsoft.com/office/powerpoint/2018/8/main">
  <p188:cm id="{C9A47062-3E2F-0C48-9DBD-A1B45CF8177A}" authorId="{4AF3A3FA-BD46-E532-6046-D1F499BB24FA}" created="2024-02-12T17:29:21.647">
    <ac:deMkLst xmlns:ac="http://schemas.microsoft.com/office/drawing/2013/main/command">
      <pc:docMk xmlns:pc="http://schemas.microsoft.com/office/powerpoint/2013/main/command"/>
      <pc:sldMk xmlns:pc="http://schemas.microsoft.com/office/powerpoint/2013/main/command" cId="2283214597" sldId="770"/>
      <ac:spMk id="2" creationId="{B8C13B24-B1EE-5A3F-788C-F1CBDAB0827E}"/>
    </ac:deMkLst>
    <p188:replyLst>
      <p188:reply id="{9343A5FB-08DB-B248-9F87-DC3800C7C41D}" authorId="{4AF3A3FA-BD46-E532-6046-D1F499BB24FA}" created="2024-03-05T08:15:41.905">
        <p188:txBody>
          <a:bodyPr/>
          <a:lstStyle/>
          <a:p>
            <a:r>
              <a:rPr lang="en-IL"/>
              <a:t>Applications!
Hardness of approximation
</a:t>
            </a:r>
          </a:p>
        </p188:txBody>
      </p188:reply>
    </p188:replyLst>
    <p188:txBody>
      <a:bodyPr/>
      <a:lstStyle/>
      <a:p>
        <a:r>
          <a:rPr lang="en-IL"/>
          <a:t>cite Ron for this results</a:t>
        </a:r>
      </a:p>
    </p188:txBody>
  </p188:cm>
</p188:cmLst>
</file>

<file path=ppt/comments/modernComment_306_4A601E90.xml><?xml version="1.0" encoding="utf-8"?>
<p188:cmLst xmlns:a="http://schemas.openxmlformats.org/drawingml/2006/main" xmlns:r="http://schemas.openxmlformats.org/officeDocument/2006/relationships" xmlns:p188="http://schemas.microsoft.com/office/powerpoint/2018/8/main">
  <p188:cm id="{17C77CF9-6562-8A4B-8E0B-24A013F42628}" authorId="{4AF3A3FA-BD46-E532-6046-D1F499BB24FA}" created="2024-02-12T17:29:21.647">
    <ac:deMkLst xmlns:ac="http://schemas.microsoft.com/office/drawing/2013/main/command">
      <pc:docMk xmlns:pc="http://schemas.microsoft.com/office/powerpoint/2013/main/command"/>
      <pc:sldMk xmlns:pc="http://schemas.microsoft.com/office/powerpoint/2013/main/command" cId="1247813264" sldId="774"/>
      <ac:spMk id="2" creationId="{5C7337DC-9FBE-B1E6-6788-1FD94AC0B9BC}"/>
    </ac:deMkLst>
    <p188:replyLst>
      <p188:reply id="{9343A5FB-08DB-B248-9F87-DC3800C7C41D}" authorId="{4AF3A3FA-BD46-E532-6046-D1F499BB24FA}" created="2024-03-05T08:15:41.905">
        <p188:txBody>
          <a:bodyPr/>
          <a:lstStyle/>
          <a:p>
            <a:r>
              <a:rPr lang="en-IL"/>
              <a:t>Applications!
Hardness of approximation
</a:t>
            </a:r>
          </a:p>
        </p188:txBody>
      </p188:reply>
    </p188:replyLst>
    <p188:txBody>
      <a:bodyPr/>
      <a:lstStyle/>
      <a:p>
        <a:r>
          <a:rPr lang="en-IL"/>
          <a:t>cite Ron for this results</a:t>
        </a:r>
      </a:p>
    </p188:txBody>
  </p188:cm>
</p188:cmLst>
</file>

<file path=ppt/comments/modernComment_31E_7F0BFEF1.xml><?xml version="1.0" encoding="utf-8"?>
<p188:cmLst xmlns:a="http://schemas.openxmlformats.org/drawingml/2006/main" xmlns:r="http://schemas.openxmlformats.org/officeDocument/2006/relationships" xmlns:p188="http://schemas.microsoft.com/office/powerpoint/2018/8/main">
  <p188:cm id="{3624E675-C827-D94B-9067-28D8969DE312}" authorId="{4AF3A3FA-BD46-E532-6046-D1F499BB24FA}" created="2024-02-12T17:29:21.647">
    <ac:deMkLst xmlns:ac="http://schemas.microsoft.com/office/drawing/2013/main/command">
      <pc:docMk xmlns:pc="http://schemas.microsoft.com/office/powerpoint/2013/main/command"/>
      <pc:sldMk xmlns:pc="http://schemas.microsoft.com/office/powerpoint/2013/main/command" cId="2131492593" sldId="798"/>
      <ac:spMk id="2" creationId="{E3058087-7F37-2F19-3942-B3E94B62BD78}"/>
    </ac:deMkLst>
    <p188:replyLst>
      <p188:reply id="{9343A5FB-08DB-B248-9F87-DC3800C7C41D}" authorId="{4AF3A3FA-BD46-E532-6046-D1F499BB24FA}" created="2024-03-05T08:15:41.905">
        <p188:txBody>
          <a:bodyPr/>
          <a:lstStyle/>
          <a:p>
            <a:r>
              <a:rPr lang="en-IL"/>
              <a:t>Applications!
Hardness of approximation
</a:t>
            </a:r>
          </a:p>
        </p188:txBody>
      </p188:reply>
    </p188:replyLst>
    <p188:txBody>
      <a:bodyPr/>
      <a:lstStyle/>
      <a:p>
        <a:r>
          <a:rPr lang="en-IL"/>
          <a:t>cite Ron for this results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616FF0-8ED2-2546-B992-1F91C73B2A06}" type="datetimeFigureOut">
              <a:rPr lang="en-IL" smtClean="0"/>
              <a:t>04/05/2025</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07283B-1B2D-1449-BAA3-D24BA7E9D97D}" type="slidenum">
              <a:rPr lang="en-IL" smtClean="0"/>
              <a:t>‹#›</a:t>
            </a:fld>
            <a:endParaRPr lang="en-IL"/>
          </a:p>
        </p:txBody>
      </p:sp>
    </p:spTree>
    <p:extLst>
      <p:ext uri="{BB962C8B-B14F-4D97-AF65-F5344CB8AC3E}">
        <p14:creationId xmlns:p14="http://schemas.microsoft.com/office/powerpoint/2010/main" val="1881638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defTabSz="914400" rtl="0" eaLnBrk="1" latinLnBrk="0" hangingPunct="1">
              <a:spcBef>
                <a:spcPts val="0"/>
              </a:spcBef>
              <a:spcAft>
                <a:spcPts val="0"/>
              </a:spcAft>
              <a:buNone/>
            </a:pPr>
            <a:r>
              <a:rPr lang="en-US" dirty="0"/>
              <a:t>Say thank you at the beginning, and repeat the name and paper name</a:t>
            </a:r>
          </a:p>
          <a:p>
            <a:pPr marL="0" lvl="0" indent="0" algn="l" defTabSz="914400" rtl="0" eaLnBrk="1" latinLnBrk="0" hangingPunct="1">
              <a:spcBef>
                <a:spcPts val="0"/>
              </a:spcBef>
              <a:spcAft>
                <a:spcPts val="0"/>
              </a:spcAft>
              <a:buNone/>
            </a:pPr>
            <a:endParaRPr lang="en-US" dirty="0"/>
          </a:p>
          <a:p>
            <a:pPr marL="0" lvl="0" indent="0" algn="l" defTabSz="914400" rtl="0" eaLnBrk="1" latinLnBrk="0" hangingPunct="1">
              <a:spcBef>
                <a:spcPts val="0"/>
              </a:spcBef>
              <a:spcAft>
                <a:spcPts val="0"/>
              </a:spcAft>
              <a:buNone/>
            </a:pPr>
            <a:r>
              <a:rPr lang="en-US" dirty="0"/>
              <a:t>Talk fluently</a:t>
            </a:r>
          </a:p>
          <a:p>
            <a:pPr marL="0" lvl="0" indent="0" algn="l" defTabSz="914400" rtl="0" eaLnBrk="1" latinLnBrk="0" hangingPunct="1">
              <a:spcBef>
                <a:spcPts val="0"/>
              </a:spcBef>
              <a:spcAft>
                <a:spcPts val="0"/>
              </a:spcAft>
              <a:buNone/>
            </a:pPr>
            <a:endParaRPr lang="en-US" dirty="0"/>
          </a:p>
          <a:p>
            <a:pPr marL="0" lvl="0" indent="0" algn="l" defTabSz="914400" rtl="0" eaLnBrk="1" latinLnBrk="0" hangingPunct="1">
              <a:spcBef>
                <a:spcPts val="0"/>
              </a:spcBef>
              <a:spcAft>
                <a:spcPts val="0"/>
              </a:spcAft>
              <a:buNone/>
            </a:pPr>
            <a:r>
              <a:rPr lang="en-US" dirty="0"/>
              <a:t>Make more focus on succinctness and </a:t>
            </a:r>
          </a:p>
          <a:p>
            <a:pPr marL="0" lvl="0" indent="0" algn="l" defTabSz="914400" rtl="0" eaLnBrk="1" latinLnBrk="0" hangingPunct="1">
              <a:spcBef>
                <a:spcPts val="0"/>
              </a:spcBef>
              <a:spcAft>
                <a:spcPts val="0"/>
              </a:spcAft>
              <a:buNone/>
            </a:pPr>
            <a:endParaRPr lang="en-US" dirty="0"/>
          </a:p>
          <a:p>
            <a:pPr marL="0" lvl="0" indent="0" algn="l" defTabSz="914400" rtl="0" eaLnBrk="1" latinLnBrk="0" hangingPunct="1">
              <a:spcBef>
                <a:spcPts val="0"/>
              </a:spcBef>
              <a:spcAft>
                <a:spcPts val="0"/>
              </a:spcAft>
              <a:buNone/>
            </a:pPr>
            <a:r>
              <a:rPr lang="en-US" dirty="0"/>
              <a:t>Add 3 minutes to the introduction </a:t>
            </a:r>
          </a:p>
          <a:p>
            <a:pPr marL="0" lvl="0" indent="0" algn="l" defTabSz="914400" rtl="0" eaLnBrk="1" latinLnBrk="0" hangingPunct="1">
              <a:spcBef>
                <a:spcPts val="0"/>
              </a:spcBef>
              <a:spcAft>
                <a:spcPts val="0"/>
              </a:spcAft>
              <a:buNone/>
            </a:pPr>
            <a:endParaRPr lang="en-US" dirty="0"/>
          </a:p>
          <a:p>
            <a:pPr marL="0" lvl="0" indent="0" algn="l" defTabSz="914400" rtl="0" eaLnBrk="1" latinLnBrk="0" hangingPunct="1">
              <a:spcBef>
                <a:spcPts val="0"/>
              </a:spcBef>
              <a:spcAft>
                <a:spcPts val="0"/>
              </a:spcAft>
              <a:buNone/>
            </a:pPr>
            <a:r>
              <a:rPr lang="en-US" dirty="0"/>
              <a:t>Look at the audience most of the time</a:t>
            </a:r>
          </a:p>
          <a:p>
            <a:pPr marL="0" lvl="0" indent="0" algn="l" defTabSz="914400" rtl="0" eaLnBrk="1" latinLnBrk="0" hangingPunct="1">
              <a:spcBef>
                <a:spcPts val="0"/>
              </a:spcBef>
              <a:spcAft>
                <a:spcPts val="0"/>
              </a:spcAft>
              <a:buNone/>
            </a:pPr>
            <a:endParaRPr lang="en-US" dirty="0"/>
          </a:p>
          <a:p>
            <a:pPr marL="0" lvl="0" indent="0" algn="l" defTabSz="914400" rtl="0" eaLnBrk="1" latinLnBrk="0" hangingPunct="1">
              <a:spcBef>
                <a:spcPts val="0"/>
              </a:spcBef>
              <a:spcAft>
                <a:spcPts val="0"/>
              </a:spcAft>
              <a:buNone/>
            </a:pPr>
            <a:r>
              <a:rPr lang="en-US" dirty="0"/>
              <a:t>Export pdf</a:t>
            </a:r>
          </a:p>
          <a:p>
            <a:pPr marL="0" lvl="0" indent="0" algn="l" defTabSz="914400" rtl="0" eaLnBrk="1" latinLnBrk="0" hangingPunct="1">
              <a:spcBef>
                <a:spcPts val="0"/>
              </a:spcBef>
              <a:spcAft>
                <a:spcPts val="0"/>
              </a:spcAft>
              <a:buNone/>
            </a:pPr>
            <a:endParaRPr lang="en-US" dirty="0"/>
          </a:p>
          <a:p>
            <a:pPr marL="0" lvl="0" indent="0" algn="l" defTabSz="914400" rtl="0" eaLnBrk="1" latinLnBrk="0" hangingPunct="1">
              <a:spcBef>
                <a:spcPts val="0"/>
              </a:spcBef>
              <a:spcAft>
                <a:spcPts val="0"/>
              </a:spcAft>
              <a:buNone/>
            </a:pPr>
            <a:r>
              <a:rPr lang="en-US" dirty="0"/>
              <a:t>Take a clicker</a:t>
            </a:r>
          </a:p>
          <a:p>
            <a:pPr marL="0" lvl="0" indent="0" algn="l" defTabSz="914400" rtl="0" eaLnBrk="1" latinLnBrk="0" hangingPunct="1">
              <a:spcBef>
                <a:spcPts val="0"/>
              </a:spcBef>
              <a:spcAft>
                <a:spcPts val="0"/>
              </a:spcAft>
              <a:buNone/>
            </a:pPr>
            <a:endParaRPr lang="en-US" dirty="0"/>
          </a:p>
          <a:p>
            <a:pPr marL="0" lvl="0" indent="0" algn="l" defTabSz="914400" rtl="0" eaLnBrk="1" latinLnBrk="0" hangingPunct="1">
              <a:spcBef>
                <a:spcPts val="0"/>
              </a:spcBef>
              <a:spcAft>
                <a:spcPts val="0"/>
              </a:spcAft>
              <a:buNone/>
            </a:pPr>
            <a:r>
              <a:rPr lang="en-US" dirty="0"/>
              <a:t>***************************************************</a:t>
            </a:r>
          </a:p>
          <a:p>
            <a:pPr marL="0" lvl="0" indent="0" algn="l" defTabSz="914400" rtl="0" eaLnBrk="1" latinLnBrk="0" hangingPunct="1">
              <a:spcBef>
                <a:spcPts val="0"/>
              </a:spcBef>
              <a:spcAft>
                <a:spcPts val="0"/>
              </a:spcAft>
              <a:buNone/>
            </a:pPr>
            <a:r>
              <a:rPr lang="en-US" dirty="0"/>
              <a:t>Wait between slides, or repeat the same words.</a:t>
            </a:r>
          </a:p>
          <a:p>
            <a:pPr marL="0" lvl="0" indent="0" algn="l" defTabSz="914400" rtl="0" eaLnBrk="1" latinLnBrk="0" hangingPunct="1">
              <a:spcBef>
                <a:spcPts val="0"/>
              </a:spcBef>
              <a:spcAft>
                <a:spcPts val="0"/>
              </a:spcAft>
              <a:buNone/>
            </a:pPr>
            <a:endParaRPr lang="en-US" dirty="0"/>
          </a:p>
          <a:p>
            <a:pPr marL="0" lvl="0" indent="0" algn="l" defTabSz="914400" rtl="0" eaLnBrk="1" latinLnBrk="0" hangingPunct="1">
              <a:spcBef>
                <a:spcPts val="0"/>
              </a:spcBef>
              <a:spcAft>
                <a:spcPts val="0"/>
              </a:spcAft>
              <a:buNone/>
            </a:pPr>
            <a:r>
              <a:rPr lang="en-US" dirty="0"/>
              <a:t>Say what we saw and what we will see next.</a:t>
            </a:r>
          </a:p>
          <a:p>
            <a:pPr marL="0" lvl="0" indent="0" algn="l" defTabSz="914400" rtl="0" eaLnBrk="1" latinLnBrk="0" hangingPunct="1">
              <a:spcBef>
                <a:spcPts val="0"/>
              </a:spcBef>
              <a:spcAft>
                <a:spcPts val="0"/>
              </a:spcAft>
              <a:buNone/>
            </a:pPr>
            <a:endParaRPr lang="en-US" dirty="0"/>
          </a:p>
          <a:p>
            <a:pPr marL="0" lvl="0" indent="0" algn="l" defTabSz="914400" rtl="0" eaLnBrk="1" latinLnBrk="0" hangingPunct="1">
              <a:spcBef>
                <a:spcPts val="0"/>
              </a:spcBef>
              <a:spcAft>
                <a:spcPts val="0"/>
              </a:spcAft>
              <a:buNone/>
            </a:pPr>
            <a:r>
              <a:rPr lang="en-US" dirty="0"/>
              <a:t>Questions:</a:t>
            </a:r>
          </a:p>
          <a:p>
            <a:pPr marL="0" lvl="0" indent="0" algn="l" defTabSz="914400" rtl="0" eaLnBrk="1" latinLnBrk="0" hangingPunct="1">
              <a:spcBef>
                <a:spcPts val="0"/>
              </a:spcBef>
              <a:spcAft>
                <a:spcPts val="0"/>
              </a:spcAft>
              <a:buNone/>
            </a:pPr>
            <a:r>
              <a:rPr lang="en-US" dirty="0"/>
              <a:t>Why not defining completeness error such that it is hard to find bad randomness? </a:t>
            </a:r>
            <a:br>
              <a:rPr lang="en-US" dirty="0"/>
            </a:br>
            <a:r>
              <a:rPr lang="en-US" dirty="0"/>
              <a:t>We get good results in information theoretic setting</a:t>
            </a:r>
          </a:p>
          <a:p>
            <a:pPr marL="0" lvl="0" indent="0" algn="l" defTabSz="914400" rtl="0" eaLnBrk="1" latinLnBrk="0" hangingPunct="1">
              <a:spcBef>
                <a:spcPts val="0"/>
              </a:spcBef>
              <a:spcAft>
                <a:spcPts val="0"/>
              </a:spcAft>
              <a:buNone/>
            </a:pPr>
            <a:r>
              <a:rPr lang="en-US" dirty="0"/>
              <a:t>And this is an interesting theoretical question</a:t>
            </a:r>
          </a:p>
          <a:p>
            <a:pPr marL="0" lvl="0" indent="0" algn="l" defTabSz="914400" rtl="0" eaLnBrk="1" latinLnBrk="0" hangingPunct="1">
              <a:spcBef>
                <a:spcPts val="0"/>
              </a:spcBef>
              <a:spcAft>
                <a:spcPts val="0"/>
              </a:spcAft>
              <a:buNone/>
            </a:pPr>
            <a:endParaRPr lang="en-US" dirty="0"/>
          </a:p>
          <a:p>
            <a:pPr marL="0" lvl="0" indent="0" algn="l" defTabSz="914400" rtl="0" eaLnBrk="1" latinLnBrk="0" hangingPunct="1">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B2C7D-47C7-7246-6CC8-5F2C24E872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55F0AF-EA88-6843-07F5-7C42D91FE17F}"/>
              </a:ext>
            </a:extLst>
          </p:cNvPr>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CD5B6BBE-0129-77B0-B5ED-97469232CD64}"/>
                  </a:ext>
                </a:extLst>
              </p:cNvPr>
              <p:cNvSpPr>
                <a:spLocks noGrp="1"/>
              </p:cNvSpPr>
              <p:nvPr>
                <p:ph type="body" idx="1"/>
              </p:nvPr>
            </p:nvSpPr>
            <p:spPr/>
            <p:txBody>
              <a:bodyPr/>
              <a:lstStyle/>
              <a:p>
                <a:pPr marL="158750" indent="0" algn="l" defTabSz="914400" rtl="0" eaLnBrk="1" latinLnBrk="0" hangingPunct="1">
                  <a:buNone/>
                </a:pPr>
                <a:r>
                  <a:rPr lang="en-US" dirty="0"/>
                  <a:t>In this work we defined CIC with adaptive soundness. This definition is the same as the BR CIC definition we just saw, only that the soundness holds even if the instance is chosen adaptively according to the CRS.</a:t>
                </a:r>
              </a:p>
              <a:p>
                <a:pPr marL="158750" indent="0" algn="l" defTabSz="914400" rtl="0" eaLnBrk="1" latinLnBrk="0" hangingPunct="1">
                  <a:buNone/>
                </a:pPr>
                <a:r>
                  <a:rPr lang="en-US" dirty="0"/>
                  <a:t>As part of the second main result of this work, we show that this strengthening — moving from non-adaptive to adaptive soundness — is sufficient for constructing collision-resistant hash functions (CRHs).</a:t>
                </a:r>
              </a:p>
              <a:p>
                <a:pPr marL="158750" marR="0" lvl="0" indent="0" algn="l" defTabSz="914400" rtl="0" eaLnBrk="1" fontAlgn="auto" latinLnBrk="0" hangingPunct="1">
                  <a:lnSpc>
                    <a:spcPct val="100000"/>
                  </a:lnSpc>
                  <a:spcBef>
                    <a:spcPts val="0"/>
                  </a:spcBef>
                  <a:spcAft>
                    <a:spcPts val="0"/>
                  </a:spcAft>
                  <a:buClrTx/>
                  <a:buSzTx/>
                  <a:buFontTx/>
                  <a:buNone/>
                  <a:tabLst/>
                  <a:defRPr/>
                </a:pPr>
                <a:r>
                  <a:rPr lang="en-US" dirty="0"/>
                  <a:t>Specifically, we prove that:</a:t>
                </a:r>
                <a:r>
                  <a:rPr lang="en-US" baseline="0" dirty="0"/>
                  <a:t> </a:t>
                </a:r>
                <a14:m>
                  <m:oMath xmlns:m="http://schemas.openxmlformats.org/officeDocument/2006/math">
                    <m:r>
                      <m:rPr>
                        <m:sty m:val="p"/>
                      </m:rPr>
                      <a:rPr lang="en-US" sz="1200" smtClean="0">
                        <a:solidFill>
                          <a:schemeClr val="tx1"/>
                        </a:solidFill>
                        <a:latin typeface="Cambria Math" panose="02040503050406030204" pitchFamily="18" charset="0"/>
                        <a:ea typeface="Cambria Math" panose="02040503050406030204" pitchFamily="18" charset="0"/>
                      </a:rPr>
                      <m:t>OWF</m:t>
                    </m:r>
                    <m:r>
                      <a:rPr lang="en-US" sz="1200" smtClean="0">
                        <a:solidFill>
                          <a:schemeClr val="tx1"/>
                        </a:solidFill>
                        <a:latin typeface="Cambria Math" panose="02040503050406030204" pitchFamily="18" charset="0"/>
                        <a:ea typeface="Cambria Math" panose="02040503050406030204" pitchFamily="18" charset="0"/>
                      </a:rPr>
                      <m:t>+</m:t>
                    </m:r>
                    <m:r>
                      <m:rPr>
                        <m:sty m:val="p"/>
                      </m:rPr>
                      <a:rPr lang="en-US" sz="1200" b="0" i="0" smtClean="0">
                        <a:solidFill>
                          <a:srgbClr val="C00000"/>
                        </a:solidFill>
                        <a:latin typeface="Cambria Math" panose="02040503050406030204" pitchFamily="18" charset="0"/>
                        <a:ea typeface="Cambria Math" panose="02040503050406030204" pitchFamily="18" charset="0"/>
                      </a:rPr>
                      <m:t>adaptive</m:t>
                    </m:r>
                    <m:r>
                      <a:rPr lang="en-US" sz="1200" b="0" i="0" smtClean="0">
                        <a:solidFill>
                          <a:srgbClr val="C00000"/>
                        </a:solidFill>
                        <a:latin typeface="Cambria Math" panose="02040503050406030204" pitchFamily="18" charset="0"/>
                        <a:ea typeface="Cambria Math" panose="02040503050406030204" pitchFamily="18" charset="0"/>
                      </a:rPr>
                      <m:t> </m:t>
                    </m:r>
                    <m:r>
                      <m:rPr>
                        <m:sty m:val="p"/>
                      </m:rPr>
                      <a:rPr lang="en-US" sz="1200" b="0" i="0" smtClean="0">
                        <a:solidFill>
                          <a:srgbClr val="C00000"/>
                        </a:solidFill>
                        <a:latin typeface="Cambria Math" panose="02040503050406030204" pitchFamily="18" charset="0"/>
                        <a:ea typeface="Cambria Math" panose="02040503050406030204" pitchFamily="18" charset="0"/>
                      </a:rPr>
                      <m:t>CIC</m:t>
                    </m:r>
                    <m:r>
                      <a:rPr lang="en-US" sz="1200">
                        <a:solidFill>
                          <a:srgbClr val="C00000"/>
                        </a:solidFill>
                        <a:latin typeface="Cambria Math" panose="02040503050406030204" pitchFamily="18" charset="0"/>
                        <a:ea typeface="Cambria Math" panose="02040503050406030204" pitchFamily="18" charset="0"/>
                      </a:rPr>
                      <m:t> </m:t>
                    </m:r>
                    <m:sSub>
                      <m:sSubPr>
                        <m:ctrlPr>
                          <a:rPr lang="en-US" sz="1200" i="1">
                            <a:solidFill>
                              <a:schemeClr val="tx1"/>
                            </a:solidFill>
                            <a:latin typeface="Cambria Math" panose="02040503050406030204" pitchFamily="18" charset="0"/>
                            <a:ea typeface="Cambria Math" panose="02040503050406030204" pitchFamily="18" charset="0"/>
                          </a:rPr>
                        </m:ctrlPr>
                      </m:sSubPr>
                      <m:e>
                        <m:r>
                          <a:rPr lang="en-US" sz="1200">
                            <a:solidFill>
                              <a:schemeClr val="tx1"/>
                            </a:solidFill>
                            <a:latin typeface="Cambria Math" panose="02040503050406030204" pitchFamily="18" charset="0"/>
                            <a:ea typeface="Cambria Math" panose="02040503050406030204" pitchFamily="18" charset="0"/>
                          </a:rPr>
                          <m:t> ⇒</m:t>
                        </m:r>
                      </m:e>
                      <m:sub>
                        <m:r>
                          <m:rPr>
                            <m:sty m:val="p"/>
                          </m:rPr>
                          <a:rPr lang="en-US" sz="1200">
                            <a:solidFill>
                              <a:schemeClr val="tx1"/>
                            </a:solidFill>
                            <a:latin typeface="Cambria Math" panose="02040503050406030204" pitchFamily="18" charset="0"/>
                            <a:ea typeface="Cambria Math" panose="02040503050406030204" pitchFamily="18" charset="0"/>
                          </a:rPr>
                          <m:t>NBB</m:t>
                        </m:r>
                      </m:sub>
                    </m:sSub>
                    <m:r>
                      <m:rPr>
                        <m:sty m:val="p"/>
                      </m:rPr>
                      <a:rPr lang="en-US" sz="1200">
                        <a:solidFill>
                          <a:schemeClr val="tx1"/>
                        </a:solidFill>
                        <a:latin typeface="Cambria Math" panose="02040503050406030204" pitchFamily="18" charset="0"/>
                        <a:ea typeface="Cambria Math" panose="02040503050406030204" pitchFamily="18" charset="0"/>
                      </a:rPr>
                      <m:t>CRH</m:t>
                    </m:r>
                  </m:oMath>
                </a14:m>
                <a:br>
                  <a:rPr lang="en-US" dirty="0"/>
                </a:br>
                <a:r>
                  <a:rPr lang="en-US" dirty="0"/>
                  <a:t>In fact, the same</a:t>
                </a:r>
                <a:r>
                  <a:rPr lang="en-US" baseline="0" dirty="0"/>
                  <a:t> CRH construction original proposed by</a:t>
                </a:r>
                <a:r>
                  <a:rPr lang="en-US" dirty="0"/>
                  <a:t> HN, works with this relatively</a:t>
                </a:r>
                <a:r>
                  <a:rPr lang="en-US" baseline="0" dirty="0"/>
                  <a:t> weak computational notion, </a:t>
                </a:r>
              </a:p>
              <a:p>
                <a:pPr marL="158750" marR="0" lvl="0" indent="0" algn="l" defTabSz="914400" rtl="0" eaLnBrk="1" fontAlgn="auto" latinLnBrk="0" hangingPunct="1">
                  <a:lnSpc>
                    <a:spcPct val="100000"/>
                  </a:lnSpc>
                  <a:spcBef>
                    <a:spcPts val="0"/>
                  </a:spcBef>
                  <a:spcAft>
                    <a:spcPts val="0"/>
                  </a:spcAft>
                  <a:buClrTx/>
                  <a:buSzTx/>
                  <a:buFontTx/>
                  <a:buNone/>
                  <a:tabLst/>
                  <a:defRPr/>
                </a:pPr>
                <a:r>
                  <a:rPr lang="en-US" dirty="0"/>
                  <a:t>Thus, the main technical effort in our proof was devoted to carefully analyzing the construction under this new setting.</a:t>
                </a:r>
              </a:p>
              <a:p>
                <a:pPr marL="15875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58750" marR="0" lvl="0" indent="0" algn="l" defTabSz="914400" rtl="0" eaLnBrk="1" fontAlgn="auto" latinLnBrk="0" hangingPunct="1">
                  <a:lnSpc>
                    <a:spcPct val="100000"/>
                  </a:lnSpc>
                  <a:spcBef>
                    <a:spcPts val="0"/>
                  </a:spcBef>
                  <a:spcAft>
                    <a:spcPts val="0"/>
                  </a:spcAft>
                  <a:buClrTx/>
                  <a:buSzTx/>
                  <a:buFontTx/>
                  <a:buNone/>
                  <a:tabLst/>
                  <a:defRPr/>
                </a:pPr>
                <a:r>
                  <a:rPr lang="en-US" dirty="0"/>
                  <a:t>And finally, we also show that adaptive CIC isn't just enough — it's actually </a:t>
                </a:r>
                <a:r>
                  <a:rPr lang="en-US" i="1" dirty="0"/>
                  <a:t>necessary</a:t>
                </a:r>
                <a:r>
                  <a:rPr lang="en-US" dirty="0"/>
                  <a:t> for CRHs.</a:t>
                </a:r>
                <a:br>
                  <a:rPr lang="en-US" dirty="0"/>
                </a:br>
                <a:r>
                  <a:rPr lang="en-US" dirty="0"/>
                  <a:t>Meaning, if you already have a CRH, you can build adaptive CIC from it.</a:t>
                </a:r>
                <a:br>
                  <a:rPr lang="en-US" dirty="0"/>
                </a:br>
                <a:r>
                  <a:rPr lang="en-US" dirty="0"/>
                  <a:t>So in a sense, adaptive CIC and CRHs go hand-in-hand.</a:t>
                </a:r>
              </a:p>
            </p:txBody>
          </p:sp>
        </mc:Choice>
        <mc:Fallback xmlns="">
          <p:sp>
            <p:nvSpPr>
              <p:cNvPr id="3" name="Notes Placeholder 2">
                <a:extLst>
                  <a:ext uri="{FF2B5EF4-FFF2-40B4-BE49-F238E27FC236}">
                    <a16:creationId xmlns:a16="http://schemas.microsoft.com/office/drawing/2014/main" id="{CD5B6BBE-0129-77B0-B5ED-97469232CD64}"/>
                  </a:ext>
                </a:extLst>
              </p:cNvPr>
              <p:cNvSpPr>
                <a:spLocks noGrp="1"/>
              </p:cNvSpPr>
              <p:nvPr>
                <p:ph type="body" idx="1"/>
              </p:nvPr>
            </p:nvSpPr>
            <p:spPr/>
            <p:txBody>
              <a:bodyPr/>
              <a:lstStyle/>
              <a:p>
                <a:pPr marL="158750" indent="0" algn="l" defTabSz="914400" rtl="0" eaLnBrk="1" latinLnBrk="0" hangingPunct="1">
                  <a:buNone/>
                </a:pPr>
                <a:r>
                  <a:rPr lang="en-US" dirty="0"/>
                  <a:t>In this work we defined CIC with adaptive soundness. This definition is the same as the BR CIC definition we just saw, only that the soundness holds even if the instance is chosen adaptively according to the CRS.</a:t>
                </a:r>
              </a:p>
              <a:p>
                <a:pPr marL="158750" indent="0" algn="l" defTabSz="914400" rtl="0" eaLnBrk="1" latinLnBrk="0" hangingPunct="1">
                  <a:buNone/>
                </a:pPr>
                <a:r>
                  <a:rPr lang="en-US" dirty="0"/>
                  <a:t>As part of the second main result of this work, we show that this strengthening — moving from non-adaptive to adaptive soundness — is sufficient for constructing collision-resistant hash functions (CRHs).</a:t>
                </a:r>
              </a:p>
              <a:p>
                <a:pPr marL="158750" marR="0" lvl="0" indent="0" algn="l" defTabSz="914400" rtl="0" eaLnBrk="1" fontAlgn="auto" latinLnBrk="0" hangingPunct="1">
                  <a:lnSpc>
                    <a:spcPct val="100000"/>
                  </a:lnSpc>
                  <a:spcBef>
                    <a:spcPts val="0"/>
                  </a:spcBef>
                  <a:spcAft>
                    <a:spcPts val="0"/>
                  </a:spcAft>
                  <a:buClrTx/>
                  <a:buSzTx/>
                  <a:buFontTx/>
                  <a:buNone/>
                  <a:tabLst/>
                  <a:defRPr/>
                </a:pPr>
                <a:r>
                  <a:rPr lang="en-US" dirty="0"/>
                  <a:t>Specifically, we prove that:</a:t>
                </a:r>
                <a:r>
                  <a:rPr lang="en-US" baseline="0" dirty="0"/>
                  <a:t> </a:t>
                </a:r>
                <a:r>
                  <a:rPr lang="en-US" sz="1200" i="0">
                    <a:solidFill>
                      <a:schemeClr val="tx1"/>
                    </a:solidFill>
                    <a:latin typeface="Cambria Math" panose="02040503050406030204" pitchFamily="18" charset="0"/>
                    <a:ea typeface="Cambria Math" panose="02040503050406030204" pitchFamily="18" charset="0"/>
                  </a:rPr>
                  <a:t>OWF+</a:t>
                </a:r>
                <a:r>
                  <a:rPr lang="en-US" sz="1200" b="0" i="0">
                    <a:solidFill>
                      <a:srgbClr val="C00000"/>
                    </a:solidFill>
                    <a:latin typeface="Cambria Math" panose="02040503050406030204" pitchFamily="18" charset="0"/>
                    <a:ea typeface="Cambria Math" panose="02040503050406030204" pitchFamily="18" charset="0"/>
                  </a:rPr>
                  <a:t>adaptive C</a:t>
                </a:r>
                <a:r>
                  <a:rPr lang="en-US" sz="1200" i="0">
                    <a:solidFill>
                      <a:srgbClr val="C00000"/>
                    </a:solidFill>
                    <a:latin typeface="Cambria Math" panose="02040503050406030204" pitchFamily="18" charset="0"/>
                    <a:ea typeface="Cambria Math" panose="02040503050406030204" pitchFamily="18" charset="0"/>
                  </a:rPr>
                  <a:t>IC </a:t>
                </a:r>
                <a:r>
                  <a:rPr lang="en-US" sz="1200" i="0">
                    <a:solidFill>
                      <a:schemeClr val="tx1"/>
                    </a:solidFill>
                    <a:latin typeface="Cambria Math" panose="02040503050406030204" pitchFamily="18" charset="0"/>
                    <a:ea typeface="Cambria Math" panose="02040503050406030204" pitchFamily="18" charset="0"/>
                  </a:rPr>
                  <a:t>〖 ⇒〗_NBB CRH</a:t>
                </a:r>
                <a:br>
                  <a:rPr lang="en-US" dirty="0"/>
                </a:br>
                <a:r>
                  <a:rPr lang="en-US" dirty="0"/>
                  <a:t>In fact, the same</a:t>
                </a:r>
                <a:r>
                  <a:rPr lang="en-US" baseline="0" dirty="0"/>
                  <a:t> CRH construction original proposed by</a:t>
                </a:r>
                <a:r>
                  <a:rPr lang="en-US" dirty="0"/>
                  <a:t> HN, works with this relatively</a:t>
                </a:r>
                <a:r>
                  <a:rPr lang="en-US" baseline="0" dirty="0"/>
                  <a:t> weak computational notion, </a:t>
                </a:r>
              </a:p>
              <a:p>
                <a:pPr marL="158750" marR="0" lvl="0" indent="0" algn="l" defTabSz="914400" rtl="0" eaLnBrk="1" fontAlgn="auto" latinLnBrk="0" hangingPunct="1">
                  <a:lnSpc>
                    <a:spcPct val="100000"/>
                  </a:lnSpc>
                  <a:spcBef>
                    <a:spcPts val="0"/>
                  </a:spcBef>
                  <a:spcAft>
                    <a:spcPts val="0"/>
                  </a:spcAft>
                  <a:buClrTx/>
                  <a:buSzTx/>
                  <a:buFontTx/>
                  <a:buNone/>
                  <a:tabLst/>
                  <a:defRPr/>
                </a:pPr>
                <a:r>
                  <a:rPr lang="en-US" dirty="0"/>
                  <a:t>Thus, the main technical effort in our proof was devoted to carefully analyzing the construction under this new setting.</a:t>
                </a:r>
              </a:p>
              <a:p>
                <a:pPr marL="15875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58750" marR="0" lvl="0" indent="0" algn="l" defTabSz="914400" rtl="0" eaLnBrk="1" fontAlgn="auto" latinLnBrk="0" hangingPunct="1">
                  <a:lnSpc>
                    <a:spcPct val="100000"/>
                  </a:lnSpc>
                  <a:spcBef>
                    <a:spcPts val="0"/>
                  </a:spcBef>
                  <a:spcAft>
                    <a:spcPts val="0"/>
                  </a:spcAft>
                  <a:buClrTx/>
                  <a:buSzTx/>
                  <a:buFontTx/>
                  <a:buNone/>
                  <a:tabLst/>
                  <a:defRPr/>
                </a:pPr>
                <a:r>
                  <a:rPr lang="en-US" dirty="0"/>
                  <a:t>And finally, we also show that adaptive CIC isn't just enough — it's actually </a:t>
                </a:r>
                <a:r>
                  <a:rPr lang="en-US" i="1" dirty="0"/>
                  <a:t>necessary</a:t>
                </a:r>
                <a:r>
                  <a:rPr lang="en-US" dirty="0"/>
                  <a:t> for CRHs.</a:t>
                </a:r>
                <a:br>
                  <a:rPr lang="en-US" dirty="0"/>
                </a:br>
                <a:r>
                  <a:rPr lang="en-US" dirty="0"/>
                  <a:t>Meaning, if you already have a CRH, you can build adaptive CIC from it.</a:t>
                </a:r>
                <a:br>
                  <a:rPr lang="en-US" dirty="0"/>
                </a:br>
                <a:r>
                  <a:rPr lang="en-US" dirty="0"/>
                  <a:t>So in a sense, adaptive CIC and CRHs go hand-in-hand.</a:t>
                </a:r>
              </a:p>
            </p:txBody>
          </p:sp>
        </mc:Fallback>
      </mc:AlternateContent>
    </p:spTree>
    <p:extLst>
      <p:ext uri="{BB962C8B-B14F-4D97-AF65-F5344CB8AC3E}">
        <p14:creationId xmlns:p14="http://schemas.microsoft.com/office/powerpoint/2010/main" val="1899163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66878-519F-374C-ECD6-697FD81DD1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D885ED-F5AD-1492-A5D3-3FB7E9E822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F2A863-81B9-81C5-8F95-EB243583AF9A}"/>
              </a:ext>
            </a:extLst>
          </p:cNvPr>
          <p:cNvSpPr>
            <a:spLocks noGrp="1"/>
          </p:cNvSpPr>
          <p:nvPr>
            <p:ph type="body" idx="1"/>
          </p:nvPr>
        </p:nvSpPr>
        <p:spPr/>
        <p:txBody>
          <a:bodyPr/>
          <a:lstStyle/>
          <a:p>
            <a:r>
              <a:rPr lang="en-IL" dirty="0"/>
              <a:t>We recognized the right IC notion for constructing CRH, now lets see what are the assumptions required for aCIC</a:t>
            </a:r>
          </a:p>
          <a:p>
            <a:endParaRPr lang="en-IL" dirty="0"/>
          </a:p>
        </p:txBody>
      </p:sp>
      <p:sp>
        <p:nvSpPr>
          <p:cNvPr id="4" name="Slide Number Placeholder 3">
            <a:extLst>
              <a:ext uri="{FF2B5EF4-FFF2-40B4-BE49-F238E27FC236}">
                <a16:creationId xmlns:a16="http://schemas.microsoft.com/office/drawing/2014/main" id="{FA2174C4-EFDE-C956-74B7-BE05D47F4ED4}"/>
              </a:ext>
            </a:extLst>
          </p:cNvPr>
          <p:cNvSpPr>
            <a:spLocks noGrp="1"/>
          </p:cNvSpPr>
          <p:nvPr>
            <p:ph type="sldNum" sz="quarter" idx="5"/>
          </p:nvPr>
        </p:nvSpPr>
        <p:spPr/>
        <p:txBody>
          <a:bodyPr/>
          <a:lstStyle/>
          <a:p>
            <a:fld id="{4707283B-1B2D-1449-BAA3-D24BA7E9D97D}" type="slidenum">
              <a:rPr lang="en-IL" smtClean="0"/>
              <a:t>11</a:t>
            </a:fld>
            <a:endParaRPr lang="en-IL"/>
          </a:p>
        </p:txBody>
      </p:sp>
    </p:spTree>
    <p:extLst>
      <p:ext uri="{BB962C8B-B14F-4D97-AF65-F5344CB8AC3E}">
        <p14:creationId xmlns:p14="http://schemas.microsoft.com/office/powerpoint/2010/main" val="3407216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67F48-DB93-2662-C525-317FCAA615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D834B9-D873-A198-0BEC-055CDC55BC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E518EA-96D7-3CA6-66F1-EB9DA03D01E6}"/>
              </a:ext>
            </a:extLst>
          </p:cNvPr>
          <p:cNvSpPr>
            <a:spLocks noGrp="1"/>
          </p:cNvSpPr>
          <p:nvPr>
            <p:ph type="body" idx="1"/>
          </p:nvPr>
        </p:nvSpPr>
        <p:spPr/>
        <p:txBody>
          <a:bodyPr/>
          <a:lstStyle/>
          <a:p>
            <a:r>
              <a:rPr lang="en-US" dirty="0">
                <a:solidFill>
                  <a:srgbClr val="4EA72E">
                    <a:lumMod val="75000"/>
                  </a:srgbClr>
                </a:solidFill>
                <a:latin typeface="Aptos" panose="02110004020202020204"/>
              </a:rPr>
              <a:t>Recall the impossibility results we have for CRH from </a:t>
            </a:r>
            <a:r>
              <a:rPr lang="en-US" dirty="0" err="1">
                <a:solidFill>
                  <a:srgbClr val="4EA72E">
                    <a:lumMod val="75000"/>
                  </a:srgbClr>
                </a:solidFill>
                <a:latin typeface="Aptos" panose="02110004020202020204"/>
              </a:rPr>
              <a:t>iO+OWF</a:t>
            </a:r>
            <a:r>
              <a:rPr lang="en-US" dirty="0">
                <a:solidFill>
                  <a:srgbClr val="4EA72E">
                    <a:lumMod val="75000"/>
                  </a:srgbClr>
                </a:solidFill>
                <a:latin typeface="Aptos" panose="02110004020202020204"/>
              </a:rPr>
              <a:t>, so the additional assumptions kind of inherent. then a new works shows how to construct SNARG solely from </a:t>
            </a:r>
            <a:r>
              <a:rPr lang="en-US" dirty="0" err="1">
                <a:solidFill>
                  <a:srgbClr val="4EA72E">
                    <a:lumMod val="75000"/>
                  </a:srgbClr>
                </a:solidFill>
                <a:latin typeface="Aptos" panose="02110004020202020204"/>
              </a:rPr>
              <a:t>iO</a:t>
            </a:r>
            <a:r>
              <a:rPr lang="en-US" dirty="0">
                <a:solidFill>
                  <a:srgbClr val="4EA72E">
                    <a:lumMod val="75000"/>
                  </a:srgbClr>
                </a:solidFill>
                <a:latin typeface="Aptos" panose="02110004020202020204"/>
              </a:rPr>
              <a:t>. The missing part here is that this SNARG is not preprocessing. </a:t>
            </a:r>
            <a:endParaRPr lang="en-IL" dirty="0"/>
          </a:p>
          <a:p>
            <a:endParaRPr lang="en-IL" dirty="0"/>
          </a:p>
          <a:p>
            <a:r>
              <a:rPr lang="en-IL" b="1" dirty="0"/>
              <a:t>Summup</a:t>
            </a:r>
          </a:p>
          <a:p>
            <a:r>
              <a:rPr lang="en-IL" dirty="0"/>
              <a:t>So we have that adaptive CIC+OWF implies CRH </a:t>
            </a:r>
            <a:r>
              <a:rPr lang="en-US" dirty="0"/>
              <a:t>using the NBB techniques used in HN, </a:t>
            </a:r>
            <a:r>
              <a:rPr lang="en-IL" dirty="0"/>
              <a:t>and we also know that CRH implies aCIC.</a:t>
            </a:r>
            <a:br>
              <a:rPr lang="en-IL" dirty="0"/>
            </a:br>
            <a:r>
              <a:rPr lang="en-IL" dirty="0"/>
              <a:t>And we know that adaptive CIC exists under standard assumptions. The question of constructing adative CIC from io+OWF is left open.</a:t>
            </a:r>
          </a:p>
          <a:p>
            <a:r>
              <a:rPr lang="en-IL" dirty="0"/>
              <a:t>At this point we got greedy and asked the question ”what else can we get from adaptive CIC”? </a:t>
            </a:r>
            <a:r>
              <a:rPr lang="en-US" dirty="0"/>
              <a:t>W</a:t>
            </a:r>
            <a:r>
              <a:rPr lang="en-IL" dirty="0"/>
              <a:t>hat new paths that seems possible with IC can be possible with aCIC?</a:t>
            </a:r>
            <a:br>
              <a:rPr lang="en-IL" dirty="0"/>
            </a:br>
            <a:r>
              <a:rPr lang="en-IL" dirty="0"/>
              <a:t>One other results HN had is using IC with additional property called WR to get OT and PKE. Simple IC does not exists, </a:t>
            </a:r>
            <a:r>
              <a:rPr lang="en-US" dirty="0"/>
              <a:t>let alone IC with WR. </a:t>
            </a:r>
            <a:r>
              <a:rPr lang="en-IL" dirty="0"/>
              <a:t>So we ask the question, can we get aCIC with WR?</a:t>
            </a:r>
          </a:p>
          <a:p>
            <a:endParaRPr lang="en-IL" dirty="0"/>
          </a:p>
          <a:p>
            <a:endParaRPr lang="en-IL" dirty="0"/>
          </a:p>
          <a:p>
            <a:endParaRPr lang="en-IL" dirty="0"/>
          </a:p>
        </p:txBody>
      </p:sp>
      <p:sp>
        <p:nvSpPr>
          <p:cNvPr id="4" name="Slide Number Placeholder 3">
            <a:extLst>
              <a:ext uri="{FF2B5EF4-FFF2-40B4-BE49-F238E27FC236}">
                <a16:creationId xmlns:a16="http://schemas.microsoft.com/office/drawing/2014/main" id="{DAAAF862-D285-58F6-F74E-B4B95160A8AD}"/>
              </a:ext>
            </a:extLst>
          </p:cNvPr>
          <p:cNvSpPr>
            <a:spLocks noGrp="1"/>
          </p:cNvSpPr>
          <p:nvPr>
            <p:ph type="sldNum" sz="quarter" idx="5"/>
          </p:nvPr>
        </p:nvSpPr>
        <p:spPr/>
        <p:txBody>
          <a:bodyPr/>
          <a:lstStyle/>
          <a:p>
            <a:fld id="{4707283B-1B2D-1449-BAA3-D24BA7E9D97D}" type="slidenum">
              <a:rPr lang="en-IL" smtClean="0"/>
              <a:t>12</a:t>
            </a:fld>
            <a:endParaRPr lang="en-IL"/>
          </a:p>
        </p:txBody>
      </p:sp>
    </p:spTree>
    <p:extLst>
      <p:ext uri="{BB962C8B-B14F-4D97-AF65-F5344CB8AC3E}">
        <p14:creationId xmlns:p14="http://schemas.microsoft.com/office/powerpoint/2010/main" val="1132881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F340D-8277-4D6C-3A10-C8B11CFC0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FF85B3-2895-2401-E3A5-07C76D4962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1A28EA-B13E-148C-9082-C66B70A5DEFC}"/>
              </a:ext>
            </a:extLst>
          </p:cNvPr>
          <p:cNvSpPr>
            <a:spLocks noGrp="1"/>
          </p:cNvSpPr>
          <p:nvPr>
            <p:ph type="body" idx="1"/>
          </p:nvPr>
        </p:nvSpPr>
        <p:spPr/>
        <p:txBody>
          <a:bodyPr/>
          <a:lstStyle/>
          <a:p>
            <a:endParaRPr lang="en-IL" dirty="0"/>
          </a:p>
        </p:txBody>
      </p:sp>
      <p:sp>
        <p:nvSpPr>
          <p:cNvPr id="4" name="Slide Number Placeholder 3">
            <a:extLst>
              <a:ext uri="{FF2B5EF4-FFF2-40B4-BE49-F238E27FC236}">
                <a16:creationId xmlns:a16="http://schemas.microsoft.com/office/drawing/2014/main" id="{D7F5B696-7B34-8811-E7CF-6645C1BB981E}"/>
              </a:ext>
            </a:extLst>
          </p:cNvPr>
          <p:cNvSpPr>
            <a:spLocks noGrp="1"/>
          </p:cNvSpPr>
          <p:nvPr>
            <p:ph type="sldNum" sz="quarter" idx="5"/>
          </p:nvPr>
        </p:nvSpPr>
        <p:spPr/>
        <p:txBody>
          <a:bodyPr/>
          <a:lstStyle/>
          <a:p>
            <a:fld id="{4707283B-1B2D-1449-BAA3-D24BA7E9D97D}" type="slidenum">
              <a:rPr lang="en-IL" smtClean="0"/>
              <a:t>13</a:t>
            </a:fld>
            <a:endParaRPr lang="en-IL"/>
          </a:p>
        </p:txBody>
      </p:sp>
    </p:spTree>
    <p:extLst>
      <p:ext uri="{BB962C8B-B14F-4D97-AF65-F5344CB8AC3E}">
        <p14:creationId xmlns:p14="http://schemas.microsoft.com/office/powerpoint/2010/main" val="1644321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AF055-9FE8-058C-5056-BF02B0A1AC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256741-095D-328D-5343-750769627B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0EE2EB-FAF9-C355-390C-7247AC601414}"/>
              </a:ext>
            </a:extLst>
          </p:cNvPr>
          <p:cNvSpPr>
            <a:spLocks noGrp="1"/>
          </p:cNvSpPr>
          <p:nvPr>
            <p:ph type="body" idx="1"/>
          </p:nvPr>
        </p:nvSpPr>
        <p:spPr/>
        <p:txBody>
          <a:bodyPr/>
          <a:lstStyle/>
          <a:p>
            <a:endParaRPr lang="en-IL" dirty="0"/>
          </a:p>
        </p:txBody>
      </p:sp>
      <p:sp>
        <p:nvSpPr>
          <p:cNvPr id="4" name="Slide Number Placeholder 3">
            <a:extLst>
              <a:ext uri="{FF2B5EF4-FFF2-40B4-BE49-F238E27FC236}">
                <a16:creationId xmlns:a16="http://schemas.microsoft.com/office/drawing/2014/main" id="{638A7C09-BAA2-0207-6ADE-948E20FA9FDD}"/>
              </a:ext>
            </a:extLst>
          </p:cNvPr>
          <p:cNvSpPr>
            <a:spLocks noGrp="1"/>
          </p:cNvSpPr>
          <p:nvPr>
            <p:ph type="sldNum" sz="quarter" idx="5"/>
          </p:nvPr>
        </p:nvSpPr>
        <p:spPr/>
        <p:txBody>
          <a:bodyPr/>
          <a:lstStyle/>
          <a:p>
            <a:fld id="{4707283B-1B2D-1449-BAA3-D24BA7E9D97D}" type="slidenum">
              <a:rPr lang="en-IL" smtClean="0"/>
              <a:t>14</a:t>
            </a:fld>
            <a:endParaRPr lang="en-IL"/>
          </a:p>
        </p:txBody>
      </p:sp>
    </p:spTree>
    <p:extLst>
      <p:ext uri="{BB962C8B-B14F-4D97-AF65-F5344CB8AC3E}">
        <p14:creationId xmlns:p14="http://schemas.microsoft.com/office/powerpoint/2010/main" val="1181321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BC63C-F692-2217-7BAB-6E4953CAE2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34AF93-97E0-1544-DD78-40568ABD3EC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FD9150A-B3AD-F5FD-621D-AF29CB9E91C2}"/>
              </a:ext>
            </a:extLst>
          </p:cNvPr>
          <p:cNvSpPr>
            <a:spLocks noGrp="1"/>
          </p:cNvSpPr>
          <p:nvPr>
            <p:ph type="body" idx="1"/>
          </p:nvPr>
        </p:nvSpPr>
        <p:spPr/>
        <p:txBody>
          <a:bodyPr/>
          <a:lstStyle/>
          <a:p>
            <a:pPr marL="158750" indent="0" algn="l" defTabSz="914400" rtl="0" eaLnBrk="1" latinLnBrk="0" hangingPunct="1">
              <a:buNone/>
            </a:pPr>
            <a:endParaRPr lang="en-US" dirty="0"/>
          </a:p>
        </p:txBody>
      </p:sp>
    </p:spTree>
    <p:extLst>
      <p:ext uri="{BB962C8B-B14F-4D97-AF65-F5344CB8AC3E}">
        <p14:creationId xmlns:p14="http://schemas.microsoft.com/office/powerpoint/2010/main" val="634279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C6333-6463-920F-8732-895486EEF7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D7CA3A-FC76-93A1-4B3A-9BEC490C8A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0FD0AF-BE4D-C42E-FB9A-774348ACF0DB}"/>
              </a:ext>
            </a:extLst>
          </p:cNvPr>
          <p:cNvSpPr>
            <a:spLocks noGrp="1"/>
          </p:cNvSpPr>
          <p:nvPr>
            <p:ph type="body" idx="1"/>
          </p:nvPr>
        </p:nvSpPr>
        <p:spPr/>
        <p:txBody>
          <a:bodyPr/>
          <a:lstStyle/>
          <a:p>
            <a:r>
              <a:rPr lang="en-IL" dirty="0"/>
              <a:t>Guan Whics </a:t>
            </a:r>
            <a:r>
              <a:rPr lang="en-US" dirty="0" err="1"/>
              <a:t>Zhandry</a:t>
            </a:r>
            <a:endParaRPr lang="en-IL" dirty="0"/>
          </a:p>
        </p:txBody>
      </p:sp>
      <p:sp>
        <p:nvSpPr>
          <p:cNvPr id="4" name="Slide Number Placeholder 3">
            <a:extLst>
              <a:ext uri="{FF2B5EF4-FFF2-40B4-BE49-F238E27FC236}">
                <a16:creationId xmlns:a16="http://schemas.microsoft.com/office/drawing/2014/main" id="{5DD73EAD-578E-C90D-6B12-548114FF8F56}"/>
              </a:ext>
            </a:extLst>
          </p:cNvPr>
          <p:cNvSpPr>
            <a:spLocks noGrp="1"/>
          </p:cNvSpPr>
          <p:nvPr>
            <p:ph type="sldNum" sz="quarter" idx="5"/>
          </p:nvPr>
        </p:nvSpPr>
        <p:spPr/>
        <p:txBody>
          <a:bodyPr/>
          <a:lstStyle/>
          <a:p>
            <a:fld id="{4707283B-1B2D-1449-BAA3-D24BA7E9D97D}" type="slidenum">
              <a:rPr lang="en-IL" smtClean="0"/>
              <a:t>16</a:t>
            </a:fld>
            <a:endParaRPr lang="en-IL"/>
          </a:p>
        </p:txBody>
      </p:sp>
    </p:spTree>
    <p:extLst>
      <p:ext uri="{BB962C8B-B14F-4D97-AF65-F5344CB8AC3E}">
        <p14:creationId xmlns:p14="http://schemas.microsoft.com/office/powerpoint/2010/main" val="915923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706AF-D447-B7A9-85EE-6DE0F629D8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CB11DB-A6D0-878E-824B-D021BE89B5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84DCF0-C1A0-74F0-0DE4-8ACC00585345}"/>
              </a:ext>
            </a:extLst>
          </p:cNvPr>
          <p:cNvSpPr>
            <a:spLocks noGrp="1"/>
          </p:cNvSpPr>
          <p:nvPr>
            <p:ph type="body" idx="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lang="en-US" dirty="0">
              <a:latin typeface="Consolas" panose="020B0609020204030204" pitchFamily="49" charset="0"/>
              <a:cs typeface="Consolas" panose="020B0609020204030204" pitchFamily="49" charset="0"/>
            </a:endParaRPr>
          </a:p>
        </p:txBody>
      </p:sp>
      <p:sp>
        <p:nvSpPr>
          <p:cNvPr id="4" name="Slide Number Placeholder 3">
            <a:extLst>
              <a:ext uri="{FF2B5EF4-FFF2-40B4-BE49-F238E27FC236}">
                <a16:creationId xmlns:a16="http://schemas.microsoft.com/office/drawing/2014/main" id="{36D747E3-1ECD-40F6-693B-755DDDFE0F59}"/>
              </a:ext>
            </a:extLst>
          </p:cNvPr>
          <p:cNvSpPr>
            <a:spLocks noGrp="1"/>
          </p:cNvSpPr>
          <p:nvPr>
            <p:ph type="sldNum" sz="quarter" idx="5"/>
          </p:nvPr>
        </p:nvSpPr>
        <p:spPr/>
        <p:txBody>
          <a:bodyPr/>
          <a:lstStyle/>
          <a:p>
            <a:fld id="{4707283B-1B2D-1449-BAA3-D24BA7E9D97D}" type="slidenum">
              <a:rPr lang="en-IL" smtClean="0"/>
              <a:t>17</a:t>
            </a:fld>
            <a:endParaRPr lang="en-IL"/>
          </a:p>
        </p:txBody>
      </p:sp>
    </p:spTree>
    <p:extLst>
      <p:ext uri="{BB962C8B-B14F-4D97-AF65-F5344CB8AC3E}">
        <p14:creationId xmlns:p14="http://schemas.microsoft.com/office/powerpoint/2010/main" val="3004250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dirty="0"/>
              <a:t>CRHs are extremely powerful and widely used in cryptography, </a:t>
            </a:r>
            <a:br>
              <a:rPr lang="en-US" dirty="0"/>
            </a:br>
            <a:r>
              <a:rPr lang="en-US" dirty="0"/>
              <a:t>One of the major open problems in cryptography is constructing CRH from the minimal assumption that OWFs exists.</a:t>
            </a:r>
          </a:p>
          <a:p>
            <a:pPr marL="0" marR="0" lvl="0" indent="0" algn="l" defTabSz="914400" rtl="1" eaLnBrk="1" fontAlgn="auto" latinLnBrk="0" hangingPunct="1">
              <a:lnSpc>
                <a:spcPct val="100000"/>
              </a:lnSpc>
              <a:spcBef>
                <a:spcPts val="0"/>
              </a:spcBef>
              <a:spcAft>
                <a:spcPts val="0"/>
              </a:spcAft>
              <a:buClrTx/>
              <a:buSzTx/>
              <a:buFontTx/>
              <a:buNone/>
              <a:tabLst/>
              <a:defRPr/>
            </a:pPr>
            <a:r>
              <a:rPr lang="en-US" dirty="0"/>
              <a:t>In this talk we are going to focus on one promising path for achieving this goal</a:t>
            </a:r>
          </a:p>
        </p:txBody>
      </p:sp>
      <p:sp>
        <p:nvSpPr>
          <p:cNvPr id="4" name="Slide Number Placeholder 3"/>
          <p:cNvSpPr>
            <a:spLocks noGrp="1"/>
          </p:cNvSpPr>
          <p:nvPr>
            <p:ph type="sldNum" sz="quarter" idx="5"/>
          </p:nvPr>
        </p:nvSpPr>
        <p:spPr/>
        <p:txBody>
          <a:bodyPr/>
          <a:lstStyle/>
          <a:p>
            <a:fld id="{4707283B-1B2D-1449-BAA3-D24BA7E9D97D}" type="slidenum">
              <a:rPr lang="en-IL" smtClean="0"/>
              <a:t>2</a:t>
            </a:fld>
            <a:endParaRPr lang="en-IL"/>
          </a:p>
        </p:txBody>
      </p:sp>
    </p:spTree>
    <p:extLst>
      <p:ext uri="{BB962C8B-B14F-4D97-AF65-F5344CB8AC3E}">
        <p14:creationId xmlns:p14="http://schemas.microsoft.com/office/powerpoint/2010/main" val="284618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One way to frame this question is through </a:t>
            </a:r>
            <a:r>
              <a:rPr lang="en-US" b="1" dirty="0"/>
              <a:t>Impagliazzo’s Five Worlds</a:t>
            </a:r>
            <a:r>
              <a:rPr lang="en-US" dirty="0"/>
              <a:t>.</a:t>
            </a:r>
            <a:br>
              <a:rPr lang="en-US" dirty="0"/>
            </a:br>
            <a:r>
              <a:rPr lang="en-US" dirty="0"/>
              <a:t>Impagliazzo described five hypothetical worlds, each corresponding to different assumptions in complexity theory and cryptography.</a:t>
            </a:r>
            <a:br>
              <a:rPr lang="en-US" dirty="0"/>
            </a:br>
            <a:r>
              <a:rPr lang="en-US" dirty="0"/>
              <a:t>One of these worlds is </a:t>
            </a:r>
            <a:r>
              <a:rPr lang="en-US" b="1" dirty="0" err="1"/>
              <a:t>Minicrypt</a:t>
            </a:r>
            <a:r>
              <a:rPr lang="en-US" dirty="0"/>
              <a:t>, a world where OWFs exist</a:t>
            </a:r>
            <a:br>
              <a:rPr lang="en-US" dirty="0"/>
            </a:br>
            <a:r>
              <a:rPr lang="en-US" dirty="0"/>
              <a:t>Thus, we can ask: </a:t>
            </a:r>
            <a:r>
              <a:rPr lang="en-US" b="1" dirty="0"/>
              <a:t>If the real world is in </a:t>
            </a:r>
            <a:r>
              <a:rPr lang="en-US" b="1" dirty="0" err="1"/>
              <a:t>Minicrypt</a:t>
            </a:r>
            <a:r>
              <a:rPr lang="en-US" b="1" dirty="0"/>
              <a:t>, do CRHs exist?</a:t>
            </a:r>
            <a:br>
              <a:rPr lang="en-US" b="1" dirty="0"/>
            </a:br>
            <a:br>
              <a:rPr lang="en-US" b="1" dirty="0"/>
            </a:br>
            <a:endParaRPr lang="en-US" dirty="0"/>
          </a:p>
          <a:p>
            <a:pPr>
              <a:buNone/>
            </a:pPr>
            <a:r>
              <a:rPr lang="en-US" dirty="0"/>
              <a:t>Despite decades of research, no construction of collision-resistant hash functions (CRHs) from one-way functions (OWFs) is known. In fact, strong barriers indicate that any such construction would likely require non-black-box techniques.</a:t>
            </a:r>
            <a:br>
              <a:rPr lang="en-US" dirty="0"/>
            </a:br>
            <a:r>
              <a:rPr lang="en-US" dirty="0"/>
              <a:t>The first black-box separation result was given by Simons in 1998.</a:t>
            </a:r>
            <a:br>
              <a:rPr lang="en-US" dirty="0"/>
            </a:br>
            <a:r>
              <a:rPr lang="en-US" dirty="0"/>
              <a:t>Later, </a:t>
            </a:r>
            <a:r>
              <a:rPr lang="en-US" dirty="0" err="1"/>
              <a:t>Asharov</a:t>
            </a:r>
            <a:r>
              <a:rPr lang="en-US" dirty="0"/>
              <a:t> and Segev generalized these results, showing that even with powerful primitives like indistinguishability obfuscation (</a:t>
            </a:r>
            <a:r>
              <a:rPr lang="en-US" dirty="0" err="1"/>
              <a:t>iO</a:t>
            </a:r>
            <a:r>
              <a:rPr lang="en-US" dirty="0"/>
              <a:t>), it is impossible to construct CRHs using black-box methods.</a:t>
            </a:r>
          </a:p>
          <a:p>
            <a:br>
              <a:rPr lang="en-US" dirty="0"/>
            </a:br>
            <a:r>
              <a:rPr lang="en-US" dirty="0"/>
              <a:t>One promising path toward addressing this problem, proposed by Harnik and Naor, involves </a:t>
            </a:r>
            <a:r>
              <a:rPr lang="en-US" b="1" dirty="0"/>
              <a:t>instance compression</a:t>
            </a:r>
            <a:r>
              <a:rPr lang="en-US" dirty="0"/>
              <a:t>.</a:t>
            </a:r>
            <a:br>
              <a:rPr lang="en-US" dirty="0"/>
            </a:br>
            <a:r>
              <a:rPr lang="en-US" dirty="0"/>
              <a:t>In this talk, we will focus on this approach.</a:t>
            </a:r>
          </a:p>
        </p:txBody>
      </p:sp>
      <p:sp>
        <p:nvSpPr>
          <p:cNvPr id="4" name="Slide Number Placeholder 3"/>
          <p:cNvSpPr>
            <a:spLocks noGrp="1"/>
          </p:cNvSpPr>
          <p:nvPr>
            <p:ph type="sldNum" sz="quarter" idx="5"/>
          </p:nvPr>
        </p:nvSpPr>
        <p:spPr/>
        <p:txBody>
          <a:bodyPr/>
          <a:lstStyle/>
          <a:p>
            <a:fld id="{4707283B-1B2D-1449-BAA3-D24BA7E9D97D}" type="slidenum">
              <a:rPr lang="en-IL" smtClean="0"/>
              <a:t>3</a:t>
            </a:fld>
            <a:endParaRPr lang="en-IL"/>
          </a:p>
        </p:txBody>
      </p:sp>
    </p:spTree>
    <p:extLst>
      <p:ext uri="{BB962C8B-B14F-4D97-AF65-F5344CB8AC3E}">
        <p14:creationId xmlns:p14="http://schemas.microsoft.com/office/powerpoint/2010/main" val="2280697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491A4-CC03-B40A-E1BC-9BED95BDB8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F05E8A-A51A-0145-4477-3488499484C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A8505D9-BD3B-E038-0A55-A9B3BEEBA0F6}"/>
              </a:ext>
            </a:extLst>
          </p:cNvPr>
          <p:cNvSpPr>
            <a:spLocks noGrp="1"/>
          </p:cNvSpPr>
          <p:nvPr>
            <p:ph type="body" idx="1"/>
          </p:nvPr>
        </p:nvSpPr>
        <p:spPr/>
        <p:txBody>
          <a:bodyPr/>
          <a:lstStyle/>
          <a:p>
            <a:pPr>
              <a:buNone/>
            </a:pPr>
            <a:r>
              <a:rPr lang="en-US" dirty="0"/>
              <a:t>Instance compression from an NP language L to another language L′ refers to a polynomial-time algorithm that, given an input instance x, compresses it into a new instance x′ while preserving the correctness relative to the language.</a:t>
            </a:r>
          </a:p>
          <a:p>
            <a:r>
              <a:rPr lang="en-US" b="0" dirty="0"/>
              <a:t>Formally…..</a:t>
            </a:r>
          </a:p>
          <a:p>
            <a:r>
              <a:rPr lang="en-US" dirty="0"/>
              <a:t>The goal is for x′ to be much smaller than x, and in particular, we want the x’ to be polynomial in the witness size. This compression parameter becomes meaningful in relations where instances are very large but witnesses are small. </a:t>
            </a:r>
          </a:p>
          <a:p>
            <a:pPr marL="158750" marR="0" lvl="0" indent="0" algn="l" defTabSz="914400" rtl="0" eaLnBrk="1" fontAlgn="auto" latinLnBrk="0" hangingPunct="1">
              <a:lnSpc>
                <a:spcPct val="100000"/>
              </a:lnSpc>
              <a:spcBef>
                <a:spcPts val="0"/>
              </a:spcBef>
              <a:spcAft>
                <a:spcPts val="0"/>
              </a:spcAft>
              <a:buClrTx/>
              <a:buSzTx/>
              <a:buFontTx/>
              <a:buNone/>
              <a:tabLst/>
              <a:defRPr/>
            </a:pPr>
            <a:r>
              <a:rPr lang="en-US" dirty="0"/>
              <a:t>For the compression parameter, we want the new instance to be significantly smaller than the original instance size, and specifically we aim to get new instance of size polynomial in the witness size. This compression target seems to strike a reasonable balance, it is not overly ambitious, and yet meaningful for relations where the instance is much larger than the witness. Note that we would not expect to compress too much, as if we compress too aggressively — say, to a single bit — we effectively decide the language, which is believed to be impossible for NP-complete problems..</a:t>
            </a:r>
          </a:p>
          <a:p>
            <a:pPr marL="158750" marR="0" lvl="0" indent="0" algn="l" defTabSz="914400" rtl="0" eaLnBrk="1" fontAlgn="auto" latinLnBrk="0" hangingPunct="1">
              <a:lnSpc>
                <a:spcPct val="100000"/>
              </a:lnSpc>
              <a:spcBef>
                <a:spcPts val="0"/>
              </a:spcBef>
              <a:spcAft>
                <a:spcPts val="0"/>
              </a:spcAft>
              <a:buClrTx/>
              <a:buSzTx/>
              <a:buFontTx/>
              <a:buNone/>
              <a:tabLst/>
              <a:defRPr/>
            </a:pPr>
            <a:r>
              <a:rPr lang="en-US" dirty="0"/>
              <a:t>*** conflicts ETH ***</a:t>
            </a:r>
          </a:p>
          <a:p>
            <a:pPr marL="158750" marR="0" lvl="0" indent="0" algn="l" defTabSz="914400" rtl="0" eaLnBrk="1" fontAlgn="auto" latinLnBrk="0" hangingPunct="1">
              <a:lnSpc>
                <a:spcPct val="100000"/>
              </a:lnSpc>
              <a:spcBef>
                <a:spcPts val="0"/>
              </a:spcBef>
              <a:spcAft>
                <a:spcPts val="0"/>
              </a:spcAft>
              <a:buClrTx/>
              <a:buSzTx/>
              <a:buFontTx/>
              <a:buNone/>
              <a:tabLst/>
              <a:defRPr/>
            </a:pPr>
            <a:r>
              <a:rPr lang="en-US" dirty="0"/>
              <a:t>We will encounter several definitions of instance compression. In all of them, we will maintain </a:t>
            </a:r>
            <a:r>
              <a:rPr lang="en-US" i="1" dirty="0"/>
              <a:t>perfect completeness</a:t>
            </a:r>
            <a:r>
              <a:rPr lang="en-US" dirty="0"/>
              <a:t>; the main variations will appear in the definition of </a:t>
            </a:r>
            <a:r>
              <a:rPr lang="en-US" i="1" dirty="0"/>
              <a:t>soundness</a:t>
            </a:r>
            <a:r>
              <a:rPr lang="en-US" dirty="0"/>
              <a:t>.</a:t>
            </a:r>
          </a:p>
          <a:p>
            <a:pPr marL="15875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stronger version</a:t>
            </a:r>
            <a:r>
              <a:rPr lang="he-IL" dirty="0"/>
              <a:t> </a:t>
            </a:r>
            <a:r>
              <a:rPr lang="en-US" dirty="0"/>
              <a:t>of IC – witness retrieval </a:t>
            </a:r>
          </a:p>
          <a:p>
            <a:pPr marL="158750" indent="0" algn="l" defTabSz="914400" rtl="0" eaLnBrk="1" latinLnBrk="0" hangingPunct="1">
              <a:buNone/>
            </a:pPr>
            <a:endParaRPr lang="en-US" dirty="0"/>
          </a:p>
        </p:txBody>
      </p:sp>
    </p:spTree>
    <p:extLst>
      <p:ext uri="{BB962C8B-B14F-4D97-AF65-F5344CB8AC3E}">
        <p14:creationId xmlns:p14="http://schemas.microsoft.com/office/powerpoint/2010/main" val="3336591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C8135-9170-E135-88D0-5CB4A364D5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9625FD-CEE1-DDDF-6EBA-9573372165C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61AF44A-EA69-D8FB-DE13-04ED3A64935B}"/>
              </a:ext>
            </a:extLst>
          </p:cNvPr>
          <p:cNvSpPr>
            <a:spLocks noGrp="1"/>
          </p:cNvSpPr>
          <p:nvPr>
            <p:ph type="body" idx="1"/>
          </p:nvPr>
        </p:nvSpPr>
        <p:spPr/>
        <p:txBody>
          <a:bodyPr/>
          <a:lstStyle/>
          <a:p>
            <a:pPr marL="158750" indent="0" algn="l" defTabSz="914400" rtl="0" eaLnBrk="1" latinLnBrk="0" hangingPunct="1">
              <a:buNone/>
            </a:pPr>
            <a:r>
              <a:rPr lang="en-US" dirty="0"/>
              <a:t>We know that OWF+IC implies CRH using NBB techniques, which means that this bypass impossibility results.</a:t>
            </a:r>
          </a:p>
          <a:p>
            <a:pPr marL="158750" indent="0" algn="l" defTabSz="914400" rtl="0" eaLnBrk="1" latinLnBrk="0" hangingPunct="1">
              <a:buNone/>
            </a:pPr>
            <a:endParaRPr lang="en-US" dirty="0"/>
          </a:p>
          <a:p>
            <a:pPr marL="158750" marR="0" lvl="0" indent="0" algn="l" defTabSz="914400" rtl="0" eaLnBrk="1" fontAlgn="auto" latinLnBrk="0" hangingPunct="1">
              <a:lnSpc>
                <a:spcPct val="100000"/>
              </a:lnSpc>
              <a:spcBef>
                <a:spcPts val="0"/>
              </a:spcBef>
              <a:spcAft>
                <a:spcPts val="0"/>
              </a:spcAft>
              <a:buClrTx/>
              <a:buSzTx/>
              <a:buFontTx/>
              <a:buNone/>
              <a:tabLst/>
              <a:defRPr/>
            </a:pPr>
            <a:r>
              <a:rPr lang="en-US" dirty="0"/>
              <a:t>In this work, we ask the question, d</a:t>
            </a:r>
            <a:r>
              <a:rPr lang="en-US" sz="1200" dirty="0">
                <a:solidFill>
                  <a:schemeClr val="tx1"/>
                </a:solidFill>
              </a:rPr>
              <a:t>oes there exist a version of IC that is both strong enough for constructing CRH and exists under cryptographic </a:t>
            </a:r>
            <a:r>
              <a:rPr lang="en-US" sz="1200" dirty="0" err="1">
                <a:solidFill>
                  <a:schemeClr val="tx1"/>
                </a:solidFill>
              </a:rPr>
              <a:t>assumoption</a:t>
            </a:r>
            <a:r>
              <a:rPr lang="en-US" sz="1200" dirty="0">
                <a:solidFill>
                  <a:schemeClr val="tx1"/>
                </a:solidFill>
              </a:rPr>
              <a:t>.  </a:t>
            </a:r>
          </a:p>
          <a:p>
            <a:pPr marL="15875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Hopefully putting a milestone to get CRH from OWFs.</a:t>
            </a:r>
          </a:p>
          <a:p>
            <a:pPr marL="15875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So the focus is going to be finding the right IC definition.</a:t>
            </a:r>
          </a:p>
          <a:p>
            <a:pPr marL="15875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The first definition we had in mind that is weaker than IC and is enough for the HN construction is CIC with strong soundness</a:t>
            </a:r>
          </a:p>
          <a:p>
            <a:pPr marL="15875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158750" indent="0" algn="l" defTabSz="914400" rtl="0" eaLnBrk="1" latinLnBrk="0" hangingPunct="1">
              <a:buNone/>
            </a:pPr>
            <a:endParaRPr lang="en-US" dirty="0"/>
          </a:p>
        </p:txBody>
      </p:sp>
    </p:spTree>
    <p:extLst>
      <p:ext uri="{BB962C8B-B14F-4D97-AF65-F5344CB8AC3E}">
        <p14:creationId xmlns:p14="http://schemas.microsoft.com/office/powerpoint/2010/main" val="4109654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953FA-4442-04C2-9FC2-D4B06BD631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00E178-D3E8-8EF4-D62D-795434C1CAE2}"/>
              </a:ext>
            </a:extLst>
          </p:cNvPr>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E74E9278-2C68-4B4E-B4D6-FA4C583BB42D}"/>
                  </a:ext>
                </a:extLst>
              </p:cNvPr>
              <p:cNvSpPr>
                <a:spLocks noGrp="1"/>
              </p:cNvSpPr>
              <p:nvPr>
                <p:ph type="body" idx="1"/>
              </p:nvPr>
            </p:nvSpPr>
            <p:spPr/>
            <p:txBody>
              <a:bodyPr/>
              <a:lstStyle/>
              <a:p>
                <a:pPr>
                  <a:lnSpc>
                    <a:spcPct val="150000"/>
                  </a:lnSpc>
                </a:pPr>
                <a:r>
                  <a:rPr lang="en-US" sz="1200" b="1" dirty="0"/>
                  <a:t>Computational instance compression with</a:t>
                </a:r>
                <a:r>
                  <a:rPr lang="en-US" sz="1200" dirty="0"/>
                  <a:t> </a:t>
                </a:r>
                <a:r>
                  <a:rPr lang="en-US" sz="1200" b="1" dirty="0"/>
                  <a:t>strong soundness </a:t>
                </a:r>
                <a:r>
                  <a:rPr lang="en-US" sz="1200" dirty="0"/>
                  <a:t>from an NP language</a:t>
                </a:r>
                <a:r>
                  <a:rPr lang="en-US" sz="1200" b="1" dirty="0"/>
                  <a:t> </a:t>
                </a:r>
                <a14:m>
                  <m:oMath xmlns:m="http://schemas.openxmlformats.org/officeDocument/2006/math">
                    <m:r>
                      <a:rPr lang="en-US" sz="1200" b="0" i="1" smtClean="0">
                        <a:latin typeface="Cambria Math" panose="02040503050406030204" pitchFamily="18" charset="0"/>
                      </a:rPr>
                      <m:t>𝐿</m:t>
                    </m:r>
                  </m:oMath>
                </a14:m>
                <a:endParaRPr lang="en-US" sz="1200" dirty="0"/>
              </a:p>
              <a:p>
                <a:pPr>
                  <a:lnSpc>
                    <a:spcPct val="150000"/>
                  </a:lnSpc>
                </a:pPr>
                <a:r>
                  <a:rPr lang="en-US" sz="1200" dirty="0"/>
                  <a:t>to </a:t>
                </a:r>
                <a14:m>
                  <m:oMath xmlns:m="http://schemas.openxmlformats.org/officeDocument/2006/math">
                    <m:sSup>
                      <m:sSupPr>
                        <m:ctrlPr>
                          <a:rPr lang="en-US" sz="1200" b="0" i="1" smtClean="0">
                            <a:latin typeface="Cambria Math" panose="02040503050406030204" pitchFamily="18" charset="0"/>
                            <a:ea typeface="Cambria Math" panose="02040503050406030204" pitchFamily="18" charset="0"/>
                          </a:rPr>
                        </m:ctrlPr>
                      </m:sSupPr>
                      <m:e>
                        <m:r>
                          <a:rPr lang="en-US" sz="1200" i="1" smtClean="0">
                            <a:latin typeface="Cambria Math" panose="02040503050406030204" pitchFamily="18" charset="0"/>
                            <a:ea typeface="Cambria Math" panose="02040503050406030204" pitchFamily="18" charset="0"/>
                          </a:rPr>
                          <m:t>𝐿</m:t>
                        </m:r>
                      </m:e>
                      <m:sup>
                        <m:r>
                          <a:rPr lang="en-US" sz="1200" b="0" i="1" smtClean="0">
                            <a:latin typeface="Cambria Math" panose="02040503050406030204" pitchFamily="18" charset="0"/>
                            <a:ea typeface="Cambria Math" panose="02040503050406030204" pitchFamily="18" charset="0"/>
                          </a:rPr>
                          <m:t>′</m:t>
                        </m:r>
                      </m:sup>
                    </m:sSup>
                    <m:r>
                      <a:rPr lang="en-US" sz="1200" b="0" i="1" smtClean="0">
                        <a:latin typeface="Cambria Math" panose="02040503050406030204" pitchFamily="18" charset="0"/>
                        <a:ea typeface="Cambria Math" panose="02040503050406030204" pitchFamily="18" charset="0"/>
                      </a:rPr>
                      <m:t> </m:t>
                    </m:r>
                  </m:oMath>
                </a14:m>
                <a:r>
                  <a:rPr lang="en-US" sz="1200" dirty="0"/>
                  <a:t>is a polynomial-time algorithm A that </a:t>
                </a:r>
                <a:r>
                  <a:rPr lang="en-US" sz="1200" b="1" dirty="0"/>
                  <a:t>compresses instances</a:t>
                </a:r>
              </a:p>
              <a:p>
                <a:pPr>
                  <a:lnSpc>
                    <a:spcPct val="150000"/>
                  </a:lnSpc>
                </a:pPr>
                <a:r>
                  <a:rPr lang="en-US" sz="1200" b="1" dirty="0"/>
                  <a:t>***The natural thing****</a:t>
                </a:r>
              </a:p>
              <a:p>
                <a:pPr>
                  <a:lnSpc>
                    <a:spcPct val="150000"/>
                  </a:lnSpc>
                </a:pPr>
                <a:r>
                  <a:rPr lang="en-US" sz="1200" b="0" dirty="0"/>
                  <a:t>In this definition the compression algorithm uses CRS</a:t>
                </a:r>
              </a:p>
              <a:p>
                <a:pPr>
                  <a:lnSpc>
                    <a:spcPct val="150000"/>
                  </a:lnSpc>
                </a:pPr>
                <a:r>
                  <a:rPr lang="en-US" sz="1200" b="0" dirty="0"/>
                  <a:t>For completeness, ….</a:t>
                </a:r>
              </a:p>
              <a:p>
                <a:pPr>
                  <a:lnSpc>
                    <a:spcPct val="150000"/>
                  </a:lnSpc>
                </a:pPr>
                <a:r>
                  <a:rPr lang="en-US" sz="1200" b="0" dirty="0"/>
                  <a:t>For soundness, we say that given the CRS, it is computationally hard to find instance x that is such that the new instance x’ is not in the language</a:t>
                </a:r>
                <a:br>
                  <a:rPr lang="en-US" sz="1200" b="0" dirty="0"/>
                </a:br>
                <a:r>
                  <a:rPr lang="en-US" dirty="0"/>
                  <a:t>In other words, while there may exist instances not in L that are mapped to instances in L’, finding such instances is computationally hard.</a:t>
                </a:r>
              </a:p>
              <a:p>
                <a:pPr>
                  <a:lnSpc>
                    <a:spcPct val="150000"/>
                  </a:lnSpc>
                </a:pPr>
                <a:r>
                  <a:rPr lang="en-US" sz="1200" b="0" dirty="0"/>
                  <a:t>The compression parameter stays the same, we want the new instance to be of size that is proportional to the witness size. </a:t>
                </a:r>
              </a:p>
            </p:txBody>
          </p:sp>
        </mc:Choice>
        <mc:Fallback xmlns="">
          <p:sp>
            <p:nvSpPr>
              <p:cNvPr id="3" name="Notes Placeholder 2">
                <a:extLst>
                  <a:ext uri="{FF2B5EF4-FFF2-40B4-BE49-F238E27FC236}">
                    <a16:creationId xmlns:a16="http://schemas.microsoft.com/office/drawing/2014/main" id="{E74E9278-2C68-4B4E-B4D6-FA4C583BB42D}"/>
                  </a:ext>
                </a:extLst>
              </p:cNvPr>
              <p:cNvSpPr>
                <a:spLocks noGrp="1"/>
              </p:cNvSpPr>
              <p:nvPr>
                <p:ph type="body" idx="1"/>
              </p:nvPr>
            </p:nvSpPr>
            <p:spPr/>
            <p:txBody>
              <a:bodyPr/>
              <a:lstStyle/>
              <a:p>
                <a:pPr>
                  <a:lnSpc>
                    <a:spcPct val="150000"/>
                  </a:lnSpc>
                </a:pPr>
                <a:r>
                  <a:rPr lang="en-US" sz="1200" b="1" dirty="0"/>
                  <a:t>Computational instance compression with</a:t>
                </a:r>
                <a:r>
                  <a:rPr lang="en-US" sz="1200" dirty="0"/>
                  <a:t> </a:t>
                </a:r>
                <a:r>
                  <a:rPr lang="en-US" sz="1200" b="1" dirty="0"/>
                  <a:t>strong soundness </a:t>
                </a:r>
                <a:r>
                  <a:rPr lang="en-US" sz="1200" dirty="0"/>
                  <a:t>from an NP language</a:t>
                </a:r>
                <a:r>
                  <a:rPr lang="en-US" sz="1200" b="1" dirty="0"/>
                  <a:t> </a:t>
                </a:r>
                <a:r>
                  <a:rPr lang="en-US" sz="1200" b="0" i="0">
                    <a:latin typeface="Cambria Math" panose="02040503050406030204" pitchFamily="18" charset="0"/>
                  </a:rPr>
                  <a:t>𝐿</a:t>
                </a:r>
                <a:endParaRPr lang="en-US" sz="1200" dirty="0"/>
              </a:p>
              <a:p>
                <a:pPr>
                  <a:lnSpc>
                    <a:spcPct val="150000"/>
                  </a:lnSpc>
                </a:pPr>
                <a:r>
                  <a:rPr lang="en-US" sz="1200" dirty="0"/>
                  <a:t>to </a:t>
                </a:r>
                <a:r>
                  <a:rPr lang="en-US" sz="1200" i="0">
                    <a:latin typeface="Cambria Math" panose="02040503050406030204" pitchFamily="18" charset="0"/>
                    <a:ea typeface="Cambria Math" panose="02040503050406030204" pitchFamily="18" charset="0"/>
                  </a:rPr>
                  <a:t>𝐿</a:t>
                </a:r>
                <a:r>
                  <a:rPr lang="en-US" sz="1200" b="0" i="0">
                    <a:latin typeface="Cambria Math" panose="02040503050406030204" pitchFamily="18" charset="0"/>
                    <a:ea typeface="Cambria Math" panose="02040503050406030204" pitchFamily="18" charset="0"/>
                  </a:rPr>
                  <a:t>^′  </a:t>
                </a:r>
                <a:r>
                  <a:rPr lang="en-US" sz="1200" dirty="0"/>
                  <a:t>is a polynomial-time algorithm A that </a:t>
                </a:r>
                <a:r>
                  <a:rPr lang="en-US" sz="1200" b="1" dirty="0"/>
                  <a:t>compresses instances</a:t>
                </a:r>
              </a:p>
              <a:p>
                <a:pPr>
                  <a:lnSpc>
                    <a:spcPct val="150000"/>
                  </a:lnSpc>
                </a:pPr>
                <a:r>
                  <a:rPr lang="en-US" sz="1200" b="1" dirty="0"/>
                  <a:t>***The natural thing****</a:t>
                </a:r>
              </a:p>
              <a:p>
                <a:pPr>
                  <a:lnSpc>
                    <a:spcPct val="150000"/>
                  </a:lnSpc>
                </a:pPr>
                <a:r>
                  <a:rPr lang="en-US" sz="1200" b="0" dirty="0"/>
                  <a:t>In this definition the compression algorithm uses CRS</a:t>
                </a:r>
              </a:p>
              <a:p>
                <a:pPr>
                  <a:lnSpc>
                    <a:spcPct val="150000"/>
                  </a:lnSpc>
                </a:pPr>
                <a:r>
                  <a:rPr lang="en-US" sz="1200" b="0" dirty="0"/>
                  <a:t>For completeness, ….</a:t>
                </a:r>
              </a:p>
              <a:p>
                <a:pPr>
                  <a:lnSpc>
                    <a:spcPct val="150000"/>
                  </a:lnSpc>
                </a:pPr>
                <a:r>
                  <a:rPr lang="en-US" sz="1200" b="0" dirty="0"/>
                  <a:t>For soundness, we say that given the CRS, it is computationally hard to find instance x that is such that the new instance x’ is not in the language</a:t>
                </a:r>
                <a:br>
                  <a:rPr lang="en-US" sz="1200" b="0" dirty="0"/>
                </a:br>
                <a:r>
                  <a:rPr lang="en-US" dirty="0"/>
                  <a:t>In other words, while there may exist instances not in L that are mapped to instances in L’, finding such instances is computationally hard.</a:t>
                </a:r>
              </a:p>
              <a:p>
                <a:pPr>
                  <a:lnSpc>
                    <a:spcPct val="150000"/>
                  </a:lnSpc>
                </a:pPr>
                <a:r>
                  <a:rPr lang="en-US" sz="1200" b="0" dirty="0"/>
                  <a:t>The compression parameter stays the same, we want the new instance to be of size that is proportional to the witness size. </a:t>
                </a:r>
              </a:p>
            </p:txBody>
          </p:sp>
        </mc:Fallback>
      </mc:AlternateContent>
    </p:spTree>
    <p:extLst>
      <p:ext uri="{BB962C8B-B14F-4D97-AF65-F5344CB8AC3E}">
        <p14:creationId xmlns:p14="http://schemas.microsoft.com/office/powerpoint/2010/main" val="1483186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9BDF5-5999-AC48-8C8A-AF52F3C540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76409A-EA7C-24C0-4521-50681B80BBE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EEC8044-1422-E7F3-BAC6-9A2603C5B96B}"/>
              </a:ext>
            </a:extLst>
          </p:cNvPr>
          <p:cNvSpPr>
            <a:spLocks noGrp="1"/>
          </p:cNvSpPr>
          <p:nvPr>
            <p:ph type="body" idx="1"/>
          </p:nvPr>
        </p:nvSpPr>
        <p:spPr/>
        <p:txBody>
          <a:bodyPr/>
          <a:lstStyle/>
          <a:p>
            <a:pPr marL="158750" indent="0" algn="l" defTabSz="914400" rtl="0" eaLnBrk="1" latinLnBrk="0" hangingPunct="1">
              <a:buNone/>
            </a:pPr>
            <a:r>
              <a:rPr lang="en-US" dirty="0"/>
              <a:t>Before this work, In 2022, BR defined computational instance compression from an NP relation R to a relation R’, shifting the focus from languages to relations. </a:t>
            </a:r>
            <a:br>
              <a:rPr lang="en-US" dirty="0"/>
            </a:br>
            <a:r>
              <a:rPr lang="en-US" dirty="0"/>
              <a:t>In this setting, there are two algorithms: one that compresses the instance, and another, called the </a:t>
            </a:r>
            <a:r>
              <a:rPr lang="en-US" i="1" dirty="0"/>
              <a:t>witness transformation</a:t>
            </a:r>
            <a:r>
              <a:rPr lang="en-US" dirty="0"/>
              <a:t> (WT), that transforms witnesses.</a:t>
            </a:r>
            <a:br>
              <a:rPr lang="en-US" dirty="0"/>
            </a:br>
            <a:r>
              <a:rPr lang="en-US" dirty="0"/>
              <a:t>The witness transformation takes </a:t>
            </a:r>
            <a:r>
              <a:rPr lang="en-US" dirty="0" err="1"/>
              <a:t>x,w</a:t>
            </a:r>
            <a:r>
              <a:rPr lang="en-US" dirty="0"/>
              <a:t> and outputs a new witness w’</a:t>
            </a:r>
          </a:p>
          <a:p>
            <a:pPr marL="158750" indent="0" algn="l" defTabSz="914400" rtl="0" eaLnBrk="1" latinLnBrk="0" hangingPunct="1">
              <a:buNone/>
            </a:pPr>
            <a:r>
              <a:rPr lang="en-US" dirty="0"/>
              <a:t>As before, for completeness, we want that if x is in R than x’ is in R’. Additionally, we require that if </a:t>
            </a:r>
            <a:r>
              <a:rPr lang="en-US" dirty="0" err="1"/>
              <a:t>x,w</a:t>
            </a:r>
            <a:r>
              <a:rPr lang="en-US" dirty="0"/>
              <a:t> are in the relation, than the WT algorithm outputs a valid witness for the new instance x’.</a:t>
            </a:r>
          </a:p>
          <a:p>
            <a:pPr marL="158750" indent="0" algn="l" defTabSz="914400" rtl="0" eaLnBrk="1" latinLnBrk="0" hangingPunct="1">
              <a:buNone/>
            </a:pPr>
            <a:r>
              <a:rPr lang="en-US" dirty="0"/>
              <a:t>For soundness we require that if x was not in the language, than it is computationally hard to find a </a:t>
            </a:r>
            <a:r>
              <a:rPr lang="en-US" b="1" dirty="0" err="1"/>
              <a:t>wintness</a:t>
            </a:r>
            <a:r>
              <a:rPr lang="en-US" dirty="0"/>
              <a:t> to the new instance. In particular, even if x is not in L and x’ is in L, it is computationally hard to find a witness for x’. Importantly, we do </a:t>
            </a:r>
            <a:r>
              <a:rPr lang="en-US" b="1" dirty="0"/>
              <a:t>not</a:t>
            </a:r>
            <a:r>
              <a:rPr lang="en-US" dirty="0"/>
              <a:t> require a "correct" mapping of instances — it is possible that instances are always mapped into L′; the key point is that finding a valid witness should be computationally hard when starting from an invalid x.</a:t>
            </a:r>
          </a:p>
          <a:p>
            <a:pPr marL="158750" indent="0" algn="l" defTabSz="914400" rtl="0" eaLnBrk="1" latinLnBrk="0" hangingPunct="1">
              <a:buNone/>
            </a:pPr>
            <a:r>
              <a:rPr lang="en-US" dirty="0"/>
              <a:t>Overall, for completeness it is easy to find a correct witness to the new instance, and for soundness it is computationally hard.</a:t>
            </a:r>
          </a:p>
          <a:p>
            <a:pPr marL="158750" indent="0" algn="l" defTabSz="914400" rtl="0" eaLnBrk="1" latinLnBrk="0" hangingPunct="1">
              <a:buNone/>
            </a:pPr>
            <a:r>
              <a:rPr lang="en-US" dirty="0"/>
              <a:t>This computational soundness is only non-adaptive, which means that security guarantee is for instances that are chosen independently of the CRS sampled. </a:t>
            </a:r>
          </a:p>
          <a:p>
            <a:pPr marL="158750" indent="0" algn="l" defTabSz="914400" rtl="0" eaLnBrk="1" latinLnBrk="0" hangingPunct="1">
              <a:buNone/>
            </a:pPr>
            <a:endParaRPr lang="en-US" dirty="0"/>
          </a:p>
        </p:txBody>
      </p:sp>
    </p:spTree>
    <p:extLst>
      <p:ext uri="{BB962C8B-B14F-4D97-AF65-F5344CB8AC3E}">
        <p14:creationId xmlns:p14="http://schemas.microsoft.com/office/powerpoint/2010/main" val="3802992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dirty="0"/>
              <a:t>BR also proved that non adaptive CIC can be constructed from standard assumptions by going through an object called succinct PCA, which is essentially PCP with computational security requiremenet. Both the PCA and the CIC defined has non-adpative soundness. </a:t>
            </a:r>
            <a:br>
              <a:rPr lang="en-IL" dirty="0"/>
            </a:br>
            <a:r>
              <a:rPr lang="en-IL" dirty="0"/>
              <a:t>This deifnition is weak enough to exist under standard assumtions, but it is not clear how to construct CRH using this definition. </a:t>
            </a:r>
            <a:r>
              <a:rPr lang="en-US" dirty="0"/>
              <a:t>W</a:t>
            </a:r>
            <a:r>
              <a:rPr lang="en-IL" dirty="0"/>
              <a:t>ith a closer look it seems that CRH needs an adaptive security notion.</a:t>
            </a:r>
          </a:p>
        </p:txBody>
      </p:sp>
      <p:sp>
        <p:nvSpPr>
          <p:cNvPr id="4" name="Slide Number Placeholder 3"/>
          <p:cNvSpPr>
            <a:spLocks noGrp="1"/>
          </p:cNvSpPr>
          <p:nvPr>
            <p:ph type="sldNum" sz="quarter" idx="5"/>
          </p:nvPr>
        </p:nvSpPr>
        <p:spPr/>
        <p:txBody>
          <a:bodyPr/>
          <a:lstStyle/>
          <a:p>
            <a:fld id="{4707283B-1B2D-1449-BAA3-D24BA7E9D97D}" type="slidenum">
              <a:rPr lang="en-IL" smtClean="0"/>
              <a:t>8</a:t>
            </a:fld>
            <a:endParaRPr lang="en-IL"/>
          </a:p>
        </p:txBody>
      </p:sp>
    </p:spTree>
    <p:extLst>
      <p:ext uri="{BB962C8B-B14F-4D97-AF65-F5344CB8AC3E}">
        <p14:creationId xmlns:p14="http://schemas.microsoft.com/office/powerpoint/2010/main" val="371765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22E2C-2841-B0D3-C72B-AC08824564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FB4623-7CE1-A1C3-98EA-04589D4836A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9ACBE93-D9F8-A213-399F-ED694FB89250}"/>
              </a:ext>
            </a:extLst>
          </p:cNvPr>
          <p:cNvSpPr>
            <a:spLocks noGrp="1"/>
          </p:cNvSpPr>
          <p:nvPr>
            <p:ph type="body" idx="1"/>
          </p:nvPr>
        </p:nvSpPr>
        <p:spPr/>
        <p:txBody>
          <a:bodyPr/>
          <a:lstStyle/>
          <a:p>
            <a:pPr marL="158750" indent="0" algn="l" defTabSz="914400" rtl="0" eaLnBrk="1" latinLnBrk="0" hangingPunct="1">
              <a:buNone/>
            </a:pPr>
            <a:r>
              <a:rPr lang="en-US" dirty="0"/>
              <a:t>Before this work, In 2022, BR defined computational instance compression from an NP relation R to a relation R’, shifting the focus from languages to relations. </a:t>
            </a:r>
            <a:br>
              <a:rPr lang="en-US" dirty="0"/>
            </a:br>
            <a:r>
              <a:rPr lang="en-US" dirty="0"/>
              <a:t>In this setting, there are two algorithms: one that compresses the instance, and another, called the </a:t>
            </a:r>
            <a:r>
              <a:rPr lang="en-US" i="1" dirty="0"/>
              <a:t>witness transformation</a:t>
            </a:r>
            <a:r>
              <a:rPr lang="en-US" dirty="0"/>
              <a:t> (WT), that transforms witnesses.</a:t>
            </a:r>
            <a:br>
              <a:rPr lang="en-US" dirty="0"/>
            </a:br>
            <a:r>
              <a:rPr lang="en-US" dirty="0"/>
              <a:t>The witness transformation takes </a:t>
            </a:r>
            <a:r>
              <a:rPr lang="en-US" dirty="0" err="1"/>
              <a:t>x,w</a:t>
            </a:r>
            <a:r>
              <a:rPr lang="en-US" dirty="0"/>
              <a:t> and outputs a new witness w’</a:t>
            </a:r>
          </a:p>
          <a:p>
            <a:pPr marL="158750" indent="0" algn="l" defTabSz="914400" rtl="0" eaLnBrk="1" latinLnBrk="0" hangingPunct="1">
              <a:buNone/>
            </a:pPr>
            <a:r>
              <a:rPr lang="en-US" dirty="0"/>
              <a:t>As before, for completeness, we want that if x is in R than x’ is in R’. Additionally, we require that if </a:t>
            </a:r>
            <a:r>
              <a:rPr lang="en-US" dirty="0" err="1"/>
              <a:t>x,w</a:t>
            </a:r>
            <a:r>
              <a:rPr lang="en-US" dirty="0"/>
              <a:t> are in the relation, than the WT algorithm outputs a valid witness for the new instance x’.</a:t>
            </a:r>
          </a:p>
          <a:p>
            <a:pPr marL="158750" indent="0" algn="l" defTabSz="914400" rtl="0" eaLnBrk="1" latinLnBrk="0" hangingPunct="1">
              <a:buNone/>
            </a:pPr>
            <a:r>
              <a:rPr lang="en-US" dirty="0"/>
              <a:t>For soundness we require that if x was not in the language, than it is computationally hard to find a </a:t>
            </a:r>
            <a:r>
              <a:rPr lang="en-US" b="1" dirty="0" err="1"/>
              <a:t>wintness</a:t>
            </a:r>
            <a:r>
              <a:rPr lang="en-US" dirty="0"/>
              <a:t> to the new instance. In particular, even if x is not in L and x’ is in L, it is computationally hard to find a witness for x’. Importantly, we do </a:t>
            </a:r>
            <a:r>
              <a:rPr lang="en-US" b="1" dirty="0"/>
              <a:t>not</a:t>
            </a:r>
            <a:r>
              <a:rPr lang="en-US" dirty="0"/>
              <a:t> require a "correct" mapping of instances — it is possible that instances are always mapped into L′; the key point is that finding a valid witness should be computationally hard when starting from an invalid x.</a:t>
            </a:r>
          </a:p>
          <a:p>
            <a:pPr marL="158750" indent="0" algn="l" defTabSz="914400" rtl="0" eaLnBrk="1" latinLnBrk="0" hangingPunct="1">
              <a:buNone/>
            </a:pPr>
            <a:r>
              <a:rPr lang="en-US" dirty="0"/>
              <a:t>Overall, for completeness it is easy to find a correct witness to the new instance, and for soundness it is computationally hard.</a:t>
            </a:r>
          </a:p>
          <a:p>
            <a:pPr marL="158750" indent="0" algn="l" defTabSz="914400" rtl="0" eaLnBrk="1" latinLnBrk="0" hangingPunct="1">
              <a:buNone/>
            </a:pPr>
            <a:r>
              <a:rPr lang="en-US" dirty="0"/>
              <a:t>This computational soundness is only non-adaptive, which means that security guarantee is for instances that are chosen independently of the CRS sampled. </a:t>
            </a:r>
          </a:p>
          <a:p>
            <a:pPr marL="158750" indent="0" algn="l" defTabSz="914400" rtl="0" eaLnBrk="1" latinLnBrk="0" hangingPunct="1">
              <a:buNone/>
            </a:pPr>
            <a:endParaRPr lang="en-US" dirty="0"/>
          </a:p>
        </p:txBody>
      </p:sp>
    </p:spTree>
    <p:extLst>
      <p:ext uri="{BB962C8B-B14F-4D97-AF65-F5344CB8AC3E}">
        <p14:creationId xmlns:p14="http://schemas.microsoft.com/office/powerpoint/2010/main" val="3634360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FF29A-B5A9-AA26-7760-D846932257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L"/>
          </a:p>
        </p:txBody>
      </p:sp>
      <p:sp>
        <p:nvSpPr>
          <p:cNvPr id="3" name="Subtitle 2">
            <a:extLst>
              <a:ext uri="{FF2B5EF4-FFF2-40B4-BE49-F238E27FC236}">
                <a16:creationId xmlns:a16="http://schemas.microsoft.com/office/drawing/2014/main" id="{B6699C43-7B7A-268B-CB22-F4E4FF9F0F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L"/>
          </a:p>
        </p:txBody>
      </p:sp>
      <p:sp>
        <p:nvSpPr>
          <p:cNvPr id="4" name="Date Placeholder 3">
            <a:extLst>
              <a:ext uri="{FF2B5EF4-FFF2-40B4-BE49-F238E27FC236}">
                <a16:creationId xmlns:a16="http://schemas.microsoft.com/office/drawing/2014/main" id="{613B8065-D15E-A6A8-7465-F9D809AF9986}"/>
              </a:ext>
            </a:extLst>
          </p:cNvPr>
          <p:cNvSpPr>
            <a:spLocks noGrp="1"/>
          </p:cNvSpPr>
          <p:nvPr>
            <p:ph type="dt" sz="half" idx="10"/>
          </p:nvPr>
        </p:nvSpPr>
        <p:spPr/>
        <p:txBody>
          <a:bodyPr/>
          <a:lstStyle/>
          <a:p>
            <a:fld id="{BA9BF20C-E12D-BD43-A241-8E46F1B78EF6}" type="datetimeFigureOut">
              <a:rPr lang="en-IL" smtClean="0"/>
              <a:t>04/05/2025</a:t>
            </a:fld>
            <a:endParaRPr lang="en-IL"/>
          </a:p>
        </p:txBody>
      </p:sp>
      <p:sp>
        <p:nvSpPr>
          <p:cNvPr id="5" name="Footer Placeholder 4">
            <a:extLst>
              <a:ext uri="{FF2B5EF4-FFF2-40B4-BE49-F238E27FC236}">
                <a16:creationId xmlns:a16="http://schemas.microsoft.com/office/drawing/2014/main" id="{2FF67253-8020-6950-8519-70C1671E34B9}"/>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4B25BAF6-F2B8-212B-D205-59CB81015E24}"/>
              </a:ext>
            </a:extLst>
          </p:cNvPr>
          <p:cNvSpPr>
            <a:spLocks noGrp="1"/>
          </p:cNvSpPr>
          <p:nvPr>
            <p:ph type="sldNum" sz="quarter" idx="12"/>
          </p:nvPr>
        </p:nvSpPr>
        <p:spPr/>
        <p:txBody>
          <a:bodyPr/>
          <a:lstStyle/>
          <a:p>
            <a:fld id="{57574395-70C2-194E-8E91-A3930A503B43}" type="slidenum">
              <a:rPr lang="en-IL" smtClean="0"/>
              <a:t>‹#›</a:t>
            </a:fld>
            <a:endParaRPr lang="en-IL"/>
          </a:p>
        </p:txBody>
      </p:sp>
    </p:spTree>
    <p:extLst>
      <p:ext uri="{BB962C8B-B14F-4D97-AF65-F5344CB8AC3E}">
        <p14:creationId xmlns:p14="http://schemas.microsoft.com/office/powerpoint/2010/main" val="4210045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455F4-541C-2671-87CC-17A68B3E9F2E}"/>
              </a:ext>
            </a:extLst>
          </p:cNvPr>
          <p:cNvSpPr>
            <a:spLocks noGrp="1"/>
          </p:cNvSpPr>
          <p:nvPr>
            <p:ph type="title"/>
          </p:nvPr>
        </p:nvSpPr>
        <p:spPr/>
        <p:txBody>
          <a:bodyPr/>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A66745ED-0EC4-EE9A-15F0-5204AC9C2D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67CC8818-FD1E-DF20-59E5-4CEFDC0D956A}"/>
              </a:ext>
            </a:extLst>
          </p:cNvPr>
          <p:cNvSpPr>
            <a:spLocks noGrp="1"/>
          </p:cNvSpPr>
          <p:nvPr>
            <p:ph type="dt" sz="half" idx="10"/>
          </p:nvPr>
        </p:nvSpPr>
        <p:spPr/>
        <p:txBody>
          <a:bodyPr/>
          <a:lstStyle/>
          <a:p>
            <a:fld id="{BA9BF20C-E12D-BD43-A241-8E46F1B78EF6}" type="datetimeFigureOut">
              <a:rPr lang="en-IL" smtClean="0"/>
              <a:t>04/05/2025</a:t>
            </a:fld>
            <a:endParaRPr lang="en-IL"/>
          </a:p>
        </p:txBody>
      </p:sp>
      <p:sp>
        <p:nvSpPr>
          <p:cNvPr id="5" name="Footer Placeholder 4">
            <a:extLst>
              <a:ext uri="{FF2B5EF4-FFF2-40B4-BE49-F238E27FC236}">
                <a16:creationId xmlns:a16="http://schemas.microsoft.com/office/drawing/2014/main" id="{F6902C72-1029-618E-19AD-75C7E18AAA86}"/>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9FC84D1E-6A0C-10E2-C124-C1B865DFA5EF}"/>
              </a:ext>
            </a:extLst>
          </p:cNvPr>
          <p:cNvSpPr>
            <a:spLocks noGrp="1"/>
          </p:cNvSpPr>
          <p:nvPr>
            <p:ph type="sldNum" sz="quarter" idx="12"/>
          </p:nvPr>
        </p:nvSpPr>
        <p:spPr/>
        <p:txBody>
          <a:bodyPr/>
          <a:lstStyle/>
          <a:p>
            <a:fld id="{57574395-70C2-194E-8E91-A3930A503B43}" type="slidenum">
              <a:rPr lang="en-IL" smtClean="0"/>
              <a:t>‹#›</a:t>
            </a:fld>
            <a:endParaRPr lang="en-IL"/>
          </a:p>
        </p:txBody>
      </p:sp>
    </p:spTree>
    <p:extLst>
      <p:ext uri="{BB962C8B-B14F-4D97-AF65-F5344CB8AC3E}">
        <p14:creationId xmlns:p14="http://schemas.microsoft.com/office/powerpoint/2010/main" val="394103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89DBAE-07DF-2238-90D1-F9E9B0C4A5C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460EC3AB-1677-F9F3-E633-C29D9019CC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B9484CA4-00B8-EF53-FD0B-451A888648F0}"/>
              </a:ext>
            </a:extLst>
          </p:cNvPr>
          <p:cNvSpPr>
            <a:spLocks noGrp="1"/>
          </p:cNvSpPr>
          <p:nvPr>
            <p:ph type="dt" sz="half" idx="10"/>
          </p:nvPr>
        </p:nvSpPr>
        <p:spPr/>
        <p:txBody>
          <a:bodyPr/>
          <a:lstStyle/>
          <a:p>
            <a:fld id="{BA9BF20C-E12D-BD43-A241-8E46F1B78EF6}" type="datetimeFigureOut">
              <a:rPr lang="en-IL" smtClean="0"/>
              <a:t>04/05/2025</a:t>
            </a:fld>
            <a:endParaRPr lang="en-IL"/>
          </a:p>
        </p:txBody>
      </p:sp>
      <p:sp>
        <p:nvSpPr>
          <p:cNvPr id="5" name="Footer Placeholder 4">
            <a:extLst>
              <a:ext uri="{FF2B5EF4-FFF2-40B4-BE49-F238E27FC236}">
                <a16:creationId xmlns:a16="http://schemas.microsoft.com/office/drawing/2014/main" id="{25ACCAA9-4B8C-E9C8-FCF0-6B334B952908}"/>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E4C0155F-DEB2-CB18-77FB-AAF4EF753BA5}"/>
              </a:ext>
            </a:extLst>
          </p:cNvPr>
          <p:cNvSpPr>
            <a:spLocks noGrp="1"/>
          </p:cNvSpPr>
          <p:nvPr>
            <p:ph type="sldNum" sz="quarter" idx="12"/>
          </p:nvPr>
        </p:nvSpPr>
        <p:spPr/>
        <p:txBody>
          <a:bodyPr/>
          <a:lstStyle/>
          <a:p>
            <a:fld id="{57574395-70C2-194E-8E91-A3930A503B43}" type="slidenum">
              <a:rPr lang="en-IL" smtClean="0"/>
              <a:t>‹#›</a:t>
            </a:fld>
            <a:endParaRPr lang="en-IL"/>
          </a:p>
        </p:txBody>
      </p:sp>
    </p:spTree>
    <p:extLst>
      <p:ext uri="{BB962C8B-B14F-4D97-AF65-F5344CB8AC3E}">
        <p14:creationId xmlns:p14="http://schemas.microsoft.com/office/powerpoint/2010/main" val="3077371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he" smtClean="0"/>
              <a:pPr/>
              <a:t>‹#›</a:t>
            </a:fld>
            <a:endParaRPr lang="he"/>
          </a:p>
        </p:txBody>
      </p:sp>
    </p:spTree>
    <p:extLst>
      <p:ext uri="{BB962C8B-B14F-4D97-AF65-F5344CB8AC3E}">
        <p14:creationId xmlns:p14="http://schemas.microsoft.com/office/powerpoint/2010/main" val="851161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51F6D-9DBB-2DD7-5F87-8BC85EAEC07E}"/>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DFDB66A8-4B0A-13C4-058E-FB92BD858A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1DE42495-992F-8828-FE41-C4E26C6C83A7}"/>
              </a:ext>
            </a:extLst>
          </p:cNvPr>
          <p:cNvSpPr>
            <a:spLocks noGrp="1"/>
          </p:cNvSpPr>
          <p:nvPr>
            <p:ph type="dt" sz="half" idx="10"/>
          </p:nvPr>
        </p:nvSpPr>
        <p:spPr/>
        <p:txBody>
          <a:bodyPr/>
          <a:lstStyle/>
          <a:p>
            <a:fld id="{BA9BF20C-E12D-BD43-A241-8E46F1B78EF6}" type="datetimeFigureOut">
              <a:rPr lang="en-IL" smtClean="0"/>
              <a:t>04/05/2025</a:t>
            </a:fld>
            <a:endParaRPr lang="en-IL"/>
          </a:p>
        </p:txBody>
      </p:sp>
      <p:sp>
        <p:nvSpPr>
          <p:cNvPr id="5" name="Footer Placeholder 4">
            <a:extLst>
              <a:ext uri="{FF2B5EF4-FFF2-40B4-BE49-F238E27FC236}">
                <a16:creationId xmlns:a16="http://schemas.microsoft.com/office/drawing/2014/main" id="{F57D5702-EF13-C69F-8176-362ACD033345}"/>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E78C7391-39C7-1422-0253-ABA6066730E6}"/>
              </a:ext>
            </a:extLst>
          </p:cNvPr>
          <p:cNvSpPr>
            <a:spLocks noGrp="1"/>
          </p:cNvSpPr>
          <p:nvPr>
            <p:ph type="sldNum" sz="quarter" idx="12"/>
          </p:nvPr>
        </p:nvSpPr>
        <p:spPr/>
        <p:txBody>
          <a:bodyPr/>
          <a:lstStyle/>
          <a:p>
            <a:fld id="{57574395-70C2-194E-8E91-A3930A503B43}" type="slidenum">
              <a:rPr lang="en-IL" smtClean="0"/>
              <a:t>‹#›</a:t>
            </a:fld>
            <a:endParaRPr lang="en-IL"/>
          </a:p>
        </p:txBody>
      </p:sp>
    </p:spTree>
    <p:extLst>
      <p:ext uri="{BB962C8B-B14F-4D97-AF65-F5344CB8AC3E}">
        <p14:creationId xmlns:p14="http://schemas.microsoft.com/office/powerpoint/2010/main" val="1235932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B15CF-C15F-3500-ED8F-36A9E874EA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L"/>
          </a:p>
        </p:txBody>
      </p:sp>
      <p:sp>
        <p:nvSpPr>
          <p:cNvPr id="3" name="Text Placeholder 2">
            <a:extLst>
              <a:ext uri="{FF2B5EF4-FFF2-40B4-BE49-F238E27FC236}">
                <a16:creationId xmlns:a16="http://schemas.microsoft.com/office/drawing/2014/main" id="{16899B04-28D4-B2FD-0D1D-F0E69A07A73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18BCC3-2B43-5CB0-D657-2B23C55B41E8}"/>
              </a:ext>
            </a:extLst>
          </p:cNvPr>
          <p:cNvSpPr>
            <a:spLocks noGrp="1"/>
          </p:cNvSpPr>
          <p:nvPr>
            <p:ph type="dt" sz="half" idx="10"/>
          </p:nvPr>
        </p:nvSpPr>
        <p:spPr/>
        <p:txBody>
          <a:bodyPr/>
          <a:lstStyle/>
          <a:p>
            <a:fld id="{BA9BF20C-E12D-BD43-A241-8E46F1B78EF6}" type="datetimeFigureOut">
              <a:rPr lang="en-IL" smtClean="0"/>
              <a:t>04/05/2025</a:t>
            </a:fld>
            <a:endParaRPr lang="en-IL"/>
          </a:p>
        </p:txBody>
      </p:sp>
      <p:sp>
        <p:nvSpPr>
          <p:cNvPr id="5" name="Footer Placeholder 4">
            <a:extLst>
              <a:ext uri="{FF2B5EF4-FFF2-40B4-BE49-F238E27FC236}">
                <a16:creationId xmlns:a16="http://schemas.microsoft.com/office/drawing/2014/main" id="{359240CA-8DE5-7416-0AD7-8B8099FE996F}"/>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0012777E-890E-0213-012C-205EF8BE4509}"/>
              </a:ext>
            </a:extLst>
          </p:cNvPr>
          <p:cNvSpPr>
            <a:spLocks noGrp="1"/>
          </p:cNvSpPr>
          <p:nvPr>
            <p:ph type="sldNum" sz="quarter" idx="12"/>
          </p:nvPr>
        </p:nvSpPr>
        <p:spPr/>
        <p:txBody>
          <a:bodyPr/>
          <a:lstStyle/>
          <a:p>
            <a:fld id="{57574395-70C2-194E-8E91-A3930A503B43}" type="slidenum">
              <a:rPr lang="en-IL" smtClean="0"/>
              <a:t>‹#›</a:t>
            </a:fld>
            <a:endParaRPr lang="en-IL"/>
          </a:p>
        </p:txBody>
      </p:sp>
    </p:spTree>
    <p:extLst>
      <p:ext uri="{BB962C8B-B14F-4D97-AF65-F5344CB8AC3E}">
        <p14:creationId xmlns:p14="http://schemas.microsoft.com/office/powerpoint/2010/main" val="1968149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2CE3A-2466-33C4-A9B7-ACCCFBED0078}"/>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16DB0628-8A3A-6BEF-992C-D384B2B209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Content Placeholder 3">
            <a:extLst>
              <a:ext uri="{FF2B5EF4-FFF2-40B4-BE49-F238E27FC236}">
                <a16:creationId xmlns:a16="http://schemas.microsoft.com/office/drawing/2014/main" id="{9F31106B-3FD7-280E-AD6A-713003C3DA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Date Placeholder 4">
            <a:extLst>
              <a:ext uri="{FF2B5EF4-FFF2-40B4-BE49-F238E27FC236}">
                <a16:creationId xmlns:a16="http://schemas.microsoft.com/office/drawing/2014/main" id="{569DCAB1-94A9-C677-CEAC-D48B1909CB3A}"/>
              </a:ext>
            </a:extLst>
          </p:cNvPr>
          <p:cNvSpPr>
            <a:spLocks noGrp="1"/>
          </p:cNvSpPr>
          <p:nvPr>
            <p:ph type="dt" sz="half" idx="10"/>
          </p:nvPr>
        </p:nvSpPr>
        <p:spPr/>
        <p:txBody>
          <a:bodyPr/>
          <a:lstStyle/>
          <a:p>
            <a:fld id="{BA9BF20C-E12D-BD43-A241-8E46F1B78EF6}" type="datetimeFigureOut">
              <a:rPr lang="en-IL" smtClean="0"/>
              <a:t>04/05/2025</a:t>
            </a:fld>
            <a:endParaRPr lang="en-IL"/>
          </a:p>
        </p:txBody>
      </p:sp>
      <p:sp>
        <p:nvSpPr>
          <p:cNvPr id="6" name="Footer Placeholder 5">
            <a:extLst>
              <a:ext uri="{FF2B5EF4-FFF2-40B4-BE49-F238E27FC236}">
                <a16:creationId xmlns:a16="http://schemas.microsoft.com/office/drawing/2014/main" id="{8F8431B6-4459-7F03-7271-38F1B232B045}"/>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5104766C-8DD7-E7E9-8B5F-4688AB32B467}"/>
              </a:ext>
            </a:extLst>
          </p:cNvPr>
          <p:cNvSpPr>
            <a:spLocks noGrp="1"/>
          </p:cNvSpPr>
          <p:nvPr>
            <p:ph type="sldNum" sz="quarter" idx="12"/>
          </p:nvPr>
        </p:nvSpPr>
        <p:spPr/>
        <p:txBody>
          <a:bodyPr/>
          <a:lstStyle/>
          <a:p>
            <a:fld id="{57574395-70C2-194E-8E91-A3930A503B43}" type="slidenum">
              <a:rPr lang="en-IL" smtClean="0"/>
              <a:t>‹#›</a:t>
            </a:fld>
            <a:endParaRPr lang="en-IL"/>
          </a:p>
        </p:txBody>
      </p:sp>
    </p:spTree>
    <p:extLst>
      <p:ext uri="{BB962C8B-B14F-4D97-AF65-F5344CB8AC3E}">
        <p14:creationId xmlns:p14="http://schemas.microsoft.com/office/powerpoint/2010/main" val="3585553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6BF2-5402-2678-90A3-6FE45BCDBAA1}"/>
              </a:ext>
            </a:extLst>
          </p:cNvPr>
          <p:cNvSpPr>
            <a:spLocks noGrp="1"/>
          </p:cNvSpPr>
          <p:nvPr>
            <p:ph type="title"/>
          </p:nvPr>
        </p:nvSpPr>
        <p:spPr>
          <a:xfrm>
            <a:off x="839788" y="365125"/>
            <a:ext cx="10515600" cy="1325563"/>
          </a:xfrm>
        </p:spPr>
        <p:txBody>
          <a:bodyPr/>
          <a:lstStyle/>
          <a:p>
            <a:r>
              <a:rPr lang="en-US"/>
              <a:t>Click to edit Master title style</a:t>
            </a:r>
            <a:endParaRPr lang="en-IL"/>
          </a:p>
        </p:txBody>
      </p:sp>
      <p:sp>
        <p:nvSpPr>
          <p:cNvPr id="3" name="Text Placeholder 2">
            <a:extLst>
              <a:ext uri="{FF2B5EF4-FFF2-40B4-BE49-F238E27FC236}">
                <a16:creationId xmlns:a16="http://schemas.microsoft.com/office/drawing/2014/main" id="{D02DD30A-AC78-C12E-11E5-34E3B3E4E3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70BF58-EFEE-6B5C-C4BD-7BBD771713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Text Placeholder 4">
            <a:extLst>
              <a:ext uri="{FF2B5EF4-FFF2-40B4-BE49-F238E27FC236}">
                <a16:creationId xmlns:a16="http://schemas.microsoft.com/office/drawing/2014/main" id="{EC4A2F6D-D38B-F156-A600-30A89E8E60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678A76-BDCE-1FD6-385C-2436068F3A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7" name="Date Placeholder 6">
            <a:extLst>
              <a:ext uri="{FF2B5EF4-FFF2-40B4-BE49-F238E27FC236}">
                <a16:creationId xmlns:a16="http://schemas.microsoft.com/office/drawing/2014/main" id="{198D3023-9434-D6AA-6C8D-53860EB334CC}"/>
              </a:ext>
            </a:extLst>
          </p:cNvPr>
          <p:cNvSpPr>
            <a:spLocks noGrp="1"/>
          </p:cNvSpPr>
          <p:nvPr>
            <p:ph type="dt" sz="half" idx="10"/>
          </p:nvPr>
        </p:nvSpPr>
        <p:spPr/>
        <p:txBody>
          <a:bodyPr/>
          <a:lstStyle/>
          <a:p>
            <a:fld id="{BA9BF20C-E12D-BD43-A241-8E46F1B78EF6}" type="datetimeFigureOut">
              <a:rPr lang="en-IL" smtClean="0"/>
              <a:t>04/05/2025</a:t>
            </a:fld>
            <a:endParaRPr lang="en-IL"/>
          </a:p>
        </p:txBody>
      </p:sp>
      <p:sp>
        <p:nvSpPr>
          <p:cNvPr id="8" name="Footer Placeholder 7">
            <a:extLst>
              <a:ext uri="{FF2B5EF4-FFF2-40B4-BE49-F238E27FC236}">
                <a16:creationId xmlns:a16="http://schemas.microsoft.com/office/drawing/2014/main" id="{E867B476-B42E-28DB-1802-53996C6413B5}"/>
              </a:ext>
            </a:extLst>
          </p:cNvPr>
          <p:cNvSpPr>
            <a:spLocks noGrp="1"/>
          </p:cNvSpPr>
          <p:nvPr>
            <p:ph type="ftr" sz="quarter" idx="11"/>
          </p:nvPr>
        </p:nvSpPr>
        <p:spPr/>
        <p:txBody>
          <a:bodyPr/>
          <a:lstStyle/>
          <a:p>
            <a:endParaRPr lang="en-IL"/>
          </a:p>
        </p:txBody>
      </p:sp>
      <p:sp>
        <p:nvSpPr>
          <p:cNvPr id="9" name="Slide Number Placeholder 8">
            <a:extLst>
              <a:ext uri="{FF2B5EF4-FFF2-40B4-BE49-F238E27FC236}">
                <a16:creationId xmlns:a16="http://schemas.microsoft.com/office/drawing/2014/main" id="{C7B01033-9858-0FBF-87E4-073F9CA53609}"/>
              </a:ext>
            </a:extLst>
          </p:cNvPr>
          <p:cNvSpPr>
            <a:spLocks noGrp="1"/>
          </p:cNvSpPr>
          <p:nvPr>
            <p:ph type="sldNum" sz="quarter" idx="12"/>
          </p:nvPr>
        </p:nvSpPr>
        <p:spPr/>
        <p:txBody>
          <a:bodyPr/>
          <a:lstStyle/>
          <a:p>
            <a:fld id="{57574395-70C2-194E-8E91-A3930A503B43}" type="slidenum">
              <a:rPr lang="en-IL" smtClean="0"/>
              <a:t>‹#›</a:t>
            </a:fld>
            <a:endParaRPr lang="en-IL"/>
          </a:p>
        </p:txBody>
      </p:sp>
    </p:spTree>
    <p:extLst>
      <p:ext uri="{BB962C8B-B14F-4D97-AF65-F5344CB8AC3E}">
        <p14:creationId xmlns:p14="http://schemas.microsoft.com/office/powerpoint/2010/main" val="2638007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9C05-276F-C282-F3FF-303693490795}"/>
              </a:ext>
            </a:extLst>
          </p:cNvPr>
          <p:cNvSpPr>
            <a:spLocks noGrp="1"/>
          </p:cNvSpPr>
          <p:nvPr>
            <p:ph type="title"/>
          </p:nvPr>
        </p:nvSpPr>
        <p:spPr/>
        <p:txBody>
          <a:bodyPr/>
          <a:lstStyle/>
          <a:p>
            <a:r>
              <a:rPr lang="en-US"/>
              <a:t>Click to edit Master title style</a:t>
            </a:r>
            <a:endParaRPr lang="en-IL"/>
          </a:p>
        </p:txBody>
      </p:sp>
      <p:sp>
        <p:nvSpPr>
          <p:cNvPr id="3" name="Date Placeholder 2">
            <a:extLst>
              <a:ext uri="{FF2B5EF4-FFF2-40B4-BE49-F238E27FC236}">
                <a16:creationId xmlns:a16="http://schemas.microsoft.com/office/drawing/2014/main" id="{9029F9D7-2347-B1A6-AC16-E8711CDFA3D2}"/>
              </a:ext>
            </a:extLst>
          </p:cNvPr>
          <p:cNvSpPr>
            <a:spLocks noGrp="1"/>
          </p:cNvSpPr>
          <p:nvPr>
            <p:ph type="dt" sz="half" idx="10"/>
          </p:nvPr>
        </p:nvSpPr>
        <p:spPr/>
        <p:txBody>
          <a:bodyPr/>
          <a:lstStyle/>
          <a:p>
            <a:fld id="{BA9BF20C-E12D-BD43-A241-8E46F1B78EF6}" type="datetimeFigureOut">
              <a:rPr lang="en-IL" smtClean="0"/>
              <a:t>04/05/2025</a:t>
            </a:fld>
            <a:endParaRPr lang="en-IL"/>
          </a:p>
        </p:txBody>
      </p:sp>
      <p:sp>
        <p:nvSpPr>
          <p:cNvPr id="4" name="Footer Placeholder 3">
            <a:extLst>
              <a:ext uri="{FF2B5EF4-FFF2-40B4-BE49-F238E27FC236}">
                <a16:creationId xmlns:a16="http://schemas.microsoft.com/office/drawing/2014/main" id="{9B5C4ECA-1ED5-F3CB-3BA9-5409ED05B091}"/>
              </a:ext>
            </a:extLst>
          </p:cNvPr>
          <p:cNvSpPr>
            <a:spLocks noGrp="1"/>
          </p:cNvSpPr>
          <p:nvPr>
            <p:ph type="ftr" sz="quarter" idx="11"/>
          </p:nvPr>
        </p:nvSpPr>
        <p:spPr/>
        <p:txBody>
          <a:bodyPr/>
          <a:lstStyle/>
          <a:p>
            <a:endParaRPr lang="en-IL"/>
          </a:p>
        </p:txBody>
      </p:sp>
      <p:sp>
        <p:nvSpPr>
          <p:cNvPr id="5" name="Slide Number Placeholder 4">
            <a:extLst>
              <a:ext uri="{FF2B5EF4-FFF2-40B4-BE49-F238E27FC236}">
                <a16:creationId xmlns:a16="http://schemas.microsoft.com/office/drawing/2014/main" id="{D910C264-7DB5-6E75-522C-C6D2F518FFBE}"/>
              </a:ext>
            </a:extLst>
          </p:cNvPr>
          <p:cNvSpPr>
            <a:spLocks noGrp="1"/>
          </p:cNvSpPr>
          <p:nvPr>
            <p:ph type="sldNum" sz="quarter" idx="12"/>
          </p:nvPr>
        </p:nvSpPr>
        <p:spPr/>
        <p:txBody>
          <a:bodyPr/>
          <a:lstStyle/>
          <a:p>
            <a:fld id="{57574395-70C2-194E-8E91-A3930A503B43}" type="slidenum">
              <a:rPr lang="en-IL" smtClean="0"/>
              <a:t>‹#›</a:t>
            </a:fld>
            <a:endParaRPr lang="en-IL"/>
          </a:p>
        </p:txBody>
      </p:sp>
    </p:spTree>
    <p:extLst>
      <p:ext uri="{BB962C8B-B14F-4D97-AF65-F5344CB8AC3E}">
        <p14:creationId xmlns:p14="http://schemas.microsoft.com/office/powerpoint/2010/main" val="3281526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BE058F-4109-13C7-7D22-A24316A5247B}"/>
              </a:ext>
            </a:extLst>
          </p:cNvPr>
          <p:cNvSpPr>
            <a:spLocks noGrp="1"/>
          </p:cNvSpPr>
          <p:nvPr>
            <p:ph type="dt" sz="half" idx="10"/>
          </p:nvPr>
        </p:nvSpPr>
        <p:spPr/>
        <p:txBody>
          <a:bodyPr/>
          <a:lstStyle/>
          <a:p>
            <a:fld id="{BA9BF20C-E12D-BD43-A241-8E46F1B78EF6}" type="datetimeFigureOut">
              <a:rPr lang="en-IL" smtClean="0"/>
              <a:t>04/05/2025</a:t>
            </a:fld>
            <a:endParaRPr lang="en-IL"/>
          </a:p>
        </p:txBody>
      </p:sp>
      <p:sp>
        <p:nvSpPr>
          <p:cNvPr id="3" name="Footer Placeholder 2">
            <a:extLst>
              <a:ext uri="{FF2B5EF4-FFF2-40B4-BE49-F238E27FC236}">
                <a16:creationId xmlns:a16="http://schemas.microsoft.com/office/drawing/2014/main" id="{A7E1305A-ECAA-B05B-5E5A-B664B5B74665}"/>
              </a:ext>
            </a:extLst>
          </p:cNvPr>
          <p:cNvSpPr>
            <a:spLocks noGrp="1"/>
          </p:cNvSpPr>
          <p:nvPr>
            <p:ph type="ftr" sz="quarter" idx="11"/>
          </p:nvPr>
        </p:nvSpPr>
        <p:spPr/>
        <p:txBody>
          <a:bodyPr/>
          <a:lstStyle/>
          <a:p>
            <a:endParaRPr lang="en-IL"/>
          </a:p>
        </p:txBody>
      </p:sp>
      <p:sp>
        <p:nvSpPr>
          <p:cNvPr id="4" name="Slide Number Placeholder 3">
            <a:extLst>
              <a:ext uri="{FF2B5EF4-FFF2-40B4-BE49-F238E27FC236}">
                <a16:creationId xmlns:a16="http://schemas.microsoft.com/office/drawing/2014/main" id="{69A58BBD-F146-8456-2FE0-B14432DEAA82}"/>
              </a:ext>
            </a:extLst>
          </p:cNvPr>
          <p:cNvSpPr>
            <a:spLocks noGrp="1"/>
          </p:cNvSpPr>
          <p:nvPr>
            <p:ph type="sldNum" sz="quarter" idx="12"/>
          </p:nvPr>
        </p:nvSpPr>
        <p:spPr/>
        <p:txBody>
          <a:bodyPr/>
          <a:lstStyle/>
          <a:p>
            <a:fld id="{57574395-70C2-194E-8E91-A3930A503B43}" type="slidenum">
              <a:rPr lang="en-IL" smtClean="0"/>
              <a:t>‹#›</a:t>
            </a:fld>
            <a:endParaRPr lang="en-IL"/>
          </a:p>
        </p:txBody>
      </p:sp>
    </p:spTree>
    <p:extLst>
      <p:ext uri="{BB962C8B-B14F-4D97-AF65-F5344CB8AC3E}">
        <p14:creationId xmlns:p14="http://schemas.microsoft.com/office/powerpoint/2010/main" val="1917412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72C20-C44C-0D17-3D68-E4DA602609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Content Placeholder 2">
            <a:extLst>
              <a:ext uri="{FF2B5EF4-FFF2-40B4-BE49-F238E27FC236}">
                <a16:creationId xmlns:a16="http://schemas.microsoft.com/office/drawing/2014/main" id="{33D71FE0-6F21-791F-1B39-C19BEAA924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Text Placeholder 3">
            <a:extLst>
              <a:ext uri="{FF2B5EF4-FFF2-40B4-BE49-F238E27FC236}">
                <a16:creationId xmlns:a16="http://schemas.microsoft.com/office/drawing/2014/main" id="{D1C41ED0-60C8-4A2B-0A06-7046B06D19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B9BB72-D611-12C8-B6DD-EF25F3098963}"/>
              </a:ext>
            </a:extLst>
          </p:cNvPr>
          <p:cNvSpPr>
            <a:spLocks noGrp="1"/>
          </p:cNvSpPr>
          <p:nvPr>
            <p:ph type="dt" sz="half" idx="10"/>
          </p:nvPr>
        </p:nvSpPr>
        <p:spPr/>
        <p:txBody>
          <a:bodyPr/>
          <a:lstStyle/>
          <a:p>
            <a:fld id="{BA9BF20C-E12D-BD43-A241-8E46F1B78EF6}" type="datetimeFigureOut">
              <a:rPr lang="en-IL" smtClean="0"/>
              <a:t>04/05/2025</a:t>
            </a:fld>
            <a:endParaRPr lang="en-IL"/>
          </a:p>
        </p:txBody>
      </p:sp>
      <p:sp>
        <p:nvSpPr>
          <p:cNvPr id="6" name="Footer Placeholder 5">
            <a:extLst>
              <a:ext uri="{FF2B5EF4-FFF2-40B4-BE49-F238E27FC236}">
                <a16:creationId xmlns:a16="http://schemas.microsoft.com/office/drawing/2014/main" id="{CCDC49A0-056D-7AA2-678C-5ABCDD799ABB}"/>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C2E3CA58-06BD-EB43-94F7-25491765E287}"/>
              </a:ext>
            </a:extLst>
          </p:cNvPr>
          <p:cNvSpPr>
            <a:spLocks noGrp="1"/>
          </p:cNvSpPr>
          <p:nvPr>
            <p:ph type="sldNum" sz="quarter" idx="12"/>
          </p:nvPr>
        </p:nvSpPr>
        <p:spPr/>
        <p:txBody>
          <a:bodyPr/>
          <a:lstStyle/>
          <a:p>
            <a:fld id="{57574395-70C2-194E-8E91-A3930A503B43}" type="slidenum">
              <a:rPr lang="en-IL" smtClean="0"/>
              <a:t>‹#›</a:t>
            </a:fld>
            <a:endParaRPr lang="en-IL"/>
          </a:p>
        </p:txBody>
      </p:sp>
    </p:spTree>
    <p:extLst>
      <p:ext uri="{BB962C8B-B14F-4D97-AF65-F5344CB8AC3E}">
        <p14:creationId xmlns:p14="http://schemas.microsoft.com/office/powerpoint/2010/main" val="846198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B971B-A04E-4C7B-FE20-77DCC211F0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Picture Placeholder 2">
            <a:extLst>
              <a:ext uri="{FF2B5EF4-FFF2-40B4-BE49-F238E27FC236}">
                <a16:creationId xmlns:a16="http://schemas.microsoft.com/office/drawing/2014/main" id="{EEB450EE-CF67-E4F4-1470-B1944C298A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Text Placeholder 3">
            <a:extLst>
              <a:ext uri="{FF2B5EF4-FFF2-40B4-BE49-F238E27FC236}">
                <a16:creationId xmlns:a16="http://schemas.microsoft.com/office/drawing/2014/main" id="{CA0636A2-801D-3BE8-3B7F-D110025C01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CA631C-E79E-24FC-7C2F-D3EE35A67335}"/>
              </a:ext>
            </a:extLst>
          </p:cNvPr>
          <p:cNvSpPr>
            <a:spLocks noGrp="1"/>
          </p:cNvSpPr>
          <p:nvPr>
            <p:ph type="dt" sz="half" idx="10"/>
          </p:nvPr>
        </p:nvSpPr>
        <p:spPr/>
        <p:txBody>
          <a:bodyPr/>
          <a:lstStyle/>
          <a:p>
            <a:fld id="{BA9BF20C-E12D-BD43-A241-8E46F1B78EF6}" type="datetimeFigureOut">
              <a:rPr lang="en-IL" smtClean="0"/>
              <a:t>04/05/2025</a:t>
            </a:fld>
            <a:endParaRPr lang="en-IL"/>
          </a:p>
        </p:txBody>
      </p:sp>
      <p:sp>
        <p:nvSpPr>
          <p:cNvPr id="6" name="Footer Placeholder 5">
            <a:extLst>
              <a:ext uri="{FF2B5EF4-FFF2-40B4-BE49-F238E27FC236}">
                <a16:creationId xmlns:a16="http://schemas.microsoft.com/office/drawing/2014/main" id="{6878EE2A-131C-31E9-4ADD-C9EEDEB265B0}"/>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BEA3ACB7-A855-0EB4-5F1A-6D4295818479}"/>
              </a:ext>
            </a:extLst>
          </p:cNvPr>
          <p:cNvSpPr>
            <a:spLocks noGrp="1"/>
          </p:cNvSpPr>
          <p:nvPr>
            <p:ph type="sldNum" sz="quarter" idx="12"/>
          </p:nvPr>
        </p:nvSpPr>
        <p:spPr/>
        <p:txBody>
          <a:bodyPr/>
          <a:lstStyle/>
          <a:p>
            <a:fld id="{57574395-70C2-194E-8E91-A3930A503B43}" type="slidenum">
              <a:rPr lang="en-IL" smtClean="0"/>
              <a:t>‹#›</a:t>
            </a:fld>
            <a:endParaRPr lang="en-IL"/>
          </a:p>
        </p:txBody>
      </p:sp>
    </p:spTree>
    <p:extLst>
      <p:ext uri="{BB962C8B-B14F-4D97-AF65-F5344CB8AC3E}">
        <p14:creationId xmlns:p14="http://schemas.microsoft.com/office/powerpoint/2010/main" val="3206610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D36335-043B-72ED-4839-B6664392EC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L"/>
          </a:p>
        </p:txBody>
      </p:sp>
      <p:sp>
        <p:nvSpPr>
          <p:cNvPr id="3" name="Text Placeholder 2">
            <a:extLst>
              <a:ext uri="{FF2B5EF4-FFF2-40B4-BE49-F238E27FC236}">
                <a16:creationId xmlns:a16="http://schemas.microsoft.com/office/drawing/2014/main" id="{6D12531F-D4E4-B091-45A3-9322082046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B76B55A8-1438-E9F3-3FD8-86CD4AC178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A9BF20C-E12D-BD43-A241-8E46F1B78EF6}" type="datetimeFigureOut">
              <a:rPr lang="en-IL" smtClean="0"/>
              <a:t>04/05/2025</a:t>
            </a:fld>
            <a:endParaRPr lang="en-IL"/>
          </a:p>
        </p:txBody>
      </p:sp>
      <p:sp>
        <p:nvSpPr>
          <p:cNvPr id="5" name="Footer Placeholder 4">
            <a:extLst>
              <a:ext uri="{FF2B5EF4-FFF2-40B4-BE49-F238E27FC236}">
                <a16:creationId xmlns:a16="http://schemas.microsoft.com/office/drawing/2014/main" id="{B6E3DDFA-88B8-1971-C3F6-25FA855A1B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L"/>
          </a:p>
        </p:txBody>
      </p:sp>
      <p:sp>
        <p:nvSpPr>
          <p:cNvPr id="6" name="Slide Number Placeholder 5">
            <a:extLst>
              <a:ext uri="{FF2B5EF4-FFF2-40B4-BE49-F238E27FC236}">
                <a16:creationId xmlns:a16="http://schemas.microsoft.com/office/drawing/2014/main" id="{E3041B80-3F64-38D7-C743-0EB3C571CD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7574395-70C2-194E-8E91-A3930A503B43}" type="slidenum">
              <a:rPr lang="en-IL" smtClean="0"/>
              <a:t>‹#›</a:t>
            </a:fld>
            <a:endParaRPr lang="en-IL"/>
          </a:p>
        </p:txBody>
      </p:sp>
    </p:spTree>
    <p:extLst>
      <p:ext uri="{BB962C8B-B14F-4D97-AF65-F5344CB8AC3E}">
        <p14:creationId xmlns:p14="http://schemas.microsoft.com/office/powerpoint/2010/main" val="1713181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3.png"/><Relationship Id="rId18" Type="http://schemas.openxmlformats.org/officeDocument/2006/relationships/image" Target="../media/image56.png"/><Relationship Id="rId3" Type="http://schemas.microsoft.com/office/2018/10/relationships/comments" Target="../comments/modernComment_302_88171705.xml"/><Relationship Id="rId21" Type="http://schemas.openxmlformats.org/officeDocument/2006/relationships/image" Target="../media/image59.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5.png"/><Relationship Id="rId2" Type="http://schemas.openxmlformats.org/officeDocument/2006/relationships/notesSlide" Target="../notesSlides/notesSlide10.xml"/><Relationship Id="rId16" Type="http://schemas.openxmlformats.org/officeDocument/2006/relationships/image" Target="../media/image54.png"/><Relationship Id="rId20" Type="http://schemas.openxmlformats.org/officeDocument/2006/relationships/image" Target="../media/image58.png"/><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50.png"/><Relationship Id="rId24" Type="http://schemas.openxmlformats.org/officeDocument/2006/relationships/image" Target="../media/image64.png"/><Relationship Id="rId5" Type="http://schemas.openxmlformats.org/officeDocument/2006/relationships/image" Target="../media/image45.png"/><Relationship Id="rId15" Type="http://schemas.openxmlformats.org/officeDocument/2006/relationships/image" Target="../media/image63.png"/><Relationship Id="rId23" Type="http://schemas.openxmlformats.org/officeDocument/2006/relationships/image" Target="../media/image61.png"/><Relationship Id="rId10" Type="http://schemas.openxmlformats.org/officeDocument/2006/relationships/image" Target="../media/image49.png"/><Relationship Id="rId19" Type="http://schemas.openxmlformats.org/officeDocument/2006/relationships/image" Target="../media/image57.png"/><Relationship Id="rId4" Type="http://schemas.openxmlformats.org/officeDocument/2006/relationships/image" Target="../media/image32.png"/><Relationship Id="rId9" Type="http://schemas.openxmlformats.org/officeDocument/2006/relationships/image" Target="../media/image48.png"/><Relationship Id="rId14" Type="http://schemas.openxmlformats.org/officeDocument/2006/relationships/image" Target="../media/image52.png"/><Relationship Id="rId22" Type="http://schemas.openxmlformats.org/officeDocument/2006/relationships/image" Target="../media/image60.png"/></Relationships>
</file>

<file path=ppt/slides/_rels/slide1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5.png"/></Relationships>
</file>

<file path=ppt/slides/_rels/slide1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1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15.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3" Type="http://schemas.microsoft.com/office/2018/10/relationships/comments" Target="../comments/modernComment_2FB_185A6F7A.xml"/><Relationship Id="rId7" Type="http://schemas.openxmlformats.org/officeDocument/2006/relationships/image" Target="../media/image80.png"/><Relationship Id="rId12" Type="http://schemas.openxmlformats.org/officeDocument/2006/relationships/image" Target="../media/image85.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5" Type="http://schemas.openxmlformats.org/officeDocument/2006/relationships/image" Target="../media/image8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8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3" Type="http://schemas.openxmlformats.org/officeDocument/2006/relationships/image" Target="../media/image9.png"/><Relationship Id="rId18" Type="http://schemas.openxmlformats.org/officeDocument/2006/relationships/image" Target="../media/image89.png"/><Relationship Id="rId3" Type="http://schemas.microsoft.com/office/2018/10/relationships/comments" Target="../comments/modernComment_2F3_A6EAFF21.xml"/><Relationship Id="rId21" Type="http://schemas.openxmlformats.org/officeDocument/2006/relationships/image" Target="../media/image22.png"/><Relationship Id="rId12" Type="http://schemas.openxmlformats.org/officeDocument/2006/relationships/image" Target="../media/image17.png"/><Relationship Id="rId7" Type="http://schemas.openxmlformats.org/officeDocument/2006/relationships/image" Target="../media/image12.png"/><Relationship Id="rId17" Type="http://schemas.openxmlformats.org/officeDocument/2006/relationships/image" Target="../media/image21.png"/><Relationship Id="rId2" Type="http://schemas.openxmlformats.org/officeDocument/2006/relationships/notesSlide" Target="../notesSlides/notesSlide4.xml"/><Relationship Id="rId16" Type="http://schemas.openxmlformats.org/officeDocument/2006/relationships/image" Target="../media/image20.png"/><Relationship Id="rId20" Type="http://schemas.openxmlformats.org/officeDocument/2006/relationships/image" Target="../media/image13.png"/><Relationship Id="rId1" Type="http://schemas.openxmlformats.org/officeDocument/2006/relationships/slideLayout" Target="../slideLayouts/slideLayout12.xml"/><Relationship Id="rId11" Type="http://schemas.openxmlformats.org/officeDocument/2006/relationships/image" Target="../media/image16.png"/><Relationship Id="rId6" Type="http://schemas.openxmlformats.org/officeDocument/2006/relationships/image" Target="../media/image11.png"/><Relationship Id="rId5" Type="http://schemas.openxmlformats.org/officeDocument/2006/relationships/image" Target="../media/image10.png"/><Relationship Id="rId15" Type="http://schemas.openxmlformats.org/officeDocument/2006/relationships/image" Target="../media/image19.png"/><Relationship Id="rId23" Type="http://schemas.openxmlformats.org/officeDocument/2006/relationships/image" Target="../media/image25.png"/><Relationship Id="rId10" Type="http://schemas.openxmlformats.org/officeDocument/2006/relationships/image" Target="../media/image15.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4.png"/><Relationship Id="rId14" Type="http://schemas.openxmlformats.org/officeDocument/2006/relationships/image" Target="../media/image18.png"/><Relationship Id="rId22"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microsoft.com/office/2018/10/relationships/comments" Target="../comments/modernComment_306_4A601E90.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9.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9.png"/><Relationship Id="rId18" Type="http://schemas.openxmlformats.org/officeDocument/2006/relationships/image" Target="../media/image44.png"/><Relationship Id="rId3" Type="http://schemas.microsoft.com/office/2018/10/relationships/comments" Target="../comments/modernComment_2FC_9EC65399.xml"/><Relationship Id="rId7" Type="http://schemas.openxmlformats.org/officeDocument/2006/relationships/image" Target="../media/image34.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notesSlide" Target="../notesSlides/notesSlide6.xml"/><Relationship Id="rId16" Type="http://schemas.openxmlformats.org/officeDocument/2006/relationships/image" Target="../media/image42.png"/><Relationship Id="rId1" Type="http://schemas.openxmlformats.org/officeDocument/2006/relationships/slideLayout" Target="../slideLayouts/slideLayout12.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30.png"/><Relationship Id="rId15" Type="http://schemas.openxmlformats.org/officeDocument/2006/relationships/image" Target="../media/image41.png"/><Relationship Id="rId10" Type="http://schemas.openxmlformats.org/officeDocument/2006/relationships/image" Target="../media/image10.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3.png"/><Relationship Id="rId18" Type="http://schemas.openxmlformats.org/officeDocument/2006/relationships/image" Target="../media/image58.png"/><Relationship Id="rId3" Type="http://schemas.microsoft.com/office/2018/10/relationships/comments" Target="../comments/modernComment_2FF_10A65B9A.xml"/><Relationship Id="rId21" Type="http://schemas.openxmlformats.org/officeDocument/2006/relationships/image" Target="../media/image61.png"/><Relationship Id="rId7" Type="http://schemas.openxmlformats.org/officeDocument/2006/relationships/image" Target="../media/image48.png"/><Relationship Id="rId12" Type="http://schemas.openxmlformats.org/officeDocument/2006/relationships/image" Target="../media/image17.png"/><Relationship Id="rId17" Type="http://schemas.openxmlformats.org/officeDocument/2006/relationships/image" Target="../media/image57.png"/><Relationship Id="rId2" Type="http://schemas.openxmlformats.org/officeDocument/2006/relationships/notesSlide" Target="../notesSlides/notesSlide7.xml"/><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png"/><Relationship Id="rId15" Type="http://schemas.openxmlformats.org/officeDocument/2006/relationships/image" Target="../media/image55.png"/><Relationship Id="rId23" Type="http://schemas.openxmlformats.org/officeDocument/2006/relationships/image" Target="../media/image45.png"/><Relationship Id="rId10" Type="http://schemas.openxmlformats.org/officeDocument/2006/relationships/image" Target="../media/image51.png"/><Relationship Id="rId19" Type="http://schemas.openxmlformats.org/officeDocument/2006/relationships/image" Target="../media/image59.png"/><Relationship Id="rId4" Type="http://schemas.openxmlformats.org/officeDocument/2006/relationships/image" Target="../media/image28.png"/><Relationship Id="rId9" Type="http://schemas.openxmlformats.org/officeDocument/2006/relationships/image" Target="../media/image50.png"/><Relationship Id="rId14" Type="http://schemas.openxmlformats.org/officeDocument/2006/relationships/image" Target="../media/image54.png"/><Relationship Id="rId22" Type="http://schemas.openxmlformats.org/officeDocument/2006/relationships/image" Target="../media/image6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3.png"/><Relationship Id="rId18" Type="http://schemas.openxmlformats.org/officeDocument/2006/relationships/image" Target="../media/image58.png"/><Relationship Id="rId3" Type="http://schemas.microsoft.com/office/2018/10/relationships/comments" Target="../comments/modernComment_31E_7F0BFEF1.xml"/><Relationship Id="rId21" Type="http://schemas.openxmlformats.org/officeDocument/2006/relationships/image" Target="../media/image61.png"/><Relationship Id="rId7" Type="http://schemas.openxmlformats.org/officeDocument/2006/relationships/image" Target="../media/image48.png"/><Relationship Id="rId12" Type="http://schemas.openxmlformats.org/officeDocument/2006/relationships/image" Target="../media/image17.png"/><Relationship Id="rId17" Type="http://schemas.openxmlformats.org/officeDocument/2006/relationships/image" Target="../media/image57.png"/><Relationship Id="rId2" Type="http://schemas.openxmlformats.org/officeDocument/2006/relationships/notesSlide" Target="../notesSlides/notesSlide9.xml"/><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png"/><Relationship Id="rId15" Type="http://schemas.openxmlformats.org/officeDocument/2006/relationships/image" Target="../media/image55.png"/><Relationship Id="rId23" Type="http://schemas.openxmlformats.org/officeDocument/2006/relationships/image" Target="../media/image45.png"/><Relationship Id="rId10" Type="http://schemas.openxmlformats.org/officeDocument/2006/relationships/image" Target="../media/image51.png"/><Relationship Id="rId19" Type="http://schemas.openxmlformats.org/officeDocument/2006/relationships/image" Target="../media/image59.png"/><Relationship Id="rId4" Type="http://schemas.openxmlformats.org/officeDocument/2006/relationships/image" Target="../media/image28.png"/><Relationship Id="rId9" Type="http://schemas.openxmlformats.org/officeDocument/2006/relationships/image" Target="../media/image50.png"/><Relationship Id="rId14" Type="http://schemas.openxmlformats.org/officeDocument/2006/relationships/image" Target="../media/image54.png"/><Relationship Id="rId22" Type="http://schemas.openxmlformats.org/officeDocument/2006/relationships/image" Target="../media/image6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6" name="Google Shape;56;p13"/>
          <p:cNvSpPr txBox="1">
            <a:spLocks noGrp="1"/>
          </p:cNvSpPr>
          <p:nvPr>
            <p:ph type="subTitle" idx="1"/>
          </p:nvPr>
        </p:nvSpPr>
        <p:spPr>
          <a:xfrm>
            <a:off x="415600" y="3333408"/>
            <a:ext cx="11360800" cy="3881293"/>
          </a:xfrm>
          <a:prstGeom prst="rect">
            <a:avLst/>
          </a:prstGeom>
        </p:spPr>
        <p:txBody>
          <a:bodyPr spcFirstLastPara="1" vert="horz" wrap="square" lIns="121900" tIns="121900" rIns="121900" bIns="121900" rtlCol="0" anchor="t" anchorCtr="0">
            <a:normAutofit/>
          </a:bodyPr>
          <a:lstStyle/>
          <a:p>
            <a:pPr>
              <a:lnSpc>
                <a:spcPct val="115000"/>
              </a:lnSpc>
              <a:spcBef>
                <a:spcPts val="0"/>
              </a:spcBef>
            </a:pPr>
            <a:r>
              <a:rPr lang="en-US" sz="3600" dirty="0">
                <a:solidFill>
                  <a:schemeClr val="accent6">
                    <a:lumMod val="50000"/>
                  </a:schemeClr>
                </a:solidFill>
              </a:rPr>
              <a:t>Gal Arnon    </a:t>
            </a:r>
            <a:r>
              <a:rPr lang="iw" sz="3600" b="1" dirty="0">
                <a:solidFill>
                  <a:schemeClr val="accent6">
                    <a:lumMod val="50000"/>
                  </a:schemeClr>
                </a:solidFill>
              </a:rPr>
              <a:t>Shany Ben-David</a:t>
            </a:r>
            <a:r>
              <a:rPr lang="en-US" sz="3600" b="1" dirty="0">
                <a:solidFill>
                  <a:schemeClr val="accent6">
                    <a:lumMod val="50000"/>
                  </a:schemeClr>
                </a:solidFill>
              </a:rPr>
              <a:t>    </a:t>
            </a:r>
            <a:r>
              <a:rPr lang="en-US" sz="3600" dirty="0">
                <a:solidFill>
                  <a:schemeClr val="accent6">
                    <a:lumMod val="50000"/>
                  </a:schemeClr>
                </a:solidFill>
              </a:rPr>
              <a:t>Eylon Yogev</a:t>
            </a:r>
          </a:p>
          <a:p>
            <a:pPr>
              <a:lnSpc>
                <a:spcPct val="115000"/>
              </a:lnSpc>
              <a:spcBef>
                <a:spcPts val="0"/>
              </a:spcBef>
            </a:pPr>
            <a:endParaRPr lang="en-US" sz="3600" dirty="0">
              <a:solidFill>
                <a:srgbClr val="FFC000"/>
              </a:solidFill>
            </a:endParaRPr>
          </a:p>
        </p:txBody>
      </p:sp>
      <p:pic>
        <p:nvPicPr>
          <p:cNvPr id="1030" name="Picture 6" descr="The Weizmann Logo: The Tree of Life ...">
            <a:extLst>
              <a:ext uri="{FF2B5EF4-FFF2-40B4-BE49-F238E27FC236}">
                <a16:creationId xmlns:a16="http://schemas.microsoft.com/office/drawing/2014/main" id="{3B39FB94-98E9-86FF-E63C-4ED0463EA6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613" y="4033737"/>
            <a:ext cx="2303990" cy="1200149"/>
          </a:xfrm>
          <a:prstGeom prst="rect">
            <a:avLst/>
          </a:prstGeom>
          <a:noFill/>
          <a:extLst>
            <a:ext uri="{909E8E84-426E-40DD-AFC4-6F175D3DCCD1}">
              <a14:hiddenFill xmlns:a14="http://schemas.microsoft.com/office/drawing/2010/main">
                <a:solidFill>
                  <a:srgbClr val="FFFFFF"/>
                </a:solidFill>
              </a14:hiddenFill>
            </a:ext>
          </a:extLst>
        </p:spPr>
      </p:pic>
      <p:sp>
        <p:nvSpPr>
          <p:cNvPr id="54" name="Google Shape;54;p13"/>
          <p:cNvSpPr txBox="1">
            <a:spLocks noGrp="1"/>
          </p:cNvSpPr>
          <p:nvPr>
            <p:ph type="ctrTitle"/>
          </p:nvPr>
        </p:nvSpPr>
        <p:spPr>
          <a:xfrm>
            <a:off x="415611" y="1555530"/>
            <a:ext cx="11360800" cy="1644869"/>
          </a:xfrm>
          <a:prstGeom prst="rect">
            <a:avLst/>
          </a:prstGeom>
        </p:spPr>
        <p:txBody>
          <a:bodyPr spcFirstLastPara="1" vert="horz" wrap="square" lIns="121900" tIns="121900" rIns="121900" bIns="121900" rtlCol="0" anchor="b" anchorCtr="0">
            <a:normAutofit/>
          </a:bodyPr>
          <a:lstStyle/>
          <a:p>
            <a:pPr>
              <a:spcBef>
                <a:spcPts val="0"/>
              </a:spcBef>
            </a:pPr>
            <a:r>
              <a:rPr lang="en-US" sz="5500" dirty="0"/>
              <a:t>Instance Compression, Revisited</a:t>
            </a:r>
          </a:p>
        </p:txBody>
      </p:sp>
      <p:sp>
        <p:nvSpPr>
          <p:cNvPr id="2" name="Slide Number Placeholder 1">
            <a:extLst>
              <a:ext uri="{FF2B5EF4-FFF2-40B4-BE49-F238E27FC236}">
                <a16:creationId xmlns:a16="http://schemas.microsoft.com/office/drawing/2014/main" id="{81CBFA32-2E14-D1D0-ED2A-992ACE3BB550}"/>
              </a:ext>
            </a:extLst>
          </p:cNvPr>
          <p:cNvSpPr>
            <a:spLocks noGrp="1"/>
          </p:cNvSpPr>
          <p:nvPr>
            <p:ph type="sldNum" idx="12"/>
          </p:nvPr>
        </p:nvSpPr>
        <p:spPr/>
        <p:txBody>
          <a:bodyPr/>
          <a:lstStyle/>
          <a:p>
            <a:fld id="{00000000-1234-1234-1234-123412341234}" type="slidenum">
              <a:rPr lang="he" smtClean="0"/>
              <a:pPr/>
              <a:t>1</a:t>
            </a:fld>
            <a:endParaRPr lang="he"/>
          </a:p>
        </p:txBody>
      </p:sp>
      <p:pic>
        <p:nvPicPr>
          <p:cNvPr id="3074" name="Picture 2">
            <a:extLst>
              <a:ext uri="{FF2B5EF4-FFF2-40B4-BE49-F238E27FC236}">
                <a16:creationId xmlns:a16="http://schemas.microsoft.com/office/drawing/2014/main" id="{05853CE2-6023-C847-CBB0-F7CA4DA68A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7244" y="5199326"/>
            <a:ext cx="2059973" cy="14557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BIU Research Center on Applied Cryptography and Cyber Security - YouTube">
            <a:extLst>
              <a:ext uri="{FF2B5EF4-FFF2-40B4-BE49-F238E27FC236}">
                <a16:creationId xmlns:a16="http://schemas.microsoft.com/office/drawing/2014/main" id="{2BA50335-058F-9431-3BF9-078A58E14C5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7322" b="40821"/>
          <a:stretch/>
        </p:blipFill>
        <p:spPr bwMode="auto">
          <a:xfrm>
            <a:off x="4644088" y="4073904"/>
            <a:ext cx="2522799" cy="10559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 BIU Research Center on Applied Cryptography and Cyber Security - YouTube">
            <a:extLst>
              <a:ext uri="{FF2B5EF4-FFF2-40B4-BE49-F238E27FC236}">
                <a16:creationId xmlns:a16="http://schemas.microsoft.com/office/drawing/2014/main" id="{C0BE1003-C8C1-135B-E2BC-CFC072713D8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7322" b="40821"/>
          <a:stretch/>
        </p:blipFill>
        <p:spPr bwMode="auto">
          <a:xfrm>
            <a:off x="7663617" y="4073904"/>
            <a:ext cx="2522799" cy="10559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C6339-18D8-AF78-DEED-36E51DB728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C13B24-B1EE-5A3F-788C-F1CBDAB0827E}"/>
              </a:ext>
            </a:extLst>
          </p:cNvPr>
          <p:cNvSpPr>
            <a:spLocks noGrp="1"/>
          </p:cNvSpPr>
          <p:nvPr>
            <p:ph type="title"/>
          </p:nvPr>
        </p:nvSpPr>
        <p:spPr>
          <a:xfrm>
            <a:off x="415600" y="593367"/>
            <a:ext cx="11776400" cy="763600"/>
          </a:xfrm>
        </p:spPr>
        <p:txBody>
          <a:bodyPr>
            <a:normAutofit fontScale="90000"/>
          </a:bodyPr>
          <a:lstStyle/>
          <a:p>
            <a:r>
              <a:rPr lang="en-US" dirty="0"/>
              <a:t>CIC with Witness Transformation</a:t>
            </a:r>
            <a:endParaRPr lang="he-IL" sz="2933" dirty="0"/>
          </a:p>
        </p:txBody>
      </p:sp>
      <p:sp>
        <p:nvSpPr>
          <p:cNvPr id="4" name="Slide Number Placeholder 3">
            <a:extLst>
              <a:ext uri="{FF2B5EF4-FFF2-40B4-BE49-F238E27FC236}">
                <a16:creationId xmlns:a16="http://schemas.microsoft.com/office/drawing/2014/main" id="{889F4863-756D-EFC2-F174-85C8B1A7FC25}"/>
              </a:ext>
            </a:extLst>
          </p:cNvPr>
          <p:cNvSpPr>
            <a:spLocks noGrp="1"/>
          </p:cNvSpPr>
          <p:nvPr>
            <p:ph type="sldNum" idx="12"/>
          </p:nvPr>
        </p:nvSpPr>
        <p:spPr/>
        <p:txBody>
          <a:bodyPr/>
          <a:lstStyle/>
          <a:p>
            <a:fld id="{00000000-1234-1234-1234-123412341234}" type="slidenum">
              <a:rPr lang="he" smtClean="0"/>
              <a:pPr/>
              <a:t>10</a:t>
            </a:fld>
            <a:endParaRPr lang="he"/>
          </a:p>
        </p:txBody>
      </p:sp>
      <mc:AlternateContent xmlns:mc="http://schemas.openxmlformats.org/markup-compatibility/2006">
        <mc:Choice xmlns:a14="http://schemas.microsoft.com/office/drawing/2010/main" Requires="a14">
          <p:sp>
            <p:nvSpPr>
              <p:cNvPr id="52" name="TextBox 51">
                <a:extLst>
                  <a:ext uri="{FF2B5EF4-FFF2-40B4-BE49-F238E27FC236}">
                    <a16:creationId xmlns:a16="http://schemas.microsoft.com/office/drawing/2014/main" id="{824F8944-DB0A-47FE-EABB-DA9E39D139E2}"/>
                  </a:ext>
                </a:extLst>
              </p:cNvPr>
              <p:cNvSpPr txBox="1"/>
              <p:nvPr/>
            </p:nvSpPr>
            <p:spPr>
              <a:xfrm>
                <a:off x="436538" y="1594641"/>
                <a:ext cx="9477483" cy="3354508"/>
              </a:xfrm>
              <a:prstGeom prst="rect">
                <a:avLst/>
              </a:prstGeom>
              <a:noFill/>
            </p:spPr>
            <p:txBody>
              <a:bodyPr wrap="square">
                <a:spAutoFit/>
              </a:bodyPr>
              <a:lstStyle/>
              <a:p>
                <a:pPr>
                  <a:lnSpc>
                    <a:spcPct val="150000"/>
                  </a:lnSpc>
                </a:pPr>
                <a:r>
                  <a:rPr lang="en-US" sz="2000" dirty="0"/>
                  <a:t>An efficient </a:t>
                </a:r>
                <a:r>
                  <a:rPr lang="en-US" sz="2000" b="1" dirty="0"/>
                  <a:t>instance compression </a:t>
                </a:r>
                <a:r>
                  <a:rPr lang="en-US" sz="2000" dirty="0"/>
                  <a:t>algorithm </a:t>
                </a:r>
                <a:r>
                  <a:rPr lang="en-US" sz="2000" b="1" dirty="0"/>
                  <a:t>	 </a:t>
                </a:r>
                <a:endParaRPr lang="en-US" sz="2000" dirty="0"/>
              </a:p>
              <a:p>
                <a:pPr>
                  <a:lnSpc>
                    <a:spcPct val="150000"/>
                  </a:lnSpc>
                </a:pPr>
                <a:r>
                  <a:rPr lang="en-US" sz="2000" dirty="0"/>
                  <a:t>An efficient </a:t>
                </a:r>
                <a:r>
                  <a:rPr lang="en-US" sz="2000" b="1" dirty="0"/>
                  <a:t>witness transformation </a:t>
                </a:r>
                <a:r>
                  <a:rPr lang="en-US" sz="2000" dirty="0"/>
                  <a:t>algorithm </a:t>
                </a:r>
                <a:r>
                  <a:rPr lang="en-US" sz="2000" b="1" dirty="0"/>
                  <a:t>	 </a:t>
                </a:r>
              </a:p>
              <a:p>
                <a:pPr marL="342900" indent="-342900">
                  <a:lnSpc>
                    <a:spcPct val="150000"/>
                  </a:lnSpc>
                  <a:buFont typeface="Arial" panose="020B0604020202020204" pitchFamily="34" charset="0"/>
                  <a:buChar char="•"/>
                </a:pPr>
                <a:r>
                  <a:rPr lang="en-US" sz="2000" b="1" dirty="0">
                    <a:solidFill>
                      <a:srgbClr val="00B0F0"/>
                    </a:solidFill>
                  </a:rPr>
                  <a:t>Witness transformation</a:t>
                </a:r>
                <a:r>
                  <a:rPr lang="en-US" sz="2000" dirty="0">
                    <a:solidFill>
                      <a:srgbClr val="00B0F0"/>
                    </a:solidFill>
                  </a:rPr>
                  <a:t>: </a:t>
                </a:r>
              </a:p>
              <a:p>
                <a:pPr>
                  <a:lnSpc>
                    <a:spcPct val="150000"/>
                  </a:lnSpc>
                </a:pPr>
                <a:r>
                  <a:rPr lang="en-US" sz="2000" dirty="0">
                    <a:solidFill>
                      <a:srgbClr val="00B0F0"/>
                    </a:solidFill>
                  </a:rPr>
                  <a:t>	</a:t>
                </a:r>
                <a:r>
                  <a:rPr lang="en-US" sz="2000" dirty="0"/>
                  <a:t>If </a:t>
                </a:r>
                <a14:m>
                  <m:oMath xmlns:m="http://schemas.openxmlformats.org/officeDocument/2006/math">
                    <m:r>
                      <a:rPr lang="en-US" sz="2000">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𝑤</m:t>
                    </m:r>
                    <m:r>
                      <a:rPr lang="en-US" sz="2000" i="1">
                        <a:latin typeface="Cambria Math" panose="02040503050406030204" pitchFamily="18" charset="0"/>
                      </a:rPr>
                      <m:t>)∈</m:t>
                    </m:r>
                    <m:r>
                      <a:rPr lang="en-US" sz="2000" i="1" dirty="0">
                        <a:latin typeface="Cambria Math" panose="02040503050406030204" pitchFamily="18" charset="0"/>
                        <a:ea typeface="Cambria Math" panose="02040503050406030204" pitchFamily="18" charset="0"/>
                      </a:rPr>
                      <m:t>ℛ</m:t>
                    </m:r>
                  </m:oMath>
                </a14:m>
                <a:r>
                  <a:rPr lang="en-US" sz="2000" i="1" dirty="0">
                    <a:latin typeface="Cambria Math" panose="02040503050406030204" pitchFamily="18" charset="0"/>
                  </a:rPr>
                  <a:t>, </a:t>
                </a:r>
                <a:r>
                  <a:rPr lang="en-US" sz="2000" dirty="0">
                    <a:latin typeface="Cambria Math" panose="02040503050406030204" pitchFamily="18" charset="0"/>
                  </a:rPr>
                  <a:t>then </a:t>
                </a:r>
                <a14:m>
                  <m:oMath xmlns:m="http://schemas.openxmlformats.org/officeDocument/2006/math">
                    <m:d>
                      <m:dPr>
                        <m:ctrlPr>
                          <a:rPr lang="en-US" sz="2000" i="1">
                            <a:latin typeface="Cambria Math" panose="02040503050406030204" pitchFamily="18" charset="0"/>
                          </a:rPr>
                        </m:ctrlPr>
                      </m:dPr>
                      <m:e>
                        <m:r>
                          <a:rPr lang="en-US" sz="2000" i="1">
                            <a:latin typeface="Cambria Math" panose="02040503050406030204" pitchFamily="18" charset="0"/>
                          </a:rPr>
                          <m:t>𝐼𝐶</m:t>
                        </m:r>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𝑊𝑇</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𝑤</m:t>
                            </m:r>
                          </m:e>
                        </m:d>
                      </m:e>
                    </m:d>
                    <m:r>
                      <a:rPr lang="en-US" sz="2000" i="1">
                        <a:latin typeface="Cambria Math" panose="02040503050406030204" pitchFamily="18" charset="0"/>
                      </a:rPr>
                      <m:t> ∈</m:t>
                    </m:r>
                    <m:r>
                      <a:rPr lang="en-US" sz="2000" i="1" dirty="0">
                        <a:latin typeface="Cambria Math" panose="02040503050406030204" pitchFamily="18" charset="0"/>
                        <a:ea typeface="Cambria Math" panose="02040503050406030204" pitchFamily="18" charset="0"/>
                      </a:rPr>
                      <m:t>ℛ</m:t>
                    </m:r>
                    <m:r>
                      <a:rPr lang="en-US" sz="2000" i="1" dirty="0">
                        <a:latin typeface="Cambria Math" panose="02040503050406030204" pitchFamily="18" charset="0"/>
                        <a:ea typeface="Cambria Math" panose="02040503050406030204" pitchFamily="18" charset="0"/>
                      </a:rPr>
                      <m:t>′</m:t>
                    </m:r>
                  </m:oMath>
                </a14:m>
                <a:endParaRPr lang="en-US" sz="2000" i="1" dirty="0">
                  <a:latin typeface="Cambria Math" panose="02040503050406030204" pitchFamily="18" charset="0"/>
                </a:endParaRPr>
              </a:p>
              <a:p>
                <a:pPr marL="342900" indent="-342900">
                  <a:lnSpc>
                    <a:spcPct val="150000"/>
                  </a:lnSpc>
                  <a:buFont typeface="Arial" panose="020B0604020202020204" pitchFamily="34" charset="0"/>
                  <a:buChar char="•"/>
                </a:pPr>
                <a:r>
                  <a:rPr lang="en-US" sz="2000" b="1" dirty="0">
                    <a:solidFill>
                      <a:srgbClr val="C00000"/>
                    </a:solidFill>
                    <a:highlight>
                      <a:srgbClr val="FFFF00"/>
                    </a:highlight>
                    <a:ea typeface="Cambria Math" panose="02040503050406030204" pitchFamily="18" charset="0"/>
                  </a:rPr>
                  <a:t>Adaptive</a:t>
                </a:r>
                <a:r>
                  <a:rPr lang="en-US" sz="2000" b="1" dirty="0">
                    <a:solidFill>
                      <a:srgbClr val="C00000"/>
                    </a:solidFill>
                    <a:ea typeface="Cambria Math" panose="02040503050406030204" pitchFamily="18" charset="0"/>
                  </a:rPr>
                  <a:t> computational soundness</a:t>
                </a:r>
                <a:r>
                  <a:rPr lang="en-US" sz="2000" dirty="0">
                    <a:solidFill>
                      <a:srgbClr val="C00000"/>
                    </a:solidFill>
                    <a:ea typeface="Cambria Math" panose="02040503050406030204" pitchFamily="18" charset="0"/>
                  </a:rPr>
                  <a:t>:</a:t>
                </a:r>
                <a:r>
                  <a:rPr lang="en-US" sz="2000" dirty="0">
                    <a:ea typeface="Cambria Math" panose="02040503050406030204" pitchFamily="18" charset="0"/>
                  </a:rPr>
                  <a:t> </a:t>
                </a:r>
              </a:p>
              <a:p>
                <a:pPr>
                  <a:lnSpc>
                    <a:spcPct val="150000"/>
                  </a:lnSpc>
                </a:pPr>
                <a:r>
                  <a:rPr lang="en-US" sz="2000" dirty="0">
                    <a:ea typeface="Cambria Math" panose="02040503050406030204" pitchFamily="18" charset="0"/>
                  </a:rPr>
                  <a:t>	</a:t>
                </a:r>
                <a:r>
                  <a:rPr lang="en-US" sz="2000" b="1" dirty="0">
                    <a:ea typeface="Cambria Math" panose="02040503050406030204" pitchFamily="18" charset="0"/>
                  </a:rPr>
                  <a:t>It is </a:t>
                </a:r>
                <a:r>
                  <a:rPr lang="en-IL" sz="2000" b="1" dirty="0"/>
                  <a:t>hard to find </a:t>
                </a:r>
                <a14:m>
                  <m:oMath xmlns:m="http://schemas.openxmlformats.org/officeDocument/2006/math">
                    <m:r>
                      <a:rPr lang="en-US" sz="2000" b="1" i="0" smtClean="0">
                        <a:latin typeface="Cambria Math" panose="02040503050406030204" pitchFamily="18" charset="0"/>
                      </a:rPr>
                      <m:t>(</m:t>
                    </m:r>
                    <m:r>
                      <a:rPr lang="en-US" sz="2000" b="1" i="1" smtClean="0">
                        <a:latin typeface="Cambria Math" panose="02040503050406030204" pitchFamily="18" charset="0"/>
                      </a:rPr>
                      <m:t>𝒙</m:t>
                    </m:r>
                    <m:r>
                      <a:rPr lang="en-US" sz="2000" b="1" i="0" smtClean="0">
                        <a:latin typeface="Cambria Math" panose="02040503050406030204" pitchFamily="18" charset="0"/>
                      </a:rPr>
                      <m:t>,</m:t>
                    </m:r>
                    <m:sSup>
                      <m:sSupPr>
                        <m:ctrlPr>
                          <a:rPr lang="en-US" sz="2000" b="1" i="1" smtClean="0">
                            <a:latin typeface="Cambria Math" panose="02040503050406030204" pitchFamily="18" charset="0"/>
                          </a:rPr>
                        </m:ctrlPr>
                      </m:sSupPr>
                      <m:e>
                        <m:r>
                          <a:rPr lang="en-US" sz="2000" b="1" i="1">
                            <a:latin typeface="Cambria Math" panose="02040503050406030204" pitchFamily="18" charset="0"/>
                          </a:rPr>
                          <m:t>𝒘</m:t>
                        </m:r>
                      </m:e>
                      <m:sup>
                        <m:r>
                          <a:rPr lang="en-US" sz="2000" b="1" i="1">
                            <a:latin typeface="Cambria Math" panose="02040503050406030204" pitchFamily="18" charset="0"/>
                          </a:rPr>
                          <m:t>′</m:t>
                        </m:r>
                      </m:sup>
                    </m:sSup>
                    <m:r>
                      <a:rPr lang="en-US" sz="2000" b="1" i="1" smtClean="0">
                        <a:latin typeface="Cambria Math" panose="02040503050406030204" pitchFamily="18" charset="0"/>
                      </a:rPr>
                      <m:t>)</m:t>
                    </m:r>
                  </m:oMath>
                </a14:m>
                <a:r>
                  <a:rPr lang="en-US" sz="2000" b="1" dirty="0">
                    <a:ea typeface="Cambria Math" panose="02040503050406030204" pitchFamily="18" charset="0"/>
                  </a:rPr>
                  <a:t> </a:t>
                </a:r>
                <a:r>
                  <a:rPr lang="en-US" sz="2000" dirty="0">
                    <a:ea typeface="Cambria Math" panose="02040503050406030204" pitchFamily="18" charset="0"/>
                  </a:rPr>
                  <a:t>such that </a:t>
                </a:r>
                <a14:m>
                  <m:oMath xmlns:m="http://schemas.openxmlformats.org/officeDocument/2006/math">
                    <m:r>
                      <a:rPr lang="en-US" sz="2000" i="1">
                        <a:latin typeface="Cambria Math" panose="02040503050406030204" pitchFamily="18" charset="0"/>
                      </a:rPr>
                      <m:t>𝑥</m:t>
                    </m:r>
                    <m:r>
                      <a:rPr lang="en-US" sz="2000" i="1">
                        <a:latin typeface="Cambria Math" panose="02040503050406030204" pitchFamily="18" charset="0"/>
                      </a:rPr>
                      <m:t>∉</m:t>
                    </m:r>
                    <m:r>
                      <a:rPr lang="en-US" sz="2000" i="1" smtClean="0">
                        <a:latin typeface="Cambria Math" panose="02040503050406030204" pitchFamily="18" charset="0"/>
                      </a:rPr>
                      <m:t>𝐿</m:t>
                    </m:r>
                    <m:r>
                      <a:rPr lang="en-US" sz="2000" b="0" i="0" smtClean="0">
                        <a:latin typeface="Cambria Math" panose="02040503050406030204" pitchFamily="18" charset="0"/>
                      </a:rPr>
                      <m:t>(</m:t>
                    </m:r>
                    <m:r>
                      <a:rPr lang="en-US" sz="2000" i="1" dirty="0">
                        <a:latin typeface="Cambria Math" panose="02040503050406030204" pitchFamily="18" charset="0"/>
                        <a:ea typeface="Cambria Math" panose="02040503050406030204" pitchFamily="18" charset="0"/>
                      </a:rPr>
                      <m:t>ℛ</m:t>
                    </m:r>
                    <m:r>
                      <a:rPr lang="en-US" sz="2000" b="0" i="0" dirty="0" smtClean="0">
                        <a:latin typeface="Cambria Math" panose="02040503050406030204" pitchFamily="18" charset="0"/>
                        <a:ea typeface="Cambria Math" panose="02040503050406030204" pitchFamily="18" charset="0"/>
                      </a:rPr>
                      <m:t>)</m:t>
                    </m:r>
                  </m:oMath>
                </a14:m>
                <a:r>
                  <a:rPr lang="en-IL" sz="2000" dirty="0"/>
                  <a:t> </a:t>
                </a:r>
                <a:r>
                  <a:rPr lang="en-US" sz="2000" dirty="0"/>
                  <a:t>a</a:t>
                </a:r>
                <a14:m>
                  <m:oMath xmlns:m="http://schemas.openxmlformats.org/officeDocument/2006/math">
                    <m:r>
                      <m:rPr>
                        <m:sty m:val="p"/>
                      </m:rPr>
                      <a:rPr lang="en-US" sz="2000" b="0" i="0" smtClean="0">
                        <a:latin typeface="Cambria Math" panose="02040503050406030204" pitchFamily="18" charset="0"/>
                      </a:rPr>
                      <m:t>nd</m:t>
                    </m:r>
                    <m:r>
                      <a:rPr lang="en-US" sz="2000" b="0" i="0" smtClean="0">
                        <a:latin typeface="Cambria Math" panose="02040503050406030204" pitchFamily="18" charset="0"/>
                      </a:rPr>
                      <m:t> </m:t>
                    </m:r>
                    <m:d>
                      <m:dPr>
                        <m:ctrlPr>
                          <a:rPr lang="en-US" sz="2000" b="0" i="1">
                            <a:latin typeface="Cambria Math" panose="02040503050406030204" pitchFamily="18" charset="0"/>
                          </a:rPr>
                        </m:ctrlPr>
                      </m:dPr>
                      <m:e>
                        <m:r>
                          <a:rPr lang="en-US" sz="2000" b="0" i="1" smtClean="0">
                            <a:latin typeface="Cambria Math" panose="02040503050406030204" pitchFamily="18" charset="0"/>
                          </a:rPr>
                          <m:t>𝐼𝐶</m:t>
                        </m:r>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𝑤</m:t>
                            </m:r>
                          </m:e>
                          <m:sup>
                            <m:r>
                              <a:rPr lang="en-US" sz="2000" b="0" i="1" smtClean="0">
                                <a:latin typeface="Cambria Math" panose="02040503050406030204" pitchFamily="18" charset="0"/>
                              </a:rPr>
                              <m:t>′</m:t>
                            </m:r>
                          </m:sup>
                        </m:sSup>
                      </m:e>
                    </m:d>
                    <m:r>
                      <a:rPr lang="en-US" sz="2000" b="0" i="1" smtClean="0">
                        <a:latin typeface="Cambria Math" panose="02040503050406030204" pitchFamily="18" charset="0"/>
                      </a:rPr>
                      <m:t>∈</m:t>
                    </m:r>
                    <m:r>
                      <a:rPr lang="en-US" sz="2000" i="1" dirty="0">
                        <a:latin typeface="Cambria Math" panose="02040503050406030204" pitchFamily="18" charset="0"/>
                        <a:ea typeface="Cambria Math" panose="02040503050406030204" pitchFamily="18" charset="0"/>
                      </a:rPr>
                      <m:t>ℛ</m:t>
                    </m:r>
                    <m:r>
                      <a:rPr lang="en-US" sz="2000" i="1" dirty="0">
                        <a:latin typeface="Cambria Math" panose="02040503050406030204" pitchFamily="18" charset="0"/>
                        <a:ea typeface="Cambria Math" panose="02040503050406030204" pitchFamily="18" charset="0"/>
                      </a:rPr>
                      <m:t>′</m:t>
                    </m:r>
                  </m:oMath>
                </a14:m>
                <a:endParaRPr lang="en-US" sz="2000" b="0" dirty="0">
                  <a:ea typeface="Cambria Math" panose="02040503050406030204" pitchFamily="18" charset="0"/>
                </a:endParaRPr>
              </a:p>
              <a:p>
                <a:pPr marL="342900" indent="-342900">
                  <a:lnSpc>
                    <a:spcPct val="150000"/>
                  </a:lnSpc>
                  <a:buFont typeface="Arial" panose="020B0604020202020204" pitchFamily="34" charset="0"/>
                  <a:buChar char="•"/>
                </a:pPr>
                <a:r>
                  <a:rPr lang="en-US" sz="2000" b="1" dirty="0">
                    <a:solidFill>
                      <a:schemeClr val="accent6">
                        <a:lumMod val="75000"/>
                      </a:schemeClr>
                    </a:solidFill>
                  </a:rPr>
                  <a:t>Compress to witness size</a:t>
                </a:r>
                <a:r>
                  <a:rPr lang="en-US" sz="2000" dirty="0">
                    <a:solidFill>
                      <a:schemeClr val="accent6">
                        <a:lumMod val="75000"/>
                      </a:schemeClr>
                    </a:solidFill>
                  </a:rPr>
                  <a:t>: </a:t>
                </a:r>
                <a14:m>
                  <m:oMath xmlns:m="http://schemas.openxmlformats.org/officeDocument/2006/math">
                    <m:d>
                      <m:dPr>
                        <m:begChr m:val="|"/>
                        <m:endChr m:val="|"/>
                        <m:ctrlPr>
                          <a:rPr lang="he-IL"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m:t>
                            </m:r>
                          </m:sup>
                        </m:sSup>
                      </m:e>
                    </m:d>
                    <m:r>
                      <a:rPr lang="he-IL" sz="2000" i="1">
                        <a:latin typeface="Cambria Math" panose="02040503050406030204" pitchFamily="18" charset="0"/>
                      </a:rPr>
                      <m:t>=</m:t>
                    </m:r>
                    <m:r>
                      <m:rPr>
                        <m:sty m:val="p"/>
                      </m:rPr>
                      <a:rPr lang="en-US" sz="2000">
                        <a:latin typeface="Cambria Math" panose="02040503050406030204" pitchFamily="18" charset="0"/>
                      </a:rPr>
                      <m:t>poly</m:t>
                    </m:r>
                    <m:r>
                      <a:rPr lang="en-US" sz="2000" i="1">
                        <a:latin typeface="Cambria Math" panose="02040503050406030204" pitchFamily="18" charset="0"/>
                      </a:rPr>
                      <m:t>(|</m:t>
                    </m:r>
                    <m:r>
                      <a:rPr lang="en-US" sz="2000" i="1">
                        <a:latin typeface="Cambria Math" panose="02040503050406030204" pitchFamily="18" charset="0"/>
                      </a:rPr>
                      <m:t>𝑤</m:t>
                    </m:r>
                    <m:r>
                      <a:rPr lang="en-US" sz="2000" i="1">
                        <a:latin typeface="Cambria Math" panose="02040503050406030204" pitchFamily="18" charset="0"/>
                      </a:rPr>
                      <m:t>|)</m:t>
                    </m:r>
                  </m:oMath>
                </a14:m>
                <a:endParaRPr lang="en-IL" sz="2000" dirty="0"/>
              </a:p>
            </p:txBody>
          </p:sp>
        </mc:Choice>
        <mc:Fallback>
          <p:sp>
            <p:nvSpPr>
              <p:cNvPr id="52" name="TextBox 51">
                <a:extLst>
                  <a:ext uri="{FF2B5EF4-FFF2-40B4-BE49-F238E27FC236}">
                    <a16:creationId xmlns:a16="http://schemas.microsoft.com/office/drawing/2014/main" id="{824F8944-DB0A-47FE-EABB-DA9E39D139E2}"/>
                  </a:ext>
                </a:extLst>
              </p:cNvPr>
              <p:cNvSpPr txBox="1">
                <a:spLocks noRot="1" noChangeAspect="1" noMove="1" noResize="1" noEditPoints="1" noAdjustHandles="1" noChangeArrowheads="1" noChangeShapeType="1" noTextEdit="1"/>
              </p:cNvSpPr>
              <p:nvPr/>
            </p:nvSpPr>
            <p:spPr>
              <a:xfrm>
                <a:off x="436538" y="1594641"/>
                <a:ext cx="9477483" cy="3354508"/>
              </a:xfrm>
              <a:prstGeom prst="rect">
                <a:avLst/>
              </a:prstGeom>
              <a:blipFill>
                <a:blip r:embed="rId4"/>
                <a:stretch>
                  <a:fillRect l="-669" b="-2264"/>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0" name="Rounded Rectangle 59">
                <a:extLst>
                  <a:ext uri="{FF2B5EF4-FFF2-40B4-BE49-F238E27FC236}">
                    <a16:creationId xmlns:a16="http://schemas.microsoft.com/office/drawing/2014/main" id="{1EAB9345-FD7C-5905-31AA-8EF5EDEC7732}"/>
                  </a:ext>
                </a:extLst>
              </p:cNvPr>
              <p:cNvSpPr/>
              <p:nvPr/>
            </p:nvSpPr>
            <p:spPr>
              <a:xfrm>
                <a:off x="5649272" y="2194827"/>
                <a:ext cx="812015" cy="32057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𝑊𝑇</m:t>
                      </m:r>
                    </m:oMath>
                  </m:oMathPara>
                </a14:m>
                <a:endParaRPr lang="en-US" sz="1200" b="0" dirty="0"/>
              </a:p>
            </p:txBody>
          </p:sp>
        </mc:Choice>
        <mc:Fallback xmlns="">
          <p:sp>
            <p:nvSpPr>
              <p:cNvPr id="60" name="Rounded Rectangle 59">
                <a:extLst>
                  <a:ext uri="{FF2B5EF4-FFF2-40B4-BE49-F238E27FC236}">
                    <a16:creationId xmlns:a16="http://schemas.microsoft.com/office/drawing/2014/main" id="{1EAB9345-FD7C-5905-31AA-8EF5EDEC7732}"/>
                  </a:ext>
                </a:extLst>
              </p:cNvPr>
              <p:cNvSpPr>
                <a:spLocks noRot="1" noChangeAspect="1" noMove="1" noResize="1" noEditPoints="1" noAdjustHandles="1" noChangeArrowheads="1" noChangeShapeType="1" noTextEdit="1"/>
              </p:cNvSpPr>
              <p:nvPr/>
            </p:nvSpPr>
            <p:spPr>
              <a:xfrm>
                <a:off x="5649272" y="2194827"/>
                <a:ext cx="812015" cy="320579"/>
              </a:xfrm>
              <a:prstGeom prst="roundRect">
                <a:avLst/>
              </a:prstGeom>
              <a:blipFill>
                <a:blip r:embed="rId5"/>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1" name="Rounded Rectangle 60">
                <a:extLst>
                  <a:ext uri="{FF2B5EF4-FFF2-40B4-BE49-F238E27FC236}">
                    <a16:creationId xmlns:a16="http://schemas.microsoft.com/office/drawing/2014/main" id="{BA3C1A75-2660-6B4F-5DBB-F458435B6359}"/>
                  </a:ext>
                </a:extLst>
              </p:cNvPr>
              <p:cNvSpPr/>
              <p:nvPr/>
            </p:nvSpPr>
            <p:spPr>
              <a:xfrm>
                <a:off x="5571838" y="1732967"/>
                <a:ext cx="426444" cy="32057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𝐼𝐶</m:t>
                      </m:r>
                    </m:oMath>
                  </m:oMathPara>
                </a14:m>
                <a:endParaRPr lang="en-US" sz="1200" b="0" dirty="0"/>
              </a:p>
            </p:txBody>
          </p:sp>
        </mc:Choice>
        <mc:Fallback xmlns="">
          <p:sp>
            <p:nvSpPr>
              <p:cNvPr id="61" name="Rounded Rectangle 60">
                <a:extLst>
                  <a:ext uri="{FF2B5EF4-FFF2-40B4-BE49-F238E27FC236}">
                    <a16:creationId xmlns:a16="http://schemas.microsoft.com/office/drawing/2014/main" id="{BA3C1A75-2660-6B4F-5DBB-F458435B6359}"/>
                  </a:ext>
                </a:extLst>
              </p:cNvPr>
              <p:cNvSpPr>
                <a:spLocks noRot="1" noChangeAspect="1" noMove="1" noResize="1" noEditPoints="1" noAdjustHandles="1" noChangeArrowheads="1" noChangeShapeType="1" noTextEdit="1"/>
              </p:cNvSpPr>
              <p:nvPr/>
            </p:nvSpPr>
            <p:spPr>
              <a:xfrm>
                <a:off x="5571838" y="1732967"/>
                <a:ext cx="426444" cy="320579"/>
              </a:xfrm>
              <a:prstGeom prst="roundRect">
                <a:avLst/>
              </a:prstGeom>
              <a:blipFill>
                <a:blip r:embed="rId6"/>
                <a:stretch>
                  <a:fillRect l="-5556"/>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3" name="Rounded Rectangle 62">
                <a:extLst>
                  <a:ext uri="{FF2B5EF4-FFF2-40B4-BE49-F238E27FC236}">
                    <a16:creationId xmlns:a16="http://schemas.microsoft.com/office/drawing/2014/main" id="{0C510C7C-24C3-2BED-AE79-A94931AC234D}"/>
                  </a:ext>
                </a:extLst>
              </p:cNvPr>
              <p:cNvSpPr/>
              <p:nvPr/>
            </p:nvSpPr>
            <p:spPr>
              <a:xfrm>
                <a:off x="9266641" y="3187345"/>
                <a:ext cx="1284384" cy="8380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𝑊</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𝑇</m:t>
                          </m:r>
                        </m:e>
                        <m:sub>
                          <m:r>
                            <a:rPr lang="en-US" sz="2400" b="0" i="1" dirty="0" smtClean="0">
                              <a:latin typeface="Cambria Math" panose="02040503050406030204" pitchFamily="18" charset="0"/>
                            </a:rPr>
                            <m:t>𝑐𝑟𝑠</m:t>
                          </m:r>
                        </m:sub>
                      </m:sSub>
                    </m:oMath>
                  </m:oMathPara>
                </a14:m>
                <a:endParaRPr lang="en-US" sz="1400" b="0" dirty="0"/>
              </a:p>
            </p:txBody>
          </p:sp>
        </mc:Choice>
        <mc:Fallback xmlns="">
          <p:sp>
            <p:nvSpPr>
              <p:cNvPr id="63" name="Rounded Rectangle 62">
                <a:extLst>
                  <a:ext uri="{FF2B5EF4-FFF2-40B4-BE49-F238E27FC236}">
                    <a16:creationId xmlns:a16="http://schemas.microsoft.com/office/drawing/2014/main" id="{0C510C7C-24C3-2BED-AE79-A94931AC234D}"/>
                  </a:ext>
                </a:extLst>
              </p:cNvPr>
              <p:cNvSpPr>
                <a:spLocks noRot="1" noChangeAspect="1" noMove="1" noResize="1" noEditPoints="1" noAdjustHandles="1" noChangeArrowheads="1" noChangeShapeType="1" noTextEdit="1"/>
              </p:cNvSpPr>
              <p:nvPr/>
            </p:nvSpPr>
            <p:spPr>
              <a:xfrm>
                <a:off x="9266641" y="3187345"/>
                <a:ext cx="1284384" cy="838025"/>
              </a:xfrm>
              <a:prstGeom prst="roundRect">
                <a:avLst/>
              </a:prstGeom>
              <a:blipFill>
                <a:blip r:embed="rId7"/>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901EB28A-40EA-E93E-10D3-6D0E6277CF70}"/>
                  </a:ext>
                </a:extLst>
              </p:cNvPr>
              <p:cNvSpPr txBox="1"/>
              <p:nvPr/>
            </p:nvSpPr>
            <p:spPr>
              <a:xfrm>
                <a:off x="7477689" y="3276066"/>
                <a:ext cx="102676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𝑤</m:t>
                      </m:r>
                      <m:r>
                        <a:rPr lang="en-US" sz="2800" b="0" i="1" smtClean="0">
                          <a:latin typeface="Cambria Math" panose="02040503050406030204" pitchFamily="18" charset="0"/>
                        </a:rPr>
                        <m:t>)</m:t>
                      </m:r>
                    </m:oMath>
                  </m:oMathPara>
                </a14:m>
                <a:endParaRPr lang="en-IL" sz="2800" dirty="0"/>
              </a:p>
            </p:txBody>
          </p:sp>
        </mc:Choice>
        <mc:Fallback xmlns="">
          <p:sp>
            <p:nvSpPr>
              <p:cNvPr id="64" name="TextBox 63">
                <a:extLst>
                  <a:ext uri="{FF2B5EF4-FFF2-40B4-BE49-F238E27FC236}">
                    <a16:creationId xmlns:a16="http://schemas.microsoft.com/office/drawing/2014/main" id="{901EB28A-40EA-E93E-10D3-6D0E6277CF70}"/>
                  </a:ext>
                </a:extLst>
              </p:cNvPr>
              <p:cNvSpPr txBox="1">
                <a:spLocks noRot="1" noChangeAspect="1" noMove="1" noResize="1" noEditPoints="1" noAdjustHandles="1" noChangeArrowheads="1" noChangeShapeType="1" noTextEdit="1"/>
              </p:cNvSpPr>
              <p:nvPr/>
            </p:nvSpPr>
            <p:spPr>
              <a:xfrm>
                <a:off x="7477689" y="3276066"/>
                <a:ext cx="1026768" cy="523220"/>
              </a:xfrm>
              <a:prstGeom prst="rect">
                <a:avLst/>
              </a:prstGeom>
              <a:blipFill>
                <a:blip r:embed="rId8"/>
                <a:stretch>
                  <a:fillRect l="-7317" r="-13415" b="-16279"/>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F3A65B69-04F1-74AE-A03F-5E7804FAF45A}"/>
                  </a:ext>
                </a:extLst>
              </p:cNvPr>
              <p:cNvSpPr txBox="1"/>
              <p:nvPr/>
            </p:nvSpPr>
            <p:spPr>
              <a:xfrm>
                <a:off x="11242621" y="3290337"/>
                <a:ext cx="49594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𝑤</m:t>
                      </m:r>
                      <m:r>
                        <a:rPr lang="en-US" sz="2800" b="0" i="1" smtClean="0">
                          <a:latin typeface="Cambria Math" panose="02040503050406030204" pitchFamily="18" charset="0"/>
                        </a:rPr>
                        <m:t>′</m:t>
                      </m:r>
                    </m:oMath>
                  </m:oMathPara>
                </a14:m>
                <a:endParaRPr lang="en-IL" sz="2800" dirty="0"/>
              </a:p>
            </p:txBody>
          </p:sp>
        </mc:Choice>
        <mc:Fallback xmlns="">
          <p:sp>
            <p:nvSpPr>
              <p:cNvPr id="65" name="TextBox 64">
                <a:extLst>
                  <a:ext uri="{FF2B5EF4-FFF2-40B4-BE49-F238E27FC236}">
                    <a16:creationId xmlns:a16="http://schemas.microsoft.com/office/drawing/2014/main" id="{F3A65B69-04F1-74AE-A03F-5E7804FAF45A}"/>
                  </a:ext>
                </a:extLst>
              </p:cNvPr>
              <p:cNvSpPr txBox="1">
                <a:spLocks noRot="1" noChangeAspect="1" noMove="1" noResize="1" noEditPoints="1" noAdjustHandles="1" noChangeArrowheads="1" noChangeShapeType="1" noTextEdit="1"/>
              </p:cNvSpPr>
              <p:nvPr/>
            </p:nvSpPr>
            <p:spPr>
              <a:xfrm>
                <a:off x="11242621" y="3290337"/>
                <a:ext cx="495946" cy="523220"/>
              </a:xfrm>
              <a:prstGeom prst="rect">
                <a:avLst/>
              </a:prstGeom>
              <a:blipFill>
                <a:blip r:embed="rId9"/>
                <a:stretch>
                  <a:fillRect l="-10000" r="-17500"/>
                </a:stretch>
              </a:blipFill>
            </p:spPr>
            <p:txBody>
              <a:bodyPr/>
              <a:lstStyle/>
              <a:p>
                <a:r>
                  <a:rPr lang="en-IL">
                    <a:noFill/>
                  </a:rPr>
                  <a:t> </a:t>
                </a:r>
              </a:p>
            </p:txBody>
          </p:sp>
        </mc:Fallback>
      </mc:AlternateContent>
      <p:sp>
        <p:nvSpPr>
          <p:cNvPr id="66" name="Right Arrow 65">
            <a:extLst>
              <a:ext uri="{FF2B5EF4-FFF2-40B4-BE49-F238E27FC236}">
                <a16:creationId xmlns:a16="http://schemas.microsoft.com/office/drawing/2014/main" id="{A50602D2-F0F2-AC82-2ED2-E76F4F95D211}"/>
              </a:ext>
            </a:extLst>
          </p:cNvPr>
          <p:cNvSpPr/>
          <p:nvPr/>
        </p:nvSpPr>
        <p:spPr>
          <a:xfrm>
            <a:off x="8556174" y="3429057"/>
            <a:ext cx="608905" cy="3549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67" name="Right Arrow 66">
            <a:extLst>
              <a:ext uri="{FF2B5EF4-FFF2-40B4-BE49-F238E27FC236}">
                <a16:creationId xmlns:a16="http://schemas.microsoft.com/office/drawing/2014/main" id="{66FEC3B2-8E9F-2492-E560-F51B7683BF49}"/>
              </a:ext>
            </a:extLst>
          </p:cNvPr>
          <p:cNvSpPr/>
          <p:nvPr/>
        </p:nvSpPr>
        <p:spPr>
          <a:xfrm>
            <a:off x="10673440" y="3429057"/>
            <a:ext cx="608905" cy="3549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mc:AlternateContent xmlns:mc="http://schemas.openxmlformats.org/markup-compatibility/2006" xmlns:a14="http://schemas.microsoft.com/office/drawing/2010/main">
        <mc:Choice Requires="a14">
          <p:sp>
            <p:nvSpPr>
              <p:cNvPr id="68" name="Rounded Rectangle 67">
                <a:extLst>
                  <a:ext uri="{FF2B5EF4-FFF2-40B4-BE49-F238E27FC236}">
                    <a16:creationId xmlns:a16="http://schemas.microsoft.com/office/drawing/2014/main" id="{64DDE111-1A78-87B4-DBBB-E31743DA14AB}"/>
                  </a:ext>
                </a:extLst>
              </p:cNvPr>
              <p:cNvSpPr/>
              <p:nvPr/>
            </p:nvSpPr>
            <p:spPr>
              <a:xfrm>
                <a:off x="9264141" y="2154137"/>
                <a:ext cx="1284384" cy="8380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𝐼𝐶</m:t>
                          </m:r>
                        </m:e>
                        <m:sub>
                          <m:r>
                            <a:rPr lang="en-US" sz="2400" b="0" i="1" dirty="0" smtClean="0">
                              <a:latin typeface="Cambria Math" panose="02040503050406030204" pitchFamily="18" charset="0"/>
                            </a:rPr>
                            <m:t>𝑐𝑟𝑠</m:t>
                          </m:r>
                        </m:sub>
                      </m:sSub>
                    </m:oMath>
                  </m:oMathPara>
                </a14:m>
                <a:endParaRPr lang="en-US" sz="1400" b="0" dirty="0"/>
              </a:p>
            </p:txBody>
          </p:sp>
        </mc:Choice>
        <mc:Fallback xmlns="">
          <p:sp>
            <p:nvSpPr>
              <p:cNvPr id="68" name="Rounded Rectangle 67">
                <a:extLst>
                  <a:ext uri="{FF2B5EF4-FFF2-40B4-BE49-F238E27FC236}">
                    <a16:creationId xmlns:a16="http://schemas.microsoft.com/office/drawing/2014/main" id="{64DDE111-1A78-87B4-DBBB-E31743DA14AB}"/>
                  </a:ext>
                </a:extLst>
              </p:cNvPr>
              <p:cNvSpPr>
                <a:spLocks noRot="1" noChangeAspect="1" noMove="1" noResize="1" noEditPoints="1" noAdjustHandles="1" noChangeArrowheads="1" noChangeShapeType="1" noTextEdit="1"/>
              </p:cNvSpPr>
              <p:nvPr/>
            </p:nvSpPr>
            <p:spPr>
              <a:xfrm>
                <a:off x="9264141" y="2154137"/>
                <a:ext cx="1284384" cy="838025"/>
              </a:xfrm>
              <a:prstGeom prst="roundRect">
                <a:avLst/>
              </a:prstGeom>
              <a:blipFill>
                <a:blip r:embed="rId10"/>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386C722F-3701-05D2-D5C0-0BF675ECD54E}"/>
                  </a:ext>
                </a:extLst>
              </p:cNvPr>
              <p:cNvSpPr txBox="1"/>
              <p:nvPr/>
            </p:nvSpPr>
            <p:spPr>
              <a:xfrm>
                <a:off x="8082814" y="2258556"/>
                <a:ext cx="49594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𝑥</m:t>
                      </m:r>
                    </m:oMath>
                  </m:oMathPara>
                </a14:m>
                <a:endParaRPr lang="en-IL" sz="2800" dirty="0"/>
              </a:p>
            </p:txBody>
          </p:sp>
        </mc:Choice>
        <mc:Fallback xmlns="">
          <p:sp>
            <p:nvSpPr>
              <p:cNvPr id="69" name="TextBox 68">
                <a:extLst>
                  <a:ext uri="{FF2B5EF4-FFF2-40B4-BE49-F238E27FC236}">
                    <a16:creationId xmlns:a16="http://schemas.microsoft.com/office/drawing/2014/main" id="{386C722F-3701-05D2-D5C0-0BF675ECD54E}"/>
                  </a:ext>
                </a:extLst>
              </p:cNvPr>
              <p:cNvSpPr txBox="1">
                <a:spLocks noRot="1" noChangeAspect="1" noMove="1" noResize="1" noEditPoints="1" noAdjustHandles="1" noChangeArrowheads="1" noChangeShapeType="1" noTextEdit="1"/>
              </p:cNvSpPr>
              <p:nvPr/>
            </p:nvSpPr>
            <p:spPr>
              <a:xfrm>
                <a:off x="8082814" y="2258556"/>
                <a:ext cx="495946" cy="523220"/>
              </a:xfrm>
              <a:prstGeom prst="rect">
                <a:avLst/>
              </a:prstGeom>
              <a:blipFill>
                <a:blip r:embed="rId11"/>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E4CE9E4F-0B8D-039C-1732-21831A945F71}"/>
                  </a:ext>
                </a:extLst>
              </p:cNvPr>
              <p:cNvSpPr txBox="1"/>
              <p:nvPr/>
            </p:nvSpPr>
            <p:spPr>
              <a:xfrm>
                <a:off x="11297956" y="2270192"/>
                <a:ext cx="49594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𝑥</m:t>
                      </m:r>
                      <m:r>
                        <a:rPr lang="en-US" sz="2800" b="0" i="1" smtClean="0">
                          <a:latin typeface="Cambria Math" panose="02040503050406030204" pitchFamily="18" charset="0"/>
                        </a:rPr>
                        <m:t>′</m:t>
                      </m:r>
                    </m:oMath>
                  </m:oMathPara>
                </a14:m>
                <a:endParaRPr lang="en-IL" sz="2800" dirty="0"/>
              </a:p>
            </p:txBody>
          </p:sp>
        </mc:Choice>
        <mc:Fallback xmlns="">
          <p:sp>
            <p:nvSpPr>
              <p:cNvPr id="70" name="TextBox 69">
                <a:extLst>
                  <a:ext uri="{FF2B5EF4-FFF2-40B4-BE49-F238E27FC236}">
                    <a16:creationId xmlns:a16="http://schemas.microsoft.com/office/drawing/2014/main" id="{E4CE9E4F-0B8D-039C-1732-21831A945F71}"/>
                  </a:ext>
                </a:extLst>
              </p:cNvPr>
              <p:cNvSpPr txBox="1">
                <a:spLocks noRot="1" noChangeAspect="1" noMove="1" noResize="1" noEditPoints="1" noAdjustHandles="1" noChangeArrowheads="1" noChangeShapeType="1" noTextEdit="1"/>
              </p:cNvSpPr>
              <p:nvPr/>
            </p:nvSpPr>
            <p:spPr>
              <a:xfrm>
                <a:off x="11297956" y="2270192"/>
                <a:ext cx="495946" cy="523220"/>
              </a:xfrm>
              <a:prstGeom prst="rect">
                <a:avLst/>
              </a:prstGeom>
              <a:blipFill>
                <a:blip r:embed="rId12"/>
                <a:stretch>
                  <a:fillRect r="-5000"/>
                </a:stretch>
              </a:blipFill>
            </p:spPr>
            <p:txBody>
              <a:bodyPr/>
              <a:lstStyle/>
              <a:p>
                <a:r>
                  <a:rPr lang="en-IL">
                    <a:noFill/>
                  </a:rPr>
                  <a:t> </a:t>
                </a:r>
              </a:p>
            </p:txBody>
          </p:sp>
        </mc:Fallback>
      </mc:AlternateContent>
      <p:sp>
        <p:nvSpPr>
          <p:cNvPr id="71" name="Right Arrow 70">
            <a:extLst>
              <a:ext uri="{FF2B5EF4-FFF2-40B4-BE49-F238E27FC236}">
                <a16:creationId xmlns:a16="http://schemas.microsoft.com/office/drawing/2014/main" id="{AE79D1ED-3AC7-9AF8-141E-6EEBCA768A7D}"/>
              </a:ext>
            </a:extLst>
          </p:cNvPr>
          <p:cNvSpPr/>
          <p:nvPr/>
        </p:nvSpPr>
        <p:spPr>
          <a:xfrm>
            <a:off x="8553674" y="2395849"/>
            <a:ext cx="608905" cy="3549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72" name="Right Arrow 71">
            <a:extLst>
              <a:ext uri="{FF2B5EF4-FFF2-40B4-BE49-F238E27FC236}">
                <a16:creationId xmlns:a16="http://schemas.microsoft.com/office/drawing/2014/main" id="{5C5D6AC7-208E-FCF6-0356-40EE30068D4E}"/>
              </a:ext>
            </a:extLst>
          </p:cNvPr>
          <p:cNvSpPr/>
          <p:nvPr/>
        </p:nvSpPr>
        <p:spPr>
          <a:xfrm>
            <a:off x="10670940" y="2395849"/>
            <a:ext cx="608905" cy="3549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85606207-B0A7-C75D-E865-DBD4773E648C}"/>
                  </a:ext>
                </a:extLst>
              </p:cNvPr>
              <p:cNvSpPr txBox="1"/>
              <p:nvPr/>
            </p:nvSpPr>
            <p:spPr>
              <a:xfrm>
                <a:off x="9414313" y="1698643"/>
                <a:ext cx="99941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ea typeface="Cambria Math" panose="02040503050406030204" pitchFamily="18" charset="0"/>
                        </a:rPr>
                        <m:t>ℛ</m:t>
                      </m:r>
                      <m:r>
                        <a:rPr lang="en-US" sz="1800" i="1" dirty="0" smtClean="0">
                          <a:latin typeface="Cambria Math" panose="02040503050406030204" pitchFamily="18" charset="0"/>
                          <a:ea typeface="Cambria Math" panose="02040503050406030204" pitchFamily="18" charset="0"/>
                        </a:rPr>
                        <m:t> ⇒</m:t>
                      </m:r>
                      <m:r>
                        <a:rPr lang="en-US" sz="1800" i="1" dirty="0" smtClean="0">
                          <a:latin typeface="Cambria Math" panose="02040503050406030204" pitchFamily="18" charset="0"/>
                          <a:ea typeface="Cambria Math" panose="02040503050406030204" pitchFamily="18" charset="0"/>
                        </a:rPr>
                        <m:t>ℛ</m:t>
                      </m:r>
                      <m:r>
                        <a:rPr lang="en-US" sz="1800" i="1">
                          <a:latin typeface="Cambria Math" panose="02040503050406030204" pitchFamily="18" charset="0"/>
                        </a:rPr>
                        <m:t>′</m:t>
                      </m:r>
                    </m:oMath>
                  </m:oMathPara>
                </a14:m>
                <a:endParaRPr lang="en-IL" dirty="0"/>
              </a:p>
            </p:txBody>
          </p:sp>
        </mc:Choice>
        <mc:Fallback xmlns="">
          <p:sp>
            <p:nvSpPr>
              <p:cNvPr id="73" name="TextBox 72">
                <a:extLst>
                  <a:ext uri="{FF2B5EF4-FFF2-40B4-BE49-F238E27FC236}">
                    <a16:creationId xmlns:a16="http://schemas.microsoft.com/office/drawing/2014/main" id="{85606207-B0A7-C75D-E865-DBD4773E648C}"/>
                  </a:ext>
                </a:extLst>
              </p:cNvPr>
              <p:cNvSpPr txBox="1">
                <a:spLocks noRot="1" noChangeAspect="1" noMove="1" noResize="1" noEditPoints="1" noAdjustHandles="1" noChangeArrowheads="1" noChangeShapeType="1" noTextEdit="1"/>
              </p:cNvSpPr>
              <p:nvPr/>
            </p:nvSpPr>
            <p:spPr>
              <a:xfrm>
                <a:off x="9414313" y="1698643"/>
                <a:ext cx="999415" cy="369332"/>
              </a:xfrm>
              <a:prstGeom prst="rect">
                <a:avLst/>
              </a:prstGeom>
              <a:blipFill>
                <a:blip r:embed="rId13"/>
                <a:stretch>
                  <a:fillRect b="-16667"/>
                </a:stretch>
              </a:blipFill>
            </p:spPr>
            <p:txBody>
              <a:bodyPr/>
              <a:lstStyle/>
              <a:p>
                <a:r>
                  <a:rPr lang="en-IL">
                    <a:noFill/>
                  </a:rPr>
                  <a:t> </a:t>
                </a:r>
              </a:p>
            </p:txBody>
          </p:sp>
        </mc:Fallback>
      </mc:AlternateContent>
      <p:sp>
        <p:nvSpPr>
          <p:cNvPr id="74" name="Rectangle: Rounded Corners 18">
            <a:extLst>
              <a:ext uri="{FF2B5EF4-FFF2-40B4-BE49-F238E27FC236}">
                <a16:creationId xmlns:a16="http://schemas.microsoft.com/office/drawing/2014/main" id="{122CCDD6-1479-3117-BB92-9EBC8B26D194}"/>
              </a:ext>
            </a:extLst>
          </p:cNvPr>
          <p:cNvSpPr/>
          <p:nvPr/>
        </p:nvSpPr>
        <p:spPr>
          <a:xfrm flipH="1">
            <a:off x="798435" y="5108247"/>
            <a:ext cx="1685179" cy="445972"/>
          </a:xfrm>
          <a:prstGeom prst="roundRect">
            <a:avLst>
              <a:gd name="adj" fmla="val 14836"/>
            </a:avLst>
          </a:prstGeom>
          <a:solidFill>
            <a:srgbClr val="D7F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en-IL" sz="2800" dirty="0">
              <a:solidFill>
                <a:schemeClr val="tx1"/>
              </a:solidFill>
            </a:endParaRPr>
          </a:p>
        </p:txBody>
      </p:sp>
      <mc:AlternateContent xmlns:mc="http://schemas.openxmlformats.org/markup-compatibility/2006">
        <mc:Choice xmlns:a14="http://schemas.microsoft.com/office/drawing/2010/main" Requires="a14">
          <p:sp>
            <p:nvSpPr>
              <p:cNvPr id="75" name="Rectangle: Rounded Corners 18">
                <a:extLst>
                  <a:ext uri="{FF2B5EF4-FFF2-40B4-BE49-F238E27FC236}">
                    <a16:creationId xmlns:a16="http://schemas.microsoft.com/office/drawing/2014/main" id="{E52B7E95-2B32-B1FC-AE43-4BB23ED21916}"/>
                  </a:ext>
                </a:extLst>
              </p:cNvPr>
              <p:cNvSpPr/>
              <p:nvPr/>
            </p:nvSpPr>
            <p:spPr>
              <a:xfrm flipH="1">
                <a:off x="706092" y="5436697"/>
                <a:ext cx="5007005" cy="921264"/>
              </a:xfrm>
              <a:prstGeom prst="roundRect">
                <a:avLst>
                  <a:gd name="adj" fmla="val 9646"/>
                </a:avLst>
              </a:prstGeom>
              <a:solidFill>
                <a:srgbClr val="D7F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14350" indent="-514350">
                  <a:buFont typeface="+mj-lt"/>
                  <a:buAutoNum type="arabicPeriod"/>
                </a:pPr>
                <a14:m>
                  <m:oMath xmlns:m="http://schemas.openxmlformats.org/officeDocument/2006/math">
                    <m:r>
                      <m:rPr>
                        <m:sty m:val="p"/>
                      </m:rPr>
                      <a:rPr lang="en-US" sz="2400" smtClean="0">
                        <a:solidFill>
                          <a:schemeClr val="tx1"/>
                        </a:solidFill>
                        <a:latin typeface="Cambria Math" panose="02040503050406030204" pitchFamily="18" charset="0"/>
                        <a:ea typeface="Cambria Math" panose="02040503050406030204" pitchFamily="18" charset="0"/>
                      </a:rPr>
                      <m:t>OWF</m:t>
                    </m:r>
                    <m:r>
                      <a:rPr lang="en-US" sz="2400" smtClean="0">
                        <a:solidFill>
                          <a:schemeClr val="tx1"/>
                        </a:solidFill>
                        <a:latin typeface="Cambria Math" panose="02040503050406030204" pitchFamily="18" charset="0"/>
                        <a:ea typeface="Cambria Math" panose="02040503050406030204" pitchFamily="18" charset="0"/>
                      </a:rPr>
                      <m:t>+</m:t>
                    </m:r>
                    <m:r>
                      <m:rPr>
                        <m:sty m:val="p"/>
                      </m:rPr>
                      <a:rPr lang="en-US" sz="2400">
                        <a:solidFill>
                          <a:srgbClr val="C00000"/>
                        </a:solidFill>
                        <a:latin typeface="Cambria Math" panose="02040503050406030204" pitchFamily="18" charset="0"/>
                        <a:ea typeface="Cambria Math" panose="02040503050406030204" pitchFamily="18" charset="0"/>
                      </a:rPr>
                      <m:t>adaptive</m:t>
                    </m:r>
                    <m:r>
                      <a:rPr lang="en-US" sz="2400">
                        <a:solidFill>
                          <a:srgbClr val="C00000"/>
                        </a:solidFill>
                        <a:latin typeface="Cambria Math" panose="02040503050406030204" pitchFamily="18" charset="0"/>
                        <a:ea typeface="Cambria Math" panose="02040503050406030204" pitchFamily="18" charset="0"/>
                      </a:rPr>
                      <m:t> </m:t>
                    </m:r>
                    <m:r>
                      <m:rPr>
                        <m:sty m:val="p"/>
                      </m:rPr>
                      <a:rPr lang="en-US" sz="2400">
                        <a:solidFill>
                          <a:srgbClr val="C00000"/>
                        </a:solidFill>
                        <a:latin typeface="Cambria Math" panose="02040503050406030204" pitchFamily="18" charset="0"/>
                        <a:ea typeface="Cambria Math" panose="02040503050406030204" pitchFamily="18" charset="0"/>
                      </a:rPr>
                      <m:t>CIC</m:t>
                    </m:r>
                    <m:r>
                      <a:rPr lang="en-US" sz="2400">
                        <a:solidFill>
                          <a:srgbClr val="C00000"/>
                        </a:solidFill>
                        <a:latin typeface="Cambria Math" panose="02040503050406030204" pitchFamily="18" charset="0"/>
                        <a:ea typeface="Cambria Math" panose="02040503050406030204" pitchFamily="18" charset="0"/>
                      </a:rPr>
                      <m:t> </m:t>
                    </m:r>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a:solidFill>
                              <a:schemeClr val="tx1"/>
                            </a:solidFill>
                            <a:latin typeface="Cambria Math" panose="02040503050406030204" pitchFamily="18" charset="0"/>
                            <a:ea typeface="Cambria Math" panose="02040503050406030204" pitchFamily="18" charset="0"/>
                          </a:rPr>
                          <m:t>⇒</m:t>
                        </m:r>
                      </m:e>
                      <m:sub>
                        <m:r>
                          <m:rPr>
                            <m:sty m:val="p"/>
                          </m:rPr>
                          <a:rPr lang="en-US" sz="2400">
                            <a:solidFill>
                              <a:schemeClr val="tx1"/>
                            </a:solidFill>
                            <a:latin typeface="Cambria Math" panose="02040503050406030204" pitchFamily="18" charset="0"/>
                            <a:ea typeface="Cambria Math" panose="02040503050406030204" pitchFamily="18" charset="0"/>
                          </a:rPr>
                          <m:t>NBB</m:t>
                        </m:r>
                      </m:sub>
                    </m:sSub>
                    <m:r>
                      <m:rPr>
                        <m:sty m:val="p"/>
                      </m:rPr>
                      <a:rPr lang="en-US" sz="2400">
                        <a:solidFill>
                          <a:schemeClr val="tx1"/>
                        </a:solidFill>
                        <a:latin typeface="Cambria Math" panose="02040503050406030204" pitchFamily="18" charset="0"/>
                        <a:ea typeface="Cambria Math" panose="02040503050406030204" pitchFamily="18" charset="0"/>
                      </a:rPr>
                      <m:t>CRH</m:t>
                    </m:r>
                  </m:oMath>
                </a14:m>
                <a:endParaRPr lang="en-US" sz="2400" dirty="0">
                  <a:solidFill>
                    <a:schemeClr val="tx1"/>
                  </a:solidFill>
                  <a:ea typeface="Cambria Math" panose="02040503050406030204" pitchFamily="18" charset="0"/>
                </a:endParaRPr>
              </a:p>
              <a:p>
                <a:pPr marL="514350" indent="-514350">
                  <a:buFont typeface="+mj-lt"/>
                  <a:buAutoNum type="arabicPeriod"/>
                </a:pPr>
                <a:r>
                  <a:rPr lang="en-US" sz="2000" dirty="0">
                    <a:solidFill>
                      <a:schemeClr val="tx1"/>
                    </a:solidFill>
                    <a:ea typeface="Cambria Math" panose="02040503050406030204" pitchFamily="18" charset="0"/>
                  </a:rPr>
                  <a:t>Standard assumptions</a:t>
                </a:r>
                <a14:m>
                  <m:oMath xmlns:m="http://schemas.openxmlformats.org/officeDocument/2006/math">
                    <m:r>
                      <a:rPr lang="en-US" sz="2000">
                        <a:solidFill>
                          <a:schemeClr val="tx1"/>
                        </a:solidFill>
                        <a:latin typeface="Cambria Math" panose="02040503050406030204" pitchFamily="18" charset="0"/>
                        <a:ea typeface="Cambria Math" panose="02040503050406030204" pitchFamily="18" charset="0"/>
                      </a:rPr>
                      <m:t> </m:t>
                    </m:r>
                    <m:r>
                      <a:rPr lang="en-US" sz="2000" i="1">
                        <a:solidFill>
                          <a:schemeClr val="tx1"/>
                        </a:solidFill>
                        <a:latin typeface="Cambria Math" panose="02040503050406030204" pitchFamily="18" charset="0"/>
                        <a:ea typeface="Cambria Math" panose="02040503050406030204" pitchFamily="18" charset="0"/>
                      </a:rPr>
                      <m:t>⇒</m:t>
                    </m:r>
                    <m:r>
                      <m:rPr>
                        <m:sty m:val="p"/>
                      </m:rPr>
                      <a:rPr lang="en-US" sz="2000">
                        <a:solidFill>
                          <a:srgbClr val="C00000"/>
                        </a:solidFill>
                        <a:latin typeface="Cambria Math" panose="02040503050406030204" pitchFamily="18" charset="0"/>
                        <a:ea typeface="Cambria Math" panose="02040503050406030204" pitchFamily="18" charset="0"/>
                      </a:rPr>
                      <m:t>adaptive</m:t>
                    </m:r>
                    <m:r>
                      <a:rPr lang="en-US" sz="2000">
                        <a:solidFill>
                          <a:srgbClr val="C00000"/>
                        </a:solidFill>
                        <a:latin typeface="Cambria Math" panose="02040503050406030204" pitchFamily="18" charset="0"/>
                        <a:ea typeface="Cambria Math" panose="02040503050406030204" pitchFamily="18" charset="0"/>
                      </a:rPr>
                      <m:t> </m:t>
                    </m:r>
                    <m:r>
                      <m:rPr>
                        <m:sty m:val="p"/>
                      </m:rPr>
                      <a:rPr lang="en-US" sz="2000">
                        <a:solidFill>
                          <a:srgbClr val="C00000"/>
                        </a:solidFill>
                        <a:latin typeface="Cambria Math" panose="02040503050406030204" pitchFamily="18" charset="0"/>
                        <a:ea typeface="Cambria Math" panose="02040503050406030204" pitchFamily="18" charset="0"/>
                      </a:rPr>
                      <m:t>CIC</m:t>
                    </m:r>
                  </m:oMath>
                </a14:m>
                <a:endParaRPr lang="en-US" sz="2000" dirty="0">
                  <a:solidFill>
                    <a:schemeClr val="tx1"/>
                  </a:solidFill>
                  <a:ea typeface="Cambria Math" panose="02040503050406030204" pitchFamily="18" charset="0"/>
                </a:endParaRPr>
              </a:p>
            </p:txBody>
          </p:sp>
        </mc:Choice>
        <mc:Fallback>
          <p:sp>
            <p:nvSpPr>
              <p:cNvPr id="75" name="Rectangle: Rounded Corners 18">
                <a:extLst>
                  <a:ext uri="{FF2B5EF4-FFF2-40B4-BE49-F238E27FC236}">
                    <a16:creationId xmlns:a16="http://schemas.microsoft.com/office/drawing/2014/main" id="{E52B7E95-2B32-B1FC-AE43-4BB23ED21916}"/>
                  </a:ext>
                </a:extLst>
              </p:cNvPr>
              <p:cNvSpPr>
                <a:spLocks noRot="1" noChangeAspect="1" noMove="1" noResize="1" noEditPoints="1" noAdjustHandles="1" noChangeArrowheads="1" noChangeShapeType="1" noTextEdit="1"/>
              </p:cNvSpPr>
              <p:nvPr/>
            </p:nvSpPr>
            <p:spPr>
              <a:xfrm flipH="1">
                <a:off x="706092" y="5436697"/>
                <a:ext cx="5007005" cy="921264"/>
              </a:xfrm>
              <a:prstGeom prst="roundRect">
                <a:avLst>
                  <a:gd name="adj" fmla="val 9646"/>
                </a:avLst>
              </a:prstGeom>
              <a:blipFill>
                <a:blip r:embed="rId14"/>
                <a:stretch>
                  <a:fillRect l="-759" b="-4110"/>
                </a:stretch>
              </a:blipFill>
              <a:ln>
                <a:noFill/>
              </a:ln>
            </p:spPr>
            <p:txBody>
              <a:bodyPr/>
              <a:lstStyle/>
              <a:p>
                <a:r>
                  <a:rPr lang="en-IL">
                    <a:noFill/>
                  </a:rPr>
                  <a:t> </a:t>
                </a:r>
              </a:p>
            </p:txBody>
          </p:sp>
        </mc:Fallback>
      </mc:AlternateContent>
      <mc:AlternateContent xmlns:mc="http://schemas.openxmlformats.org/markup-compatibility/2006">
        <mc:Choice xmlns:a14="http://schemas.microsoft.com/office/drawing/2010/main" Requires="a14">
          <p:sp>
            <p:nvSpPr>
              <p:cNvPr id="76" name="TextBox 75">
                <a:extLst>
                  <a:ext uri="{FF2B5EF4-FFF2-40B4-BE49-F238E27FC236}">
                    <a16:creationId xmlns:a16="http://schemas.microsoft.com/office/drawing/2014/main" id="{3BA99EB3-BFE3-A29E-EEB6-2A81A5CB8EF3}"/>
                  </a:ext>
                </a:extLst>
              </p:cNvPr>
              <p:cNvSpPr txBox="1"/>
              <p:nvPr/>
            </p:nvSpPr>
            <p:spPr>
              <a:xfrm>
                <a:off x="806902" y="5063710"/>
                <a:ext cx="1677462" cy="46166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m:rPr>
                          <m:nor/>
                        </m:rPr>
                        <a:rPr lang="en-IL" sz="2400" b="1" dirty="0" smtClean="0">
                          <a:solidFill>
                            <a:schemeClr val="tx1"/>
                          </a:solidFill>
                        </a:rPr>
                        <m:t>Theorem</m:t>
                      </m:r>
                      <m:r>
                        <m:rPr>
                          <m:nor/>
                        </m:rPr>
                        <a:rPr lang="en-US" sz="2400" b="1" i="0" dirty="0" smtClean="0">
                          <a:solidFill>
                            <a:schemeClr val="tx1"/>
                          </a:solidFill>
                        </a:rPr>
                        <m:t> 2</m:t>
                      </m:r>
                    </m:oMath>
                  </m:oMathPara>
                </a14:m>
                <a:endParaRPr lang="en-US" sz="2400" b="1" dirty="0">
                  <a:solidFill>
                    <a:schemeClr val="tx1"/>
                  </a:solidFill>
                </a:endParaRPr>
              </a:p>
            </p:txBody>
          </p:sp>
        </mc:Choice>
        <mc:Fallback>
          <p:sp>
            <p:nvSpPr>
              <p:cNvPr id="76" name="TextBox 75">
                <a:extLst>
                  <a:ext uri="{FF2B5EF4-FFF2-40B4-BE49-F238E27FC236}">
                    <a16:creationId xmlns:a16="http://schemas.microsoft.com/office/drawing/2014/main" id="{3BA99EB3-BFE3-A29E-EEB6-2A81A5CB8EF3}"/>
                  </a:ext>
                </a:extLst>
              </p:cNvPr>
              <p:cNvSpPr txBox="1">
                <a:spLocks noRot="1" noChangeAspect="1" noMove="1" noResize="1" noEditPoints="1" noAdjustHandles="1" noChangeArrowheads="1" noChangeShapeType="1" noTextEdit="1"/>
              </p:cNvSpPr>
              <p:nvPr/>
            </p:nvSpPr>
            <p:spPr>
              <a:xfrm>
                <a:off x="806902" y="5063710"/>
                <a:ext cx="1677462" cy="461665"/>
              </a:xfrm>
              <a:prstGeom prst="rect">
                <a:avLst/>
              </a:prstGeom>
              <a:blipFill>
                <a:blip r:embed="rId15"/>
                <a:stretch>
                  <a:fillRect l="-752" t="-8108" b="-24324"/>
                </a:stretch>
              </a:blipFill>
            </p:spPr>
            <p:txBody>
              <a:bodyPr/>
              <a:lstStyle/>
              <a:p>
                <a:r>
                  <a:rPr lang="en-IL">
                    <a:noFill/>
                  </a:rPr>
                  <a:t> </a:t>
                </a:r>
              </a:p>
            </p:txBody>
          </p:sp>
        </mc:Fallback>
      </mc:AlternateContent>
      <p:sp>
        <p:nvSpPr>
          <p:cNvPr id="102" name="Rounded Rectangle 101">
            <a:extLst>
              <a:ext uri="{FF2B5EF4-FFF2-40B4-BE49-F238E27FC236}">
                <a16:creationId xmlns:a16="http://schemas.microsoft.com/office/drawing/2014/main" id="{9B531357-D5DC-3193-2929-C36AE262CA6D}"/>
              </a:ext>
            </a:extLst>
          </p:cNvPr>
          <p:cNvSpPr/>
          <p:nvPr/>
        </p:nvSpPr>
        <p:spPr>
          <a:xfrm rot="20676133">
            <a:off x="1419170" y="2525602"/>
            <a:ext cx="9428074" cy="1846972"/>
          </a:xfrm>
          <a:prstGeom prst="roundRect">
            <a:avLst/>
          </a:prstGeom>
          <a:solidFill>
            <a:srgbClr val="C6EACB"/>
          </a:solidFill>
          <a:ln w="3810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2">
                    <a:lumMod val="75000"/>
                    <a:lumOff val="25000"/>
                  </a:schemeClr>
                </a:solidFill>
              </a:rPr>
              <a:t>Strong enough for CRH</a:t>
            </a:r>
          </a:p>
          <a:p>
            <a:pPr algn="ctr"/>
            <a:r>
              <a:rPr lang="en-US" sz="3200" b="1" dirty="0">
                <a:solidFill>
                  <a:schemeClr val="tx2">
                    <a:lumMod val="75000"/>
                    <a:lumOff val="25000"/>
                  </a:schemeClr>
                </a:solidFill>
              </a:rPr>
              <a:t>&amp;</a:t>
            </a:r>
          </a:p>
          <a:p>
            <a:pPr algn="ctr"/>
            <a:r>
              <a:rPr lang="en-US" sz="3200" b="1" dirty="0">
                <a:solidFill>
                  <a:schemeClr val="tx2">
                    <a:lumMod val="75000"/>
                    <a:lumOff val="25000"/>
                  </a:schemeClr>
                </a:solidFill>
              </a:rPr>
              <a:t>Follows from standard assumptions!!!</a:t>
            </a:r>
            <a:endParaRPr lang="en-IL" sz="3200" b="1" dirty="0">
              <a:solidFill>
                <a:schemeClr val="tx2">
                  <a:lumMod val="75000"/>
                  <a:lumOff val="25000"/>
                </a:schemeClr>
              </a:solidFill>
            </a:endParaRPr>
          </a:p>
        </p:txBody>
      </p:sp>
      <p:sp>
        <p:nvSpPr>
          <p:cNvPr id="3" name="TextBox 2">
            <a:extLst>
              <a:ext uri="{FF2B5EF4-FFF2-40B4-BE49-F238E27FC236}">
                <a16:creationId xmlns:a16="http://schemas.microsoft.com/office/drawing/2014/main" id="{F2700273-9F2C-6740-106C-37471D1653AE}"/>
              </a:ext>
            </a:extLst>
          </p:cNvPr>
          <p:cNvSpPr txBox="1"/>
          <p:nvPr/>
        </p:nvSpPr>
        <p:spPr>
          <a:xfrm>
            <a:off x="415600" y="1192881"/>
            <a:ext cx="2949392" cy="369332"/>
          </a:xfrm>
          <a:prstGeom prst="rect">
            <a:avLst/>
          </a:prstGeom>
          <a:noFill/>
        </p:spPr>
        <p:txBody>
          <a:bodyPr wrap="square">
            <a:spAutoFit/>
          </a:bodyPr>
          <a:lstStyle/>
          <a:p>
            <a:r>
              <a:rPr lang="en-US" dirty="0">
                <a:solidFill>
                  <a:srgbClr val="666666"/>
                </a:solidFill>
              </a:rPr>
              <a:t>[Our work]</a:t>
            </a:r>
            <a:endParaRPr lang="en-IL" dirty="0">
              <a:solidFill>
                <a:srgbClr val="666666"/>
              </a:solidFill>
            </a:endParaRPr>
          </a:p>
        </p:txBody>
      </p:sp>
      <p:grpSp>
        <p:nvGrpSpPr>
          <p:cNvPr id="5" name="Group 4">
            <a:extLst>
              <a:ext uri="{FF2B5EF4-FFF2-40B4-BE49-F238E27FC236}">
                <a16:creationId xmlns:a16="http://schemas.microsoft.com/office/drawing/2014/main" id="{CAC5C4BC-D513-85E2-22E8-ABBBCA5D87C9}"/>
              </a:ext>
            </a:extLst>
          </p:cNvPr>
          <p:cNvGrpSpPr/>
          <p:nvPr/>
        </p:nvGrpSpPr>
        <p:grpSpPr>
          <a:xfrm>
            <a:off x="10631193" y="5051503"/>
            <a:ext cx="1047231" cy="1085446"/>
            <a:chOff x="9436241" y="4946206"/>
            <a:chExt cx="1047231" cy="1085446"/>
          </a:xfrm>
        </p:grpSpPr>
        <p:sp>
          <p:nvSpPr>
            <p:cNvPr id="6" name="Oval 5">
              <a:extLst>
                <a:ext uri="{FF2B5EF4-FFF2-40B4-BE49-F238E27FC236}">
                  <a16:creationId xmlns:a16="http://schemas.microsoft.com/office/drawing/2014/main" id="{E36EA78B-E069-4A1D-7C5B-B05ABF08AB2F}"/>
                </a:ext>
              </a:extLst>
            </p:cNvPr>
            <p:cNvSpPr/>
            <p:nvPr/>
          </p:nvSpPr>
          <p:spPr>
            <a:xfrm>
              <a:off x="9452981" y="4946206"/>
              <a:ext cx="813795" cy="1085446"/>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7" name="Straight Connector 6">
              <a:extLst>
                <a:ext uri="{FF2B5EF4-FFF2-40B4-BE49-F238E27FC236}">
                  <a16:creationId xmlns:a16="http://schemas.microsoft.com/office/drawing/2014/main" id="{335958C7-779F-4D5C-0B52-2412296250D0}"/>
                </a:ext>
              </a:extLst>
            </p:cNvPr>
            <p:cNvCxnSpPr>
              <a:cxnSpLocks/>
              <a:stCxn id="6" idx="2"/>
              <a:endCxn id="6" idx="6"/>
            </p:cNvCxnSpPr>
            <p:nvPr/>
          </p:nvCxnSpPr>
          <p:spPr>
            <a:xfrm>
              <a:off x="9452981" y="5488929"/>
              <a:ext cx="813795"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4A8E110-89E0-F24A-0716-EFFAECBBA261}"/>
                    </a:ext>
                  </a:extLst>
                </p:cNvPr>
                <p:cNvSpPr txBox="1"/>
                <p:nvPr/>
              </p:nvSpPr>
              <p:spPr>
                <a:xfrm>
                  <a:off x="9739110" y="5463707"/>
                  <a:ext cx="744362" cy="3909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𝐿</m:t>
                            </m:r>
                            <m:r>
                              <a:rPr lang="en-US" b="0" i="1" smtClean="0">
                                <a:latin typeface="Cambria Math" panose="02040503050406030204" pitchFamily="18" charset="0"/>
                              </a:rPr>
                              <m:t>′</m:t>
                            </m:r>
                          </m:e>
                        </m:acc>
                      </m:oMath>
                    </m:oMathPara>
                  </a14:m>
                  <a:endParaRPr lang="en-IL" dirty="0"/>
                </a:p>
              </p:txBody>
            </p:sp>
          </mc:Choice>
          <mc:Fallback xmlns="">
            <p:sp>
              <p:nvSpPr>
                <p:cNvPr id="65" name="TextBox 64">
                  <a:extLst>
                    <a:ext uri="{FF2B5EF4-FFF2-40B4-BE49-F238E27FC236}">
                      <a16:creationId xmlns:a16="http://schemas.microsoft.com/office/drawing/2014/main" id="{038E79EF-5732-E286-E06F-1ABF239590CD}"/>
                    </a:ext>
                  </a:extLst>
                </p:cNvPr>
                <p:cNvSpPr txBox="1">
                  <a:spLocks noRot="1" noChangeAspect="1" noMove="1" noResize="1" noEditPoints="1" noAdjustHandles="1" noChangeArrowheads="1" noChangeShapeType="1" noTextEdit="1"/>
                </p:cNvSpPr>
                <p:nvPr/>
              </p:nvSpPr>
              <p:spPr>
                <a:xfrm>
                  <a:off x="9739110" y="5463707"/>
                  <a:ext cx="744362" cy="390941"/>
                </a:xfrm>
                <a:prstGeom prst="rect">
                  <a:avLst/>
                </a:prstGeom>
                <a:blipFill>
                  <a:blip r:embed="rId16"/>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C7C6365-06E6-2DD7-7646-7D2CF19829AF}"/>
                    </a:ext>
                  </a:extLst>
                </p:cNvPr>
                <p:cNvSpPr txBox="1"/>
                <p:nvPr/>
              </p:nvSpPr>
              <p:spPr>
                <a:xfrm>
                  <a:off x="9739110" y="5205238"/>
                  <a:ext cx="74436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oMath>
                    </m:oMathPara>
                  </a14:m>
                  <a:endParaRPr lang="en-IL" dirty="0"/>
                </a:p>
              </p:txBody>
            </p:sp>
          </mc:Choice>
          <mc:Fallback xmlns="">
            <p:sp>
              <p:nvSpPr>
                <p:cNvPr id="66" name="TextBox 65">
                  <a:extLst>
                    <a:ext uri="{FF2B5EF4-FFF2-40B4-BE49-F238E27FC236}">
                      <a16:creationId xmlns:a16="http://schemas.microsoft.com/office/drawing/2014/main" id="{CB530CA0-96BA-EE99-870F-A7A5CFD0F808}"/>
                    </a:ext>
                  </a:extLst>
                </p:cNvPr>
                <p:cNvSpPr txBox="1">
                  <a:spLocks noRot="1" noChangeAspect="1" noMove="1" noResize="1" noEditPoints="1" noAdjustHandles="1" noChangeArrowheads="1" noChangeShapeType="1" noTextEdit="1"/>
                </p:cNvSpPr>
                <p:nvPr/>
              </p:nvSpPr>
              <p:spPr>
                <a:xfrm>
                  <a:off x="9739110" y="5205238"/>
                  <a:ext cx="744362" cy="369332"/>
                </a:xfrm>
                <a:prstGeom prst="rect">
                  <a:avLst/>
                </a:prstGeom>
                <a:blipFill>
                  <a:blip r:embed="rId17"/>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C528098-D8FC-4FEB-21F6-B10A483A83C7}"/>
                    </a:ext>
                  </a:extLst>
                </p:cNvPr>
                <p:cNvSpPr txBox="1"/>
                <p:nvPr/>
              </p:nvSpPr>
              <p:spPr>
                <a:xfrm>
                  <a:off x="9505807" y="4963523"/>
                  <a:ext cx="495946" cy="3686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𝑥</m:t>
                        </m:r>
                        <m:r>
                          <a:rPr lang="he-IL" sz="1600" b="0" i="1" smtClean="0">
                            <a:latin typeface="Cambria Math" panose="02040503050406030204" pitchFamily="18" charset="0"/>
                          </a:rPr>
                          <m:t>׳</m:t>
                        </m:r>
                      </m:oMath>
                    </m:oMathPara>
                  </a14:m>
                  <a:endParaRPr lang="en-IL" sz="1600" dirty="0"/>
                </a:p>
              </p:txBody>
            </p:sp>
          </mc:Choice>
          <mc:Fallback xmlns="">
            <p:sp>
              <p:nvSpPr>
                <p:cNvPr id="67" name="TextBox 66">
                  <a:extLst>
                    <a:ext uri="{FF2B5EF4-FFF2-40B4-BE49-F238E27FC236}">
                      <a16:creationId xmlns:a16="http://schemas.microsoft.com/office/drawing/2014/main" id="{B552528B-7B55-42EC-C54E-67F975A4561B}"/>
                    </a:ext>
                  </a:extLst>
                </p:cNvPr>
                <p:cNvSpPr txBox="1">
                  <a:spLocks noRot="1" noChangeAspect="1" noMove="1" noResize="1" noEditPoints="1" noAdjustHandles="1" noChangeArrowheads="1" noChangeShapeType="1" noTextEdit="1"/>
                </p:cNvSpPr>
                <p:nvPr/>
              </p:nvSpPr>
              <p:spPr>
                <a:xfrm>
                  <a:off x="9505807" y="4963523"/>
                  <a:ext cx="495946" cy="368627"/>
                </a:xfrm>
                <a:prstGeom prst="rect">
                  <a:avLst/>
                </a:prstGeom>
                <a:blipFill>
                  <a:blip r:embed="rId18"/>
                  <a:stretch>
                    <a:fillRect b="-16129"/>
                  </a:stretch>
                </a:blipFill>
              </p:spPr>
              <p:txBody>
                <a:bodyPr/>
                <a:lstStyle/>
                <a:p>
                  <a:r>
                    <a:rPr lang="en-IL">
                      <a:noFill/>
                    </a:rPr>
                    <a:t> </a:t>
                  </a:r>
                </a:p>
              </p:txBody>
            </p:sp>
          </mc:Fallback>
        </mc:AlternateContent>
        <p:sp>
          <p:nvSpPr>
            <p:cNvPr id="11" name="Oval 10">
              <a:extLst>
                <a:ext uri="{FF2B5EF4-FFF2-40B4-BE49-F238E27FC236}">
                  <a16:creationId xmlns:a16="http://schemas.microsoft.com/office/drawing/2014/main" id="{EB9BCFD3-925C-0DE7-DC63-EC177337E095}"/>
                </a:ext>
              </a:extLst>
            </p:cNvPr>
            <p:cNvSpPr/>
            <p:nvPr/>
          </p:nvSpPr>
          <p:spPr>
            <a:xfrm>
              <a:off x="9730042" y="5285754"/>
              <a:ext cx="104924" cy="91791"/>
            </a:xfrm>
            <a:prstGeom prst="ellipse">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3101CE4-4729-CD92-C957-A3AA9F3EC6AA}"/>
                    </a:ext>
                  </a:extLst>
                </p:cNvPr>
                <p:cNvSpPr txBox="1"/>
                <p:nvPr/>
              </p:nvSpPr>
              <p:spPr>
                <a:xfrm>
                  <a:off x="9436241" y="5584132"/>
                  <a:ext cx="49594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𝑥</m:t>
                        </m:r>
                        <m:r>
                          <a:rPr lang="en-US" sz="1600" b="0" i="1" smtClean="0">
                            <a:latin typeface="Cambria Math" panose="02040503050406030204" pitchFamily="18" charset="0"/>
                          </a:rPr>
                          <m:t>′</m:t>
                        </m:r>
                      </m:oMath>
                    </m:oMathPara>
                  </a14:m>
                  <a:endParaRPr lang="en-IL" sz="1600" dirty="0"/>
                </a:p>
              </p:txBody>
            </p:sp>
          </mc:Choice>
          <mc:Fallback xmlns="">
            <p:sp>
              <p:nvSpPr>
                <p:cNvPr id="69" name="TextBox 68">
                  <a:extLst>
                    <a:ext uri="{FF2B5EF4-FFF2-40B4-BE49-F238E27FC236}">
                      <a16:creationId xmlns:a16="http://schemas.microsoft.com/office/drawing/2014/main" id="{203DD39D-BC7D-6CF7-A6A3-929B9D7AD6FE}"/>
                    </a:ext>
                  </a:extLst>
                </p:cNvPr>
                <p:cNvSpPr txBox="1">
                  <a:spLocks noRot="1" noChangeAspect="1" noMove="1" noResize="1" noEditPoints="1" noAdjustHandles="1" noChangeArrowheads="1" noChangeShapeType="1" noTextEdit="1"/>
                </p:cNvSpPr>
                <p:nvPr/>
              </p:nvSpPr>
              <p:spPr>
                <a:xfrm>
                  <a:off x="9436241" y="5584132"/>
                  <a:ext cx="495946" cy="338554"/>
                </a:xfrm>
                <a:prstGeom prst="rect">
                  <a:avLst/>
                </a:prstGeom>
                <a:blipFill>
                  <a:blip r:embed="rId19"/>
                  <a:stretch>
                    <a:fillRect/>
                  </a:stretch>
                </a:blipFill>
              </p:spPr>
              <p:txBody>
                <a:bodyPr/>
                <a:lstStyle/>
                <a:p>
                  <a:r>
                    <a:rPr lang="en-IL">
                      <a:noFill/>
                    </a:rPr>
                    <a:t> </a:t>
                  </a:r>
                </a:p>
              </p:txBody>
            </p:sp>
          </mc:Fallback>
        </mc:AlternateContent>
        <p:sp>
          <p:nvSpPr>
            <p:cNvPr id="13" name="Oval 12">
              <a:extLst>
                <a:ext uri="{FF2B5EF4-FFF2-40B4-BE49-F238E27FC236}">
                  <a16:creationId xmlns:a16="http://schemas.microsoft.com/office/drawing/2014/main" id="{92C78AF4-A3DA-98A2-1A5E-04149D811AB1}"/>
                </a:ext>
              </a:extLst>
            </p:cNvPr>
            <p:cNvSpPr/>
            <p:nvPr/>
          </p:nvSpPr>
          <p:spPr>
            <a:xfrm>
              <a:off x="9701318" y="5829660"/>
              <a:ext cx="104924" cy="91791"/>
            </a:xfrm>
            <a:prstGeom prst="ellipse">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p:grpSp>
        <p:nvGrpSpPr>
          <p:cNvPr id="14" name="Group 13">
            <a:extLst>
              <a:ext uri="{FF2B5EF4-FFF2-40B4-BE49-F238E27FC236}">
                <a16:creationId xmlns:a16="http://schemas.microsoft.com/office/drawing/2014/main" id="{CBAFD0E0-FFE2-B752-DA39-DDBB015370A8}"/>
              </a:ext>
            </a:extLst>
          </p:cNvPr>
          <p:cNvGrpSpPr/>
          <p:nvPr/>
        </p:nvGrpSpPr>
        <p:grpSpPr>
          <a:xfrm>
            <a:off x="7352059" y="4722884"/>
            <a:ext cx="1205605" cy="1765136"/>
            <a:chOff x="7194425" y="4635664"/>
            <a:chExt cx="1205605" cy="1765136"/>
          </a:xfrm>
        </p:grpSpPr>
        <p:sp>
          <p:nvSpPr>
            <p:cNvPr id="15" name="Oval 14">
              <a:extLst>
                <a:ext uri="{FF2B5EF4-FFF2-40B4-BE49-F238E27FC236}">
                  <a16:creationId xmlns:a16="http://schemas.microsoft.com/office/drawing/2014/main" id="{24D44655-AE04-F9E1-9334-B2390CA0C20A}"/>
                </a:ext>
              </a:extLst>
            </p:cNvPr>
            <p:cNvSpPr/>
            <p:nvPr/>
          </p:nvSpPr>
          <p:spPr>
            <a:xfrm>
              <a:off x="7407254" y="4635664"/>
              <a:ext cx="992776" cy="1765136"/>
            </a:xfrm>
            <a:prstGeom prst="ellipse">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dirty="0"/>
            </a:p>
          </p:txBody>
        </p:sp>
        <p:cxnSp>
          <p:nvCxnSpPr>
            <p:cNvPr id="16" name="Straight Connector 15">
              <a:extLst>
                <a:ext uri="{FF2B5EF4-FFF2-40B4-BE49-F238E27FC236}">
                  <a16:creationId xmlns:a16="http://schemas.microsoft.com/office/drawing/2014/main" id="{D20CA857-3D65-7AB2-CC4E-893AA3DF39C1}"/>
                </a:ext>
              </a:extLst>
            </p:cNvPr>
            <p:cNvCxnSpPr>
              <a:cxnSpLocks/>
              <a:endCxn id="15" idx="6"/>
            </p:cNvCxnSpPr>
            <p:nvPr/>
          </p:nvCxnSpPr>
          <p:spPr>
            <a:xfrm>
              <a:off x="7407253" y="5518232"/>
              <a:ext cx="992777"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7C918E1-22CA-690E-211A-388D0AD5587F}"/>
                    </a:ext>
                  </a:extLst>
                </p:cNvPr>
                <p:cNvSpPr txBox="1"/>
                <p:nvPr/>
              </p:nvSpPr>
              <p:spPr>
                <a:xfrm>
                  <a:off x="7194425" y="5211322"/>
                  <a:ext cx="74436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oMath>
                    </m:oMathPara>
                  </a14:m>
                  <a:endParaRPr lang="en-IL" dirty="0"/>
                </a:p>
              </p:txBody>
            </p:sp>
          </mc:Choice>
          <mc:Fallback xmlns="">
            <p:sp>
              <p:nvSpPr>
                <p:cNvPr id="74" name="TextBox 73">
                  <a:extLst>
                    <a:ext uri="{FF2B5EF4-FFF2-40B4-BE49-F238E27FC236}">
                      <a16:creationId xmlns:a16="http://schemas.microsoft.com/office/drawing/2014/main" id="{45778CEC-1065-DE65-7631-BCB6163F8900}"/>
                    </a:ext>
                  </a:extLst>
                </p:cNvPr>
                <p:cNvSpPr txBox="1">
                  <a:spLocks noRot="1" noChangeAspect="1" noMove="1" noResize="1" noEditPoints="1" noAdjustHandles="1" noChangeArrowheads="1" noChangeShapeType="1" noTextEdit="1"/>
                </p:cNvSpPr>
                <p:nvPr/>
              </p:nvSpPr>
              <p:spPr>
                <a:xfrm>
                  <a:off x="7194425" y="5211322"/>
                  <a:ext cx="744362" cy="369332"/>
                </a:xfrm>
                <a:prstGeom prst="rect">
                  <a:avLst/>
                </a:prstGeom>
                <a:blipFill>
                  <a:blip r:embed="rId20"/>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3FFE2F9-94FE-D287-C24C-B50F37D80C03}"/>
                    </a:ext>
                  </a:extLst>
                </p:cNvPr>
                <p:cNvSpPr txBox="1"/>
                <p:nvPr/>
              </p:nvSpPr>
              <p:spPr>
                <a:xfrm>
                  <a:off x="7206822" y="5517662"/>
                  <a:ext cx="74436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𝐿</m:t>
                            </m:r>
                          </m:e>
                        </m:acc>
                      </m:oMath>
                    </m:oMathPara>
                  </a14:m>
                  <a:endParaRPr lang="en-IL" dirty="0"/>
                </a:p>
              </p:txBody>
            </p:sp>
          </mc:Choice>
          <mc:Fallback xmlns="">
            <p:sp>
              <p:nvSpPr>
                <p:cNvPr id="75" name="TextBox 74">
                  <a:extLst>
                    <a:ext uri="{FF2B5EF4-FFF2-40B4-BE49-F238E27FC236}">
                      <a16:creationId xmlns:a16="http://schemas.microsoft.com/office/drawing/2014/main" id="{5A014988-9C1F-0572-DDA3-0C7B2E689E0C}"/>
                    </a:ext>
                  </a:extLst>
                </p:cNvPr>
                <p:cNvSpPr txBox="1">
                  <a:spLocks noRot="1" noChangeAspect="1" noMove="1" noResize="1" noEditPoints="1" noAdjustHandles="1" noChangeArrowheads="1" noChangeShapeType="1" noTextEdit="1"/>
                </p:cNvSpPr>
                <p:nvPr/>
              </p:nvSpPr>
              <p:spPr>
                <a:xfrm>
                  <a:off x="7206822" y="5517662"/>
                  <a:ext cx="744362" cy="369332"/>
                </a:xfrm>
                <a:prstGeom prst="rect">
                  <a:avLst/>
                </a:prstGeom>
                <a:blipFill>
                  <a:blip r:embed="rId21"/>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403ACB2-668F-2913-A46A-AF414C4BFA07}"/>
                    </a:ext>
                  </a:extLst>
                </p:cNvPr>
                <p:cNvSpPr txBox="1"/>
                <p:nvPr/>
              </p:nvSpPr>
              <p:spPr>
                <a:xfrm>
                  <a:off x="7731961" y="4966203"/>
                  <a:ext cx="49594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𝑥</m:t>
                        </m:r>
                      </m:oMath>
                    </m:oMathPara>
                  </a14:m>
                  <a:endParaRPr lang="en-IL" sz="1600" dirty="0"/>
                </a:p>
              </p:txBody>
            </p:sp>
          </mc:Choice>
          <mc:Fallback xmlns="">
            <p:sp>
              <p:nvSpPr>
                <p:cNvPr id="76" name="TextBox 75">
                  <a:extLst>
                    <a:ext uri="{FF2B5EF4-FFF2-40B4-BE49-F238E27FC236}">
                      <a16:creationId xmlns:a16="http://schemas.microsoft.com/office/drawing/2014/main" id="{8E691505-F650-BA46-1F83-D65318441700}"/>
                    </a:ext>
                  </a:extLst>
                </p:cNvPr>
                <p:cNvSpPr txBox="1">
                  <a:spLocks noRot="1" noChangeAspect="1" noMove="1" noResize="1" noEditPoints="1" noAdjustHandles="1" noChangeArrowheads="1" noChangeShapeType="1" noTextEdit="1"/>
                </p:cNvSpPr>
                <p:nvPr/>
              </p:nvSpPr>
              <p:spPr>
                <a:xfrm>
                  <a:off x="7731961" y="4966203"/>
                  <a:ext cx="495946" cy="338554"/>
                </a:xfrm>
                <a:prstGeom prst="rect">
                  <a:avLst/>
                </a:prstGeom>
                <a:blipFill>
                  <a:blip r:embed="rId22"/>
                  <a:stretch>
                    <a:fillRect/>
                  </a:stretch>
                </a:blipFill>
              </p:spPr>
              <p:txBody>
                <a:bodyPr/>
                <a:lstStyle/>
                <a:p>
                  <a:r>
                    <a:rPr lang="en-IL">
                      <a:noFill/>
                    </a:rPr>
                    <a:t> </a:t>
                  </a:r>
                </a:p>
              </p:txBody>
            </p:sp>
          </mc:Fallback>
        </mc:AlternateContent>
        <p:sp>
          <p:nvSpPr>
            <p:cNvPr id="20" name="Oval 19">
              <a:extLst>
                <a:ext uri="{FF2B5EF4-FFF2-40B4-BE49-F238E27FC236}">
                  <a16:creationId xmlns:a16="http://schemas.microsoft.com/office/drawing/2014/main" id="{4491ABAB-4310-B25E-A1F5-9E3DE1FE4E9B}"/>
                </a:ext>
              </a:extLst>
            </p:cNvPr>
            <p:cNvSpPr/>
            <p:nvPr/>
          </p:nvSpPr>
          <p:spPr>
            <a:xfrm>
              <a:off x="7997038" y="5211731"/>
              <a:ext cx="104924" cy="91791"/>
            </a:xfrm>
            <a:prstGeom prst="ellipse">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BE56D0F-A02B-1F54-922A-A4B0E098DE1D}"/>
                    </a:ext>
                  </a:extLst>
                </p:cNvPr>
                <p:cNvSpPr txBox="1"/>
                <p:nvPr/>
              </p:nvSpPr>
              <p:spPr>
                <a:xfrm>
                  <a:off x="7781615" y="5758306"/>
                  <a:ext cx="49594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𝑥</m:t>
                        </m:r>
                      </m:oMath>
                    </m:oMathPara>
                  </a14:m>
                  <a:endParaRPr lang="en-IL" sz="1600" dirty="0"/>
                </a:p>
              </p:txBody>
            </p:sp>
          </mc:Choice>
          <mc:Fallback xmlns="">
            <p:sp>
              <p:nvSpPr>
                <p:cNvPr id="78" name="TextBox 77">
                  <a:extLst>
                    <a:ext uri="{FF2B5EF4-FFF2-40B4-BE49-F238E27FC236}">
                      <a16:creationId xmlns:a16="http://schemas.microsoft.com/office/drawing/2014/main" id="{01E29875-EA55-76CD-E567-A1B4435FB346}"/>
                    </a:ext>
                  </a:extLst>
                </p:cNvPr>
                <p:cNvSpPr txBox="1">
                  <a:spLocks noRot="1" noChangeAspect="1" noMove="1" noResize="1" noEditPoints="1" noAdjustHandles="1" noChangeArrowheads="1" noChangeShapeType="1" noTextEdit="1"/>
                </p:cNvSpPr>
                <p:nvPr/>
              </p:nvSpPr>
              <p:spPr>
                <a:xfrm>
                  <a:off x="7781615" y="5758306"/>
                  <a:ext cx="495946" cy="338554"/>
                </a:xfrm>
                <a:prstGeom prst="rect">
                  <a:avLst/>
                </a:prstGeom>
                <a:blipFill>
                  <a:blip r:embed="rId23"/>
                  <a:stretch>
                    <a:fillRect/>
                  </a:stretch>
                </a:blipFill>
              </p:spPr>
              <p:txBody>
                <a:bodyPr/>
                <a:lstStyle/>
                <a:p>
                  <a:r>
                    <a:rPr lang="en-IL">
                      <a:noFill/>
                    </a:rPr>
                    <a:t> </a:t>
                  </a:r>
                </a:p>
              </p:txBody>
            </p:sp>
          </mc:Fallback>
        </mc:AlternateContent>
        <p:sp>
          <p:nvSpPr>
            <p:cNvPr id="22" name="Oval 21">
              <a:extLst>
                <a:ext uri="{FF2B5EF4-FFF2-40B4-BE49-F238E27FC236}">
                  <a16:creationId xmlns:a16="http://schemas.microsoft.com/office/drawing/2014/main" id="{8F65647B-548D-5CFB-4D2E-7A1DCB46C23B}"/>
                </a:ext>
              </a:extLst>
            </p:cNvPr>
            <p:cNvSpPr/>
            <p:nvPr/>
          </p:nvSpPr>
          <p:spPr>
            <a:xfrm>
              <a:off x="8046692" y="6003834"/>
              <a:ext cx="104924" cy="91791"/>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68CD8DFD-BCC7-8E35-99FC-13473FB7AFB0}"/>
                  </a:ext>
                </a:extLst>
              </p:cNvPr>
              <p:cNvSpPr txBox="1"/>
              <p:nvPr/>
            </p:nvSpPr>
            <p:spPr>
              <a:xfrm>
                <a:off x="10395313" y="4704291"/>
                <a:ext cx="1319034"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m:t>
                          </m:r>
                          <m:r>
                            <a:rPr lang="en-US" sz="1600" b="0" i="1" smtClean="0">
                              <a:latin typeface="Cambria Math" panose="02040503050406030204" pitchFamily="18" charset="0"/>
                            </a:rPr>
                            <m:t>𝑥</m:t>
                          </m:r>
                        </m:e>
                        <m:sup>
                          <m:r>
                            <a:rPr lang="en-US" sz="1600" b="0" i="1" smtClean="0">
                              <a:latin typeface="Cambria Math" panose="02040503050406030204" pitchFamily="18" charset="0"/>
                            </a:rPr>
                            <m:t>′</m:t>
                          </m:r>
                        </m:sup>
                      </m:sSup>
                      <m:r>
                        <a:rPr lang="en-US" sz="1600" b="0" i="1" smtClean="0">
                          <a:latin typeface="Cambria Math" panose="02040503050406030204" pitchFamily="18" charset="0"/>
                        </a:rPr>
                        <m:t>|≪|</m:t>
                      </m:r>
                      <m:r>
                        <a:rPr lang="en-US" sz="1600" b="0" i="1" smtClean="0">
                          <a:latin typeface="Cambria Math" panose="02040503050406030204" pitchFamily="18" charset="0"/>
                        </a:rPr>
                        <m:t>𝑥</m:t>
                      </m:r>
                      <m:r>
                        <a:rPr lang="en-US" sz="1600" b="0" i="1" smtClean="0">
                          <a:latin typeface="Cambria Math" panose="02040503050406030204" pitchFamily="18" charset="0"/>
                        </a:rPr>
                        <m:t>|</m:t>
                      </m:r>
                    </m:oMath>
                  </m:oMathPara>
                </a14:m>
                <a:endParaRPr lang="en-IL" sz="1600" dirty="0"/>
              </a:p>
            </p:txBody>
          </p:sp>
        </mc:Choice>
        <mc:Fallback>
          <p:sp>
            <p:nvSpPr>
              <p:cNvPr id="23" name="TextBox 22">
                <a:extLst>
                  <a:ext uri="{FF2B5EF4-FFF2-40B4-BE49-F238E27FC236}">
                    <a16:creationId xmlns:a16="http://schemas.microsoft.com/office/drawing/2014/main" id="{68CD8DFD-BCC7-8E35-99FC-13473FB7AFB0}"/>
                  </a:ext>
                </a:extLst>
              </p:cNvPr>
              <p:cNvSpPr txBox="1">
                <a:spLocks noRot="1" noChangeAspect="1" noMove="1" noResize="1" noEditPoints="1" noAdjustHandles="1" noChangeArrowheads="1" noChangeShapeType="1" noTextEdit="1"/>
              </p:cNvSpPr>
              <p:nvPr/>
            </p:nvSpPr>
            <p:spPr>
              <a:xfrm>
                <a:off x="10395313" y="4704291"/>
                <a:ext cx="1319034" cy="338554"/>
              </a:xfrm>
              <a:prstGeom prst="rect">
                <a:avLst/>
              </a:prstGeom>
              <a:blipFill>
                <a:blip r:embed="rId24"/>
                <a:stretch>
                  <a:fillRect b="-11111"/>
                </a:stretch>
              </a:blipFill>
            </p:spPr>
            <p:txBody>
              <a:bodyPr/>
              <a:lstStyle/>
              <a:p>
                <a:r>
                  <a:rPr lang="en-IL">
                    <a:noFill/>
                  </a:rPr>
                  <a:t> </a:t>
                </a:r>
              </a:p>
            </p:txBody>
          </p:sp>
        </mc:Fallback>
      </mc:AlternateContent>
      <p:cxnSp>
        <p:nvCxnSpPr>
          <p:cNvPr id="24" name="Straight Arrow Connector 23">
            <a:extLst>
              <a:ext uri="{FF2B5EF4-FFF2-40B4-BE49-F238E27FC236}">
                <a16:creationId xmlns:a16="http://schemas.microsoft.com/office/drawing/2014/main" id="{DF63BB08-3D49-6ABA-DEF8-E71A9C3923C1}"/>
              </a:ext>
            </a:extLst>
          </p:cNvPr>
          <p:cNvCxnSpPr>
            <a:cxnSpLocks/>
            <a:stCxn id="22" idx="6"/>
          </p:cNvCxnSpPr>
          <p:nvPr/>
        </p:nvCxnSpPr>
        <p:spPr>
          <a:xfrm flipV="1">
            <a:off x="8309250" y="5482842"/>
            <a:ext cx="2569916" cy="654108"/>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18DF7755-BB6F-416F-4ABD-E2756CE2C4A4}"/>
              </a:ext>
            </a:extLst>
          </p:cNvPr>
          <p:cNvCxnSpPr>
            <a:cxnSpLocks/>
            <a:stCxn id="20" idx="6"/>
            <a:endCxn id="11" idx="1"/>
          </p:cNvCxnSpPr>
          <p:nvPr/>
        </p:nvCxnSpPr>
        <p:spPr>
          <a:xfrm>
            <a:off x="8259596" y="5344847"/>
            <a:ext cx="2680764" cy="5964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0CE9C22D-33B0-DD43-CFA8-B963F3F1D6A1}"/>
              </a:ext>
            </a:extLst>
          </p:cNvPr>
          <p:cNvCxnSpPr>
            <a:cxnSpLocks/>
          </p:cNvCxnSpPr>
          <p:nvPr/>
        </p:nvCxnSpPr>
        <p:spPr>
          <a:xfrm flipV="1">
            <a:off x="8400014" y="5482842"/>
            <a:ext cx="2479152" cy="315554"/>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27" name="Oval 26">
            <a:extLst>
              <a:ext uri="{FF2B5EF4-FFF2-40B4-BE49-F238E27FC236}">
                <a16:creationId xmlns:a16="http://schemas.microsoft.com/office/drawing/2014/main" id="{D3742C9D-0AFB-8751-C1FC-930FECD19317}"/>
              </a:ext>
            </a:extLst>
          </p:cNvPr>
          <p:cNvSpPr/>
          <p:nvPr/>
        </p:nvSpPr>
        <p:spPr>
          <a:xfrm>
            <a:off x="8278350" y="5773190"/>
            <a:ext cx="104924" cy="91791"/>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28321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5">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uiExpand="1" build="p" animBg="1"/>
      <p:bldP spid="76" grpId="0"/>
      <p:bldP spid="102" grpId="0" animBg="1"/>
    </p:bldLst>
  </p:timing>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800F5-8509-8339-902A-91CD3CA4A8BC}"/>
            </a:ext>
          </a:extLst>
        </p:cNvPr>
        <p:cNvGrpSpPr/>
        <p:nvPr/>
      </p:nvGrpSpPr>
      <p:grpSpPr>
        <a:xfrm>
          <a:off x="0" y="0"/>
          <a:ext cx="0" cy="0"/>
          <a:chOff x="0" y="0"/>
          <a:chExt cx="0" cy="0"/>
        </a:xfrm>
      </p:grpSpPr>
      <p:sp>
        <p:nvSpPr>
          <p:cNvPr id="36" name="Rounded Rectangle 77">
            <a:extLst>
              <a:ext uri="{FF2B5EF4-FFF2-40B4-BE49-F238E27FC236}">
                <a16:creationId xmlns:a16="http://schemas.microsoft.com/office/drawing/2014/main" id="{DCDBAC2F-9CD8-3737-79D0-98B14BFC4EE1}"/>
              </a:ext>
            </a:extLst>
          </p:cNvPr>
          <p:cNvSpPr/>
          <p:nvPr/>
        </p:nvSpPr>
        <p:spPr>
          <a:xfrm>
            <a:off x="1207259" y="5126398"/>
            <a:ext cx="1587345" cy="772615"/>
          </a:xfrm>
          <a:prstGeom prst="roundRect">
            <a:avLst>
              <a:gd name="adj" fmla="val 11512"/>
            </a:avLst>
          </a:prstGeom>
          <a:solidFill>
            <a:schemeClr val="bg1">
              <a:lumMod val="9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Aptos" panose="02110004020202020204"/>
              </a:rPr>
              <a:t>Standard assumptions</a:t>
            </a:r>
          </a:p>
        </p:txBody>
      </p:sp>
      <p:sp>
        <p:nvSpPr>
          <p:cNvPr id="4" name="Rounded Rectangle 3">
            <a:extLst>
              <a:ext uri="{FF2B5EF4-FFF2-40B4-BE49-F238E27FC236}">
                <a16:creationId xmlns:a16="http://schemas.microsoft.com/office/drawing/2014/main" id="{A69B58D7-A203-0808-4430-5A2B2E7312CF}"/>
              </a:ext>
            </a:extLst>
          </p:cNvPr>
          <p:cNvSpPr/>
          <p:nvPr/>
        </p:nvSpPr>
        <p:spPr>
          <a:xfrm>
            <a:off x="5993304" y="494270"/>
            <a:ext cx="2155507" cy="5970693"/>
          </a:xfrm>
          <a:prstGeom prst="roundRect">
            <a:avLst>
              <a:gd name="adj" fmla="val 4055"/>
            </a:avLst>
          </a:prstGeom>
          <a:solidFill>
            <a:srgbClr val="DDEAF8"/>
          </a:solidFill>
          <a:ln>
            <a:solidFill>
              <a:srgbClr val="DDEA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p:nvGrpSpPr>
          <p:cNvPr id="23" name="Group 22">
            <a:extLst>
              <a:ext uri="{FF2B5EF4-FFF2-40B4-BE49-F238E27FC236}">
                <a16:creationId xmlns:a16="http://schemas.microsoft.com/office/drawing/2014/main" id="{9C0A37B3-1B53-EA70-F6B0-9D987CA8F8B5}"/>
              </a:ext>
            </a:extLst>
          </p:cNvPr>
          <p:cNvGrpSpPr/>
          <p:nvPr/>
        </p:nvGrpSpPr>
        <p:grpSpPr>
          <a:xfrm>
            <a:off x="9671823" y="1183565"/>
            <a:ext cx="1949918" cy="725782"/>
            <a:chOff x="4840326" y="572683"/>
            <a:chExt cx="1949918" cy="725782"/>
          </a:xfrm>
        </p:grpSpPr>
        <p:sp>
          <p:nvSpPr>
            <p:cNvPr id="24" name="Rounded Rectangle 23">
              <a:extLst>
                <a:ext uri="{FF2B5EF4-FFF2-40B4-BE49-F238E27FC236}">
                  <a16:creationId xmlns:a16="http://schemas.microsoft.com/office/drawing/2014/main" id="{6937F92A-81FB-0DCD-58E3-40698CB86967}"/>
                </a:ext>
              </a:extLst>
            </p:cNvPr>
            <p:cNvSpPr/>
            <p:nvPr/>
          </p:nvSpPr>
          <p:spPr>
            <a:xfrm>
              <a:off x="4840326" y="572683"/>
              <a:ext cx="1949918" cy="725782"/>
            </a:xfrm>
            <a:prstGeom prst="roundRect">
              <a:avLst>
                <a:gd name="adj" fmla="val 11512"/>
              </a:avLst>
            </a:prstGeom>
            <a:solidFill>
              <a:schemeClr val="accent2">
                <a:lumMod val="20000"/>
                <a:lumOff val="8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ptos" panose="02110004020202020204"/>
              </a:endParaRPr>
            </a:p>
          </p:txBody>
        </p:sp>
        <p:sp>
          <p:nvSpPr>
            <p:cNvPr id="25" name="TextBox 24">
              <a:extLst>
                <a:ext uri="{FF2B5EF4-FFF2-40B4-BE49-F238E27FC236}">
                  <a16:creationId xmlns:a16="http://schemas.microsoft.com/office/drawing/2014/main" id="{54697C4D-ECC8-7E3E-3744-82486358A30F}"/>
                </a:ext>
              </a:extLst>
            </p:cNvPr>
            <p:cNvSpPr txBox="1"/>
            <p:nvPr/>
          </p:nvSpPr>
          <p:spPr>
            <a:xfrm>
              <a:off x="4990735" y="750908"/>
              <a:ext cx="1649100" cy="369332"/>
            </a:xfrm>
            <a:prstGeom prst="rect">
              <a:avLst/>
            </a:prstGeom>
            <a:noFill/>
          </p:spPr>
          <p:txBody>
            <a:bodyPr wrap="square" rtlCol="0">
              <a:spAutoFit/>
            </a:bodyPr>
            <a:lstStyle/>
            <a:p>
              <a:pPr algn="ctr"/>
              <a:r>
                <a:rPr lang="en-US" dirty="0">
                  <a:solidFill>
                    <a:prstClr val="black"/>
                  </a:solidFill>
                  <a:latin typeface="Aptos" panose="02110004020202020204"/>
                </a:rPr>
                <a:t>PH collapses</a:t>
              </a:r>
            </a:p>
          </p:txBody>
        </p:sp>
      </p:grpSp>
      <p:cxnSp>
        <p:nvCxnSpPr>
          <p:cNvPr id="27" name="Straight Arrow Connector 26">
            <a:extLst>
              <a:ext uri="{FF2B5EF4-FFF2-40B4-BE49-F238E27FC236}">
                <a16:creationId xmlns:a16="http://schemas.microsoft.com/office/drawing/2014/main" id="{681826B2-20EB-5F2D-C8F3-9A308D056FCE}"/>
              </a:ext>
            </a:extLst>
          </p:cNvPr>
          <p:cNvCxnSpPr>
            <a:cxnSpLocks/>
            <a:endCxn id="24" idx="1"/>
          </p:cNvCxnSpPr>
          <p:nvPr/>
        </p:nvCxnSpPr>
        <p:spPr>
          <a:xfrm>
            <a:off x="8023796" y="987972"/>
            <a:ext cx="1648027" cy="558484"/>
          </a:xfrm>
          <a:prstGeom prst="straightConnector1">
            <a:avLst/>
          </a:prstGeom>
          <a:ln w="571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E4164D57-5BAA-C859-ADA3-A4E217149DC1}"/>
              </a:ext>
            </a:extLst>
          </p:cNvPr>
          <p:cNvSpPr txBox="1"/>
          <p:nvPr/>
        </p:nvSpPr>
        <p:spPr>
          <a:xfrm rot="1101629">
            <a:off x="8475034" y="933652"/>
            <a:ext cx="817853" cy="369332"/>
          </a:xfrm>
          <a:prstGeom prst="rect">
            <a:avLst/>
          </a:prstGeom>
          <a:noFill/>
        </p:spPr>
        <p:txBody>
          <a:bodyPr wrap="none" rtlCol="0">
            <a:spAutoFit/>
          </a:bodyPr>
          <a:lstStyle/>
          <a:p>
            <a:r>
              <a:rPr lang="en-US" dirty="0">
                <a:solidFill>
                  <a:srgbClr val="0070C0"/>
                </a:solidFill>
                <a:latin typeface="Aptos" panose="02110004020202020204"/>
              </a:rPr>
              <a:t>[FS08]</a:t>
            </a:r>
          </a:p>
        </p:txBody>
      </p:sp>
      <p:sp>
        <p:nvSpPr>
          <p:cNvPr id="18" name="Rounded Rectangle 17">
            <a:extLst>
              <a:ext uri="{FF2B5EF4-FFF2-40B4-BE49-F238E27FC236}">
                <a16:creationId xmlns:a16="http://schemas.microsoft.com/office/drawing/2014/main" id="{B67834CD-C5E7-D96C-BA20-F5FF4F4361F2}"/>
              </a:ext>
            </a:extLst>
          </p:cNvPr>
          <p:cNvSpPr/>
          <p:nvPr/>
        </p:nvSpPr>
        <p:spPr>
          <a:xfrm>
            <a:off x="6143713" y="583739"/>
            <a:ext cx="1854689" cy="828533"/>
          </a:xfrm>
          <a:prstGeom prst="roundRect">
            <a:avLst/>
          </a:prstGeom>
          <a:solidFill>
            <a:srgbClr val="DDEAF8"/>
          </a:solidFill>
          <a:ln w="3810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latin typeface="Aptos" panose="02110004020202020204"/>
              </a:rPr>
              <a:t>Instance compression</a:t>
            </a:r>
          </a:p>
          <a:p>
            <a:pPr algn="ctr"/>
            <a:r>
              <a:rPr lang="en-US" dirty="0">
                <a:solidFill>
                  <a:schemeClr val="bg1">
                    <a:lumMod val="50000"/>
                  </a:schemeClr>
                </a:solidFill>
                <a:latin typeface="Aptos" panose="02110004020202020204"/>
              </a:rPr>
              <a:t>[HN06]</a:t>
            </a:r>
          </a:p>
        </p:txBody>
      </p:sp>
      <p:sp>
        <p:nvSpPr>
          <p:cNvPr id="2" name="Rounded Rectangle 1">
            <a:extLst>
              <a:ext uri="{FF2B5EF4-FFF2-40B4-BE49-F238E27FC236}">
                <a16:creationId xmlns:a16="http://schemas.microsoft.com/office/drawing/2014/main" id="{0079C6C6-5B56-DA48-1908-4EED755E503D}"/>
              </a:ext>
            </a:extLst>
          </p:cNvPr>
          <p:cNvSpPr/>
          <p:nvPr/>
        </p:nvSpPr>
        <p:spPr>
          <a:xfrm>
            <a:off x="6169108" y="5448698"/>
            <a:ext cx="1854689" cy="828533"/>
          </a:xfrm>
          <a:prstGeom prst="roundRect">
            <a:avLst/>
          </a:prstGeom>
          <a:solidFill>
            <a:srgbClr val="DDEAF8"/>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Aptos" panose="02110004020202020204"/>
              </a:rPr>
              <a:t>Non-adaptive CIC</a:t>
            </a:r>
          </a:p>
        </p:txBody>
      </p:sp>
      <p:sp>
        <p:nvSpPr>
          <p:cNvPr id="16" name="Rounded Rectangle 15">
            <a:extLst>
              <a:ext uri="{FF2B5EF4-FFF2-40B4-BE49-F238E27FC236}">
                <a16:creationId xmlns:a16="http://schemas.microsoft.com/office/drawing/2014/main" id="{0B2C0D60-79EC-2C3A-3165-6A6174EC746C}"/>
              </a:ext>
            </a:extLst>
          </p:cNvPr>
          <p:cNvSpPr/>
          <p:nvPr/>
        </p:nvSpPr>
        <p:spPr>
          <a:xfrm>
            <a:off x="6169107" y="4387344"/>
            <a:ext cx="1854689" cy="828533"/>
          </a:xfrm>
          <a:prstGeom prst="roundRect">
            <a:avLst/>
          </a:prstGeom>
          <a:solidFill>
            <a:srgbClr val="DDEAF8"/>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Aptos" panose="02110004020202020204"/>
              </a:rPr>
              <a:t>Adaptive CIC</a:t>
            </a:r>
          </a:p>
        </p:txBody>
      </p:sp>
      <p:sp>
        <p:nvSpPr>
          <p:cNvPr id="28" name="Rounded Rectangle 27">
            <a:extLst>
              <a:ext uri="{FF2B5EF4-FFF2-40B4-BE49-F238E27FC236}">
                <a16:creationId xmlns:a16="http://schemas.microsoft.com/office/drawing/2014/main" id="{69BB497A-C835-11F4-090F-9DF4166344A3}"/>
              </a:ext>
            </a:extLst>
          </p:cNvPr>
          <p:cNvSpPr/>
          <p:nvPr/>
        </p:nvSpPr>
        <p:spPr>
          <a:xfrm>
            <a:off x="6169107" y="1649423"/>
            <a:ext cx="1854689" cy="828533"/>
          </a:xfrm>
          <a:prstGeom prst="roundRect">
            <a:avLst/>
          </a:prstGeom>
          <a:solidFill>
            <a:srgbClr val="DDEAF8"/>
          </a:solidFill>
          <a:ln w="3810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latin typeface="Aptos" panose="02110004020202020204"/>
              </a:rPr>
              <a:t>CIC with</a:t>
            </a:r>
            <a:br>
              <a:rPr lang="en-US" dirty="0">
                <a:solidFill>
                  <a:schemeClr val="bg1">
                    <a:lumMod val="50000"/>
                  </a:schemeClr>
                </a:solidFill>
                <a:latin typeface="Aptos" panose="02110004020202020204"/>
              </a:rPr>
            </a:br>
            <a:r>
              <a:rPr lang="en-US" dirty="0">
                <a:solidFill>
                  <a:schemeClr val="bg1">
                    <a:lumMod val="50000"/>
                  </a:schemeClr>
                </a:solidFill>
                <a:latin typeface="Aptos" panose="02110004020202020204"/>
              </a:rPr>
              <a:t>strong soundness</a:t>
            </a:r>
          </a:p>
        </p:txBody>
      </p:sp>
      <p:cxnSp>
        <p:nvCxnSpPr>
          <p:cNvPr id="30" name="Straight Arrow Connector 29">
            <a:extLst>
              <a:ext uri="{FF2B5EF4-FFF2-40B4-BE49-F238E27FC236}">
                <a16:creationId xmlns:a16="http://schemas.microsoft.com/office/drawing/2014/main" id="{A4A66229-704D-E428-9ABA-C0C52DEBD5F4}"/>
              </a:ext>
            </a:extLst>
          </p:cNvPr>
          <p:cNvCxnSpPr>
            <a:cxnSpLocks/>
          </p:cNvCxnSpPr>
          <p:nvPr/>
        </p:nvCxnSpPr>
        <p:spPr>
          <a:xfrm flipV="1">
            <a:off x="8035947" y="1655962"/>
            <a:ext cx="1635877" cy="404066"/>
          </a:xfrm>
          <a:prstGeom prst="straightConnector1">
            <a:avLst/>
          </a:prstGeom>
          <a:ln w="571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22FA08FD-C35C-6C2C-5914-AAA4A3E850CC}"/>
              </a:ext>
            </a:extLst>
          </p:cNvPr>
          <p:cNvSpPr txBox="1"/>
          <p:nvPr/>
        </p:nvSpPr>
        <p:spPr>
          <a:xfrm rot="20802609">
            <a:off x="8266251" y="1546348"/>
            <a:ext cx="966931" cy="369332"/>
          </a:xfrm>
          <a:prstGeom prst="rect">
            <a:avLst/>
          </a:prstGeom>
          <a:noFill/>
        </p:spPr>
        <p:txBody>
          <a:bodyPr wrap="none" rtlCol="0">
            <a:spAutoFit/>
          </a:bodyPr>
          <a:lstStyle/>
          <a:p>
            <a:r>
              <a:rPr lang="en-US" b="1" dirty="0">
                <a:solidFill>
                  <a:srgbClr val="C00000"/>
                </a:solidFill>
                <a:latin typeface="Aptos" panose="02110004020202020204"/>
              </a:rPr>
              <a:t>[</a:t>
            </a:r>
            <a:r>
              <a:rPr lang="en-US" b="1" dirty="0" err="1">
                <a:solidFill>
                  <a:srgbClr val="C00000"/>
                </a:solidFill>
                <a:latin typeface="Aptos" panose="02110004020202020204"/>
              </a:rPr>
              <a:t>Thm</a:t>
            </a:r>
            <a:r>
              <a:rPr lang="en-US" b="1" dirty="0">
                <a:solidFill>
                  <a:srgbClr val="C00000"/>
                </a:solidFill>
                <a:latin typeface="Aptos" panose="02110004020202020204"/>
              </a:rPr>
              <a:t> 1]</a:t>
            </a:r>
          </a:p>
        </p:txBody>
      </p:sp>
      <p:sp>
        <p:nvSpPr>
          <p:cNvPr id="47" name="Rounded Rectangle 46">
            <a:extLst>
              <a:ext uri="{FF2B5EF4-FFF2-40B4-BE49-F238E27FC236}">
                <a16:creationId xmlns:a16="http://schemas.microsoft.com/office/drawing/2014/main" id="{DEE838C0-A14C-09C0-148F-0D7D39FC1455}"/>
              </a:ext>
            </a:extLst>
          </p:cNvPr>
          <p:cNvSpPr/>
          <p:nvPr/>
        </p:nvSpPr>
        <p:spPr>
          <a:xfrm>
            <a:off x="9729005" y="4438719"/>
            <a:ext cx="1949918" cy="725782"/>
          </a:xfrm>
          <a:prstGeom prst="roundRect">
            <a:avLst>
              <a:gd name="adj" fmla="val 11512"/>
            </a:avLst>
          </a:prstGeom>
          <a:solidFill>
            <a:schemeClr val="accent2">
              <a:lumMod val="20000"/>
              <a:lumOff val="8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Aptos" panose="02110004020202020204"/>
              </a:rPr>
              <a:t>Collision resistant hash</a:t>
            </a:r>
          </a:p>
        </p:txBody>
      </p:sp>
      <p:sp>
        <p:nvSpPr>
          <p:cNvPr id="73" name="TextBox 72">
            <a:extLst>
              <a:ext uri="{FF2B5EF4-FFF2-40B4-BE49-F238E27FC236}">
                <a16:creationId xmlns:a16="http://schemas.microsoft.com/office/drawing/2014/main" id="{B79D9D26-B6A5-225E-F7DC-404421C96CD7}"/>
              </a:ext>
            </a:extLst>
          </p:cNvPr>
          <p:cNvSpPr txBox="1"/>
          <p:nvPr/>
        </p:nvSpPr>
        <p:spPr>
          <a:xfrm>
            <a:off x="8353914" y="4458413"/>
            <a:ext cx="966931" cy="369332"/>
          </a:xfrm>
          <a:prstGeom prst="rect">
            <a:avLst/>
          </a:prstGeom>
          <a:noFill/>
        </p:spPr>
        <p:txBody>
          <a:bodyPr wrap="none" rtlCol="0">
            <a:spAutoFit/>
          </a:bodyPr>
          <a:lstStyle/>
          <a:p>
            <a:r>
              <a:rPr lang="en-US" b="1" dirty="0">
                <a:solidFill>
                  <a:srgbClr val="C00000"/>
                </a:solidFill>
                <a:latin typeface="Aptos" panose="02110004020202020204"/>
              </a:rPr>
              <a:t>[</a:t>
            </a:r>
            <a:r>
              <a:rPr lang="en-US" b="1" dirty="0" err="1">
                <a:solidFill>
                  <a:srgbClr val="C00000"/>
                </a:solidFill>
                <a:latin typeface="Aptos" panose="02110004020202020204"/>
              </a:rPr>
              <a:t>Thm</a:t>
            </a:r>
            <a:r>
              <a:rPr lang="en-US" b="1" dirty="0">
                <a:solidFill>
                  <a:srgbClr val="C00000"/>
                </a:solidFill>
                <a:latin typeface="Aptos" panose="02110004020202020204"/>
              </a:rPr>
              <a:t> 2]</a:t>
            </a:r>
          </a:p>
        </p:txBody>
      </p:sp>
      <p:sp>
        <p:nvSpPr>
          <p:cNvPr id="29" name="TextBox 28">
            <a:extLst>
              <a:ext uri="{FF2B5EF4-FFF2-40B4-BE49-F238E27FC236}">
                <a16:creationId xmlns:a16="http://schemas.microsoft.com/office/drawing/2014/main" id="{12191235-C662-AD96-B5F3-BA5943C67AAC}"/>
              </a:ext>
            </a:extLst>
          </p:cNvPr>
          <p:cNvSpPr txBox="1"/>
          <p:nvPr/>
        </p:nvSpPr>
        <p:spPr>
          <a:xfrm rot="290360">
            <a:off x="2796843" y="5502614"/>
            <a:ext cx="3066600" cy="338554"/>
          </a:xfrm>
          <a:prstGeom prst="rect">
            <a:avLst/>
          </a:prstGeom>
          <a:noFill/>
        </p:spPr>
        <p:txBody>
          <a:bodyPr wrap="square" rtlCol="0">
            <a:spAutoFit/>
          </a:bodyPr>
          <a:lstStyle/>
          <a:p>
            <a:r>
              <a:rPr lang="en-US" sz="1600" dirty="0">
                <a:solidFill>
                  <a:schemeClr val="bg1">
                    <a:lumMod val="50000"/>
                  </a:schemeClr>
                </a:solidFill>
                <a:latin typeface="Aptos" panose="02110004020202020204"/>
              </a:rPr>
              <a:t>via </a:t>
            </a:r>
            <a:r>
              <a:rPr lang="en-US" sz="1600" b="1" dirty="0">
                <a:solidFill>
                  <a:schemeClr val="bg1">
                    <a:lumMod val="50000"/>
                  </a:schemeClr>
                </a:solidFill>
                <a:latin typeface="Aptos" panose="02110004020202020204"/>
              </a:rPr>
              <a:t>non-adaptive </a:t>
            </a:r>
            <a:r>
              <a:rPr lang="en-US" sz="1600" dirty="0">
                <a:solidFill>
                  <a:schemeClr val="bg1">
                    <a:lumMod val="50000"/>
                  </a:schemeClr>
                </a:solidFill>
                <a:latin typeface="Aptos" panose="02110004020202020204"/>
              </a:rPr>
              <a:t>succinct PCA</a:t>
            </a:r>
          </a:p>
        </p:txBody>
      </p:sp>
      <p:cxnSp>
        <p:nvCxnSpPr>
          <p:cNvPr id="33" name="Straight Arrow Connector 32">
            <a:extLst>
              <a:ext uri="{FF2B5EF4-FFF2-40B4-BE49-F238E27FC236}">
                <a16:creationId xmlns:a16="http://schemas.microsoft.com/office/drawing/2014/main" id="{F0C6B5E8-C572-292E-CD7A-DB4A170FB83A}"/>
              </a:ext>
            </a:extLst>
          </p:cNvPr>
          <p:cNvCxnSpPr>
            <a:cxnSpLocks/>
          </p:cNvCxnSpPr>
          <p:nvPr/>
        </p:nvCxnSpPr>
        <p:spPr>
          <a:xfrm>
            <a:off x="2794604" y="5689525"/>
            <a:ext cx="3186549" cy="227940"/>
          </a:xfrm>
          <a:prstGeom prst="straightConnector1">
            <a:avLst/>
          </a:prstGeom>
          <a:ln w="571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6E1A312C-DDB1-8C41-3FBE-5690490B2A1D}"/>
              </a:ext>
            </a:extLst>
          </p:cNvPr>
          <p:cNvCxnSpPr>
            <a:cxnSpLocks/>
          </p:cNvCxnSpPr>
          <p:nvPr/>
        </p:nvCxnSpPr>
        <p:spPr>
          <a:xfrm flipV="1">
            <a:off x="2794604" y="4891652"/>
            <a:ext cx="3186549" cy="445216"/>
          </a:xfrm>
          <a:prstGeom prst="straightConnector1">
            <a:avLst/>
          </a:prstGeom>
          <a:ln w="571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6AFF8E20-A236-6263-5F53-B4FD5389912D}"/>
              </a:ext>
            </a:extLst>
          </p:cNvPr>
          <p:cNvSpPr txBox="1"/>
          <p:nvPr/>
        </p:nvSpPr>
        <p:spPr>
          <a:xfrm rot="21157276">
            <a:off x="2991019" y="5049812"/>
            <a:ext cx="3054327" cy="338554"/>
          </a:xfrm>
          <a:prstGeom prst="rect">
            <a:avLst/>
          </a:prstGeom>
          <a:noFill/>
        </p:spPr>
        <p:txBody>
          <a:bodyPr wrap="square" rtlCol="0">
            <a:spAutoFit/>
          </a:bodyPr>
          <a:lstStyle/>
          <a:p>
            <a:r>
              <a:rPr lang="en-US" sz="1600" dirty="0">
                <a:solidFill>
                  <a:schemeClr val="bg1">
                    <a:lumMod val="50000"/>
                  </a:schemeClr>
                </a:solidFill>
              </a:rPr>
              <a:t>via </a:t>
            </a:r>
            <a:r>
              <a:rPr lang="en-US" sz="1600" b="1" dirty="0">
                <a:solidFill>
                  <a:schemeClr val="bg1">
                    <a:lumMod val="50000"/>
                  </a:schemeClr>
                </a:solidFill>
              </a:rPr>
              <a:t>adaptive</a:t>
            </a:r>
            <a:r>
              <a:rPr lang="en-US" sz="1600" dirty="0">
                <a:solidFill>
                  <a:schemeClr val="bg1">
                    <a:lumMod val="50000"/>
                  </a:schemeClr>
                </a:solidFill>
              </a:rPr>
              <a:t> succinct PCA</a:t>
            </a:r>
          </a:p>
        </p:txBody>
      </p:sp>
      <p:sp>
        <p:nvSpPr>
          <p:cNvPr id="37" name="TextBox 36">
            <a:extLst>
              <a:ext uri="{FF2B5EF4-FFF2-40B4-BE49-F238E27FC236}">
                <a16:creationId xmlns:a16="http://schemas.microsoft.com/office/drawing/2014/main" id="{70A6C95C-9B30-0360-49FB-BCDB81768D6D}"/>
              </a:ext>
            </a:extLst>
          </p:cNvPr>
          <p:cNvSpPr txBox="1"/>
          <p:nvPr/>
        </p:nvSpPr>
        <p:spPr>
          <a:xfrm rot="21195285">
            <a:off x="3711744" y="4778537"/>
            <a:ext cx="984708" cy="369332"/>
          </a:xfrm>
          <a:prstGeom prst="rect">
            <a:avLst/>
          </a:prstGeom>
          <a:noFill/>
        </p:spPr>
        <p:txBody>
          <a:bodyPr wrap="square">
            <a:spAutoFit/>
          </a:bodyPr>
          <a:lstStyle/>
          <a:p>
            <a:r>
              <a:rPr lang="en-US" dirty="0">
                <a:solidFill>
                  <a:srgbClr val="0070C0"/>
                </a:solidFill>
                <a:latin typeface="Aptos" panose="02110004020202020204"/>
              </a:rPr>
              <a:t>[Ben24</a:t>
            </a:r>
            <a:r>
              <a:rPr lang="en-US" dirty="0">
                <a:solidFill>
                  <a:srgbClr val="0070C0"/>
                </a:solidFill>
              </a:rPr>
              <a:t>] </a:t>
            </a:r>
            <a:endParaRPr lang="en-IL" dirty="0"/>
          </a:p>
        </p:txBody>
      </p:sp>
      <p:sp>
        <p:nvSpPr>
          <p:cNvPr id="38" name="TextBox 37">
            <a:extLst>
              <a:ext uri="{FF2B5EF4-FFF2-40B4-BE49-F238E27FC236}">
                <a16:creationId xmlns:a16="http://schemas.microsoft.com/office/drawing/2014/main" id="{2140A4B6-9682-CA03-BD00-73CD6F4C0DEF}"/>
              </a:ext>
            </a:extLst>
          </p:cNvPr>
          <p:cNvSpPr txBox="1"/>
          <p:nvPr/>
        </p:nvSpPr>
        <p:spPr>
          <a:xfrm rot="350547">
            <a:off x="3807920" y="5790974"/>
            <a:ext cx="1028410" cy="369332"/>
          </a:xfrm>
          <a:prstGeom prst="rect">
            <a:avLst/>
          </a:prstGeom>
          <a:noFill/>
        </p:spPr>
        <p:txBody>
          <a:bodyPr wrap="square">
            <a:spAutoFit/>
          </a:bodyPr>
          <a:lstStyle/>
          <a:p>
            <a:r>
              <a:rPr lang="en-US" dirty="0">
                <a:solidFill>
                  <a:srgbClr val="0070C0"/>
                </a:solidFill>
                <a:latin typeface="Aptos" panose="02110004020202020204"/>
              </a:rPr>
              <a:t>[BR22] </a:t>
            </a:r>
            <a:endParaRPr lang="en-IL" dirty="0"/>
          </a:p>
        </p:txBody>
      </p:sp>
      <p:cxnSp>
        <p:nvCxnSpPr>
          <p:cNvPr id="40" name="Straight Arrow Connector 39">
            <a:extLst>
              <a:ext uri="{FF2B5EF4-FFF2-40B4-BE49-F238E27FC236}">
                <a16:creationId xmlns:a16="http://schemas.microsoft.com/office/drawing/2014/main" id="{F9D0016A-8D8E-93CB-D6AB-0CB2151BF71E}"/>
              </a:ext>
            </a:extLst>
          </p:cNvPr>
          <p:cNvCxnSpPr>
            <a:cxnSpLocks/>
            <a:stCxn id="43" idx="3"/>
          </p:cNvCxnSpPr>
          <p:nvPr/>
        </p:nvCxnSpPr>
        <p:spPr>
          <a:xfrm flipV="1">
            <a:off x="796758" y="4208099"/>
            <a:ext cx="2314580" cy="22020"/>
          </a:xfrm>
          <a:prstGeom prst="straightConnector1">
            <a:avLst/>
          </a:prstGeom>
          <a:ln w="571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4A5479F5-904C-A129-C884-A88F0896674D}"/>
              </a:ext>
            </a:extLst>
          </p:cNvPr>
          <p:cNvSpPr txBox="1"/>
          <p:nvPr/>
        </p:nvSpPr>
        <p:spPr>
          <a:xfrm>
            <a:off x="1109300" y="3881952"/>
            <a:ext cx="1854688" cy="369332"/>
          </a:xfrm>
          <a:prstGeom prst="rect">
            <a:avLst/>
          </a:prstGeom>
          <a:noFill/>
        </p:spPr>
        <p:txBody>
          <a:bodyPr wrap="square" rtlCol="0">
            <a:spAutoFit/>
          </a:bodyPr>
          <a:lstStyle/>
          <a:p>
            <a:r>
              <a:rPr lang="en-US" dirty="0">
                <a:solidFill>
                  <a:srgbClr val="4EA72E">
                    <a:lumMod val="75000"/>
                  </a:srgbClr>
                </a:solidFill>
                <a:latin typeface="Aptos" panose="02110004020202020204"/>
              </a:rPr>
              <a:t>+ </a:t>
            </a:r>
            <a:r>
              <a:rPr lang="en-US" dirty="0" err="1">
                <a:solidFill>
                  <a:srgbClr val="4EA72E">
                    <a:lumMod val="75000"/>
                  </a:srgbClr>
                </a:solidFill>
                <a:latin typeface="Aptos" panose="02110004020202020204"/>
              </a:rPr>
              <a:t>reOWF</a:t>
            </a:r>
            <a:r>
              <a:rPr lang="en-US" dirty="0">
                <a:solidFill>
                  <a:srgbClr val="4EA72E">
                    <a:lumMod val="75000"/>
                  </a:srgbClr>
                </a:solidFill>
                <a:latin typeface="Aptos" panose="02110004020202020204"/>
              </a:rPr>
              <a:t>/Lossy</a:t>
            </a:r>
          </a:p>
        </p:txBody>
      </p:sp>
      <p:sp>
        <p:nvSpPr>
          <p:cNvPr id="42" name="TextBox 41">
            <a:extLst>
              <a:ext uri="{FF2B5EF4-FFF2-40B4-BE49-F238E27FC236}">
                <a16:creationId xmlns:a16="http://schemas.microsoft.com/office/drawing/2014/main" id="{2AB0FF76-4894-438E-2232-372EC1667158}"/>
              </a:ext>
            </a:extLst>
          </p:cNvPr>
          <p:cNvSpPr txBox="1"/>
          <p:nvPr/>
        </p:nvSpPr>
        <p:spPr>
          <a:xfrm>
            <a:off x="1157777" y="4208099"/>
            <a:ext cx="1600887" cy="369332"/>
          </a:xfrm>
          <a:prstGeom prst="rect">
            <a:avLst/>
          </a:prstGeom>
          <a:noFill/>
        </p:spPr>
        <p:txBody>
          <a:bodyPr wrap="none" rtlCol="0">
            <a:spAutoFit/>
          </a:bodyPr>
          <a:lstStyle/>
          <a:p>
            <a:r>
              <a:rPr lang="en-US" dirty="0">
                <a:solidFill>
                  <a:srgbClr val="0070C0"/>
                </a:solidFill>
                <a:latin typeface="Aptos" panose="02110004020202020204"/>
              </a:rPr>
              <a:t>[WW24,WZ24]</a:t>
            </a:r>
          </a:p>
        </p:txBody>
      </p:sp>
      <mc:AlternateContent xmlns:mc="http://schemas.openxmlformats.org/markup-compatibility/2006" xmlns:a14="http://schemas.microsoft.com/office/drawing/2010/main">
        <mc:Choice Requires="a14">
          <p:sp>
            <p:nvSpPr>
              <p:cNvPr id="43" name="Rounded Rectangle 42">
                <a:extLst>
                  <a:ext uri="{FF2B5EF4-FFF2-40B4-BE49-F238E27FC236}">
                    <a16:creationId xmlns:a16="http://schemas.microsoft.com/office/drawing/2014/main" id="{71141D89-E843-A833-0F32-1F449EF4BD35}"/>
                  </a:ext>
                </a:extLst>
              </p:cNvPr>
              <p:cNvSpPr/>
              <p:nvPr/>
            </p:nvSpPr>
            <p:spPr>
              <a:xfrm>
                <a:off x="163040" y="3867228"/>
                <a:ext cx="633718" cy="725782"/>
              </a:xfrm>
              <a:prstGeom prst="roundRect">
                <a:avLst>
                  <a:gd name="adj" fmla="val 11512"/>
                </a:avLst>
              </a:prstGeom>
              <a:solidFill>
                <a:schemeClr val="bg1">
                  <a:lumMod val="9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solidFill>
                            <a:schemeClr val="tx1"/>
                          </a:solidFill>
                          <a:latin typeface="Cambria Math" panose="02040503050406030204" pitchFamily="18" charset="0"/>
                        </a:rPr>
                        <m:t>𝑖𝑂</m:t>
                      </m:r>
                    </m:oMath>
                  </m:oMathPara>
                </a14:m>
                <a:endParaRPr lang="en-US" sz="2400" dirty="0">
                  <a:solidFill>
                    <a:schemeClr val="tx1"/>
                  </a:solidFill>
                  <a:latin typeface="Aptos" panose="02110004020202020204"/>
                </a:endParaRPr>
              </a:p>
            </p:txBody>
          </p:sp>
        </mc:Choice>
        <mc:Fallback xmlns="">
          <p:sp>
            <p:nvSpPr>
              <p:cNvPr id="43" name="Rounded Rectangle 42">
                <a:extLst>
                  <a:ext uri="{FF2B5EF4-FFF2-40B4-BE49-F238E27FC236}">
                    <a16:creationId xmlns:a16="http://schemas.microsoft.com/office/drawing/2014/main" id="{71141D89-E843-A833-0F32-1F449EF4BD35}"/>
                  </a:ext>
                </a:extLst>
              </p:cNvPr>
              <p:cNvSpPr>
                <a:spLocks noRot="1" noChangeAspect="1" noMove="1" noResize="1" noEditPoints="1" noAdjustHandles="1" noChangeArrowheads="1" noChangeShapeType="1" noTextEdit="1"/>
              </p:cNvSpPr>
              <p:nvPr/>
            </p:nvSpPr>
            <p:spPr>
              <a:xfrm>
                <a:off x="163040" y="3867228"/>
                <a:ext cx="633718" cy="725782"/>
              </a:xfrm>
              <a:prstGeom prst="roundRect">
                <a:avLst>
                  <a:gd name="adj" fmla="val 11512"/>
                </a:avLst>
              </a:prstGeom>
              <a:blipFill>
                <a:blip r:embed="rId3"/>
                <a:stretch>
                  <a:fillRect/>
                </a:stretch>
              </a:blipFill>
              <a:ln w="28575"/>
            </p:spPr>
            <p:txBody>
              <a:bodyPr/>
              <a:lstStyle/>
              <a:p>
                <a:r>
                  <a:rPr lang="en-IL">
                    <a:noFill/>
                  </a:rPr>
                  <a:t> </a:t>
                </a:r>
              </a:p>
            </p:txBody>
          </p:sp>
        </mc:Fallback>
      </mc:AlternateContent>
      <p:grpSp>
        <p:nvGrpSpPr>
          <p:cNvPr id="44" name="Group 43">
            <a:extLst>
              <a:ext uri="{FF2B5EF4-FFF2-40B4-BE49-F238E27FC236}">
                <a16:creationId xmlns:a16="http://schemas.microsoft.com/office/drawing/2014/main" id="{EB41D726-0A5E-7168-CDB5-697037FA44A0}"/>
              </a:ext>
            </a:extLst>
          </p:cNvPr>
          <p:cNvGrpSpPr/>
          <p:nvPr/>
        </p:nvGrpSpPr>
        <p:grpSpPr>
          <a:xfrm>
            <a:off x="3016110" y="3847170"/>
            <a:ext cx="1949917" cy="725782"/>
            <a:chOff x="4745097" y="572683"/>
            <a:chExt cx="1949917" cy="725782"/>
          </a:xfrm>
        </p:grpSpPr>
        <p:sp>
          <p:nvSpPr>
            <p:cNvPr id="45" name="Rounded Rectangle 44">
              <a:extLst>
                <a:ext uri="{FF2B5EF4-FFF2-40B4-BE49-F238E27FC236}">
                  <a16:creationId xmlns:a16="http://schemas.microsoft.com/office/drawing/2014/main" id="{1FD96230-C097-BD9B-FDB6-91BEB2E19E68}"/>
                </a:ext>
              </a:extLst>
            </p:cNvPr>
            <p:cNvSpPr/>
            <p:nvPr/>
          </p:nvSpPr>
          <p:spPr>
            <a:xfrm>
              <a:off x="4840325" y="572683"/>
              <a:ext cx="1854689" cy="725782"/>
            </a:xfrm>
            <a:prstGeom prst="roundRect">
              <a:avLst>
                <a:gd name="adj" fmla="val 11512"/>
              </a:avLst>
            </a:prstGeom>
            <a:solidFill>
              <a:schemeClr val="accent2">
                <a:lumMod val="20000"/>
                <a:lumOff val="8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ptos" panose="02110004020202020204"/>
              </a:endParaRPr>
            </a:p>
          </p:txBody>
        </p:sp>
        <p:sp>
          <p:nvSpPr>
            <p:cNvPr id="46" name="TextBox 45">
              <a:extLst>
                <a:ext uri="{FF2B5EF4-FFF2-40B4-BE49-F238E27FC236}">
                  <a16:creationId xmlns:a16="http://schemas.microsoft.com/office/drawing/2014/main" id="{9B62B10B-4064-9449-C2AE-CB602B13F37E}"/>
                </a:ext>
              </a:extLst>
            </p:cNvPr>
            <p:cNvSpPr txBox="1"/>
            <p:nvPr/>
          </p:nvSpPr>
          <p:spPr>
            <a:xfrm>
              <a:off x="4745097" y="651266"/>
              <a:ext cx="1949917" cy="646331"/>
            </a:xfrm>
            <a:prstGeom prst="rect">
              <a:avLst/>
            </a:prstGeom>
            <a:noFill/>
          </p:spPr>
          <p:txBody>
            <a:bodyPr wrap="square" rtlCol="0">
              <a:spAutoFit/>
            </a:bodyPr>
            <a:lstStyle/>
            <a:p>
              <a:pPr algn="ctr"/>
              <a:r>
                <a:rPr lang="en-US" dirty="0">
                  <a:solidFill>
                    <a:prstClr val="black"/>
                  </a:solidFill>
                  <a:latin typeface="Aptos" panose="02110004020202020204"/>
                </a:rPr>
                <a:t>Pre-processing SNARG</a:t>
              </a:r>
            </a:p>
          </p:txBody>
        </p:sp>
      </p:grpSp>
      <p:cxnSp>
        <p:nvCxnSpPr>
          <p:cNvPr id="48" name="Straight Arrow Connector 47">
            <a:extLst>
              <a:ext uri="{FF2B5EF4-FFF2-40B4-BE49-F238E27FC236}">
                <a16:creationId xmlns:a16="http://schemas.microsoft.com/office/drawing/2014/main" id="{3EE2108F-9B22-8670-656A-6F287BF7EFA7}"/>
              </a:ext>
            </a:extLst>
          </p:cNvPr>
          <p:cNvCxnSpPr>
            <a:cxnSpLocks/>
            <a:stCxn id="46" idx="3"/>
          </p:cNvCxnSpPr>
          <p:nvPr/>
        </p:nvCxnSpPr>
        <p:spPr>
          <a:xfrm>
            <a:off x="4966027" y="4248919"/>
            <a:ext cx="1015126" cy="323165"/>
          </a:xfrm>
          <a:prstGeom prst="straightConnector1">
            <a:avLst/>
          </a:prstGeom>
          <a:ln w="571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49" name="Rounded Rectangle 48">
            <a:extLst>
              <a:ext uri="{FF2B5EF4-FFF2-40B4-BE49-F238E27FC236}">
                <a16:creationId xmlns:a16="http://schemas.microsoft.com/office/drawing/2014/main" id="{13959532-88BD-324C-1C72-566F9E4B4D2E}"/>
              </a:ext>
            </a:extLst>
          </p:cNvPr>
          <p:cNvSpPr/>
          <p:nvPr/>
        </p:nvSpPr>
        <p:spPr>
          <a:xfrm>
            <a:off x="136074" y="2584572"/>
            <a:ext cx="1321368" cy="491058"/>
          </a:xfrm>
          <a:prstGeom prst="roundRect">
            <a:avLst>
              <a:gd name="adj" fmla="val 11512"/>
            </a:avLst>
          </a:prstGeom>
          <a:solidFill>
            <a:schemeClr val="accent2">
              <a:lumMod val="20000"/>
              <a:lumOff val="8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Aptos" panose="02110004020202020204"/>
              </a:rPr>
              <a:t>SNARG</a:t>
            </a:r>
          </a:p>
        </p:txBody>
      </p:sp>
      <p:cxnSp>
        <p:nvCxnSpPr>
          <p:cNvPr id="50" name="Straight Arrow Connector 49">
            <a:extLst>
              <a:ext uri="{FF2B5EF4-FFF2-40B4-BE49-F238E27FC236}">
                <a16:creationId xmlns:a16="http://schemas.microsoft.com/office/drawing/2014/main" id="{59AA6AD3-66A9-1136-DCAB-7BEA133F88E0}"/>
              </a:ext>
            </a:extLst>
          </p:cNvPr>
          <p:cNvCxnSpPr>
            <a:cxnSpLocks/>
          </p:cNvCxnSpPr>
          <p:nvPr/>
        </p:nvCxnSpPr>
        <p:spPr>
          <a:xfrm flipV="1">
            <a:off x="432843" y="3140268"/>
            <a:ext cx="0" cy="686038"/>
          </a:xfrm>
          <a:prstGeom prst="straightConnector1">
            <a:avLst/>
          </a:prstGeom>
          <a:ln w="571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52B8F214-334B-4DFE-38CD-97D7393A2A00}"/>
              </a:ext>
            </a:extLst>
          </p:cNvPr>
          <p:cNvSpPr txBox="1"/>
          <p:nvPr/>
        </p:nvSpPr>
        <p:spPr>
          <a:xfrm>
            <a:off x="460007" y="3086137"/>
            <a:ext cx="1525867" cy="369332"/>
          </a:xfrm>
          <a:prstGeom prst="rect">
            <a:avLst/>
          </a:prstGeom>
          <a:noFill/>
        </p:spPr>
        <p:txBody>
          <a:bodyPr wrap="square" rtlCol="0">
            <a:spAutoFit/>
          </a:bodyPr>
          <a:lstStyle/>
          <a:p>
            <a:r>
              <a:rPr lang="en-US" dirty="0">
                <a:solidFill>
                  <a:srgbClr val="0070C0"/>
                </a:solidFill>
                <a:latin typeface="Aptos" panose="02110004020202020204"/>
              </a:rPr>
              <a:t>[</a:t>
            </a:r>
            <a:r>
              <a:rPr lang="en-US" dirty="0">
                <a:solidFill>
                  <a:srgbClr val="0070C0"/>
                </a:solidFill>
                <a:latin typeface="Aptos" panose="02110004020202020204"/>
                <a:sym typeface="Helvetica Neue Medium"/>
              </a:rPr>
              <a:t>WW24b</a:t>
            </a:r>
            <a:r>
              <a:rPr lang="en-US" dirty="0">
                <a:solidFill>
                  <a:srgbClr val="0070C0"/>
                </a:solidFill>
                <a:latin typeface="Aptos" panose="02110004020202020204"/>
              </a:rPr>
              <a:t>]</a:t>
            </a:r>
          </a:p>
        </p:txBody>
      </p:sp>
      <p:cxnSp>
        <p:nvCxnSpPr>
          <p:cNvPr id="5" name="Straight Arrow Connector 4">
            <a:extLst>
              <a:ext uri="{FF2B5EF4-FFF2-40B4-BE49-F238E27FC236}">
                <a16:creationId xmlns:a16="http://schemas.microsoft.com/office/drawing/2014/main" id="{05AFF9B2-32A1-5F54-A8E0-AF0747EF660C}"/>
              </a:ext>
            </a:extLst>
          </p:cNvPr>
          <p:cNvCxnSpPr>
            <a:cxnSpLocks/>
            <a:endCxn id="47" idx="1"/>
          </p:cNvCxnSpPr>
          <p:nvPr/>
        </p:nvCxnSpPr>
        <p:spPr>
          <a:xfrm>
            <a:off x="8160962" y="4797973"/>
            <a:ext cx="1568043" cy="3637"/>
          </a:xfrm>
          <a:prstGeom prst="straightConnector1">
            <a:avLst/>
          </a:prstGeom>
          <a:ln w="571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BC4B157E-B6D2-4E55-5C6C-F57F0936BC71}"/>
              </a:ext>
            </a:extLst>
          </p:cNvPr>
          <p:cNvCxnSpPr>
            <a:cxnSpLocks/>
          </p:cNvCxnSpPr>
          <p:nvPr/>
        </p:nvCxnSpPr>
        <p:spPr>
          <a:xfrm flipH="1">
            <a:off x="8160962" y="5008742"/>
            <a:ext cx="1510861" cy="0"/>
          </a:xfrm>
          <a:prstGeom prst="straightConnector1">
            <a:avLst/>
          </a:prstGeom>
          <a:ln w="571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882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41" grpId="0"/>
      <p:bldP spid="42" grpId="0"/>
      <p:bldP spid="43" grpId="0" animBg="1"/>
      <p:bldP spid="49" grpId="0" animBg="1"/>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3A209-3E13-37E8-9A94-ABF0E233B921}"/>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5FA157E6-EF60-BD52-D88F-D6256DA7B08F}"/>
              </a:ext>
            </a:extLst>
          </p:cNvPr>
          <p:cNvSpPr/>
          <p:nvPr/>
        </p:nvSpPr>
        <p:spPr>
          <a:xfrm>
            <a:off x="5993304" y="494270"/>
            <a:ext cx="2155507" cy="5970693"/>
          </a:xfrm>
          <a:prstGeom prst="roundRect">
            <a:avLst>
              <a:gd name="adj" fmla="val 4055"/>
            </a:avLst>
          </a:prstGeom>
          <a:solidFill>
            <a:srgbClr val="DDEAF8"/>
          </a:solidFill>
          <a:ln>
            <a:solidFill>
              <a:srgbClr val="DDEA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p:nvGrpSpPr>
          <p:cNvPr id="23" name="Group 22">
            <a:extLst>
              <a:ext uri="{FF2B5EF4-FFF2-40B4-BE49-F238E27FC236}">
                <a16:creationId xmlns:a16="http://schemas.microsoft.com/office/drawing/2014/main" id="{5FAF8060-2A00-33B1-46EF-61E87BE3461E}"/>
              </a:ext>
            </a:extLst>
          </p:cNvPr>
          <p:cNvGrpSpPr/>
          <p:nvPr/>
        </p:nvGrpSpPr>
        <p:grpSpPr>
          <a:xfrm>
            <a:off x="9671823" y="1183565"/>
            <a:ext cx="1949918" cy="725782"/>
            <a:chOff x="4840326" y="572683"/>
            <a:chExt cx="1949918" cy="725782"/>
          </a:xfrm>
        </p:grpSpPr>
        <p:sp>
          <p:nvSpPr>
            <p:cNvPr id="24" name="Rounded Rectangle 23">
              <a:extLst>
                <a:ext uri="{FF2B5EF4-FFF2-40B4-BE49-F238E27FC236}">
                  <a16:creationId xmlns:a16="http://schemas.microsoft.com/office/drawing/2014/main" id="{95C76A1F-0CC0-7F5F-F2DA-6AC4F76B665B}"/>
                </a:ext>
              </a:extLst>
            </p:cNvPr>
            <p:cNvSpPr/>
            <p:nvPr/>
          </p:nvSpPr>
          <p:spPr>
            <a:xfrm>
              <a:off x="4840326" y="572683"/>
              <a:ext cx="1949918" cy="725782"/>
            </a:xfrm>
            <a:prstGeom prst="roundRect">
              <a:avLst>
                <a:gd name="adj" fmla="val 11512"/>
              </a:avLst>
            </a:prstGeom>
            <a:solidFill>
              <a:schemeClr val="accent2">
                <a:lumMod val="20000"/>
                <a:lumOff val="8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ptos" panose="02110004020202020204"/>
              </a:endParaRPr>
            </a:p>
          </p:txBody>
        </p:sp>
        <p:sp>
          <p:nvSpPr>
            <p:cNvPr id="25" name="TextBox 24">
              <a:extLst>
                <a:ext uri="{FF2B5EF4-FFF2-40B4-BE49-F238E27FC236}">
                  <a16:creationId xmlns:a16="http://schemas.microsoft.com/office/drawing/2014/main" id="{F3DC5438-FA4D-471A-5157-38EC802159AA}"/>
                </a:ext>
              </a:extLst>
            </p:cNvPr>
            <p:cNvSpPr txBox="1"/>
            <p:nvPr/>
          </p:nvSpPr>
          <p:spPr>
            <a:xfrm>
              <a:off x="4990735" y="750908"/>
              <a:ext cx="1649100" cy="369332"/>
            </a:xfrm>
            <a:prstGeom prst="rect">
              <a:avLst/>
            </a:prstGeom>
            <a:noFill/>
          </p:spPr>
          <p:txBody>
            <a:bodyPr wrap="square" rtlCol="0">
              <a:spAutoFit/>
            </a:bodyPr>
            <a:lstStyle/>
            <a:p>
              <a:pPr algn="ctr"/>
              <a:r>
                <a:rPr lang="en-US" dirty="0">
                  <a:solidFill>
                    <a:prstClr val="black"/>
                  </a:solidFill>
                  <a:latin typeface="Aptos" panose="02110004020202020204"/>
                </a:rPr>
                <a:t>PH collapses</a:t>
              </a:r>
            </a:p>
          </p:txBody>
        </p:sp>
      </p:grpSp>
      <p:cxnSp>
        <p:nvCxnSpPr>
          <p:cNvPr id="27" name="Straight Arrow Connector 26">
            <a:extLst>
              <a:ext uri="{FF2B5EF4-FFF2-40B4-BE49-F238E27FC236}">
                <a16:creationId xmlns:a16="http://schemas.microsoft.com/office/drawing/2014/main" id="{277AF6A5-2012-9641-E954-A6752BF968E5}"/>
              </a:ext>
            </a:extLst>
          </p:cNvPr>
          <p:cNvCxnSpPr>
            <a:cxnSpLocks/>
            <a:endCxn id="24" idx="1"/>
          </p:cNvCxnSpPr>
          <p:nvPr/>
        </p:nvCxnSpPr>
        <p:spPr>
          <a:xfrm>
            <a:off x="8023796" y="987972"/>
            <a:ext cx="1648027" cy="558484"/>
          </a:xfrm>
          <a:prstGeom prst="straightConnector1">
            <a:avLst/>
          </a:prstGeom>
          <a:ln w="571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67C55AD9-F57D-76FD-6C30-6A721C1B7015}"/>
              </a:ext>
            </a:extLst>
          </p:cNvPr>
          <p:cNvSpPr txBox="1"/>
          <p:nvPr/>
        </p:nvSpPr>
        <p:spPr>
          <a:xfrm rot="1101629">
            <a:off x="8475034" y="933652"/>
            <a:ext cx="817853" cy="369332"/>
          </a:xfrm>
          <a:prstGeom prst="rect">
            <a:avLst/>
          </a:prstGeom>
          <a:noFill/>
        </p:spPr>
        <p:txBody>
          <a:bodyPr wrap="none" rtlCol="0">
            <a:spAutoFit/>
          </a:bodyPr>
          <a:lstStyle/>
          <a:p>
            <a:r>
              <a:rPr lang="en-US" dirty="0">
                <a:solidFill>
                  <a:srgbClr val="0070C0"/>
                </a:solidFill>
                <a:latin typeface="Aptos" panose="02110004020202020204"/>
              </a:rPr>
              <a:t>[FS08]</a:t>
            </a:r>
          </a:p>
        </p:txBody>
      </p:sp>
      <p:sp>
        <p:nvSpPr>
          <p:cNvPr id="18" name="Rounded Rectangle 17">
            <a:extLst>
              <a:ext uri="{FF2B5EF4-FFF2-40B4-BE49-F238E27FC236}">
                <a16:creationId xmlns:a16="http://schemas.microsoft.com/office/drawing/2014/main" id="{7B9714C2-1C6F-0AD6-B101-43D454BCC9FB}"/>
              </a:ext>
            </a:extLst>
          </p:cNvPr>
          <p:cNvSpPr/>
          <p:nvPr/>
        </p:nvSpPr>
        <p:spPr>
          <a:xfrm>
            <a:off x="6143713" y="583739"/>
            <a:ext cx="1854689" cy="828533"/>
          </a:xfrm>
          <a:prstGeom prst="roundRect">
            <a:avLst/>
          </a:prstGeom>
          <a:solidFill>
            <a:srgbClr val="DDEAF8"/>
          </a:solidFill>
          <a:ln w="3810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latin typeface="Aptos" panose="02110004020202020204"/>
              </a:rPr>
              <a:t>Instance compression</a:t>
            </a:r>
          </a:p>
          <a:p>
            <a:pPr algn="ctr"/>
            <a:r>
              <a:rPr lang="en-US" dirty="0">
                <a:solidFill>
                  <a:schemeClr val="bg1">
                    <a:lumMod val="50000"/>
                  </a:schemeClr>
                </a:solidFill>
                <a:latin typeface="Aptos" panose="02110004020202020204"/>
              </a:rPr>
              <a:t>[HN06]</a:t>
            </a:r>
          </a:p>
        </p:txBody>
      </p:sp>
      <p:sp>
        <p:nvSpPr>
          <p:cNvPr id="2" name="Rounded Rectangle 1">
            <a:extLst>
              <a:ext uri="{FF2B5EF4-FFF2-40B4-BE49-F238E27FC236}">
                <a16:creationId xmlns:a16="http://schemas.microsoft.com/office/drawing/2014/main" id="{35CC15A6-82E8-D87C-DE52-2B4DEEF83174}"/>
              </a:ext>
            </a:extLst>
          </p:cNvPr>
          <p:cNvSpPr/>
          <p:nvPr/>
        </p:nvSpPr>
        <p:spPr>
          <a:xfrm>
            <a:off x="6169108" y="5448698"/>
            <a:ext cx="1854689" cy="828533"/>
          </a:xfrm>
          <a:prstGeom prst="roundRect">
            <a:avLst/>
          </a:prstGeom>
          <a:solidFill>
            <a:srgbClr val="DDEAF8"/>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Aptos" panose="02110004020202020204"/>
              </a:rPr>
              <a:t>Non-adaptive CIC</a:t>
            </a:r>
          </a:p>
        </p:txBody>
      </p:sp>
      <p:sp>
        <p:nvSpPr>
          <p:cNvPr id="16" name="Rounded Rectangle 15">
            <a:extLst>
              <a:ext uri="{FF2B5EF4-FFF2-40B4-BE49-F238E27FC236}">
                <a16:creationId xmlns:a16="http://schemas.microsoft.com/office/drawing/2014/main" id="{F8131244-F60F-E93B-B6E0-767FEC7567BD}"/>
              </a:ext>
            </a:extLst>
          </p:cNvPr>
          <p:cNvSpPr/>
          <p:nvPr/>
        </p:nvSpPr>
        <p:spPr>
          <a:xfrm>
            <a:off x="6169107" y="4387344"/>
            <a:ext cx="1854689" cy="828533"/>
          </a:xfrm>
          <a:prstGeom prst="roundRect">
            <a:avLst/>
          </a:prstGeom>
          <a:solidFill>
            <a:srgbClr val="DDEAF8"/>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Aptos" panose="02110004020202020204"/>
              </a:rPr>
              <a:t>Adaptive CIC</a:t>
            </a:r>
          </a:p>
        </p:txBody>
      </p:sp>
      <p:sp>
        <p:nvSpPr>
          <p:cNvPr id="28" name="Rounded Rectangle 27">
            <a:extLst>
              <a:ext uri="{FF2B5EF4-FFF2-40B4-BE49-F238E27FC236}">
                <a16:creationId xmlns:a16="http://schemas.microsoft.com/office/drawing/2014/main" id="{6C27363A-3468-C18C-87F0-0953E8F80F14}"/>
              </a:ext>
            </a:extLst>
          </p:cNvPr>
          <p:cNvSpPr/>
          <p:nvPr/>
        </p:nvSpPr>
        <p:spPr>
          <a:xfrm>
            <a:off x="6169107" y="1649423"/>
            <a:ext cx="1854689" cy="828533"/>
          </a:xfrm>
          <a:prstGeom prst="roundRect">
            <a:avLst/>
          </a:prstGeom>
          <a:solidFill>
            <a:srgbClr val="DDEAF8"/>
          </a:solidFill>
          <a:ln w="3810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latin typeface="Aptos" panose="02110004020202020204"/>
              </a:rPr>
              <a:t>CIC with</a:t>
            </a:r>
            <a:br>
              <a:rPr lang="en-US" dirty="0">
                <a:solidFill>
                  <a:schemeClr val="bg1">
                    <a:lumMod val="50000"/>
                  </a:schemeClr>
                </a:solidFill>
                <a:latin typeface="Aptos" panose="02110004020202020204"/>
              </a:rPr>
            </a:br>
            <a:r>
              <a:rPr lang="en-US" dirty="0">
                <a:solidFill>
                  <a:schemeClr val="bg1">
                    <a:lumMod val="50000"/>
                  </a:schemeClr>
                </a:solidFill>
                <a:latin typeface="Aptos" panose="02110004020202020204"/>
              </a:rPr>
              <a:t>strong soundness</a:t>
            </a:r>
          </a:p>
        </p:txBody>
      </p:sp>
      <p:cxnSp>
        <p:nvCxnSpPr>
          <p:cNvPr id="30" name="Straight Arrow Connector 29">
            <a:extLst>
              <a:ext uri="{FF2B5EF4-FFF2-40B4-BE49-F238E27FC236}">
                <a16:creationId xmlns:a16="http://schemas.microsoft.com/office/drawing/2014/main" id="{66E4B70D-5DCF-7F64-4E82-B1955BCF4678}"/>
              </a:ext>
            </a:extLst>
          </p:cNvPr>
          <p:cNvCxnSpPr>
            <a:cxnSpLocks/>
          </p:cNvCxnSpPr>
          <p:nvPr/>
        </p:nvCxnSpPr>
        <p:spPr>
          <a:xfrm flipV="1">
            <a:off x="8035947" y="1655962"/>
            <a:ext cx="1635877" cy="404066"/>
          </a:xfrm>
          <a:prstGeom prst="straightConnector1">
            <a:avLst/>
          </a:prstGeom>
          <a:ln w="571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76F65831-3665-41D6-DFDE-411817C04C5B}"/>
              </a:ext>
            </a:extLst>
          </p:cNvPr>
          <p:cNvSpPr txBox="1"/>
          <p:nvPr/>
        </p:nvSpPr>
        <p:spPr>
          <a:xfrm rot="20802609">
            <a:off x="8266250" y="1546348"/>
            <a:ext cx="966931" cy="369332"/>
          </a:xfrm>
          <a:prstGeom prst="rect">
            <a:avLst/>
          </a:prstGeom>
          <a:noFill/>
        </p:spPr>
        <p:txBody>
          <a:bodyPr wrap="none" rtlCol="0">
            <a:spAutoFit/>
          </a:bodyPr>
          <a:lstStyle/>
          <a:p>
            <a:r>
              <a:rPr lang="en-US" b="1" dirty="0">
                <a:solidFill>
                  <a:srgbClr val="C00000"/>
                </a:solidFill>
                <a:latin typeface="Aptos" panose="02110004020202020204"/>
              </a:rPr>
              <a:t>[</a:t>
            </a:r>
            <a:r>
              <a:rPr lang="en-US" b="1" dirty="0" err="1">
                <a:solidFill>
                  <a:srgbClr val="C00000"/>
                </a:solidFill>
                <a:latin typeface="Aptos" panose="02110004020202020204"/>
              </a:rPr>
              <a:t>Thm</a:t>
            </a:r>
            <a:r>
              <a:rPr lang="en-US" b="1" dirty="0">
                <a:solidFill>
                  <a:srgbClr val="C00000"/>
                </a:solidFill>
                <a:latin typeface="Aptos" panose="02110004020202020204"/>
              </a:rPr>
              <a:t> 1]</a:t>
            </a:r>
          </a:p>
        </p:txBody>
      </p:sp>
      <p:sp>
        <p:nvSpPr>
          <p:cNvPr id="47" name="Rounded Rectangle 46">
            <a:extLst>
              <a:ext uri="{FF2B5EF4-FFF2-40B4-BE49-F238E27FC236}">
                <a16:creationId xmlns:a16="http://schemas.microsoft.com/office/drawing/2014/main" id="{2B97ABA3-4629-3566-79F9-EBEBED06629E}"/>
              </a:ext>
            </a:extLst>
          </p:cNvPr>
          <p:cNvSpPr/>
          <p:nvPr/>
        </p:nvSpPr>
        <p:spPr>
          <a:xfrm>
            <a:off x="9729005" y="4438719"/>
            <a:ext cx="1949918" cy="725782"/>
          </a:xfrm>
          <a:prstGeom prst="roundRect">
            <a:avLst>
              <a:gd name="adj" fmla="val 11512"/>
            </a:avLst>
          </a:prstGeom>
          <a:solidFill>
            <a:schemeClr val="accent2">
              <a:lumMod val="20000"/>
              <a:lumOff val="8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Aptos" panose="02110004020202020204"/>
              </a:rPr>
              <a:t>Collision resistant hash</a:t>
            </a:r>
          </a:p>
        </p:txBody>
      </p:sp>
      <p:grpSp>
        <p:nvGrpSpPr>
          <p:cNvPr id="54" name="Group 53">
            <a:extLst>
              <a:ext uri="{FF2B5EF4-FFF2-40B4-BE49-F238E27FC236}">
                <a16:creationId xmlns:a16="http://schemas.microsoft.com/office/drawing/2014/main" id="{AE08307F-5442-3B99-FC3E-0F7BDB654D5E}"/>
              </a:ext>
            </a:extLst>
          </p:cNvPr>
          <p:cNvGrpSpPr/>
          <p:nvPr/>
        </p:nvGrpSpPr>
        <p:grpSpPr>
          <a:xfrm>
            <a:off x="3016110" y="3847170"/>
            <a:ext cx="1949917" cy="725782"/>
            <a:chOff x="4745097" y="572683"/>
            <a:chExt cx="1949917" cy="725782"/>
          </a:xfrm>
        </p:grpSpPr>
        <p:sp>
          <p:nvSpPr>
            <p:cNvPr id="55" name="Rounded Rectangle 54">
              <a:extLst>
                <a:ext uri="{FF2B5EF4-FFF2-40B4-BE49-F238E27FC236}">
                  <a16:creationId xmlns:a16="http://schemas.microsoft.com/office/drawing/2014/main" id="{C489EC6E-15AA-D61B-707E-7BCB22C60672}"/>
                </a:ext>
              </a:extLst>
            </p:cNvPr>
            <p:cNvSpPr/>
            <p:nvPr/>
          </p:nvSpPr>
          <p:spPr>
            <a:xfrm>
              <a:off x="4840325" y="572683"/>
              <a:ext cx="1854689" cy="725782"/>
            </a:xfrm>
            <a:prstGeom prst="roundRect">
              <a:avLst>
                <a:gd name="adj" fmla="val 11512"/>
              </a:avLst>
            </a:prstGeom>
            <a:solidFill>
              <a:schemeClr val="accent2">
                <a:lumMod val="20000"/>
                <a:lumOff val="8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ptos" panose="02110004020202020204"/>
              </a:endParaRPr>
            </a:p>
          </p:txBody>
        </p:sp>
        <p:sp>
          <p:nvSpPr>
            <p:cNvPr id="56" name="TextBox 55">
              <a:extLst>
                <a:ext uri="{FF2B5EF4-FFF2-40B4-BE49-F238E27FC236}">
                  <a16:creationId xmlns:a16="http://schemas.microsoft.com/office/drawing/2014/main" id="{81E0950A-A841-32C7-7325-768063C759C6}"/>
                </a:ext>
              </a:extLst>
            </p:cNvPr>
            <p:cNvSpPr txBox="1"/>
            <p:nvPr/>
          </p:nvSpPr>
          <p:spPr>
            <a:xfrm>
              <a:off x="4745097" y="651266"/>
              <a:ext cx="1949917" cy="646331"/>
            </a:xfrm>
            <a:prstGeom prst="rect">
              <a:avLst/>
            </a:prstGeom>
            <a:noFill/>
          </p:spPr>
          <p:txBody>
            <a:bodyPr wrap="square" rtlCol="0">
              <a:spAutoFit/>
            </a:bodyPr>
            <a:lstStyle/>
            <a:p>
              <a:pPr algn="ctr"/>
              <a:r>
                <a:rPr lang="en-US" dirty="0">
                  <a:solidFill>
                    <a:prstClr val="black"/>
                  </a:solidFill>
                  <a:latin typeface="Aptos" panose="02110004020202020204"/>
                </a:rPr>
                <a:t>Pre-processing SNARG</a:t>
              </a:r>
            </a:p>
          </p:txBody>
        </p:sp>
      </p:grpSp>
      <p:cxnSp>
        <p:nvCxnSpPr>
          <p:cNvPr id="57" name="Straight Arrow Connector 56">
            <a:extLst>
              <a:ext uri="{FF2B5EF4-FFF2-40B4-BE49-F238E27FC236}">
                <a16:creationId xmlns:a16="http://schemas.microsoft.com/office/drawing/2014/main" id="{F6980543-76C6-94B6-92A9-36E75117ADF3}"/>
              </a:ext>
            </a:extLst>
          </p:cNvPr>
          <p:cNvCxnSpPr>
            <a:cxnSpLocks/>
            <a:stCxn id="56" idx="3"/>
          </p:cNvCxnSpPr>
          <p:nvPr/>
        </p:nvCxnSpPr>
        <p:spPr>
          <a:xfrm>
            <a:off x="4966027" y="4248919"/>
            <a:ext cx="1015126" cy="323165"/>
          </a:xfrm>
          <a:prstGeom prst="straightConnector1">
            <a:avLst/>
          </a:prstGeom>
          <a:ln w="571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7B1DD32C-AEE9-0231-2504-94C0F09BA709}"/>
              </a:ext>
            </a:extLst>
          </p:cNvPr>
          <p:cNvCxnSpPr>
            <a:cxnSpLocks/>
            <a:stCxn id="63" idx="3"/>
          </p:cNvCxnSpPr>
          <p:nvPr/>
        </p:nvCxnSpPr>
        <p:spPr>
          <a:xfrm flipV="1">
            <a:off x="796758" y="4208099"/>
            <a:ext cx="2314580" cy="22020"/>
          </a:xfrm>
          <a:prstGeom prst="straightConnector1">
            <a:avLst/>
          </a:prstGeom>
          <a:ln w="571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55A1B1B6-A25A-5B66-2A17-1EE04E70D346}"/>
              </a:ext>
            </a:extLst>
          </p:cNvPr>
          <p:cNvSpPr txBox="1"/>
          <p:nvPr/>
        </p:nvSpPr>
        <p:spPr>
          <a:xfrm>
            <a:off x="1157777" y="4208099"/>
            <a:ext cx="1600887" cy="369332"/>
          </a:xfrm>
          <a:prstGeom prst="rect">
            <a:avLst/>
          </a:prstGeom>
          <a:noFill/>
        </p:spPr>
        <p:txBody>
          <a:bodyPr wrap="none" rtlCol="0">
            <a:spAutoFit/>
          </a:bodyPr>
          <a:lstStyle/>
          <a:p>
            <a:r>
              <a:rPr lang="en-US" dirty="0">
                <a:solidFill>
                  <a:srgbClr val="0070C0"/>
                </a:solidFill>
                <a:latin typeface="Aptos" panose="02110004020202020204"/>
              </a:rPr>
              <a:t>[WW24,WZ24]</a:t>
            </a:r>
          </a:p>
        </p:txBody>
      </p:sp>
      <mc:AlternateContent xmlns:mc="http://schemas.openxmlformats.org/markup-compatibility/2006" xmlns:a14="http://schemas.microsoft.com/office/drawing/2010/main">
        <mc:Choice Requires="a14">
          <p:sp>
            <p:nvSpPr>
              <p:cNvPr id="63" name="Rounded Rectangle 62">
                <a:extLst>
                  <a:ext uri="{FF2B5EF4-FFF2-40B4-BE49-F238E27FC236}">
                    <a16:creationId xmlns:a16="http://schemas.microsoft.com/office/drawing/2014/main" id="{D26C13D2-6E29-B0E4-ED0E-FD30ABCBC4FB}"/>
                  </a:ext>
                </a:extLst>
              </p:cNvPr>
              <p:cNvSpPr/>
              <p:nvPr/>
            </p:nvSpPr>
            <p:spPr>
              <a:xfrm>
                <a:off x="163040" y="3867228"/>
                <a:ext cx="633718" cy="725782"/>
              </a:xfrm>
              <a:prstGeom prst="roundRect">
                <a:avLst>
                  <a:gd name="adj" fmla="val 11512"/>
                </a:avLst>
              </a:prstGeom>
              <a:solidFill>
                <a:schemeClr val="bg1">
                  <a:lumMod val="9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a:solidFill>
                            <a:schemeClr val="tx1"/>
                          </a:solidFill>
                          <a:latin typeface="Cambria Math" panose="02040503050406030204" pitchFamily="18" charset="0"/>
                        </a:rPr>
                        <m:t>𝑖𝑂</m:t>
                      </m:r>
                    </m:oMath>
                  </m:oMathPara>
                </a14:m>
                <a:endParaRPr lang="en-US" sz="2400" dirty="0">
                  <a:solidFill>
                    <a:schemeClr val="tx1"/>
                  </a:solidFill>
                </a:endParaRPr>
              </a:p>
            </p:txBody>
          </p:sp>
        </mc:Choice>
        <mc:Fallback xmlns="">
          <p:sp>
            <p:nvSpPr>
              <p:cNvPr id="63" name="Rounded Rectangle 62">
                <a:extLst>
                  <a:ext uri="{FF2B5EF4-FFF2-40B4-BE49-F238E27FC236}">
                    <a16:creationId xmlns:a16="http://schemas.microsoft.com/office/drawing/2014/main" id="{D26C13D2-6E29-B0E4-ED0E-FD30ABCBC4FB}"/>
                  </a:ext>
                </a:extLst>
              </p:cNvPr>
              <p:cNvSpPr>
                <a:spLocks noRot="1" noChangeAspect="1" noMove="1" noResize="1" noEditPoints="1" noAdjustHandles="1" noChangeArrowheads="1" noChangeShapeType="1" noTextEdit="1"/>
              </p:cNvSpPr>
              <p:nvPr/>
            </p:nvSpPr>
            <p:spPr>
              <a:xfrm>
                <a:off x="163040" y="3867228"/>
                <a:ext cx="633718" cy="725782"/>
              </a:xfrm>
              <a:prstGeom prst="roundRect">
                <a:avLst>
                  <a:gd name="adj" fmla="val 11512"/>
                </a:avLst>
              </a:prstGeom>
              <a:blipFill>
                <a:blip r:embed="rId3"/>
                <a:stretch>
                  <a:fillRect/>
                </a:stretch>
              </a:blipFill>
              <a:ln w="28575"/>
            </p:spPr>
            <p:txBody>
              <a:bodyPr/>
              <a:lstStyle/>
              <a:p>
                <a:r>
                  <a:rPr lang="en-IL">
                    <a:noFill/>
                  </a:rPr>
                  <a:t> </a:t>
                </a:r>
              </a:p>
            </p:txBody>
          </p:sp>
        </mc:Fallback>
      </mc:AlternateContent>
      <p:sp>
        <p:nvSpPr>
          <p:cNvPr id="73" name="TextBox 72">
            <a:extLst>
              <a:ext uri="{FF2B5EF4-FFF2-40B4-BE49-F238E27FC236}">
                <a16:creationId xmlns:a16="http://schemas.microsoft.com/office/drawing/2014/main" id="{F5205487-4DBF-6B69-69AD-57085E851E1C}"/>
              </a:ext>
            </a:extLst>
          </p:cNvPr>
          <p:cNvSpPr txBox="1"/>
          <p:nvPr/>
        </p:nvSpPr>
        <p:spPr>
          <a:xfrm>
            <a:off x="8353914" y="4469046"/>
            <a:ext cx="966931" cy="369332"/>
          </a:xfrm>
          <a:prstGeom prst="rect">
            <a:avLst/>
          </a:prstGeom>
          <a:noFill/>
        </p:spPr>
        <p:txBody>
          <a:bodyPr wrap="none" rtlCol="0">
            <a:spAutoFit/>
          </a:bodyPr>
          <a:lstStyle/>
          <a:p>
            <a:r>
              <a:rPr lang="en-US" b="1" dirty="0">
                <a:solidFill>
                  <a:srgbClr val="C00000"/>
                </a:solidFill>
                <a:latin typeface="Aptos" panose="02110004020202020204"/>
              </a:rPr>
              <a:t>[</a:t>
            </a:r>
            <a:r>
              <a:rPr lang="en-US" b="1" dirty="0" err="1">
                <a:solidFill>
                  <a:srgbClr val="C00000"/>
                </a:solidFill>
                <a:latin typeface="Aptos" panose="02110004020202020204"/>
              </a:rPr>
              <a:t>Thm</a:t>
            </a:r>
            <a:r>
              <a:rPr lang="en-US" b="1" dirty="0">
                <a:solidFill>
                  <a:srgbClr val="C00000"/>
                </a:solidFill>
                <a:latin typeface="Aptos" panose="02110004020202020204"/>
              </a:rPr>
              <a:t> 2]</a:t>
            </a:r>
          </a:p>
        </p:txBody>
      </p:sp>
      <p:sp>
        <p:nvSpPr>
          <p:cNvPr id="40" name="Rounded Rectangle 39">
            <a:extLst>
              <a:ext uri="{FF2B5EF4-FFF2-40B4-BE49-F238E27FC236}">
                <a16:creationId xmlns:a16="http://schemas.microsoft.com/office/drawing/2014/main" id="{07D4834A-DE83-2E4A-3C31-F820D0343225}"/>
              </a:ext>
            </a:extLst>
          </p:cNvPr>
          <p:cNvSpPr/>
          <p:nvPr/>
        </p:nvSpPr>
        <p:spPr>
          <a:xfrm>
            <a:off x="12192000" y="6858000"/>
            <a:ext cx="45719" cy="457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 name="Content Placeholder 2">
            <a:extLst>
              <a:ext uri="{FF2B5EF4-FFF2-40B4-BE49-F238E27FC236}">
                <a16:creationId xmlns:a16="http://schemas.microsoft.com/office/drawing/2014/main" id="{895A764C-0630-DA97-D7E7-8C42BA189684}"/>
              </a:ext>
            </a:extLst>
          </p:cNvPr>
          <p:cNvSpPr txBox="1">
            <a:spLocks/>
          </p:cNvSpPr>
          <p:nvPr/>
        </p:nvSpPr>
        <p:spPr>
          <a:xfrm>
            <a:off x="608499" y="322802"/>
            <a:ext cx="3628081" cy="25624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825500" hangingPunct="0">
              <a:lnSpc>
                <a:spcPct val="100000"/>
              </a:lnSpc>
              <a:spcBef>
                <a:spcPts val="0"/>
              </a:spcBef>
            </a:pPr>
            <a:endParaRPr lang="en-IL" dirty="0"/>
          </a:p>
        </p:txBody>
      </p:sp>
      <p:sp>
        <p:nvSpPr>
          <p:cNvPr id="9" name="TextBox 8">
            <a:extLst>
              <a:ext uri="{FF2B5EF4-FFF2-40B4-BE49-F238E27FC236}">
                <a16:creationId xmlns:a16="http://schemas.microsoft.com/office/drawing/2014/main" id="{239FA5E9-DE72-0502-566E-FED598E17759}"/>
              </a:ext>
            </a:extLst>
          </p:cNvPr>
          <p:cNvSpPr txBox="1"/>
          <p:nvPr/>
        </p:nvSpPr>
        <p:spPr>
          <a:xfrm rot="290360">
            <a:off x="2796843" y="5502614"/>
            <a:ext cx="3066600" cy="338554"/>
          </a:xfrm>
          <a:prstGeom prst="rect">
            <a:avLst/>
          </a:prstGeom>
          <a:noFill/>
        </p:spPr>
        <p:txBody>
          <a:bodyPr wrap="square" rtlCol="0">
            <a:spAutoFit/>
          </a:bodyPr>
          <a:lstStyle/>
          <a:p>
            <a:r>
              <a:rPr lang="en-US" sz="1600" dirty="0">
                <a:solidFill>
                  <a:schemeClr val="bg1">
                    <a:lumMod val="50000"/>
                  </a:schemeClr>
                </a:solidFill>
                <a:latin typeface="Aptos" panose="02110004020202020204"/>
              </a:rPr>
              <a:t>via </a:t>
            </a:r>
            <a:r>
              <a:rPr lang="en-US" sz="1600" b="1" dirty="0">
                <a:solidFill>
                  <a:schemeClr val="bg1">
                    <a:lumMod val="50000"/>
                  </a:schemeClr>
                </a:solidFill>
                <a:latin typeface="Aptos" panose="02110004020202020204"/>
              </a:rPr>
              <a:t>non-adaptive </a:t>
            </a:r>
            <a:r>
              <a:rPr lang="en-US" sz="1600" dirty="0">
                <a:solidFill>
                  <a:schemeClr val="bg1">
                    <a:lumMod val="50000"/>
                  </a:schemeClr>
                </a:solidFill>
                <a:latin typeface="Aptos" panose="02110004020202020204"/>
              </a:rPr>
              <a:t>succinct PCA</a:t>
            </a:r>
          </a:p>
        </p:txBody>
      </p:sp>
      <p:cxnSp>
        <p:nvCxnSpPr>
          <p:cNvPr id="14" name="Straight Arrow Connector 13">
            <a:extLst>
              <a:ext uri="{FF2B5EF4-FFF2-40B4-BE49-F238E27FC236}">
                <a16:creationId xmlns:a16="http://schemas.microsoft.com/office/drawing/2014/main" id="{3712589F-B4CC-DE18-4BE3-8351AB8316C8}"/>
              </a:ext>
            </a:extLst>
          </p:cNvPr>
          <p:cNvCxnSpPr>
            <a:cxnSpLocks/>
          </p:cNvCxnSpPr>
          <p:nvPr/>
        </p:nvCxnSpPr>
        <p:spPr>
          <a:xfrm>
            <a:off x="2794604" y="5689525"/>
            <a:ext cx="3186549" cy="227940"/>
          </a:xfrm>
          <a:prstGeom prst="straightConnector1">
            <a:avLst/>
          </a:prstGeom>
          <a:ln w="571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B3B8D6A8-78F5-79AA-82E1-4BDF7659F3B6}"/>
              </a:ext>
            </a:extLst>
          </p:cNvPr>
          <p:cNvCxnSpPr>
            <a:cxnSpLocks/>
          </p:cNvCxnSpPr>
          <p:nvPr/>
        </p:nvCxnSpPr>
        <p:spPr>
          <a:xfrm flipV="1">
            <a:off x="2794604" y="4891652"/>
            <a:ext cx="3186549" cy="445216"/>
          </a:xfrm>
          <a:prstGeom prst="straightConnector1">
            <a:avLst/>
          </a:prstGeom>
          <a:ln w="571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02C9ABD6-32A2-65B1-1296-CD3DF4F7D38B}"/>
              </a:ext>
            </a:extLst>
          </p:cNvPr>
          <p:cNvSpPr txBox="1"/>
          <p:nvPr/>
        </p:nvSpPr>
        <p:spPr>
          <a:xfrm rot="21157276">
            <a:off x="2991019" y="5049812"/>
            <a:ext cx="3054327" cy="338554"/>
          </a:xfrm>
          <a:prstGeom prst="rect">
            <a:avLst/>
          </a:prstGeom>
          <a:noFill/>
        </p:spPr>
        <p:txBody>
          <a:bodyPr wrap="square" rtlCol="0">
            <a:spAutoFit/>
          </a:bodyPr>
          <a:lstStyle/>
          <a:p>
            <a:r>
              <a:rPr lang="en-US" sz="1600" dirty="0">
                <a:solidFill>
                  <a:schemeClr val="bg1">
                    <a:lumMod val="50000"/>
                  </a:schemeClr>
                </a:solidFill>
              </a:rPr>
              <a:t>via </a:t>
            </a:r>
            <a:r>
              <a:rPr lang="en-US" sz="1600" b="1" dirty="0">
                <a:solidFill>
                  <a:schemeClr val="bg1">
                    <a:lumMod val="50000"/>
                  </a:schemeClr>
                </a:solidFill>
              </a:rPr>
              <a:t>adaptive</a:t>
            </a:r>
            <a:r>
              <a:rPr lang="en-US" sz="1600" dirty="0">
                <a:solidFill>
                  <a:schemeClr val="bg1">
                    <a:lumMod val="50000"/>
                  </a:schemeClr>
                </a:solidFill>
              </a:rPr>
              <a:t> succinct PCA</a:t>
            </a:r>
          </a:p>
        </p:txBody>
      </p:sp>
      <p:sp>
        <p:nvSpPr>
          <p:cNvPr id="20" name="Rounded Rectangle 77">
            <a:extLst>
              <a:ext uri="{FF2B5EF4-FFF2-40B4-BE49-F238E27FC236}">
                <a16:creationId xmlns:a16="http://schemas.microsoft.com/office/drawing/2014/main" id="{8CDDE650-1787-6C98-015C-30F9A82A9E15}"/>
              </a:ext>
            </a:extLst>
          </p:cNvPr>
          <p:cNvSpPr/>
          <p:nvPr/>
        </p:nvSpPr>
        <p:spPr>
          <a:xfrm>
            <a:off x="1207259" y="5126398"/>
            <a:ext cx="1587345" cy="772615"/>
          </a:xfrm>
          <a:prstGeom prst="roundRect">
            <a:avLst>
              <a:gd name="adj" fmla="val 11512"/>
            </a:avLst>
          </a:prstGeom>
          <a:solidFill>
            <a:schemeClr val="bg1">
              <a:lumMod val="9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Aptos" panose="02110004020202020204"/>
              </a:rPr>
              <a:t>Standard assumptions</a:t>
            </a:r>
          </a:p>
        </p:txBody>
      </p:sp>
      <p:sp>
        <p:nvSpPr>
          <p:cNvPr id="21" name="TextBox 20">
            <a:extLst>
              <a:ext uri="{FF2B5EF4-FFF2-40B4-BE49-F238E27FC236}">
                <a16:creationId xmlns:a16="http://schemas.microsoft.com/office/drawing/2014/main" id="{F0DC3C84-EDCE-C668-6EDE-76F652BE8AB6}"/>
              </a:ext>
            </a:extLst>
          </p:cNvPr>
          <p:cNvSpPr txBox="1"/>
          <p:nvPr/>
        </p:nvSpPr>
        <p:spPr>
          <a:xfrm rot="21195285">
            <a:off x="3711744" y="4778537"/>
            <a:ext cx="984708" cy="369332"/>
          </a:xfrm>
          <a:prstGeom prst="rect">
            <a:avLst/>
          </a:prstGeom>
          <a:noFill/>
        </p:spPr>
        <p:txBody>
          <a:bodyPr wrap="square">
            <a:spAutoFit/>
          </a:bodyPr>
          <a:lstStyle/>
          <a:p>
            <a:r>
              <a:rPr lang="en-US" dirty="0">
                <a:solidFill>
                  <a:srgbClr val="0070C0"/>
                </a:solidFill>
                <a:latin typeface="Aptos" panose="02110004020202020204"/>
              </a:rPr>
              <a:t>[Ben24</a:t>
            </a:r>
            <a:r>
              <a:rPr lang="en-US" dirty="0">
                <a:solidFill>
                  <a:srgbClr val="0070C0"/>
                </a:solidFill>
              </a:rPr>
              <a:t>] </a:t>
            </a:r>
            <a:endParaRPr lang="en-IL" dirty="0"/>
          </a:p>
        </p:txBody>
      </p:sp>
      <p:sp>
        <p:nvSpPr>
          <p:cNvPr id="36" name="TextBox 35">
            <a:extLst>
              <a:ext uri="{FF2B5EF4-FFF2-40B4-BE49-F238E27FC236}">
                <a16:creationId xmlns:a16="http://schemas.microsoft.com/office/drawing/2014/main" id="{98B4BDDA-5B6E-2A52-95C7-35D6704E73AA}"/>
              </a:ext>
            </a:extLst>
          </p:cNvPr>
          <p:cNvSpPr txBox="1"/>
          <p:nvPr/>
        </p:nvSpPr>
        <p:spPr>
          <a:xfrm rot="350547">
            <a:off x="3807920" y="5790974"/>
            <a:ext cx="1028410" cy="369332"/>
          </a:xfrm>
          <a:prstGeom prst="rect">
            <a:avLst/>
          </a:prstGeom>
          <a:noFill/>
        </p:spPr>
        <p:txBody>
          <a:bodyPr wrap="square">
            <a:spAutoFit/>
          </a:bodyPr>
          <a:lstStyle/>
          <a:p>
            <a:r>
              <a:rPr lang="en-US" dirty="0">
                <a:solidFill>
                  <a:srgbClr val="0070C0"/>
                </a:solidFill>
                <a:latin typeface="Aptos" panose="02110004020202020204"/>
              </a:rPr>
              <a:t>[BR22] </a:t>
            </a:r>
            <a:endParaRPr lang="en-IL" dirty="0"/>
          </a:p>
        </p:txBody>
      </p:sp>
      <p:sp>
        <p:nvSpPr>
          <p:cNvPr id="38" name="Rounded Rectangle 37">
            <a:extLst>
              <a:ext uri="{FF2B5EF4-FFF2-40B4-BE49-F238E27FC236}">
                <a16:creationId xmlns:a16="http://schemas.microsoft.com/office/drawing/2014/main" id="{83DCD0F1-9497-6147-16B7-3DA6160595C1}"/>
              </a:ext>
            </a:extLst>
          </p:cNvPr>
          <p:cNvSpPr/>
          <p:nvPr/>
        </p:nvSpPr>
        <p:spPr>
          <a:xfrm>
            <a:off x="136074" y="2584572"/>
            <a:ext cx="1321368" cy="491058"/>
          </a:xfrm>
          <a:prstGeom prst="roundRect">
            <a:avLst>
              <a:gd name="adj" fmla="val 11512"/>
            </a:avLst>
          </a:prstGeom>
          <a:solidFill>
            <a:schemeClr val="accent2">
              <a:lumMod val="20000"/>
              <a:lumOff val="8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Aptos" panose="02110004020202020204"/>
              </a:rPr>
              <a:t>SNARG</a:t>
            </a:r>
          </a:p>
        </p:txBody>
      </p:sp>
      <p:cxnSp>
        <p:nvCxnSpPr>
          <p:cNvPr id="39" name="Straight Arrow Connector 38">
            <a:extLst>
              <a:ext uri="{FF2B5EF4-FFF2-40B4-BE49-F238E27FC236}">
                <a16:creationId xmlns:a16="http://schemas.microsoft.com/office/drawing/2014/main" id="{A7055DCB-80DA-5451-80EE-5CC462CFEC91}"/>
              </a:ext>
            </a:extLst>
          </p:cNvPr>
          <p:cNvCxnSpPr>
            <a:cxnSpLocks/>
          </p:cNvCxnSpPr>
          <p:nvPr/>
        </p:nvCxnSpPr>
        <p:spPr>
          <a:xfrm flipV="1">
            <a:off x="432843" y="3140268"/>
            <a:ext cx="0" cy="686038"/>
          </a:xfrm>
          <a:prstGeom prst="straightConnector1">
            <a:avLst/>
          </a:prstGeom>
          <a:ln w="571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E9891E62-4F1F-A7FF-4AB9-BCCABD92D994}"/>
              </a:ext>
            </a:extLst>
          </p:cNvPr>
          <p:cNvSpPr txBox="1"/>
          <p:nvPr/>
        </p:nvSpPr>
        <p:spPr>
          <a:xfrm>
            <a:off x="460007" y="3086137"/>
            <a:ext cx="1525867" cy="369332"/>
          </a:xfrm>
          <a:prstGeom prst="rect">
            <a:avLst/>
          </a:prstGeom>
          <a:noFill/>
        </p:spPr>
        <p:txBody>
          <a:bodyPr wrap="square" rtlCol="0">
            <a:spAutoFit/>
          </a:bodyPr>
          <a:lstStyle/>
          <a:p>
            <a:r>
              <a:rPr lang="en-US" dirty="0">
                <a:solidFill>
                  <a:srgbClr val="0070C0"/>
                </a:solidFill>
                <a:latin typeface="Aptos" panose="02110004020202020204"/>
              </a:rPr>
              <a:t>[</a:t>
            </a:r>
            <a:r>
              <a:rPr lang="en-US" dirty="0">
                <a:solidFill>
                  <a:srgbClr val="0070C0"/>
                </a:solidFill>
                <a:latin typeface="Aptos" panose="02110004020202020204"/>
                <a:sym typeface="Helvetica Neue Medium"/>
              </a:rPr>
              <a:t>WW24b</a:t>
            </a:r>
            <a:r>
              <a:rPr lang="en-US" dirty="0">
                <a:solidFill>
                  <a:srgbClr val="0070C0"/>
                </a:solidFill>
                <a:latin typeface="Aptos" panose="02110004020202020204"/>
              </a:rPr>
              <a:t>]</a:t>
            </a:r>
          </a:p>
        </p:txBody>
      </p:sp>
      <p:sp>
        <p:nvSpPr>
          <p:cNvPr id="62" name="Freeform 61">
            <a:extLst>
              <a:ext uri="{FF2B5EF4-FFF2-40B4-BE49-F238E27FC236}">
                <a16:creationId xmlns:a16="http://schemas.microsoft.com/office/drawing/2014/main" id="{9B08B51C-4181-2ECE-941F-41AAD1878DCC}"/>
              </a:ext>
            </a:extLst>
          </p:cNvPr>
          <p:cNvSpPr/>
          <p:nvPr/>
        </p:nvSpPr>
        <p:spPr>
          <a:xfrm>
            <a:off x="-134765" y="-157308"/>
            <a:ext cx="12676094" cy="7225553"/>
          </a:xfrm>
          <a:custGeom>
            <a:avLst/>
            <a:gdLst>
              <a:gd name="connsiteX0" fmla="*/ 6270681 w 12676094"/>
              <a:gd name="connsiteY0" fmla="*/ 4422393 h 7225553"/>
              <a:gd name="connsiteX1" fmla="*/ 6203282 w 12676094"/>
              <a:gd name="connsiteY1" fmla="*/ 4489792 h 7225553"/>
              <a:gd name="connsiteX2" fmla="*/ 6203282 w 12676094"/>
              <a:gd name="connsiteY2" fmla="*/ 5404818 h 7225553"/>
              <a:gd name="connsiteX3" fmla="*/ 6270681 w 12676094"/>
              <a:gd name="connsiteY3" fmla="*/ 5472217 h 7225553"/>
              <a:gd name="connsiteX4" fmla="*/ 11967645 w 12676094"/>
              <a:gd name="connsiteY4" fmla="*/ 5472217 h 7225553"/>
              <a:gd name="connsiteX5" fmla="*/ 12035044 w 12676094"/>
              <a:gd name="connsiteY5" fmla="*/ 5404818 h 7225553"/>
              <a:gd name="connsiteX6" fmla="*/ 12035044 w 12676094"/>
              <a:gd name="connsiteY6" fmla="*/ 4489792 h 7225553"/>
              <a:gd name="connsiteX7" fmla="*/ 11967645 w 12676094"/>
              <a:gd name="connsiteY7" fmla="*/ 4422393 h 7225553"/>
              <a:gd name="connsiteX8" fmla="*/ 0 w 12676094"/>
              <a:gd name="connsiteY8" fmla="*/ 0 h 7225553"/>
              <a:gd name="connsiteX9" fmla="*/ 12676094 w 12676094"/>
              <a:gd name="connsiteY9" fmla="*/ 0 h 7225553"/>
              <a:gd name="connsiteX10" fmla="*/ 12676094 w 12676094"/>
              <a:gd name="connsiteY10" fmla="*/ 7225553 h 7225553"/>
              <a:gd name="connsiteX11" fmla="*/ 0 w 12676094"/>
              <a:gd name="connsiteY11" fmla="*/ 7225553 h 72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76094" h="7225553">
                <a:moveTo>
                  <a:pt x="6270681" y="4422393"/>
                </a:moveTo>
                <a:cubicBezTo>
                  <a:pt x="6233457" y="4422393"/>
                  <a:pt x="6203282" y="4452569"/>
                  <a:pt x="6203282" y="4489792"/>
                </a:cubicBezTo>
                <a:lnTo>
                  <a:pt x="6203282" y="5404818"/>
                </a:lnTo>
                <a:cubicBezTo>
                  <a:pt x="6203282" y="5442041"/>
                  <a:pt x="6233457" y="5472217"/>
                  <a:pt x="6270681" y="5472217"/>
                </a:cubicBezTo>
                <a:lnTo>
                  <a:pt x="11967645" y="5472217"/>
                </a:lnTo>
                <a:cubicBezTo>
                  <a:pt x="12004868" y="5472217"/>
                  <a:pt x="12035044" y="5442041"/>
                  <a:pt x="12035044" y="5404818"/>
                </a:cubicBezTo>
                <a:lnTo>
                  <a:pt x="12035044" y="4489792"/>
                </a:lnTo>
                <a:cubicBezTo>
                  <a:pt x="12035044" y="4452569"/>
                  <a:pt x="12004868" y="4422393"/>
                  <a:pt x="11967645" y="4422393"/>
                </a:cubicBezTo>
                <a:close/>
                <a:moveTo>
                  <a:pt x="0" y="0"/>
                </a:moveTo>
                <a:lnTo>
                  <a:pt x="12676094" y="0"/>
                </a:lnTo>
                <a:lnTo>
                  <a:pt x="12676094" y="7225553"/>
                </a:lnTo>
                <a:lnTo>
                  <a:pt x="0" y="7225553"/>
                </a:lnTo>
                <a:close/>
              </a:path>
            </a:pathLst>
          </a:custGeom>
          <a:solidFill>
            <a:schemeClr val="bg2">
              <a:lumMod val="50000"/>
              <a:alpha val="8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L" dirty="0"/>
          </a:p>
        </p:txBody>
      </p:sp>
      <p:sp>
        <p:nvSpPr>
          <p:cNvPr id="64" name="TextBox 63">
            <a:extLst>
              <a:ext uri="{FF2B5EF4-FFF2-40B4-BE49-F238E27FC236}">
                <a16:creationId xmlns:a16="http://schemas.microsoft.com/office/drawing/2014/main" id="{3D4A9182-CF2D-D7F6-61A1-A735DE16C383}"/>
              </a:ext>
            </a:extLst>
          </p:cNvPr>
          <p:cNvSpPr txBox="1"/>
          <p:nvPr/>
        </p:nvSpPr>
        <p:spPr>
          <a:xfrm>
            <a:off x="1109300" y="3881952"/>
            <a:ext cx="1854688" cy="369332"/>
          </a:xfrm>
          <a:prstGeom prst="rect">
            <a:avLst/>
          </a:prstGeom>
          <a:noFill/>
        </p:spPr>
        <p:txBody>
          <a:bodyPr wrap="square" rtlCol="0">
            <a:spAutoFit/>
          </a:bodyPr>
          <a:lstStyle/>
          <a:p>
            <a:r>
              <a:rPr lang="en-US" dirty="0">
                <a:solidFill>
                  <a:srgbClr val="4EA72E">
                    <a:lumMod val="75000"/>
                  </a:srgbClr>
                </a:solidFill>
                <a:latin typeface="Aptos" panose="02110004020202020204"/>
              </a:rPr>
              <a:t>+ </a:t>
            </a:r>
            <a:r>
              <a:rPr lang="en-US" dirty="0" err="1">
                <a:solidFill>
                  <a:srgbClr val="4EA72E">
                    <a:lumMod val="75000"/>
                  </a:srgbClr>
                </a:solidFill>
                <a:latin typeface="Aptos" panose="02110004020202020204"/>
              </a:rPr>
              <a:t>reOWF</a:t>
            </a:r>
            <a:r>
              <a:rPr lang="en-US" dirty="0">
                <a:solidFill>
                  <a:srgbClr val="4EA72E">
                    <a:lumMod val="75000"/>
                  </a:srgbClr>
                </a:solidFill>
                <a:latin typeface="Aptos" panose="02110004020202020204"/>
              </a:rPr>
              <a:t>/Lossy</a:t>
            </a:r>
          </a:p>
        </p:txBody>
      </p:sp>
      <p:cxnSp>
        <p:nvCxnSpPr>
          <p:cNvPr id="7" name="Straight Arrow Connector 6">
            <a:extLst>
              <a:ext uri="{FF2B5EF4-FFF2-40B4-BE49-F238E27FC236}">
                <a16:creationId xmlns:a16="http://schemas.microsoft.com/office/drawing/2014/main" id="{9A8DABC9-9612-F1C5-E764-EBF253D33439}"/>
              </a:ext>
            </a:extLst>
          </p:cNvPr>
          <p:cNvCxnSpPr>
            <a:cxnSpLocks/>
          </p:cNvCxnSpPr>
          <p:nvPr/>
        </p:nvCxnSpPr>
        <p:spPr>
          <a:xfrm>
            <a:off x="8160962" y="4797973"/>
            <a:ext cx="1568043" cy="3637"/>
          </a:xfrm>
          <a:prstGeom prst="straightConnector1">
            <a:avLst/>
          </a:prstGeom>
          <a:ln w="571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EB5687B7-136C-DC72-131A-1FD9A2EE218B}"/>
              </a:ext>
            </a:extLst>
          </p:cNvPr>
          <p:cNvCxnSpPr>
            <a:cxnSpLocks/>
          </p:cNvCxnSpPr>
          <p:nvPr/>
        </p:nvCxnSpPr>
        <p:spPr>
          <a:xfrm flipH="1">
            <a:off x="8160962" y="5008742"/>
            <a:ext cx="1510861" cy="0"/>
          </a:xfrm>
          <a:prstGeom prst="straightConnector1">
            <a:avLst/>
          </a:prstGeom>
          <a:ln w="571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2393713B-9404-A6D7-66D1-829226F66377}"/>
              </a:ext>
            </a:extLst>
          </p:cNvPr>
          <p:cNvCxnSpPr>
            <a:cxnSpLocks/>
          </p:cNvCxnSpPr>
          <p:nvPr/>
        </p:nvCxnSpPr>
        <p:spPr>
          <a:xfrm>
            <a:off x="4922453" y="2748842"/>
            <a:ext cx="1152144" cy="1539528"/>
          </a:xfrm>
          <a:prstGeom prst="straightConnector1">
            <a:avLst/>
          </a:prstGeom>
          <a:ln w="571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10" name="Rounded Rectangle 9">
                <a:extLst>
                  <a:ext uri="{FF2B5EF4-FFF2-40B4-BE49-F238E27FC236}">
                    <a16:creationId xmlns:a16="http://schemas.microsoft.com/office/drawing/2014/main" id="{F74B8DB6-B37D-590D-F9B5-C47D5E7F59C4}"/>
                  </a:ext>
                </a:extLst>
              </p:cNvPr>
              <p:cNvSpPr/>
              <p:nvPr/>
            </p:nvSpPr>
            <p:spPr>
              <a:xfrm>
                <a:off x="2749805" y="1369973"/>
                <a:ext cx="2216221" cy="1422218"/>
              </a:xfrm>
              <a:prstGeom prst="roundRect">
                <a:avLst>
                  <a:gd name="adj" fmla="val 11512"/>
                </a:avLst>
              </a:prstGeom>
              <a:solidFill>
                <a:schemeClr val="bg1">
                  <a:lumMod val="9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400" b="0" i="1" dirty="0" smtClean="0">
                          <a:solidFill>
                            <a:schemeClr val="tx1"/>
                          </a:solidFill>
                          <a:latin typeface="Cambria Math" panose="02040503050406030204" pitchFamily="18" charset="0"/>
                        </a:rPr>
                        <m:t>𝑂𝑊𝐹</m:t>
                      </m:r>
                    </m:oMath>
                  </m:oMathPara>
                </a14:m>
                <a:endParaRPr lang="en-US" sz="4400" b="0" dirty="0">
                  <a:solidFill>
                    <a:schemeClr val="tx1"/>
                  </a:solidFill>
                  <a:latin typeface="Aptos" panose="02110004020202020204"/>
                </a:endParaRPr>
              </a:p>
              <a:p>
                <a:pPr algn="ctr"/>
                <a14:m>
                  <m:oMathPara xmlns:m="http://schemas.openxmlformats.org/officeDocument/2006/math">
                    <m:oMathParaPr>
                      <m:jc m:val="centerGroup"/>
                    </m:oMathParaPr>
                    <m:oMath xmlns:m="http://schemas.openxmlformats.org/officeDocument/2006/math">
                      <m:r>
                        <a:rPr lang="en-US" sz="2800" i="1" dirty="0" smtClean="0">
                          <a:solidFill>
                            <a:schemeClr val="bg1">
                              <a:lumMod val="50000"/>
                            </a:schemeClr>
                          </a:solidFill>
                          <a:latin typeface="Cambria Math" panose="02040503050406030204" pitchFamily="18" charset="0"/>
                        </a:rPr>
                        <m:t>(</m:t>
                      </m:r>
                      <m:r>
                        <a:rPr lang="en-US" sz="2800" i="1" dirty="0">
                          <a:solidFill>
                            <a:schemeClr val="bg1">
                              <a:lumMod val="50000"/>
                            </a:schemeClr>
                          </a:solidFill>
                          <a:latin typeface="Cambria Math" panose="02040503050406030204" pitchFamily="18" charset="0"/>
                        </a:rPr>
                        <m:t>+</m:t>
                      </m:r>
                      <m:r>
                        <a:rPr lang="en-IL" sz="2800" i="1" dirty="0">
                          <a:solidFill>
                            <a:schemeClr val="bg1">
                              <a:lumMod val="50000"/>
                            </a:schemeClr>
                          </a:solidFill>
                          <a:latin typeface="Cambria Math" panose="02040503050406030204" pitchFamily="18" charset="0"/>
                        </a:rPr>
                        <m:t>𝑖𝑂</m:t>
                      </m:r>
                      <m:r>
                        <a:rPr lang="en-US" sz="2800" i="1" dirty="0">
                          <a:solidFill>
                            <a:schemeClr val="bg1">
                              <a:lumMod val="50000"/>
                            </a:schemeClr>
                          </a:solidFill>
                          <a:latin typeface="Cambria Math" panose="02040503050406030204" pitchFamily="18" charset="0"/>
                        </a:rPr>
                        <m:t>)</m:t>
                      </m:r>
                    </m:oMath>
                  </m:oMathPara>
                </a14:m>
                <a:endParaRPr lang="en-IL" sz="2800" dirty="0">
                  <a:solidFill>
                    <a:schemeClr val="bg1">
                      <a:lumMod val="50000"/>
                    </a:schemeClr>
                  </a:solidFill>
                </a:endParaRPr>
              </a:p>
            </p:txBody>
          </p:sp>
        </mc:Choice>
        <mc:Fallback>
          <p:sp>
            <p:nvSpPr>
              <p:cNvPr id="10" name="Rounded Rectangle 9">
                <a:extLst>
                  <a:ext uri="{FF2B5EF4-FFF2-40B4-BE49-F238E27FC236}">
                    <a16:creationId xmlns:a16="http://schemas.microsoft.com/office/drawing/2014/main" id="{F74B8DB6-B37D-590D-F9B5-C47D5E7F59C4}"/>
                  </a:ext>
                </a:extLst>
              </p:cNvPr>
              <p:cNvSpPr>
                <a:spLocks noRot="1" noChangeAspect="1" noMove="1" noResize="1" noEditPoints="1" noAdjustHandles="1" noChangeArrowheads="1" noChangeShapeType="1" noTextEdit="1"/>
              </p:cNvSpPr>
              <p:nvPr/>
            </p:nvSpPr>
            <p:spPr>
              <a:xfrm>
                <a:off x="2749805" y="1369973"/>
                <a:ext cx="2216221" cy="1422218"/>
              </a:xfrm>
              <a:prstGeom prst="roundRect">
                <a:avLst>
                  <a:gd name="adj" fmla="val 11512"/>
                </a:avLst>
              </a:prstGeom>
              <a:blipFill>
                <a:blip r:embed="rId4"/>
                <a:stretch>
                  <a:fillRect/>
                </a:stretch>
              </a:blipFill>
              <a:ln w="28575"/>
            </p:spPr>
            <p:txBody>
              <a:bodyPr/>
              <a:lstStyle/>
              <a:p>
                <a:r>
                  <a:rPr lang="en-IL">
                    <a:noFill/>
                  </a:rPr>
                  <a:t> </a:t>
                </a:r>
              </a:p>
            </p:txBody>
          </p:sp>
        </mc:Fallback>
      </mc:AlternateContent>
      <p:pic>
        <p:nvPicPr>
          <p:cNvPr id="42" name="Picture 6" descr="Red 3d Question Mark Icon PNG &amp; SVG Design For T-Shirts">
            <a:extLst>
              <a:ext uri="{FF2B5EF4-FFF2-40B4-BE49-F238E27FC236}">
                <a16:creationId xmlns:a16="http://schemas.microsoft.com/office/drawing/2014/main" id="{AD4FCEAB-3593-4D53-904E-BDBE2355E7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1037" y="2236762"/>
            <a:ext cx="1196112" cy="1196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01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13461-8EA3-515E-5512-01F62F05AFF7}"/>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2D794F7A-173D-7A52-4BFD-7ABFBD349ECA}"/>
              </a:ext>
            </a:extLst>
          </p:cNvPr>
          <p:cNvSpPr/>
          <p:nvPr/>
        </p:nvSpPr>
        <p:spPr>
          <a:xfrm>
            <a:off x="5993304" y="494270"/>
            <a:ext cx="2155507" cy="5970693"/>
          </a:xfrm>
          <a:prstGeom prst="roundRect">
            <a:avLst>
              <a:gd name="adj" fmla="val 4055"/>
            </a:avLst>
          </a:prstGeom>
          <a:solidFill>
            <a:srgbClr val="DDEAF8"/>
          </a:solidFill>
          <a:ln>
            <a:solidFill>
              <a:srgbClr val="DDEA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sz="11500" dirty="0">
              <a:solidFill>
                <a:srgbClr val="C00000"/>
              </a:solidFill>
            </a:endParaRPr>
          </a:p>
        </p:txBody>
      </p:sp>
      <p:grpSp>
        <p:nvGrpSpPr>
          <p:cNvPr id="23" name="Group 22">
            <a:extLst>
              <a:ext uri="{FF2B5EF4-FFF2-40B4-BE49-F238E27FC236}">
                <a16:creationId xmlns:a16="http://schemas.microsoft.com/office/drawing/2014/main" id="{D41473F7-31A3-0897-F9EB-A336CDD79BC0}"/>
              </a:ext>
            </a:extLst>
          </p:cNvPr>
          <p:cNvGrpSpPr/>
          <p:nvPr/>
        </p:nvGrpSpPr>
        <p:grpSpPr>
          <a:xfrm>
            <a:off x="9671823" y="1183565"/>
            <a:ext cx="1949918" cy="725782"/>
            <a:chOff x="4840326" y="572683"/>
            <a:chExt cx="1949918" cy="725782"/>
          </a:xfrm>
        </p:grpSpPr>
        <p:sp>
          <p:nvSpPr>
            <p:cNvPr id="24" name="Rounded Rectangle 23">
              <a:extLst>
                <a:ext uri="{FF2B5EF4-FFF2-40B4-BE49-F238E27FC236}">
                  <a16:creationId xmlns:a16="http://schemas.microsoft.com/office/drawing/2014/main" id="{314C9993-E246-0DD1-C3E2-FE812590657B}"/>
                </a:ext>
              </a:extLst>
            </p:cNvPr>
            <p:cNvSpPr/>
            <p:nvPr/>
          </p:nvSpPr>
          <p:spPr>
            <a:xfrm>
              <a:off x="4840326" y="572683"/>
              <a:ext cx="1949918" cy="725782"/>
            </a:xfrm>
            <a:prstGeom prst="roundRect">
              <a:avLst>
                <a:gd name="adj" fmla="val 11512"/>
              </a:avLst>
            </a:prstGeom>
            <a:solidFill>
              <a:schemeClr val="accent2">
                <a:lumMod val="20000"/>
                <a:lumOff val="8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ptos" panose="02110004020202020204"/>
              </a:endParaRPr>
            </a:p>
          </p:txBody>
        </p:sp>
        <p:sp>
          <p:nvSpPr>
            <p:cNvPr id="25" name="TextBox 24">
              <a:extLst>
                <a:ext uri="{FF2B5EF4-FFF2-40B4-BE49-F238E27FC236}">
                  <a16:creationId xmlns:a16="http://schemas.microsoft.com/office/drawing/2014/main" id="{EE220581-0EA1-75A2-5899-09B463BF26E6}"/>
                </a:ext>
              </a:extLst>
            </p:cNvPr>
            <p:cNvSpPr txBox="1"/>
            <p:nvPr/>
          </p:nvSpPr>
          <p:spPr>
            <a:xfrm>
              <a:off x="4990735" y="750908"/>
              <a:ext cx="1649100" cy="369332"/>
            </a:xfrm>
            <a:prstGeom prst="rect">
              <a:avLst/>
            </a:prstGeom>
            <a:noFill/>
          </p:spPr>
          <p:txBody>
            <a:bodyPr wrap="square" rtlCol="0">
              <a:spAutoFit/>
            </a:bodyPr>
            <a:lstStyle/>
            <a:p>
              <a:pPr algn="ctr"/>
              <a:r>
                <a:rPr lang="en-US" dirty="0">
                  <a:solidFill>
                    <a:prstClr val="black"/>
                  </a:solidFill>
                  <a:latin typeface="Aptos" panose="02110004020202020204"/>
                </a:rPr>
                <a:t>PH collapses</a:t>
              </a:r>
            </a:p>
          </p:txBody>
        </p:sp>
      </p:grpSp>
      <p:cxnSp>
        <p:nvCxnSpPr>
          <p:cNvPr id="27" name="Straight Arrow Connector 26">
            <a:extLst>
              <a:ext uri="{FF2B5EF4-FFF2-40B4-BE49-F238E27FC236}">
                <a16:creationId xmlns:a16="http://schemas.microsoft.com/office/drawing/2014/main" id="{21977F5E-0B3D-5D4E-8424-5E3975D526D1}"/>
              </a:ext>
            </a:extLst>
          </p:cNvPr>
          <p:cNvCxnSpPr>
            <a:cxnSpLocks/>
            <a:endCxn id="24" idx="1"/>
          </p:cNvCxnSpPr>
          <p:nvPr/>
        </p:nvCxnSpPr>
        <p:spPr>
          <a:xfrm>
            <a:off x="8023796" y="987972"/>
            <a:ext cx="1648027" cy="558484"/>
          </a:xfrm>
          <a:prstGeom prst="straightConnector1">
            <a:avLst/>
          </a:prstGeom>
          <a:ln w="571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60024FCB-4558-7873-DEC2-08851BF0C220}"/>
              </a:ext>
            </a:extLst>
          </p:cNvPr>
          <p:cNvSpPr txBox="1"/>
          <p:nvPr/>
        </p:nvSpPr>
        <p:spPr>
          <a:xfrm rot="1101629">
            <a:off x="8475034" y="933652"/>
            <a:ext cx="817853" cy="369332"/>
          </a:xfrm>
          <a:prstGeom prst="rect">
            <a:avLst/>
          </a:prstGeom>
          <a:noFill/>
        </p:spPr>
        <p:txBody>
          <a:bodyPr wrap="none" rtlCol="0">
            <a:spAutoFit/>
          </a:bodyPr>
          <a:lstStyle/>
          <a:p>
            <a:r>
              <a:rPr lang="en-US" dirty="0">
                <a:solidFill>
                  <a:srgbClr val="0070C0"/>
                </a:solidFill>
                <a:latin typeface="Aptos" panose="02110004020202020204"/>
              </a:rPr>
              <a:t>[FS08]</a:t>
            </a:r>
          </a:p>
        </p:txBody>
      </p:sp>
      <p:sp>
        <p:nvSpPr>
          <p:cNvPr id="18" name="Rounded Rectangle 17">
            <a:extLst>
              <a:ext uri="{FF2B5EF4-FFF2-40B4-BE49-F238E27FC236}">
                <a16:creationId xmlns:a16="http://schemas.microsoft.com/office/drawing/2014/main" id="{873DD0BA-D6A7-ECCD-C8AB-FB7FAF3BBA53}"/>
              </a:ext>
            </a:extLst>
          </p:cNvPr>
          <p:cNvSpPr/>
          <p:nvPr/>
        </p:nvSpPr>
        <p:spPr>
          <a:xfrm>
            <a:off x="6143713" y="583739"/>
            <a:ext cx="1854689" cy="828533"/>
          </a:xfrm>
          <a:prstGeom prst="roundRect">
            <a:avLst/>
          </a:prstGeom>
          <a:solidFill>
            <a:srgbClr val="DDEAF8"/>
          </a:solidFill>
          <a:ln w="3810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latin typeface="Aptos" panose="02110004020202020204"/>
              </a:rPr>
              <a:t>Instance compression</a:t>
            </a:r>
          </a:p>
          <a:p>
            <a:pPr algn="ctr"/>
            <a:r>
              <a:rPr lang="en-US" dirty="0">
                <a:solidFill>
                  <a:schemeClr val="bg1">
                    <a:lumMod val="50000"/>
                  </a:schemeClr>
                </a:solidFill>
                <a:latin typeface="Aptos" panose="02110004020202020204"/>
              </a:rPr>
              <a:t>[HN06]</a:t>
            </a:r>
          </a:p>
        </p:txBody>
      </p:sp>
      <p:sp>
        <p:nvSpPr>
          <p:cNvPr id="2" name="Rounded Rectangle 1">
            <a:extLst>
              <a:ext uri="{FF2B5EF4-FFF2-40B4-BE49-F238E27FC236}">
                <a16:creationId xmlns:a16="http://schemas.microsoft.com/office/drawing/2014/main" id="{85717121-D2FA-2835-86A4-2F4400E681CE}"/>
              </a:ext>
            </a:extLst>
          </p:cNvPr>
          <p:cNvSpPr/>
          <p:nvPr/>
        </p:nvSpPr>
        <p:spPr>
          <a:xfrm>
            <a:off x="6169108" y="5448698"/>
            <a:ext cx="1854689" cy="828533"/>
          </a:xfrm>
          <a:prstGeom prst="roundRect">
            <a:avLst/>
          </a:prstGeom>
          <a:solidFill>
            <a:srgbClr val="DDEAF8"/>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Aptos" panose="02110004020202020204"/>
              </a:rPr>
              <a:t>Non-adaptive CIC</a:t>
            </a:r>
          </a:p>
        </p:txBody>
      </p:sp>
      <p:sp>
        <p:nvSpPr>
          <p:cNvPr id="16" name="Rounded Rectangle 15">
            <a:extLst>
              <a:ext uri="{FF2B5EF4-FFF2-40B4-BE49-F238E27FC236}">
                <a16:creationId xmlns:a16="http://schemas.microsoft.com/office/drawing/2014/main" id="{A0C6E75B-5801-1DF5-DE42-4E9D0D416A8A}"/>
              </a:ext>
            </a:extLst>
          </p:cNvPr>
          <p:cNvSpPr/>
          <p:nvPr/>
        </p:nvSpPr>
        <p:spPr>
          <a:xfrm>
            <a:off x="6169107" y="4387344"/>
            <a:ext cx="1854689" cy="828533"/>
          </a:xfrm>
          <a:prstGeom prst="roundRect">
            <a:avLst/>
          </a:prstGeom>
          <a:solidFill>
            <a:srgbClr val="DDEAF8"/>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Aptos" panose="02110004020202020204"/>
              </a:rPr>
              <a:t>Adaptive CIC</a:t>
            </a:r>
          </a:p>
        </p:txBody>
      </p:sp>
      <p:sp>
        <p:nvSpPr>
          <p:cNvPr id="28" name="Rounded Rectangle 27">
            <a:extLst>
              <a:ext uri="{FF2B5EF4-FFF2-40B4-BE49-F238E27FC236}">
                <a16:creationId xmlns:a16="http://schemas.microsoft.com/office/drawing/2014/main" id="{64AA271C-1D10-7257-8054-DA1539598F09}"/>
              </a:ext>
            </a:extLst>
          </p:cNvPr>
          <p:cNvSpPr/>
          <p:nvPr/>
        </p:nvSpPr>
        <p:spPr>
          <a:xfrm>
            <a:off x="6169107" y="1649423"/>
            <a:ext cx="1854689" cy="828533"/>
          </a:xfrm>
          <a:prstGeom prst="roundRect">
            <a:avLst/>
          </a:prstGeom>
          <a:solidFill>
            <a:srgbClr val="DDEAF8"/>
          </a:solidFill>
          <a:ln w="3810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latin typeface="Aptos" panose="02110004020202020204"/>
              </a:rPr>
              <a:t>CIC with</a:t>
            </a:r>
            <a:br>
              <a:rPr lang="en-US" dirty="0">
                <a:solidFill>
                  <a:schemeClr val="bg1">
                    <a:lumMod val="50000"/>
                  </a:schemeClr>
                </a:solidFill>
                <a:latin typeface="Aptos" panose="02110004020202020204"/>
              </a:rPr>
            </a:br>
            <a:r>
              <a:rPr lang="en-US" dirty="0">
                <a:solidFill>
                  <a:schemeClr val="bg1">
                    <a:lumMod val="50000"/>
                  </a:schemeClr>
                </a:solidFill>
                <a:latin typeface="Aptos" panose="02110004020202020204"/>
              </a:rPr>
              <a:t>strong soundness</a:t>
            </a:r>
          </a:p>
        </p:txBody>
      </p:sp>
      <p:cxnSp>
        <p:nvCxnSpPr>
          <p:cNvPr id="30" name="Straight Arrow Connector 29">
            <a:extLst>
              <a:ext uri="{FF2B5EF4-FFF2-40B4-BE49-F238E27FC236}">
                <a16:creationId xmlns:a16="http://schemas.microsoft.com/office/drawing/2014/main" id="{5014C37A-00AB-C408-F751-CFBAF2D936BA}"/>
              </a:ext>
            </a:extLst>
          </p:cNvPr>
          <p:cNvCxnSpPr>
            <a:cxnSpLocks/>
          </p:cNvCxnSpPr>
          <p:nvPr/>
        </p:nvCxnSpPr>
        <p:spPr>
          <a:xfrm flipV="1">
            <a:off x="8035947" y="1655962"/>
            <a:ext cx="1635877" cy="404066"/>
          </a:xfrm>
          <a:prstGeom prst="straightConnector1">
            <a:avLst/>
          </a:prstGeom>
          <a:ln w="571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8AA0E27C-6350-FAC1-5EB7-00E4C123F92D}"/>
              </a:ext>
            </a:extLst>
          </p:cNvPr>
          <p:cNvSpPr txBox="1"/>
          <p:nvPr/>
        </p:nvSpPr>
        <p:spPr>
          <a:xfrm rot="20802609">
            <a:off x="8266250" y="1546348"/>
            <a:ext cx="966931" cy="369332"/>
          </a:xfrm>
          <a:prstGeom prst="rect">
            <a:avLst/>
          </a:prstGeom>
          <a:noFill/>
        </p:spPr>
        <p:txBody>
          <a:bodyPr wrap="none" rtlCol="0">
            <a:spAutoFit/>
          </a:bodyPr>
          <a:lstStyle/>
          <a:p>
            <a:r>
              <a:rPr lang="en-US" b="1" dirty="0">
                <a:solidFill>
                  <a:srgbClr val="C00000"/>
                </a:solidFill>
                <a:latin typeface="Aptos" panose="02110004020202020204"/>
              </a:rPr>
              <a:t>[</a:t>
            </a:r>
            <a:r>
              <a:rPr lang="en-US" b="1" dirty="0" err="1">
                <a:solidFill>
                  <a:srgbClr val="C00000"/>
                </a:solidFill>
                <a:latin typeface="Aptos" panose="02110004020202020204"/>
              </a:rPr>
              <a:t>Thm</a:t>
            </a:r>
            <a:r>
              <a:rPr lang="en-US" b="1" dirty="0">
                <a:solidFill>
                  <a:srgbClr val="C00000"/>
                </a:solidFill>
                <a:latin typeface="Aptos" panose="02110004020202020204"/>
              </a:rPr>
              <a:t> 1]</a:t>
            </a:r>
          </a:p>
        </p:txBody>
      </p:sp>
      <p:sp>
        <p:nvSpPr>
          <p:cNvPr id="3" name="Content Placeholder 2">
            <a:extLst>
              <a:ext uri="{FF2B5EF4-FFF2-40B4-BE49-F238E27FC236}">
                <a16:creationId xmlns:a16="http://schemas.microsoft.com/office/drawing/2014/main" id="{67B1CA36-1DAD-7CFE-105F-B7D59A78243F}"/>
              </a:ext>
            </a:extLst>
          </p:cNvPr>
          <p:cNvSpPr txBox="1">
            <a:spLocks/>
          </p:cNvSpPr>
          <p:nvPr/>
        </p:nvSpPr>
        <p:spPr>
          <a:xfrm>
            <a:off x="608499" y="322802"/>
            <a:ext cx="3628081" cy="25624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825500" hangingPunct="0">
              <a:lnSpc>
                <a:spcPct val="100000"/>
              </a:lnSpc>
              <a:spcBef>
                <a:spcPts val="0"/>
              </a:spcBef>
            </a:pPr>
            <a:endParaRPr lang="en-IL" dirty="0"/>
          </a:p>
        </p:txBody>
      </p:sp>
      <mc:AlternateContent xmlns:mc="http://schemas.openxmlformats.org/markup-compatibility/2006" xmlns:a14="http://schemas.microsoft.com/office/drawing/2010/main">
        <mc:Choice Requires="a14">
          <p:sp>
            <p:nvSpPr>
              <p:cNvPr id="7" name="Rectangle: Rounded Corners 18">
                <a:extLst>
                  <a:ext uri="{FF2B5EF4-FFF2-40B4-BE49-F238E27FC236}">
                    <a16:creationId xmlns:a16="http://schemas.microsoft.com/office/drawing/2014/main" id="{387D90B3-7088-1C4C-5859-47C05EEB398B}"/>
                  </a:ext>
                </a:extLst>
              </p:cNvPr>
              <p:cNvSpPr/>
              <p:nvPr/>
            </p:nvSpPr>
            <p:spPr>
              <a:xfrm flipH="1">
                <a:off x="501433" y="935249"/>
                <a:ext cx="3911677" cy="857725"/>
              </a:xfrm>
              <a:prstGeom prst="roundRect">
                <a:avLst>
                  <a:gd name="adj" fmla="val 9646"/>
                </a:avLst>
              </a:prstGeom>
              <a:solidFill>
                <a:srgbClr val="D7F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m:rPr>
                          <m:sty m:val="p"/>
                        </m:rPr>
                        <a:rPr lang="en-US" sz="3200" b="0" i="0" smtClean="0">
                          <a:solidFill>
                            <a:schemeClr val="tx1"/>
                          </a:solidFill>
                          <a:latin typeface="Cambria Math" panose="02040503050406030204" pitchFamily="18" charset="0"/>
                          <a:ea typeface="Cambria Math" panose="02040503050406030204" pitchFamily="18" charset="0"/>
                        </a:rPr>
                        <m:t>OWF</m:t>
                      </m:r>
                      <m:r>
                        <a:rPr lang="en-US" sz="3200" b="0" i="0" smtClean="0">
                          <a:solidFill>
                            <a:schemeClr val="tx1"/>
                          </a:solidFill>
                          <a:latin typeface="Cambria Math" panose="02040503050406030204" pitchFamily="18" charset="0"/>
                          <a:ea typeface="Cambria Math" panose="02040503050406030204" pitchFamily="18" charset="0"/>
                        </a:rPr>
                        <m:t>+ </m:t>
                      </m:r>
                      <m:sSup>
                        <m:sSupPr>
                          <m:ctrlPr>
                            <a:rPr lang="en-US" sz="3200" b="0" i="1" smtClean="0">
                              <a:solidFill>
                                <a:srgbClr val="C00000"/>
                              </a:solidFill>
                              <a:latin typeface="Cambria Math" panose="02040503050406030204" pitchFamily="18" charset="0"/>
                              <a:ea typeface="Cambria Math" panose="02040503050406030204" pitchFamily="18" charset="0"/>
                            </a:rPr>
                          </m:ctrlPr>
                        </m:sSupPr>
                        <m:e>
                          <m:r>
                            <m:rPr>
                              <m:sty m:val="p"/>
                            </m:rPr>
                            <a:rPr lang="en-US" sz="3200" b="0" i="0" smtClean="0">
                              <a:solidFill>
                                <a:srgbClr val="C00000"/>
                              </a:solidFill>
                              <a:latin typeface="Cambria Math" panose="02040503050406030204" pitchFamily="18" charset="0"/>
                              <a:ea typeface="Cambria Math" panose="02040503050406030204" pitchFamily="18" charset="0"/>
                            </a:rPr>
                            <m:t>IC</m:t>
                          </m:r>
                        </m:e>
                        <m:sup>
                          <m:r>
                            <a:rPr lang="en-US" sz="3200" b="0" i="0" smtClean="0">
                              <a:solidFill>
                                <a:srgbClr val="C00000"/>
                              </a:solidFill>
                              <a:latin typeface="Cambria Math" panose="02040503050406030204" pitchFamily="18" charset="0"/>
                              <a:ea typeface="Cambria Math" panose="02040503050406030204" pitchFamily="18" charset="0"/>
                            </a:rPr>
                            <m:t>+</m:t>
                          </m:r>
                        </m:sup>
                      </m:sSup>
                      <m:r>
                        <a:rPr lang="en-US" sz="3200" b="0" i="0" smtClean="0">
                          <a:solidFill>
                            <a:schemeClr val="tx1"/>
                          </a:solidFill>
                          <a:latin typeface="Cambria Math" panose="02040503050406030204" pitchFamily="18" charset="0"/>
                          <a:ea typeface="Cambria Math" panose="02040503050406030204" pitchFamily="18" charset="0"/>
                        </a:rPr>
                        <m:t>⇒</m:t>
                      </m:r>
                      <m:r>
                        <m:rPr>
                          <m:sty m:val="p"/>
                        </m:rPr>
                        <a:rPr lang="en-US" sz="3200" b="0" i="0" smtClean="0">
                          <a:solidFill>
                            <a:schemeClr val="tx1"/>
                          </a:solidFill>
                          <a:latin typeface="Cambria Math" panose="02040503050406030204" pitchFamily="18" charset="0"/>
                          <a:ea typeface="Cambria Math" panose="02040503050406030204" pitchFamily="18" charset="0"/>
                        </a:rPr>
                        <m:t>PKE</m:t>
                      </m:r>
                    </m:oMath>
                  </m:oMathPara>
                </a14:m>
                <a:endParaRPr lang="en-IL" sz="3200" dirty="0">
                  <a:solidFill>
                    <a:schemeClr val="tx1"/>
                  </a:solidFill>
                </a:endParaRPr>
              </a:p>
            </p:txBody>
          </p:sp>
        </mc:Choice>
        <mc:Fallback xmlns="">
          <p:sp>
            <p:nvSpPr>
              <p:cNvPr id="7" name="Rectangle: Rounded Corners 18">
                <a:extLst>
                  <a:ext uri="{FF2B5EF4-FFF2-40B4-BE49-F238E27FC236}">
                    <a16:creationId xmlns:a16="http://schemas.microsoft.com/office/drawing/2014/main" id="{387D90B3-7088-1C4C-5859-47C05EEB398B}"/>
                  </a:ext>
                </a:extLst>
              </p:cNvPr>
              <p:cNvSpPr>
                <a:spLocks noRot="1" noChangeAspect="1" noMove="1" noResize="1" noEditPoints="1" noAdjustHandles="1" noChangeArrowheads="1" noChangeShapeType="1" noTextEdit="1"/>
              </p:cNvSpPr>
              <p:nvPr/>
            </p:nvSpPr>
            <p:spPr>
              <a:xfrm flipH="1">
                <a:off x="501433" y="935249"/>
                <a:ext cx="3911677" cy="857725"/>
              </a:xfrm>
              <a:prstGeom prst="roundRect">
                <a:avLst>
                  <a:gd name="adj" fmla="val 9646"/>
                </a:avLst>
              </a:prstGeom>
              <a:blipFill>
                <a:blip r:embed="rId3"/>
                <a:stretch>
                  <a:fillRect/>
                </a:stretch>
              </a:blipFill>
              <a:ln>
                <a:no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3D2AF10-A29D-CD58-C5DB-CF95DA843071}"/>
                  </a:ext>
                </a:extLst>
              </p:cNvPr>
              <p:cNvSpPr txBox="1"/>
              <p:nvPr/>
            </p:nvSpPr>
            <p:spPr>
              <a:xfrm>
                <a:off x="2520177" y="882797"/>
                <a:ext cx="1122839"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solidFill>
                                <a:schemeClr val="bg1">
                                  <a:lumMod val="50000"/>
                                </a:schemeClr>
                              </a:solidFill>
                              <a:latin typeface="Cambria Math" panose="02040503050406030204" pitchFamily="18" charset="0"/>
                            </a:rPr>
                          </m:ctrlPr>
                        </m:dPr>
                        <m:e>
                          <m:r>
                            <a:rPr lang="en-US" sz="1600" b="0" i="1" smtClean="0">
                              <a:solidFill>
                                <a:schemeClr val="bg1">
                                  <a:lumMod val="50000"/>
                                </a:schemeClr>
                              </a:solidFill>
                              <a:latin typeface="Cambria Math" panose="02040503050406030204" pitchFamily="18" charset="0"/>
                            </a:rPr>
                            <m:t>𝐻𝑁</m:t>
                          </m:r>
                          <m:r>
                            <a:rPr lang="en-US" sz="1600" i="1">
                              <a:solidFill>
                                <a:schemeClr val="bg1">
                                  <a:lumMod val="50000"/>
                                </a:schemeClr>
                              </a:solidFill>
                              <a:latin typeface="Cambria Math" panose="02040503050406030204" pitchFamily="18" charset="0"/>
                            </a:rPr>
                            <m:t>0</m:t>
                          </m:r>
                          <m:r>
                            <a:rPr lang="en-US" sz="1600" b="0" i="1" smtClean="0">
                              <a:solidFill>
                                <a:schemeClr val="bg1">
                                  <a:lumMod val="50000"/>
                                </a:schemeClr>
                              </a:solidFill>
                              <a:latin typeface="Cambria Math" panose="02040503050406030204" pitchFamily="18" charset="0"/>
                            </a:rPr>
                            <m:t>6</m:t>
                          </m:r>
                        </m:e>
                      </m:d>
                    </m:oMath>
                  </m:oMathPara>
                </a14:m>
                <a:endParaRPr lang="en-IL" sz="1600" dirty="0">
                  <a:solidFill>
                    <a:schemeClr val="bg1">
                      <a:lumMod val="50000"/>
                    </a:schemeClr>
                  </a:solidFill>
                </a:endParaRPr>
              </a:p>
            </p:txBody>
          </p:sp>
        </mc:Choice>
        <mc:Fallback xmlns="">
          <p:sp>
            <p:nvSpPr>
              <p:cNvPr id="8" name="TextBox 7">
                <a:extLst>
                  <a:ext uri="{FF2B5EF4-FFF2-40B4-BE49-F238E27FC236}">
                    <a16:creationId xmlns:a16="http://schemas.microsoft.com/office/drawing/2014/main" id="{43D2AF10-A29D-CD58-C5DB-CF95DA843071}"/>
                  </a:ext>
                </a:extLst>
              </p:cNvPr>
              <p:cNvSpPr txBox="1">
                <a:spLocks noRot="1" noChangeAspect="1" noMove="1" noResize="1" noEditPoints="1" noAdjustHandles="1" noChangeArrowheads="1" noChangeShapeType="1" noTextEdit="1"/>
              </p:cNvSpPr>
              <p:nvPr/>
            </p:nvSpPr>
            <p:spPr>
              <a:xfrm>
                <a:off x="2520177" y="882797"/>
                <a:ext cx="1122839" cy="338554"/>
              </a:xfrm>
              <a:prstGeom prst="rect">
                <a:avLst/>
              </a:prstGeom>
              <a:blipFill>
                <a:blip r:embed="rId4"/>
                <a:stretch>
                  <a:fillRect/>
                </a:stretch>
              </a:blipFill>
            </p:spPr>
            <p:txBody>
              <a:bodyPr/>
              <a:lstStyle/>
              <a:p>
                <a:r>
                  <a:rPr lang="en-IL">
                    <a:noFill/>
                  </a:rPr>
                  <a:t> </a:t>
                </a:r>
              </a:p>
            </p:txBody>
          </p:sp>
        </mc:Fallback>
      </mc:AlternateContent>
      <p:sp>
        <p:nvSpPr>
          <p:cNvPr id="11" name="TextBox 10">
            <a:extLst>
              <a:ext uri="{FF2B5EF4-FFF2-40B4-BE49-F238E27FC236}">
                <a16:creationId xmlns:a16="http://schemas.microsoft.com/office/drawing/2014/main" id="{CE7343E5-0D50-02C5-2362-A685F10AC965}"/>
              </a:ext>
            </a:extLst>
          </p:cNvPr>
          <p:cNvSpPr txBox="1"/>
          <p:nvPr/>
        </p:nvSpPr>
        <p:spPr>
          <a:xfrm rot="290360">
            <a:off x="2796843" y="5502614"/>
            <a:ext cx="3066600" cy="338554"/>
          </a:xfrm>
          <a:prstGeom prst="rect">
            <a:avLst/>
          </a:prstGeom>
          <a:noFill/>
        </p:spPr>
        <p:txBody>
          <a:bodyPr wrap="square" rtlCol="0">
            <a:spAutoFit/>
          </a:bodyPr>
          <a:lstStyle/>
          <a:p>
            <a:r>
              <a:rPr lang="en-US" sz="1600" dirty="0">
                <a:solidFill>
                  <a:schemeClr val="bg1">
                    <a:lumMod val="50000"/>
                  </a:schemeClr>
                </a:solidFill>
                <a:latin typeface="Aptos" panose="02110004020202020204"/>
              </a:rPr>
              <a:t>via </a:t>
            </a:r>
            <a:r>
              <a:rPr lang="en-US" sz="1600" b="1" dirty="0">
                <a:solidFill>
                  <a:schemeClr val="bg1">
                    <a:lumMod val="50000"/>
                  </a:schemeClr>
                </a:solidFill>
                <a:latin typeface="Aptos" panose="02110004020202020204"/>
              </a:rPr>
              <a:t>non-adaptive </a:t>
            </a:r>
            <a:r>
              <a:rPr lang="en-US" sz="1600" dirty="0">
                <a:solidFill>
                  <a:schemeClr val="bg1">
                    <a:lumMod val="50000"/>
                  </a:schemeClr>
                </a:solidFill>
                <a:latin typeface="Aptos" panose="02110004020202020204"/>
              </a:rPr>
              <a:t>succinct PCA</a:t>
            </a:r>
          </a:p>
        </p:txBody>
      </p:sp>
      <p:cxnSp>
        <p:nvCxnSpPr>
          <p:cNvPr id="12" name="Straight Arrow Connector 11">
            <a:extLst>
              <a:ext uri="{FF2B5EF4-FFF2-40B4-BE49-F238E27FC236}">
                <a16:creationId xmlns:a16="http://schemas.microsoft.com/office/drawing/2014/main" id="{576824E9-7651-0725-B770-267090BF1138}"/>
              </a:ext>
            </a:extLst>
          </p:cNvPr>
          <p:cNvCxnSpPr>
            <a:cxnSpLocks/>
          </p:cNvCxnSpPr>
          <p:nvPr/>
        </p:nvCxnSpPr>
        <p:spPr>
          <a:xfrm>
            <a:off x="2794604" y="5689525"/>
            <a:ext cx="3186549" cy="227940"/>
          </a:xfrm>
          <a:prstGeom prst="straightConnector1">
            <a:avLst/>
          </a:prstGeom>
          <a:ln w="571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7610B8A7-CA8C-1FF3-B358-BEE3143B933F}"/>
              </a:ext>
            </a:extLst>
          </p:cNvPr>
          <p:cNvCxnSpPr>
            <a:cxnSpLocks/>
          </p:cNvCxnSpPr>
          <p:nvPr/>
        </p:nvCxnSpPr>
        <p:spPr>
          <a:xfrm flipV="1">
            <a:off x="2794604" y="4891652"/>
            <a:ext cx="3186549" cy="445216"/>
          </a:xfrm>
          <a:prstGeom prst="straightConnector1">
            <a:avLst/>
          </a:prstGeom>
          <a:ln w="571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C4D9A79-D819-0242-921E-EF001E21ADA4}"/>
              </a:ext>
            </a:extLst>
          </p:cNvPr>
          <p:cNvSpPr txBox="1"/>
          <p:nvPr/>
        </p:nvSpPr>
        <p:spPr>
          <a:xfrm rot="21157276">
            <a:off x="2991019" y="5049812"/>
            <a:ext cx="3054327" cy="338554"/>
          </a:xfrm>
          <a:prstGeom prst="rect">
            <a:avLst/>
          </a:prstGeom>
          <a:noFill/>
        </p:spPr>
        <p:txBody>
          <a:bodyPr wrap="square" rtlCol="0">
            <a:spAutoFit/>
          </a:bodyPr>
          <a:lstStyle/>
          <a:p>
            <a:r>
              <a:rPr lang="en-US" sz="1600" dirty="0">
                <a:solidFill>
                  <a:schemeClr val="bg1">
                    <a:lumMod val="50000"/>
                  </a:schemeClr>
                </a:solidFill>
              </a:rPr>
              <a:t>via </a:t>
            </a:r>
            <a:r>
              <a:rPr lang="en-US" sz="1600" b="1" dirty="0">
                <a:solidFill>
                  <a:schemeClr val="bg1">
                    <a:lumMod val="50000"/>
                  </a:schemeClr>
                </a:solidFill>
              </a:rPr>
              <a:t>adaptive</a:t>
            </a:r>
            <a:r>
              <a:rPr lang="en-US" sz="1600" dirty="0">
                <a:solidFill>
                  <a:schemeClr val="bg1">
                    <a:lumMod val="50000"/>
                  </a:schemeClr>
                </a:solidFill>
              </a:rPr>
              <a:t> succinct PCA</a:t>
            </a:r>
          </a:p>
        </p:txBody>
      </p:sp>
      <p:sp>
        <p:nvSpPr>
          <p:cNvPr id="22" name="Rounded Rectangle 77">
            <a:extLst>
              <a:ext uri="{FF2B5EF4-FFF2-40B4-BE49-F238E27FC236}">
                <a16:creationId xmlns:a16="http://schemas.microsoft.com/office/drawing/2014/main" id="{7958BD0E-1411-9B09-4A9C-20F652CD7DAF}"/>
              </a:ext>
            </a:extLst>
          </p:cNvPr>
          <p:cNvSpPr/>
          <p:nvPr/>
        </p:nvSpPr>
        <p:spPr>
          <a:xfrm>
            <a:off x="1207259" y="5126398"/>
            <a:ext cx="1587345" cy="772615"/>
          </a:xfrm>
          <a:prstGeom prst="roundRect">
            <a:avLst>
              <a:gd name="adj" fmla="val 11512"/>
            </a:avLst>
          </a:prstGeom>
          <a:solidFill>
            <a:schemeClr val="bg1">
              <a:lumMod val="9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Aptos" panose="02110004020202020204"/>
              </a:rPr>
              <a:t>Standard assumptions</a:t>
            </a:r>
          </a:p>
        </p:txBody>
      </p:sp>
      <p:sp>
        <p:nvSpPr>
          <p:cNvPr id="26" name="TextBox 25">
            <a:extLst>
              <a:ext uri="{FF2B5EF4-FFF2-40B4-BE49-F238E27FC236}">
                <a16:creationId xmlns:a16="http://schemas.microsoft.com/office/drawing/2014/main" id="{0C0C28CE-B36C-C8E7-F6D0-4634F3BB000C}"/>
              </a:ext>
            </a:extLst>
          </p:cNvPr>
          <p:cNvSpPr txBox="1"/>
          <p:nvPr/>
        </p:nvSpPr>
        <p:spPr>
          <a:xfrm rot="21195285">
            <a:off x="3711744" y="4778537"/>
            <a:ext cx="984708" cy="369332"/>
          </a:xfrm>
          <a:prstGeom prst="rect">
            <a:avLst/>
          </a:prstGeom>
          <a:noFill/>
        </p:spPr>
        <p:txBody>
          <a:bodyPr wrap="square">
            <a:spAutoFit/>
          </a:bodyPr>
          <a:lstStyle/>
          <a:p>
            <a:r>
              <a:rPr lang="en-US" dirty="0">
                <a:solidFill>
                  <a:srgbClr val="0070C0"/>
                </a:solidFill>
                <a:latin typeface="Aptos" panose="02110004020202020204"/>
              </a:rPr>
              <a:t>[Ben24</a:t>
            </a:r>
            <a:r>
              <a:rPr lang="en-US" dirty="0">
                <a:solidFill>
                  <a:srgbClr val="0070C0"/>
                </a:solidFill>
              </a:rPr>
              <a:t>] </a:t>
            </a:r>
            <a:endParaRPr lang="en-IL" dirty="0"/>
          </a:p>
        </p:txBody>
      </p:sp>
      <p:sp>
        <p:nvSpPr>
          <p:cNvPr id="29" name="TextBox 28">
            <a:extLst>
              <a:ext uri="{FF2B5EF4-FFF2-40B4-BE49-F238E27FC236}">
                <a16:creationId xmlns:a16="http://schemas.microsoft.com/office/drawing/2014/main" id="{7B2B870F-E29D-879B-B16A-AF48A11FBB4C}"/>
              </a:ext>
            </a:extLst>
          </p:cNvPr>
          <p:cNvSpPr txBox="1"/>
          <p:nvPr/>
        </p:nvSpPr>
        <p:spPr>
          <a:xfrm rot="350547">
            <a:off x="3807920" y="5790974"/>
            <a:ext cx="1028410" cy="369332"/>
          </a:xfrm>
          <a:prstGeom prst="rect">
            <a:avLst/>
          </a:prstGeom>
          <a:noFill/>
        </p:spPr>
        <p:txBody>
          <a:bodyPr wrap="square">
            <a:spAutoFit/>
          </a:bodyPr>
          <a:lstStyle/>
          <a:p>
            <a:r>
              <a:rPr lang="en-US" dirty="0">
                <a:solidFill>
                  <a:srgbClr val="0070C0"/>
                </a:solidFill>
                <a:latin typeface="Aptos" panose="02110004020202020204"/>
              </a:rPr>
              <a:t>[BR22] </a:t>
            </a:r>
            <a:endParaRPr lang="en-IL" dirty="0"/>
          </a:p>
        </p:txBody>
      </p:sp>
      <p:sp>
        <p:nvSpPr>
          <p:cNvPr id="32" name="Rounded Rectangle 31">
            <a:extLst>
              <a:ext uri="{FF2B5EF4-FFF2-40B4-BE49-F238E27FC236}">
                <a16:creationId xmlns:a16="http://schemas.microsoft.com/office/drawing/2014/main" id="{104F96E7-646A-E9FC-2E90-9218769D93DA}"/>
              </a:ext>
            </a:extLst>
          </p:cNvPr>
          <p:cNvSpPr/>
          <p:nvPr/>
        </p:nvSpPr>
        <p:spPr>
          <a:xfrm>
            <a:off x="9729005" y="4438719"/>
            <a:ext cx="1949918" cy="725782"/>
          </a:xfrm>
          <a:prstGeom prst="roundRect">
            <a:avLst>
              <a:gd name="adj" fmla="val 11512"/>
            </a:avLst>
          </a:prstGeom>
          <a:solidFill>
            <a:schemeClr val="accent2">
              <a:lumMod val="20000"/>
              <a:lumOff val="8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Aptos" panose="02110004020202020204"/>
              </a:rPr>
              <a:t>Collision resistant hash</a:t>
            </a:r>
          </a:p>
        </p:txBody>
      </p:sp>
      <p:sp>
        <p:nvSpPr>
          <p:cNvPr id="34" name="TextBox 33">
            <a:extLst>
              <a:ext uri="{FF2B5EF4-FFF2-40B4-BE49-F238E27FC236}">
                <a16:creationId xmlns:a16="http://schemas.microsoft.com/office/drawing/2014/main" id="{7A4D7C84-20B2-FAF6-B6AF-81EA8E61D6FC}"/>
              </a:ext>
            </a:extLst>
          </p:cNvPr>
          <p:cNvSpPr txBox="1"/>
          <p:nvPr/>
        </p:nvSpPr>
        <p:spPr>
          <a:xfrm>
            <a:off x="8353914" y="4469046"/>
            <a:ext cx="966931" cy="369332"/>
          </a:xfrm>
          <a:prstGeom prst="rect">
            <a:avLst/>
          </a:prstGeom>
          <a:noFill/>
        </p:spPr>
        <p:txBody>
          <a:bodyPr wrap="none" rtlCol="0">
            <a:spAutoFit/>
          </a:bodyPr>
          <a:lstStyle/>
          <a:p>
            <a:r>
              <a:rPr lang="en-US" b="1" dirty="0">
                <a:solidFill>
                  <a:srgbClr val="C00000"/>
                </a:solidFill>
                <a:latin typeface="Aptos" panose="02110004020202020204"/>
              </a:rPr>
              <a:t>[</a:t>
            </a:r>
            <a:r>
              <a:rPr lang="en-US" b="1" dirty="0" err="1">
                <a:solidFill>
                  <a:srgbClr val="C00000"/>
                </a:solidFill>
                <a:latin typeface="Aptos" panose="02110004020202020204"/>
              </a:rPr>
              <a:t>Thm</a:t>
            </a:r>
            <a:r>
              <a:rPr lang="en-US" b="1" dirty="0">
                <a:solidFill>
                  <a:srgbClr val="C00000"/>
                </a:solidFill>
                <a:latin typeface="Aptos" panose="02110004020202020204"/>
              </a:rPr>
              <a:t> 2]</a:t>
            </a:r>
          </a:p>
        </p:txBody>
      </p:sp>
      <p:sp>
        <p:nvSpPr>
          <p:cNvPr id="35" name="Rounded Rectangle 34">
            <a:extLst>
              <a:ext uri="{FF2B5EF4-FFF2-40B4-BE49-F238E27FC236}">
                <a16:creationId xmlns:a16="http://schemas.microsoft.com/office/drawing/2014/main" id="{9998C18A-1561-49BF-DA2B-27A9D9BED4F8}"/>
              </a:ext>
            </a:extLst>
          </p:cNvPr>
          <p:cNvSpPr/>
          <p:nvPr/>
        </p:nvSpPr>
        <p:spPr>
          <a:xfrm>
            <a:off x="6169107" y="2903227"/>
            <a:ext cx="1829295" cy="1112962"/>
          </a:xfrm>
          <a:prstGeom prst="roundRect">
            <a:avLst/>
          </a:prstGeom>
          <a:no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latin typeface="Aptos" panose="02110004020202020204"/>
            </a:endParaRPr>
          </a:p>
        </p:txBody>
      </p:sp>
      <p:sp>
        <p:nvSpPr>
          <p:cNvPr id="42" name="TextBox 41">
            <a:extLst>
              <a:ext uri="{FF2B5EF4-FFF2-40B4-BE49-F238E27FC236}">
                <a16:creationId xmlns:a16="http://schemas.microsoft.com/office/drawing/2014/main" id="{CF6B781E-870B-55FC-BB4E-8AB66C924EA2}"/>
              </a:ext>
            </a:extLst>
          </p:cNvPr>
          <p:cNvSpPr txBox="1"/>
          <p:nvPr/>
        </p:nvSpPr>
        <p:spPr>
          <a:xfrm>
            <a:off x="6573118" y="2663584"/>
            <a:ext cx="1021272" cy="1569660"/>
          </a:xfrm>
          <a:prstGeom prst="rect">
            <a:avLst/>
          </a:prstGeom>
          <a:noFill/>
        </p:spPr>
        <p:txBody>
          <a:bodyPr wrap="square">
            <a:spAutoFit/>
          </a:bodyPr>
          <a:lstStyle/>
          <a:p>
            <a:pPr algn="ctr"/>
            <a:r>
              <a:rPr lang="en-IL" sz="9600" dirty="0">
                <a:solidFill>
                  <a:srgbClr val="C00000"/>
                </a:solidFill>
              </a:rPr>
              <a:t>?</a:t>
            </a:r>
          </a:p>
        </p:txBody>
      </p:sp>
      <p:cxnSp>
        <p:nvCxnSpPr>
          <p:cNvPr id="5" name="Straight Arrow Connector 4">
            <a:extLst>
              <a:ext uri="{FF2B5EF4-FFF2-40B4-BE49-F238E27FC236}">
                <a16:creationId xmlns:a16="http://schemas.microsoft.com/office/drawing/2014/main" id="{D0F9AD6A-5096-4197-C725-8551309FE3B8}"/>
              </a:ext>
            </a:extLst>
          </p:cNvPr>
          <p:cNvCxnSpPr>
            <a:cxnSpLocks/>
          </p:cNvCxnSpPr>
          <p:nvPr/>
        </p:nvCxnSpPr>
        <p:spPr>
          <a:xfrm>
            <a:off x="8160962" y="4797973"/>
            <a:ext cx="1568043" cy="3637"/>
          </a:xfrm>
          <a:prstGeom prst="straightConnector1">
            <a:avLst/>
          </a:prstGeom>
          <a:ln w="571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AAE4175A-0266-0547-B474-FF38AF77B37F}"/>
              </a:ext>
            </a:extLst>
          </p:cNvPr>
          <p:cNvCxnSpPr>
            <a:cxnSpLocks/>
          </p:cNvCxnSpPr>
          <p:nvPr/>
        </p:nvCxnSpPr>
        <p:spPr>
          <a:xfrm flipH="1">
            <a:off x="8160962" y="5008742"/>
            <a:ext cx="1510861" cy="0"/>
          </a:xfrm>
          <a:prstGeom prst="straightConnector1">
            <a:avLst/>
          </a:prstGeom>
          <a:ln w="571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468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nodePh="1">
                                  <p:stCondLst>
                                    <p:cond delay="0"/>
                                  </p:stCondLst>
                                  <p:endCondLst>
                                    <p:cond evt="begin" delay="0">
                                      <p:tn val="11"/>
                                    </p:cond>
                                  </p:end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P spid="35" grpId="0" animBg="1"/>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3028F-49BD-1259-968F-A3DC1C356F4E}"/>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84BE4FDE-B413-BDB7-D12F-2955E7BC566B}"/>
              </a:ext>
            </a:extLst>
          </p:cNvPr>
          <p:cNvSpPr/>
          <p:nvPr/>
        </p:nvSpPr>
        <p:spPr>
          <a:xfrm>
            <a:off x="5993304" y="494270"/>
            <a:ext cx="2155507" cy="5970693"/>
          </a:xfrm>
          <a:prstGeom prst="roundRect">
            <a:avLst>
              <a:gd name="adj" fmla="val 4055"/>
            </a:avLst>
          </a:prstGeom>
          <a:solidFill>
            <a:srgbClr val="DDEAF8"/>
          </a:solidFill>
          <a:ln>
            <a:solidFill>
              <a:srgbClr val="DDEA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p:nvGrpSpPr>
          <p:cNvPr id="23" name="Group 22">
            <a:extLst>
              <a:ext uri="{FF2B5EF4-FFF2-40B4-BE49-F238E27FC236}">
                <a16:creationId xmlns:a16="http://schemas.microsoft.com/office/drawing/2014/main" id="{8A54C6A9-8F80-9B32-CD29-5308C820586A}"/>
              </a:ext>
            </a:extLst>
          </p:cNvPr>
          <p:cNvGrpSpPr/>
          <p:nvPr/>
        </p:nvGrpSpPr>
        <p:grpSpPr>
          <a:xfrm>
            <a:off x="9671823" y="1183565"/>
            <a:ext cx="1949918" cy="725782"/>
            <a:chOff x="4840326" y="572683"/>
            <a:chExt cx="1949918" cy="725782"/>
          </a:xfrm>
        </p:grpSpPr>
        <p:sp>
          <p:nvSpPr>
            <p:cNvPr id="24" name="Rounded Rectangle 23">
              <a:extLst>
                <a:ext uri="{FF2B5EF4-FFF2-40B4-BE49-F238E27FC236}">
                  <a16:creationId xmlns:a16="http://schemas.microsoft.com/office/drawing/2014/main" id="{250206BC-70FE-7159-2A21-9C2A0BDDDD59}"/>
                </a:ext>
              </a:extLst>
            </p:cNvPr>
            <p:cNvSpPr/>
            <p:nvPr/>
          </p:nvSpPr>
          <p:spPr>
            <a:xfrm>
              <a:off x="4840326" y="572683"/>
              <a:ext cx="1949918" cy="725782"/>
            </a:xfrm>
            <a:prstGeom prst="roundRect">
              <a:avLst>
                <a:gd name="adj" fmla="val 11512"/>
              </a:avLst>
            </a:prstGeom>
            <a:solidFill>
              <a:schemeClr val="accent2">
                <a:lumMod val="20000"/>
                <a:lumOff val="8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ptos" panose="02110004020202020204"/>
              </a:endParaRPr>
            </a:p>
          </p:txBody>
        </p:sp>
        <p:sp>
          <p:nvSpPr>
            <p:cNvPr id="25" name="TextBox 24">
              <a:extLst>
                <a:ext uri="{FF2B5EF4-FFF2-40B4-BE49-F238E27FC236}">
                  <a16:creationId xmlns:a16="http://schemas.microsoft.com/office/drawing/2014/main" id="{8BABBD6A-7BCB-C9E0-FD50-CFF3244E3C7A}"/>
                </a:ext>
              </a:extLst>
            </p:cNvPr>
            <p:cNvSpPr txBox="1"/>
            <p:nvPr/>
          </p:nvSpPr>
          <p:spPr>
            <a:xfrm>
              <a:off x="4990735" y="750908"/>
              <a:ext cx="1649100" cy="369332"/>
            </a:xfrm>
            <a:prstGeom prst="rect">
              <a:avLst/>
            </a:prstGeom>
            <a:noFill/>
          </p:spPr>
          <p:txBody>
            <a:bodyPr wrap="square" rtlCol="0">
              <a:spAutoFit/>
            </a:bodyPr>
            <a:lstStyle/>
            <a:p>
              <a:pPr algn="ctr"/>
              <a:r>
                <a:rPr lang="en-US" dirty="0">
                  <a:solidFill>
                    <a:prstClr val="black"/>
                  </a:solidFill>
                  <a:latin typeface="Aptos" panose="02110004020202020204"/>
                </a:rPr>
                <a:t>PH collapses</a:t>
              </a:r>
            </a:p>
          </p:txBody>
        </p:sp>
      </p:grpSp>
      <p:cxnSp>
        <p:nvCxnSpPr>
          <p:cNvPr id="27" name="Straight Arrow Connector 26">
            <a:extLst>
              <a:ext uri="{FF2B5EF4-FFF2-40B4-BE49-F238E27FC236}">
                <a16:creationId xmlns:a16="http://schemas.microsoft.com/office/drawing/2014/main" id="{6C91DABE-27DF-23E2-088C-14F29CA70799}"/>
              </a:ext>
            </a:extLst>
          </p:cNvPr>
          <p:cNvCxnSpPr>
            <a:cxnSpLocks/>
            <a:endCxn id="24" idx="1"/>
          </p:cNvCxnSpPr>
          <p:nvPr/>
        </p:nvCxnSpPr>
        <p:spPr>
          <a:xfrm>
            <a:off x="8023796" y="987972"/>
            <a:ext cx="1648027" cy="558484"/>
          </a:xfrm>
          <a:prstGeom prst="straightConnector1">
            <a:avLst/>
          </a:prstGeom>
          <a:ln w="571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65CDED3F-CD99-728B-E097-925A4E40B5AB}"/>
              </a:ext>
            </a:extLst>
          </p:cNvPr>
          <p:cNvSpPr txBox="1"/>
          <p:nvPr/>
        </p:nvSpPr>
        <p:spPr>
          <a:xfrm rot="1101629">
            <a:off x="8475034" y="933652"/>
            <a:ext cx="817853" cy="369332"/>
          </a:xfrm>
          <a:prstGeom prst="rect">
            <a:avLst/>
          </a:prstGeom>
          <a:noFill/>
        </p:spPr>
        <p:txBody>
          <a:bodyPr wrap="none" rtlCol="0">
            <a:spAutoFit/>
          </a:bodyPr>
          <a:lstStyle/>
          <a:p>
            <a:r>
              <a:rPr lang="en-US" dirty="0">
                <a:solidFill>
                  <a:srgbClr val="0070C0"/>
                </a:solidFill>
                <a:latin typeface="Aptos" panose="02110004020202020204"/>
              </a:rPr>
              <a:t>[FS08]</a:t>
            </a:r>
          </a:p>
        </p:txBody>
      </p:sp>
      <p:sp>
        <p:nvSpPr>
          <p:cNvPr id="18" name="Rounded Rectangle 17">
            <a:extLst>
              <a:ext uri="{FF2B5EF4-FFF2-40B4-BE49-F238E27FC236}">
                <a16:creationId xmlns:a16="http://schemas.microsoft.com/office/drawing/2014/main" id="{B78B4667-C407-AE82-AF0B-B64D99265A52}"/>
              </a:ext>
            </a:extLst>
          </p:cNvPr>
          <p:cNvSpPr/>
          <p:nvPr/>
        </p:nvSpPr>
        <p:spPr>
          <a:xfrm>
            <a:off x="6143713" y="583739"/>
            <a:ext cx="1854689" cy="828533"/>
          </a:xfrm>
          <a:prstGeom prst="roundRect">
            <a:avLst/>
          </a:prstGeom>
          <a:solidFill>
            <a:srgbClr val="DDEAF8"/>
          </a:solidFill>
          <a:ln w="3810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latin typeface="Aptos" panose="02110004020202020204"/>
              </a:rPr>
              <a:t>Instance compression</a:t>
            </a:r>
          </a:p>
          <a:p>
            <a:pPr algn="ctr"/>
            <a:r>
              <a:rPr lang="en-US" dirty="0">
                <a:solidFill>
                  <a:schemeClr val="bg1">
                    <a:lumMod val="50000"/>
                  </a:schemeClr>
                </a:solidFill>
                <a:latin typeface="Aptos" panose="02110004020202020204"/>
              </a:rPr>
              <a:t>[HN06]</a:t>
            </a:r>
          </a:p>
        </p:txBody>
      </p:sp>
      <p:sp>
        <p:nvSpPr>
          <p:cNvPr id="2" name="Rounded Rectangle 1">
            <a:extLst>
              <a:ext uri="{FF2B5EF4-FFF2-40B4-BE49-F238E27FC236}">
                <a16:creationId xmlns:a16="http://schemas.microsoft.com/office/drawing/2014/main" id="{C125BF78-1127-4062-322A-089ADC24D98F}"/>
              </a:ext>
            </a:extLst>
          </p:cNvPr>
          <p:cNvSpPr/>
          <p:nvPr/>
        </p:nvSpPr>
        <p:spPr>
          <a:xfrm>
            <a:off x="6169108" y="5448698"/>
            <a:ext cx="1854689" cy="828533"/>
          </a:xfrm>
          <a:prstGeom prst="roundRect">
            <a:avLst/>
          </a:prstGeom>
          <a:solidFill>
            <a:srgbClr val="DDEAF8"/>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Aptos" panose="02110004020202020204"/>
              </a:rPr>
              <a:t>Non-adaptive CIC</a:t>
            </a:r>
          </a:p>
        </p:txBody>
      </p:sp>
      <p:sp>
        <p:nvSpPr>
          <p:cNvPr id="16" name="Rounded Rectangle 15">
            <a:extLst>
              <a:ext uri="{FF2B5EF4-FFF2-40B4-BE49-F238E27FC236}">
                <a16:creationId xmlns:a16="http://schemas.microsoft.com/office/drawing/2014/main" id="{35AADF9A-8F05-8872-C09B-CB4F2860AF83}"/>
              </a:ext>
            </a:extLst>
          </p:cNvPr>
          <p:cNvSpPr/>
          <p:nvPr/>
        </p:nvSpPr>
        <p:spPr>
          <a:xfrm>
            <a:off x="6169107" y="4387344"/>
            <a:ext cx="1854689" cy="828533"/>
          </a:xfrm>
          <a:prstGeom prst="roundRect">
            <a:avLst/>
          </a:prstGeom>
          <a:solidFill>
            <a:srgbClr val="DDEAF8"/>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Aptos" panose="02110004020202020204"/>
              </a:rPr>
              <a:t>Adaptive CIC</a:t>
            </a:r>
          </a:p>
        </p:txBody>
      </p:sp>
      <p:sp>
        <p:nvSpPr>
          <p:cNvPr id="28" name="Rounded Rectangle 27">
            <a:extLst>
              <a:ext uri="{FF2B5EF4-FFF2-40B4-BE49-F238E27FC236}">
                <a16:creationId xmlns:a16="http://schemas.microsoft.com/office/drawing/2014/main" id="{430C34EB-0797-9735-6061-9A6E0BF2EDB4}"/>
              </a:ext>
            </a:extLst>
          </p:cNvPr>
          <p:cNvSpPr/>
          <p:nvPr/>
        </p:nvSpPr>
        <p:spPr>
          <a:xfrm>
            <a:off x="6169107" y="1649423"/>
            <a:ext cx="1854689" cy="828533"/>
          </a:xfrm>
          <a:prstGeom prst="roundRect">
            <a:avLst/>
          </a:prstGeom>
          <a:solidFill>
            <a:srgbClr val="DDEAF8"/>
          </a:solidFill>
          <a:ln w="3810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latin typeface="Aptos" panose="02110004020202020204"/>
              </a:rPr>
              <a:t>CIC with</a:t>
            </a:r>
            <a:br>
              <a:rPr lang="en-US" dirty="0">
                <a:solidFill>
                  <a:schemeClr val="bg1">
                    <a:lumMod val="50000"/>
                  </a:schemeClr>
                </a:solidFill>
                <a:latin typeface="Aptos" panose="02110004020202020204"/>
              </a:rPr>
            </a:br>
            <a:r>
              <a:rPr lang="en-US" dirty="0">
                <a:solidFill>
                  <a:schemeClr val="bg1">
                    <a:lumMod val="50000"/>
                  </a:schemeClr>
                </a:solidFill>
                <a:latin typeface="Aptos" panose="02110004020202020204"/>
              </a:rPr>
              <a:t>strong soundness</a:t>
            </a:r>
          </a:p>
        </p:txBody>
      </p:sp>
      <p:cxnSp>
        <p:nvCxnSpPr>
          <p:cNvPr id="30" name="Straight Arrow Connector 29">
            <a:extLst>
              <a:ext uri="{FF2B5EF4-FFF2-40B4-BE49-F238E27FC236}">
                <a16:creationId xmlns:a16="http://schemas.microsoft.com/office/drawing/2014/main" id="{FAC63440-C1AC-9D26-CF87-7AE4D2F6621D}"/>
              </a:ext>
            </a:extLst>
          </p:cNvPr>
          <p:cNvCxnSpPr>
            <a:cxnSpLocks/>
          </p:cNvCxnSpPr>
          <p:nvPr/>
        </p:nvCxnSpPr>
        <p:spPr>
          <a:xfrm flipV="1">
            <a:off x="8035947" y="1655962"/>
            <a:ext cx="1635877" cy="404066"/>
          </a:xfrm>
          <a:prstGeom prst="straightConnector1">
            <a:avLst/>
          </a:prstGeom>
          <a:ln w="571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967763BC-7835-3086-33B2-BF539A22081A}"/>
              </a:ext>
            </a:extLst>
          </p:cNvPr>
          <p:cNvSpPr txBox="1"/>
          <p:nvPr/>
        </p:nvSpPr>
        <p:spPr>
          <a:xfrm rot="20802609">
            <a:off x="8266251" y="1546348"/>
            <a:ext cx="966931" cy="369332"/>
          </a:xfrm>
          <a:prstGeom prst="rect">
            <a:avLst/>
          </a:prstGeom>
          <a:noFill/>
        </p:spPr>
        <p:txBody>
          <a:bodyPr wrap="none" rtlCol="0">
            <a:spAutoFit/>
          </a:bodyPr>
          <a:lstStyle/>
          <a:p>
            <a:r>
              <a:rPr lang="en-US" b="1" dirty="0">
                <a:solidFill>
                  <a:srgbClr val="C00000"/>
                </a:solidFill>
                <a:latin typeface="Aptos" panose="02110004020202020204"/>
              </a:rPr>
              <a:t>[</a:t>
            </a:r>
            <a:r>
              <a:rPr lang="en-US" b="1" dirty="0" err="1">
                <a:solidFill>
                  <a:srgbClr val="C00000"/>
                </a:solidFill>
                <a:latin typeface="Aptos" panose="02110004020202020204"/>
              </a:rPr>
              <a:t>Thm</a:t>
            </a:r>
            <a:r>
              <a:rPr lang="en-US" b="1" dirty="0">
                <a:solidFill>
                  <a:srgbClr val="C00000"/>
                </a:solidFill>
                <a:latin typeface="Aptos" panose="02110004020202020204"/>
              </a:rPr>
              <a:t> 1]</a:t>
            </a:r>
          </a:p>
        </p:txBody>
      </p:sp>
      <p:sp>
        <p:nvSpPr>
          <p:cNvPr id="19" name="Rounded Rectangle 18">
            <a:extLst>
              <a:ext uri="{FF2B5EF4-FFF2-40B4-BE49-F238E27FC236}">
                <a16:creationId xmlns:a16="http://schemas.microsoft.com/office/drawing/2014/main" id="{3142A479-4521-6EBF-6B21-CB72CB9311E9}"/>
              </a:ext>
            </a:extLst>
          </p:cNvPr>
          <p:cNvSpPr/>
          <p:nvPr/>
        </p:nvSpPr>
        <p:spPr>
          <a:xfrm>
            <a:off x="6173721" y="2985205"/>
            <a:ext cx="1854689" cy="828533"/>
          </a:xfrm>
          <a:prstGeom prst="roundRect">
            <a:avLst/>
          </a:prstGeom>
          <a:solidFill>
            <a:srgbClr val="DDEAF8"/>
          </a:solidFill>
          <a:ln w="3810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ptos" panose="02110004020202020204"/>
              </a:rPr>
              <a:t>CIC with</a:t>
            </a:r>
            <a:br>
              <a:rPr lang="en-US" dirty="0">
                <a:solidFill>
                  <a:schemeClr val="tx1"/>
                </a:solidFill>
                <a:latin typeface="Aptos" panose="02110004020202020204"/>
              </a:rPr>
            </a:br>
            <a:r>
              <a:rPr lang="en-US" dirty="0">
                <a:solidFill>
                  <a:schemeClr val="tx1"/>
                </a:solidFill>
                <a:latin typeface="Aptos" panose="02110004020202020204"/>
              </a:rPr>
              <a:t>witness retrieval</a:t>
            </a:r>
          </a:p>
        </p:txBody>
      </p:sp>
      <p:sp>
        <p:nvSpPr>
          <p:cNvPr id="34" name="TextBox 33">
            <a:extLst>
              <a:ext uri="{FF2B5EF4-FFF2-40B4-BE49-F238E27FC236}">
                <a16:creationId xmlns:a16="http://schemas.microsoft.com/office/drawing/2014/main" id="{D54D8369-0277-E989-DA8D-F09A1FB67CFC}"/>
              </a:ext>
            </a:extLst>
          </p:cNvPr>
          <p:cNvSpPr txBox="1"/>
          <p:nvPr/>
        </p:nvSpPr>
        <p:spPr>
          <a:xfrm rot="290360">
            <a:off x="2796843" y="5502614"/>
            <a:ext cx="3066600" cy="338554"/>
          </a:xfrm>
          <a:prstGeom prst="rect">
            <a:avLst/>
          </a:prstGeom>
          <a:noFill/>
        </p:spPr>
        <p:txBody>
          <a:bodyPr wrap="square" rtlCol="0">
            <a:spAutoFit/>
          </a:bodyPr>
          <a:lstStyle/>
          <a:p>
            <a:r>
              <a:rPr lang="en-US" sz="1600" dirty="0">
                <a:solidFill>
                  <a:schemeClr val="bg1">
                    <a:lumMod val="50000"/>
                  </a:schemeClr>
                </a:solidFill>
                <a:latin typeface="Aptos" panose="02110004020202020204"/>
              </a:rPr>
              <a:t>via </a:t>
            </a:r>
            <a:r>
              <a:rPr lang="en-US" sz="1600" b="1" dirty="0">
                <a:solidFill>
                  <a:schemeClr val="bg1">
                    <a:lumMod val="50000"/>
                  </a:schemeClr>
                </a:solidFill>
                <a:latin typeface="Aptos" panose="02110004020202020204"/>
              </a:rPr>
              <a:t>non-adaptive </a:t>
            </a:r>
            <a:r>
              <a:rPr lang="en-US" sz="1600" dirty="0">
                <a:solidFill>
                  <a:schemeClr val="bg1">
                    <a:lumMod val="50000"/>
                  </a:schemeClr>
                </a:solidFill>
                <a:latin typeface="Aptos" panose="02110004020202020204"/>
              </a:rPr>
              <a:t>succinct PCA</a:t>
            </a:r>
          </a:p>
        </p:txBody>
      </p:sp>
      <p:cxnSp>
        <p:nvCxnSpPr>
          <p:cNvPr id="38" name="Straight Arrow Connector 37">
            <a:extLst>
              <a:ext uri="{FF2B5EF4-FFF2-40B4-BE49-F238E27FC236}">
                <a16:creationId xmlns:a16="http://schemas.microsoft.com/office/drawing/2014/main" id="{7402FFF7-6395-C66E-12D7-B59D0E1B0A9C}"/>
              </a:ext>
            </a:extLst>
          </p:cNvPr>
          <p:cNvCxnSpPr>
            <a:cxnSpLocks/>
          </p:cNvCxnSpPr>
          <p:nvPr/>
        </p:nvCxnSpPr>
        <p:spPr>
          <a:xfrm>
            <a:off x="2794604" y="5689525"/>
            <a:ext cx="3186549" cy="227940"/>
          </a:xfrm>
          <a:prstGeom prst="straightConnector1">
            <a:avLst/>
          </a:prstGeom>
          <a:ln w="571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EB889A23-6C98-B7C7-68EF-8B83AD4B8F02}"/>
              </a:ext>
            </a:extLst>
          </p:cNvPr>
          <p:cNvCxnSpPr>
            <a:cxnSpLocks/>
          </p:cNvCxnSpPr>
          <p:nvPr/>
        </p:nvCxnSpPr>
        <p:spPr>
          <a:xfrm flipV="1">
            <a:off x="2794604" y="4891652"/>
            <a:ext cx="3186549" cy="445216"/>
          </a:xfrm>
          <a:prstGeom prst="straightConnector1">
            <a:avLst/>
          </a:prstGeom>
          <a:ln w="571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3BEC3E77-244B-6C97-5343-550D70D817FE}"/>
              </a:ext>
            </a:extLst>
          </p:cNvPr>
          <p:cNvSpPr txBox="1"/>
          <p:nvPr/>
        </p:nvSpPr>
        <p:spPr>
          <a:xfrm rot="21157276">
            <a:off x="2991019" y="5049812"/>
            <a:ext cx="3054327" cy="338554"/>
          </a:xfrm>
          <a:prstGeom prst="rect">
            <a:avLst/>
          </a:prstGeom>
          <a:noFill/>
        </p:spPr>
        <p:txBody>
          <a:bodyPr wrap="square" rtlCol="0">
            <a:spAutoFit/>
          </a:bodyPr>
          <a:lstStyle/>
          <a:p>
            <a:r>
              <a:rPr lang="en-US" sz="1600" dirty="0">
                <a:solidFill>
                  <a:schemeClr val="bg1">
                    <a:lumMod val="50000"/>
                  </a:schemeClr>
                </a:solidFill>
              </a:rPr>
              <a:t>via </a:t>
            </a:r>
            <a:r>
              <a:rPr lang="en-US" sz="1600" b="1" dirty="0">
                <a:solidFill>
                  <a:schemeClr val="bg1">
                    <a:lumMod val="50000"/>
                  </a:schemeClr>
                </a:solidFill>
              </a:rPr>
              <a:t>adaptive</a:t>
            </a:r>
            <a:r>
              <a:rPr lang="en-US" sz="1600" dirty="0">
                <a:solidFill>
                  <a:schemeClr val="bg1">
                    <a:lumMod val="50000"/>
                  </a:schemeClr>
                </a:solidFill>
              </a:rPr>
              <a:t> succinct PCA</a:t>
            </a:r>
          </a:p>
        </p:txBody>
      </p:sp>
      <p:sp>
        <p:nvSpPr>
          <p:cNvPr id="50" name="Rounded Rectangle 77">
            <a:extLst>
              <a:ext uri="{FF2B5EF4-FFF2-40B4-BE49-F238E27FC236}">
                <a16:creationId xmlns:a16="http://schemas.microsoft.com/office/drawing/2014/main" id="{FFC5122E-37B1-50FD-074A-3F9939286E98}"/>
              </a:ext>
            </a:extLst>
          </p:cNvPr>
          <p:cNvSpPr/>
          <p:nvPr/>
        </p:nvSpPr>
        <p:spPr>
          <a:xfrm>
            <a:off x="1207259" y="5126398"/>
            <a:ext cx="1587345" cy="772615"/>
          </a:xfrm>
          <a:prstGeom prst="roundRect">
            <a:avLst>
              <a:gd name="adj" fmla="val 11512"/>
            </a:avLst>
          </a:prstGeom>
          <a:solidFill>
            <a:schemeClr val="bg1">
              <a:lumMod val="9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Aptos" panose="02110004020202020204"/>
              </a:rPr>
              <a:t>Standard assumptions</a:t>
            </a:r>
          </a:p>
        </p:txBody>
      </p:sp>
      <p:sp>
        <p:nvSpPr>
          <p:cNvPr id="52" name="TextBox 51">
            <a:extLst>
              <a:ext uri="{FF2B5EF4-FFF2-40B4-BE49-F238E27FC236}">
                <a16:creationId xmlns:a16="http://schemas.microsoft.com/office/drawing/2014/main" id="{5271EC94-2289-CC48-80D6-A6D7DF36A98F}"/>
              </a:ext>
            </a:extLst>
          </p:cNvPr>
          <p:cNvSpPr txBox="1"/>
          <p:nvPr/>
        </p:nvSpPr>
        <p:spPr>
          <a:xfrm rot="21195285">
            <a:off x="3711744" y="4778537"/>
            <a:ext cx="984708" cy="369332"/>
          </a:xfrm>
          <a:prstGeom prst="rect">
            <a:avLst/>
          </a:prstGeom>
          <a:noFill/>
        </p:spPr>
        <p:txBody>
          <a:bodyPr wrap="square">
            <a:spAutoFit/>
          </a:bodyPr>
          <a:lstStyle/>
          <a:p>
            <a:r>
              <a:rPr lang="en-US" dirty="0">
                <a:solidFill>
                  <a:srgbClr val="0070C0"/>
                </a:solidFill>
                <a:latin typeface="Aptos" panose="02110004020202020204"/>
              </a:rPr>
              <a:t>[Ben24</a:t>
            </a:r>
            <a:r>
              <a:rPr lang="en-US" dirty="0">
                <a:solidFill>
                  <a:srgbClr val="0070C0"/>
                </a:solidFill>
              </a:rPr>
              <a:t>] </a:t>
            </a:r>
            <a:endParaRPr lang="en-IL" dirty="0"/>
          </a:p>
        </p:txBody>
      </p:sp>
      <p:sp>
        <p:nvSpPr>
          <p:cNvPr id="54" name="TextBox 53">
            <a:extLst>
              <a:ext uri="{FF2B5EF4-FFF2-40B4-BE49-F238E27FC236}">
                <a16:creationId xmlns:a16="http://schemas.microsoft.com/office/drawing/2014/main" id="{DCDB84AE-E77A-7020-6D04-589C4742A1C9}"/>
              </a:ext>
            </a:extLst>
          </p:cNvPr>
          <p:cNvSpPr txBox="1"/>
          <p:nvPr/>
        </p:nvSpPr>
        <p:spPr>
          <a:xfrm rot="350547">
            <a:off x="3807920" y="5790974"/>
            <a:ext cx="1028410" cy="369332"/>
          </a:xfrm>
          <a:prstGeom prst="rect">
            <a:avLst/>
          </a:prstGeom>
          <a:noFill/>
        </p:spPr>
        <p:txBody>
          <a:bodyPr wrap="square">
            <a:spAutoFit/>
          </a:bodyPr>
          <a:lstStyle/>
          <a:p>
            <a:r>
              <a:rPr lang="en-US" dirty="0">
                <a:solidFill>
                  <a:srgbClr val="0070C0"/>
                </a:solidFill>
                <a:latin typeface="Aptos" panose="02110004020202020204"/>
              </a:rPr>
              <a:t>[BR22] </a:t>
            </a:r>
            <a:endParaRPr lang="en-IL" dirty="0"/>
          </a:p>
        </p:txBody>
      </p:sp>
      <mc:AlternateContent xmlns:mc="http://schemas.openxmlformats.org/markup-compatibility/2006" xmlns:a14="http://schemas.microsoft.com/office/drawing/2010/main">
        <mc:Choice Requires="a14">
          <p:sp>
            <p:nvSpPr>
              <p:cNvPr id="67" name="Rectangle: Rounded Corners 18">
                <a:extLst>
                  <a:ext uri="{FF2B5EF4-FFF2-40B4-BE49-F238E27FC236}">
                    <a16:creationId xmlns:a16="http://schemas.microsoft.com/office/drawing/2014/main" id="{4747F789-93CF-C997-3201-614A62EC376C}"/>
                  </a:ext>
                </a:extLst>
              </p:cNvPr>
              <p:cNvSpPr/>
              <p:nvPr/>
            </p:nvSpPr>
            <p:spPr>
              <a:xfrm flipH="1">
                <a:off x="501433" y="935249"/>
                <a:ext cx="3911677" cy="857725"/>
              </a:xfrm>
              <a:prstGeom prst="roundRect">
                <a:avLst>
                  <a:gd name="adj" fmla="val 9646"/>
                </a:avLst>
              </a:prstGeom>
              <a:solidFill>
                <a:srgbClr val="D7F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m:rPr>
                          <m:sty m:val="p"/>
                        </m:rPr>
                        <a:rPr lang="en-US" sz="3200" b="0" i="0" smtClean="0">
                          <a:solidFill>
                            <a:schemeClr val="tx1"/>
                          </a:solidFill>
                          <a:latin typeface="Cambria Math" panose="02040503050406030204" pitchFamily="18" charset="0"/>
                          <a:ea typeface="Cambria Math" panose="02040503050406030204" pitchFamily="18" charset="0"/>
                        </a:rPr>
                        <m:t>OWF</m:t>
                      </m:r>
                      <m:r>
                        <a:rPr lang="en-US" sz="3200" b="0" i="0" smtClean="0">
                          <a:solidFill>
                            <a:schemeClr val="tx1"/>
                          </a:solidFill>
                          <a:latin typeface="Cambria Math" panose="02040503050406030204" pitchFamily="18" charset="0"/>
                          <a:ea typeface="Cambria Math" panose="02040503050406030204" pitchFamily="18" charset="0"/>
                        </a:rPr>
                        <m:t>+ </m:t>
                      </m:r>
                      <m:sSup>
                        <m:sSupPr>
                          <m:ctrlPr>
                            <a:rPr lang="en-US" sz="3200" b="0" i="1" smtClean="0">
                              <a:solidFill>
                                <a:srgbClr val="C00000"/>
                              </a:solidFill>
                              <a:latin typeface="Cambria Math" panose="02040503050406030204" pitchFamily="18" charset="0"/>
                              <a:ea typeface="Cambria Math" panose="02040503050406030204" pitchFamily="18" charset="0"/>
                            </a:rPr>
                          </m:ctrlPr>
                        </m:sSupPr>
                        <m:e>
                          <m:r>
                            <m:rPr>
                              <m:sty m:val="p"/>
                            </m:rPr>
                            <a:rPr lang="en-US" sz="3200" b="0" i="0" smtClean="0">
                              <a:solidFill>
                                <a:srgbClr val="C00000"/>
                              </a:solidFill>
                              <a:latin typeface="Cambria Math" panose="02040503050406030204" pitchFamily="18" charset="0"/>
                              <a:ea typeface="Cambria Math" panose="02040503050406030204" pitchFamily="18" charset="0"/>
                            </a:rPr>
                            <m:t>IC</m:t>
                          </m:r>
                        </m:e>
                        <m:sup>
                          <m:r>
                            <a:rPr lang="en-US" sz="3200" b="0" i="0" smtClean="0">
                              <a:solidFill>
                                <a:srgbClr val="C00000"/>
                              </a:solidFill>
                              <a:latin typeface="Cambria Math" panose="02040503050406030204" pitchFamily="18" charset="0"/>
                              <a:ea typeface="Cambria Math" panose="02040503050406030204" pitchFamily="18" charset="0"/>
                            </a:rPr>
                            <m:t>+</m:t>
                          </m:r>
                        </m:sup>
                      </m:sSup>
                      <m:r>
                        <a:rPr lang="en-US" sz="3200" b="0" i="0" smtClean="0">
                          <a:solidFill>
                            <a:schemeClr val="tx1"/>
                          </a:solidFill>
                          <a:latin typeface="Cambria Math" panose="02040503050406030204" pitchFamily="18" charset="0"/>
                          <a:ea typeface="Cambria Math" panose="02040503050406030204" pitchFamily="18" charset="0"/>
                        </a:rPr>
                        <m:t>⇒</m:t>
                      </m:r>
                      <m:r>
                        <m:rPr>
                          <m:sty m:val="p"/>
                        </m:rPr>
                        <a:rPr lang="en-US" sz="3200" b="0" i="0" smtClean="0">
                          <a:solidFill>
                            <a:schemeClr val="tx1"/>
                          </a:solidFill>
                          <a:latin typeface="Cambria Math" panose="02040503050406030204" pitchFamily="18" charset="0"/>
                          <a:ea typeface="Cambria Math" panose="02040503050406030204" pitchFamily="18" charset="0"/>
                        </a:rPr>
                        <m:t>PKE</m:t>
                      </m:r>
                    </m:oMath>
                  </m:oMathPara>
                </a14:m>
                <a:endParaRPr lang="en-IL" sz="3200" dirty="0">
                  <a:solidFill>
                    <a:schemeClr val="tx1"/>
                  </a:solidFill>
                </a:endParaRPr>
              </a:p>
            </p:txBody>
          </p:sp>
        </mc:Choice>
        <mc:Fallback xmlns="">
          <p:sp>
            <p:nvSpPr>
              <p:cNvPr id="67" name="Rectangle: Rounded Corners 18">
                <a:extLst>
                  <a:ext uri="{FF2B5EF4-FFF2-40B4-BE49-F238E27FC236}">
                    <a16:creationId xmlns:a16="http://schemas.microsoft.com/office/drawing/2014/main" id="{4747F789-93CF-C997-3201-614A62EC376C}"/>
                  </a:ext>
                </a:extLst>
              </p:cNvPr>
              <p:cNvSpPr>
                <a:spLocks noRot="1" noChangeAspect="1" noMove="1" noResize="1" noEditPoints="1" noAdjustHandles="1" noChangeArrowheads="1" noChangeShapeType="1" noTextEdit="1"/>
              </p:cNvSpPr>
              <p:nvPr/>
            </p:nvSpPr>
            <p:spPr>
              <a:xfrm flipH="1">
                <a:off x="501433" y="935249"/>
                <a:ext cx="3911677" cy="857725"/>
              </a:xfrm>
              <a:prstGeom prst="roundRect">
                <a:avLst>
                  <a:gd name="adj" fmla="val 9646"/>
                </a:avLst>
              </a:prstGeom>
              <a:blipFill>
                <a:blip r:embed="rId3"/>
                <a:stretch>
                  <a:fillRect/>
                </a:stretch>
              </a:blipFill>
              <a:ln>
                <a:no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206BA7CD-14F7-18B0-84E5-824FD8EEA8D4}"/>
                  </a:ext>
                </a:extLst>
              </p:cNvPr>
              <p:cNvSpPr txBox="1"/>
              <p:nvPr/>
            </p:nvSpPr>
            <p:spPr>
              <a:xfrm>
                <a:off x="2520177" y="882797"/>
                <a:ext cx="1122839"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solidFill>
                                <a:schemeClr val="bg1">
                                  <a:lumMod val="50000"/>
                                </a:schemeClr>
                              </a:solidFill>
                              <a:latin typeface="Cambria Math" panose="02040503050406030204" pitchFamily="18" charset="0"/>
                            </a:rPr>
                          </m:ctrlPr>
                        </m:dPr>
                        <m:e>
                          <m:r>
                            <a:rPr lang="en-US" sz="1600" b="0" i="1" smtClean="0">
                              <a:solidFill>
                                <a:schemeClr val="bg1">
                                  <a:lumMod val="50000"/>
                                </a:schemeClr>
                              </a:solidFill>
                              <a:latin typeface="Cambria Math" panose="02040503050406030204" pitchFamily="18" charset="0"/>
                            </a:rPr>
                            <m:t>𝐻𝑁</m:t>
                          </m:r>
                          <m:r>
                            <a:rPr lang="en-US" sz="1600" i="1">
                              <a:solidFill>
                                <a:schemeClr val="bg1">
                                  <a:lumMod val="50000"/>
                                </a:schemeClr>
                              </a:solidFill>
                              <a:latin typeface="Cambria Math" panose="02040503050406030204" pitchFamily="18" charset="0"/>
                            </a:rPr>
                            <m:t>0</m:t>
                          </m:r>
                          <m:r>
                            <a:rPr lang="en-US" sz="1600" b="0" i="1" smtClean="0">
                              <a:solidFill>
                                <a:schemeClr val="bg1">
                                  <a:lumMod val="50000"/>
                                </a:schemeClr>
                              </a:solidFill>
                              <a:latin typeface="Cambria Math" panose="02040503050406030204" pitchFamily="18" charset="0"/>
                            </a:rPr>
                            <m:t>6</m:t>
                          </m:r>
                        </m:e>
                      </m:d>
                    </m:oMath>
                  </m:oMathPara>
                </a14:m>
                <a:endParaRPr lang="en-IL" sz="1600" dirty="0">
                  <a:solidFill>
                    <a:schemeClr val="bg1">
                      <a:lumMod val="50000"/>
                    </a:schemeClr>
                  </a:solidFill>
                </a:endParaRPr>
              </a:p>
            </p:txBody>
          </p:sp>
        </mc:Choice>
        <mc:Fallback xmlns="">
          <p:sp>
            <p:nvSpPr>
              <p:cNvPr id="68" name="TextBox 67">
                <a:extLst>
                  <a:ext uri="{FF2B5EF4-FFF2-40B4-BE49-F238E27FC236}">
                    <a16:creationId xmlns:a16="http://schemas.microsoft.com/office/drawing/2014/main" id="{206BA7CD-14F7-18B0-84E5-824FD8EEA8D4}"/>
                  </a:ext>
                </a:extLst>
              </p:cNvPr>
              <p:cNvSpPr txBox="1">
                <a:spLocks noRot="1" noChangeAspect="1" noMove="1" noResize="1" noEditPoints="1" noAdjustHandles="1" noChangeArrowheads="1" noChangeShapeType="1" noTextEdit="1"/>
              </p:cNvSpPr>
              <p:nvPr/>
            </p:nvSpPr>
            <p:spPr>
              <a:xfrm>
                <a:off x="2520177" y="882797"/>
                <a:ext cx="1122839" cy="338554"/>
              </a:xfrm>
              <a:prstGeom prst="rect">
                <a:avLst/>
              </a:prstGeom>
              <a:blipFill>
                <a:blip r:embed="rId4"/>
                <a:stretch>
                  <a:fillRect/>
                </a:stretch>
              </a:blipFill>
            </p:spPr>
            <p:txBody>
              <a:bodyPr/>
              <a:lstStyle/>
              <a:p>
                <a:r>
                  <a:rPr lang="en-IL">
                    <a:noFill/>
                  </a:rPr>
                  <a:t> </a:t>
                </a:r>
              </a:p>
            </p:txBody>
          </p:sp>
        </mc:Fallback>
      </mc:AlternateContent>
      <p:sp>
        <p:nvSpPr>
          <p:cNvPr id="69" name="Rounded Rectangle 68">
            <a:extLst>
              <a:ext uri="{FF2B5EF4-FFF2-40B4-BE49-F238E27FC236}">
                <a16:creationId xmlns:a16="http://schemas.microsoft.com/office/drawing/2014/main" id="{7F73DA99-CAA6-F8A6-33E2-327659A3CB51}"/>
              </a:ext>
            </a:extLst>
          </p:cNvPr>
          <p:cNvSpPr/>
          <p:nvPr/>
        </p:nvSpPr>
        <p:spPr>
          <a:xfrm>
            <a:off x="9729005" y="4438719"/>
            <a:ext cx="1949918" cy="725782"/>
          </a:xfrm>
          <a:prstGeom prst="roundRect">
            <a:avLst>
              <a:gd name="adj" fmla="val 11512"/>
            </a:avLst>
          </a:prstGeom>
          <a:solidFill>
            <a:schemeClr val="accent2">
              <a:lumMod val="20000"/>
              <a:lumOff val="8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Aptos" panose="02110004020202020204"/>
              </a:rPr>
              <a:t>Collision resistant hash</a:t>
            </a:r>
          </a:p>
        </p:txBody>
      </p:sp>
      <p:sp>
        <p:nvSpPr>
          <p:cNvPr id="71" name="TextBox 70">
            <a:extLst>
              <a:ext uri="{FF2B5EF4-FFF2-40B4-BE49-F238E27FC236}">
                <a16:creationId xmlns:a16="http://schemas.microsoft.com/office/drawing/2014/main" id="{C4AAF379-B00C-9203-8F54-48643C9CC2DA}"/>
              </a:ext>
            </a:extLst>
          </p:cNvPr>
          <p:cNvSpPr txBox="1"/>
          <p:nvPr/>
        </p:nvSpPr>
        <p:spPr>
          <a:xfrm>
            <a:off x="8353914" y="4469046"/>
            <a:ext cx="966931" cy="369332"/>
          </a:xfrm>
          <a:prstGeom prst="rect">
            <a:avLst/>
          </a:prstGeom>
          <a:noFill/>
        </p:spPr>
        <p:txBody>
          <a:bodyPr wrap="none" rtlCol="0">
            <a:spAutoFit/>
          </a:bodyPr>
          <a:lstStyle/>
          <a:p>
            <a:r>
              <a:rPr lang="en-US" b="1" dirty="0">
                <a:solidFill>
                  <a:srgbClr val="C00000"/>
                </a:solidFill>
                <a:latin typeface="Aptos" panose="02110004020202020204"/>
              </a:rPr>
              <a:t>[</a:t>
            </a:r>
            <a:r>
              <a:rPr lang="en-US" b="1" dirty="0" err="1">
                <a:solidFill>
                  <a:srgbClr val="C00000"/>
                </a:solidFill>
                <a:latin typeface="Aptos" panose="02110004020202020204"/>
              </a:rPr>
              <a:t>Thm</a:t>
            </a:r>
            <a:r>
              <a:rPr lang="en-US" b="1" dirty="0">
                <a:solidFill>
                  <a:srgbClr val="C00000"/>
                </a:solidFill>
                <a:latin typeface="Aptos" panose="02110004020202020204"/>
              </a:rPr>
              <a:t> 2]</a:t>
            </a:r>
          </a:p>
        </p:txBody>
      </p:sp>
      <p:cxnSp>
        <p:nvCxnSpPr>
          <p:cNvPr id="3" name="Straight Arrow Connector 2">
            <a:extLst>
              <a:ext uri="{FF2B5EF4-FFF2-40B4-BE49-F238E27FC236}">
                <a16:creationId xmlns:a16="http://schemas.microsoft.com/office/drawing/2014/main" id="{FA5CBBB8-AD70-6629-7FB0-133EDCF5FB5C}"/>
              </a:ext>
            </a:extLst>
          </p:cNvPr>
          <p:cNvCxnSpPr>
            <a:cxnSpLocks/>
          </p:cNvCxnSpPr>
          <p:nvPr/>
        </p:nvCxnSpPr>
        <p:spPr>
          <a:xfrm>
            <a:off x="8160962" y="4797973"/>
            <a:ext cx="1568043" cy="3637"/>
          </a:xfrm>
          <a:prstGeom prst="straightConnector1">
            <a:avLst/>
          </a:prstGeom>
          <a:ln w="571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4D168DD4-4C0E-B0A4-4F33-E77F33A80F6B}"/>
              </a:ext>
            </a:extLst>
          </p:cNvPr>
          <p:cNvCxnSpPr>
            <a:cxnSpLocks/>
          </p:cNvCxnSpPr>
          <p:nvPr/>
        </p:nvCxnSpPr>
        <p:spPr>
          <a:xfrm flipH="1">
            <a:off x="8160962" y="5008742"/>
            <a:ext cx="1510861" cy="0"/>
          </a:xfrm>
          <a:prstGeom prst="straightConnector1">
            <a:avLst/>
          </a:prstGeom>
          <a:ln w="571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6226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9DA10-F1AB-F565-9FE7-CB7F3FBB546C}"/>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FA5240DB-D8B1-47DF-1578-BC2B397FA732}"/>
              </a:ext>
            </a:extLst>
          </p:cNvPr>
          <p:cNvSpPr/>
          <p:nvPr/>
        </p:nvSpPr>
        <p:spPr>
          <a:xfrm>
            <a:off x="4215384" y="2750732"/>
            <a:ext cx="1572768" cy="384048"/>
          </a:xfrm>
          <a:prstGeom prst="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 name="Title 1">
            <a:extLst>
              <a:ext uri="{FF2B5EF4-FFF2-40B4-BE49-F238E27FC236}">
                <a16:creationId xmlns:a16="http://schemas.microsoft.com/office/drawing/2014/main" id="{AB606E6A-2A85-9BC8-06C2-EC4C9544E023}"/>
              </a:ext>
            </a:extLst>
          </p:cNvPr>
          <p:cNvSpPr>
            <a:spLocks noGrp="1"/>
          </p:cNvSpPr>
          <p:nvPr>
            <p:ph type="title"/>
          </p:nvPr>
        </p:nvSpPr>
        <p:spPr>
          <a:xfrm>
            <a:off x="415600" y="593367"/>
            <a:ext cx="11776400" cy="763600"/>
          </a:xfrm>
        </p:spPr>
        <p:txBody>
          <a:bodyPr>
            <a:normAutofit fontScale="90000"/>
          </a:bodyPr>
          <a:lstStyle/>
          <a:p>
            <a:r>
              <a:rPr lang="en-US" dirty="0"/>
              <a:t>CIC with Witness Retrieval</a:t>
            </a:r>
            <a:endParaRPr lang="he-IL" sz="2933" dirty="0"/>
          </a:p>
        </p:txBody>
      </p:sp>
      <p:sp>
        <p:nvSpPr>
          <p:cNvPr id="4" name="Slide Number Placeholder 3">
            <a:extLst>
              <a:ext uri="{FF2B5EF4-FFF2-40B4-BE49-F238E27FC236}">
                <a16:creationId xmlns:a16="http://schemas.microsoft.com/office/drawing/2014/main" id="{42F37E8B-2978-C51C-69B1-7802BA357AF6}"/>
              </a:ext>
            </a:extLst>
          </p:cNvPr>
          <p:cNvSpPr>
            <a:spLocks noGrp="1"/>
          </p:cNvSpPr>
          <p:nvPr>
            <p:ph type="sldNum" idx="12"/>
          </p:nvPr>
        </p:nvSpPr>
        <p:spPr/>
        <p:txBody>
          <a:bodyPr/>
          <a:lstStyle/>
          <a:p>
            <a:fld id="{00000000-1234-1234-1234-123412341234}" type="slidenum">
              <a:rPr lang="he" smtClean="0"/>
              <a:pPr/>
              <a:t>15</a:t>
            </a:fld>
            <a:endParaRPr lang="he"/>
          </a:p>
        </p:txBody>
      </p:sp>
      <mc:AlternateContent xmlns:mc="http://schemas.openxmlformats.org/markup-compatibility/2006" xmlns:a14="http://schemas.microsoft.com/office/drawing/2010/main">
        <mc:Choice Requires="a14">
          <p:sp>
            <p:nvSpPr>
              <p:cNvPr id="15" name="Rounded Rectangle 14">
                <a:extLst>
                  <a:ext uri="{FF2B5EF4-FFF2-40B4-BE49-F238E27FC236}">
                    <a16:creationId xmlns:a16="http://schemas.microsoft.com/office/drawing/2014/main" id="{C6217302-E19D-71A7-F77D-43428AB8EB5E}"/>
                  </a:ext>
                </a:extLst>
              </p:cNvPr>
              <p:cNvSpPr/>
              <p:nvPr/>
            </p:nvSpPr>
            <p:spPr>
              <a:xfrm>
                <a:off x="9065473" y="2757577"/>
                <a:ext cx="1284384" cy="8380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𝑊</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𝑅</m:t>
                          </m:r>
                        </m:e>
                        <m:sub>
                          <m:r>
                            <a:rPr lang="en-US" sz="2400" b="0" i="1" dirty="0" smtClean="0">
                              <a:latin typeface="Cambria Math" panose="02040503050406030204" pitchFamily="18" charset="0"/>
                            </a:rPr>
                            <m:t>𝑐𝑟𝑠</m:t>
                          </m:r>
                        </m:sub>
                      </m:sSub>
                    </m:oMath>
                  </m:oMathPara>
                </a14:m>
                <a:endParaRPr lang="en-US" sz="1400" b="0" dirty="0"/>
              </a:p>
            </p:txBody>
          </p:sp>
        </mc:Choice>
        <mc:Fallback xmlns="">
          <p:sp>
            <p:nvSpPr>
              <p:cNvPr id="15" name="Rounded Rectangle 14">
                <a:extLst>
                  <a:ext uri="{FF2B5EF4-FFF2-40B4-BE49-F238E27FC236}">
                    <a16:creationId xmlns:a16="http://schemas.microsoft.com/office/drawing/2014/main" id="{C6217302-E19D-71A7-F77D-43428AB8EB5E}"/>
                  </a:ext>
                </a:extLst>
              </p:cNvPr>
              <p:cNvSpPr>
                <a:spLocks noRot="1" noChangeAspect="1" noMove="1" noResize="1" noEditPoints="1" noAdjustHandles="1" noChangeArrowheads="1" noChangeShapeType="1" noTextEdit="1"/>
              </p:cNvSpPr>
              <p:nvPr/>
            </p:nvSpPr>
            <p:spPr>
              <a:xfrm>
                <a:off x="9065473" y="2757577"/>
                <a:ext cx="1284384" cy="838025"/>
              </a:xfrm>
              <a:prstGeom prst="roundRect">
                <a:avLst/>
              </a:prstGeom>
              <a:blipFill>
                <a:blip r:embed="rId4"/>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FF806AF-2495-719A-CEFE-3286C26B82F7}"/>
                  </a:ext>
                </a:extLst>
              </p:cNvPr>
              <p:cNvSpPr txBox="1"/>
              <p:nvPr/>
            </p:nvSpPr>
            <p:spPr>
              <a:xfrm>
                <a:off x="7276521" y="2846298"/>
                <a:ext cx="102676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solidFill>
                            <a:srgbClr val="C00000"/>
                          </a:solidFill>
                          <a:latin typeface="Cambria Math" panose="02040503050406030204" pitchFamily="18" charset="0"/>
                        </a:rPr>
                        <m:t>𝑥</m:t>
                      </m:r>
                      <m:r>
                        <a:rPr lang="en-US" sz="2800" b="0" i="1" smtClean="0">
                          <a:solidFill>
                            <a:srgbClr val="C00000"/>
                          </a:solidFill>
                          <a:latin typeface="Cambria Math" panose="02040503050406030204" pitchFamily="18" charset="0"/>
                        </a:rPr>
                        <m:t>′,</m:t>
                      </m:r>
                      <m:r>
                        <a:rPr lang="en-US" sz="2800" b="0" i="1" smtClean="0">
                          <a:latin typeface="Cambria Math" panose="02040503050406030204" pitchFamily="18" charset="0"/>
                        </a:rPr>
                        <m:t>𝑤</m:t>
                      </m:r>
                      <m:r>
                        <a:rPr lang="en-US" sz="2800" b="0" i="1" smtClean="0">
                          <a:latin typeface="Cambria Math" panose="02040503050406030204" pitchFamily="18" charset="0"/>
                        </a:rPr>
                        <m:t>)</m:t>
                      </m:r>
                    </m:oMath>
                  </m:oMathPara>
                </a14:m>
                <a:endParaRPr lang="en-IL" sz="2800" dirty="0"/>
              </a:p>
            </p:txBody>
          </p:sp>
        </mc:Choice>
        <mc:Fallback xmlns="">
          <p:sp>
            <p:nvSpPr>
              <p:cNvPr id="17" name="TextBox 16">
                <a:extLst>
                  <a:ext uri="{FF2B5EF4-FFF2-40B4-BE49-F238E27FC236}">
                    <a16:creationId xmlns:a16="http://schemas.microsoft.com/office/drawing/2014/main" id="{9FF806AF-2495-719A-CEFE-3286C26B82F7}"/>
                  </a:ext>
                </a:extLst>
              </p:cNvPr>
              <p:cNvSpPr txBox="1">
                <a:spLocks noRot="1" noChangeAspect="1" noMove="1" noResize="1" noEditPoints="1" noAdjustHandles="1" noChangeArrowheads="1" noChangeShapeType="1" noTextEdit="1"/>
              </p:cNvSpPr>
              <p:nvPr/>
            </p:nvSpPr>
            <p:spPr>
              <a:xfrm>
                <a:off x="7276521" y="2846298"/>
                <a:ext cx="1026768" cy="523220"/>
              </a:xfrm>
              <a:prstGeom prst="rect">
                <a:avLst/>
              </a:prstGeom>
              <a:blipFill>
                <a:blip r:embed="rId5"/>
                <a:stretch>
                  <a:fillRect l="-8642" r="-20988" b="-19048"/>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E546634-FC55-B23D-9A9B-B8CBCE41DF2C}"/>
                  </a:ext>
                </a:extLst>
              </p:cNvPr>
              <p:cNvSpPr txBox="1"/>
              <p:nvPr/>
            </p:nvSpPr>
            <p:spPr>
              <a:xfrm>
                <a:off x="11041453" y="2860569"/>
                <a:ext cx="49594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𝑤</m:t>
                      </m:r>
                      <m:r>
                        <a:rPr lang="en-US" sz="2800" b="0" i="1" smtClean="0">
                          <a:latin typeface="Cambria Math" panose="02040503050406030204" pitchFamily="18" charset="0"/>
                        </a:rPr>
                        <m:t>′</m:t>
                      </m:r>
                    </m:oMath>
                  </m:oMathPara>
                </a14:m>
                <a:endParaRPr lang="en-IL" sz="2800" dirty="0"/>
              </a:p>
            </p:txBody>
          </p:sp>
        </mc:Choice>
        <mc:Fallback xmlns="">
          <p:sp>
            <p:nvSpPr>
              <p:cNvPr id="19" name="TextBox 18">
                <a:extLst>
                  <a:ext uri="{FF2B5EF4-FFF2-40B4-BE49-F238E27FC236}">
                    <a16:creationId xmlns:a16="http://schemas.microsoft.com/office/drawing/2014/main" id="{5E546634-FC55-B23D-9A9B-B8CBCE41DF2C}"/>
                  </a:ext>
                </a:extLst>
              </p:cNvPr>
              <p:cNvSpPr txBox="1">
                <a:spLocks noRot="1" noChangeAspect="1" noMove="1" noResize="1" noEditPoints="1" noAdjustHandles="1" noChangeArrowheads="1" noChangeShapeType="1" noTextEdit="1"/>
              </p:cNvSpPr>
              <p:nvPr/>
            </p:nvSpPr>
            <p:spPr>
              <a:xfrm>
                <a:off x="11041453" y="2860569"/>
                <a:ext cx="495946" cy="523220"/>
              </a:xfrm>
              <a:prstGeom prst="rect">
                <a:avLst/>
              </a:prstGeom>
              <a:blipFill>
                <a:blip r:embed="rId6"/>
                <a:stretch>
                  <a:fillRect l="-10000" r="-17500"/>
                </a:stretch>
              </a:blipFill>
            </p:spPr>
            <p:txBody>
              <a:bodyPr/>
              <a:lstStyle/>
              <a:p>
                <a:r>
                  <a:rPr lang="en-IL">
                    <a:noFill/>
                  </a:rPr>
                  <a:t> </a:t>
                </a:r>
              </a:p>
            </p:txBody>
          </p:sp>
        </mc:Fallback>
      </mc:AlternateContent>
      <p:sp>
        <p:nvSpPr>
          <p:cNvPr id="20" name="Right Arrow 19">
            <a:extLst>
              <a:ext uri="{FF2B5EF4-FFF2-40B4-BE49-F238E27FC236}">
                <a16:creationId xmlns:a16="http://schemas.microsoft.com/office/drawing/2014/main" id="{9341C2B3-588D-158B-8AAF-6C19779A8665}"/>
              </a:ext>
            </a:extLst>
          </p:cNvPr>
          <p:cNvSpPr/>
          <p:nvPr/>
        </p:nvSpPr>
        <p:spPr>
          <a:xfrm>
            <a:off x="8355006" y="2999289"/>
            <a:ext cx="608905" cy="3549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1" name="Right Arrow 20">
            <a:extLst>
              <a:ext uri="{FF2B5EF4-FFF2-40B4-BE49-F238E27FC236}">
                <a16:creationId xmlns:a16="http://schemas.microsoft.com/office/drawing/2014/main" id="{A0EB956A-3D67-8EAB-568D-471A3E10B057}"/>
              </a:ext>
            </a:extLst>
          </p:cNvPr>
          <p:cNvSpPr/>
          <p:nvPr/>
        </p:nvSpPr>
        <p:spPr>
          <a:xfrm>
            <a:off x="10472272" y="2999289"/>
            <a:ext cx="608905" cy="3549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mc:AlternateContent xmlns:mc="http://schemas.openxmlformats.org/markup-compatibility/2006" xmlns:a14="http://schemas.microsoft.com/office/drawing/2010/main">
        <mc:Choice Requires="a14">
          <p:sp>
            <p:nvSpPr>
              <p:cNvPr id="22" name="Rounded Rectangle 21">
                <a:extLst>
                  <a:ext uri="{FF2B5EF4-FFF2-40B4-BE49-F238E27FC236}">
                    <a16:creationId xmlns:a16="http://schemas.microsoft.com/office/drawing/2014/main" id="{EEF05531-DE72-B1DA-09BC-1BCF7F1DEB42}"/>
                  </a:ext>
                </a:extLst>
              </p:cNvPr>
              <p:cNvSpPr/>
              <p:nvPr/>
            </p:nvSpPr>
            <p:spPr>
              <a:xfrm>
                <a:off x="9062973" y="1724369"/>
                <a:ext cx="1284384" cy="8380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𝐼𝐶</m:t>
                          </m:r>
                        </m:e>
                        <m:sub>
                          <m:r>
                            <a:rPr lang="en-US" sz="2400" b="0" i="1" dirty="0" smtClean="0">
                              <a:latin typeface="Cambria Math" panose="02040503050406030204" pitchFamily="18" charset="0"/>
                            </a:rPr>
                            <m:t>𝑐𝑟𝑠</m:t>
                          </m:r>
                        </m:sub>
                      </m:sSub>
                    </m:oMath>
                  </m:oMathPara>
                </a14:m>
                <a:endParaRPr lang="en-US" sz="1400" b="0" dirty="0"/>
              </a:p>
            </p:txBody>
          </p:sp>
        </mc:Choice>
        <mc:Fallback xmlns="">
          <p:sp>
            <p:nvSpPr>
              <p:cNvPr id="22" name="Rounded Rectangle 21">
                <a:extLst>
                  <a:ext uri="{FF2B5EF4-FFF2-40B4-BE49-F238E27FC236}">
                    <a16:creationId xmlns:a16="http://schemas.microsoft.com/office/drawing/2014/main" id="{EEF05531-DE72-B1DA-09BC-1BCF7F1DEB42}"/>
                  </a:ext>
                </a:extLst>
              </p:cNvPr>
              <p:cNvSpPr>
                <a:spLocks noRot="1" noChangeAspect="1" noMove="1" noResize="1" noEditPoints="1" noAdjustHandles="1" noChangeArrowheads="1" noChangeShapeType="1" noTextEdit="1"/>
              </p:cNvSpPr>
              <p:nvPr/>
            </p:nvSpPr>
            <p:spPr>
              <a:xfrm>
                <a:off x="9062973" y="1724369"/>
                <a:ext cx="1284384" cy="838025"/>
              </a:xfrm>
              <a:prstGeom prst="roundRect">
                <a:avLst/>
              </a:prstGeom>
              <a:blipFill>
                <a:blip r:embed="rId7"/>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6C566F9-F568-DB8C-BB79-687F3521D6AC}"/>
                  </a:ext>
                </a:extLst>
              </p:cNvPr>
              <p:cNvSpPr txBox="1"/>
              <p:nvPr/>
            </p:nvSpPr>
            <p:spPr>
              <a:xfrm>
                <a:off x="7881646" y="1828788"/>
                <a:ext cx="49594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𝑥</m:t>
                      </m:r>
                    </m:oMath>
                  </m:oMathPara>
                </a14:m>
                <a:endParaRPr lang="en-IL" sz="2800" dirty="0"/>
              </a:p>
            </p:txBody>
          </p:sp>
        </mc:Choice>
        <mc:Fallback xmlns="">
          <p:sp>
            <p:nvSpPr>
              <p:cNvPr id="23" name="TextBox 22">
                <a:extLst>
                  <a:ext uri="{FF2B5EF4-FFF2-40B4-BE49-F238E27FC236}">
                    <a16:creationId xmlns:a16="http://schemas.microsoft.com/office/drawing/2014/main" id="{A6C566F9-F568-DB8C-BB79-687F3521D6AC}"/>
                  </a:ext>
                </a:extLst>
              </p:cNvPr>
              <p:cNvSpPr txBox="1">
                <a:spLocks noRot="1" noChangeAspect="1" noMove="1" noResize="1" noEditPoints="1" noAdjustHandles="1" noChangeArrowheads="1" noChangeShapeType="1" noTextEdit="1"/>
              </p:cNvSpPr>
              <p:nvPr/>
            </p:nvSpPr>
            <p:spPr>
              <a:xfrm>
                <a:off x="7881646" y="1828788"/>
                <a:ext cx="495946" cy="523220"/>
              </a:xfrm>
              <a:prstGeom prst="rect">
                <a:avLst/>
              </a:prstGeom>
              <a:blipFill>
                <a:blip r:embed="rId8"/>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E49055B-D719-4DC4-3D27-E943981E3363}"/>
                  </a:ext>
                </a:extLst>
              </p:cNvPr>
              <p:cNvSpPr txBox="1"/>
              <p:nvPr/>
            </p:nvSpPr>
            <p:spPr>
              <a:xfrm>
                <a:off x="11096788" y="1840424"/>
                <a:ext cx="49594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C00000"/>
                          </a:solidFill>
                          <a:latin typeface="Cambria Math" panose="02040503050406030204" pitchFamily="18" charset="0"/>
                        </a:rPr>
                        <m:t>𝑥</m:t>
                      </m:r>
                      <m:r>
                        <a:rPr lang="en-US" sz="2800" b="0" i="1" smtClean="0">
                          <a:solidFill>
                            <a:srgbClr val="C00000"/>
                          </a:solidFill>
                          <a:latin typeface="Cambria Math" panose="02040503050406030204" pitchFamily="18" charset="0"/>
                        </a:rPr>
                        <m:t>′</m:t>
                      </m:r>
                    </m:oMath>
                  </m:oMathPara>
                </a14:m>
                <a:endParaRPr lang="en-IL" sz="2800" dirty="0">
                  <a:solidFill>
                    <a:srgbClr val="C00000"/>
                  </a:solidFill>
                </a:endParaRPr>
              </a:p>
            </p:txBody>
          </p:sp>
        </mc:Choice>
        <mc:Fallback xmlns="">
          <p:sp>
            <p:nvSpPr>
              <p:cNvPr id="24" name="TextBox 23">
                <a:extLst>
                  <a:ext uri="{FF2B5EF4-FFF2-40B4-BE49-F238E27FC236}">
                    <a16:creationId xmlns:a16="http://schemas.microsoft.com/office/drawing/2014/main" id="{1E49055B-D719-4DC4-3D27-E943981E3363}"/>
                  </a:ext>
                </a:extLst>
              </p:cNvPr>
              <p:cNvSpPr txBox="1">
                <a:spLocks noRot="1" noChangeAspect="1" noMove="1" noResize="1" noEditPoints="1" noAdjustHandles="1" noChangeArrowheads="1" noChangeShapeType="1" noTextEdit="1"/>
              </p:cNvSpPr>
              <p:nvPr/>
            </p:nvSpPr>
            <p:spPr>
              <a:xfrm>
                <a:off x="11096788" y="1840424"/>
                <a:ext cx="495946" cy="523220"/>
              </a:xfrm>
              <a:prstGeom prst="rect">
                <a:avLst/>
              </a:prstGeom>
              <a:blipFill>
                <a:blip r:embed="rId9"/>
                <a:stretch>
                  <a:fillRect r="-5000"/>
                </a:stretch>
              </a:blipFill>
            </p:spPr>
            <p:txBody>
              <a:bodyPr/>
              <a:lstStyle/>
              <a:p>
                <a:r>
                  <a:rPr lang="en-IL">
                    <a:noFill/>
                  </a:rPr>
                  <a:t> </a:t>
                </a:r>
              </a:p>
            </p:txBody>
          </p:sp>
        </mc:Fallback>
      </mc:AlternateContent>
      <p:sp>
        <p:nvSpPr>
          <p:cNvPr id="25" name="Right Arrow 24">
            <a:extLst>
              <a:ext uri="{FF2B5EF4-FFF2-40B4-BE49-F238E27FC236}">
                <a16:creationId xmlns:a16="http://schemas.microsoft.com/office/drawing/2014/main" id="{11A04FFA-DF6C-A9FE-A857-5B0D50F77E80}"/>
              </a:ext>
            </a:extLst>
          </p:cNvPr>
          <p:cNvSpPr/>
          <p:nvPr/>
        </p:nvSpPr>
        <p:spPr>
          <a:xfrm>
            <a:off x="8352506" y="1966081"/>
            <a:ext cx="608905" cy="3549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6" name="Right Arrow 25">
            <a:extLst>
              <a:ext uri="{FF2B5EF4-FFF2-40B4-BE49-F238E27FC236}">
                <a16:creationId xmlns:a16="http://schemas.microsoft.com/office/drawing/2014/main" id="{4CD691CD-DF07-AF78-4100-9098EAF893FC}"/>
              </a:ext>
            </a:extLst>
          </p:cNvPr>
          <p:cNvSpPr/>
          <p:nvPr/>
        </p:nvSpPr>
        <p:spPr>
          <a:xfrm>
            <a:off x="10469772" y="1966081"/>
            <a:ext cx="608905" cy="3549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5ACF6E62-F0A9-2C61-F929-63059943F00F}"/>
                  </a:ext>
                </a:extLst>
              </p:cNvPr>
              <p:cNvSpPr txBox="1"/>
              <p:nvPr/>
            </p:nvSpPr>
            <p:spPr>
              <a:xfrm>
                <a:off x="436538" y="1218125"/>
                <a:ext cx="9477483" cy="3354508"/>
              </a:xfrm>
              <a:prstGeom prst="rect">
                <a:avLst/>
              </a:prstGeom>
              <a:noFill/>
            </p:spPr>
            <p:txBody>
              <a:bodyPr wrap="square">
                <a:spAutoFit/>
              </a:bodyPr>
              <a:lstStyle/>
              <a:p>
                <a:pPr>
                  <a:lnSpc>
                    <a:spcPct val="150000"/>
                  </a:lnSpc>
                </a:pPr>
                <a:r>
                  <a:rPr lang="en-US" sz="2000" dirty="0"/>
                  <a:t>An efficient </a:t>
                </a:r>
                <a:r>
                  <a:rPr lang="en-US" sz="2000" b="1" dirty="0"/>
                  <a:t>instance compression </a:t>
                </a:r>
                <a:r>
                  <a:rPr lang="en-US" sz="2000" dirty="0"/>
                  <a:t>algorithm </a:t>
                </a:r>
                <a:r>
                  <a:rPr lang="en-US" sz="2000" b="1" dirty="0"/>
                  <a:t>	 </a:t>
                </a:r>
                <a:endParaRPr lang="en-US" sz="2000" dirty="0"/>
              </a:p>
              <a:p>
                <a:pPr>
                  <a:lnSpc>
                    <a:spcPct val="150000"/>
                  </a:lnSpc>
                </a:pPr>
                <a:r>
                  <a:rPr lang="en-US" sz="2000" dirty="0"/>
                  <a:t>An efficient </a:t>
                </a:r>
                <a:r>
                  <a:rPr lang="en-US" sz="2000" b="1" dirty="0">
                    <a:highlight>
                      <a:srgbClr val="FFFF00"/>
                    </a:highlight>
                  </a:rPr>
                  <a:t>witness retrieval </a:t>
                </a:r>
                <a:r>
                  <a:rPr lang="en-US" sz="2000" dirty="0"/>
                  <a:t>algorithm </a:t>
                </a:r>
                <a:r>
                  <a:rPr lang="en-US" sz="2000" b="1" dirty="0"/>
                  <a:t>	 </a:t>
                </a:r>
              </a:p>
              <a:p>
                <a:pPr marL="342900" indent="-342900">
                  <a:lnSpc>
                    <a:spcPct val="150000"/>
                  </a:lnSpc>
                  <a:buFont typeface="Arial" panose="020B0604020202020204" pitchFamily="34" charset="0"/>
                  <a:buChar char="•"/>
                </a:pPr>
                <a:r>
                  <a:rPr lang="en-US" sz="2000" b="1" dirty="0">
                    <a:solidFill>
                      <a:srgbClr val="00B0F0"/>
                    </a:solidFill>
                  </a:rPr>
                  <a:t>Witness transformation</a:t>
                </a:r>
                <a:r>
                  <a:rPr lang="en-US" sz="2000" dirty="0">
                    <a:solidFill>
                      <a:srgbClr val="00B0F0"/>
                    </a:solidFill>
                  </a:rPr>
                  <a:t>: </a:t>
                </a:r>
              </a:p>
              <a:p>
                <a:pPr>
                  <a:lnSpc>
                    <a:spcPct val="150000"/>
                  </a:lnSpc>
                </a:pPr>
                <a:r>
                  <a:rPr lang="en-US" sz="2000" dirty="0">
                    <a:solidFill>
                      <a:srgbClr val="00B0F0"/>
                    </a:solidFill>
                  </a:rPr>
                  <a:t>	</a:t>
                </a:r>
                <a:r>
                  <a:rPr lang="en-US" sz="2000" dirty="0"/>
                  <a:t>If </a:t>
                </a:r>
                <a14:m>
                  <m:oMath xmlns:m="http://schemas.openxmlformats.org/officeDocument/2006/math">
                    <m:r>
                      <a:rPr lang="en-US" sz="2000">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𝑤</m:t>
                    </m:r>
                    <m:r>
                      <a:rPr lang="en-US" sz="2000" i="1">
                        <a:latin typeface="Cambria Math" panose="02040503050406030204" pitchFamily="18" charset="0"/>
                      </a:rPr>
                      <m:t>)∈</m:t>
                    </m:r>
                    <m:r>
                      <a:rPr lang="en-US" sz="2000" i="1" dirty="0">
                        <a:latin typeface="Cambria Math" panose="02040503050406030204" pitchFamily="18" charset="0"/>
                        <a:ea typeface="Cambria Math" panose="02040503050406030204" pitchFamily="18" charset="0"/>
                      </a:rPr>
                      <m:t>ℛ</m:t>
                    </m:r>
                  </m:oMath>
                </a14:m>
                <a:r>
                  <a:rPr lang="en-US" sz="2000" i="1" dirty="0">
                    <a:latin typeface="Cambria Math" panose="02040503050406030204" pitchFamily="18" charset="0"/>
                  </a:rPr>
                  <a:t>, </a:t>
                </a:r>
                <a:r>
                  <a:rPr lang="en-US" sz="2000" dirty="0">
                    <a:latin typeface="Cambria Math" panose="02040503050406030204" pitchFamily="18" charset="0"/>
                  </a:rPr>
                  <a:t>then </a:t>
                </a:r>
                <a14:m>
                  <m:oMath xmlns:m="http://schemas.openxmlformats.org/officeDocument/2006/math">
                    <m:d>
                      <m:dPr>
                        <m:ctrlPr>
                          <a:rPr lang="en-US" sz="2000" i="1">
                            <a:latin typeface="Cambria Math" panose="02040503050406030204" pitchFamily="18" charset="0"/>
                          </a:rPr>
                        </m:ctrlPr>
                      </m:dPr>
                      <m:e>
                        <m:r>
                          <a:rPr lang="en-US" sz="2000" i="1">
                            <a:latin typeface="Cambria Math" panose="02040503050406030204" pitchFamily="18" charset="0"/>
                          </a:rPr>
                          <m:t>𝐼𝐶</m:t>
                        </m:r>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r>
                          <a:rPr lang="en-US" sz="2000" b="1" i="1" smtClean="0">
                            <a:latin typeface="Cambria Math" panose="02040503050406030204" pitchFamily="18" charset="0"/>
                          </a:rPr>
                          <m:t>𝑾𝑹</m:t>
                        </m:r>
                        <m:d>
                          <m:dPr>
                            <m:ctrlPr>
                              <a:rPr lang="en-US" sz="2000" b="1" i="1" smtClean="0">
                                <a:latin typeface="Cambria Math" panose="02040503050406030204" pitchFamily="18" charset="0"/>
                              </a:rPr>
                            </m:ctrlPr>
                          </m:dPr>
                          <m:e>
                            <m:r>
                              <a:rPr lang="en-US" sz="2000" b="1" i="1" smtClean="0">
                                <a:latin typeface="Cambria Math" panose="02040503050406030204" pitchFamily="18" charset="0"/>
                              </a:rPr>
                              <m:t>𝑰𝑪</m:t>
                            </m:r>
                            <m:d>
                              <m:dPr>
                                <m:ctrlPr>
                                  <a:rPr lang="en-US" sz="2000" b="1" i="1" smtClean="0">
                                    <a:latin typeface="Cambria Math" panose="02040503050406030204" pitchFamily="18" charset="0"/>
                                  </a:rPr>
                                </m:ctrlPr>
                              </m:dPr>
                              <m:e>
                                <m:r>
                                  <a:rPr lang="en-US" sz="2000" b="1" i="1">
                                    <a:latin typeface="Cambria Math" panose="02040503050406030204" pitchFamily="18" charset="0"/>
                                  </a:rPr>
                                  <m:t>𝒙</m:t>
                                </m:r>
                              </m:e>
                            </m:d>
                            <m:r>
                              <a:rPr lang="en-US" sz="2000" b="1" i="1">
                                <a:latin typeface="Cambria Math" panose="02040503050406030204" pitchFamily="18" charset="0"/>
                              </a:rPr>
                              <m:t>,</m:t>
                            </m:r>
                            <m:r>
                              <a:rPr lang="en-US" sz="2000" b="1" i="1">
                                <a:latin typeface="Cambria Math" panose="02040503050406030204" pitchFamily="18" charset="0"/>
                              </a:rPr>
                              <m:t>𝒘</m:t>
                            </m:r>
                          </m:e>
                        </m:d>
                      </m:e>
                    </m:d>
                    <m:r>
                      <a:rPr lang="en-US" sz="2000" i="1">
                        <a:latin typeface="Cambria Math" panose="02040503050406030204" pitchFamily="18" charset="0"/>
                      </a:rPr>
                      <m:t> ∈</m:t>
                    </m:r>
                    <m:r>
                      <a:rPr lang="en-US" sz="2000" i="1" dirty="0">
                        <a:latin typeface="Cambria Math" panose="02040503050406030204" pitchFamily="18" charset="0"/>
                        <a:ea typeface="Cambria Math" panose="02040503050406030204" pitchFamily="18" charset="0"/>
                      </a:rPr>
                      <m:t>ℛ</m:t>
                    </m:r>
                    <m:r>
                      <a:rPr lang="en-US" sz="2000" i="1" dirty="0">
                        <a:latin typeface="Cambria Math" panose="02040503050406030204" pitchFamily="18" charset="0"/>
                        <a:ea typeface="Cambria Math" panose="02040503050406030204" pitchFamily="18" charset="0"/>
                      </a:rPr>
                      <m:t>′</m:t>
                    </m:r>
                  </m:oMath>
                </a14:m>
                <a:endParaRPr lang="en-US" sz="2000" i="1" dirty="0">
                  <a:latin typeface="Cambria Math" panose="02040503050406030204" pitchFamily="18" charset="0"/>
                </a:endParaRPr>
              </a:p>
              <a:p>
                <a:pPr marL="342900" indent="-342900">
                  <a:lnSpc>
                    <a:spcPct val="150000"/>
                  </a:lnSpc>
                  <a:buFont typeface="Arial" panose="020B0604020202020204" pitchFamily="34" charset="0"/>
                  <a:buChar char="•"/>
                </a:pPr>
                <a:r>
                  <a:rPr lang="en-US" sz="2000" b="1" dirty="0">
                    <a:solidFill>
                      <a:srgbClr val="C00000"/>
                    </a:solidFill>
                    <a:ea typeface="Cambria Math" panose="02040503050406030204" pitchFamily="18" charset="0"/>
                  </a:rPr>
                  <a:t>Computational soundness</a:t>
                </a:r>
                <a:r>
                  <a:rPr lang="en-US" sz="2000" dirty="0">
                    <a:solidFill>
                      <a:srgbClr val="C00000"/>
                    </a:solidFill>
                    <a:ea typeface="Cambria Math" panose="02040503050406030204" pitchFamily="18" charset="0"/>
                  </a:rPr>
                  <a:t>:</a:t>
                </a:r>
                <a:r>
                  <a:rPr lang="en-US" sz="2000" dirty="0">
                    <a:ea typeface="Cambria Math" panose="02040503050406030204" pitchFamily="18" charset="0"/>
                  </a:rPr>
                  <a:t> </a:t>
                </a:r>
              </a:p>
              <a:p>
                <a:pPr>
                  <a:lnSpc>
                    <a:spcPct val="150000"/>
                  </a:lnSpc>
                </a:pPr>
                <a:r>
                  <a:rPr lang="en-US" sz="2000" dirty="0">
                    <a:ea typeface="Cambria Math" panose="02040503050406030204" pitchFamily="18" charset="0"/>
                  </a:rPr>
                  <a:t>	</a:t>
                </a:r>
                <a:r>
                  <a:rPr lang="en-US" sz="2000" b="1" dirty="0">
                    <a:ea typeface="Cambria Math" panose="02040503050406030204" pitchFamily="18" charset="0"/>
                  </a:rPr>
                  <a:t>It is </a:t>
                </a:r>
                <a:r>
                  <a:rPr lang="en-IL" sz="2000" b="1" dirty="0"/>
                  <a:t>hard to find </a:t>
                </a:r>
                <a14:m>
                  <m:oMath xmlns:m="http://schemas.openxmlformats.org/officeDocument/2006/math">
                    <m:r>
                      <a:rPr lang="en-US" sz="2000" b="1" i="0" smtClean="0">
                        <a:latin typeface="Cambria Math" panose="02040503050406030204" pitchFamily="18" charset="0"/>
                      </a:rPr>
                      <m:t>(</m:t>
                    </m:r>
                    <m:r>
                      <a:rPr lang="en-US" sz="2000" b="1" i="1" smtClean="0">
                        <a:latin typeface="Cambria Math" panose="02040503050406030204" pitchFamily="18" charset="0"/>
                      </a:rPr>
                      <m:t>𝒙</m:t>
                    </m:r>
                    <m:r>
                      <a:rPr lang="en-US" sz="2000" b="1" i="0" smtClean="0">
                        <a:latin typeface="Cambria Math" panose="02040503050406030204" pitchFamily="18" charset="0"/>
                      </a:rPr>
                      <m:t>,</m:t>
                    </m:r>
                    <m:sSup>
                      <m:sSupPr>
                        <m:ctrlPr>
                          <a:rPr lang="en-US" sz="2000" b="1" i="1" smtClean="0">
                            <a:latin typeface="Cambria Math" panose="02040503050406030204" pitchFamily="18" charset="0"/>
                          </a:rPr>
                        </m:ctrlPr>
                      </m:sSupPr>
                      <m:e>
                        <m:r>
                          <a:rPr lang="en-US" sz="2000" b="1" i="1">
                            <a:latin typeface="Cambria Math" panose="02040503050406030204" pitchFamily="18" charset="0"/>
                          </a:rPr>
                          <m:t>𝒘</m:t>
                        </m:r>
                      </m:e>
                      <m:sup>
                        <m:r>
                          <a:rPr lang="en-US" sz="2000" b="1" i="1">
                            <a:latin typeface="Cambria Math" panose="02040503050406030204" pitchFamily="18" charset="0"/>
                          </a:rPr>
                          <m:t>′</m:t>
                        </m:r>
                      </m:sup>
                    </m:sSup>
                    <m:r>
                      <a:rPr lang="en-US" sz="2000" b="1" i="1" smtClean="0">
                        <a:latin typeface="Cambria Math" panose="02040503050406030204" pitchFamily="18" charset="0"/>
                      </a:rPr>
                      <m:t>)</m:t>
                    </m:r>
                  </m:oMath>
                </a14:m>
                <a:r>
                  <a:rPr lang="en-US" sz="2000" b="1" dirty="0">
                    <a:ea typeface="Cambria Math" panose="02040503050406030204" pitchFamily="18" charset="0"/>
                  </a:rPr>
                  <a:t> </a:t>
                </a:r>
                <a:r>
                  <a:rPr lang="en-US" sz="2000" dirty="0">
                    <a:ea typeface="Cambria Math" panose="02040503050406030204" pitchFamily="18" charset="0"/>
                  </a:rPr>
                  <a:t>such that </a:t>
                </a:r>
                <a14:m>
                  <m:oMath xmlns:m="http://schemas.openxmlformats.org/officeDocument/2006/math">
                    <m:r>
                      <a:rPr lang="en-US" sz="2000" i="1">
                        <a:latin typeface="Cambria Math" panose="02040503050406030204" pitchFamily="18" charset="0"/>
                      </a:rPr>
                      <m:t>𝑥</m:t>
                    </m:r>
                    <m:r>
                      <a:rPr lang="en-US" sz="2000" i="1">
                        <a:latin typeface="Cambria Math" panose="02040503050406030204" pitchFamily="18" charset="0"/>
                      </a:rPr>
                      <m:t>∉</m:t>
                    </m:r>
                    <m:r>
                      <a:rPr lang="en-US" sz="2000" i="1" smtClean="0">
                        <a:latin typeface="Cambria Math" panose="02040503050406030204" pitchFamily="18" charset="0"/>
                      </a:rPr>
                      <m:t>𝐿</m:t>
                    </m:r>
                    <m:r>
                      <a:rPr lang="en-US" sz="2000" b="0" i="0" smtClean="0">
                        <a:latin typeface="Cambria Math" panose="02040503050406030204" pitchFamily="18" charset="0"/>
                      </a:rPr>
                      <m:t>(</m:t>
                    </m:r>
                    <m:r>
                      <a:rPr lang="en-US" sz="2000" i="1" dirty="0">
                        <a:latin typeface="Cambria Math" panose="02040503050406030204" pitchFamily="18" charset="0"/>
                        <a:ea typeface="Cambria Math" panose="02040503050406030204" pitchFamily="18" charset="0"/>
                      </a:rPr>
                      <m:t>ℛ</m:t>
                    </m:r>
                    <m:r>
                      <a:rPr lang="en-US" sz="2000" b="0" i="0" dirty="0" smtClean="0">
                        <a:latin typeface="Cambria Math" panose="02040503050406030204" pitchFamily="18" charset="0"/>
                        <a:ea typeface="Cambria Math" panose="02040503050406030204" pitchFamily="18" charset="0"/>
                      </a:rPr>
                      <m:t>)</m:t>
                    </m:r>
                  </m:oMath>
                </a14:m>
                <a:r>
                  <a:rPr lang="en-IL" sz="2000" dirty="0"/>
                  <a:t> </a:t>
                </a:r>
                <a:r>
                  <a:rPr lang="en-US" sz="2000" dirty="0"/>
                  <a:t>a</a:t>
                </a:r>
                <a14:m>
                  <m:oMath xmlns:m="http://schemas.openxmlformats.org/officeDocument/2006/math">
                    <m:r>
                      <m:rPr>
                        <m:sty m:val="p"/>
                      </m:rPr>
                      <a:rPr lang="en-US" sz="2000" b="0" i="0" smtClean="0">
                        <a:latin typeface="Cambria Math" panose="02040503050406030204" pitchFamily="18" charset="0"/>
                      </a:rPr>
                      <m:t>nd</m:t>
                    </m:r>
                    <m:r>
                      <a:rPr lang="en-US" sz="2000" b="0" i="0" smtClean="0">
                        <a:latin typeface="Cambria Math" panose="02040503050406030204" pitchFamily="18" charset="0"/>
                      </a:rPr>
                      <m:t> </m:t>
                    </m:r>
                    <m:d>
                      <m:dPr>
                        <m:ctrlPr>
                          <a:rPr lang="en-US" sz="2000" b="0" i="1">
                            <a:latin typeface="Cambria Math" panose="02040503050406030204" pitchFamily="18" charset="0"/>
                          </a:rPr>
                        </m:ctrlPr>
                      </m:dPr>
                      <m:e>
                        <m:r>
                          <a:rPr lang="en-US" sz="2000" b="0" i="1" smtClean="0">
                            <a:latin typeface="Cambria Math" panose="02040503050406030204" pitchFamily="18" charset="0"/>
                          </a:rPr>
                          <m:t>𝐼𝐶</m:t>
                        </m:r>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𝑤</m:t>
                            </m:r>
                          </m:e>
                          <m:sup>
                            <m:r>
                              <a:rPr lang="en-US" sz="2000" b="0" i="1" smtClean="0">
                                <a:latin typeface="Cambria Math" panose="02040503050406030204" pitchFamily="18" charset="0"/>
                              </a:rPr>
                              <m:t>′</m:t>
                            </m:r>
                          </m:sup>
                        </m:sSup>
                      </m:e>
                    </m:d>
                    <m:r>
                      <a:rPr lang="en-US" sz="2000" b="0" i="1" smtClean="0">
                        <a:latin typeface="Cambria Math" panose="02040503050406030204" pitchFamily="18" charset="0"/>
                      </a:rPr>
                      <m:t>∉</m:t>
                    </m:r>
                    <m:r>
                      <a:rPr lang="en-US" sz="2000" i="1" dirty="0">
                        <a:latin typeface="Cambria Math" panose="02040503050406030204" pitchFamily="18" charset="0"/>
                        <a:ea typeface="Cambria Math" panose="02040503050406030204" pitchFamily="18" charset="0"/>
                      </a:rPr>
                      <m:t>ℛ</m:t>
                    </m:r>
                    <m:r>
                      <a:rPr lang="en-US" sz="2000" i="1" dirty="0">
                        <a:latin typeface="Cambria Math" panose="02040503050406030204" pitchFamily="18" charset="0"/>
                        <a:ea typeface="Cambria Math" panose="02040503050406030204" pitchFamily="18" charset="0"/>
                      </a:rPr>
                      <m:t>′</m:t>
                    </m:r>
                  </m:oMath>
                </a14:m>
                <a:endParaRPr lang="en-US" sz="2000" b="0" dirty="0">
                  <a:ea typeface="Cambria Math" panose="02040503050406030204" pitchFamily="18" charset="0"/>
                </a:endParaRPr>
              </a:p>
              <a:p>
                <a:pPr marL="342900" indent="-342900">
                  <a:lnSpc>
                    <a:spcPct val="150000"/>
                  </a:lnSpc>
                  <a:buFont typeface="Arial" panose="020B0604020202020204" pitchFamily="34" charset="0"/>
                  <a:buChar char="•"/>
                </a:pPr>
                <a:r>
                  <a:rPr lang="en-US" sz="2000" b="1" dirty="0">
                    <a:solidFill>
                      <a:schemeClr val="accent6">
                        <a:lumMod val="75000"/>
                      </a:schemeClr>
                    </a:solidFill>
                  </a:rPr>
                  <a:t>Compress to witness size</a:t>
                </a:r>
                <a:r>
                  <a:rPr lang="en-US" sz="2000" dirty="0">
                    <a:solidFill>
                      <a:schemeClr val="accent6">
                        <a:lumMod val="75000"/>
                      </a:schemeClr>
                    </a:solidFill>
                  </a:rPr>
                  <a:t>: </a:t>
                </a:r>
                <a14:m>
                  <m:oMath xmlns:m="http://schemas.openxmlformats.org/officeDocument/2006/math">
                    <m:d>
                      <m:dPr>
                        <m:begChr m:val="|"/>
                        <m:endChr m:val="|"/>
                        <m:ctrlPr>
                          <a:rPr lang="he-IL"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m:t>
                            </m:r>
                          </m:sup>
                        </m:sSup>
                      </m:e>
                    </m:d>
                    <m:r>
                      <a:rPr lang="he-IL" sz="2000" i="1">
                        <a:latin typeface="Cambria Math" panose="02040503050406030204" pitchFamily="18" charset="0"/>
                      </a:rPr>
                      <m:t>=</m:t>
                    </m:r>
                    <m:r>
                      <m:rPr>
                        <m:sty m:val="p"/>
                      </m:rPr>
                      <a:rPr lang="en-US" sz="2000">
                        <a:latin typeface="Cambria Math" panose="02040503050406030204" pitchFamily="18" charset="0"/>
                      </a:rPr>
                      <m:t>poly</m:t>
                    </m:r>
                    <m:r>
                      <a:rPr lang="en-US" sz="2000" i="1">
                        <a:latin typeface="Cambria Math" panose="02040503050406030204" pitchFamily="18" charset="0"/>
                      </a:rPr>
                      <m:t>(|</m:t>
                    </m:r>
                    <m:r>
                      <a:rPr lang="en-US" sz="2000" i="1">
                        <a:latin typeface="Cambria Math" panose="02040503050406030204" pitchFamily="18" charset="0"/>
                      </a:rPr>
                      <m:t>𝑤</m:t>
                    </m:r>
                    <m:r>
                      <a:rPr lang="en-US" sz="2000" i="1">
                        <a:latin typeface="Cambria Math" panose="02040503050406030204" pitchFamily="18" charset="0"/>
                      </a:rPr>
                      <m:t>|)</m:t>
                    </m:r>
                  </m:oMath>
                </a14:m>
                <a:endParaRPr lang="en-IL" sz="2000" dirty="0"/>
              </a:p>
            </p:txBody>
          </p:sp>
        </mc:Choice>
        <mc:Fallback xmlns="">
          <p:sp>
            <p:nvSpPr>
              <p:cNvPr id="32" name="TextBox 31">
                <a:extLst>
                  <a:ext uri="{FF2B5EF4-FFF2-40B4-BE49-F238E27FC236}">
                    <a16:creationId xmlns:a16="http://schemas.microsoft.com/office/drawing/2014/main" id="{5ACF6E62-F0A9-2C61-F929-63059943F00F}"/>
                  </a:ext>
                </a:extLst>
              </p:cNvPr>
              <p:cNvSpPr txBox="1">
                <a:spLocks noRot="1" noChangeAspect="1" noMove="1" noResize="1" noEditPoints="1" noAdjustHandles="1" noChangeArrowheads="1" noChangeShapeType="1" noTextEdit="1"/>
              </p:cNvSpPr>
              <p:nvPr/>
            </p:nvSpPr>
            <p:spPr>
              <a:xfrm>
                <a:off x="436538" y="1218125"/>
                <a:ext cx="9477483" cy="3354508"/>
              </a:xfrm>
              <a:prstGeom prst="rect">
                <a:avLst/>
              </a:prstGeom>
              <a:blipFill>
                <a:blip r:embed="rId10"/>
                <a:stretch>
                  <a:fillRect l="-669" b="-2273"/>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3" name="Rounded Rectangle 32">
                <a:extLst>
                  <a:ext uri="{FF2B5EF4-FFF2-40B4-BE49-F238E27FC236}">
                    <a16:creationId xmlns:a16="http://schemas.microsoft.com/office/drawing/2014/main" id="{C97802AC-96FB-85BD-C230-1377F5BB27BC}"/>
                  </a:ext>
                </a:extLst>
              </p:cNvPr>
              <p:cNvSpPr/>
              <p:nvPr/>
            </p:nvSpPr>
            <p:spPr>
              <a:xfrm>
                <a:off x="4913690" y="1818311"/>
                <a:ext cx="812015" cy="32057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𝑊𝑅</m:t>
                      </m:r>
                    </m:oMath>
                  </m:oMathPara>
                </a14:m>
                <a:endParaRPr lang="en-US" sz="1200" b="0" dirty="0"/>
              </a:p>
            </p:txBody>
          </p:sp>
        </mc:Choice>
        <mc:Fallback xmlns="">
          <p:sp>
            <p:nvSpPr>
              <p:cNvPr id="33" name="Rounded Rectangle 32">
                <a:extLst>
                  <a:ext uri="{FF2B5EF4-FFF2-40B4-BE49-F238E27FC236}">
                    <a16:creationId xmlns:a16="http://schemas.microsoft.com/office/drawing/2014/main" id="{C97802AC-96FB-85BD-C230-1377F5BB27BC}"/>
                  </a:ext>
                </a:extLst>
              </p:cNvPr>
              <p:cNvSpPr>
                <a:spLocks noRot="1" noChangeAspect="1" noMove="1" noResize="1" noEditPoints="1" noAdjustHandles="1" noChangeArrowheads="1" noChangeShapeType="1" noTextEdit="1"/>
              </p:cNvSpPr>
              <p:nvPr/>
            </p:nvSpPr>
            <p:spPr>
              <a:xfrm>
                <a:off x="4913690" y="1818311"/>
                <a:ext cx="812015" cy="320579"/>
              </a:xfrm>
              <a:prstGeom prst="roundRect">
                <a:avLst/>
              </a:prstGeom>
              <a:blipFill>
                <a:blip r:embed="rId11"/>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4" name="Rounded Rectangle 33">
                <a:extLst>
                  <a:ext uri="{FF2B5EF4-FFF2-40B4-BE49-F238E27FC236}">
                    <a16:creationId xmlns:a16="http://schemas.microsoft.com/office/drawing/2014/main" id="{79DC4A6B-72FB-6144-C4B9-E6F5B13C782E}"/>
                  </a:ext>
                </a:extLst>
              </p:cNvPr>
              <p:cNvSpPr/>
              <p:nvPr/>
            </p:nvSpPr>
            <p:spPr>
              <a:xfrm>
                <a:off x="5571838" y="1356451"/>
                <a:ext cx="426444" cy="32057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𝐼𝐶</m:t>
                      </m:r>
                    </m:oMath>
                  </m:oMathPara>
                </a14:m>
                <a:endParaRPr lang="en-US" sz="1200" b="0" dirty="0"/>
              </a:p>
            </p:txBody>
          </p:sp>
        </mc:Choice>
        <mc:Fallback xmlns="">
          <p:sp>
            <p:nvSpPr>
              <p:cNvPr id="34" name="Rounded Rectangle 33">
                <a:extLst>
                  <a:ext uri="{FF2B5EF4-FFF2-40B4-BE49-F238E27FC236}">
                    <a16:creationId xmlns:a16="http://schemas.microsoft.com/office/drawing/2014/main" id="{79DC4A6B-72FB-6144-C4B9-E6F5B13C782E}"/>
                  </a:ext>
                </a:extLst>
              </p:cNvPr>
              <p:cNvSpPr>
                <a:spLocks noRot="1" noChangeAspect="1" noMove="1" noResize="1" noEditPoints="1" noAdjustHandles="1" noChangeArrowheads="1" noChangeShapeType="1" noTextEdit="1"/>
              </p:cNvSpPr>
              <p:nvPr/>
            </p:nvSpPr>
            <p:spPr>
              <a:xfrm>
                <a:off x="5571838" y="1356451"/>
                <a:ext cx="426444" cy="320579"/>
              </a:xfrm>
              <a:prstGeom prst="roundRect">
                <a:avLst/>
              </a:prstGeom>
              <a:blipFill>
                <a:blip r:embed="rId12"/>
                <a:stretch>
                  <a:fillRect l="-5556"/>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A3A61F42-FA9B-5FB4-2C4B-0F2BC23350CC}"/>
                  </a:ext>
                </a:extLst>
              </p:cNvPr>
              <p:cNvSpPr txBox="1"/>
              <p:nvPr/>
            </p:nvSpPr>
            <p:spPr>
              <a:xfrm>
                <a:off x="9268009" y="1351171"/>
                <a:ext cx="99941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ea typeface="Cambria Math" panose="02040503050406030204" pitchFamily="18" charset="0"/>
                        </a:rPr>
                        <m:t>ℛ</m:t>
                      </m:r>
                      <m:r>
                        <a:rPr lang="en-US" sz="1800" i="1" dirty="0" smtClean="0">
                          <a:latin typeface="Cambria Math" panose="02040503050406030204" pitchFamily="18" charset="0"/>
                          <a:ea typeface="Cambria Math" panose="02040503050406030204" pitchFamily="18" charset="0"/>
                        </a:rPr>
                        <m:t> ⇒</m:t>
                      </m:r>
                      <m:r>
                        <a:rPr lang="en-US" sz="1800" i="1" dirty="0" smtClean="0">
                          <a:latin typeface="Cambria Math" panose="02040503050406030204" pitchFamily="18" charset="0"/>
                          <a:ea typeface="Cambria Math" panose="02040503050406030204" pitchFamily="18" charset="0"/>
                        </a:rPr>
                        <m:t>ℛ</m:t>
                      </m:r>
                      <m:r>
                        <a:rPr lang="en-US" sz="1800" i="1">
                          <a:latin typeface="Cambria Math" panose="02040503050406030204" pitchFamily="18" charset="0"/>
                        </a:rPr>
                        <m:t>′</m:t>
                      </m:r>
                    </m:oMath>
                  </m:oMathPara>
                </a14:m>
                <a:endParaRPr lang="en-IL" dirty="0"/>
              </a:p>
            </p:txBody>
          </p:sp>
        </mc:Choice>
        <mc:Fallback xmlns="">
          <p:sp>
            <p:nvSpPr>
              <p:cNvPr id="35" name="TextBox 34">
                <a:extLst>
                  <a:ext uri="{FF2B5EF4-FFF2-40B4-BE49-F238E27FC236}">
                    <a16:creationId xmlns:a16="http://schemas.microsoft.com/office/drawing/2014/main" id="{A3A61F42-FA9B-5FB4-2C4B-0F2BC23350CC}"/>
                  </a:ext>
                </a:extLst>
              </p:cNvPr>
              <p:cNvSpPr txBox="1">
                <a:spLocks noRot="1" noChangeAspect="1" noMove="1" noResize="1" noEditPoints="1" noAdjustHandles="1" noChangeArrowheads="1" noChangeShapeType="1" noTextEdit="1"/>
              </p:cNvSpPr>
              <p:nvPr/>
            </p:nvSpPr>
            <p:spPr>
              <a:xfrm>
                <a:off x="9268009" y="1351171"/>
                <a:ext cx="999415" cy="369332"/>
              </a:xfrm>
              <a:prstGeom prst="rect">
                <a:avLst/>
              </a:prstGeom>
              <a:blipFill>
                <a:blip r:embed="rId13"/>
                <a:stretch>
                  <a:fillRect b="-16667"/>
                </a:stretch>
              </a:blipFill>
            </p:spPr>
            <p:txBody>
              <a:bodyPr/>
              <a:lstStyle/>
              <a:p>
                <a:r>
                  <a:rPr lang="en-IL">
                    <a:noFill/>
                  </a:rPr>
                  <a:t> </a:t>
                </a:r>
              </a:p>
            </p:txBody>
          </p:sp>
        </mc:Fallback>
      </mc:AlternateContent>
      <p:sp>
        <p:nvSpPr>
          <p:cNvPr id="57" name="Rectangle: Rounded Corners 18">
            <a:extLst>
              <a:ext uri="{FF2B5EF4-FFF2-40B4-BE49-F238E27FC236}">
                <a16:creationId xmlns:a16="http://schemas.microsoft.com/office/drawing/2014/main" id="{E24B8B73-3C73-A5FC-38D7-55F251E150FE}"/>
              </a:ext>
            </a:extLst>
          </p:cNvPr>
          <p:cNvSpPr/>
          <p:nvPr/>
        </p:nvSpPr>
        <p:spPr>
          <a:xfrm flipH="1">
            <a:off x="633212" y="4812345"/>
            <a:ext cx="1685179" cy="445972"/>
          </a:xfrm>
          <a:prstGeom prst="roundRect">
            <a:avLst>
              <a:gd name="adj" fmla="val 14836"/>
            </a:avLst>
          </a:prstGeom>
          <a:solidFill>
            <a:srgbClr val="D7F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en-IL" sz="2800" dirty="0">
              <a:solidFill>
                <a:schemeClr val="tx1"/>
              </a:solidFill>
            </a:endParaRPr>
          </a:p>
        </p:txBody>
      </p:sp>
      <mc:AlternateContent xmlns:mc="http://schemas.openxmlformats.org/markup-compatibility/2006" xmlns:a14="http://schemas.microsoft.com/office/drawing/2010/main">
        <mc:Choice Requires="a14">
          <p:sp>
            <p:nvSpPr>
              <p:cNvPr id="58" name="Rectangle: Rounded Corners 18">
                <a:extLst>
                  <a:ext uri="{FF2B5EF4-FFF2-40B4-BE49-F238E27FC236}">
                    <a16:creationId xmlns:a16="http://schemas.microsoft.com/office/drawing/2014/main" id="{40AF5306-20DD-A944-6220-DF16160E9994}"/>
                  </a:ext>
                </a:extLst>
              </p:cNvPr>
              <p:cNvSpPr/>
              <p:nvPr/>
            </p:nvSpPr>
            <p:spPr>
              <a:xfrm flipH="1">
                <a:off x="535289" y="5145085"/>
                <a:ext cx="5829651" cy="916879"/>
              </a:xfrm>
              <a:prstGeom prst="roundRect">
                <a:avLst>
                  <a:gd name="adj" fmla="val 9646"/>
                </a:avLst>
              </a:prstGeom>
              <a:solidFill>
                <a:srgbClr val="D7F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400" dirty="0">
                    <a:solidFill>
                      <a:schemeClr val="tx1"/>
                    </a:solidFill>
                  </a:rPr>
                  <a:t>PKE+NIZK </a:t>
                </a:r>
                <a14:m>
                  <m:oMath xmlns:m="http://schemas.openxmlformats.org/officeDocument/2006/math">
                    <m:r>
                      <a:rPr lang="en-US" sz="2400" b="0" i="1" smtClean="0">
                        <a:solidFill>
                          <a:schemeClr val="tx1"/>
                        </a:solidFill>
                        <a:latin typeface="Cambria Math" panose="02040503050406030204" pitchFamily="18" charset="0"/>
                      </a:rPr>
                      <m:t>⇒</m:t>
                    </m:r>
                  </m:oMath>
                </a14:m>
                <a:r>
                  <a:rPr lang="en-US" sz="2400" dirty="0">
                    <a:solidFill>
                      <a:schemeClr val="tx1"/>
                    </a:solidFill>
                  </a:rPr>
                  <a:t> </a:t>
                </a:r>
                <a:r>
                  <a:rPr lang="en-US" sz="2400" b="1" dirty="0">
                    <a:solidFill>
                      <a:schemeClr val="tx1"/>
                    </a:solidFill>
                  </a:rPr>
                  <a:t>no</a:t>
                </a:r>
                <a:r>
                  <a:rPr lang="en-US" sz="2400" dirty="0">
                    <a:solidFill>
                      <a:schemeClr val="tx1"/>
                    </a:solidFill>
                  </a:rPr>
                  <a:t> CIC with witness retrieval</a:t>
                </a:r>
                <a:endParaRPr lang="en-IL" sz="2400" dirty="0">
                  <a:solidFill>
                    <a:schemeClr val="tx1"/>
                  </a:solidFill>
                </a:endParaRPr>
              </a:p>
              <a:p>
                <a:r>
                  <a:rPr lang="en-US" sz="2400" dirty="0">
                    <a:solidFill>
                      <a:schemeClr val="tx1"/>
                    </a:solidFill>
                  </a:rPr>
                  <a:t>(adaptive or non-adaptive) </a:t>
                </a:r>
              </a:p>
            </p:txBody>
          </p:sp>
        </mc:Choice>
        <mc:Fallback xmlns="">
          <p:sp>
            <p:nvSpPr>
              <p:cNvPr id="58" name="Rectangle: Rounded Corners 18">
                <a:extLst>
                  <a:ext uri="{FF2B5EF4-FFF2-40B4-BE49-F238E27FC236}">
                    <a16:creationId xmlns:a16="http://schemas.microsoft.com/office/drawing/2014/main" id="{40AF5306-20DD-A944-6220-DF16160E9994}"/>
                  </a:ext>
                </a:extLst>
              </p:cNvPr>
              <p:cNvSpPr>
                <a:spLocks noRot="1" noChangeAspect="1" noMove="1" noResize="1" noEditPoints="1" noAdjustHandles="1" noChangeArrowheads="1" noChangeShapeType="1" noTextEdit="1"/>
              </p:cNvSpPr>
              <p:nvPr/>
            </p:nvSpPr>
            <p:spPr>
              <a:xfrm flipH="1">
                <a:off x="535289" y="5145085"/>
                <a:ext cx="5829651" cy="916879"/>
              </a:xfrm>
              <a:prstGeom prst="roundRect">
                <a:avLst>
                  <a:gd name="adj" fmla="val 9646"/>
                </a:avLst>
              </a:prstGeom>
              <a:blipFill>
                <a:blip r:embed="rId14"/>
                <a:stretch>
                  <a:fillRect l="-1304" b="-10959"/>
                </a:stretch>
              </a:blipFill>
              <a:ln>
                <a:no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0831E639-44F8-305F-D311-0BBA7697B227}"/>
                  </a:ext>
                </a:extLst>
              </p:cNvPr>
              <p:cNvSpPr txBox="1"/>
              <p:nvPr/>
            </p:nvSpPr>
            <p:spPr>
              <a:xfrm>
                <a:off x="641679" y="4767808"/>
                <a:ext cx="1677462" cy="46166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m:rPr>
                          <m:nor/>
                        </m:rPr>
                        <a:rPr lang="en-IL" sz="2400" b="1" dirty="0" smtClean="0">
                          <a:solidFill>
                            <a:schemeClr val="tx1"/>
                          </a:solidFill>
                        </a:rPr>
                        <m:t>Theorem</m:t>
                      </m:r>
                      <m:r>
                        <m:rPr>
                          <m:nor/>
                        </m:rPr>
                        <a:rPr lang="en-US" sz="2400" b="1" i="0" dirty="0" smtClean="0">
                          <a:solidFill>
                            <a:schemeClr val="tx1"/>
                          </a:solidFill>
                        </a:rPr>
                        <m:t> 3</m:t>
                      </m:r>
                    </m:oMath>
                  </m:oMathPara>
                </a14:m>
                <a:endParaRPr lang="en-US" sz="2400" b="1" dirty="0">
                  <a:solidFill>
                    <a:schemeClr val="tx1"/>
                  </a:solidFill>
                </a:endParaRPr>
              </a:p>
            </p:txBody>
          </p:sp>
        </mc:Choice>
        <mc:Fallback xmlns="">
          <p:sp>
            <p:nvSpPr>
              <p:cNvPr id="59" name="TextBox 58">
                <a:extLst>
                  <a:ext uri="{FF2B5EF4-FFF2-40B4-BE49-F238E27FC236}">
                    <a16:creationId xmlns:a16="http://schemas.microsoft.com/office/drawing/2014/main" id="{0831E639-44F8-305F-D311-0BBA7697B227}"/>
                  </a:ext>
                </a:extLst>
              </p:cNvPr>
              <p:cNvSpPr txBox="1">
                <a:spLocks noRot="1" noChangeAspect="1" noMove="1" noResize="1" noEditPoints="1" noAdjustHandles="1" noChangeArrowheads="1" noChangeShapeType="1" noTextEdit="1"/>
              </p:cNvSpPr>
              <p:nvPr/>
            </p:nvSpPr>
            <p:spPr>
              <a:xfrm>
                <a:off x="641679" y="4767808"/>
                <a:ext cx="1677462" cy="461665"/>
              </a:xfrm>
              <a:prstGeom prst="rect">
                <a:avLst/>
              </a:prstGeom>
              <a:blipFill>
                <a:blip r:embed="rId15"/>
                <a:stretch>
                  <a:fillRect l="-752" t="-8108" b="-24324"/>
                </a:stretch>
              </a:blipFill>
            </p:spPr>
            <p:txBody>
              <a:bodyPr/>
              <a:lstStyle/>
              <a:p>
                <a:r>
                  <a:rPr lang="en-IL">
                    <a:noFill/>
                  </a:rPr>
                  <a:t> </a:t>
                </a:r>
              </a:p>
            </p:txBody>
          </p:sp>
        </mc:Fallback>
      </mc:AlternateContent>
    </p:spTree>
    <p:extLst>
      <p:ext uri="{BB962C8B-B14F-4D97-AF65-F5344CB8AC3E}">
        <p14:creationId xmlns:p14="http://schemas.microsoft.com/office/powerpoint/2010/main" val="40857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p:bldLst>
  </p:timing>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3C43D-A67B-A5A4-4E38-ED490F6296E6}"/>
            </a:ext>
          </a:extLst>
        </p:cNvPr>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E7120BD3-26A4-D4D1-218D-10DD20F1A258}"/>
              </a:ext>
            </a:extLst>
          </p:cNvPr>
          <p:cNvCxnSpPr>
            <a:cxnSpLocks/>
          </p:cNvCxnSpPr>
          <p:nvPr/>
        </p:nvCxnSpPr>
        <p:spPr>
          <a:xfrm flipV="1">
            <a:off x="10675373" y="3293787"/>
            <a:ext cx="0" cy="932191"/>
          </a:xfrm>
          <a:prstGeom prst="straightConnector1">
            <a:avLst/>
          </a:prstGeom>
          <a:ln w="571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4" name="Rounded Rectangle 3">
            <a:extLst>
              <a:ext uri="{FF2B5EF4-FFF2-40B4-BE49-F238E27FC236}">
                <a16:creationId xmlns:a16="http://schemas.microsoft.com/office/drawing/2014/main" id="{C0839ACD-B16C-10D9-B2FC-BECC7C777DE7}"/>
              </a:ext>
            </a:extLst>
          </p:cNvPr>
          <p:cNvSpPr/>
          <p:nvPr/>
        </p:nvSpPr>
        <p:spPr>
          <a:xfrm>
            <a:off x="5993304" y="494270"/>
            <a:ext cx="2155507" cy="6193401"/>
          </a:xfrm>
          <a:prstGeom prst="roundRect">
            <a:avLst>
              <a:gd name="adj" fmla="val 4055"/>
            </a:avLst>
          </a:prstGeom>
          <a:solidFill>
            <a:srgbClr val="DDEAF8"/>
          </a:solidFill>
          <a:ln>
            <a:solidFill>
              <a:srgbClr val="DDEA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grpSp>
        <p:nvGrpSpPr>
          <p:cNvPr id="23" name="Group 22">
            <a:extLst>
              <a:ext uri="{FF2B5EF4-FFF2-40B4-BE49-F238E27FC236}">
                <a16:creationId xmlns:a16="http://schemas.microsoft.com/office/drawing/2014/main" id="{4DBBAEA4-7816-1A92-428F-500FE2B6986D}"/>
              </a:ext>
            </a:extLst>
          </p:cNvPr>
          <p:cNvGrpSpPr/>
          <p:nvPr/>
        </p:nvGrpSpPr>
        <p:grpSpPr>
          <a:xfrm>
            <a:off x="9700414" y="1183565"/>
            <a:ext cx="1949918" cy="725782"/>
            <a:chOff x="4840326" y="572683"/>
            <a:chExt cx="1949918" cy="725782"/>
          </a:xfrm>
        </p:grpSpPr>
        <p:sp>
          <p:nvSpPr>
            <p:cNvPr id="24" name="Rounded Rectangle 23">
              <a:extLst>
                <a:ext uri="{FF2B5EF4-FFF2-40B4-BE49-F238E27FC236}">
                  <a16:creationId xmlns:a16="http://schemas.microsoft.com/office/drawing/2014/main" id="{F163147F-03A5-E656-2872-3AF8A84712C5}"/>
                </a:ext>
              </a:extLst>
            </p:cNvPr>
            <p:cNvSpPr/>
            <p:nvPr/>
          </p:nvSpPr>
          <p:spPr>
            <a:xfrm>
              <a:off x="4840326" y="572683"/>
              <a:ext cx="1949918" cy="725782"/>
            </a:xfrm>
            <a:prstGeom prst="roundRect">
              <a:avLst>
                <a:gd name="adj" fmla="val 11512"/>
              </a:avLst>
            </a:prstGeom>
            <a:solidFill>
              <a:schemeClr val="accent2">
                <a:lumMod val="20000"/>
                <a:lumOff val="8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ptos" panose="02110004020202020204"/>
              </a:endParaRPr>
            </a:p>
          </p:txBody>
        </p:sp>
        <p:sp>
          <p:nvSpPr>
            <p:cNvPr id="25" name="TextBox 24">
              <a:extLst>
                <a:ext uri="{FF2B5EF4-FFF2-40B4-BE49-F238E27FC236}">
                  <a16:creationId xmlns:a16="http://schemas.microsoft.com/office/drawing/2014/main" id="{DD605120-07E3-D627-65A3-0826791AA223}"/>
                </a:ext>
              </a:extLst>
            </p:cNvPr>
            <p:cNvSpPr txBox="1"/>
            <p:nvPr/>
          </p:nvSpPr>
          <p:spPr>
            <a:xfrm>
              <a:off x="4990735" y="750908"/>
              <a:ext cx="1649100" cy="369332"/>
            </a:xfrm>
            <a:prstGeom prst="rect">
              <a:avLst/>
            </a:prstGeom>
            <a:noFill/>
          </p:spPr>
          <p:txBody>
            <a:bodyPr wrap="square" rtlCol="0">
              <a:spAutoFit/>
            </a:bodyPr>
            <a:lstStyle/>
            <a:p>
              <a:pPr algn="ctr"/>
              <a:r>
                <a:rPr lang="en-US" dirty="0">
                  <a:solidFill>
                    <a:prstClr val="black"/>
                  </a:solidFill>
                  <a:latin typeface="Aptos" panose="02110004020202020204"/>
                </a:rPr>
                <a:t>PH collapses</a:t>
              </a:r>
            </a:p>
          </p:txBody>
        </p:sp>
      </p:grpSp>
      <p:cxnSp>
        <p:nvCxnSpPr>
          <p:cNvPr id="27" name="Straight Arrow Connector 26">
            <a:extLst>
              <a:ext uri="{FF2B5EF4-FFF2-40B4-BE49-F238E27FC236}">
                <a16:creationId xmlns:a16="http://schemas.microsoft.com/office/drawing/2014/main" id="{56615EFB-C361-BEB9-C027-CB45D4CA7341}"/>
              </a:ext>
            </a:extLst>
          </p:cNvPr>
          <p:cNvCxnSpPr>
            <a:cxnSpLocks/>
            <a:endCxn id="24" idx="1"/>
          </p:cNvCxnSpPr>
          <p:nvPr/>
        </p:nvCxnSpPr>
        <p:spPr>
          <a:xfrm>
            <a:off x="8023796" y="987972"/>
            <a:ext cx="1676618" cy="558484"/>
          </a:xfrm>
          <a:prstGeom prst="straightConnector1">
            <a:avLst/>
          </a:prstGeom>
          <a:ln w="571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84A85512-133E-C9CC-8809-94CB740F8D65}"/>
              </a:ext>
            </a:extLst>
          </p:cNvPr>
          <p:cNvSpPr txBox="1"/>
          <p:nvPr/>
        </p:nvSpPr>
        <p:spPr>
          <a:xfrm rot="1101629">
            <a:off x="8475034" y="933652"/>
            <a:ext cx="817853" cy="369332"/>
          </a:xfrm>
          <a:prstGeom prst="rect">
            <a:avLst/>
          </a:prstGeom>
          <a:noFill/>
        </p:spPr>
        <p:txBody>
          <a:bodyPr wrap="none" rtlCol="0">
            <a:spAutoFit/>
          </a:bodyPr>
          <a:lstStyle/>
          <a:p>
            <a:r>
              <a:rPr lang="en-US" dirty="0">
                <a:solidFill>
                  <a:srgbClr val="0070C0"/>
                </a:solidFill>
                <a:latin typeface="Aptos" panose="02110004020202020204"/>
              </a:rPr>
              <a:t>[FS08]</a:t>
            </a:r>
          </a:p>
        </p:txBody>
      </p:sp>
      <p:sp>
        <p:nvSpPr>
          <p:cNvPr id="18" name="Rounded Rectangle 17">
            <a:extLst>
              <a:ext uri="{FF2B5EF4-FFF2-40B4-BE49-F238E27FC236}">
                <a16:creationId xmlns:a16="http://schemas.microsoft.com/office/drawing/2014/main" id="{E1567BDD-AEFE-F2B1-FB88-A848829675B0}"/>
              </a:ext>
            </a:extLst>
          </p:cNvPr>
          <p:cNvSpPr/>
          <p:nvPr/>
        </p:nvSpPr>
        <p:spPr>
          <a:xfrm>
            <a:off x="6143713" y="583739"/>
            <a:ext cx="1854689" cy="828533"/>
          </a:xfrm>
          <a:prstGeom prst="roundRect">
            <a:avLst/>
          </a:prstGeom>
          <a:solidFill>
            <a:srgbClr val="DDEAF8"/>
          </a:solidFill>
          <a:ln w="3810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latin typeface="Aptos" panose="02110004020202020204"/>
              </a:rPr>
              <a:t>Instance compression</a:t>
            </a:r>
          </a:p>
          <a:p>
            <a:pPr algn="ctr"/>
            <a:r>
              <a:rPr lang="en-US" dirty="0">
                <a:solidFill>
                  <a:schemeClr val="bg1">
                    <a:lumMod val="50000"/>
                  </a:schemeClr>
                </a:solidFill>
                <a:latin typeface="Aptos" panose="02110004020202020204"/>
              </a:rPr>
              <a:t>[HN06]</a:t>
            </a:r>
          </a:p>
        </p:txBody>
      </p:sp>
      <p:sp>
        <p:nvSpPr>
          <p:cNvPr id="2" name="Rounded Rectangle 1">
            <a:extLst>
              <a:ext uri="{FF2B5EF4-FFF2-40B4-BE49-F238E27FC236}">
                <a16:creationId xmlns:a16="http://schemas.microsoft.com/office/drawing/2014/main" id="{DCAC1596-666C-FA87-638E-EF56B515F555}"/>
              </a:ext>
            </a:extLst>
          </p:cNvPr>
          <p:cNvSpPr/>
          <p:nvPr/>
        </p:nvSpPr>
        <p:spPr>
          <a:xfrm>
            <a:off x="6169108" y="5717637"/>
            <a:ext cx="1854689" cy="828533"/>
          </a:xfrm>
          <a:prstGeom prst="roundRect">
            <a:avLst/>
          </a:prstGeom>
          <a:solidFill>
            <a:srgbClr val="DDEAF8"/>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Aptos" panose="02110004020202020204"/>
              </a:rPr>
              <a:t>Non-adaptive CIC</a:t>
            </a:r>
          </a:p>
        </p:txBody>
      </p:sp>
      <p:sp>
        <p:nvSpPr>
          <p:cNvPr id="16" name="Rounded Rectangle 15">
            <a:extLst>
              <a:ext uri="{FF2B5EF4-FFF2-40B4-BE49-F238E27FC236}">
                <a16:creationId xmlns:a16="http://schemas.microsoft.com/office/drawing/2014/main" id="{B5D63E62-E68B-E8B6-429E-8755038BB07C}"/>
              </a:ext>
            </a:extLst>
          </p:cNvPr>
          <p:cNvSpPr/>
          <p:nvPr/>
        </p:nvSpPr>
        <p:spPr>
          <a:xfrm>
            <a:off x="6169107" y="4656283"/>
            <a:ext cx="1854689" cy="828533"/>
          </a:xfrm>
          <a:prstGeom prst="roundRect">
            <a:avLst/>
          </a:prstGeom>
          <a:solidFill>
            <a:srgbClr val="DDEAF8"/>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Aptos" panose="02110004020202020204"/>
              </a:rPr>
              <a:t>Adaptive CIC</a:t>
            </a:r>
          </a:p>
        </p:txBody>
      </p:sp>
      <p:sp>
        <p:nvSpPr>
          <p:cNvPr id="28" name="Rounded Rectangle 27">
            <a:extLst>
              <a:ext uri="{FF2B5EF4-FFF2-40B4-BE49-F238E27FC236}">
                <a16:creationId xmlns:a16="http://schemas.microsoft.com/office/drawing/2014/main" id="{B4DB536B-EEB3-9BF8-2F26-D81CF81F7C3C}"/>
              </a:ext>
            </a:extLst>
          </p:cNvPr>
          <p:cNvSpPr/>
          <p:nvPr/>
        </p:nvSpPr>
        <p:spPr>
          <a:xfrm>
            <a:off x="6169107" y="1649423"/>
            <a:ext cx="1854689" cy="828533"/>
          </a:xfrm>
          <a:prstGeom prst="roundRect">
            <a:avLst/>
          </a:prstGeom>
          <a:solidFill>
            <a:srgbClr val="DDEAF8"/>
          </a:solidFill>
          <a:ln w="3810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latin typeface="Aptos" panose="02110004020202020204"/>
              </a:rPr>
              <a:t>CIC with</a:t>
            </a:r>
            <a:br>
              <a:rPr lang="en-US" dirty="0">
                <a:solidFill>
                  <a:schemeClr val="bg1">
                    <a:lumMod val="50000"/>
                  </a:schemeClr>
                </a:solidFill>
                <a:latin typeface="Aptos" panose="02110004020202020204"/>
              </a:rPr>
            </a:br>
            <a:r>
              <a:rPr lang="en-US" dirty="0">
                <a:solidFill>
                  <a:schemeClr val="bg1">
                    <a:lumMod val="50000"/>
                  </a:schemeClr>
                </a:solidFill>
                <a:latin typeface="Aptos" panose="02110004020202020204"/>
              </a:rPr>
              <a:t>strong soundness</a:t>
            </a:r>
          </a:p>
        </p:txBody>
      </p:sp>
      <p:sp>
        <p:nvSpPr>
          <p:cNvPr id="29" name="Rounded Rectangle 28">
            <a:extLst>
              <a:ext uri="{FF2B5EF4-FFF2-40B4-BE49-F238E27FC236}">
                <a16:creationId xmlns:a16="http://schemas.microsoft.com/office/drawing/2014/main" id="{B17EFF03-D404-75BE-FE59-6DE7091D2CB2}"/>
              </a:ext>
            </a:extLst>
          </p:cNvPr>
          <p:cNvSpPr/>
          <p:nvPr/>
        </p:nvSpPr>
        <p:spPr>
          <a:xfrm>
            <a:off x="6173721" y="2662478"/>
            <a:ext cx="1854689" cy="828533"/>
          </a:xfrm>
          <a:prstGeom prst="roundRect">
            <a:avLst/>
          </a:prstGeom>
          <a:solidFill>
            <a:srgbClr val="DDEAF8"/>
          </a:solidFill>
          <a:ln w="3810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latin typeface="Aptos" panose="02110004020202020204"/>
              </a:rPr>
              <a:t>CIC with</a:t>
            </a:r>
            <a:br>
              <a:rPr lang="en-US" dirty="0">
                <a:solidFill>
                  <a:schemeClr val="bg1">
                    <a:lumMod val="50000"/>
                  </a:schemeClr>
                </a:solidFill>
                <a:latin typeface="Aptos" panose="02110004020202020204"/>
              </a:rPr>
            </a:br>
            <a:r>
              <a:rPr lang="en-US" dirty="0">
                <a:solidFill>
                  <a:schemeClr val="bg1">
                    <a:lumMod val="50000"/>
                  </a:schemeClr>
                </a:solidFill>
                <a:latin typeface="Aptos" panose="02110004020202020204"/>
              </a:rPr>
              <a:t>witness retrieval</a:t>
            </a:r>
          </a:p>
        </p:txBody>
      </p:sp>
      <p:cxnSp>
        <p:nvCxnSpPr>
          <p:cNvPr id="30" name="Straight Arrow Connector 29">
            <a:extLst>
              <a:ext uri="{FF2B5EF4-FFF2-40B4-BE49-F238E27FC236}">
                <a16:creationId xmlns:a16="http://schemas.microsoft.com/office/drawing/2014/main" id="{AD4298AC-E404-DEE9-771D-5011F577DF93}"/>
              </a:ext>
            </a:extLst>
          </p:cNvPr>
          <p:cNvCxnSpPr>
            <a:cxnSpLocks/>
          </p:cNvCxnSpPr>
          <p:nvPr/>
        </p:nvCxnSpPr>
        <p:spPr>
          <a:xfrm flipV="1">
            <a:off x="8035947" y="1655962"/>
            <a:ext cx="1635877" cy="404066"/>
          </a:xfrm>
          <a:prstGeom prst="straightConnector1">
            <a:avLst/>
          </a:prstGeom>
          <a:ln w="571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E78D9364-7E0E-C356-7985-F843A612ACB0}"/>
              </a:ext>
            </a:extLst>
          </p:cNvPr>
          <p:cNvSpPr txBox="1"/>
          <p:nvPr/>
        </p:nvSpPr>
        <p:spPr>
          <a:xfrm rot="20802609">
            <a:off x="8266250" y="1546348"/>
            <a:ext cx="966931" cy="369332"/>
          </a:xfrm>
          <a:prstGeom prst="rect">
            <a:avLst/>
          </a:prstGeom>
          <a:noFill/>
        </p:spPr>
        <p:txBody>
          <a:bodyPr wrap="none" rtlCol="0">
            <a:spAutoFit/>
          </a:bodyPr>
          <a:lstStyle/>
          <a:p>
            <a:r>
              <a:rPr lang="en-US" b="1" dirty="0">
                <a:solidFill>
                  <a:srgbClr val="C00000"/>
                </a:solidFill>
                <a:latin typeface="Aptos" panose="02110004020202020204"/>
              </a:rPr>
              <a:t>[</a:t>
            </a:r>
            <a:r>
              <a:rPr lang="en-US" b="1" dirty="0" err="1">
                <a:solidFill>
                  <a:srgbClr val="C00000"/>
                </a:solidFill>
                <a:latin typeface="Aptos" panose="02110004020202020204"/>
              </a:rPr>
              <a:t>Thm</a:t>
            </a:r>
            <a:r>
              <a:rPr lang="en-US" b="1" dirty="0">
                <a:solidFill>
                  <a:srgbClr val="C00000"/>
                </a:solidFill>
                <a:latin typeface="Aptos" panose="02110004020202020204"/>
              </a:rPr>
              <a:t> 1]</a:t>
            </a:r>
          </a:p>
        </p:txBody>
      </p:sp>
      <p:sp>
        <p:nvSpPr>
          <p:cNvPr id="33" name="TextBox 32">
            <a:extLst>
              <a:ext uri="{FF2B5EF4-FFF2-40B4-BE49-F238E27FC236}">
                <a16:creationId xmlns:a16="http://schemas.microsoft.com/office/drawing/2014/main" id="{4298F7F3-4E74-A4A9-C459-187CF342CFE5}"/>
              </a:ext>
            </a:extLst>
          </p:cNvPr>
          <p:cNvSpPr txBox="1"/>
          <p:nvPr/>
        </p:nvSpPr>
        <p:spPr>
          <a:xfrm>
            <a:off x="8329228" y="2925669"/>
            <a:ext cx="1321452" cy="369332"/>
          </a:xfrm>
          <a:prstGeom prst="rect">
            <a:avLst/>
          </a:prstGeom>
          <a:noFill/>
        </p:spPr>
        <p:txBody>
          <a:bodyPr wrap="none" rtlCol="0">
            <a:spAutoFit/>
          </a:bodyPr>
          <a:lstStyle/>
          <a:p>
            <a:r>
              <a:rPr lang="en-US" dirty="0">
                <a:solidFill>
                  <a:srgbClr val="FF0000"/>
                </a:solidFill>
                <a:latin typeface="Aptos" panose="02110004020202020204"/>
              </a:rPr>
              <a:t>contradicts</a:t>
            </a:r>
          </a:p>
        </p:txBody>
      </p:sp>
      <p:cxnSp>
        <p:nvCxnSpPr>
          <p:cNvPr id="34" name="Straight Arrow Connector 33">
            <a:extLst>
              <a:ext uri="{FF2B5EF4-FFF2-40B4-BE49-F238E27FC236}">
                <a16:creationId xmlns:a16="http://schemas.microsoft.com/office/drawing/2014/main" id="{7ECED22E-4794-FF10-C55A-5AE8093D2BB0}"/>
              </a:ext>
            </a:extLst>
          </p:cNvPr>
          <p:cNvCxnSpPr>
            <a:cxnSpLocks/>
          </p:cNvCxnSpPr>
          <p:nvPr/>
        </p:nvCxnSpPr>
        <p:spPr>
          <a:xfrm flipH="1">
            <a:off x="8086716" y="2985541"/>
            <a:ext cx="1612915" cy="0"/>
          </a:xfrm>
          <a:prstGeom prst="straightConnector1">
            <a:avLst/>
          </a:prstGeom>
          <a:ln w="57150">
            <a:solidFill>
              <a:srgbClr val="FF0000"/>
            </a:solidFill>
            <a:prstDash val="lgDashDotDot"/>
            <a:tailEnd type="triangle" w="lg" len="lg"/>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F2125656-08ED-B43A-4515-56AA762F21D0}"/>
              </a:ext>
            </a:extLst>
          </p:cNvPr>
          <p:cNvSpPr txBox="1"/>
          <p:nvPr/>
        </p:nvSpPr>
        <p:spPr>
          <a:xfrm>
            <a:off x="8506488" y="2563028"/>
            <a:ext cx="966931" cy="369332"/>
          </a:xfrm>
          <a:prstGeom prst="rect">
            <a:avLst/>
          </a:prstGeom>
          <a:noFill/>
        </p:spPr>
        <p:txBody>
          <a:bodyPr wrap="none" rtlCol="0">
            <a:spAutoFit/>
          </a:bodyPr>
          <a:lstStyle/>
          <a:p>
            <a:r>
              <a:rPr lang="en-US" b="1" dirty="0">
                <a:solidFill>
                  <a:srgbClr val="C00000"/>
                </a:solidFill>
                <a:latin typeface="Aptos" panose="02110004020202020204"/>
              </a:rPr>
              <a:t>[</a:t>
            </a:r>
            <a:r>
              <a:rPr lang="en-US" b="1" dirty="0" err="1">
                <a:solidFill>
                  <a:srgbClr val="C00000"/>
                </a:solidFill>
                <a:latin typeface="Aptos" panose="02110004020202020204"/>
              </a:rPr>
              <a:t>Thm</a:t>
            </a:r>
            <a:r>
              <a:rPr lang="en-US" b="1" dirty="0">
                <a:solidFill>
                  <a:srgbClr val="C00000"/>
                </a:solidFill>
                <a:latin typeface="Aptos" panose="02110004020202020204"/>
              </a:rPr>
              <a:t> 3]</a:t>
            </a:r>
          </a:p>
        </p:txBody>
      </p:sp>
      <p:sp>
        <p:nvSpPr>
          <p:cNvPr id="37" name="Rounded Rectangle 36">
            <a:extLst>
              <a:ext uri="{FF2B5EF4-FFF2-40B4-BE49-F238E27FC236}">
                <a16:creationId xmlns:a16="http://schemas.microsoft.com/office/drawing/2014/main" id="{3603346B-0C84-3F0D-7691-CFCFE226C5D7}"/>
              </a:ext>
            </a:extLst>
          </p:cNvPr>
          <p:cNvSpPr/>
          <p:nvPr/>
        </p:nvSpPr>
        <p:spPr>
          <a:xfrm>
            <a:off x="9700414" y="2685429"/>
            <a:ext cx="1949918" cy="600223"/>
          </a:xfrm>
          <a:prstGeom prst="roundRect">
            <a:avLst>
              <a:gd name="adj" fmla="val 11512"/>
            </a:avLst>
          </a:prstGeom>
          <a:solidFill>
            <a:schemeClr val="accent2">
              <a:lumMod val="20000"/>
              <a:lumOff val="8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Aptos" panose="02110004020202020204"/>
              </a:rPr>
              <a:t>PKE</a:t>
            </a:r>
          </a:p>
        </p:txBody>
      </p:sp>
      <p:sp>
        <p:nvSpPr>
          <p:cNvPr id="40" name="Rounded Rectangle 39">
            <a:extLst>
              <a:ext uri="{FF2B5EF4-FFF2-40B4-BE49-F238E27FC236}">
                <a16:creationId xmlns:a16="http://schemas.microsoft.com/office/drawing/2014/main" id="{2CD790CB-A7A5-F18D-7C75-7492A30C0049}"/>
              </a:ext>
            </a:extLst>
          </p:cNvPr>
          <p:cNvSpPr/>
          <p:nvPr/>
        </p:nvSpPr>
        <p:spPr>
          <a:xfrm>
            <a:off x="12192000" y="6858000"/>
            <a:ext cx="45719" cy="457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9" name="TextBox 88">
            <a:extLst>
              <a:ext uri="{FF2B5EF4-FFF2-40B4-BE49-F238E27FC236}">
                <a16:creationId xmlns:a16="http://schemas.microsoft.com/office/drawing/2014/main" id="{A32D20DD-F300-5CAC-FF6C-8AA28F92D949}"/>
              </a:ext>
            </a:extLst>
          </p:cNvPr>
          <p:cNvSpPr txBox="1"/>
          <p:nvPr/>
        </p:nvSpPr>
        <p:spPr>
          <a:xfrm rot="290360">
            <a:off x="2796843" y="5771553"/>
            <a:ext cx="3066600" cy="338554"/>
          </a:xfrm>
          <a:prstGeom prst="rect">
            <a:avLst/>
          </a:prstGeom>
          <a:noFill/>
        </p:spPr>
        <p:txBody>
          <a:bodyPr wrap="square" rtlCol="0">
            <a:spAutoFit/>
          </a:bodyPr>
          <a:lstStyle/>
          <a:p>
            <a:r>
              <a:rPr lang="en-US" sz="1600" dirty="0">
                <a:solidFill>
                  <a:schemeClr val="bg1">
                    <a:lumMod val="50000"/>
                  </a:schemeClr>
                </a:solidFill>
                <a:latin typeface="Aptos" panose="02110004020202020204"/>
              </a:rPr>
              <a:t>via </a:t>
            </a:r>
            <a:r>
              <a:rPr lang="en-US" sz="1600" b="1" dirty="0">
                <a:solidFill>
                  <a:schemeClr val="bg1">
                    <a:lumMod val="50000"/>
                  </a:schemeClr>
                </a:solidFill>
                <a:latin typeface="Aptos" panose="02110004020202020204"/>
              </a:rPr>
              <a:t>non-adaptive </a:t>
            </a:r>
            <a:r>
              <a:rPr lang="en-US" sz="1600" dirty="0">
                <a:solidFill>
                  <a:schemeClr val="bg1">
                    <a:lumMod val="50000"/>
                  </a:schemeClr>
                </a:solidFill>
                <a:latin typeface="Aptos" panose="02110004020202020204"/>
              </a:rPr>
              <a:t>succinct PCA</a:t>
            </a:r>
          </a:p>
        </p:txBody>
      </p:sp>
      <p:cxnSp>
        <p:nvCxnSpPr>
          <p:cNvPr id="91" name="Straight Arrow Connector 90">
            <a:extLst>
              <a:ext uri="{FF2B5EF4-FFF2-40B4-BE49-F238E27FC236}">
                <a16:creationId xmlns:a16="http://schemas.microsoft.com/office/drawing/2014/main" id="{37028CCE-0ADA-579E-7CCC-39D943FD327F}"/>
              </a:ext>
            </a:extLst>
          </p:cNvPr>
          <p:cNvCxnSpPr>
            <a:cxnSpLocks/>
          </p:cNvCxnSpPr>
          <p:nvPr/>
        </p:nvCxnSpPr>
        <p:spPr>
          <a:xfrm>
            <a:off x="2794604" y="5958464"/>
            <a:ext cx="3186549" cy="227940"/>
          </a:xfrm>
          <a:prstGeom prst="straightConnector1">
            <a:avLst/>
          </a:prstGeom>
          <a:ln w="571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93" name="Straight Arrow Connector 92">
            <a:extLst>
              <a:ext uri="{FF2B5EF4-FFF2-40B4-BE49-F238E27FC236}">
                <a16:creationId xmlns:a16="http://schemas.microsoft.com/office/drawing/2014/main" id="{C2A039D8-BD90-4F8C-AA34-865FAF119F34}"/>
              </a:ext>
            </a:extLst>
          </p:cNvPr>
          <p:cNvCxnSpPr>
            <a:cxnSpLocks/>
          </p:cNvCxnSpPr>
          <p:nvPr/>
        </p:nvCxnSpPr>
        <p:spPr>
          <a:xfrm flipV="1">
            <a:off x="2794604" y="5160591"/>
            <a:ext cx="3186549" cy="445216"/>
          </a:xfrm>
          <a:prstGeom prst="straightConnector1">
            <a:avLst/>
          </a:prstGeom>
          <a:ln w="571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94" name="TextBox 93">
            <a:extLst>
              <a:ext uri="{FF2B5EF4-FFF2-40B4-BE49-F238E27FC236}">
                <a16:creationId xmlns:a16="http://schemas.microsoft.com/office/drawing/2014/main" id="{2EB6FB8E-5FC1-D4D8-FB1F-F88FD8146DB5}"/>
              </a:ext>
            </a:extLst>
          </p:cNvPr>
          <p:cNvSpPr txBox="1"/>
          <p:nvPr/>
        </p:nvSpPr>
        <p:spPr>
          <a:xfrm rot="21157276">
            <a:off x="2991019" y="5318751"/>
            <a:ext cx="3054327" cy="338554"/>
          </a:xfrm>
          <a:prstGeom prst="rect">
            <a:avLst/>
          </a:prstGeom>
          <a:noFill/>
        </p:spPr>
        <p:txBody>
          <a:bodyPr wrap="square" rtlCol="0">
            <a:spAutoFit/>
          </a:bodyPr>
          <a:lstStyle/>
          <a:p>
            <a:r>
              <a:rPr lang="en-US" sz="1600" dirty="0">
                <a:solidFill>
                  <a:schemeClr val="bg1">
                    <a:lumMod val="50000"/>
                  </a:schemeClr>
                </a:solidFill>
              </a:rPr>
              <a:t>via </a:t>
            </a:r>
            <a:r>
              <a:rPr lang="en-US" sz="1600" b="1" dirty="0">
                <a:solidFill>
                  <a:schemeClr val="bg1">
                    <a:lumMod val="50000"/>
                  </a:schemeClr>
                </a:solidFill>
              </a:rPr>
              <a:t>adaptive</a:t>
            </a:r>
            <a:r>
              <a:rPr lang="en-US" sz="1600" dirty="0">
                <a:solidFill>
                  <a:schemeClr val="bg1">
                    <a:lumMod val="50000"/>
                  </a:schemeClr>
                </a:solidFill>
              </a:rPr>
              <a:t> succinct PCA</a:t>
            </a:r>
          </a:p>
        </p:txBody>
      </p:sp>
      <p:sp>
        <p:nvSpPr>
          <p:cNvPr id="95" name="Rounded Rectangle 77">
            <a:extLst>
              <a:ext uri="{FF2B5EF4-FFF2-40B4-BE49-F238E27FC236}">
                <a16:creationId xmlns:a16="http://schemas.microsoft.com/office/drawing/2014/main" id="{DAF06E25-388A-DBAE-93F0-EAA0717C8CC4}"/>
              </a:ext>
            </a:extLst>
          </p:cNvPr>
          <p:cNvSpPr/>
          <p:nvPr/>
        </p:nvSpPr>
        <p:spPr>
          <a:xfrm>
            <a:off x="1207259" y="5395337"/>
            <a:ext cx="1587345" cy="772615"/>
          </a:xfrm>
          <a:prstGeom prst="roundRect">
            <a:avLst>
              <a:gd name="adj" fmla="val 11512"/>
            </a:avLst>
          </a:prstGeom>
          <a:solidFill>
            <a:schemeClr val="bg1">
              <a:lumMod val="9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Aptos" panose="02110004020202020204"/>
              </a:rPr>
              <a:t>Standard assumptions</a:t>
            </a:r>
          </a:p>
        </p:txBody>
      </p:sp>
      <p:sp>
        <p:nvSpPr>
          <p:cNvPr id="96" name="TextBox 95">
            <a:extLst>
              <a:ext uri="{FF2B5EF4-FFF2-40B4-BE49-F238E27FC236}">
                <a16:creationId xmlns:a16="http://schemas.microsoft.com/office/drawing/2014/main" id="{A87F7EB8-0F64-1D69-E6DB-C43F7C24E61C}"/>
              </a:ext>
            </a:extLst>
          </p:cNvPr>
          <p:cNvSpPr txBox="1"/>
          <p:nvPr/>
        </p:nvSpPr>
        <p:spPr>
          <a:xfrm rot="21195285">
            <a:off x="3711744" y="5047476"/>
            <a:ext cx="984708" cy="369332"/>
          </a:xfrm>
          <a:prstGeom prst="rect">
            <a:avLst/>
          </a:prstGeom>
          <a:noFill/>
        </p:spPr>
        <p:txBody>
          <a:bodyPr wrap="square">
            <a:spAutoFit/>
          </a:bodyPr>
          <a:lstStyle/>
          <a:p>
            <a:r>
              <a:rPr lang="en-US" dirty="0">
                <a:solidFill>
                  <a:srgbClr val="0070C0"/>
                </a:solidFill>
                <a:latin typeface="Aptos" panose="02110004020202020204"/>
              </a:rPr>
              <a:t>[Ben24</a:t>
            </a:r>
            <a:r>
              <a:rPr lang="en-US" dirty="0">
                <a:solidFill>
                  <a:srgbClr val="0070C0"/>
                </a:solidFill>
              </a:rPr>
              <a:t>] </a:t>
            </a:r>
            <a:endParaRPr lang="en-IL" dirty="0"/>
          </a:p>
        </p:txBody>
      </p:sp>
      <p:sp>
        <p:nvSpPr>
          <p:cNvPr id="98" name="TextBox 97">
            <a:extLst>
              <a:ext uri="{FF2B5EF4-FFF2-40B4-BE49-F238E27FC236}">
                <a16:creationId xmlns:a16="http://schemas.microsoft.com/office/drawing/2014/main" id="{5A13E4A7-6DC2-E92D-51D0-CBCAA7E0AE8D}"/>
              </a:ext>
            </a:extLst>
          </p:cNvPr>
          <p:cNvSpPr txBox="1"/>
          <p:nvPr/>
        </p:nvSpPr>
        <p:spPr>
          <a:xfrm rot="350547">
            <a:off x="3807920" y="6059913"/>
            <a:ext cx="1028410" cy="369332"/>
          </a:xfrm>
          <a:prstGeom prst="rect">
            <a:avLst/>
          </a:prstGeom>
          <a:noFill/>
        </p:spPr>
        <p:txBody>
          <a:bodyPr wrap="square">
            <a:spAutoFit/>
          </a:bodyPr>
          <a:lstStyle/>
          <a:p>
            <a:r>
              <a:rPr lang="en-US" dirty="0">
                <a:solidFill>
                  <a:srgbClr val="0070C0"/>
                </a:solidFill>
                <a:latin typeface="Aptos" panose="02110004020202020204"/>
              </a:rPr>
              <a:t>[BR22] </a:t>
            </a:r>
            <a:endParaRPr lang="en-IL" dirty="0"/>
          </a:p>
        </p:txBody>
      </p:sp>
      <p:sp>
        <p:nvSpPr>
          <p:cNvPr id="110" name="TextBox 109">
            <a:extLst>
              <a:ext uri="{FF2B5EF4-FFF2-40B4-BE49-F238E27FC236}">
                <a16:creationId xmlns:a16="http://schemas.microsoft.com/office/drawing/2014/main" id="{AA15D7AF-C895-DF6F-14D3-04114B87010C}"/>
              </a:ext>
            </a:extLst>
          </p:cNvPr>
          <p:cNvSpPr txBox="1"/>
          <p:nvPr/>
        </p:nvSpPr>
        <p:spPr>
          <a:xfrm>
            <a:off x="8663247" y="3129236"/>
            <a:ext cx="1167850" cy="338554"/>
          </a:xfrm>
          <a:prstGeom prst="rect">
            <a:avLst/>
          </a:prstGeom>
          <a:noFill/>
        </p:spPr>
        <p:txBody>
          <a:bodyPr wrap="square">
            <a:spAutoFit/>
          </a:bodyPr>
          <a:lstStyle/>
          <a:p>
            <a:pPr algn="ctr"/>
            <a:r>
              <a:rPr lang="en-US" sz="1600" dirty="0">
                <a:solidFill>
                  <a:schemeClr val="bg1">
                    <a:lumMod val="65000"/>
                  </a:schemeClr>
                </a:solidFill>
                <a:latin typeface="Aptos" panose="02110004020202020204"/>
              </a:rPr>
              <a:t>(+NIZK)</a:t>
            </a:r>
            <a:endParaRPr lang="en-IL" sz="1600" dirty="0">
              <a:solidFill>
                <a:schemeClr val="bg1">
                  <a:lumMod val="65000"/>
                </a:schemeClr>
              </a:solidFill>
            </a:endParaRPr>
          </a:p>
        </p:txBody>
      </p:sp>
      <p:sp>
        <p:nvSpPr>
          <p:cNvPr id="7" name="Rounded Rectangle 6">
            <a:extLst>
              <a:ext uri="{FF2B5EF4-FFF2-40B4-BE49-F238E27FC236}">
                <a16:creationId xmlns:a16="http://schemas.microsoft.com/office/drawing/2014/main" id="{E8C8403F-5630-0CD6-BCBB-9FD10ACEB985}"/>
              </a:ext>
            </a:extLst>
          </p:cNvPr>
          <p:cNvSpPr/>
          <p:nvPr/>
        </p:nvSpPr>
        <p:spPr>
          <a:xfrm>
            <a:off x="9710504" y="2679264"/>
            <a:ext cx="1949918" cy="600223"/>
          </a:xfrm>
          <a:prstGeom prst="roundRect">
            <a:avLst>
              <a:gd name="adj" fmla="val 11512"/>
            </a:avLst>
          </a:prstGeom>
          <a:solidFill>
            <a:schemeClr val="accent2">
              <a:lumMod val="20000"/>
              <a:lumOff val="8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Aptos" panose="02110004020202020204"/>
              </a:rPr>
              <a:t>Incompressible PKE</a:t>
            </a:r>
          </a:p>
        </p:txBody>
      </p:sp>
      <p:sp>
        <p:nvSpPr>
          <p:cNvPr id="8" name="TextBox 7">
            <a:extLst>
              <a:ext uri="{FF2B5EF4-FFF2-40B4-BE49-F238E27FC236}">
                <a16:creationId xmlns:a16="http://schemas.microsoft.com/office/drawing/2014/main" id="{83034C7C-7E9B-7B81-93C6-B41B8ECC1564}"/>
              </a:ext>
            </a:extLst>
          </p:cNvPr>
          <p:cNvSpPr txBox="1"/>
          <p:nvPr/>
        </p:nvSpPr>
        <p:spPr>
          <a:xfrm>
            <a:off x="10775108" y="3420218"/>
            <a:ext cx="1242806" cy="370814"/>
          </a:xfrm>
          <a:prstGeom prst="rect">
            <a:avLst/>
          </a:prstGeom>
          <a:noFill/>
        </p:spPr>
        <p:txBody>
          <a:bodyPr wrap="square">
            <a:spAutoFit/>
          </a:bodyPr>
          <a:lstStyle/>
          <a:p>
            <a:r>
              <a:rPr lang="en-US" dirty="0">
                <a:solidFill>
                  <a:srgbClr val="0070C0"/>
                </a:solidFill>
                <a:latin typeface="Aptos" panose="02110004020202020204"/>
              </a:rPr>
              <a:t>[GWZ22]</a:t>
            </a:r>
            <a:endParaRPr lang="en-IL" dirty="0">
              <a:solidFill>
                <a:srgbClr val="0070C0"/>
              </a:solidFill>
              <a:latin typeface="Aptos" panose="02110004020202020204"/>
            </a:endParaRPr>
          </a:p>
        </p:txBody>
      </p:sp>
      <p:sp>
        <p:nvSpPr>
          <p:cNvPr id="15" name="Rounded Rectangle 14">
            <a:extLst>
              <a:ext uri="{FF2B5EF4-FFF2-40B4-BE49-F238E27FC236}">
                <a16:creationId xmlns:a16="http://schemas.microsoft.com/office/drawing/2014/main" id="{F8B1D25F-228A-3D0B-B91F-E1094ADB4175}"/>
              </a:ext>
            </a:extLst>
          </p:cNvPr>
          <p:cNvSpPr/>
          <p:nvPr/>
        </p:nvSpPr>
        <p:spPr>
          <a:xfrm>
            <a:off x="9700414" y="4707658"/>
            <a:ext cx="1949918" cy="725782"/>
          </a:xfrm>
          <a:prstGeom prst="roundRect">
            <a:avLst>
              <a:gd name="adj" fmla="val 11512"/>
            </a:avLst>
          </a:prstGeom>
          <a:solidFill>
            <a:schemeClr val="accent2">
              <a:lumMod val="20000"/>
              <a:lumOff val="8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Aptos" panose="02110004020202020204"/>
              </a:rPr>
              <a:t>Collision resistant hash</a:t>
            </a:r>
          </a:p>
        </p:txBody>
      </p:sp>
      <p:sp>
        <p:nvSpPr>
          <p:cNvPr id="19" name="TextBox 18">
            <a:extLst>
              <a:ext uri="{FF2B5EF4-FFF2-40B4-BE49-F238E27FC236}">
                <a16:creationId xmlns:a16="http://schemas.microsoft.com/office/drawing/2014/main" id="{03EC0D29-784E-F265-B312-D60B306EDC78}"/>
              </a:ext>
            </a:extLst>
          </p:cNvPr>
          <p:cNvSpPr txBox="1"/>
          <p:nvPr/>
        </p:nvSpPr>
        <p:spPr>
          <a:xfrm>
            <a:off x="8424737" y="4707658"/>
            <a:ext cx="966931" cy="369332"/>
          </a:xfrm>
          <a:prstGeom prst="rect">
            <a:avLst/>
          </a:prstGeom>
          <a:noFill/>
        </p:spPr>
        <p:txBody>
          <a:bodyPr wrap="none" rtlCol="0">
            <a:spAutoFit/>
          </a:bodyPr>
          <a:lstStyle/>
          <a:p>
            <a:r>
              <a:rPr lang="en-US" b="1" dirty="0">
                <a:solidFill>
                  <a:srgbClr val="C00000"/>
                </a:solidFill>
                <a:latin typeface="Aptos" panose="02110004020202020204"/>
              </a:rPr>
              <a:t>[</a:t>
            </a:r>
            <a:r>
              <a:rPr lang="en-US" b="1" dirty="0" err="1">
                <a:solidFill>
                  <a:srgbClr val="C00000"/>
                </a:solidFill>
                <a:latin typeface="Aptos" panose="02110004020202020204"/>
              </a:rPr>
              <a:t>Thm</a:t>
            </a:r>
            <a:r>
              <a:rPr lang="en-US" b="1" dirty="0">
                <a:solidFill>
                  <a:srgbClr val="C00000"/>
                </a:solidFill>
                <a:latin typeface="Aptos" panose="02110004020202020204"/>
              </a:rPr>
              <a:t> 2]</a:t>
            </a:r>
          </a:p>
        </p:txBody>
      </p:sp>
      <p:sp>
        <p:nvSpPr>
          <p:cNvPr id="48" name="TextBox 47">
            <a:extLst>
              <a:ext uri="{FF2B5EF4-FFF2-40B4-BE49-F238E27FC236}">
                <a16:creationId xmlns:a16="http://schemas.microsoft.com/office/drawing/2014/main" id="{E2174B55-1F7E-52A5-2C2C-A4923DA41529}"/>
              </a:ext>
            </a:extLst>
          </p:cNvPr>
          <p:cNvSpPr txBox="1"/>
          <p:nvPr/>
        </p:nvSpPr>
        <p:spPr>
          <a:xfrm>
            <a:off x="413354" y="755562"/>
            <a:ext cx="5480216" cy="3416320"/>
          </a:xfrm>
          <a:prstGeom prst="rect">
            <a:avLst/>
          </a:prstGeom>
          <a:noFill/>
        </p:spPr>
        <p:txBody>
          <a:bodyPr wrap="square" rtlCol="0">
            <a:spAutoFit/>
          </a:bodyPr>
          <a:lstStyle/>
          <a:p>
            <a:r>
              <a:rPr lang="en-IL" sz="2400" b="1" dirty="0"/>
              <a:t>Summary</a:t>
            </a:r>
          </a:p>
          <a:p>
            <a:pPr marL="285750" indent="-285750">
              <a:buFont typeface="Arial" panose="020B0604020202020204" pitchFamily="34" charset="0"/>
              <a:buChar char="•"/>
            </a:pPr>
            <a:r>
              <a:rPr lang="en-IL" sz="2400" dirty="0"/>
              <a:t>New definition of CIC</a:t>
            </a:r>
          </a:p>
          <a:p>
            <a:pPr marL="285750" indent="-285750">
              <a:buFont typeface="Arial" panose="020B0604020202020204" pitchFamily="34" charset="0"/>
              <a:buChar char="•"/>
            </a:pPr>
            <a:r>
              <a:rPr lang="en-IL" sz="2400" dirty="0"/>
              <a:t>Use it to construct CRH from OWF</a:t>
            </a:r>
          </a:p>
          <a:p>
            <a:pPr marL="285750" indent="-285750">
              <a:buFont typeface="Arial" panose="020B0604020202020204" pitchFamily="34" charset="0"/>
              <a:buChar char="•"/>
            </a:pPr>
            <a:r>
              <a:rPr lang="en-IL" sz="2400" dirty="0"/>
              <a:t>Stronger notions are not likely to exist</a:t>
            </a:r>
          </a:p>
          <a:p>
            <a:pPr marL="285750" indent="-285750">
              <a:buFont typeface="Arial" panose="020B0604020202020204" pitchFamily="34" charset="0"/>
              <a:buChar char="•"/>
            </a:pPr>
            <a:endParaRPr lang="en-IL" sz="2400" dirty="0"/>
          </a:p>
          <a:p>
            <a:r>
              <a:rPr lang="en-IL" sz="2400" b="1" dirty="0"/>
              <a:t>Main Open Problem</a:t>
            </a:r>
          </a:p>
          <a:p>
            <a:pPr marL="285750" indent="-285750">
              <a:buFont typeface="Arial" panose="020B0604020202020204" pitchFamily="34" charset="0"/>
              <a:buChar char="•"/>
            </a:pPr>
            <a:r>
              <a:rPr lang="en-IL" sz="2400" dirty="0"/>
              <a:t>Construct (adaptive) CIC from OWF</a:t>
            </a:r>
          </a:p>
          <a:p>
            <a:pPr marL="285750" indent="-285750">
              <a:buFont typeface="Arial" panose="020B0604020202020204" pitchFamily="34" charset="0"/>
              <a:buChar char="•"/>
            </a:pPr>
            <a:endParaRPr lang="en-IL" sz="2400" dirty="0"/>
          </a:p>
          <a:p>
            <a:pPr marL="285750" indent="-285750">
              <a:buFont typeface="Arial" panose="020B0604020202020204" pitchFamily="34" charset="0"/>
              <a:buChar char="•"/>
            </a:pPr>
            <a:endParaRPr lang="en-IL" sz="2400" dirty="0"/>
          </a:p>
        </p:txBody>
      </p:sp>
      <p:cxnSp>
        <p:nvCxnSpPr>
          <p:cNvPr id="3" name="Straight Arrow Connector 2">
            <a:extLst>
              <a:ext uri="{FF2B5EF4-FFF2-40B4-BE49-F238E27FC236}">
                <a16:creationId xmlns:a16="http://schemas.microsoft.com/office/drawing/2014/main" id="{56970592-D591-97DD-096E-ECA6E189767D}"/>
              </a:ext>
            </a:extLst>
          </p:cNvPr>
          <p:cNvCxnSpPr>
            <a:cxnSpLocks/>
          </p:cNvCxnSpPr>
          <p:nvPr/>
        </p:nvCxnSpPr>
        <p:spPr>
          <a:xfrm>
            <a:off x="8160962" y="5075171"/>
            <a:ext cx="1568043" cy="3637"/>
          </a:xfrm>
          <a:prstGeom prst="straightConnector1">
            <a:avLst/>
          </a:prstGeom>
          <a:ln w="571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225BC729-4ED9-9E1A-DEAB-D60CCE652941}"/>
              </a:ext>
            </a:extLst>
          </p:cNvPr>
          <p:cNvCxnSpPr>
            <a:cxnSpLocks/>
          </p:cNvCxnSpPr>
          <p:nvPr/>
        </p:nvCxnSpPr>
        <p:spPr>
          <a:xfrm flipH="1">
            <a:off x="8160962" y="5285940"/>
            <a:ext cx="1510861" cy="0"/>
          </a:xfrm>
          <a:prstGeom prst="straightConnector1">
            <a:avLst/>
          </a:prstGeom>
          <a:ln w="571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804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8.33333E-7 3.33333E-6 L 0.00182 0.15694 " pathEditMode="relative" rAng="0" ptsTypes="AA">
                                      <p:cBhvr>
                                        <p:cTn id="6" dur="1000" fill="hold"/>
                                        <p:tgtEl>
                                          <p:spTgt spid="37"/>
                                        </p:tgtEl>
                                        <p:attrNameLst>
                                          <p:attrName>ppt_x</p:attrName>
                                          <p:attrName>ppt_y</p:attrName>
                                        </p:attrNameLst>
                                      </p:cBhvr>
                                      <p:rCtr x="91" y="7847"/>
                                    </p:animMotion>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8">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7" grpId="0" animBg="1"/>
      <p:bldP spid="8" grpId="0"/>
      <p:bldP spid="48"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963D6-F472-F631-DE6F-E49FAB03F0B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49E2B51-55E9-EE85-9655-E02CB542FF1F}"/>
              </a:ext>
            </a:extLst>
          </p:cNvPr>
          <p:cNvPicPr>
            <a:picLocks noChangeAspect="1"/>
          </p:cNvPicPr>
          <p:nvPr/>
        </p:nvPicPr>
        <p:blipFill>
          <a:blip r:embed="rId3"/>
          <a:stretch>
            <a:fillRect/>
          </a:stretch>
        </p:blipFill>
        <p:spPr>
          <a:xfrm>
            <a:off x="0" y="-67235"/>
            <a:ext cx="12192000" cy="8128000"/>
          </a:xfrm>
          <a:prstGeom prst="rect">
            <a:avLst/>
          </a:prstGeom>
        </p:spPr>
      </p:pic>
      <p:sp>
        <p:nvSpPr>
          <p:cNvPr id="2" name="TextBox 1">
            <a:extLst>
              <a:ext uri="{FF2B5EF4-FFF2-40B4-BE49-F238E27FC236}">
                <a16:creationId xmlns:a16="http://schemas.microsoft.com/office/drawing/2014/main" id="{DD43B965-95A0-3124-2D3C-59DB580AC40D}"/>
              </a:ext>
            </a:extLst>
          </p:cNvPr>
          <p:cNvSpPr txBox="1"/>
          <p:nvPr/>
        </p:nvSpPr>
        <p:spPr>
          <a:xfrm>
            <a:off x="5250265" y="3323411"/>
            <a:ext cx="2725271" cy="1938992"/>
          </a:xfrm>
          <a:prstGeom prst="rect">
            <a:avLst/>
          </a:prstGeom>
          <a:noFill/>
        </p:spPr>
        <p:txBody>
          <a:bodyPr wrap="square" rtlCol="0">
            <a:spAutoFit/>
          </a:bodyPr>
          <a:lstStyle/>
          <a:p>
            <a:r>
              <a:rPr lang="en-IL" sz="12000" b="1" dirty="0">
                <a:solidFill>
                  <a:srgbClr val="FDE7B7"/>
                </a:solidFill>
                <a:latin typeface="+mj-lt"/>
                <a:ea typeface="Lantinghei TC Demibold" panose="03000509000000000000" pitchFamily="66" charset="-120"/>
                <a:cs typeface="FUTURA MEDIUM" panose="020B0602020204020303" pitchFamily="34" charset="-79"/>
              </a:rPr>
              <a:t>CIC</a:t>
            </a:r>
          </a:p>
        </p:txBody>
      </p:sp>
      <p:sp>
        <p:nvSpPr>
          <p:cNvPr id="15" name="TextBox 14">
            <a:extLst>
              <a:ext uri="{FF2B5EF4-FFF2-40B4-BE49-F238E27FC236}">
                <a16:creationId xmlns:a16="http://schemas.microsoft.com/office/drawing/2014/main" id="{5E917BA3-D1EF-D05C-13F4-B0FBA2020867}"/>
              </a:ext>
            </a:extLst>
          </p:cNvPr>
          <p:cNvSpPr txBox="1"/>
          <p:nvPr/>
        </p:nvSpPr>
        <p:spPr>
          <a:xfrm>
            <a:off x="605277" y="810231"/>
            <a:ext cx="6206117" cy="1169551"/>
          </a:xfrm>
          <a:prstGeom prst="rect">
            <a:avLst/>
          </a:prstGeom>
          <a:noFill/>
        </p:spPr>
        <p:txBody>
          <a:bodyPr wrap="square" rtlCol="0">
            <a:spAutoFit/>
          </a:bodyPr>
          <a:lstStyle/>
          <a:p>
            <a:r>
              <a:rPr lang="en-IL" sz="7000" b="1" dirty="0">
                <a:latin typeface="Cavolini" panose="03000502040302020204" pitchFamily="66" charset="0"/>
                <a:cs typeface="Cavolini" panose="03000502040302020204" pitchFamily="66" charset="0"/>
              </a:rPr>
              <a:t>Thank You!</a:t>
            </a:r>
          </a:p>
        </p:txBody>
      </p:sp>
    </p:spTree>
    <p:extLst>
      <p:ext uri="{BB962C8B-B14F-4D97-AF65-F5344CB8AC3E}">
        <p14:creationId xmlns:p14="http://schemas.microsoft.com/office/powerpoint/2010/main" val="584755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BCE041-5897-3C1A-273D-808B0A3FDF3C}"/>
              </a:ext>
            </a:extLst>
          </p:cNvPr>
          <p:cNvPicPr>
            <a:picLocks noChangeAspect="1"/>
          </p:cNvPicPr>
          <p:nvPr/>
        </p:nvPicPr>
        <p:blipFill>
          <a:blip r:embed="rId3"/>
          <a:stretch>
            <a:fillRect/>
          </a:stretch>
        </p:blipFill>
        <p:spPr>
          <a:xfrm>
            <a:off x="0" y="-268936"/>
            <a:ext cx="12192000" cy="8128000"/>
          </a:xfrm>
          <a:prstGeom prst="rect">
            <a:avLst/>
          </a:prstGeom>
        </p:spPr>
      </p:pic>
    </p:spTree>
    <p:extLst>
      <p:ext uri="{BB962C8B-B14F-4D97-AF65-F5344CB8AC3E}">
        <p14:creationId xmlns:p14="http://schemas.microsoft.com/office/powerpoint/2010/main" val="775392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1CA500D-4956-A4F2-BE91-9B1026890B13}"/>
                  </a:ext>
                </a:extLst>
              </p:cNvPr>
              <p:cNvSpPr txBox="1"/>
              <p:nvPr/>
            </p:nvSpPr>
            <p:spPr>
              <a:xfrm>
                <a:off x="3048000" y="612825"/>
                <a:ext cx="6096000" cy="1678345"/>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IL" sz="7200" i="1" dirty="0" smtClean="0">
                          <a:solidFill>
                            <a:schemeClr val="tx1"/>
                          </a:solidFill>
                          <a:latin typeface="Cambria Math" panose="02040503050406030204" pitchFamily="18" charset="0"/>
                        </a:rPr>
                        <m:t>𝑂𝑊𝐹</m:t>
                      </m:r>
                      <m:r>
                        <a:rPr lang="en-IL" sz="7200" i="1" dirty="0" smtClean="0">
                          <a:solidFill>
                            <a:schemeClr val="tx1"/>
                          </a:solidFill>
                          <a:latin typeface="Cambria Math" panose="02040503050406030204" pitchFamily="18" charset="0"/>
                        </a:rPr>
                        <m:t> </m:t>
                      </m:r>
                      <m:groupChr>
                        <m:groupChrPr>
                          <m:chr m:val="⇒"/>
                          <m:vertJc m:val="bot"/>
                          <m:ctrlPr>
                            <a:rPr lang="en-US" sz="7200" i="1">
                              <a:solidFill>
                                <a:schemeClr val="tx1"/>
                              </a:solidFill>
                              <a:latin typeface="Cambria Math" panose="02040503050406030204" pitchFamily="18" charset="0"/>
                            </a:rPr>
                          </m:ctrlPr>
                        </m:groupChrPr>
                        <m:e/>
                      </m:groupChr>
                      <m:r>
                        <a:rPr lang="en-IL" sz="7200" i="1" dirty="0" smtClean="0">
                          <a:solidFill>
                            <a:schemeClr val="tx1"/>
                          </a:solidFill>
                          <a:latin typeface="Cambria Math" panose="02040503050406030204" pitchFamily="18" charset="0"/>
                        </a:rPr>
                        <m:t>𝐶𝑅𝐻</m:t>
                      </m:r>
                    </m:oMath>
                  </m:oMathPara>
                </a14:m>
                <a:endParaRPr lang="en-IL" sz="7200" dirty="0">
                  <a:solidFill>
                    <a:schemeClr val="tx1"/>
                  </a:solidFill>
                </a:endParaRPr>
              </a:p>
            </p:txBody>
          </p:sp>
        </mc:Choice>
        <mc:Fallback xmlns="">
          <p:sp>
            <p:nvSpPr>
              <p:cNvPr id="10" name="TextBox 9">
                <a:extLst>
                  <a:ext uri="{FF2B5EF4-FFF2-40B4-BE49-F238E27FC236}">
                    <a16:creationId xmlns:a16="http://schemas.microsoft.com/office/drawing/2014/main" id="{81CA500D-4956-A4F2-BE91-9B1026890B13}"/>
                  </a:ext>
                </a:extLst>
              </p:cNvPr>
              <p:cNvSpPr txBox="1">
                <a:spLocks noRot="1" noChangeAspect="1" noMove="1" noResize="1" noEditPoints="1" noAdjustHandles="1" noChangeArrowheads="1" noChangeShapeType="1" noTextEdit="1"/>
              </p:cNvSpPr>
              <p:nvPr/>
            </p:nvSpPr>
            <p:spPr>
              <a:xfrm>
                <a:off x="3048000" y="612825"/>
                <a:ext cx="6096000" cy="1678345"/>
              </a:xfrm>
              <a:prstGeom prst="rect">
                <a:avLst/>
              </a:prstGeom>
              <a:blipFill>
                <a:blip r:embed="rId3"/>
                <a:stretch>
                  <a:fillRect t="-18045" b="-78195"/>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85CAF0B-984D-5987-8F28-A5520CAD60F4}"/>
                  </a:ext>
                </a:extLst>
              </p:cNvPr>
              <p:cNvSpPr txBox="1"/>
              <p:nvPr/>
            </p:nvSpPr>
            <p:spPr>
              <a:xfrm>
                <a:off x="3186896" y="5131890"/>
                <a:ext cx="7465367" cy="1569660"/>
              </a:xfrm>
              <a:prstGeom prst="rect">
                <a:avLst/>
              </a:prstGeom>
              <a:noFill/>
            </p:spPr>
            <p:txBody>
              <a:bodyPr wrap="square">
                <a:spAutoFit/>
              </a:bodyPr>
              <a:lstStyle/>
              <a:p>
                <a:r>
                  <a:rPr lang="en-IL" sz="2400" dirty="0"/>
                  <a:t>Barriers:</a:t>
                </a:r>
                <a:endParaRPr lang="he-IL" sz="2400" i="1" dirty="0">
                  <a:solidFill>
                    <a:schemeClr val="tx1"/>
                  </a:solidFill>
                  <a:latin typeface="Cambria Math" panose="02040503050406030204" pitchFamily="18" charset="0"/>
                </a:endParaRPr>
              </a:p>
              <a:p>
                <a:pPr marL="571500" indent="-571500">
                  <a:buFont typeface="Arial" panose="020B0604020202020204" pitchFamily="34" charset="0"/>
                  <a:buChar char="•"/>
                </a:pPr>
                <a14:m>
                  <m:oMath xmlns:m="http://schemas.openxmlformats.org/officeDocument/2006/math">
                    <m:r>
                      <a:rPr lang="en-IL" sz="2400" i="1" dirty="0" smtClean="0">
                        <a:solidFill>
                          <a:schemeClr val="tx1"/>
                        </a:solidFill>
                        <a:latin typeface="Cambria Math" panose="02040503050406030204" pitchFamily="18" charset="0"/>
                      </a:rPr>
                      <m:t>𝑂𝑊𝐹</m:t>
                    </m:r>
                    <m:sSub>
                      <m:sSubPr>
                        <m:ctrlPr>
                          <a:rPr lang="en-US" sz="2400" b="0" i="1" smtClean="0">
                            <a:solidFill>
                              <a:schemeClr val="tx1"/>
                            </a:solidFill>
                            <a:latin typeface="Cambria Math" panose="02040503050406030204" pitchFamily="18" charset="0"/>
                            <a:ea typeface="Cambria Math" panose="02040503050406030204" pitchFamily="18" charset="0"/>
                          </a:rPr>
                        </m:ctrlPr>
                      </m:sSubPr>
                      <m:e>
                        <m:r>
                          <a:rPr lang="en-US" sz="2400" b="0" i="1" smtClean="0">
                            <a:solidFill>
                              <a:schemeClr val="tx1"/>
                            </a:solidFill>
                            <a:latin typeface="Cambria Math" panose="02040503050406030204" pitchFamily="18" charset="0"/>
                            <a:ea typeface="Cambria Math" panose="02040503050406030204" pitchFamily="18" charset="0"/>
                          </a:rPr>
                          <m:t>⇏</m:t>
                        </m:r>
                      </m:e>
                      <m:sub>
                        <m:r>
                          <a:rPr lang="en-US" sz="2400" b="0" i="1" smtClean="0">
                            <a:solidFill>
                              <a:schemeClr val="tx1"/>
                            </a:solidFill>
                            <a:latin typeface="Cambria Math" panose="02040503050406030204" pitchFamily="18" charset="0"/>
                            <a:ea typeface="Cambria Math" panose="02040503050406030204" pitchFamily="18" charset="0"/>
                          </a:rPr>
                          <m:t>𝐵𝐵</m:t>
                        </m:r>
                      </m:sub>
                    </m:sSub>
                  </m:oMath>
                </a14:m>
                <a:r>
                  <a:rPr lang="en-IL" sz="2400" dirty="0">
                    <a:solidFill>
                      <a:schemeClr val="tx1"/>
                    </a:solidFill>
                  </a:rPr>
                  <a:t> </a:t>
                </a:r>
                <a14:m>
                  <m:oMath xmlns:m="http://schemas.openxmlformats.org/officeDocument/2006/math">
                    <m:r>
                      <a:rPr lang="en-IL" sz="2400" i="1" dirty="0" smtClean="0">
                        <a:solidFill>
                          <a:schemeClr val="tx1"/>
                        </a:solidFill>
                        <a:latin typeface="Cambria Math" panose="02040503050406030204" pitchFamily="18" charset="0"/>
                      </a:rPr>
                      <m:t>𝐶𝑅𝐻</m:t>
                    </m:r>
                  </m:oMath>
                </a14:m>
                <a:r>
                  <a:rPr lang="he-IL" sz="2400" dirty="0">
                    <a:solidFill>
                      <a:schemeClr val="tx1"/>
                    </a:solidFill>
                  </a:rPr>
                  <a:t> </a:t>
                </a:r>
                <a:r>
                  <a:rPr lang="en-IL" sz="1400" dirty="0">
                    <a:solidFill>
                      <a:schemeClr val="bg1">
                        <a:lumMod val="65000"/>
                      </a:schemeClr>
                    </a:solidFill>
                  </a:rPr>
                  <a:t>[</a:t>
                </a:r>
                <a:r>
                  <a:rPr lang="en-US" sz="1400" dirty="0">
                    <a:solidFill>
                      <a:schemeClr val="bg1">
                        <a:lumMod val="65000"/>
                      </a:schemeClr>
                    </a:solidFill>
                  </a:rPr>
                  <a:t>Sim98</a:t>
                </a:r>
                <a:r>
                  <a:rPr lang="en-IL" sz="1400" dirty="0">
                    <a:solidFill>
                      <a:schemeClr val="bg1">
                        <a:lumMod val="65000"/>
                      </a:schemeClr>
                    </a:solidFill>
                  </a:rPr>
                  <a:t>]</a:t>
                </a:r>
                <a:endParaRPr lang="he-IL" sz="1400" dirty="0">
                  <a:solidFill>
                    <a:schemeClr val="bg1">
                      <a:lumMod val="65000"/>
                    </a:schemeClr>
                  </a:solidFill>
                </a:endParaRPr>
              </a:p>
              <a:p>
                <a:pPr marL="571500" indent="-571500">
                  <a:buFont typeface="Arial" panose="020B0604020202020204" pitchFamily="34" charset="0"/>
                  <a:buChar char="•"/>
                </a:pPr>
                <a14:m>
                  <m:oMath xmlns:m="http://schemas.openxmlformats.org/officeDocument/2006/math">
                    <m:r>
                      <a:rPr lang="en-IL" sz="2400" i="1" dirty="0" smtClean="0">
                        <a:solidFill>
                          <a:schemeClr val="tx1"/>
                        </a:solidFill>
                        <a:latin typeface="Cambria Math" panose="02040503050406030204" pitchFamily="18" charset="0"/>
                      </a:rPr>
                      <m:t>𝑂𝑊𝐹</m:t>
                    </m:r>
                    <m:r>
                      <a:rPr lang="en-US" sz="2400" b="0" i="1" dirty="0" smtClean="0">
                        <a:solidFill>
                          <a:schemeClr val="tx1"/>
                        </a:solidFill>
                        <a:latin typeface="Cambria Math" panose="02040503050406030204" pitchFamily="18" charset="0"/>
                      </a:rPr>
                      <m:t>+</m:t>
                    </m:r>
                    <m:r>
                      <a:rPr lang="en-IL" sz="2400" i="1" dirty="0" smtClean="0">
                        <a:solidFill>
                          <a:schemeClr val="tx1"/>
                        </a:solidFill>
                        <a:latin typeface="Cambria Math" panose="02040503050406030204" pitchFamily="18" charset="0"/>
                      </a:rPr>
                      <m:t>𝑖𝑂</m:t>
                    </m:r>
                    <m:r>
                      <a:rPr lang="en-US" sz="2400" b="0" i="0" smtClean="0">
                        <a:solidFill>
                          <a:schemeClr val="tx1"/>
                        </a:solidFill>
                        <a:latin typeface="Cambria Math" panose="02040503050406030204" pitchFamily="18" charset="0"/>
                        <a:ea typeface="Cambria Math" panose="02040503050406030204" pitchFamily="18" charset="0"/>
                      </a:rPr>
                      <m:t> </m:t>
                    </m:r>
                    <m:sSub>
                      <m:sSubPr>
                        <m:ctrlPr>
                          <a:rPr lang="en-US" sz="2400" b="0" i="1" smtClean="0">
                            <a:solidFill>
                              <a:schemeClr val="tx1"/>
                            </a:solidFill>
                            <a:latin typeface="Cambria Math" panose="02040503050406030204" pitchFamily="18" charset="0"/>
                            <a:ea typeface="Cambria Math" panose="02040503050406030204" pitchFamily="18" charset="0"/>
                          </a:rPr>
                        </m:ctrlPr>
                      </m:sSubPr>
                      <m:e>
                        <m:r>
                          <a:rPr lang="en-US" sz="2400" b="0" i="1" smtClean="0">
                            <a:solidFill>
                              <a:schemeClr val="tx1"/>
                            </a:solidFill>
                            <a:latin typeface="Cambria Math" panose="02040503050406030204" pitchFamily="18" charset="0"/>
                            <a:ea typeface="Cambria Math" panose="02040503050406030204" pitchFamily="18" charset="0"/>
                          </a:rPr>
                          <m:t>⇏</m:t>
                        </m:r>
                      </m:e>
                      <m:sub>
                        <m:r>
                          <a:rPr lang="en-US" sz="2400" b="0" i="1" smtClean="0">
                            <a:solidFill>
                              <a:schemeClr val="tx1"/>
                            </a:solidFill>
                            <a:latin typeface="Cambria Math" panose="02040503050406030204" pitchFamily="18" charset="0"/>
                            <a:ea typeface="Cambria Math" panose="02040503050406030204" pitchFamily="18" charset="0"/>
                          </a:rPr>
                          <m:t>𝐵𝐵</m:t>
                        </m:r>
                      </m:sub>
                    </m:sSub>
                  </m:oMath>
                </a14:m>
                <a:r>
                  <a:rPr lang="en-IL" sz="2400" dirty="0">
                    <a:solidFill>
                      <a:schemeClr val="tx1"/>
                    </a:solidFill>
                  </a:rPr>
                  <a:t> </a:t>
                </a:r>
                <a14:m>
                  <m:oMath xmlns:m="http://schemas.openxmlformats.org/officeDocument/2006/math">
                    <m:r>
                      <a:rPr lang="en-IL" sz="2400" i="1" dirty="0" smtClean="0">
                        <a:solidFill>
                          <a:schemeClr val="tx1"/>
                        </a:solidFill>
                        <a:latin typeface="Cambria Math" panose="02040503050406030204" pitchFamily="18" charset="0"/>
                      </a:rPr>
                      <m:t>𝐶𝑅𝐻</m:t>
                    </m:r>
                    <m:r>
                      <a:rPr lang="he-IL" sz="2400" b="0" i="0" dirty="0" smtClean="0">
                        <a:solidFill>
                          <a:schemeClr val="tx1"/>
                        </a:solidFill>
                        <a:latin typeface="Cambria Math" panose="02040503050406030204" pitchFamily="18" charset="0"/>
                      </a:rPr>
                      <m:t> </m:t>
                    </m:r>
                  </m:oMath>
                </a14:m>
                <a:r>
                  <a:rPr lang="en-IL" sz="1400" dirty="0">
                    <a:solidFill>
                      <a:schemeClr val="bg1">
                        <a:lumMod val="65000"/>
                      </a:schemeClr>
                    </a:solidFill>
                  </a:rPr>
                  <a:t>[AS16]</a:t>
                </a:r>
                <a:endParaRPr lang="en-IL" sz="2400" dirty="0">
                  <a:solidFill>
                    <a:schemeClr val="bg1">
                      <a:lumMod val="65000"/>
                    </a:schemeClr>
                  </a:solidFill>
                </a:endParaRPr>
              </a:p>
              <a:p>
                <a:pPr marL="571500" indent="-571500">
                  <a:buFont typeface="Arial" panose="020B0604020202020204" pitchFamily="34" charset="0"/>
                  <a:buChar char="•"/>
                </a:pPr>
                <a:endParaRPr lang="en-IL" sz="2400" dirty="0">
                  <a:solidFill>
                    <a:schemeClr val="tx1"/>
                  </a:solidFill>
                </a:endParaRPr>
              </a:p>
            </p:txBody>
          </p:sp>
        </mc:Choice>
        <mc:Fallback xmlns="">
          <p:sp>
            <p:nvSpPr>
              <p:cNvPr id="20" name="TextBox 19">
                <a:extLst>
                  <a:ext uri="{FF2B5EF4-FFF2-40B4-BE49-F238E27FC236}">
                    <a16:creationId xmlns:a16="http://schemas.microsoft.com/office/drawing/2014/main" id="{D85CAF0B-984D-5987-8F28-A5520CAD60F4}"/>
                  </a:ext>
                </a:extLst>
              </p:cNvPr>
              <p:cNvSpPr txBox="1">
                <a:spLocks noRot="1" noChangeAspect="1" noMove="1" noResize="1" noEditPoints="1" noAdjustHandles="1" noChangeArrowheads="1" noChangeShapeType="1" noTextEdit="1"/>
              </p:cNvSpPr>
              <p:nvPr/>
            </p:nvSpPr>
            <p:spPr>
              <a:xfrm>
                <a:off x="3186896" y="5131890"/>
                <a:ext cx="7465367" cy="1569660"/>
              </a:xfrm>
              <a:prstGeom prst="rect">
                <a:avLst/>
              </a:prstGeom>
              <a:blipFill>
                <a:blip r:embed="rId4"/>
                <a:stretch>
                  <a:fillRect l="-1361" t="-4032"/>
                </a:stretch>
              </a:blipFill>
            </p:spPr>
            <p:txBody>
              <a:bodyPr/>
              <a:lstStyle/>
              <a:p>
                <a:r>
                  <a:rPr lang="en-IL">
                    <a:noFill/>
                  </a:rPr>
                  <a:t> </a:t>
                </a:r>
              </a:p>
            </p:txBody>
          </p:sp>
        </mc:Fallback>
      </mc:AlternateContent>
      <p:pic>
        <p:nvPicPr>
          <p:cNvPr id="95" name="Picture 94">
            <a:extLst>
              <a:ext uri="{FF2B5EF4-FFF2-40B4-BE49-F238E27FC236}">
                <a16:creationId xmlns:a16="http://schemas.microsoft.com/office/drawing/2014/main" id="{7D2FD32B-FC84-230C-30CD-B0E864CE49AC}"/>
              </a:ext>
            </a:extLst>
          </p:cNvPr>
          <p:cNvPicPr>
            <a:picLocks noChangeAspect="1"/>
          </p:cNvPicPr>
          <p:nvPr/>
        </p:nvPicPr>
        <p:blipFill>
          <a:blip r:embed="rId5"/>
          <a:stretch>
            <a:fillRect/>
          </a:stretch>
        </p:blipFill>
        <p:spPr>
          <a:xfrm>
            <a:off x="4944480" y="2493282"/>
            <a:ext cx="3452181" cy="2723274"/>
          </a:xfrm>
          <a:prstGeom prst="rect">
            <a:avLst/>
          </a:prstGeom>
        </p:spPr>
      </p:pic>
      <p:pic>
        <p:nvPicPr>
          <p:cNvPr id="1030" name="Picture 6" descr="Red 3d Question Mark Icon PNG &amp; SVG Design For T-Shirts">
            <a:extLst>
              <a:ext uri="{FF2B5EF4-FFF2-40B4-BE49-F238E27FC236}">
                <a16:creationId xmlns:a16="http://schemas.microsoft.com/office/drawing/2014/main" id="{629E5883-A47C-F838-1549-7D4A9DB56F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4137" y="357483"/>
            <a:ext cx="1196112" cy="11961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A7CEBBF-D2D3-2E92-3651-93E2EE38D843}"/>
              </a:ext>
            </a:extLst>
          </p:cNvPr>
          <p:cNvSpPr txBox="1"/>
          <p:nvPr/>
        </p:nvSpPr>
        <p:spPr>
          <a:xfrm>
            <a:off x="1727200" y="-152398"/>
            <a:ext cx="184731" cy="369332"/>
          </a:xfrm>
          <a:prstGeom prst="rect">
            <a:avLst/>
          </a:prstGeom>
          <a:noFill/>
        </p:spPr>
        <p:txBody>
          <a:bodyPr wrap="none" rtlCol="0">
            <a:spAutoFit/>
          </a:bodyPr>
          <a:lstStyle/>
          <a:p>
            <a:endParaRPr lang="en-IL" dirty="0"/>
          </a:p>
        </p:txBody>
      </p:sp>
    </p:spTree>
    <p:extLst>
      <p:ext uri="{BB962C8B-B14F-4D97-AF65-F5344CB8AC3E}">
        <p14:creationId xmlns:p14="http://schemas.microsoft.com/office/powerpoint/2010/main" val="158658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1C542-AE70-B4B5-F613-DF5048B68F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1C7490-F944-9414-E5B2-9DB758DD98FA}"/>
              </a:ext>
            </a:extLst>
          </p:cNvPr>
          <p:cNvSpPr>
            <a:spLocks noGrp="1"/>
          </p:cNvSpPr>
          <p:nvPr>
            <p:ph type="title"/>
          </p:nvPr>
        </p:nvSpPr>
        <p:spPr>
          <a:xfrm>
            <a:off x="415600" y="593367"/>
            <a:ext cx="11776400" cy="763600"/>
          </a:xfrm>
        </p:spPr>
        <p:txBody>
          <a:bodyPr>
            <a:normAutofit fontScale="90000"/>
          </a:bodyPr>
          <a:lstStyle/>
          <a:p>
            <a:r>
              <a:rPr lang="en-US" dirty="0"/>
              <a:t>Instance Compression (IC) - for NP</a:t>
            </a:r>
            <a:endParaRPr lang="he-IL" sz="2933" dirty="0"/>
          </a:p>
        </p:txBody>
      </p:sp>
      <p:sp>
        <p:nvSpPr>
          <p:cNvPr id="4" name="Slide Number Placeholder 3">
            <a:extLst>
              <a:ext uri="{FF2B5EF4-FFF2-40B4-BE49-F238E27FC236}">
                <a16:creationId xmlns:a16="http://schemas.microsoft.com/office/drawing/2014/main" id="{131E9141-BD85-B235-6B58-34FE3A6D9475}"/>
              </a:ext>
            </a:extLst>
          </p:cNvPr>
          <p:cNvSpPr>
            <a:spLocks noGrp="1"/>
          </p:cNvSpPr>
          <p:nvPr>
            <p:ph type="sldNum" idx="12"/>
          </p:nvPr>
        </p:nvSpPr>
        <p:spPr/>
        <p:txBody>
          <a:bodyPr/>
          <a:lstStyle/>
          <a:p>
            <a:fld id="{00000000-1234-1234-1234-123412341234}" type="slidenum">
              <a:rPr lang="he" smtClean="0"/>
              <a:pPr/>
              <a:t>4</a:t>
            </a:fld>
            <a:endParaRPr lang="he"/>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F43A6620-4FC1-C266-79E5-6F1D0EDDC78E}"/>
                  </a:ext>
                </a:extLst>
              </p:cNvPr>
              <p:cNvSpPr txBox="1"/>
              <p:nvPr/>
            </p:nvSpPr>
            <p:spPr>
              <a:xfrm>
                <a:off x="436539" y="1594641"/>
                <a:ext cx="10050440" cy="2353658"/>
              </a:xfrm>
              <a:prstGeom prst="rect">
                <a:avLst/>
              </a:prstGeom>
              <a:noFill/>
            </p:spPr>
            <p:txBody>
              <a:bodyPr wrap="square">
                <a:spAutoFit/>
              </a:bodyPr>
              <a:lstStyle/>
              <a:p>
                <a:pPr>
                  <a:lnSpc>
                    <a:spcPct val="150000"/>
                  </a:lnSpc>
                </a:pPr>
                <a:r>
                  <a:rPr lang="en-US" sz="2000" dirty="0"/>
                  <a:t>An efficient </a:t>
                </a:r>
                <a:r>
                  <a:rPr lang="en-US" sz="2000" b="1" dirty="0"/>
                  <a:t>instance compression </a:t>
                </a:r>
                <a:r>
                  <a:rPr lang="en-US" sz="2000" dirty="0"/>
                  <a:t>algorithm </a:t>
                </a:r>
                <a:r>
                  <a:rPr lang="en-US" sz="2000" b="1" dirty="0"/>
                  <a:t>	 </a:t>
                </a:r>
                <a:endParaRPr lang="en-US" sz="2000" dirty="0"/>
              </a:p>
              <a:p>
                <a:pPr marL="342900" indent="-342900">
                  <a:lnSpc>
                    <a:spcPct val="150000"/>
                  </a:lnSpc>
                  <a:buFont typeface="Arial" panose="020B0604020202020204" pitchFamily="34" charset="0"/>
                  <a:buChar char="•"/>
                </a:pPr>
                <a:r>
                  <a:rPr lang="en-US" sz="2000" b="1" dirty="0">
                    <a:solidFill>
                      <a:srgbClr val="00B0F0"/>
                    </a:solidFill>
                  </a:rPr>
                  <a:t>Completeness</a:t>
                </a:r>
                <a:r>
                  <a:rPr lang="en-US" sz="2000" dirty="0">
                    <a:solidFill>
                      <a:srgbClr val="00B0F0"/>
                    </a:solidFill>
                  </a:rPr>
                  <a:t>: </a:t>
                </a:r>
                <a:r>
                  <a:rPr lang="en-US" sz="2000" dirty="0"/>
                  <a:t>If </a:t>
                </a:r>
                <a14:m>
                  <m:oMath xmlns:m="http://schemas.openxmlformats.org/officeDocument/2006/math">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𝐿</m:t>
                    </m:r>
                  </m:oMath>
                </a14:m>
                <a:r>
                  <a:rPr lang="en-US" sz="2000" i="1" dirty="0">
                    <a:latin typeface="Cambria Math" panose="02040503050406030204" pitchFamily="18" charset="0"/>
                  </a:rPr>
                  <a:t>, </a:t>
                </a:r>
                <a:r>
                  <a:rPr lang="en-US" sz="2000" dirty="0">
                    <a:latin typeface="Cambria Math" panose="02040503050406030204" pitchFamily="18" charset="0"/>
                  </a:rPr>
                  <a:t>then </a:t>
                </a:r>
                <a14:m>
                  <m:oMath xmlns:m="http://schemas.openxmlformats.org/officeDocument/2006/math">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𝐿</m:t>
                    </m:r>
                    <m:r>
                      <a:rPr lang="en-US" sz="2000" b="0" i="1" smtClean="0">
                        <a:latin typeface="Cambria Math" panose="02040503050406030204" pitchFamily="18" charset="0"/>
                      </a:rPr>
                      <m:t>′</m:t>
                    </m:r>
                  </m:oMath>
                </a14:m>
                <a:endParaRPr lang="en-US" sz="2000" i="1" dirty="0">
                  <a:latin typeface="Cambria Math" panose="02040503050406030204" pitchFamily="18" charset="0"/>
                </a:endParaRPr>
              </a:p>
              <a:p>
                <a:pPr marL="342900" indent="-342900">
                  <a:lnSpc>
                    <a:spcPct val="150000"/>
                  </a:lnSpc>
                  <a:buFont typeface="Arial" panose="020B0604020202020204" pitchFamily="34" charset="0"/>
                  <a:buChar char="•"/>
                </a:pPr>
                <a:r>
                  <a:rPr lang="en-US" sz="2000" b="1" dirty="0">
                    <a:solidFill>
                      <a:srgbClr val="C00000"/>
                    </a:solidFill>
                    <a:ea typeface="Cambria Math" panose="02040503050406030204" pitchFamily="18" charset="0"/>
                  </a:rPr>
                  <a:t>Perfect soundness</a:t>
                </a:r>
                <a:r>
                  <a:rPr lang="en-US" sz="2000" dirty="0">
                    <a:solidFill>
                      <a:srgbClr val="C00000"/>
                    </a:solidFill>
                    <a:ea typeface="Cambria Math" panose="02040503050406030204" pitchFamily="18" charset="0"/>
                  </a:rPr>
                  <a:t>:</a:t>
                </a:r>
                <a:r>
                  <a:rPr lang="en-US" sz="2000" dirty="0">
                    <a:ea typeface="Cambria Math" panose="02040503050406030204" pitchFamily="18" charset="0"/>
                  </a:rPr>
                  <a:t> </a:t>
                </a:r>
                <a:r>
                  <a:rPr lang="en-US" sz="2000" dirty="0"/>
                  <a:t>If </a:t>
                </a:r>
                <a14:m>
                  <m:oMath xmlns:m="http://schemas.openxmlformats.org/officeDocument/2006/math">
                    <m:r>
                      <a:rPr lang="en-US" sz="2000" i="1">
                        <a:latin typeface="Cambria Math" panose="02040503050406030204" pitchFamily="18" charset="0"/>
                      </a:rPr>
                      <m:t>𝑥</m:t>
                    </m:r>
                    <m:r>
                      <a:rPr lang="en-US" sz="2000" b="0" i="1" smtClean="0">
                        <a:latin typeface="Cambria Math" panose="02040503050406030204" pitchFamily="18" charset="0"/>
                      </a:rPr>
                      <m:t>∉</m:t>
                    </m:r>
                    <m:r>
                      <a:rPr lang="en-US" sz="2000" i="1">
                        <a:latin typeface="Cambria Math" panose="02040503050406030204" pitchFamily="18" charset="0"/>
                      </a:rPr>
                      <m:t>𝐿</m:t>
                    </m:r>
                  </m:oMath>
                </a14:m>
                <a:r>
                  <a:rPr lang="en-US" sz="2000" dirty="0">
                    <a:latin typeface="Cambria Math" panose="02040503050406030204" pitchFamily="18" charset="0"/>
                  </a:rPr>
                  <a:t>, then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m:t>
                        </m:r>
                      </m:sup>
                    </m:sSup>
                    <m:r>
                      <a:rPr lang="en-US" sz="2000" i="1">
                        <a:latin typeface="Cambria Math" panose="02040503050406030204" pitchFamily="18" charset="0"/>
                      </a:rPr>
                      <m:t>∉</m:t>
                    </m:r>
                    <m:r>
                      <a:rPr lang="en-US" sz="2000" i="1">
                        <a:latin typeface="Cambria Math" panose="02040503050406030204" pitchFamily="18" charset="0"/>
                      </a:rPr>
                      <m:t>𝐿</m:t>
                    </m:r>
                    <m:r>
                      <a:rPr lang="en-US" sz="2000" b="0" i="1" smtClean="0">
                        <a:latin typeface="Cambria Math" panose="02040503050406030204" pitchFamily="18" charset="0"/>
                      </a:rPr>
                      <m:t>′</m:t>
                    </m:r>
                  </m:oMath>
                </a14:m>
                <a:endParaRPr lang="en-US" sz="2000" dirty="0">
                  <a:latin typeface="Cambria Math" panose="02040503050406030204" pitchFamily="18" charset="0"/>
                </a:endParaRPr>
              </a:p>
              <a:p>
                <a:pPr marL="342900" indent="-342900">
                  <a:lnSpc>
                    <a:spcPct val="150000"/>
                  </a:lnSpc>
                  <a:buFont typeface="Arial" panose="020B0604020202020204" pitchFamily="34" charset="0"/>
                  <a:buChar char="•"/>
                </a:pPr>
                <a:r>
                  <a:rPr lang="en-US" sz="2000" b="1" dirty="0">
                    <a:solidFill>
                      <a:schemeClr val="accent6">
                        <a:lumMod val="75000"/>
                      </a:schemeClr>
                    </a:solidFill>
                  </a:rPr>
                  <a:t>Compress to witness size</a:t>
                </a:r>
                <a:r>
                  <a:rPr lang="en-US" sz="2000" dirty="0">
                    <a:solidFill>
                      <a:schemeClr val="accent6">
                        <a:lumMod val="75000"/>
                      </a:schemeClr>
                    </a:solidFill>
                  </a:rPr>
                  <a:t>: </a:t>
                </a:r>
                <a14:m>
                  <m:oMath xmlns:m="http://schemas.openxmlformats.org/officeDocument/2006/math">
                    <m:d>
                      <m:dPr>
                        <m:begChr m:val="|"/>
                        <m:endChr m:val="|"/>
                        <m:ctrlPr>
                          <a:rPr lang="he-IL"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m:t>
                            </m:r>
                          </m:sup>
                        </m:sSup>
                      </m:e>
                    </m:d>
                    <m:r>
                      <a:rPr lang="he-IL" sz="2000" i="1">
                        <a:latin typeface="Cambria Math" panose="02040503050406030204" pitchFamily="18" charset="0"/>
                      </a:rPr>
                      <m:t>=</m:t>
                    </m:r>
                    <m:r>
                      <m:rPr>
                        <m:sty m:val="p"/>
                      </m:rPr>
                      <a:rPr lang="en-US" sz="2000">
                        <a:latin typeface="Cambria Math" panose="02040503050406030204" pitchFamily="18" charset="0"/>
                      </a:rPr>
                      <m:t>poly</m:t>
                    </m:r>
                    <m:r>
                      <a:rPr lang="en-US" sz="2000" i="1">
                        <a:latin typeface="Cambria Math" panose="02040503050406030204" pitchFamily="18" charset="0"/>
                      </a:rPr>
                      <m:t>(|</m:t>
                    </m:r>
                    <m:r>
                      <a:rPr lang="en-US" sz="2000" i="1">
                        <a:latin typeface="Cambria Math" panose="02040503050406030204" pitchFamily="18" charset="0"/>
                      </a:rPr>
                      <m:t>𝑤</m:t>
                    </m:r>
                    <m:r>
                      <a:rPr lang="en-US" sz="2000" i="1">
                        <a:latin typeface="Cambria Math" panose="02040503050406030204" pitchFamily="18" charset="0"/>
                      </a:rPr>
                      <m:t>|)</m:t>
                    </m:r>
                  </m:oMath>
                </a14:m>
                <a:endParaRPr lang="en-IL" sz="2000" dirty="0"/>
              </a:p>
              <a:p>
                <a:pPr>
                  <a:lnSpc>
                    <a:spcPct val="150000"/>
                  </a:lnSpc>
                </a:pPr>
                <a:endParaRPr lang="en-US" sz="2000" i="1" dirty="0">
                  <a:latin typeface="Cambria Math" panose="02040503050406030204" pitchFamily="18" charset="0"/>
                </a:endParaRPr>
              </a:p>
            </p:txBody>
          </p:sp>
        </mc:Choice>
        <mc:Fallback>
          <p:sp>
            <p:nvSpPr>
              <p:cNvPr id="6" name="TextBox 5">
                <a:extLst>
                  <a:ext uri="{FF2B5EF4-FFF2-40B4-BE49-F238E27FC236}">
                    <a16:creationId xmlns:a16="http://schemas.microsoft.com/office/drawing/2014/main" id="{F43A6620-4FC1-C266-79E5-6F1D0EDDC78E}"/>
                  </a:ext>
                </a:extLst>
              </p:cNvPr>
              <p:cNvSpPr txBox="1">
                <a:spLocks noRot="1" noChangeAspect="1" noMove="1" noResize="1" noEditPoints="1" noAdjustHandles="1" noChangeArrowheads="1" noChangeShapeType="1" noTextEdit="1"/>
              </p:cNvSpPr>
              <p:nvPr/>
            </p:nvSpPr>
            <p:spPr>
              <a:xfrm>
                <a:off x="436539" y="1594641"/>
                <a:ext cx="10050440" cy="2353658"/>
              </a:xfrm>
              <a:prstGeom prst="rect">
                <a:avLst/>
              </a:prstGeom>
              <a:blipFill>
                <a:blip r:embed="rId4"/>
                <a:stretch>
                  <a:fillRect l="-631"/>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5C86664E-E3BF-A42E-3173-9BCC7FF360FE}"/>
                  </a:ext>
                </a:extLst>
              </p:cNvPr>
              <p:cNvSpPr/>
              <p:nvPr/>
            </p:nvSpPr>
            <p:spPr>
              <a:xfrm>
                <a:off x="8761852" y="2449183"/>
                <a:ext cx="1284384" cy="8380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𝐼𝐶</m:t>
                      </m:r>
                    </m:oMath>
                  </m:oMathPara>
                </a14:m>
                <a:endParaRPr lang="en-US" sz="1400" b="0" dirty="0"/>
              </a:p>
            </p:txBody>
          </p:sp>
        </mc:Choice>
        <mc:Fallback xmlns="">
          <p:sp>
            <p:nvSpPr>
              <p:cNvPr id="8" name="Rounded Rectangle 7">
                <a:extLst>
                  <a:ext uri="{FF2B5EF4-FFF2-40B4-BE49-F238E27FC236}">
                    <a16:creationId xmlns:a16="http://schemas.microsoft.com/office/drawing/2014/main" id="{5C86664E-E3BF-A42E-3173-9BCC7FF360FE}"/>
                  </a:ext>
                </a:extLst>
              </p:cNvPr>
              <p:cNvSpPr>
                <a:spLocks noRot="1" noChangeAspect="1" noMove="1" noResize="1" noEditPoints="1" noAdjustHandles="1" noChangeArrowheads="1" noChangeShapeType="1" noTextEdit="1"/>
              </p:cNvSpPr>
              <p:nvPr/>
            </p:nvSpPr>
            <p:spPr>
              <a:xfrm>
                <a:off x="8761852" y="2449183"/>
                <a:ext cx="1284384" cy="838025"/>
              </a:xfrm>
              <a:prstGeom prst="roundRect">
                <a:avLst/>
              </a:prstGeom>
              <a:blipFill>
                <a:blip r:embed="rId9"/>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31DED4D-CF23-1607-755B-46B85C6A3E31}"/>
                  </a:ext>
                </a:extLst>
              </p:cNvPr>
              <p:cNvSpPr txBox="1"/>
              <p:nvPr/>
            </p:nvSpPr>
            <p:spPr>
              <a:xfrm>
                <a:off x="7338642" y="2591364"/>
                <a:ext cx="495946"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000" b="0" i="1" smtClean="0">
                          <a:latin typeface="Cambria Math" panose="02040503050406030204" pitchFamily="18" charset="0"/>
                        </a:rPr>
                        <m:t>𝑥</m:t>
                      </m:r>
                    </m:oMath>
                  </m:oMathPara>
                </a14:m>
                <a:endParaRPr lang="en-IL" sz="3000" dirty="0"/>
              </a:p>
            </p:txBody>
          </p:sp>
        </mc:Choice>
        <mc:Fallback xmlns="">
          <p:sp>
            <p:nvSpPr>
              <p:cNvPr id="9" name="TextBox 8">
                <a:extLst>
                  <a:ext uri="{FF2B5EF4-FFF2-40B4-BE49-F238E27FC236}">
                    <a16:creationId xmlns:a16="http://schemas.microsoft.com/office/drawing/2014/main" id="{131DED4D-CF23-1607-755B-46B85C6A3E31}"/>
                  </a:ext>
                </a:extLst>
              </p:cNvPr>
              <p:cNvSpPr txBox="1">
                <a:spLocks noRot="1" noChangeAspect="1" noMove="1" noResize="1" noEditPoints="1" noAdjustHandles="1" noChangeArrowheads="1" noChangeShapeType="1" noTextEdit="1"/>
              </p:cNvSpPr>
              <p:nvPr/>
            </p:nvSpPr>
            <p:spPr>
              <a:xfrm>
                <a:off x="7338642" y="2591364"/>
                <a:ext cx="495946" cy="553998"/>
              </a:xfrm>
              <a:prstGeom prst="rect">
                <a:avLst/>
              </a:prstGeom>
              <a:blipFill>
                <a:blip r:embed="rId10"/>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CB8DD23-835B-F6B8-0C56-8D0E95826D7F}"/>
                  </a:ext>
                </a:extLst>
              </p:cNvPr>
              <p:cNvSpPr txBox="1"/>
              <p:nvPr/>
            </p:nvSpPr>
            <p:spPr>
              <a:xfrm>
                <a:off x="11135305" y="2591364"/>
                <a:ext cx="495946"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000" i="1">
                          <a:latin typeface="Cambria Math" panose="02040503050406030204" pitchFamily="18" charset="0"/>
                        </a:rPr>
                        <m:t>𝑥</m:t>
                      </m:r>
                      <m:r>
                        <a:rPr lang="en-US" sz="3000" b="0" i="1" smtClean="0">
                          <a:latin typeface="Cambria Math" panose="02040503050406030204" pitchFamily="18" charset="0"/>
                        </a:rPr>
                        <m:t>′</m:t>
                      </m:r>
                    </m:oMath>
                  </m:oMathPara>
                </a14:m>
                <a:endParaRPr lang="en-IL" sz="3000" dirty="0"/>
              </a:p>
            </p:txBody>
          </p:sp>
        </mc:Choice>
        <mc:Fallback xmlns="">
          <p:sp>
            <p:nvSpPr>
              <p:cNvPr id="10" name="TextBox 9">
                <a:extLst>
                  <a:ext uri="{FF2B5EF4-FFF2-40B4-BE49-F238E27FC236}">
                    <a16:creationId xmlns:a16="http://schemas.microsoft.com/office/drawing/2014/main" id="{DCB8DD23-835B-F6B8-0C56-8D0E95826D7F}"/>
                  </a:ext>
                </a:extLst>
              </p:cNvPr>
              <p:cNvSpPr txBox="1">
                <a:spLocks noRot="1" noChangeAspect="1" noMove="1" noResize="1" noEditPoints="1" noAdjustHandles="1" noChangeArrowheads="1" noChangeShapeType="1" noTextEdit="1"/>
              </p:cNvSpPr>
              <p:nvPr/>
            </p:nvSpPr>
            <p:spPr>
              <a:xfrm>
                <a:off x="11135305" y="2591364"/>
                <a:ext cx="495946" cy="553998"/>
              </a:xfrm>
              <a:prstGeom prst="rect">
                <a:avLst/>
              </a:prstGeom>
              <a:blipFill>
                <a:blip r:embed="rId11"/>
                <a:stretch>
                  <a:fillRect r="-12500"/>
                </a:stretch>
              </a:blipFill>
            </p:spPr>
            <p:txBody>
              <a:bodyPr/>
              <a:lstStyle/>
              <a:p>
                <a:r>
                  <a:rPr lang="en-IL">
                    <a:noFill/>
                  </a:rPr>
                  <a:t> </a:t>
                </a:r>
              </a:p>
            </p:txBody>
          </p:sp>
        </mc:Fallback>
      </mc:AlternateContent>
      <p:sp>
        <p:nvSpPr>
          <p:cNvPr id="11" name="Right Arrow 10">
            <a:extLst>
              <a:ext uri="{FF2B5EF4-FFF2-40B4-BE49-F238E27FC236}">
                <a16:creationId xmlns:a16="http://schemas.microsoft.com/office/drawing/2014/main" id="{6E889EE2-47EF-3561-0C86-7F414B52B2A7}"/>
              </a:ext>
            </a:extLst>
          </p:cNvPr>
          <p:cNvSpPr/>
          <p:nvPr/>
        </p:nvSpPr>
        <p:spPr>
          <a:xfrm>
            <a:off x="7834588" y="2690895"/>
            <a:ext cx="734261" cy="3549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12" name="Right Arrow 11">
            <a:extLst>
              <a:ext uri="{FF2B5EF4-FFF2-40B4-BE49-F238E27FC236}">
                <a16:creationId xmlns:a16="http://schemas.microsoft.com/office/drawing/2014/main" id="{5333F122-E399-562B-00C4-A70BD157AA48}"/>
              </a:ext>
            </a:extLst>
          </p:cNvPr>
          <p:cNvSpPr/>
          <p:nvPr/>
        </p:nvSpPr>
        <p:spPr>
          <a:xfrm>
            <a:off x="10239240" y="2690895"/>
            <a:ext cx="734261" cy="3549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7" name="TextBox 6">
            <a:extLst>
              <a:ext uri="{FF2B5EF4-FFF2-40B4-BE49-F238E27FC236}">
                <a16:creationId xmlns:a16="http://schemas.microsoft.com/office/drawing/2014/main" id="{357B2A5F-6F2D-C5EC-4082-B084CC0A4B02}"/>
              </a:ext>
            </a:extLst>
          </p:cNvPr>
          <p:cNvSpPr txBox="1"/>
          <p:nvPr/>
        </p:nvSpPr>
        <p:spPr>
          <a:xfrm>
            <a:off x="415600" y="1192881"/>
            <a:ext cx="6147706" cy="369332"/>
          </a:xfrm>
          <a:prstGeom prst="rect">
            <a:avLst/>
          </a:prstGeom>
          <a:noFill/>
        </p:spPr>
        <p:txBody>
          <a:bodyPr wrap="square">
            <a:spAutoFit/>
          </a:bodyPr>
          <a:lstStyle/>
          <a:p>
            <a:r>
              <a:rPr lang="en-US" dirty="0">
                <a:solidFill>
                  <a:srgbClr val="666666"/>
                </a:solidFill>
              </a:rPr>
              <a:t>[Harnik-Naor 06]</a:t>
            </a:r>
            <a:endParaRPr lang="en-IL" dirty="0">
              <a:solidFill>
                <a:srgbClr val="666666"/>
              </a:solidFill>
            </a:endParaRPr>
          </a:p>
        </p:txBody>
      </p:sp>
      <mc:AlternateContent xmlns:mc="http://schemas.openxmlformats.org/markup-compatibility/2006" xmlns:a14="http://schemas.microsoft.com/office/drawing/2010/main">
        <mc:Choice Requires="a14">
          <p:sp>
            <p:nvSpPr>
              <p:cNvPr id="13" name="Rounded Rectangle 12">
                <a:extLst>
                  <a:ext uri="{FF2B5EF4-FFF2-40B4-BE49-F238E27FC236}">
                    <a16:creationId xmlns:a16="http://schemas.microsoft.com/office/drawing/2014/main" id="{9DE24C6D-FFBD-1160-C45D-2D2F881C5623}"/>
                  </a:ext>
                </a:extLst>
              </p:cNvPr>
              <p:cNvSpPr/>
              <p:nvPr/>
            </p:nvSpPr>
            <p:spPr>
              <a:xfrm>
                <a:off x="5571838" y="1732967"/>
                <a:ext cx="426444" cy="32057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𝐼𝐶</m:t>
                      </m:r>
                    </m:oMath>
                  </m:oMathPara>
                </a14:m>
                <a:endParaRPr lang="en-US" sz="1200" b="0" dirty="0"/>
              </a:p>
            </p:txBody>
          </p:sp>
        </mc:Choice>
        <mc:Fallback xmlns="">
          <p:sp>
            <p:nvSpPr>
              <p:cNvPr id="13" name="Rounded Rectangle 12">
                <a:extLst>
                  <a:ext uri="{FF2B5EF4-FFF2-40B4-BE49-F238E27FC236}">
                    <a16:creationId xmlns:a16="http://schemas.microsoft.com/office/drawing/2014/main" id="{9DE24C6D-FFBD-1160-C45D-2D2F881C5623}"/>
                  </a:ext>
                </a:extLst>
              </p:cNvPr>
              <p:cNvSpPr>
                <a:spLocks noRot="1" noChangeAspect="1" noMove="1" noResize="1" noEditPoints="1" noAdjustHandles="1" noChangeArrowheads="1" noChangeShapeType="1" noTextEdit="1"/>
              </p:cNvSpPr>
              <p:nvPr/>
            </p:nvSpPr>
            <p:spPr>
              <a:xfrm>
                <a:off x="5571838" y="1732967"/>
                <a:ext cx="426444" cy="320579"/>
              </a:xfrm>
              <a:prstGeom prst="roundRect">
                <a:avLst/>
              </a:prstGeom>
              <a:blipFill>
                <a:blip r:embed="rId12"/>
                <a:stretch>
                  <a:fillRect l="-5556"/>
                </a:stretch>
              </a:blipFill>
            </p:spPr>
            <p:txBody>
              <a:bodyPr/>
              <a:lstStyle/>
              <a:p>
                <a:r>
                  <a:rPr lang="en-IL">
                    <a:noFill/>
                  </a:rPr>
                  <a:t> </a:t>
                </a:r>
              </a:p>
            </p:txBody>
          </p:sp>
        </mc:Fallback>
      </mc:AlternateContent>
      <p:grpSp>
        <p:nvGrpSpPr>
          <p:cNvPr id="3" name="Group 2">
            <a:extLst>
              <a:ext uri="{FF2B5EF4-FFF2-40B4-BE49-F238E27FC236}">
                <a16:creationId xmlns:a16="http://schemas.microsoft.com/office/drawing/2014/main" id="{28D40FDF-3904-F10B-D7B9-4D08AD4171AE}"/>
              </a:ext>
            </a:extLst>
          </p:cNvPr>
          <p:cNvGrpSpPr/>
          <p:nvPr/>
        </p:nvGrpSpPr>
        <p:grpSpPr>
          <a:xfrm>
            <a:off x="7231785" y="3743482"/>
            <a:ext cx="4362288" cy="1783729"/>
            <a:chOff x="7231785" y="3743482"/>
            <a:chExt cx="4362288" cy="1783729"/>
          </a:xfrm>
        </p:grpSpPr>
        <p:grpSp>
          <p:nvGrpSpPr>
            <p:cNvPr id="106" name="Group 105">
              <a:extLst>
                <a:ext uri="{FF2B5EF4-FFF2-40B4-BE49-F238E27FC236}">
                  <a16:creationId xmlns:a16="http://schemas.microsoft.com/office/drawing/2014/main" id="{D0F3A6AA-29CF-8EEC-46F1-751DEBE15077}"/>
                </a:ext>
              </a:extLst>
            </p:cNvPr>
            <p:cNvGrpSpPr/>
            <p:nvPr/>
          </p:nvGrpSpPr>
          <p:grpSpPr>
            <a:xfrm>
              <a:off x="10510919" y="4090694"/>
              <a:ext cx="1047231" cy="1085446"/>
              <a:chOff x="9436241" y="4946206"/>
              <a:chExt cx="1047231" cy="1085446"/>
            </a:xfrm>
          </p:grpSpPr>
          <p:sp>
            <p:nvSpPr>
              <p:cNvPr id="18" name="Oval 17">
                <a:extLst>
                  <a:ext uri="{FF2B5EF4-FFF2-40B4-BE49-F238E27FC236}">
                    <a16:creationId xmlns:a16="http://schemas.microsoft.com/office/drawing/2014/main" id="{B4C3F7AB-3FE1-2387-C1A3-1B8AD806C813}"/>
                  </a:ext>
                </a:extLst>
              </p:cNvPr>
              <p:cNvSpPr/>
              <p:nvPr/>
            </p:nvSpPr>
            <p:spPr>
              <a:xfrm>
                <a:off x="9452981" y="4946206"/>
                <a:ext cx="813795" cy="1085446"/>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54" name="Straight Connector 53">
                <a:extLst>
                  <a:ext uri="{FF2B5EF4-FFF2-40B4-BE49-F238E27FC236}">
                    <a16:creationId xmlns:a16="http://schemas.microsoft.com/office/drawing/2014/main" id="{F1D2D27E-6CE3-65D1-6D11-45F5873E5C30}"/>
                  </a:ext>
                </a:extLst>
              </p:cNvPr>
              <p:cNvCxnSpPr>
                <a:cxnSpLocks/>
                <a:stCxn id="18" idx="2"/>
                <a:endCxn id="18" idx="6"/>
              </p:cNvCxnSpPr>
              <p:nvPr/>
            </p:nvCxnSpPr>
            <p:spPr>
              <a:xfrm>
                <a:off x="9452981" y="5488929"/>
                <a:ext cx="813795"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3296DDC8-0050-79EE-91D8-6328A57A94AC}"/>
                      </a:ext>
                    </a:extLst>
                  </p:cNvPr>
                  <p:cNvSpPr txBox="1"/>
                  <p:nvPr/>
                </p:nvSpPr>
                <p:spPr>
                  <a:xfrm>
                    <a:off x="9739110" y="5463707"/>
                    <a:ext cx="744362" cy="3909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𝐿</m:t>
                              </m:r>
                              <m:r>
                                <a:rPr lang="en-US" b="0" i="1" smtClean="0">
                                  <a:latin typeface="Cambria Math" panose="02040503050406030204" pitchFamily="18" charset="0"/>
                                </a:rPr>
                                <m:t>′</m:t>
                              </m:r>
                            </m:e>
                          </m:acc>
                        </m:oMath>
                      </m:oMathPara>
                    </a14:m>
                    <a:endParaRPr lang="en-IL" dirty="0"/>
                  </a:p>
                </p:txBody>
              </p:sp>
            </mc:Choice>
            <mc:Fallback xmlns="">
              <p:sp>
                <p:nvSpPr>
                  <p:cNvPr id="66" name="TextBox 65">
                    <a:extLst>
                      <a:ext uri="{FF2B5EF4-FFF2-40B4-BE49-F238E27FC236}">
                        <a16:creationId xmlns:a16="http://schemas.microsoft.com/office/drawing/2014/main" id="{3296DDC8-0050-79EE-91D8-6328A57A94AC}"/>
                      </a:ext>
                    </a:extLst>
                  </p:cNvPr>
                  <p:cNvSpPr txBox="1">
                    <a:spLocks noRot="1" noChangeAspect="1" noMove="1" noResize="1" noEditPoints="1" noAdjustHandles="1" noChangeArrowheads="1" noChangeShapeType="1" noTextEdit="1"/>
                  </p:cNvSpPr>
                  <p:nvPr/>
                </p:nvSpPr>
                <p:spPr>
                  <a:xfrm>
                    <a:off x="9739110" y="5463707"/>
                    <a:ext cx="744362" cy="390941"/>
                  </a:xfrm>
                  <a:prstGeom prst="rect">
                    <a:avLst/>
                  </a:prstGeom>
                  <a:blipFill>
                    <a:blip r:embed="rId13"/>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4033840F-5A37-CCA6-25CB-8A0EF1D9E968}"/>
                      </a:ext>
                    </a:extLst>
                  </p:cNvPr>
                  <p:cNvSpPr txBox="1"/>
                  <p:nvPr/>
                </p:nvSpPr>
                <p:spPr>
                  <a:xfrm>
                    <a:off x="9739110" y="5205238"/>
                    <a:ext cx="74436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oMath>
                      </m:oMathPara>
                    </a14:m>
                    <a:endParaRPr lang="en-IL" dirty="0"/>
                  </a:p>
                </p:txBody>
              </p:sp>
            </mc:Choice>
            <mc:Fallback xmlns="">
              <p:sp>
                <p:nvSpPr>
                  <p:cNvPr id="67" name="TextBox 66">
                    <a:extLst>
                      <a:ext uri="{FF2B5EF4-FFF2-40B4-BE49-F238E27FC236}">
                        <a16:creationId xmlns:a16="http://schemas.microsoft.com/office/drawing/2014/main" id="{4033840F-5A37-CCA6-25CB-8A0EF1D9E968}"/>
                      </a:ext>
                    </a:extLst>
                  </p:cNvPr>
                  <p:cNvSpPr txBox="1">
                    <a:spLocks noRot="1" noChangeAspect="1" noMove="1" noResize="1" noEditPoints="1" noAdjustHandles="1" noChangeArrowheads="1" noChangeShapeType="1" noTextEdit="1"/>
                  </p:cNvSpPr>
                  <p:nvPr/>
                </p:nvSpPr>
                <p:spPr>
                  <a:xfrm>
                    <a:off x="9739110" y="5205238"/>
                    <a:ext cx="744362" cy="369332"/>
                  </a:xfrm>
                  <a:prstGeom prst="rect">
                    <a:avLst/>
                  </a:prstGeom>
                  <a:blipFill>
                    <a:blip r:embed="rId5"/>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8DE0A837-231F-19AC-A4C9-08BABA6C7746}"/>
                      </a:ext>
                    </a:extLst>
                  </p:cNvPr>
                  <p:cNvSpPr txBox="1"/>
                  <p:nvPr/>
                </p:nvSpPr>
                <p:spPr>
                  <a:xfrm>
                    <a:off x="9505807" y="4963523"/>
                    <a:ext cx="495946" cy="3686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𝑥</m:t>
                          </m:r>
                          <m:r>
                            <a:rPr lang="he-IL" sz="1600" b="0" i="1" smtClean="0">
                              <a:latin typeface="Cambria Math" panose="02040503050406030204" pitchFamily="18" charset="0"/>
                            </a:rPr>
                            <m:t>׳</m:t>
                          </m:r>
                        </m:oMath>
                      </m:oMathPara>
                    </a14:m>
                    <a:endParaRPr lang="en-IL" sz="1600" dirty="0"/>
                  </a:p>
                </p:txBody>
              </p:sp>
            </mc:Choice>
            <mc:Fallback xmlns="">
              <p:sp>
                <p:nvSpPr>
                  <p:cNvPr id="92" name="TextBox 91">
                    <a:extLst>
                      <a:ext uri="{FF2B5EF4-FFF2-40B4-BE49-F238E27FC236}">
                        <a16:creationId xmlns:a16="http://schemas.microsoft.com/office/drawing/2014/main" id="{8DE0A837-231F-19AC-A4C9-08BABA6C7746}"/>
                      </a:ext>
                    </a:extLst>
                  </p:cNvPr>
                  <p:cNvSpPr txBox="1">
                    <a:spLocks noRot="1" noChangeAspect="1" noMove="1" noResize="1" noEditPoints="1" noAdjustHandles="1" noChangeArrowheads="1" noChangeShapeType="1" noTextEdit="1"/>
                  </p:cNvSpPr>
                  <p:nvPr/>
                </p:nvSpPr>
                <p:spPr>
                  <a:xfrm>
                    <a:off x="9505807" y="4963523"/>
                    <a:ext cx="495946" cy="368627"/>
                  </a:xfrm>
                  <a:prstGeom prst="rect">
                    <a:avLst/>
                  </a:prstGeom>
                  <a:blipFill>
                    <a:blip r:embed="rId6"/>
                    <a:stretch>
                      <a:fillRect b="-16667"/>
                    </a:stretch>
                  </a:blipFill>
                </p:spPr>
                <p:txBody>
                  <a:bodyPr/>
                  <a:lstStyle/>
                  <a:p>
                    <a:r>
                      <a:rPr lang="en-IL">
                        <a:noFill/>
                      </a:rPr>
                      <a:t> </a:t>
                    </a:r>
                  </a:p>
                </p:txBody>
              </p:sp>
            </mc:Fallback>
          </mc:AlternateContent>
          <p:sp>
            <p:nvSpPr>
              <p:cNvPr id="93" name="Oval 92">
                <a:extLst>
                  <a:ext uri="{FF2B5EF4-FFF2-40B4-BE49-F238E27FC236}">
                    <a16:creationId xmlns:a16="http://schemas.microsoft.com/office/drawing/2014/main" id="{483C04DE-392E-EEEC-0790-DF567A4DDE37}"/>
                  </a:ext>
                </a:extLst>
              </p:cNvPr>
              <p:cNvSpPr/>
              <p:nvPr/>
            </p:nvSpPr>
            <p:spPr>
              <a:xfrm>
                <a:off x="9730042" y="5285754"/>
                <a:ext cx="104924" cy="91791"/>
              </a:xfrm>
              <a:prstGeom prst="ellipse">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01B076C5-5E94-20E9-110D-4E298FED0688}"/>
                      </a:ext>
                    </a:extLst>
                  </p:cNvPr>
                  <p:cNvSpPr txBox="1"/>
                  <p:nvPr/>
                </p:nvSpPr>
                <p:spPr>
                  <a:xfrm>
                    <a:off x="9436241" y="5584132"/>
                    <a:ext cx="49594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𝑥</m:t>
                          </m:r>
                          <m:r>
                            <a:rPr lang="en-US" sz="1600" b="0" i="1" smtClean="0">
                              <a:latin typeface="Cambria Math" panose="02040503050406030204" pitchFamily="18" charset="0"/>
                            </a:rPr>
                            <m:t>′</m:t>
                          </m:r>
                        </m:oMath>
                      </m:oMathPara>
                    </a14:m>
                    <a:endParaRPr lang="en-IL" sz="1600" dirty="0"/>
                  </a:p>
                </p:txBody>
              </p:sp>
            </mc:Choice>
            <mc:Fallback xmlns="">
              <p:sp>
                <p:nvSpPr>
                  <p:cNvPr id="98" name="TextBox 97">
                    <a:extLst>
                      <a:ext uri="{FF2B5EF4-FFF2-40B4-BE49-F238E27FC236}">
                        <a16:creationId xmlns:a16="http://schemas.microsoft.com/office/drawing/2014/main" id="{01B076C5-5E94-20E9-110D-4E298FED0688}"/>
                      </a:ext>
                    </a:extLst>
                  </p:cNvPr>
                  <p:cNvSpPr txBox="1">
                    <a:spLocks noRot="1" noChangeAspect="1" noMove="1" noResize="1" noEditPoints="1" noAdjustHandles="1" noChangeArrowheads="1" noChangeShapeType="1" noTextEdit="1"/>
                  </p:cNvSpPr>
                  <p:nvPr/>
                </p:nvSpPr>
                <p:spPr>
                  <a:xfrm>
                    <a:off x="9436241" y="5584132"/>
                    <a:ext cx="495946" cy="338554"/>
                  </a:xfrm>
                  <a:prstGeom prst="rect">
                    <a:avLst/>
                  </a:prstGeom>
                  <a:blipFill>
                    <a:blip r:embed="rId7"/>
                    <a:stretch>
                      <a:fillRect/>
                    </a:stretch>
                  </a:blipFill>
                </p:spPr>
                <p:txBody>
                  <a:bodyPr/>
                  <a:lstStyle/>
                  <a:p>
                    <a:r>
                      <a:rPr lang="en-IL">
                        <a:noFill/>
                      </a:rPr>
                      <a:t> </a:t>
                    </a:r>
                  </a:p>
                </p:txBody>
              </p:sp>
            </mc:Fallback>
          </mc:AlternateContent>
          <p:sp>
            <p:nvSpPr>
              <p:cNvPr id="99" name="Oval 98">
                <a:extLst>
                  <a:ext uri="{FF2B5EF4-FFF2-40B4-BE49-F238E27FC236}">
                    <a16:creationId xmlns:a16="http://schemas.microsoft.com/office/drawing/2014/main" id="{DCD18D32-51A5-B480-BA20-552E27BF0C0C}"/>
                  </a:ext>
                </a:extLst>
              </p:cNvPr>
              <p:cNvSpPr/>
              <p:nvPr/>
            </p:nvSpPr>
            <p:spPr>
              <a:xfrm>
                <a:off x="9701318" y="5829660"/>
                <a:ext cx="104924" cy="91791"/>
              </a:xfrm>
              <a:prstGeom prst="ellipse">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p:grpSp>
          <p:nvGrpSpPr>
            <p:cNvPr id="107" name="Group 106">
              <a:extLst>
                <a:ext uri="{FF2B5EF4-FFF2-40B4-BE49-F238E27FC236}">
                  <a16:creationId xmlns:a16="http://schemas.microsoft.com/office/drawing/2014/main" id="{FD33E5CD-74A9-1F33-0A69-53B99EE01E52}"/>
                </a:ext>
              </a:extLst>
            </p:cNvPr>
            <p:cNvGrpSpPr/>
            <p:nvPr/>
          </p:nvGrpSpPr>
          <p:grpSpPr>
            <a:xfrm>
              <a:off x="7231785" y="3762075"/>
              <a:ext cx="1205605" cy="1765136"/>
              <a:chOff x="7194425" y="4635664"/>
              <a:chExt cx="1205605" cy="1765136"/>
            </a:xfrm>
          </p:grpSpPr>
          <p:sp>
            <p:nvSpPr>
              <p:cNvPr id="16" name="Oval 15">
                <a:extLst>
                  <a:ext uri="{FF2B5EF4-FFF2-40B4-BE49-F238E27FC236}">
                    <a16:creationId xmlns:a16="http://schemas.microsoft.com/office/drawing/2014/main" id="{00AA27B3-0FD9-EDD1-3DA5-5E6438838BAE}"/>
                  </a:ext>
                </a:extLst>
              </p:cNvPr>
              <p:cNvSpPr/>
              <p:nvPr/>
            </p:nvSpPr>
            <p:spPr>
              <a:xfrm>
                <a:off x="7407254" y="4635664"/>
                <a:ext cx="992776" cy="1765136"/>
              </a:xfrm>
              <a:prstGeom prst="ellipse">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dirty="0"/>
              </a:p>
            </p:txBody>
          </p:sp>
          <p:cxnSp>
            <p:nvCxnSpPr>
              <p:cNvPr id="47" name="Straight Connector 46">
                <a:extLst>
                  <a:ext uri="{FF2B5EF4-FFF2-40B4-BE49-F238E27FC236}">
                    <a16:creationId xmlns:a16="http://schemas.microsoft.com/office/drawing/2014/main" id="{B97ADD08-9D42-A699-C54E-BCA6A1C549CD}"/>
                  </a:ext>
                </a:extLst>
              </p:cNvPr>
              <p:cNvCxnSpPr>
                <a:cxnSpLocks/>
                <a:endCxn id="16" idx="6"/>
              </p:cNvCxnSpPr>
              <p:nvPr/>
            </p:nvCxnSpPr>
            <p:spPr>
              <a:xfrm>
                <a:off x="7407253" y="5518232"/>
                <a:ext cx="992777"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3111F7C4-4DF4-A89A-401A-97F1C3B5CFFF}"/>
                      </a:ext>
                    </a:extLst>
                  </p:cNvPr>
                  <p:cNvSpPr txBox="1"/>
                  <p:nvPr/>
                </p:nvSpPr>
                <p:spPr>
                  <a:xfrm>
                    <a:off x="7194425" y="5211322"/>
                    <a:ext cx="74436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oMath>
                      </m:oMathPara>
                    </a14:m>
                    <a:endParaRPr lang="en-IL" dirty="0"/>
                  </a:p>
                </p:txBody>
              </p:sp>
            </mc:Choice>
            <mc:Fallback xmlns="">
              <p:sp>
                <p:nvSpPr>
                  <p:cNvPr id="57" name="TextBox 56">
                    <a:extLst>
                      <a:ext uri="{FF2B5EF4-FFF2-40B4-BE49-F238E27FC236}">
                        <a16:creationId xmlns:a16="http://schemas.microsoft.com/office/drawing/2014/main" id="{3111F7C4-4DF4-A89A-401A-97F1C3B5CFFF}"/>
                      </a:ext>
                    </a:extLst>
                  </p:cNvPr>
                  <p:cNvSpPr txBox="1">
                    <a:spLocks noRot="1" noChangeAspect="1" noMove="1" noResize="1" noEditPoints="1" noAdjustHandles="1" noChangeArrowheads="1" noChangeShapeType="1" noTextEdit="1"/>
                  </p:cNvSpPr>
                  <p:nvPr/>
                </p:nvSpPr>
                <p:spPr>
                  <a:xfrm>
                    <a:off x="7194425" y="5211322"/>
                    <a:ext cx="744362" cy="369332"/>
                  </a:xfrm>
                  <a:prstGeom prst="rect">
                    <a:avLst/>
                  </a:prstGeom>
                  <a:blipFill>
                    <a:blip r:embed="rId14"/>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2BDD81C1-811B-1DE0-D3A6-1CCD31844B8B}"/>
                      </a:ext>
                    </a:extLst>
                  </p:cNvPr>
                  <p:cNvSpPr txBox="1"/>
                  <p:nvPr/>
                </p:nvSpPr>
                <p:spPr>
                  <a:xfrm>
                    <a:off x="7206822" y="5517662"/>
                    <a:ext cx="74436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𝐿</m:t>
                              </m:r>
                            </m:e>
                          </m:acc>
                        </m:oMath>
                      </m:oMathPara>
                    </a14:m>
                    <a:endParaRPr lang="en-IL" dirty="0"/>
                  </a:p>
                </p:txBody>
              </p:sp>
            </mc:Choice>
            <mc:Fallback xmlns="">
              <p:sp>
                <p:nvSpPr>
                  <p:cNvPr id="59" name="TextBox 58">
                    <a:extLst>
                      <a:ext uri="{FF2B5EF4-FFF2-40B4-BE49-F238E27FC236}">
                        <a16:creationId xmlns:a16="http://schemas.microsoft.com/office/drawing/2014/main" id="{2BDD81C1-811B-1DE0-D3A6-1CCD31844B8B}"/>
                      </a:ext>
                    </a:extLst>
                  </p:cNvPr>
                  <p:cNvSpPr txBox="1">
                    <a:spLocks noRot="1" noChangeAspect="1" noMove="1" noResize="1" noEditPoints="1" noAdjustHandles="1" noChangeArrowheads="1" noChangeShapeType="1" noTextEdit="1"/>
                  </p:cNvSpPr>
                  <p:nvPr/>
                </p:nvSpPr>
                <p:spPr>
                  <a:xfrm>
                    <a:off x="7206822" y="5517662"/>
                    <a:ext cx="744362" cy="369332"/>
                  </a:xfrm>
                  <a:prstGeom prst="rect">
                    <a:avLst/>
                  </a:prstGeom>
                  <a:blipFill>
                    <a:blip r:embed="rId15"/>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558ADF78-0634-462A-D5CF-2351A0FB568F}"/>
                      </a:ext>
                    </a:extLst>
                  </p:cNvPr>
                  <p:cNvSpPr txBox="1"/>
                  <p:nvPr/>
                </p:nvSpPr>
                <p:spPr>
                  <a:xfrm>
                    <a:off x="7731961" y="4966203"/>
                    <a:ext cx="49594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𝑥</m:t>
                          </m:r>
                        </m:oMath>
                      </m:oMathPara>
                    </a14:m>
                    <a:endParaRPr lang="en-IL" sz="1600" dirty="0"/>
                  </a:p>
                </p:txBody>
              </p:sp>
            </mc:Choice>
            <mc:Fallback xmlns="">
              <p:sp>
                <p:nvSpPr>
                  <p:cNvPr id="82" name="TextBox 81">
                    <a:extLst>
                      <a:ext uri="{FF2B5EF4-FFF2-40B4-BE49-F238E27FC236}">
                        <a16:creationId xmlns:a16="http://schemas.microsoft.com/office/drawing/2014/main" id="{558ADF78-0634-462A-D5CF-2351A0FB568F}"/>
                      </a:ext>
                    </a:extLst>
                  </p:cNvPr>
                  <p:cNvSpPr txBox="1">
                    <a:spLocks noRot="1" noChangeAspect="1" noMove="1" noResize="1" noEditPoints="1" noAdjustHandles="1" noChangeArrowheads="1" noChangeShapeType="1" noTextEdit="1"/>
                  </p:cNvSpPr>
                  <p:nvPr/>
                </p:nvSpPr>
                <p:spPr>
                  <a:xfrm>
                    <a:off x="7731961" y="4966203"/>
                    <a:ext cx="495946" cy="338554"/>
                  </a:xfrm>
                  <a:prstGeom prst="rect">
                    <a:avLst/>
                  </a:prstGeom>
                  <a:blipFill>
                    <a:blip r:embed="rId16"/>
                    <a:stretch>
                      <a:fillRect/>
                    </a:stretch>
                  </a:blipFill>
                </p:spPr>
                <p:txBody>
                  <a:bodyPr/>
                  <a:lstStyle/>
                  <a:p>
                    <a:r>
                      <a:rPr lang="en-IL">
                        <a:noFill/>
                      </a:rPr>
                      <a:t> </a:t>
                    </a:r>
                  </a:p>
                </p:txBody>
              </p:sp>
            </mc:Fallback>
          </mc:AlternateContent>
          <p:sp>
            <p:nvSpPr>
              <p:cNvPr id="84" name="Oval 83">
                <a:extLst>
                  <a:ext uri="{FF2B5EF4-FFF2-40B4-BE49-F238E27FC236}">
                    <a16:creationId xmlns:a16="http://schemas.microsoft.com/office/drawing/2014/main" id="{8D1DCE33-0C78-1CF6-9A8B-3EF6C3D17FEC}"/>
                  </a:ext>
                </a:extLst>
              </p:cNvPr>
              <p:cNvSpPr/>
              <p:nvPr/>
            </p:nvSpPr>
            <p:spPr>
              <a:xfrm>
                <a:off x="7997038" y="5211731"/>
                <a:ext cx="104924" cy="91791"/>
              </a:xfrm>
              <a:prstGeom prst="ellipse">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AA6CD014-C0B5-5CD5-25A2-D5B7D344A4C3}"/>
                      </a:ext>
                    </a:extLst>
                  </p:cNvPr>
                  <p:cNvSpPr txBox="1"/>
                  <p:nvPr/>
                </p:nvSpPr>
                <p:spPr>
                  <a:xfrm>
                    <a:off x="7781615" y="5758306"/>
                    <a:ext cx="49594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𝑥</m:t>
                          </m:r>
                        </m:oMath>
                      </m:oMathPara>
                    </a14:m>
                    <a:endParaRPr lang="en-IL" sz="1600" dirty="0"/>
                  </a:p>
                </p:txBody>
              </p:sp>
            </mc:Choice>
            <mc:Fallback xmlns="">
              <p:sp>
                <p:nvSpPr>
                  <p:cNvPr id="96" name="TextBox 95">
                    <a:extLst>
                      <a:ext uri="{FF2B5EF4-FFF2-40B4-BE49-F238E27FC236}">
                        <a16:creationId xmlns:a16="http://schemas.microsoft.com/office/drawing/2014/main" id="{AA6CD014-C0B5-5CD5-25A2-D5B7D344A4C3}"/>
                      </a:ext>
                    </a:extLst>
                  </p:cNvPr>
                  <p:cNvSpPr txBox="1">
                    <a:spLocks noRot="1" noChangeAspect="1" noMove="1" noResize="1" noEditPoints="1" noAdjustHandles="1" noChangeArrowheads="1" noChangeShapeType="1" noTextEdit="1"/>
                  </p:cNvSpPr>
                  <p:nvPr/>
                </p:nvSpPr>
                <p:spPr>
                  <a:xfrm>
                    <a:off x="7781615" y="5758306"/>
                    <a:ext cx="495946" cy="338554"/>
                  </a:xfrm>
                  <a:prstGeom prst="rect">
                    <a:avLst/>
                  </a:prstGeom>
                  <a:blipFill>
                    <a:blip r:embed="rId17"/>
                    <a:stretch>
                      <a:fillRect/>
                    </a:stretch>
                  </a:blipFill>
                </p:spPr>
                <p:txBody>
                  <a:bodyPr/>
                  <a:lstStyle/>
                  <a:p>
                    <a:r>
                      <a:rPr lang="en-IL">
                        <a:noFill/>
                      </a:rPr>
                      <a:t> </a:t>
                    </a:r>
                  </a:p>
                </p:txBody>
              </p:sp>
            </mc:Fallback>
          </mc:AlternateContent>
          <p:sp>
            <p:nvSpPr>
              <p:cNvPr id="97" name="Oval 96">
                <a:extLst>
                  <a:ext uri="{FF2B5EF4-FFF2-40B4-BE49-F238E27FC236}">
                    <a16:creationId xmlns:a16="http://schemas.microsoft.com/office/drawing/2014/main" id="{1B306B4A-3A00-BE5D-DC78-B3184888E214}"/>
                  </a:ext>
                </a:extLst>
              </p:cNvPr>
              <p:cNvSpPr/>
              <p:nvPr/>
            </p:nvSpPr>
            <p:spPr>
              <a:xfrm>
                <a:off x="8046692" y="6003834"/>
                <a:ext cx="104924" cy="91791"/>
              </a:xfrm>
              <a:prstGeom prst="ellipse">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BF120055-220D-D5C0-0FD1-17989C619487}"/>
                    </a:ext>
                  </a:extLst>
                </p:cNvPr>
                <p:cNvSpPr txBox="1"/>
                <p:nvPr/>
              </p:nvSpPr>
              <p:spPr>
                <a:xfrm>
                  <a:off x="10275039" y="3743482"/>
                  <a:ext cx="1319034"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m:t>
                            </m:r>
                            <m:r>
                              <a:rPr lang="en-US" sz="1600" b="0" i="1" smtClean="0">
                                <a:latin typeface="Cambria Math" panose="02040503050406030204" pitchFamily="18" charset="0"/>
                              </a:rPr>
                              <m:t>𝑥</m:t>
                            </m:r>
                          </m:e>
                          <m:sup>
                            <m:r>
                              <a:rPr lang="en-US" sz="1600" b="0" i="1" smtClean="0">
                                <a:latin typeface="Cambria Math" panose="02040503050406030204" pitchFamily="18" charset="0"/>
                              </a:rPr>
                              <m:t>′</m:t>
                            </m:r>
                          </m:sup>
                        </m:sSup>
                        <m:r>
                          <a:rPr lang="en-US" sz="1600" b="0" i="1" smtClean="0">
                            <a:latin typeface="Cambria Math" panose="02040503050406030204" pitchFamily="18" charset="0"/>
                          </a:rPr>
                          <m:t>|≪|</m:t>
                        </m:r>
                        <m:r>
                          <a:rPr lang="en-US" sz="1600" b="0" i="1" smtClean="0">
                            <a:latin typeface="Cambria Math" panose="02040503050406030204" pitchFamily="18" charset="0"/>
                          </a:rPr>
                          <m:t>𝑥</m:t>
                        </m:r>
                        <m:r>
                          <a:rPr lang="en-US" sz="1600" b="0" i="1" smtClean="0">
                            <a:latin typeface="Cambria Math" panose="02040503050406030204" pitchFamily="18" charset="0"/>
                          </a:rPr>
                          <m:t>|</m:t>
                        </m:r>
                      </m:oMath>
                    </m:oMathPara>
                  </a14:m>
                  <a:endParaRPr lang="en-IL" sz="1600" dirty="0"/>
                </a:p>
              </p:txBody>
            </p:sp>
          </mc:Choice>
          <mc:Fallback xmlns="">
            <p:sp>
              <p:nvSpPr>
                <p:cNvPr id="105" name="TextBox 104">
                  <a:extLst>
                    <a:ext uri="{FF2B5EF4-FFF2-40B4-BE49-F238E27FC236}">
                      <a16:creationId xmlns:a16="http://schemas.microsoft.com/office/drawing/2014/main" id="{BF120055-220D-D5C0-0FD1-17989C619487}"/>
                    </a:ext>
                  </a:extLst>
                </p:cNvPr>
                <p:cNvSpPr txBox="1">
                  <a:spLocks noRot="1" noChangeAspect="1" noMove="1" noResize="1" noEditPoints="1" noAdjustHandles="1" noChangeArrowheads="1" noChangeShapeType="1" noTextEdit="1"/>
                </p:cNvSpPr>
                <p:nvPr/>
              </p:nvSpPr>
              <p:spPr>
                <a:xfrm>
                  <a:off x="10275039" y="3743482"/>
                  <a:ext cx="1319034" cy="338554"/>
                </a:xfrm>
                <a:prstGeom prst="rect">
                  <a:avLst/>
                </a:prstGeom>
                <a:blipFill>
                  <a:blip r:embed="rId18"/>
                  <a:stretch>
                    <a:fillRect b="-7143"/>
                  </a:stretch>
                </a:blipFill>
              </p:spPr>
              <p:txBody>
                <a:bodyPr/>
                <a:lstStyle/>
                <a:p>
                  <a:r>
                    <a:rPr lang="en-IL">
                      <a:noFill/>
                    </a:rPr>
                    <a:t> </a:t>
                  </a:r>
                </a:p>
              </p:txBody>
            </p:sp>
          </mc:Fallback>
        </mc:AlternateContent>
        <p:cxnSp>
          <p:nvCxnSpPr>
            <p:cNvPr id="95" name="Straight Arrow Connector 94">
              <a:extLst>
                <a:ext uri="{FF2B5EF4-FFF2-40B4-BE49-F238E27FC236}">
                  <a16:creationId xmlns:a16="http://schemas.microsoft.com/office/drawing/2014/main" id="{3E3CED10-A159-8E10-7FA1-5189B66405C3}"/>
                </a:ext>
              </a:extLst>
            </p:cNvPr>
            <p:cNvCxnSpPr>
              <a:cxnSpLocks/>
              <a:stCxn id="97" idx="6"/>
              <a:endCxn id="99" idx="2"/>
            </p:cNvCxnSpPr>
            <p:nvPr/>
          </p:nvCxnSpPr>
          <p:spPr>
            <a:xfrm flipV="1">
              <a:off x="8188976" y="5020044"/>
              <a:ext cx="2587020" cy="15609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1B396041-F450-1F8B-B368-198A96ABD425}"/>
                </a:ext>
              </a:extLst>
            </p:cNvPr>
            <p:cNvCxnSpPr>
              <a:cxnSpLocks/>
              <a:stCxn id="84" idx="6"/>
              <a:endCxn id="93" idx="1"/>
            </p:cNvCxnSpPr>
            <p:nvPr/>
          </p:nvCxnSpPr>
          <p:spPr>
            <a:xfrm>
              <a:off x="8139322" y="4384038"/>
              <a:ext cx="2680764" cy="5964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793D401E-8950-80CD-0F9D-3D70433A84C1}"/>
                  </a:ext>
                </a:extLst>
              </p:cNvPr>
              <p:cNvSpPr txBox="1"/>
              <p:nvPr/>
            </p:nvSpPr>
            <p:spPr>
              <a:xfrm>
                <a:off x="8491930" y="2092109"/>
                <a:ext cx="182422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𝐿</m:t>
                      </m:r>
                      <m:r>
                        <a:rPr lang="he-IL" sz="1800" i="1">
                          <a:latin typeface="Cambria Math" panose="02040503050406030204" pitchFamily="18" charset="0"/>
                        </a:rPr>
                        <m:t>⇒</m:t>
                      </m:r>
                      <m:r>
                        <a:rPr lang="en-US" sz="1800" i="1">
                          <a:latin typeface="Cambria Math" panose="02040503050406030204" pitchFamily="18" charset="0"/>
                        </a:rPr>
                        <m:t>𝐿</m:t>
                      </m:r>
                      <m:r>
                        <a:rPr lang="en-US" sz="1800" i="1">
                          <a:latin typeface="Cambria Math" panose="02040503050406030204" pitchFamily="18" charset="0"/>
                        </a:rPr>
                        <m:t>′</m:t>
                      </m:r>
                    </m:oMath>
                  </m:oMathPara>
                </a14:m>
                <a:endParaRPr lang="en-IL" dirty="0"/>
              </a:p>
            </p:txBody>
          </p:sp>
        </mc:Choice>
        <mc:Fallback xmlns="">
          <p:sp>
            <p:nvSpPr>
              <p:cNvPr id="127" name="TextBox 126">
                <a:extLst>
                  <a:ext uri="{FF2B5EF4-FFF2-40B4-BE49-F238E27FC236}">
                    <a16:creationId xmlns:a16="http://schemas.microsoft.com/office/drawing/2014/main" id="{793D401E-8950-80CD-0F9D-3D70433A84C1}"/>
                  </a:ext>
                </a:extLst>
              </p:cNvPr>
              <p:cNvSpPr txBox="1">
                <a:spLocks noRot="1" noChangeAspect="1" noMove="1" noResize="1" noEditPoints="1" noAdjustHandles="1" noChangeArrowheads="1" noChangeShapeType="1" noTextEdit="1"/>
              </p:cNvSpPr>
              <p:nvPr/>
            </p:nvSpPr>
            <p:spPr>
              <a:xfrm>
                <a:off x="8491930" y="2092109"/>
                <a:ext cx="1824228" cy="369332"/>
              </a:xfrm>
              <a:prstGeom prst="rect">
                <a:avLst/>
              </a:prstGeom>
              <a:blipFill>
                <a:blip r:embed="rId19"/>
                <a:stretch>
                  <a:fillRect/>
                </a:stretch>
              </a:blipFill>
            </p:spPr>
            <p:txBody>
              <a:bodyPr/>
              <a:lstStyle/>
              <a:p>
                <a:r>
                  <a:rPr lang="en-IL">
                    <a:noFill/>
                  </a:rPr>
                  <a:t> </a:t>
                </a:r>
              </a:p>
            </p:txBody>
          </p:sp>
        </mc:Fallback>
      </mc:AlternateContent>
      <mc:AlternateContent xmlns:mc="http://schemas.openxmlformats.org/markup-compatibility/2006">
        <mc:Choice xmlns:a14="http://schemas.microsoft.com/office/drawing/2010/main" Requires="a14">
          <p:sp>
            <p:nvSpPr>
              <p:cNvPr id="128" name="Rectangle: Rounded Corners 18">
                <a:extLst>
                  <a:ext uri="{FF2B5EF4-FFF2-40B4-BE49-F238E27FC236}">
                    <a16:creationId xmlns:a16="http://schemas.microsoft.com/office/drawing/2014/main" id="{8B4D7509-B6C7-EFE1-19F7-B3E7689817B0}"/>
                  </a:ext>
                </a:extLst>
              </p:cNvPr>
              <p:cNvSpPr/>
              <p:nvPr/>
            </p:nvSpPr>
            <p:spPr>
              <a:xfrm flipH="1">
                <a:off x="650052" y="3979174"/>
                <a:ext cx="6594130" cy="1047113"/>
              </a:xfrm>
              <a:prstGeom prst="roundRect">
                <a:avLst>
                  <a:gd name="adj" fmla="val 9646"/>
                </a:avLst>
              </a:prstGeom>
              <a:solidFill>
                <a:srgbClr val="D7F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m:rPr>
                          <m:sty m:val="p"/>
                        </m:rPr>
                        <a:rPr lang="en-US" sz="4000" b="0" i="0" smtClean="0">
                          <a:solidFill>
                            <a:schemeClr val="tx1"/>
                          </a:solidFill>
                          <a:latin typeface="Cambria Math" panose="02040503050406030204" pitchFamily="18" charset="0"/>
                          <a:ea typeface="Cambria Math" panose="02040503050406030204" pitchFamily="18" charset="0"/>
                        </a:rPr>
                        <m:t>OWF</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rgbClr val="C00000"/>
                          </a:solidFill>
                          <a:latin typeface="Cambria Math" panose="02040503050406030204" pitchFamily="18" charset="0"/>
                          <a:ea typeface="Cambria Math" panose="02040503050406030204" pitchFamily="18" charset="0"/>
                        </a:rPr>
                        <m:t>IC</m:t>
                      </m:r>
                      <m:r>
                        <a:rPr lang="en-US" sz="4000" b="0" i="0" smtClean="0">
                          <a:solidFill>
                            <a:srgbClr val="C00000"/>
                          </a:solidFill>
                          <a:latin typeface="Cambria Math" panose="02040503050406030204" pitchFamily="18" charset="0"/>
                          <a:ea typeface="Cambria Math" panose="02040503050406030204" pitchFamily="18" charset="0"/>
                        </a:rPr>
                        <m:t> </m:t>
                      </m:r>
                      <m:sSub>
                        <m:sSubPr>
                          <m:ctrlPr>
                            <a:rPr lang="en-US" sz="4000" b="0" i="1" smtClean="0">
                              <a:solidFill>
                                <a:schemeClr val="tx1"/>
                              </a:solidFill>
                              <a:latin typeface="Cambria Math" panose="02040503050406030204" pitchFamily="18" charset="0"/>
                              <a:ea typeface="Cambria Math" panose="02040503050406030204" pitchFamily="18" charset="0"/>
                            </a:rPr>
                          </m:ctrlPr>
                        </m:sSubPr>
                        <m:e>
                          <m:r>
                            <a:rPr lang="en-US" sz="4000" b="0" i="0" smtClean="0">
                              <a:solidFill>
                                <a:schemeClr val="tx1"/>
                              </a:solidFill>
                              <a:latin typeface="Cambria Math" panose="02040503050406030204" pitchFamily="18" charset="0"/>
                              <a:ea typeface="Cambria Math" panose="02040503050406030204" pitchFamily="18" charset="0"/>
                            </a:rPr>
                            <m:t> ⇒</m:t>
                          </m:r>
                        </m:e>
                        <m:sub>
                          <m:r>
                            <m:rPr>
                              <m:sty m:val="p"/>
                            </m:rPr>
                            <a:rPr lang="en-US" sz="4000" b="0" i="0" smtClean="0">
                              <a:solidFill>
                                <a:schemeClr val="tx1"/>
                              </a:solidFill>
                              <a:latin typeface="Cambria Math" panose="02040503050406030204" pitchFamily="18" charset="0"/>
                              <a:ea typeface="Cambria Math" panose="02040503050406030204" pitchFamily="18" charset="0"/>
                            </a:rPr>
                            <m:t>NBB</m:t>
                          </m:r>
                        </m:sub>
                      </m:sSub>
                      <m:r>
                        <m:rPr>
                          <m:sty m:val="p"/>
                        </m:rPr>
                        <a:rPr lang="en-US" sz="4000" b="0" i="0" smtClean="0">
                          <a:solidFill>
                            <a:schemeClr val="tx1"/>
                          </a:solidFill>
                          <a:latin typeface="Cambria Math" panose="02040503050406030204" pitchFamily="18" charset="0"/>
                          <a:ea typeface="Cambria Math" panose="02040503050406030204" pitchFamily="18" charset="0"/>
                        </a:rPr>
                        <m:t>CRH</m:t>
                      </m:r>
                    </m:oMath>
                  </m:oMathPara>
                </a14:m>
                <a:endParaRPr lang="en-IL" sz="4000" dirty="0">
                  <a:solidFill>
                    <a:schemeClr val="tx1"/>
                  </a:solidFill>
                </a:endParaRPr>
              </a:p>
            </p:txBody>
          </p:sp>
        </mc:Choice>
        <mc:Fallback>
          <p:sp>
            <p:nvSpPr>
              <p:cNvPr id="128" name="Rectangle: Rounded Corners 18">
                <a:extLst>
                  <a:ext uri="{FF2B5EF4-FFF2-40B4-BE49-F238E27FC236}">
                    <a16:creationId xmlns:a16="http://schemas.microsoft.com/office/drawing/2014/main" id="{8B4D7509-B6C7-EFE1-19F7-B3E7689817B0}"/>
                  </a:ext>
                </a:extLst>
              </p:cNvPr>
              <p:cNvSpPr>
                <a:spLocks noRot="1" noChangeAspect="1" noMove="1" noResize="1" noEditPoints="1" noAdjustHandles="1" noChangeArrowheads="1" noChangeShapeType="1" noTextEdit="1"/>
              </p:cNvSpPr>
              <p:nvPr/>
            </p:nvSpPr>
            <p:spPr>
              <a:xfrm flipH="1">
                <a:off x="650052" y="3979174"/>
                <a:ext cx="6594130" cy="1047113"/>
              </a:xfrm>
              <a:prstGeom prst="roundRect">
                <a:avLst>
                  <a:gd name="adj" fmla="val 9646"/>
                </a:avLst>
              </a:prstGeom>
              <a:blipFill>
                <a:blip r:embed="rId20"/>
                <a:stretch>
                  <a:fillRect b="-1205"/>
                </a:stretch>
              </a:blipFill>
              <a:ln>
                <a:noFill/>
              </a:ln>
            </p:spPr>
            <p:txBody>
              <a:bodyPr/>
              <a:lstStyle/>
              <a:p>
                <a:r>
                  <a:rPr lang="en-IL">
                    <a:noFill/>
                  </a:rPr>
                  <a:t> </a:t>
                </a:r>
              </a:p>
            </p:txBody>
          </p:sp>
        </mc:Fallback>
      </mc:AlternateContent>
      <p:sp>
        <p:nvSpPr>
          <p:cNvPr id="129" name="TextBox 128">
            <a:extLst>
              <a:ext uri="{FF2B5EF4-FFF2-40B4-BE49-F238E27FC236}">
                <a16:creationId xmlns:a16="http://schemas.microsoft.com/office/drawing/2014/main" id="{598C8310-F1AE-AFB2-BC55-AB649A242926}"/>
              </a:ext>
            </a:extLst>
          </p:cNvPr>
          <p:cNvSpPr txBox="1"/>
          <p:nvPr/>
        </p:nvSpPr>
        <p:spPr>
          <a:xfrm>
            <a:off x="-2195220" y="5657521"/>
            <a:ext cx="6099858" cy="584775"/>
          </a:xfrm>
          <a:prstGeom prst="rect">
            <a:avLst/>
          </a:prstGeom>
          <a:noFill/>
        </p:spPr>
        <p:txBody>
          <a:bodyPr wrap="square">
            <a:spAutoFit/>
          </a:bodyPr>
          <a:lstStyle/>
          <a:p>
            <a:pPr marL="0" algn="ctr" defTabSz="914400" rtl="1" eaLnBrk="1" latinLnBrk="0" hangingPunct="1"/>
            <a:endParaRPr lang="en-IL" sz="3200" dirty="0">
              <a:solidFill>
                <a:srgbClr val="C00000"/>
              </a:solidFill>
            </a:endParaRPr>
          </a:p>
        </p:txBody>
      </p:sp>
      <mc:AlternateContent xmlns:mc="http://schemas.openxmlformats.org/markup-compatibility/2006">
        <mc:Choice xmlns:a14="http://schemas.microsoft.com/office/drawing/2010/main" Requires="a14">
          <p:sp>
            <p:nvSpPr>
              <p:cNvPr id="131" name="TextBox 130">
                <a:extLst>
                  <a:ext uri="{FF2B5EF4-FFF2-40B4-BE49-F238E27FC236}">
                    <a16:creationId xmlns:a16="http://schemas.microsoft.com/office/drawing/2014/main" id="{B3B9C417-02FE-D0B5-6973-D8AFC6FD9218}"/>
                  </a:ext>
                </a:extLst>
              </p:cNvPr>
              <p:cNvSpPr txBox="1"/>
              <p:nvPr/>
            </p:nvSpPr>
            <p:spPr>
              <a:xfrm>
                <a:off x="3328324" y="4044958"/>
                <a:ext cx="185086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solidFill>
                                <a:schemeClr val="bg1">
                                  <a:lumMod val="50000"/>
                                </a:schemeClr>
                              </a:solidFill>
                              <a:latin typeface="Cambria Math" panose="02040503050406030204" pitchFamily="18" charset="0"/>
                            </a:rPr>
                          </m:ctrlPr>
                        </m:dPr>
                        <m:e>
                          <m:r>
                            <a:rPr lang="en-US" sz="1800" b="0" i="1" smtClean="0">
                              <a:solidFill>
                                <a:schemeClr val="bg1">
                                  <a:lumMod val="50000"/>
                                </a:schemeClr>
                              </a:solidFill>
                              <a:latin typeface="Cambria Math" panose="02040503050406030204" pitchFamily="18" charset="0"/>
                            </a:rPr>
                            <m:t>𝐻𝑁</m:t>
                          </m:r>
                          <m:r>
                            <a:rPr lang="en-US" sz="1800" i="1">
                              <a:solidFill>
                                <a:schemeClr val="bg1">
                                  <a:lumMod val="50000"/>
                                </a:schemeClr>
                              </a:solidFill>
                              <a:latin typeface="Cambria Math" panose="02040503050406030204" pitchFamily="18" charset="0"/>
                            </a:rPr>
                            <m:t>0</m:t>
                          </m:r>
                          <m:r>
                            <a:rPr lang="en-US" sz="1800" b="0" i="1" smtClean="0">
                              <a:solidFill>
                                <a:schemeClr val="bg1">
                                  <a:lumMod val="50000"/>
                                </a:schemeClr>
                              </a:solidFill>
                              <a:latin typeface="Cambria Math" panose="02040503050406030204" pitchFamily="18" charset="0"/>
                            </a:rPr>
                            <m:t>6</m:t>
                          </m:r>
                        </m:e>
                      </m:d>
                    </m:oMath>
                  </m:oMathPara>
                </a14:m>
                <a:endParaRPr lang="en-IL" dirty="0">
                  <a:solidFill>
                    <a:schemeClr val="bg1">
                      <a:lumMod val="50000"/>
                    </a:schemeClr>
                  </a:solidFill>
                </a:endParaRPr>
              </a:p>
            </p:txBody>
          </p:sp>
        </mc:Choice>
        <mc:Fallback>
          <p:sp>
            <p:nvSpPr>
              <p:cNvPr id="131" name="TextBox 130">
                <a:extLst>
                  <a:ext uri="{FF2B5EF4-FFF2-40B4-BE49-F238E27FC236}">
                    <a16:creationId xmlns:a16="http://schemas.microsoft.com/office/drawing/2014/main" id="{B3B9C417-02FE-D0B5-6973-D8AFC6FD9218}"/>
                  </a:ext>
                </a:extLst>
              </p:cNvPr>
              <p:cNvSpPr txBox="1">
                <a:spLocks noRot="1" noChangeAspect="1" noMove="1" noResize="1" noEditPoints="1" noAdjustHandles="1" noChangeArrowheads="1" noChangeShapeType="1" noTextEdit="1"/>
              </p:cNvSpPr>
              <p:nvPr/>
            </p:nvSpPr>
            <p:spPr>
              <a:xfrm>
                <a:off x="3328324" y="4044958"/>
                <a:ext cx="1850865" cy="369332"/>
              </a:xfrm>
              <a:prstGeom prst="rect">
                <a:avLst/>
              </a:prstGeom>
              <a:blipFill>
                <a:blip r:embed="rId21"/>
                <a:stretch>
                  <a:fillRect/>
                </a:stretch>
              </a:blipFill>
            </p:spPr>
            <p:txBody>
              <a:bodyPr/>
              <a:lstStyle/>
              <a:p>
                <a:r>
                  <a:rPr lang="en-IL">
                    <a:noFill/>
                  </a:rPr>
                  <a:t> </a:t>
                </a:r>
              </a:p>
            </p:txBody>
          </p:sp>
        </mc:Fallback>
      </mc:AlternateContent>
      <mc:AlternateContent xmlns:mc="http://schemas.openxmlformats.org/markup-compatibility/2006">
        <mc:Choice xmlns:a14="http://schemas.microsoft.com/office/drawing/2010/main" Requires="a14">
          <p:sp>
            <p:nvSpPr>
              <p:cNvPr id="5" name="Rectangle: Rounded Corners 18">
                <a:extLst>
                  <a:ext uri="{FF2B5EF4-FFF2-40B4-BE49-F238E27FC236}">
                    <a16:creationId xmlns:a16="http://schemas.microsoft.com/office/drawing/2014/main" id="{D400CCD0-8D8E-F6A1-14D0-37C8B3FE2ACB}"/>
                  </a:ext>
                </a:extLst>
              </p:cNvPr>
              <p:cNvSpPr/>
              <p:nvPr/>
            </p:nvSpPr>
            <p:spPr>
              <a:xfrm flipH="1">
                <a:off x="637655" y="5515266"/>
                <a:ext cx="6594130" cy="1047113"/>
              </a:xfrm>
              <a:prstGeom prst="roundRect">
                <a:avLst>
                  <a:gd name="adj" fmla="val 9646"/>
                </a:avLst>
              </a:prstGeom>
              <a:solidFill>
                <a:srgbClr val="FFD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m:rPr>
                          <m:sty m:val="p"/>
                        </m:rPr>
                        <a:rPr lang="en-US" sz="4000" smtClean="0">
                          <a:solidFill>
                            <a:srgbClr val="C00000"/>
                          </a:solidFill>
                          <a:latin typeface="Cambria Math" panose="02040503050406030204" pitchFamily="18" charset="0"/>
                          <a:ea typeface="Cambria Math" panose="02040503050406030204" pitchFamily="18" charset="0"/>
                        </a:rPr>
                        <m:t>IC</m:t>
                      </m:r>
                      <m:r>
                        <m:rPr>
                          <m:nor/>
                        </m:rPr>
                        <a:rPr lang="he-IL" sz="4000" b="0" i="0" smtClean="0">
                          <a:solidFill>
                            <a:srgbClr val="C00000"/>
                          </a:solidFill>
                          <a:latin typeface="Cambria Math" panose="02040503050406030204" pitchFamily="18" charset="0"/>
                          <a:ea typeface="Cambria Math" panose="02040503050406030204" pitchFamily="18" charset="0"/>
                        </a:rPr>
                        <m:t> </m:t>
                      </m:r>
                      <m:r>
                        <m:rPr>
                          <m:nor/>
                        </m:rPr>
                        <a:rPr lang="en-US" sz="4000" dirty="0">
                          <a:solidFill>
                            <a:schemeClr val="tx1"/>
                          </a:solidFill>
                        </a:rPr>
                        <m:t>for</m:t>
                      </m:r>
                      <m:r>
                        <m:rPr>
                          <m:nor/>
                        </m:rPr>
                        <a:rPr lang="en-US" sz="4000" dirty="0">
                          <a:solidFill>
                            <a:schemeClr val="tx1"/>
                          </a:solidFill>
                        </a:rPr>
                        <m:t> </m:t>
                      </m:r>
                      <m:r>
                        <m:rPr>
                          <m:nor/>
                        </m:rPr>
                        <a:rPr lang="en-US" sz="4000" dirty="0">
                          <a:solidFill>
                            <a:schemeClr val="tx1"/>
                          </a:solidFill>
                        </a:rPr>
                        <m:t>NP</m:t>
                      </m:r>
                      <m:r>
                        <m:rPr>
                          <m:nor/>
                        </m:rPr>
                        <a:rPr lang="en-US" sz="4000" dirty="0">
                          <a:solidFill>
                            <a:schemeClr val="tx1"/>
                          </a:solidFill>
                        </a:rPr>
                        <m:t> </m:t>
                      </m:r>
                      <m:r>
                        <a:rPr lang="en-US" sz="4000" i="1">
                          <a:solidFill>
                            <a:schemeClr val="tx1"/>
                          </a:solidFill>
                          <a:latin typeface="Cambria Math" panose="02040503050406030204" pitchFamily="18" charset="0"/>
                        </a:rPr>
                        <m:t>⇒</m:t>
                      </m:r>
                      <m:r>
                        <m:rPr>
                          <m:nor/>
                        </m:rPr>
                        <a:rPr lang="en-IL" sz="4000" dirty="0">
                          <a:solidFill>
                            <a:schemeClr val="tx1"/>
                          </a:solidFill>
                        </a:rPr>
                        <m:t>  </m:t>
                      </m:r>
                      <m:r>
                        <m:rPr>
                          <m:nor/>
                        </m:rPr>
                        <a:rPr lang="en-IL" sz="4000" dirty="0" smtClean="0">
                          <a:solidFill>
                            <a:schemeClr val="tx1"/>
                          </a:solidFill>
                        </a:rPr>
                        <m:t>PH</m:t>
                      </m:r>
                      <m:r>
                        <m:rPr>
                          <m:nor/>
                        </m:rPr>
                        <a:rPr lang="en-IL" sz="4000" dirty="0" smtClean="0">
                          <a:solidFill>
                            <a:schemeClr val="tx1"/>
                          </a:solidFill>
                        </a:rPr>
                        <m:t> </m:t>
                      </m:r>
                      <m:r>
                        <m:rPr>
                          <m:nor/>
                        </m:rPr>
                        <a:rPr lang="en-IL" sz="4000" dirty="0" smtClean="0">
                          <a:solidFill>
                            <a:schemeClr val="tx1"/>
                          </a:solidFill>
                        </a:rPr>
                        <m:t>collapses</m:t>
                      </m:r>
                    </m:oMath>
                  </m:oMathPara>
                </a14:m>
                <a:endParaRPr lang="en-IL" sz="4000" dirty="0">
                  <a:solidFill>
                    <a:srgbClr val="C00000"/>
                  </a:solidFill>
                </a:endParaRPr>
              </a:p>
            </p:txBody>
          </p:sp>
        </mc:Choice>
        <mc:Fallback>
          <p:sp>
            <p:nvSpPr>
              <p:cNvPr id="5" name="Rectangle: Rounded Corners 18">
                <a:extLst>
                  <a:ext uri="{FF2B5EF4-FFF2-40B4-BE49-F238E27FC236}">
                    <a16:creationId xmlns:a16="http://schemas.microsoft.com/office/drawing/2014/main" id="{D400CCD0-8D8E-F6A1-14D0-37C8B3FE2ACB}"/>
                  </a:ext>
                </a:extLst>
              </p:cNvPr>
              <p:cNvSpPr>
                <a:spLocks noRot="1" noChangeAspect="1" noMove="1" noResize="1" noEditPoints="1" noAdjustHandles="1" noChangeArrowheads="1" noChangeShapeType="1" noTextEdit="1"/>
              </p:cNvSpPr>
              <p:nvPr/>
            </p:nvSpPr>
            <p:spPr>
              <a:xfrm flipH="1">
                <a:off x="637655" y="5515266"/>
                <a:ext cx="6594130" cy="1047113"/>
              </a:xfrm>
              <a:prstGeom prst="roundRect">
                <a:avLst>
                  <a:gd name="adj" fmla="val 9646"/>
                </a:avLst>
              </a:prstGeom>
              <a:blipFill>
                <a:blip r:embed="rId22"/>
                <a:stretch>
                  <a:fillRect b="-9639"/>
                </a:stretch>
              </a:blipFill>
              <a:ln>
                <a:noFill/>
              </a:ln>
            </p:spPr>
            <p:txBody>
              <a:bodyPr/>
              <a:lstStyle/>
              <a:p>
                <a:r>
                  <a:rPr lang="en-IL">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5CCF08A6-13DE-8C16-82F6-36928642DBF2}"/>
                  </a:ext>
                </a:extLst>
              </p:cNvPr>
              <p:cNvSpPr txBox="1"/>
              <p:nvPr/>
            </p:nvSpPr>
            <p:spPr>
              <a:xfrm>
                <a:off x="1305090" y="5580576"/>
                <a:ext cx="415666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solidFill>
                                <a:schemeClr val="bg1">
                                  <a:lumMod val="50000"/>
                                </a:schemeClr>
                              </a:solidFill>
                              <a:latin typeface="Cambria Math" panose="02040503050406030204" pitchFamily="18" charset="0"/>
                            </a:rPr>
                          </m:ctrlPr>
                        </m:dPr>
                        <m:e>
                          <m:r>
                            <a:rPr lang="en-US" sz="1800" i="1">
                              <a:solidFill>
                                <a:schemeClr val="bg1">
                                  <a:lumMod val="50000"/>
                                </a:schemeClr>
                              </a:solidFill>
                              <a:latin typeface="Cambria Math" panose="02040503050406030204" pitchFamily="18" charset="0"/>
                            </a:rPr>
                            <m:t>𝐹𝑆</m:t>
                          </m:r>
                          <m:r>
                            <a:rPr lang="en-US" sz="1800" i="1">
                              <a:solidFill>
                                <a:schemeClr val="bg1">
                                  <a:lumMod val="50000"/>
                                </a:schemeClr>
                              </a:solidFill>
                              <a:latin typeface="Cambria Math" panose="02040503050406030204" pitchFamily="18" charset="0"/>
                            </a:rPr>
                            <m:t>08</m:t>
                          </m:r>
                        </m:e>
                      </m:d>
                    </m:oMath>
                  </m:oMathPara>
                </a14:m>
                <a:endParaRPr lang="en-IL" dirty="0">
                  <a:solidFill>
                    <a:schemeClr val="bg1">
                      <a:lumMod val="50000"/>
                    </a:schemeClr>
                  </a:solidFill>
                </a:endParaRPr>
              </a:p>
            </p:txBody>
          </p:sp>
        </mc:Choice>
        <mc:Fallback>
          <p:sp>
            <p:nvSpPr>
              <p:cNvPr id="14" name="TextBox 13">
                <a:extLst>
                  <a:ext uri="{FF2B5EF4-FFF2-40B4-BE49-F238E27FC236}">
                    <a16:creationId xmlns:a16="http://schemas.microsoft.com/office/drawing/2014/main" id="{5CCF08A6-13DE-8C16-82F6-36928642DBF2}"/>
                  </a:ext>
                </a:extLst>
              </p:cNvPr>
              <p:cNvSpPr txBox="1">
                <a:spLocks noRot="1" noChangeAspect="1" noMove="1" noResize="1" noEditPoints="1" noAdjustHandles="1" noChangeArrowheads="1" noChangeShapeType="1" noTextEdit="1"/>
              </p:cNvSpPr>
              <p:nvPr/>
            </p:nvSpPr>
            <p:spPr>
              <a:xfrm>
                <a:off x="1305090" y="5580576"/>
                <a:ext cx="4156669" cy="369332"/>
              </a:xfrm>
              <a:prstGeom prst="rect">
                <a:avLst/>
              </a:prstGeom>
              <a:blipFill>
                <a:blip r:embed="rId23"/>
                <a:stretch>
                  <a:fillRect/>
                </a:stretch>
              </a:blipFill>
            </p:spPr>
            <p:txBody>
              <a:bodyPr/>
              <a:lstStyle/>
              <a:p>
                <a:r>
                  <a:rPr lang="en-IL">
                    <a:noFill/>
                  </a:rPr>
                  <a:t> </a:t>
                </a:r>
              </a:p>
            </p:txBody>
          </p:sp>
        </mc:Fallback>
      </mc:AlternateContent>
      <p:sp>
        <p:nvSpPr>
          <p:cNvPr id="20" name="TextBox 19">
            <a:extLst>
              <a:ext uri="{FF2B5EF4-FFF2-40B4-BE49-F238E27FC236}">
                <a16:creationId xmlns:a16="http://schemas.microsoft.com/office/drawing/2014/main" id="{BB9FD167-C078-2FFD-0A9F-20D711237817}"/>
              </a:ext>
            </a:extLst>
          </p:cNvPr>
          <p:cNvSpPr txBox="1"/>
          <p:nvPr/>
        </p:nvSpPr>
        <p:spPr>
          <a:xfrm>
            <a:off x="3396057" y="3591083"/>
            <a:ext cx="397009" cy="76944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algn="r" defTabSz="914400" rtl="1" eaLnBrk="1" latinLnBrk="0" hangingPunct="1"/>
            <a:endParaRPr lang="en-IL" sz="4400" b="1" dirty="0">
              <a:solidFill>
                <a:schemeClr val="accent5">
                  <a:lumMod val="75000"/>
                </a:schemeClr>
              </a:solidFill>
            </a:endParaRPr>
          </a:p>
        </p:txBody>
      </p:sp>
      <p:sp>
        <p:nvSpPr>
          <p:cNvPr id="24" name="TextBox 23">
            <a:extLst>
              <a:ext uri="{FF2B5EF4-FFF2-40B4-BE49-F238E27FC236}">
                <a16:creationId xmlns:a16="http://schemas.microsoft.com/office/drawing/2014/main" id="{62B88D57-3548-2B80-21F7-D8FEEE3A4D66}"/>
              </a:ext>
            </a:extLst>
          </p:cNvPr>
          <p:cNvSpPr txBox="1"/>
          <p:nvPr/>
        </p:nvSpPr>
        <p:spPr>
          <a:xfrm>
            <a:off x="1930299" y="4930535"/>
            <a:ext cx="1906235" cy="769441"/>
          </a:xfrm>
          <a:prstGeom prst="rect">
            <a:avLst/>
          </a:prstGeom>
          <a:noFill/>
        </p:spPr>
        <p:txBody>
          <a:bodyPr wrap="square">
            <a:spAutoFit/>
          </a:bodyPr>
          <a:lstStyle/>
          <a:p>
            <a:pPr marL="0" algn="l" defTabSz="914400" rtl="0" eaLnBrk="1" latinLnBrk="0" hangingPunct="1"/>
            <a:endParaRPr lang="en-IL" sz="4400" dirty="0"/>
          </a:p>
        </p:txBody>
      </p:sp>
      <p:sp>
        <p:nvSpPr>
          <p:cNvPr id="30" name="4-Point Star 29">
            <a:extLst>
              <a:ext uri="{FF2B5EF4-FFF2-40B4-BE49-F238E27FC236}">
                <a16:creationId xmlns:a16="http://schemas.microsoft.com/office/drawing/2014/main" id="{2ED88358-8852-ED4C-CE2F-2F99931A7B43}"/>
              </a:ext>
            </a:extLst>
          </p:cNvPr>
          <p:cNvSpPr/>
          <p:nvPr/>
        </p:nvSpPr>
        <p:spPr>
          <a:xfrm rot="19091024">
            <a:off x="2319907" y="3310326"/>
            <a:ext cx="2535637" cy="2357856"/>
          </a:xfrm>
          <a:prstGeom prst="star4">
            <a:avLst/>
          </a:prstGeom>
          <a:noFill/>
          <a:ln>
            <a:solidFill>
              <a:srgbClr val="FFD228"/>
            </a:solidFill>
          </a:ln>
          <a:effectLst>
            <a:glow rad="228600">
              <a:srgbClr val="FFDC34">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sz="2400" dirty="0"/>
          </a:p>
        </p:txBody>
      </p:sp>
      <p:sp>
        <p:nvSpPr>
          <p:cNvPr id="132" name="Rounded Rectangle 131">
            <a:extLst>
              <a:ext uri="{FF2B5EF4-FFF2-40B4-BE49-F238E27FC236}">
                <a16:creationId xmlns:a16="http://schemas.microsoft.com/office/drawing/2014/main" id="{1A99A78B-78D4-FA8C-8A4E-6C05CEA8BE9E}"/>
              </a:ext>
            </a:extLst>
          </p:cNvPr>
          <p:cNvSpPr/>
          <p:nvPr/>
        </p:nvSpPr>
        <p:spPr>
          <a:xfrm rot="20491152">
            <a:off x="435430" y="2727939"/>
            <a:ext cx="9428074" cy="834846"/>
          </a:xfrm>
          <a:prstGeom prst="roundRect">
            <a:avLst/>
          </a:prstGeom>
          <a:solidFill>
            <a:srgbClr val="FFC000"/>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3200" dirty="0">
                <a:solidFill>
                  <a:srgbClr val="C00000"/>
                </a:solidFill>
              </a:rPr>
              <a:t>No IC for NP!!</a:t>
            </a:r>
          </a:p>
        </p:txBody>
      </p:sp>
    </p:spTree>
    <p:extLst>
      <p:ext uri="{BB962C8B-B14F-4D97-AF65-F5344CB8AC3E}">
        <p14:creationId xmlns:p14="http://schemas.microsoft.com/office/powerpoint/2010/main" val="280041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nodePh="1">
                                  <p:stCondLst>
                                    <p:cond delay="0"/>
                                  </p:stCondLst>
                                  <p:endCondLst>
                                    <p:cond evt="begin" delay="0">
                                      <p:tn val="23"/>
                                    </p:cond>
                                  </p:endCondLst>
                                  <p:childTnLst>
                                    <p:set>
                                      <p:cBhvr>
                                        <p:cTn id="24" dur="1" fill="hold">
                                          <p:stCondLst>
                                            <p:cond delay="0"/>
                                          </p:stCondLst>
                                        </p:cTn>
                                        <p:tgtEl>
                                          <p:spTgt spid="1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nodePh="1">
                                  <p:stCondLst>
                                    <p:cond delay="0"/>
                                  </p:stCondLst>
                                  <p:endCondLst>
                                    <p:cond evt="begin" delay="0">
                                      <p:tn val="27"/>
                                    </p:cond>
                                  </p:end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3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29" grpId="0"/>
      <p:bldP spid="131" grpId="0"/>
      <p:bldP spid="5" grpId="0" animBg="1"/>
      <p:bldP spid="14" grpId="0"/>
      <p:bldP spid="20" grpId="0"/>
      <p:bldP spid="30" grpId="0" animBg="1"/>
      <p:bldP spid="30" grpId="1" animBg="1"/>
      <p:bldP spid="132" grpId="0" animBg="1"/>
    </p:bldLst>
  </p:timing>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0BE68-5441-FBC1-E0A4-B00A899E60BE}"/>
            </a:ext>
          </a:extLst>
        </p:cNvPr>
        <p:cNvGrpSpPr/>
        <p:nvPr/>
      </p:nvGrpSpPr>
      <p:grpSpPr>
        <a:xfrm>
          <a:off x="0" y="0"/>
          <a:ext cx="0" cy="0"/>
          <a:chOff x="0" y="0"/>
          <a:chExt cx="0" cy="0"/>
        </a:xfrm>
      </p:grpSpPr>
      <p:pic>
        <p:nvPicPr>
          <p:cNvPr id="3080" name="Picture 8" descr="Question,mark,symbol,box,cube ...">
            <a:extLst>
              <a:ext uri="{FF2B5EF4-FFF2-40B4-BE49-F238E27FC236}">
                <a16:creationId xmlns:a16="http://schemas.microsoft.com/office/drawing/2014/main" id="{E43F9DDC-1869-A1F6-6A02-3CE3DA11DE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6995" y="5404734"/>
            <a:ext cx="1416879" cy="141687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Rounded Corners 18">
            <a:extLst>
              <a:ext uri="{FF2B5EF4-FFF2-40B4-BE49-F238E27FC236}">
                <a16:creationId xmlns:a16="http://schemas.microsoft.com/office/drawing/2014/main" id="{EEEC20D8-69B2-3E8C-D727-F0484FCC23DA}"/>
              </a:ext>
            </a:extLst>
          </p:cNvPr>
          <p:cNvSpPr/>
          <p:nvPr/>
        </p:nvSpPr>
        <p:spPr>
          <a:xfrm flipH="1">
            <a:off x="1678576" y="3382257"/>
            <a:ext cx="8974184" cy="2022477"/>
          </a:xfrm>
          <a:prstGeom prst="roundRect">
            <a:avLst>
              <a:gd name="adj" fmla="val 9646"/>
            </a:avLst>
          </a:prstGeom>
          <a:solidFill>
            <a:srgbClr val="D7F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3600" dirty="0">
                <a:solidFill>
                  <a:schemeClr val="tx1"/>
                </a:solidFill>
              </a:rPr>
              <a:t>Does there a weaker version of IC that</a:t>
            </a:r>
          </a:p>
          <a:p>
            <a:pPr marL="742950" indent="-742950">
              <a:buAutoNum type="arabicPeriod"/>
            </a:pPr>
            <a:r>
              <a:rPr lang="en-US" sz="3600" dirty="0">
                <a:solidFill>
                  <a:schemeClr val="tx1"/>
                </a:solidFill>
              </a:rPr>
              <a:t>is strong enough for CRH</a:t>
            </a:r>
          </a:p>
          <a:p>
            <a:pPr marL="742950" indent="-742950">
              <a:buAutoNum type="arabicPeriod"/>
            </a:pPr>
            <a:r>
              <a:rPr lang="en-US" sz="3600" dirty="0">
                <a:solidFill>
                  <a:schemeClr val="tx1"/>
                </a:solidFill>
              </a:rPr>
              <a:t>exists under cryptographic assumptions</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5CDB531E-44C2-544B-FE99-2D40F3BCA7C2}"/>
                  </a:ext>
                </a:extLst>
              </p:cNvPr>
              <p:cNvSpPr txBox="1"/>
              <p:nvPr/>
            </p:nvSpPr>
            <p:spPr>
              <a:xfrm>
                <a:off x="2811498" y="1763610"/>
                <a:ext cx="6096000" cy="83099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m:rPr>
                          <m:sty m:val="p"/>
                        </m:rPr>
                        <a:rPr lang="en-US" sz="4800">
                          <a:latin typeface="Cambria Math" panose="02040503050406030204" pitchFamily="18" charset="0"/>
                          <a:ea typeface="Cambria Math" panose="02040503050406030204" pitchFamily="18" charset="0"/>
                        </a:rPr>
                        <m:t>OWF</m:t>
                      </m:r>
                      <m:r>
                        <a:rPr lang="en-US" sz="4800">
                          <a:latin typeface="Cambria Math" panose="02040503050406030204" pitchFamily="18" charset="0"/>
                          <a:ea typeface="Cambria Math" panose="02040503050406030204" pitchFamily="18" charset="0"/>
                        </a:rPr>
                        <m:t>+ </m:t>
                      </m:r>
                      <m:r>
                        <m:rPr>
                          <m:sty m:val="p"/>
                        </m:rPr>
                        <a:rPr lang="en-US" sz="4800">
                          <a:solidFill>
                            <a:srgbClr val="C00000"/>
                          </a:solidFill>
                          <a:latin typeface="Cambria Math" panose="02040503050406030204" pitchFamily="18" charset="0"/>
                          <a:ea typeface="Cambria Math" panose="02040503050406030204" pitchFamily="18" charset="0"/>
                        </a:rPr>
                        <m:t>IC</m:t>
                      </m:r>
                      <m:r>
                        <a:rPr lang="en-US" sz="4800">
                          <a:solidFill>
                            <a:srgbClr val="C00000"/>
                          </a:solidFill>
                          <a:latin typeface="Cambria Math" panose="02040503050406030204" pitchFamily="18" charset="0"/>
                          <a:ea typeface="Cambria Math" panose="02040503050406030204" pitchFamily="18" charset="0"/>
                        </a:rPr>
                        <m:t> </m:t>
                      </m:r>
                      <m:sSub>
                        <m:sSubPr>
                          <m:ctrlPr>
                            <a:rPr lang="en-US" sz="4800" i="1">
                              <a:latin typeface="Cambria Math" panose="02040503050406030204" pitchFamily="18" charset="0"/>
                              <a:ea typeface="Cambria Math" panose="02040503050406030204" pitchFamily="18" charset="0"/>
                            </a:rPr>
                          </m:ctrlPr>
                        </m:sSubPr>
                        <m:e>
                          <m:r>
                            <a:rPr lang="en-US" sz="4800">
                              <a:latin typeface="Cambria Math" panose="02040503050406030204" pitchFamily="18" charset="0"/>
                              <a:ea typeface="Cambria Math" panose="02040503050406030204" pitchFamily="18" charset="0"/>
                            </a:rPr>
                            <m:t> ⇒</m:t>
                          </m:r>
                        </m:e>
                        <m:sub>
                          <m:r>
                            <m:rPr>
                              <m:sty m:val="p"/>
                            </m:rPr>
                            <a:rPr lang="en-US" sz="4800">
                              <a:latin typeface="Cambria Math" panose="02040503050406030204" pitchFamily="18" charset="0"/>
                              <a:ea typeface="Cambria Math" panose="02040503050406030204" pitchFamily="18" charset="0"/>
                            </a:rPr>
                            <m:t>NBB</m:t>
                          </m:r>
                        </m:sub>
                      </m:sSub>
                      <m:r>
                        <m:rPr>
                          <m:sty m:val="p"/>
                        </m:rPr>
                        <a:rPr lang="en-US" sz="4800">
                          <a:latin typeface="Cambria Math" panose="02040503050406030204" pitchFamily="18" charset="0"/>
                          <a:ea typeface="Cambria Math" panose="02040503050406030204" pitchFamily="18" charset="0"/>
                        </a:rPr>
                        <m:t>CRH</m:t>
                      </m:r>
                    </m:oMath>
                  </m:oMathPara>
                </a14:m>
                <a:endParaRPr lang="en-IL" sz="4800" dirty="0"/>
              </a:p>
            </p:txBody>
          </p:sp>
        </mc:Choice>
        <mc:Fallback xmlns="">
          <p:sp>
            <p:nvSpPr>
              <p:cNvPr id="25" name="TextBox 24">
                <a:extLst>
                  <a:ext uri="{FF2B5EF4-FFF2-40B4-BE49-F238E27FC236}">
                    <a16:creationId xmlns:a16="http://schemas.microsoft.com/office/drawing/2014/main" id="{5CDB531E-44C2-544B-FE99-2D40F3BCA7C2}"/>
                  </a:ext>
                </a:extLst>
              </p:cNvPr>
              <p:cNvSpPr txBox="1">
                <a:spLocks noRot="1" noChangeAspect="1" noMove="1" noResize="1" noEditPoints="1" noAdjustHandles="1" noChangeArrowheads="1" noChangeShapeType="1" noTextEdit="1"/>
              </p:cNvSpPr>
              <p:nvPr/>
            </p:nvSpPr>
            <p:spPr>
              <a:xfrm>
                <a:off x="2811498" y="1763610"/>
                <a:ext cx="6096000" cy="830997"/>
              </a:xfrm>
              <a:prstGeom prst="rect">
                <a:avLst/>
              </a:prstGeom>
              <a:blipFill>
                <a:blip r:embed="rId5"/>
                <a:stretch>
                  <a:fillRect l="-416" t="-1493" b="-26866"/>
                </a:stretch>
              </a:blipFill>
            </p:spPr>
            <p:txBody>
              <a:bodyPr/>
              <a:lstStyle/>
              <a:p>
                <a:r>
                  <a:rPr lang="en-IL">
                    <a:noFill/>
                  </a:rPr>
                  <a:t> </a:t>
                </a:r>
              </a:p>
            </p:txBody>
          </p:sp>
        </mc:Fallback>
      </mc:AlternateContent>
      <p:pic>
        <p:nvPicPr>
          <p:cNvPr id="26" name="Picture 2">
            <a:extLst>
              <a:ext uri="{FF2B5EF4-FFF2-40B4-BE49-F238E27FC236}">
                <a16:creationId xmlns:a16="http://schemas.microsoft.com/office/drawing/2014/main" id="{F5CA0D56-95A8-4B6E-9518-B36156DAC2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768141">
            <a:off x="4597837" y="1746341"/>
            <a:ext cx="1315473" cy="1315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81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26C30-2A69-DE18-1DCA-57AA417370EF}"/>
            </a:ext>
          </a:extLst>
        </p:cNvPr>
        <p:cNvGrpSpPr/>
        <p:nvPr/>
      </p:nvGrpSpPr>
      <p:grpSpPr>
        <a:xfrm>
          <a:off x="0" y="0"/>
          <a:ext cx="0" cy="0"/>
          <a:chOff x="0" y="0"/>
          <a:chExt cx="0" cy="0"/>
        </a:xfrm>
      </p:grpSpPr>
      <p:sp>
        <p:nvSpPr>
          <p:cNvPr id="75" name="Rectangle: Rounded Corners 18">
            <a:extLst>
              <a:ext uri="{FF2B5EF4-FFF2-40B4-BE49-F238E27FC236}">
                <a16:creationId xmlns:a16="http://schemas.microsoft.com/office/drawing/2014/main" id="{16B45653-B0F1-669F-4639-C4205F424B68}"/>
              </a:ext>
            </a:extLst>
          </p:cNvPr>
          <p:cNvSpPr/>
          <p:nvPr/>
        </p:nvSpPr>
        <p:spPr>
          <a:xfrm flipH="1">
            <a:off x="633212" y="4364109"/>
            <a:ext cx="1685179" cy="445972"/>
          </a:xfrm>
          <a:prstGeom prst="roundRect">
            <a:avLst>
              <a:gd name="adj" fmla="val 14836"/>
            </a:avLst>
          </a:prstGeom>
          <a:solidFill>
            <a:srgbClr val="D7F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en-IL" sz="2800" dirty="0">
              <a:solidFill>
                <a:schemeClr val="tx1"/>
              </a:solidFill>
            </a:endParaRPr>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2735095F-B7EF-EDC7-2C13-2197AA95DF50}"/>
                  </a:ext>
                </a:extLst>
              </p:cNvPr>
              <p:cNvSpPr txBox="1"/>
              <p:nvPr/>
            </p:nvSpPr>
            <p:spPr>
              <a:xfrm>
                <a:off x="7936122" y="2384891"/>
                <a:ext cx="182422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𝐿</m:t>
                      </m:r>
                      <m:r>
                        <a:rPr lang="he-IL" sz="1800" i="1">
                          <a:latin typeface="Cambria Math" panose="02040503050406030204" pitchFamily="18" charset="0"/>
                        </a:rPr>
                        <m:t>⇒</m:t>
                      </m:r>
                      <m:r>
                        <a:rPr lang="en-US" sz="1800" i="1">
                          <a:latin typeface="Cambria Math" panose="02040503050406030204" pitchFamily="18" charset="0"/>
                        </a:rPr>
                        <m:t>𝐿</m:t>
                      </m:r>
                      <m:r>
                        <a:rPr lang="en-US" sz="1800" i="1">
                          <a:latin typeface="Cambria Math" panose="02040503050406030204" pitchFamily="18" charset="0"/>
                        </a:rPr>
                        <m:t>′</m:t>
                      </m:r>
                    </m:oMath>
                  </m:oMathPara>
                </a14:m>
                <a:endParaRPr lang="en-IL" dirty="0"/>
              </a:p>
            </p:txBody>
          </p:sp>
        </mc:Choice>
        <mc:Fallback xmlns="">
          <p:sp>
            <p:nvSpPr>
              <p:cNvPr id="74" name="TextBox 73">
                <a:extLst>
                  <a:ext uri="{FF2B5EF4-FFF2-40B4-BE49-F238E27FC236}">
                    <a16:creationId xmlns:a16="http://schemas.microsoft.com/office/drawing/2014/main" id="{2735095F-B7EF-EDC7-2C13-2197AA95DF50}"/>
                  </a:ext>
                </a:extLst>
              </p:cNvPr>
              <p:cNvSpPr txBox="1">
                <a:spLocks noRot="1" noChangeAspect="1" noMove="1" noResize="1" noEditPoints="1" noAdjustHandles="1" noChangeArrowheads="1" noChangeShapeType="1" noTextEdit="1"/>
              </p:cNvSpPr>
              <p:nvPr/>
            </p:nvSpPr>
            <p:spPr>
              <a:xfrm>
                <a:off x="7936122" y="2384891"/>
                <a:ext cx="1824228" cy="369332"/>
              </a:xfrm>
              <a:prstGeom prst="rect">
                <a:avLst/>
              </a:prstGeom>
              <a:blipFill>
                <a:blip r:embed="rId4"/>
                <a:stretch>
                  <a:fillRect/>
                </a:stretch>
              </a:blipFill>
            </p:spPr>
            <p:txBody>
              <a:bodyPr/>
              <a:lstStyle/>
              <a:p>
                <a:r>
                  <a:rPr lang="en-IL">
                    <a:noFill/>
                  </a:rPr>
                  <a:t> </a:t>
                </a:r>
              </a:p>
            </p:txBody>
          </p:sp>
        </mc:Fallback>
      </mc:AlternateContent>
      <p:sp>
        <p:nvSpPr>
          <p:cNvPr id="2" name="Title 1">
            <a:extLst>
              <a:ext uri="{FF2B5EF4-FFF2-40B4-BE49-F238E27FC236}">
                <a16:creationId xmlns:a16="http://schemas.microsoft.com/office/drawing/2014/main" id="{F3FD8A83-C44B-4131-715D-1336C03D2451}"/>
              </a:ext>
            </a:extLst>
          </p:cNvPr>
          <p:cNvSpPr>
            <a:spLocks noGrp="1"/>
          </p:cNvSpPr>
          <p:nvPr>
            <p:ph type="title"/>
          </p:nvPr>
        </p:nvSpPr>
        <p:spPr>
          <a:xfrm>
            <a:off x="415600" y="593367"/>
            <a:ext cx="11776400" cy="763600"/>
          </a:xfrm>
        </p:spPr>
        <p:txBody>
          <a:bodyPr>
            <a:normAutofit fontScale="90000"/>
          </a:bodyPr>
          <a:lstStyle/>
          <a:p>
            <a:r>
              <a:rPr lang="en-US" dirty="0"/>
              <a:t>Computational Instance Compression (CIC) </a:t>
            </a:r>
            <a:br>
              <a:rPr lang="en-US" dirty="0"/>
            </a:br>
            <a:endParaRPr lang="he-IL" sz="2933" dirty="0"/>
          </a:p>
        </p:txBody>
      </p:sp>
      <p:sp>
        <p:nvSpPr>
          <p:cNvPr id="4" name="Slide Number Placeholder 3">
            <a:extLst>
              <a:ext uri="{FF2B5EF4-FFF2-40B4-BE49-F238E27FC236}">
                <a16:creationId xmlns:a16="http://schemas.microsoft.com/office/drawing/2014/main" id="{146BE1AF-499A-B511-0A8C-9E7FA8A0196C}"/>
              </a:ext>
            </a:extLst>
          </p:cNvPr>
          <p:cNvSpPr>
            <a:spLocks noGrp="1"/>
          </p:cNvSpPr>
          <p:nvPr>
            <p:ph type="sldNum" idx="12"/>
          </p:nvPr>
        </p:nvSpPr>
        <p:spPr/>
        <p:txBody>
          <a:bodyPr/>
          <a:lstStyle/>
          <a:p>
            <a:fld id="{00000000-1234-1234-1234-123412341234}" type="slidenum">
              <a:rPr lang="he" smtClean="0"/>
              <a:pPr/>
              <a:t>6</a:t>
            </a:fld>
            <a:endParaRPr lang="he"/>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7AE2525-B7DA-D574-9DA0-6C5204C9522D}"/>
                  </a:ext>
                </a:extLst>
              </p:cNvPr>
              <p:cNvSpPr txBox="1"/>
              <p:nvPr/>
            </p:nvSpPr>
            <p:spPr>
              <a:xfrm>
                <a:off x="436538" y="1456046"/>
                <a:ext cx="10349107" cy="2354684"/>
              </a:xfrm>
              <a:prstGeom prst="rect">
                <a:avLst/>
              </a:prstGeom>
              <a:noFill/>
            </p:spPr>
            <p:txBody>
              <a:bodyPr wrap="square">
                <a:spAutoFit/>
              </a:bodyPr>
              <a:lstStyle/>
              <a:p>
                <a:pPr>
                  <a:lnSpc>
                    <a:spcPct val="150000"/>
                  </a:lnSpc>
                </a:pPr>
                <a:r>
                  <a:rPr lang="en-US" sz="2000" dirty="0"/>
                  <a:t>An efficient </a:t>
                </a:r>
                <a:r>
                  <a:rPr lang="en-US" sz="2000" b="1" dirty="0"/>
                  <a:t>instance compression </a:t>
                </a:r>
                <a:r>
                  <a:rPr lang="en-US" sz="2000" dirty="0"/>
                  <a:t>algorithm </a:t>
                </a:r>
                <a:r>
                  <a:rPr lang="en-US" sz="2000" b="1" dirty="0"/>
                  <a:t>	</a:t>
                </a:r>
                <a:endParaRPr lang="en-US" sz="2000" dirty="0"/>
              </a:p>
              <a:p>
                <a:pPr marL="342900" indent="-342900">
                  <a:lnSpc>
                    <a:spcPct val="150000"/>
                  </a:lnSpc>
                  <a:buFont typeface="Arial" panose="020B0604020202020204" pitchFamily="34" charset="0"/>
                  <a:buChar char="•"/>
                </a:pPr>
                <a:r>
                  <a:rPr lang="en-US" sz="2000" b="1" dirty="0">
                    <a:solidFill>
                      <a:srgbClr val="00B0F0"/>
                    </a:solidFill>
                  </a:rPr>
                  <a:t>Completeness</a:t>
                </a:r>
                <a:r>
                  <a:rPr lang="en-US" sz="2000" dirty="0">
                    <a:solidFill>
                      <a:srgbClr val="00B0F0"/>
                    </a:solidFill>
                  </a:rPr>
                  <a:t>: </a:t>
                </a:r>
                <a:r>
                  <a:rPr lang="en-US" sz="2000" dirty="0"/>
                  <a:t>If </a:t>
                </a:r>
                <a14:m>
                  <m:oMath xmlns:m="http://schemas.openxmlformats.org/officeDocument/2006/math">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𝐿</m:t>
                    </m:r>
                  </m:oMath>
                </a14:m>
                <a:r>
                  <a:rPr lang="en-US" sz="2000" i="1" dirty="0">
                    <a:latin typeface="Cambria Math" panose="02040503050406030204" pitchFamily="18" charset="0"/>
                  </a:rPr>
                  <a:t>, </a:t>
                </a:r>
                <a:r>
                  <a:rPr lang="en-US" sz="2000" dirty="0">
                    <a:latin typeface="Cambria Math" panose="02040503050406030204" pitchFamily="18" charset="0"/>
                  </a:rPr>
                  <a:t>then </a:t>
                </a:r>
                <a14:m>
                  <m:oMath xmlns:m="http://schemas.openxmlformats.org/officeDocument/2006/math">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𝐿</m:t>
                    </m:r>
                    <m:r>
                      <a:rPr lang="en-US" sz="2000" b="0" i="1" smtClean="0">
                        <a:latin typeface="Cambria Math" panose="02040503050406030204" pitchFamily="18" charset="0"/>
                        <a:ea typeface="Cambria Math" panose="02040503050406030204" pitchFamily="18" charset="0"/>
                      </a:rPr>
                      <m:t>′</m:t>
                    </m:r>
                  </m:oMath>
                </a14:m>
                <a:endParaRPr lang="en-US" sz="2000" i="1" dirty="0">
                  <a:latin typeface="Cambria Math" panose="02040503050406030204" pitchFamily="18" charset="0"/>
                </a:endParaRPr>
              </a:p>
              <a:p>
                <a:pPr marL="342900" indent="-342900">
                  <a:lnSpc>
                    <a:spcPct val="150000"/>
                  </a:lnSpc>
                  <a:buFont typeface="Arial" panose="020B0604020202020204" pitchFamily="34" charset="0"/>
                  <a:buChar char="•"/>
                </a:pPr>
                <a:r>
                  <a:rPr lang="en-US" sz="2000" b="1" dirty="0">
                    <a:solidFill>
                      <a:srgbClr val="C00000"/>
                    </a:solidFill>
                    <a:highlight>
                      <a:srgbClr val="FFFF00"/>
                    </a:highlight>
                    <a:ea typeface="Cambria Math" panose="02040503050406030204" pitchFamily="18" charset="0"/>
                  </a:rPr>
                  <a:t>Strong (computational) soundness</a:t>
                </a:r>
                <a:r>
                  <a:rPr lang="en-US" sz="2000" dirty="0">
                    <a:solidFill>
                      <a:srgbClr val="C00000"/>
                    </a:solidFill>
                    <a:highlight>
                      <a:srgbClr val="FFFF00"/>
                    </a:highlight>
                    <a:ea typeface="Cambria Math" panose="02040503050406030204" pitchFamily="18" charset="0"/>
                  </a:rPr>
                  <a:t>:</a:t>
                </a:r>
                <a:r>
                  <a:rPr lang="en-US" sz="2000" dirty="0">
                    <a:highlight>
                      <a:srgbClr val="FFFF00"/>
                    </a:highlight>
                    <a:ea typeface="Cambria Math" panose="02040503050406030204" pitchFamily="18" charset="0"/>
                  </a:rPr>
                  <a:t> </a:t>
                </a:r>
              </a:p>
              <a:p>
                <a:pPr>
                  <a:lnSpc>
                    <a:spcPct val="150000"/>
                  </a:lnSpc>
                </a:pPr>
                <a:r>
                  <a:rPr lang="en-US" sz="2000" dirty="0">
                    <a:ea typeface="Cambria Math" panose="02040503050406030204" pitchFamily="18" charset="0"/>
                  </a:rPr>
                  <a:t>	It is </a:t>
                </a:r>
                <a:r>
                  <a:rPr lang="en-US" sz="2000" b="1" dirty="0">
                    <a:ea typeface="Cambria Math" panose="02040503050406030204" pitchFamily="18" charset="0"/>
                  </a:rPr>
                  <a:t>hard to find </a:t>
                </a:r>
                <a14:m>
                  <m:oMath xmlns:m="http://schemas.openxmlformats.org/officeDocument/2006/math">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𝐿</m:t>
                    </m:r>
                    <m:r>
                      <a:rPr lang="en-US" sz="2000" b="0" i="0" smtClean="0">
                        <a:latin typeface="Cambria Math" panose="02040503050406030204" pitchFamily="18" charset="0"/>
                      </a:rPr>
                      <m:t> </m:t>
                    </m:r>
                  </m:oMath>
                </a14:m>
                <a:r>
                  <a:rPr lang="en-IL" sz="2000" dirty="0"/>
                  <a:t>such that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0" smtClean="0">
                            <a:latin typeface="Cambria Math" panose="02040503050406030204" pitchFamily="18" charset="0"/>
                          </a:rPr>
                          <m:t>′</m:t>
                        </m:r>
                      </m:sup>
                    </m:sSup>
                    <m:r>
                      <a:rPr lang="en-US" sz="2000" b="0" i="1" smtClean="0">
                        <a:latin typeface="Cambria Math" panose="02040503050406030204" pitchFamily="18" charset="0"/>
                      </a:rPr>
                      <m:t>∈</m:t>
                    </m:r>
                    <m:r>
                      <a:rPr lang="en-US" sz="2000" i="1">
                        <a:latin typeface="Cambria Math" panose="02040503050406030204" pitchFamily="18" charset="0"/>
                      </a:rPr>
                      <m:t>𝐿</m:t>
                    </m:r>
                    <m:r>
                      <a:rPr lang="en-US" sz="2000" b="0" i="1" smtClean="0">
                        <a:latin typeface="Cambria Math" panose="02040503050406030204" pitchFamily="18" charset="0"/>
                      </a:rPr>
                      <m:t>′</m:t>
                    </m:r>
                  </m:oMath>
                </a14:m>
                <a:endParaRPr lang="en-US" sz="2000" i="1" dirty="0">
                  <a:latin typeface="Cambria Math" panose="02040503050406030204" pitchFamily="18" charset="0"/>
                </a:endParaRPr>
              </a:p>
              <a:p>
                <a:pPr marL="342900" indent="-342900">
                  <a:lnSpc>
                    <a:spcPct val="150000"/>
                  </a:lnSpc>
                  <a:buFont typeface="Arial" panose="020B0604020202020204" pitchFamily="34" charset="0"/>
                  <a:buChar char="•"/>
                </a:pPr>
                <a:r>
                  <a:rPr lang="en-US" sz="2000" b="1" dirty="0">
                    <a:solidFill>
                      <a:schemeClr val="accent6">
                        <a:lumMod val="75000"/>
                      </a:schemeClr>
                    </a:solidFill>
                  </a:rPr>
                  <a:t>Compress to witness size</a:t>
                </a:r>
                <a:r>
                  <a:rPr lang="en-US" sz="2000" dirty="0">
                    <a:solidFill>
                      <a:schemeClr val="accent6">
                        <a:lumMod val="75000"/>
                      </a:schemeClr>
                    </a:solidFill>
                  </a:rPr>
                  <a:t>: </a:t>
                </a:r>
                <a14:m>
                  <m:oMath xmlns:m="http://schemas.openxmlformats.org/officeDocument/2006/math">
                    <m:d>
                      <m:dPr>
                        <m:begChr m:val="|"/>
                        <m:endChr m:val="|"/>
                        <m:ctrlPr>
                          <a:rPr lang="he-IL"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m:t>
                            </m:r>
                          </m:sup>
                        </m:sSup>
                      </m:e>
                    </m:d>
                    <m:r>
                      <a:rPr lang="he-IL" sz="2000" i="1">
                        <a:latin typeface="Cambria Math" panose="02040503050406030204" pitchFamily="18" charset="0"/>
                      </a:rPr>
                      <m:t>=</m:t>
                    </m:r>
                    <m:r>
                      <m:rPr>
                        <m:sty m:val="p"/>
                      </m:rPr>
                      <a:rPr lang="en-US" sz="2000">
                        <a:latin typeface="Cambria Math" panose="02040503050406030204" pitchFamily="18" charset="0"/>
                      </a:rPr>
                      <m:t>poly</m:t>
                    </m:r>
                    <m:r>
                      <a:rPr lang="en-US" sz="2000" i="1">
                        <a:latin typeface="Cambria Math" panose="02040503050406030204" pitchFamily="18" charset="0"/>
                      </a:rPr>
                      <m:t>(|</m:t>
                    </m:r>
                    <m:r>
                      <a:rPr lang="en-US" sz="2000" i="1">
                        <a:latin typeface="Cambria Math" panose="02040503050406030204" pitchFamily="18" charset="0"/>
                      </a:rPr>
                      <m:t>𝑤</m:t>
                    </m:r>
                    <m:r>
                      <a:rPr lang="en-US" sz="2000" i="1">
                        <a:latin typeface="Cambria Math" panose="02040503050406030204" pitchFamily="18" charset="0"/>
                      </a:rPr>
                      <m:t>|)</m:t>
                    </m:r>
                  </m:oMath>
                </a14:m>
                <a:endParaRPr lang="en-IL" sz="2000" dirty="0"/>
              </a:p>
            </p:txBody>
          </p:sp>
        </mc:Choice>
        <mc:Fallback xmlns="">
          <p:sp>
            <p:nvSpPr>
              <p:cNvPr id="6" name="TextBox 5">
                <a:extLst>
                  <a:ext uri="{FF2B5EF4-FFF2-40B4-BE49-F238E27FC236}">
                    <a16:creationId xmlns:a16="http://schemas.microsoft.com/office/drawing/2014/main" id="{17AE2525-B7DA-D574-9DA0-6C5204C9522D}"/>
                  </a:ext>
                </a:extLst>
              </p:cNvPr>
              <p:cNvSpPr txBox="1">
                <a:spLocks noRot="1" noChangeAspect="1" noMove="1" noResize="1" noEditPoints="1" noAdjustHandles="1" noChangeArrowheads="1" noChangeShapeType="1" noTextEdit="1"/>
              </p:cNvSpPr>
              <p:nvPr/>
            </p:nvSpPr>
            <p:spPr>
              <a:xfrm>
                <a:off x="436538" y="1456046"/>
                <a:ext cx="10349107" cy="2354684"/>
              </a:xfrm>
              <a:prstGeom prst="rect">
                <a:avLst/>
              </a:prstGeom>
              <a:blipFill>
                <a:blip r:embed="rId5"/>
                <a:stretch>
                  <a:fillRect l="-613" b="-4301"/>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059B06C5-15AF-AE4B-D984-9CC91266A3BF}"/>
                  </a:ext>
                </a:extLst>
              </p:cNvPr>
              <p:cNvSpPr/>
              <p:nvPr/>
            </p:nvSpPr>
            <p:spPr>
              <a:xfrm>
                <a:off x="8206044" y="2746942"/>
                <a:ext cx="1284384" cy="8380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i="1" dirty="0">
                              <a:latin typeface="Cambria Math" panose="02040503050406030204" pitchFamily="18" charset="0"/>
                            </a:rPr>
                            <m:t>𝐼𝐶</m:t>
                          </m:r>
                        </m:e>
                        <m:sub>
                          <m:r>
                            <a:rPr lang="en-US" sz="2400" b="0" i="1" dirty="0" smtClean="0">
                              <a:latin typeface="Cambria Math" panose="02040503050406030204" pitchFamily="18" charset="0"/>
                            </a:rPr>
                            <m:t>𝑐𝑟𝑠</m:t>
                          </m:r>
                        </m:sub>
                      </m:sSub>
                    </m:oMath>
                  </m:oMathPara>
                </a14:m>
                <a:endParaRPr lang="en-US" sz="1400" b="0" dirty="0"/>
              </a:p>
            </p:txBody>
          </p:sp>
        </mc:Choice>
        <mc:Fallback xmlns="">
          <p:sp>
            <p:nvSpPr>
              <p:cNvPr id="5" name="Rounded Rectangle 4">
                <a:extLst>
                  <a:ext uri="{FF2B5EF4-FFF2-40B4-BE49-F238E27FC236}">
                    <a16:creationId xmlns:a16="http://schemas.microsoft.com/office/drawing/2014/main" id="{059B06C5-15AF-AE4B-D984-9CC91266A3BF}"/>
                  </a:ext>
                </a:extLst>
              </p:cNvPr>
              <p:cNvSpPr>
                <a:spLocks noRot="1" noChangeAspect="1" noMove="1" noResize="1" noEditPoints="1" noAdjustHandles="1" noChangeArrowheads="1" noChangeShapeType="1" noTextEdit="1"/>
              </p:cNvSpPr>
              <p:nvPr/>
            </p:nvSpPr>
            <p:spPr>
              <a:xfrm>
                <a:off x="8206044" y="2746942"/>
                <a:ext cx="1284384" cy="838025"/>
              </a:xfrm>
              <a:prstGeom prst="roundRect">
                <a:avLst/>
              </a:prstGeom>
              <a:blipFill>
                <a:blip r:embed="rId6"/>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0974385-AB64-F48B-AC3D-A13B0A3AE920}"/>
                  </a:ext>
                </a:extLst>
              </p:cNvPr>
              <p:cNvSpPr txBox="1"/>
              <p:nvPr/>
            </p:nvSpPr>
            <p:spPr>
              <a:xfrm>
                <a:off x="6782834" y="2889123"/>
                <a:ext cx="495946"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000" b="0" i="1" smtClean="0">
                          <a:latin typeface="Cambria Math" panose="02040503050406030204" pitchFamily="18" charset="0"/>
                        </a:rPr>
                        <m:t>𝑥</m:t>
                      </m:r>
                    </m:oMath>
                  </m:oMathPara>
                </a14:m>
                <a:endParaRPr lang="en-IL" sz="3000" dirty="0"/>
              </a:p>
            </p:txBody>
          </p:sp>
        </mc:Choice>
        <mc:Fallback xmlns="">
          <p:sp>
            <p:nvSpPr>
              <p:cNvPr id="13" name="TextBox 12">
                <a:extLst>
                  <a:ext uri="{FF2B5EF4-FFF2-40B4-BE49-F238E27FC236}">
                    <a16:creationId xmlns:a16="http://schemas.microsoft.com/office/drawing/2014/main" id="{F0974385-AB64-F48B-AC3D-A13B0A3AE920}"/>
                  </a:ext>
                </a:extLst>
              </p:cNvPr>
              <p:cNvSpPr txBox="1">
                <a:spLocks noRot="1" noChangeAspect="1" noMove="1" noResize="1" noEditPoints="1" noAdjustHandles="1" noChangeArrowheads="1" noChangeShapeType="1" noTextEdit="1"/>
              </p:cNvSpPr>
              <p:nvPr/>
            </p:nvSpPr>
            <p:spPr>
              <a:xfrm>
                <a:off x="6782834" y="2889123"/>
                <a:ext cx="495946" cy="553998"/>
              </a:xfrm>
              <a:prstGeom prst="rect">
                <a:avLst/>
              </a:prstGeom>
              <a:blipFill>
                <a:blip r:embed="rId7"/>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ABCE04F-C5A3-5867-1F36-C63B4C1E6311}"/>
                  </a:ext>
                </a:extLst>
              </p:cNvPr>
              <p:cNvSpPr txBox="1"/>
              <p:nvPr/>
            </p:nvSpPr>
            <p:spPr>
              <a:xfrm>
                <a:off x="10579497" y="2889123"/>
                <a:ext cx="495946"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000" i="1">
                          <a:latin typeface="Cambria Math" panose="02040503050406030204" pitchFamily="18" charset="0"/>
                        </a:rPr>
                        <m:t>𝑥</m:t>
                      </m:r>
                      <m:r>
                        <a:rPr lang="en-US" sz="3000" b="0" i="1" smtClean="0">
                          <a:latin typeface="Cambria Math" panose="02040503050406030204" pitchFamily="18" charset="0"/>
                        </a:rPr>
                        <m:t>′</m:t>
                      </m:r>
                    </m:oMath>
                  </m:oMathPara>
                </a14:m>
                <a:endParaRPr lang="en-IL" sz="3000" dirty="0"/>
              </a:p>
            </p:txBody>
          </p:sp>
        </mc:Choice>
        <mc:Fallback xmlns="">
          <p:sp>
            <p:nvSpPr>
              <p:cNvPr id="14" name="TextBox 13">
                <a:extLst>
                  <a:ext uri="{FF2B5EF4-FFF2-40B4-BE49-F238E27FC236}">
                    <a16:creationId xmlns:a16="http://schemas.microsoft.com/office/drawing/2014/main" id="{AABCE04F-C5A3-5867-1F36-C63B4C1E6311}"/>
                  </a:ext>
                </a:extLst>
              </p:cNvPr>
              <p:cNvSpPr txBox="1">
                <a:spLocks noRot="1" noChangeAspect="1" noMove="1" noResize="1" noEditPoints="1" noAdjustHandles="1" noChangeArrowheads="1" noChangeShapeType="1" noTextEdit="1"/>
              </p:cNvSpPr>
              <p:nvPr/>
            </p:nvSpPr>
            <p:spPr>
              <a:xfrm>
                <a:off x="10579497" y="2889123"/>
                <a:ext cx="495946" cy="553998"/>
              </a:xfrm>
              <a:prstGeom prst="rect">
                <a:avLst/>
              </a:prstGeom>
              <a:blipFill>
                <a:blip r:embed="rId8"/>
                <a:stretch>
                  <a:fillRect r="-9756"/>
                </a:stretch>
              </a:blipFill>
            </p:spPr>
            <p:txBody>
              <a:bodyPr/>
              <a:lstStyle/>
              <a:p>
                <a:r>
                  <a:rPr lang="en-IL">
                    <a:noFill/>
                  </a:rPr>
                  <a:t> </a:t>
                </a:r>
              </a:p>
            </p:txBody>
          </p:sp>
        </mc:Fallback>
      </mc:AlternateContent>
      <p:sp>
        <p:nvSpPr>
          <p:cNvPr id="15" name="Right Arrow 14">
            <a:extLst>
              <a:ext uri="{FF2B5EF4-FFF2-40B4-BE49-F238E27FC236}">
                <a16:creationId xmlns:a16="http://schemas.microsoft.com/office/drawing/2014/main" id="{56BC7D1A-28EA-203E-D803-14ECDF013C2E}"/>
              </a:ext>
            </a:extLst>
          </p:cNvPr>
          <p:cNvSpPr/>
          <p:nvPr/>
        </p:nvSpPr>
        <p:spPr>
          <a:xfrm>
            <a:off x="7278780" y="2988654"/>
            <a:ext cx="734261" cy="3549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16" name="Right Arrow 15">
            <a:extLst>
              <a:ext uri="{FF2B5EF4-FFF2-40B4-BE49-F238E27FC236}">
                <a16:creationId xmlns:a16="http://schemas.microsoft.com/office/drawing/2014/main" id="{F33AC26A-6A0E-63FC-FCDE-F624D497DEBA}"/>
              </a:ext>
            </a:extLst>
          </p:cNvPr>
          <p:cNvSpPr/>
          <p:nvPr/>
        </p:nvSpPr>
        <p:spPr>
          <a:xfrm>
            <a:off x="9683432" y="2988654"/>
            <a:ext cx="734261" cy="3549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5CA927B-0F22-BED7-4240-5E627ECF8EC9}"/>
                  </a:ext>
                </a:extLst>
              </p:cNvPr>
              <p:cNvSpPr txBox="1"/>
              <p:nvPr/>
            </p:nvSpPr>
            <p:spPr>
              <a:xfrm>
                <a:off x="9719231" y="4596662"/>
                <a:ext cx="1319034"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m:t>
                          </m:r>
                          <m:r>
                            <a:rPr lang="en-US" sz="1600" b="0" i="1" smtClean="0">
                              <a:latin typeface="Cambria Math" panose="02040503050406030204" pitchFamily="18" charset="0"/>
                            </a:rPr>
                            <m:t>𝑥</m:t>
                          </m:r>
                        </m:e>
                        <m:sup>
                          <m:r>
                            <a:rPr lang="en-US" sz="1600" b="0" i="1" smtClean="0">
                              <a:latin typeface="Cambria Math" panose="02040503050406030204" pitchFamily="18" charset="0"/>
                            </a:rPr>
                            <m:t>′</m:t>
                          </m:r>
                        </m:sup>
                      </m:sSup>
                      <m:r>
                        <a:rPr lang="en-US" sz="1600" b="0" i="1" smtClean="0">
                          <a:latin typeface="Cambria Math" panose="02040503050406030204" pitchFamily="18" charset="0"/>
                        </a:rPr>
                        <m:t>|≪|</m:t>
                      </m:r>
                      <m:r>
                        <a:rPr lang="en-US" sz="1600" b="0" i="1" smtClean="0">
                          <a:latin typeface="Cambria Math" panose="02040503050406030204" pitchFamily="18" charset="0"/>
                        </a:rPr>
                        <m:t>𝑥</m:t>
                      </m:r>
                      <m:r>
                        <a:rPr lang="en-US" sz="1600" b="0" i="1" smtClean="0">
                          <a:latin typeface="Cambria Math" panose="02040503050406030204" pitchFamily="18" charset="0"/>
                        </a:rPr>
                        <m:t>|</m:t>
                      </m:r>
                    </m:oMath>
                  </m:oMathPara>
                </a14:m>
                <a:endParaRPr lang="en-IL" sz="1600" dirty="0"/>
              </a:p>
            </p:txBody>
          </p:sp>
        </mc:Choice>
        <mc:Fallback xmlns="">
          <p:sp>
            <p:nvSpPr>
              <p:cNvPr id="35" name="TextBox 34">
                <a:extLst>
                  <a:ext uri="{FF2B5EF4-FFF2-40B4-BE49-F238E27FC236}">
                    <a16:creationId xmlns:a16="http://schemas.microsoft.com/office/drawing/2014/main" id="{65CA927B-0F22-BED7-4240-5E627ECF8EC9}"/>
                  </a:ext>
                </a:extLst>
              </p:cNvPr>
              <p:cNvSpPr txBox="1">
                <a:spLocks noRot="1" noChangeAspect="1" noMove="1" noResize="1" noEditPoints="1" noAdjustHandles="1" noChangeArrowheads="1" noChangeShapeType="1" noTextEdit="1"/>
              </p:cNvSpPr>
              <p:nvPr/>
            </p:nvSpPr>
            <p:spPr>
              <a:xfrm>
                <a:off x="9719231" y="4596662"/>
                <a:ext cx="1319034" cy="338554"/>
              </a:xfrm>
              <a:prstGeom prst="rect">
                <a:avLst/>
              </a:prstGeom>
              <a:blipFill>
                <a:blip r:embed="rId16"/>
                <a:stretch>
                  <a:fillRect b="-7143"/>
                </a:stretch>
              </a:blipFill>
            </p:spPr>
            <p:txBody>
              <a:bodyPr/>
              <a:lstStyle/>
              <a:p>
                <a:r>
                  <a:rPr lang="en-IL">
                    <a:noFill/>
                  </a:rPr>
                  <a:t> </a:t>
                </a:r>
              </a:p>
            </p:txBody>
          </p:sp>
        </mc:Fallback>
      </mc:AlternateContent>
      <p:grpSp>
        <p:nvGrpSpPr>
          <p:cNvPr id="17" name="Group 16">
            <a:extLst>
              <a:ext uri="{FF2B5EF4-FFF2-40B4-BE49-F238E27FC236}">
                <a16:creationId xmlns:a16="http://schemas.microsoft.com/office/drawing/2014/main" id="{34B78047-AB34-6B48-6D70-BBB43006EB51}"/>
              </a:ext>
            </a:extLst>
          </p:cNvPr>
          <p:cNvGrpSpPr/>
          <p:nvPr/>
        </p:nvGrpSpPr>
        <p:grpSpPr>
          <a:xfrm>
            <a:off x="9955111" y="4943874"/>
            <a:ext cx="1047231" cy="1085446"/>
            <a:chOff x="9436241" y="4946206"/>
            <a:chExt cx="1047231" cy="1085446"/>
          </a:xfrm>
        </p:grpSpPr>
        <p:sp>
          <p:nvSpPr>
            <p:cNvPr id="18" name="Oval 17">
              <a:extLst>
                <a:ext uri="{FF2B5EF4-FFF2-40B4-BE49-F238E27FC236}">
                  <a16:creationId xmlns:a16="http://schemas.microsoft.com/office/drawing/2014/main" id="{CA03EEBA-3BA9-59CA-C945-4D04EA7EBCEA}"/>
                </a:ext>
              </a:extLst>
            </p:cNvPr>
            <p:cNvSpPr/>
            <p:nvPr/>
          </p:nvSpPr>
          <p:spPr>
            <a:xfrm>
              <a:off x="9452981" y="4946206"/>
              <a:ext cx="813795" cy="1085446"/>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19" name="Straight Connector 18">
              <a:extLst>
                <a:ext uri="{FF2B5EF4-FFF2-40B4-BE49-F238E27FC236}">
                  <a16:creationId xmlns:a16="http://schemas.microsoft.com/office/drawing/2014/main" id="{4EC1FE8F-A876-72D0-676F-7740EE6BCA95}"/>
                </a:ext>
              </a:extLst>
            </p:cNvPr>
            <p:cNvCxnSpPr>
              <a:cxnSpLocks/>
              <a:stCxn id="18" idx="2"/>
              <a:endCxn id="18" idx="6"/>
            </p:cNvCxnSpPr>
            <p:nvPr/>
          </p:nvCxnSpPr>
          <p:spPr>
            <a:xfrm>
              <a:off x="9452981" y="5488929"/>
              <a:ext cx="813795"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E6A15E0-567F-350A-061E-FB013AC47592}"/>
                    </a:ext>
                  </a:extLst>
                </p:cNvPr>
                <p:cNvSpPr txBox="1"/>
                <p:nvPr/>
              </p:nvSpPr>
              <p:spPr>
                <a:xfrm>
                  <a:off x="9739110" y="5463707"/>
                  <a:ext cx="744362" cy="3909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i="1">
                                <a:latin typeface="Cambria Math" panose="02040503050406030204" pitchFamily="18" charset="0"/>
                              </a:rPr>
                              <m:t>𝐿</m:t>
                            </m:r>
                            <m:r>
                              <a:rPr lang="en-US" b="0" i="1" smtClean="0">
                                <a:latin typeface="Cambria Math" panose="02040503050406030204" pitchFamily="18" charset="0"/>
                              </a:rPr>
                              <m:t>′</m:t>
                            </m:r>
                          </m:e>
                        </m:acc>
                      </m:oMath>
                    </m:oMathPara>
                  </a14:m>
                  <a:endParaRPr lang="en-IL" dirty="0"/>
                </a:p>
              </p:txBody>
            </p:sp>
          </mc:Choice>
          <mc:Fallback xmlns="">
            <p:sp>
              <p:nvSpPr>
                <p:cNvPr id="20" name="TextBox 19">
                  <a:extLst>
                    <a:ext uri="{FF2B5EF4-FFF2-40B4-BE49-F238E27FC236}">
                      <a16:creationId xmlns:a16="http://schemas.microsoft.com/office/drawing/2014/main" id="{BE6A15E0-567F-350A-061E-FB013AC47592}"/>
                    </a:ext>
                  </a:extLst>
                </p:cNvPr>
                <p:cNvSpPr txBox="1">
                  <a:spLocks noRot="1" noChangeAspect="1" noMove="1" noResize="1" noEditPoints="1" noAdjustHandles="1" noChangeArrowheads="1" noChangeShapeType="1" noTextEdit="1"/>
                </p:cNvSpPr>
                <p:nvPr/>
              </p:nvSpPr>
              <p:spPr>
                <a:xfrm>
                  <a:off x="9739110" y="5463707"/>
                  <a:ext cx="744362" cy="390941"/>
                </a:xfrm>
                <a:prstGeom prst="rect">
                  <a:avLst/>
                </a:prstGeom>
                <a:blipFill>
                  <a:blip r:embed="rId9"/>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3800283-9029-6910-E853-164F2F1AFF6D}"/>
                    </a:ext>
                  </a:extLst>
                </p:cNvPr>
                <p:cNvSpPr txBox="1"/>
                <p:nvPr/>
              </p:nvSpPr>
              <p:spPr>
                <a:xfrm>
                  <a:off x="9739110" y="5205238"/>
                  <a:ext cx="74436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𝐿</m:t>
                        </m:r>
                        <m:r>
                          <a:rPr lang="en-US" b="0" i="1" smtClean="0">
                            <a:latin typeface="Cambria Math" panose="02040503050406030204" pitchFamily="18" charset="0"/>
                          </a:rPr>
                          <m:t>′</m:t>
                        </m:r>
                      </m:oMath>
                    </m:oMathPara>
                  </a14:m>
                  <a:endParaRPr lang="en-IL" dirty="0"/>
                </a:p>
              </p:txBody>
            </p:sp>
          </mc:Choice>
          <mc:Fallback xmlns="">
            <p:sp>
              <p:nvSpPr>
                <p:cNvPr id="21" name="TextBox 20">
                  <a:extLst>
                    <a:ext uri="{FF2B5EF4-FFF2-40B4-BE49-F238E27FC236}">
                      <a16:creationId xmlns:a16="http://schemas.microsoft.com/office/drawing/2014/main" id="{43800283-9029-6910-E853-164F2F1AFF6D}"/>
                    </a:ext>
                  </a:extLst>
                </p:cNvPr>
                <p:cNvSpPr txBox="1">
                  <a:spLocks noRot="1" noChangeAspect="1" noMove="1" noResize="1" noEditPoints="1" noAdjustHandles="1" noChangeArrowheads="1" noChangeShapeType="1" noTextEdit="1"/>
                </p:cNvSpPr>
                <p:nvPr/>
              </p:nvSpPr>
              <p:spPr>
                <a:xfrm>
                  <a:off x="9739110" y="5205238"/>
                  <a:ext cx="744362" cy="369332"/>
                </a:xfrm>
                <a:prstGeom prst="rect">
                  <a:avLst/>
                </a:prstGeom>
                <a:blipFill>
                  <a:blip r:embed="rId10"/>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D1F19B81-5B8F-AB2C-A633-C26C3E1A8670}"/>
                    </a:ext>
                  </a:extLst>
                </p:cNvPr>
                <p:cNvSpPr txBox="1"/>
                <p:nvPr/>
              </p:nvSpPr>
              <p:spPr>
                <a:xfrm>
                  <a:off x="9505807" y="4963523"/>
                  <a:ext cx="495946" cy="3686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𝑥</m:t>
                        </m:r>
                        <m:r>
                          <a:rPr lang="he-IL" sz="1600" b="0" i="1" smtClean="0">
                            <a:latin typeface="Cambria Math" panose="02040503050406030204" pitchFamily="18" charset="0"/>
                          </a:rPr>
                          <m:t>׳</m:t>
                        </m:r>
                      </m:oMath>
                    </m:oMathPara>
                  </a14:m>
                  <a:endParaRPr lang="en-IL" sz="1600" dirty="0"/>
                </a:p>
              </p:txBody>
            </p:sp>
          </mc:Choice>
          <mc:Fallback xmlns="">
            <p:sp>
              <p:nvSpPr>
                <p:cNvPr id="22" name="TextBox 21">
                  <a:extLst>
                    <a:ext uri="{FF2B5EF4-FFF2-40B4-BE49-F238E27FC236}">
                      <a16:creationId xmlns:a16="http://schemas.microsoft.com/office/drawing/2014/main" id="{D1F19B81-5B8F-AB2C-A633-C26C3E1A8670}"/>
                    </a:ext>
                  </a:extLst>
                </p:cNvPr>
                <p:cNvSpPr txBox="1">
                  <a:spLocks noRot="1" noChangeAspect="1" noMove="1" noResize="1" noEditPoints="1" noAdjustHandles="1" noChangeArrowheads="1" noChangeShapeType="1" noTextEdit="1"/>
                </p:cNvSpPr>
                <p:nvPr/>
              </p:nvSpPr>
              <p:spPr>
                <a:xfrm>
                  <a:off x="9505807" y="4963523"/>
                  <a:ext cx="495946" cy="368627"/>
                </a:xfrm>
                <a:prstGeom prst="rect">
                  <a:avLst/>
                </a:prstGeom>
                <a:blipFill>
                  <a:blip r:embed="rId11"/>
                  <a:stretch>
                    <a:fillRect b="-16667"/>
                  </a:stretch>
                </a:blipFill>
              </p:spPr>
              <p:txBody>
                <a:bodyPr/>
                <a:lstStyle/>
                <a:p>
                  <a:r>
                    <a:rPr lang="en-IL">
                      <a:noFill/>
                    </a:rPr>
                    <a:t> </a:t>
                  </a:r>
                </a:p>
              </p:txBody>
            </p:sp>
          </mc:Fallback>
        </mc:AlternateContent>
        <p:sp>
          <p:nvSpPr>
            <p:cNvPr id="23" name="Oval 22">
              <a:extLst>
                <a:ext uri="{FF2B5EF4-FFF2-40B4-BE49-F238E27FC236}">
                  <a16:creationId xmlns:a16="http://schemas.microsoft.com/office/drawing/2014/main" id="{DD39D973-F1D0-03A8-1B00-58C98159132D}"/>
                </a:ext>
              </a:extLst>
            </p:cNvPr>
            <p:cNvSpPr/>
            <p:nvPr/>
          </p:nvSpPr>
          <p:spPr>
            <a:xfrm>
              <a:off x="9730042" y="5285754"/>
              <a:ext cx="104924" cy="91791"/>
            </a:xfrm>
            <a:prstGeom prst="ellipse">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5D48DC5-4A21-B9C3-D397-9B8EE95AA366}"/>
                    </a:ext>
                  </a:extLst>
                </p:cNvPr>
                <p:cNvSpPr txBox="1"/>
                <p:nvPr/>
              </p:nvSpPr>
              <p:spPr>
                <a:xfrm>
                  <a:off x="9436241" y="5584132"/>
                  <a:ext cx="49594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𝑥</m:t>
                        </m:r>
                        <m:r>
                          <a:rPr lang="en-US" sz="1600" b="0" i="1" smtClean="0">
                            <a:latin typeface="Cambria Math" panose="02040503050406030204" pitchFamily="18" charset="0"/>
                          </a:rPr>
                          <m:t>′</m:t>
                        </m:r>
                      </m:oMath>
                    </m:oMathPara>
                  </a14:m>
                  <a:endParaRPr lang="en-IL" sz="1600" dirty="0"/>
                </a:p>
              </p:txBody>
            </p:sp>
          </mc:Choice>
          <mc:Fallback xmlns="">
            <p:sp>
              <p:nvSpPr>
                <p:cNvPr id="24" name="TextBox 23">
                  <a:extLst>
                    <a:ext uri="{FF2B5EF4-FFF2-40B4-BE49-F238E27FC236}">
                      <a16:creationId xmlns:a16="http://schemas.microsoft.com/office/drawing/2014/main" id="{65D48DC5-4A21-B9C3-D397-9B8EE95AA366}"/>
                    </a:ext>
                  </a:extLst>
                </p:cNvPr>
                <p:cNvSpPr txBox="1">
                  <a:spLocks noRot="1" noChangeAspect="1" noMove="1" noResize="1" noEditPoints="1" noAdjustHandles="1" noChangeArrowheads="1" noChangeShapeType="1" noTextEdit="1"/>
                </p:cNvSpPr>
                <p:nvPr/>
              </p:nvSpPr>
              <p:spPr>
                <a:xfrm>
                  <a:off x="9436241" y="5584132"/>
                  <a:ext cx="495946" cy="338554"/>
                </a:xfrm>
                <a:prstGeom prst="rect">
                  <a:avLst/>
                </a:prstGeom>
                <a:blipFill>
                  <a:blip r:embed="rId12"/>
                  <a:stretch>
                    <a:fillRect/>
                  </a:stretch>
                </a:blipFill>
              </p:spPr>
              <p:txBody>
                <a:bodyPr/>
                <a:lstStyle/>
                <a:p>
                  <a:r>
                    <a:rPr lang="en-IL">
                      <a:noFill/>
                    </a:rPr>
                    <a:t> </a:t>
                  </a:r>
                </a:p>
              </p:txBody>
            </p:sp>
          </mc:Fallback>
        </mc:AlternateContent>
        <p:sp>
          <p:nvSpPr>
            <p:cNvPr id="25" name="Oval 24">
              <a:extLst>
                <a:ext uri="{FF2B5EF4-FFF2-40B4-BE49-F238E27FC236}">
                  <a16:creationId xmlns:a16="http://schemas.microsoft.com/office/drawing/2014/main" id="{3E683E72-68BC-6AB4-C684-228A6AEE5BD5}"/>
                </a:ext>
              </a:extLst>
            </p:cNvPr>
            <p:cNvSpPr/>
            <p:nvPr/>
          </p:nvSpPr>
          <p:spPr>
            <a:xfrm>
              <a:off x="9701318" y="5829660"/>
              <a:ext cx="104924" cy="91791"/>
            </a:xfrm>
            <a:prstGeom prst="ellipse">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p:grpSp>
        <p:nvGrpSpPr>
          <p:cNvPr id="26" name="Group 25">
            <a:extLst>
              <a:ext uri="{FF2B5EF4-FFF2-40B4-BE49-F238E27FC236}">
                <a16:creationId xmlns:a16="http://schemas.microsoft.com/office/drawing/2014/main" id="{081C8BAA-91E9-F7D1-D03F-1BCE3D3BC254}"/>
              </a:ext>
            </a:extLst>
          </p:cNvPr>
          <p:cNvGrpSpPr/>
          <p:nvPr/>
        </p:nvGrpSpPr>
        <p:grpSpPr>
          <a:xfrm>
            <a:off x="6675977" y="4615255"/>
            <a:ext cx="1205605" cy="1765136"/>
            <a:chOff x="7194425" y="4635664"/>
            <a:chExt cx="1205605" cy="1765136"/>
          </a:xfrm>
        </p:grpSpPr>
        <p:sp>
          <p:nvSpPr>
            <p:cNvPr id="27" name="Oval 26">
              <a:extLst>
                <a:ext uri="{FF2B5EF4-FFF2-40B4-BE49-F238E27FC236}">
                  <a16:creationId xmlns:a16="http://schemas.microsoft.com/office/drawing/2014/main" id="{0C9BFCFD-4448-A30C-6E3B-6009AF4898BE}"/>
                </a:ext>
              </a:extLst>
            </p:cNvPr>
            <p:cNvSpPr/>
            <p:nvPr/>
          </p:nvSpPr>
          <p:spPr>
            <a:xfrm>
              <a:off x="7407254" y="4635664"/>
              <a:ext cx="992776" cy="1765136"/>
            </a:xfrm>
            <a:prstGeom prst="ellipse">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dirty="0"/>
            </a:p>
          </p:txBody>
        </p:sp>
        <p:cxnSp>
          <p:nvCxnSpPr>
            <p:cNvPr id="28" name="Straight Connector 27">
              <a:extLst>
                <a:ext uri="{FF2B5EF4-FFF2-40B4-BE49-F238E27FC236}">
                  <a16:creationId xmlns:a16="http://schemas.microsoft.com/office/drawing/2014/main" id="{F342871D-9BAD-3BC8-86C3-655CCE7B65F2}"/>
                </a:ext>
              </a:extLst>
            </p:cNvPr>
            <p:cNvCxnSpPr>
              <a:cxnSpLocks/>
              <a:endCxn id="27" idx="6"/>
            </p:cNvCxnSpPr>
            <p:nvPr/>
          </p:nvCxnSpPr>
          <p:spPr>
            <a:xfrm>
              <a:off x="7407253" y="5518232"/>
              <a:ext cx="992777"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408E86E-E0B4-2641-B896-5B67AE7B4D77}"/>
                    </a:ext>
                  </a:extLst>
                </p:cNvPr>
                <p:cNvSpPr txBox="1"/>
                <p:nvPr/>
              </p:nvSpPr>
              <p:spPr>
                <a:xfrm>
                  <a:off x="7194425" y="5211322"/>
                  <a:ext cx="74436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𝐿</m:t>
                        </m:r>
                      </m:oMath>
                    </m:oMathPara>
                  </a14:m>
                  <a:endParaRPr lang="en-IL" dirty="0"/>
                </a:p>
              </p:txBody>
            </p:sp>
          </mc:Choice>
          <mc:Fallback xmlns="">
            <p:sp>
              <p:nvSpPr>
                <p:cNvPr id="29" name="TextBox 28">
                  <a:extLst>
                    <a:ext uri="{FF2B5EF4-FFF2-40B4-BE49-F238E27FC236}">
                      <a16:creationId xmlns:a16="http://schemas.microsoft.com/office/drawing/2014/main" id="{0408E86E-E0B4-2641-B896-5B67AE7B4D77}"/>
                    </a:ext>
                  </a:extLst>
                </p:cNvPr>
                <p:cNvSpPr txBox="1">
                  <a:spLocks noRot="1" noChangeAspect="1" noMove="1" noResize="1" noEditPoints="1" noAdjustHandles="1" noChangeArrowheads="1" noChangeShapeType="1" noTextEdit="1"/>
                </p:cNvSpPr>
                <p:nvPr/>
              </p:nvSpPr>
              <p:spPr>
                <a:xfrm>
                  <a:off x="7194425" y="5211322"/>
                  <a:ext cx="744362" cy="369332"/>
                </a:xfrm>
                <a:prstGeom prst="rect">
                  <a:avLst/>
                </a:prstGeom>
                <a:blipFill>
                  <a:blip r:embed="rId13"/>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7348CA4-D61A-B7E2-8A0A-45A5A52A6C5B}"/>
                    </a:ext>
                  </a:extLst>
                </p:cNvPr>
                <p:cNvSpPr txBox="1"/>
                <p:nvPr/>
              </p:nvSpPr>
              <p:spPr>
                <a:xfrm>
                  <a:off x="7206822" y="5517662"/>
                  <a:ext cx="74436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𝐿</m:t>
                            </m:r>
                          </m:e>
                        </m:acc>
                      </m:oMath>
                    </m:oMathPara>
                  </a14:m>
                  <a:endParaRPr lang="en-IL" dirty="0"/>
                </a:p>
              </p:txBody>
            </p:sp>
          </mc:Choice>
          <mc:Fallback xmlns="">
            <p:sp>
              <p:nvSpPr>
                <p:cNvPr id="30" name="TextBox 29">
                  <a:extLst>
                    <a:ext uri="{FF2B5EF4-FFF2-40B4-BE49-F238E27FC236}">
                      <a16:creationId xmlns:a16="http://schemas.microsoft.com/office/drawing/2014/main" id="{87348CA4-D61A-B7E2-8A0A-45A5A52A6C5B}"/>
                    </a:ext>
                  </a:extLst>
                </p:cNvPr>
                <p:cNvSpPr txBox="1">
                  <a:spLocks noRot="1" noChangeAspect="1" noMove="1" noResize="1" noEditPoints="1" noAdjustHandles="1" noChangeArrowheads="1" noChangeShapeType="1" noTextEdit="1"/>
                </p:cNvSpPr>
                <p:nvPr/>
              </p:nvSpPr>
              <p:spPr>
                <a:xfrm>
                  <a:off x="7206822" y="5517662"/>
                  <a:ext cx="744362" cy="369332"/>
                </a:xfrm>
                <a:prstGeom prst="rect">
                  <a:avLst/>
                </a:prstGeom>
                <a:blipFill>
                  <a:blip r:embed="rId14"/>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799FC13-F031-0B83-33DD-75F938754506}"/>
                    </a:ext>
                  </a:extLst>
                </p:cNvPr>
                <p:cNvSpPr txBox="1"/>
                <p:nvPr/>
              </p:nvSpPr>
              <p:spPr>
                <a:xfrm>
                  <a:off x="7731961" y="4966203"/>
                  <a:ext cx="49594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𝑥</m:t>
                        </m:r>
                      </m:oMath>
                    </m:oMathPara>
                  </a14:m>
                  <a:endParaRPr lang="en-IL" sz="1600" dirty="0"/>
                </a:p>
              </p:txBody>
            </p:sp>
          </mc:Choice>
          <mc:Fallback xmlns="">
            <p:sp>
              <p:nvSpPr>
                <p:cNvPr id="31" name="TextBox 30">
                  <a:extLst>
                    <a:ext uri="{FF2B5EF4-FFF2-40B4-BE49-F238E27FC236}">
                      <a16:creationId xmlns:a16="http://schemas.microsoft.com/office/drawing/2014/main" id="{C799FC13-F031-0B83-33DD-75F938754506}"/>
                    </a:ext>
                  </a:extLst>
                </p:cNvPr>
                <p:cNvSpPr txBox="1">
                  <a:spLocks noRot="1" noChangeAspect="1" noMove="1" noResize="1" noEditPoints="1" noAdjustHandles="1" noChangeArrowheads="1" noChangeShapeType="1" noTextEdit="1"/>
                </p:cNvSpPr>
                <p:nvPr/>
              </p:nvSpPr>
              <p:spPr>
                <a:xfrm>
                  <a:off x="7731961" y="4966203"/>
                  <a:ext cx="495946" cy="338554"/>
                </a:xfrm>
                <a:prstGeom prst="rect">
                  <a:avLst/>
                </a:prstGeom>
                <a:blipFill>
                  <a:blip r:embed="rId15"/>
                  <a:stretch>
                    <a:fillRect/>
                  </a:stretch>
                </a:blipFill>
              </p:spPr>
              <p:txBody>
                <a:bodyPr/>
                <a:lstStyle/>
                <a:p>
                  <a:r>
                    <a:rPr lang="en-IL">
                      <a:noFill/>
                    </a:rPr>
                    <a:t> </a:t>
                  </a:r>
                </a:p>
              </p:txBody>
            </p:sp>
          </mc:Fallback>
        </mc:AlternateContent>
        <p:sp>
          <p:nvSpPr>
            <p:cNvPr id="32" name="Oval 31">
              <a:extLst>
                <a:ext uri="{FF2B5EF4-FFF2-40B4-BE49-F238E27FC236}">
                  <a16:creationId xmlns:a16="http://schemas.microsoft.com/office/drawing/2014/main" id="{8DFA8F55-135B-D711-417C-BB13B98D14EA}"/>
                </a:ext>
              </a:extLst>
            </p:cNvPr>
            <p:cNvSpPr/>
            <p:nvPr/>
          </p:nvSpPr>
          <p:spPr>
            <a:xfrm>
              <a:off x="7997038" y="5211731"/>
              <a:ext cx="104924" cy="91791"/>
            </a:xfrm>
            <a:prstGeom prst="ellipse">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FEDEB23-7BC8-B761-1E33-B1F90DD1CD3B}"/>
                    </a:ext>
                  </a:extLst>
                </p:cNvPr>
                <p:cNvSpPr txBox="1"/>
                <p:nvPr/>
              </p:nvSpPr>
              <p:spPr>
                <a:xfrm>
                  <a:off x="7781615" y="5758306"/>
                  <a:ext cx="49594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𝑥</m:t>
                        </m:r>
                      </m:oMath>
                    </m:oMathPara>
                  </a14:m>
                  <a:endParaRPr lang="en-IL" sz="1600" dirty="0"/>
                </a:p>
              </p:txBody>
            </p:sp>
          </mc:Choice>
          <mc:Fallback xmlns="">
            <p:sp>
              <p:nvSpPr>
                <p:cNvPr id="33" name="TextBox 32">
                  <a:extLst>
                    <a:ext uri="{FF2B5EF4-FFF2-40B4-BE49-F238E27FC236}">
                      <a16:creationId xmlns:a16="http://schemas.microsoft.com/office/drawing/2014/main" id="{AFEDEB23-7BC8-B761-1E33-B1F90DD1CD3B}"/>
                    </a:ext>
                  </a:extLst>
                </p:cNvPr>
                <p:cNvSpPr txBox="1">
                  <a:spLocks noRot="1" noChangeAspect="1" noMove="1" noResize="1" noEditPoints="1" noAdjustHandles="1" noChangeArrowheads="1" noChangeShapeType="1" noTextEdit="1"/>
                </p:cNvSpPr>
                <p:nvPr/>
              </p:nvSpPr>
              <p:spPr>
                <a:xfrm>
                  <a:off x="7781615" y="5758306"/>
                  <a:ext cx="495946" cy="338554"/>
                </a:xfrm>
                <a:prstGeom prst="rect">
                  <a:avLst/>
                </a:prstGeom>
                <a:blipFill>
                  <a:blip r:embed="rId15"/>
                  <a:stretch>
                    <a:fillRect/>
                  </a:stretch>
                </a:blipFill>
              </p:spPr>
              <p:txBody>
                <a:bodyPr/>
                <a:lstStyle/>
                <a:p>
                  <a:r>
                    <a:rPr lang="en-IL">
                      <a:noFill/>
                    </a:rPr>
                    <a:t> </a:t>
                  </a:r>
                </a:p>
              </p:txBody>
            </p:sp>
          </mc:Fallback>
        </mc:AlternateContent>
        <p:sp>
          <p:nvSpPr>
            <p:cNvPr id="34" name="Oval 33">
              <a:extLst>
                <a:ext uri="{FF2B5EF4-FFF2-40B4-BE49-F238E27FC236}">
                  <a16:creationId xmlns:a16="http://schemas.microsoft.com/office/drawing/2014/main" id="{417F02B0-7E0D-7F36-14B3-130321DAF77B}"/>
                </a:ext>
              </a:extLst>
            </p:cNvPr>
            <p:cNvSpPr/>
            <p:nvPr/>
          </p:nvSpPr>
          <p:spPr>
            <a:xfrm>
              <a:off x="8046692" y="6003834"/>
              <a:ext cx="104924" cy="91791"/>
            </a:xfrm>
            <a:prstGeom prst="ellipse">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p:cxnSp>
        <p:nvCxnSpPr>
          <p:cNvPr id="36" name="Straight Arrow Connector 35">
            <a:extLst>
              <a:ext uri="{FF2B5EF4-FFF2-40B4-BE49-F238E27FC236}">
                <a16:creationId xmlns:a16="http://schemas.microsoft.com/office/drawing/2014/main" id="{958D9A66-FFE0-71BC-F46F-D0B0283B60D8}"/>
              </a:ext>
            </a:extLst>
          </p:cNvPr>
          <p:cNvCxnSpPr>
            <a:cxnSpLocks/>
            <a:stCxn id="34" idx="6"/>
            <a:endCxn id="24" idx="2"/>
          </p:cNvCxnSpPr>
          <p:nvPr/>
        </p:nvCxnSpPr>
        <p:spPr>
          <a:xfrm flipV="1">
            <a:off x="7633168" y="5920354"/>
            <a:ext cx="2569916" cy="10896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195353DD-AD6A-447E-484E-345E4819DE92}"/>
              </a:ext>
            </a:extLst>
          </p:cNvPr>
          <p:cNvCxnSpPr>
            <a:cxnSpLocks/>
            <a:stCxn id="32" idx="6"/>
            <a:endCxn id="23" idx="1"/>
          </p:cNvCxnSpPr>
          <p:nvPr/>
        </p:nvCxnSpPr>
        <p:spPr>
          <a:xfrm>
            <a:off x="7583514" y="5237218"/>
            <a:ext cx="2680764" cy="5964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C5C321A9-6E5C-F3C8-BCF9-E95C7ECD4E35}"/>
              </a:ext>
            </a:extLst>
          </p:cNvPr>
          <p:cNvCxnSpPr>
            <a:cxnSpLocks/>
          </p:cNvCxnSpPr>
          <p:nvPr/>
        </p:nvCxnSpPr>
        <p:spPr>
          <a:xfrm flipV="1">
            <a:off x="7723932" y="5375213"/>
            <a:ext cx="2479152" cy="315554"/>
          </a:xfrm>
          <a:prstGeom prst="straightConnector1">
            <a:avLst/>
          </a:prstGeom>
          <a:ln w="38100">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40" name="Oval 39">
            <a:extLst>
              <a:ext uri="{FF2B5EF4-FFF2-40B4-BE49-F238E27FC236}">
                <a16:creationId xmlns:a16="http://schemas.microsoft.com/office/drawing/2014/main" id="{3E47FA6E-EB27-5428-440C-B51BB87C733D}"/>
              </a:ext>
            </a:extLst>
          </p:cNvPr>
          <p:cNvSpPr/>
          <p:nvPr/>
        </p:nvSpPr>
        <p:spPr>
          <a:xfrm>
            <a:off x="7602268" y="5665561"/>
            <a:ext cx="104924" cy="91791"/>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3" name="Rectangle: Rounded Corners 18">
            <a:extLst>
              <a:ext uri="{FF2B5EF4-FFF2-40B4-BE49-F238E27FC236}">
                <a16:creationId xmlns:a16="http://schemas.microsoft.com/office/drawing/2014/main" id="{54CC2016-0FBE-0502-5871-F15AF8A8162C}"/>
              </a:ext>
            </a:extLst>
          </p:cNvPr>
          <p:cNvSpPr/>
          <p:nvPr/>
        </p:nvSpPr>
        <p:spPr>
          <a:xfrm flipH="1">
            <a:off x="535292" y="4696850"/>
            <a:ext cx="5560707" cy="921264"/>
          </a:xfrm>
          <a:prstGeom prst="roundRect">
            <a:avLst>
              <a:gd name="adj" fmla="val 9646"/>
            </a:avLst>
          </a:prstGeom>
          <a:solidFill>
            <a:srgbClr val="D7F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IL" sz="2400" dirty="0">
                <a:solidFill>
                  <a:schemeClr val="tx1"/>
                </a:solidFill>
              </a:rPr>
              <a:t>If there exists CIC with strong soundness then </a:t>
            </a:r>
            <a:r>
              <a:rPr lang="en-IL" sz="2400" dirty="0">
                <a:solidFill>
                  <a:srgbClr val="C00000"/>
                </a:solidFill>
              </a:rPr>
              <a:t>PH collapses</a:t>
            </a:r>
            <a:r>
              <a:rPr lang="en-IL" sz="2400" dirty="0">
                <a:solidFill>
                  <a:schemeClr val="tx1"/>
                </a:solidFill>
              </a:rPr>
              <a:t>.</a:t>
            </a:r>
          </a:p>
        </p:txBody>
      </p:sp>
      <mc:AlternateContent xmlns:mc="http://schemas.openxmlformats.org/markup-compatibility/2006" xmlns:a14="http://schemas.microsoft.com/office/drawing/2010/main">
        <mc:Choice Requires="a14">
          <p:sp>
            <p:nvSpPr>
              <p:cNvPr id="72" name="Rounded Rectangle 71">
                <a:extLst>
                  <a:ext uri="{FF2B5EF4-FFF2-40B4-BE49-F238E27FC236}">
                    <a16:creationId xmlns:a16="http://schemas.microsoft.com/office/drawing/2014/main" id="{562FD2DF-3C84-6CAA-682D-6AA6F3A81325}"/>
                  </a:ext>
                </a:extLst>
              </p:cNvPr>
              <p:cNvSpPr/>
              <p:nvPr/>
            </p:nvSpPr>
            <p:spPr>
              <a:xfrm>
                <a:off x="5571838" y="1594372"/>
                <a:ext cx="426444" cy="32057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𝐼𝐶</m:t>
                      </m:r>
                    </m:oMath>
                  </m:oMathPara>
                </a14:m>
                <a:endParaRPr lang="en-US" sz="1200" b="0" dirty="0"/>
              </a:p>
            </p:txBody>
          </p:sp>
        </mc:Choice>
        <mc:Fallback xmlns="">
          <p:sp>
            <p:nvSpPr>
              <p:cNvPr id="72" name="Rounded Rectangle 71">
                <a:extLst>
                  <a:ext uri="{FF2B5EF4-FFF2-40B4-BE49-F238E27FC236}">
                    <a16:creationId xmlns:a16="http://schemas.microsoft.com/office/drawing/2014/main" id="{562FD2DF-3C84-6CAA-682D-6AA6F3A81325}"/>
                  </a:ext>
                </a:extLst>
              </p:cNvPr>
              <p:cNvSpPr>
                <a:spLocks noRot="1" noChangeAspect="1" noMove="1" noResize="1" noEditPoints="1" noAdjustHandles="1" noChangeArrowheads="1" noChangeShapeType="1" noTextEdit="1"/>
              </p:cNvSpPr>
              <p:nvPr/>
            </p:nvSpPr>
            <p:spPr>
              <a:xfrm>
                <a:off x="5571838" y="1594372"/>
                <a:ext cx="426444" cy="320579"/>
              </a:xfrm>
              <a:prstGeom prst="roundRect">
                <a:avLst/>
              </a:prstGeom>
              <a:blipFill>
                <a:blip r:embed="rId17"/>
                <a:stretch>
                  <a:fillRect l="-5556"/>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A55C9261-18B1-418E-1F97-4495B8F9DE2D}"/>
                  </a:ext>
                </a:extLst>
              </p:cNvPr>
              <p:cNvSpPr txBox="1"/>
              <p:nvPr/>
            </p:nvSpPr>
            <p:spPr>
              <a:xfrm>
                <a:off x="641679" y="4319572"/>
                <a:ext cx="1677462" cy="46166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m:rPr>
                          <m:nor/>
                        </m:rPr>
                        <a:rPr lang="en-IL" sz="2400" b="1" dirty="0" smtClean="0">
                          <a:solidFill>
                            <a:schemeClr val="tx1"/>
                          </a:solidFill>
                        </a:rPr>
                        <m:t>Theorem</m:t>
                      </m:r>
                      <m:r>
                        <m:rPr>
                          <m:nor/>
                        </m:rPr>
                        <a:rPr lang="en-US" sz="2400" b="1" i="0" dirty="0" smtClean="0">
                          <a:solidFill>
                            <a:schemeClr val="tx1"/>
                          </a:solidFill>
                        </a:rPr>
                        <m:t> </m:t>
                      </m:r>
                      <m:r>
                        <m:rPr>
                          <m:nor/>
                        </m:rPr>
                        <a:rPr lang="en-IL" sz="2400" b="1" dirty="0" smtClean="0">
                          <a:solidFill>
                            <a:schemeClr val="tx1"/>
                          </a:solidFill>
                        </a:rPr>
                        <m:t>1</m:t>
                      </m:r>
                    </m:oMath>
                  </m:oMathPara>
                </a14:m>
                <a:endParaRPr lang="en-US" sz="2400" b="1" dirty="0">
                  <a:solidFill>
                    <a:schemeClr val="tx1"/>
                  </a:solidFill>
                </a:endParaRPr>
              </a:p>
            </p:txBody>
          </p:sp>
        </mc:Choice>
        <mc:Fallback xmlns="">
          <p:sp>
            <p:nvSpPr>
              <p:cNvPr id="77" name="TextBox 76">
                <a:extLst>
                  <a:ext uri="{FF2B5EF4-FFF2-40B4-BE49-F238E27FC236}">
                    <a16:creationId xmlns:a16="http://schemas.microsoft.com/office/drawing/2014/main" id="{A55C9261-18B1-418E-1F97-4495B8F9DE2D}"/>
                  </a:ext>
                </a:extLst>
              </p:cNvPr>
              <p:cNvSpPr txBox="1">
                <a:spLocks noRot="1" noChangeAspect="1" noMove="1" noResize="1" noEditPoints="1" noAdjustHandles="1" noChangeArrowheads="1" noChangeShapeType="1" noTextEdit="1"/>
              </p:cNvSpPr>
              <p:nvPr/>
            </p:nvSpPr>
            <p:spPr>
              <a:xfrm>
                <a:off x="641679" y="4319572"/>
                <a:ext cx="1677462" cy="461665"/>
              </a:xfrm>
              <a:prstGeom prst="rect">
                <a:avLst/>
              </a:prstGeom>
              <a:blipFill>
                <a:blip r:embed="rId18"/>
                <a:stretch>
                  <a:fillRect l="-752" t="-10811" b="-21622"/>
                </a:stretch>
              </a:blipFill>
            </p:spPr>
            <p:txBody>
              <a:bodyPr/>
              <a:lstStyle/>
              <a:p>
                <a:r>
                  <a:rPr lang="en-IL">
                    <a:noFill/>
                  </a:rPr>
                  <a:t> </a:t>
                </a:r>
              </a:p>
            </p:txBody>
          </p:sp>
        </mc:Fallback>
      </mc:AlternateContent>
      <p:sp>
        <p:nvSpPr>
          <p:cNvPr id="50" name="Rounded Rectangle 49">
            <a:extLst>
              <a:ext uri="{FF2B5EF4-FFF2-40B4-BE49-F238E27FC236}">
                <a16:creationId xmlns:a16="http://schemas.microsoft.com/office/drawing/2014/main" id="{2D15CD01-C488-F71B-3D2F-BABDB9D94DDB}"/>
              </a:ext>
            </a:extLst>
          </p:cNvPr>
          <p:cNvSpPr/>
          <p:nvPr/>
        </p:nvSpPr>
        <p:spPr>
          <a:xfrm rot="20676133">
            <a:off x="848707" y="2211609"/>
            <a:ext cx="9428074" cy="848261"/>
          </a:xfrm>
          <a:prstGeom prst="roundRect">
            <a:avLst/>
          </a:prstGeom>
          <a:solidFill>
            <a:srgbClr val="FFC000"/>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3200" dirty="0">
                <a:solidFill>
                  <a:srgbClr val="C00000"/>
                </a:solidFill>
              </a:rPr>
              <a:t>No CIC with strong soundness for NP!!</a:t>
            </a:r>
          </a:p>
        </p:txBody>
      </p:sp>
    </p:spTree>
    <p:extLst>
      <p:ext uri="{BB962C8B-B14F-4D97-AF65-F5344CB8AC3E}">
        <p14:creationId xmlns:p14="http://schemas.microsoft.com/office/powerpoint/2010/main" val="266379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3" grpId="0" animBg="1"/>
      <p:bldP spid="77" grpId="0"/>
      <p:bldP spid="50" grpId="0" animBg="1"/>
    </p:bldLst>
  </p:timing>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BCB37-2A90-1921-9CB1-7597B4D039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D72212-620C-86DF-7117-92BE00BC36A2}"/>
              </a:ext>
            </a:extLst>
          </p:cNvPr>
          <p:cNvSpPr>
            <a:spLocks noGrp="1"/>
          </p:cNvSpPr>
          <p:nvPr>
            <p:ph type="title"/>
          </p:nvPr>
        </p:nvSpPr>
        <p:spPr>
          <a:xfrm>
            <a:off x="415600" y="593367"/>
            <a:ext cx="11776400" cy="763600"/>
          </a:xfrm>
        </p:spPr>
        <p:txBody>
          <a:bodyPr>
            <a:normAutofit fontScale="90000"/>
          </a:bodyPr>
          <a:lstStyle/>
          <a:p>
            <a:r>
              <a:rPr lang="en-US" dirty="0"/>
              <a:t>CIC with Witness Transformation</a:t>
            </a:r>
            <a:endParaRPr lang="he-IL" sz="2933" dirty="0"/>
          </a:p>
        </p:txBody>
      </p:sp>
      <p:sp>
        <p:nvSpPr>
          <p:cNvPr id="4" name="Slide Number Placeholder 3">
            <a:extLst>
              <a:ext uri="{FF2B5EF4-FFF2-40B4-BE49-F238E27FC236}">
                <a16:creationId xmlns:a16="http://schemas.microsoft.com/office/drawing/2014/main" id="{85B608D2-A329-1FD0-E3AE-96D4ECC1012F}"/>
              </a:ext>
            </a:extLst>
          </p:cNvPr>
          <p:cNvSpPr>
            <a:spLocks noGrp="1"/>
          </p:cNvSpPr>
          <p:nvPr>
            <p:ph type="sldNum" idx="12"/>
          </p:nvPr>
        </p:nvSpPr>
        <p:spPr/>
        <p:txBody>
          <a:bodyPr/>
          <a:lstStyle/>
          <a:p>
            <a:fld id="{00000000-1234-1234-1234-123412341234}" type="slidenum">
              <a:rPr lang="he" smtClean="0"/>
              <a:pPr/>
              <a:t>7</a:t>
            </a:fld>
            <a:endParaRPr lang="he"/>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B88CEFE3-9E09-F975-671B-B44282B19097}"/>
                  </a:ext>
                </a:extLst>
              </p:cNvPr>
              <p:cNvSpPr txBox="1"/>
              <p:nvPr/>
            </p:nvSpPr>
            <p:spPr>
              <a:xfrm>
                <a:off x="436538" y="1594641"/>
                <a:ext cx="9477483" cy="3354508"/>
              </a:xfrm>
              <a:prstGeom prst="rect">
                <a:avLst/>
              </a:prstGeom>
              <a:noFill/>
            </p:spPr>
            <p:txBody>
              <a:bodyPr wrap="square">
                <a:spAutoFit/>
              </a:bodyPr>
              <a:lstStyle/>
              <a:p>
                <a:pPr>
                  <a:lnSpc>
                    <a:spcPct val="150000"/>
                  </a:lnSpc>
                </a:pPr>
                <a:r>
                  <a:rPr lang="en-US" sz="2000" dirty="0"/>
                  <a:t>An efficient </a:t>
                </a:r>
                <a:r>
                  <a:rPr lang="en-US" sz="2000" b="1" dirty="0"/>
                  <a:t>instance compression </a:t>
                </a:r>
                <a:r>
                  <a:rPr lang="en-US" sz="2000" dirty="0"/>
                  <a:t>algorithm </a:t>
                </a:r>
                <a:r>
                  <a:rPr lang="en-US" sz="2000" b="1" dirty="0"/>
                  <a:t>	 </a:t>
                </a:r>
                <a:endParaRPr lang="en-US" sz="2000" dirty="0"/>
              </a:p>
              <a:p>
                <a:pPr>
                  <a:lnSpc>
                    <a:spcPct val="150000"/>
                  </a:lnSpc>
                </a:pPr>
                <a:r>
                  <a:rPr lang="en-US" sz="2000" dirty="0"/>
                  <a:t>An efficient </a:t>
                </a:r>
                <a:r>
                  <a:rPr lang="en-US" sz="2000" b="1" dirty="0"/>
                  <a:t>witness transformation </a:t>
                </a:r>
                <a:r>
                  <a:rPr lang="en-US" sz="2000" dirty="0"/>
                  <a:t>algorithm </a:t>
                </a:r>
                <a:r>
                  <a:rPr lang="en-US" sz="2000" b="1" dirty="0"/>
                  <a:t>	 </a:t>
                </a:r>
              </a:p>
              <a:p>
                <a:pPr marL="342900" indent="-342900">
                  <a:lnSpc>
                    <a:spcPct val="150000"/>
                  </a:lnSpc>
                  <a:buFont typeface="Arial" panose="020B0604020202020204" pitchFamily="34" charset="0"/>
                  <a:buChar char="•"/>
                </a:pPr>
                <a:r>
                  <a:rPr lang="en-US" sz="2000" b="1" dirty="0">
                    <a:solidFill>
                      <a:srgbClr val="00B0F0"/>
                    </a:solidFill>
                  </a:rPr>
                  <a:t>Witness transformation</a:t>
                </a:r>
                <a:r>
                  <a:rPr lang="en-US" sz="2000" dirty="0">
                    <a:solidFill>
                      <a:srgbClr val="00B0F0"/>
                    </a:solidFill>
                  </a:rPr>
                  <a:t>: </a:t>
                </a:r>
              </a:p>
              <a:p>
                <a:pPr>
                  <a:lnSpc>
                    <a:spcPct val="150000"/>
                  </a:lnSpc>
                </a:pPr>
                <a:r>
                  <a:rPr lang="en-US" sz="2000" dirty="0">
                    <a:solidFill>
                      <a:srgbClr val="00B0F0"/>
                    </a:solidFill>
                  </a:rPr>
                  <a:t>	</a:t>
                </a:r>
                <a:r>
                  <a:rPr lang="en-US" sz="2000" dirty="0"/>
                  <a:t>If </a:t>
                </a:r>
                <a14:m>
                  <m:oMath xmlns:m="http://schemas.openxmlformats.org/officeDocument/2006/math">
                    <m:r>
                      <a:rPr lang="en-US" sz="2000" b="0" i="0" smtClean="0">
                        <a:latin typeface="Cambria Math" panose="02040503050406030204" pitchFamily="18" charset="0"/>
                      </a:rPr>
                      <m:t>(</m:t>
                    </m:r>
                    <m:r>
                      <a:rPr lang="en-US" sz="2000" i="1">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𝑤</m:t>
                    </m:r>
                    <m:r>
                      <a:rPr lang="en-US" sz="2000" b="0" i="1" smtClean="0">
                        <a:latin typeface="Cambria Math" panose="02040503050406030204" pitchFamily="18" charset="0"/>
                      </a:rPr>
                      <m:t>)∈</m:t>
                    </m:r>
                    <m:r>
                      <a:rPr lang="en-US" sz="2000" i="1" dirty="0">
                        <a:latin typeface="Cambria Math" panose="02040503050406030204" pitchFamily="18" charset="0"/>
                        <a:ea typeface="Cambria Math" panose="02040503050406030204" pitchFamily="18" charset="0"/>
                      </a:rPr>
                      <m:t>ℛ</m:t>
                    </m:r>
                  </m:oMath>
                </a14:m>
                <a:r>
                  <a:rPr lang="en-US" sz="2000" i="1" dirty="0">
                    <a:latin typeface="Cambria Math" panose="02040503050406030204" pitchFamily="18" charset="0"/>
                  </a:rPr>
                  <a:t>, </a:t>
                </a:r>
                <a:r>
                  <a:rPr lang="en-US" sz="2000" dirty="0">
                    <a:latin typeface="Cambria Math" panose="02040503050406030204" pitchFamily="18" charset="0"/>
                  </a:rPr>
                  <a:t>then </a:t>
                </a:r>
                <a14:m>
                  <m:oMath xmlns:m="http://schemas.openxmlformats.org/officeDocument/2006/math">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𝐼𝐶</m:t>
                        </m:r>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𝑊𝑇</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𝑤</m:t>
                            </m:r>
                          </m:e>
                        </m:d>
                      </m:e>
                    </m:d>
                    <m:r>
                      <a:rPr lang="en-US" sz="2000" b="0" i="1" smtClean="0">
                        <a:latin typeface="Cambria Math" panose="02040503050406030204" pitchFamily="18" charset="0"/>
                      </a:rPr>
                      <m:t> </m:t>
                    </m:r>
                    <m:r>
                      <a:rPr lang="en-US" sz="2000" i="1">
                        <a:latin typeface="Cambria Math" panose="02040503050406030204" pitchFamily="18" charset="0"/>
                      </a:rPr>
                      <m:t>∈</m:t>
                    </m:r>
                    <m:r>
                      <a:rPr lang="en-US" sz="2000" i="1" dirty="0">
                        <a:latin typeface="Cambria Math" panose="02040503050406030204" pitchFamily="18" charset="0"/>
                        <a:ea typeface="Cambria Math" panose="02040503050406030204" pitchFamily="18" charset="0"/>
                      </a:rPr>
                      <m:t>ℛ</m:t>
                    </m:r>
                    <m:r>
                      <a:rPr lang="en-US" sz="2000" b="0" i="1" dirty="0" smtClean="0">
                        <a:latin typeface="Cambria Math" panose="02040503050406030204" pitchFamily="18" charset="0"/>
                        <a:ea typeface="Cambria Math" panose="02040503050406030204" pitchFamily="18" charset="0"/>
                      </a:rPr>
                      <m:t>′</m:t>
                    </m:r>
                  </m:oMath>
                </a14:m>
                <a:endParaRPr lang="en-US" sz="2000" i="1" dirty="0">
                  <a:latin typeface="Cambria Math" panose="02040503050406030204" pitchFamily="18" charset="0"/>
                </a:endParaRPr>
              </a:p>
              <a:p>
                <a:pPr marL="342900" indent="-342900">
                  <a:lnSpc>
                    <a:spcPct val="150000"/>
                  </a:lnSpc>
                  <a:buFont typeface="Arial" panose="020B0604020202020204" pitchFamily="34" charset="0"/>
                  <a:buChar char="•"/>
                </a:pPr>
                <a:r>
                  <a:rPr lang="en-US" sz="2000" b="1" dirty="0">
                    <a:solidFill>
                      <a:srgbClr val="C00000"/>
                    </a:solidFill>
                    <a:highlight>
                      <a:srgbClr val="FFFF00"/>
                    </a:highlight>
                    <a:ea typeface="Cambria Math" panose="02040503050406030204" pitchFamily="18" charset="0"/>
                  </a:rPr>
                  <a:t>Non-adaptive</a:t>
                </a:r>
                <a:r>
                  <a:rPr lang="en-US" sz="2000" b="1" dirty="0">
                    <a:solidFill>
                      <a:srgbClr val="C00000"/>
                    </a:solidFill>
                    <a:ea typeface="Cambria Math" panose="02040503050406030204" pitchFamily="18" charset="0"/>
                  </a:rPr>
                  <a:t> computational soundness</a:t>
                </a:r>
                <a:r>
                  <a:rPr lang="en-US" sz="2000" dirty="0">
                    <a:solidFill>
                      <a:srgbClr val="C00000"/>
                    </a:solidFill>
                    <a:ea typeface="Cambria Math" panose="02040503050406030204" pitchFamily="18" charset="0"/>
                  </a:rPr>
                  <a:t>:</a:t>
                </a:r>
                <a:r>
                  <a:rPr lang="en-US" sz="2000" dirty="0">
                    <a:ea typeface="Cambria Math" panose="02040503050406030204" pitchFamily="18" charset="0"/>
                  </a:rPr>
                  <a:t> </a:t>
                </a:r>
              </a:p>
              <a:p>
                <a:pPr>
                  <a:lnSpc>
                    <a:spcPct val="150000"/>
                  </a:lnSpc>
                </a:pPr>
                <a:r>
                  <a:rPr lang="en-US" sz="2000" dirty="0">
                    <a:ea typeface="Cambria Math" panose="02040503050406030204" pitchFamily="18" charset="0"/>
                  </a:rPr>
                  <a:t>	For any </a:t>
                </a:r>
                <a14:m>
                  <m:oMath xmlns:m="http://schemas.openxmlformats.org/officeDocument/2006/math">
                    <m:r>
                      <a:rPr lang="en-US" sz="2000" i="1">
                        <a:latin typeface="Cambria Math" panose="02040503050406030204" pitchFamily="18" charset="0"/>
                      </a:rPr>
                      <m:t>𝑥</m:t>
                    </m:r>
                    <m:r>
                      <a:rPr lang="en-US" sz="2000" i="1">
                        <a:latin typeface="Cambria Math" panose="02040503050406030204" pitchFamily="18" charset="0"/>
                      </a:rPr>
                      <m:t>∉</m:t>
                    </m:r>
                    <m:r>
                      <a:rPr lang="en-US" sz="2000" i="1" smtClean="0">
                        <a:latin typeface="Cambria Math" panose="02040503050406030204" pitchFamily="18" charset="0"/>
                      </a:rPr>
                      <m:t>𝐿</m:t>
                    </m:r>
                    <m:r>
                      <a:rPr lang="en-US" sz="2000" b="0" i="0" smtClean="0">
                        <a:latin typeface="Cambria Math" panose="02040503050406030204" pitchFamily="18" charset="0"/>
                      </a:rPr>
                      <m:t>(</m:t>
                    </m:r>
                    <m:r>
                      <a:rPr lang="en-US" sz="2000" i="1" dirty="0">
                        <a:latin typeface="Cambria Math" panose="02040503050406030204" pitchFamily="18" charset="0"/>
                        <a:ea typeface="Cambria Math" panose="02040503050406030204" pitchFamily="18" charset="0"/>
                      </a:rPr>
                      <m:t>ℛ</m:t>
                    </m:r>
                    <m:r>
                      <a:rPr lang="en-US" sz="2000" b="0" i="0" dirty="0" smtClean="0">
                        <a:latin typeface="Cambria Math" panose="02040503050406030204" pitchFamily="18" charset="0"/>
                        <a:ea typeface="Cambria Math" panose="02040503050406030204" pitchFamily="18" charset="0"/>
                      </a:rPr>
                      <m:t>)</m:t>
                    </m:r>
                  </m:oMath>
                </a14:m>
                <a:r>
                  <a:rPr lang="en-IL" sz="2000" dirty="0"/>
                  <a:t>, it is </a:t>
                </a:r>
                <a:r>
                  <a:rPr lang="en-IL" sz="2000" b="1" dirty="0"/>
                  <a:t>hard to find </a:t>
                </a:r>
                <a14:m>
                  <m:oMath xmlns:m="http://schemas.openxmlformats.org/officeDocument/2006/math">
                    <m:r>
                      <a:rPr lang="en-US" sz="2000" b="1" i="1" smtClean="0">
                        <a:latin typeface="Cambria Math" panose="02040503050406030204" pitchFamily="18" charset="0"/>
                      </a:rPr>
                      <m:t>𝒘</m:t>
                    </m:r>
                    <m:r>
                      <a:rPr lang="en-US" sz="2000" b="1" i="1" smtClean="0">
                        <a:latin typeface="Cambria Math" panose="02040503050406030204" pitchFamily="18" charset="0"/>
                      </a:rPr>
                      <m:t>′</m:t>
                    </m:r>
                  </m:oMath>
                </a14:m>
                <a:r>
                  <a:rPr lang="en-IL" sz="2000" dirty="0"/>
                  <a:t> such that  </a:t>
                </a:r>
                <a14:m>
                  <m:oMath xmlns:m="http://schemas.openxmlformats.org/officeDocument/2006/math">
                    <m:d>
                      <m:dPr>
                        <m:ctrlPr>
                          <a:rPr lang="en-US" sz="2000" b="0" i="1">
                            <a:latin typeface="Cambria Math" panose="02040503050406030204" pitchFamily="18" charset="0"/>
                          </a:rPr>
                        </m:ctrlPr>
                      </m:dPr>
                      <m:e>
                        <m:r>
                          <a:rPr lang="en-US" sz="2000" b="0" i="1" smtClean="0">
                            <a:latin typeface="Cambria Math" panose="02040503050406030204" pitchFamily="18" charset="0"/>
                          </a:rPr>
                          <m:t>𝐼𝐶</m:t>
                        </m:r>
                        <m:r>
                          <a:rPr lang="en-US" sz="2000" b="0" i="0"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𝑤</m:t>
                            </m:r>
                          </m:e>
                          <m:sup>
                            <m:r>
                              <a:rPr lang="en-US" sz="2000" b="0" i="1" smtClean="0">
                                <a:latin typeface="Cambria Math" panose="02040503050406030204" pitchFamily="18" charset="0"/>
                              </a:rPr>
                              <m:t>′</m:t>
                            </m:r>
                          </m:sup>
                        </m:sSup>
                      </m:e>
                    </m:d>
                    <m:r>
                      <a:rPr lang="en-US" sz="2000" b="0" i="1" smtClean="0">
                        <a:latin typeface="Cambria Math" panose="02040503050406030204" pitchFamily="18" charset="0"/>
                      </a:rPr>
                      <m:t>∈</m:t>
                    </m:r>
                    <m:r>
                      <a:rPr lang="en-US" sz="2000" i="1" dirty="0">
                        <a:latin typeface="Cambria Math" panose="02040503050406030204" pitchFamily="18" charset="0"/>
                        <a:ea typeface="Cambria Math" panose="02040503050406030204" pitchFamily="18" charset="0"/>
                      </a:rPr>
                      <m:t>ℛ</m:t>
                    </m:r>
                    <m:r>
                      <a:rPr lang="en-US" sz="2000" i="1" dirty="0">
                        <a:latin typeface="Cambria Math" panose="02040503050406030204" pitchFamily="18" charset="0"/>
                        <a:ea typeface="Cambria Math" panose="02040503050406030204" pitchFamily="18" charset="0"/>
                      </a:rPr>
                      <m:t>′</m:t>
                    </m:r>
                  </m:oMath>
                </a14:m>
                <a:endParaRPr lang="en-US" sz="2000" b="0" dirty="0">
                  <a:ea typeface="Cambria Math" panose="02040503050406030204" pitchFamily="18" charset="0"/>
                </a:endParaRPr>
              </a:p>
              <a:p>
                <a:pPr marL="342900" indent="-342900">
                  <a:lnSpc>
                    <a:spcPct val="150000"/>
                  </a:lnSpc>
                  <a:buFont typeface="Arial" panose="020B0604020202020204" pitchFamily="34" charset="0"/>
                  <a:buChar char="•"/>
                </a:pPr>
                <a:r>
                  <a:rPr lang="en-US" sz="2000" b="1" dirty="0">
                    <a:solidFill>
                      <a:schemeClr val="accent6">
                        <a:lumMod val="75000"/>
                      </a:schemeClr>
                    </a:solidFill>
                  </a:rPr>
                  <a:t>Compress to witness size</a:t>
                </a:r>
                <a:r>
                  <a:rPr lang="en-US" sz="2000" dirty="0">
                    <a:solidFill>
                      <a:schemeClr val="accent6">
                        <a:lumMod val="75000"/>
                      </a:schemeClr>
                    </a:solidFill>
                  </a:rPr>
                  <a:t>: </a:t>
                </a:r>
                <a14:m>
                  <m:oMath xmlns:m="http://schemas.openxmlformats.org/officeDocument/2006/math">
                    <m:d>
                      <m:dPr>
                        <m:begChr m:val="|"/>
                        <m:endChr m:val="|"/>
                        <m:ctrlPr>
                          <a:rPr lang="he-IL"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m:t>
                            </m:r>
                          </m:sup>
                        </m:sSup>
                      </m:e>
                    </m:d>
                    <m:r>
                      <a:rPr lang="he-IL" sz="2000" i="1">
                        <a:latin typeface="Cambria Math" panose="02040503050406030204" pitchFamily="18" charset="0"/>
                      </a:rPr>
                      <m:t>=</m:t>
                    </m:r>
                    <m:r>
                      <m:rPr>
                        <m:sty m:val="p"/>
                      </m:rPr>
                      <a:rPr lang="en-US" sz="2000">
                        <a:latin typeface="Cambria Math" panose="02040503050406030204" pitchFamily="18" charset="0"/>
                      </a:rPr>
                      <m:t>poly</m:t>
                    </m:r>
                    <m:r>
                      <a:rPr lang="en-US" sz="2000" i="1">
                        <a:latin typeface="Cambria Math" panose="02040503050406030204" pitchFamily="18" charset="0"/>
                      </a:rPr>
                      <m:t>(|</m:t>
                    </m:r>
                    <m:r>
                      <a:rPr lang="en-US" sz="2000" i="1">
                        <a:latin typeface="Cambria Math" panose="02040503050406030204" pitchFamily="18" charset="0"/>
                      </a:rPr>
                      <m:t>𝑤</m:t>
                    </m:r>
                    <m:r>
                      <a:rPr lang="en-US" sz="2000" i="1">
                        <a:latin typeface="Cambria Math" panose="02040503050406030204" pitchFamily="18" charset="0"/>
                      </a:rPr>
                      <m:t>|)</m:t>
                    </m:r>
                  </m:oMath>
                </a14:m>
                <a:endParaRPr lang="en-IL" sz="2000" dirty="0"/>
              </a:p>
            </p:txBody>
          </p:sp>
        </mc:Choice>
        <mc:Fallback>
          <p:sp>
            <p:nvSpPr>
              <p:cNvPr id="6" name="TextBox 5">
                <a:extLst>
                  <a:ext uri="{FF2B5EF4-FFF2-40B4-BE49-F238E27FC236}">
                    <a16:creationId xmlns:a16="http://schemas.microsoft.com/office/drawing/2014/main" id="{B88CEFE3-9E09-F975-671B-B44282B19097}"/>
                  </a:ext>
                </a:extLst>
              </p:cNvPr>
              <p:cNvSpPr txBox="1">
                <a:spLocks noRot="1" noChangeAspect="1" noMove="1" noResize="1" noEditPoints="1" noAdjustHandles="1" noChangeArrowheads="1" noChangeShapeType="1" noTextEdit="1"/>
              </p:cNvSpPr>
              <p:nvPr/>
            </p:nvSpPr>
            <p:spPr>
              <a:xfrm>
                <a:off x="436538" y="1594641"/>
                <a:ext cx="9477483" cy="3354508"/>
              </a:xfrm>
              <a:prstGeom prst="rect">
                <a:avLst/>
              </a:prstGeom>
              <a:blipFill>
                <a:blip r:embed="rId4"/>
                <a:stretch>
                  <a:fillRect l="-669" b="-2264"/>
                </a:stretch>
              </a:blipFill>
            </p:spPr>
            <p:txBody>
              <a:bodyPr/>
              <a:lstStyle/>
              <a:p>
                <a:r>
                  <a:rPr lang="en-IL">
                    <a:noFill/>
                  </a:rPr>
                  <a:t> </a:t>
                </a:r>
              </a:p>
            </p:txBody>
          </p:sp>
        </mc:Fallback>
      </mc:AlternateContent>
      <p:sp>
        <p:nvSpPr>
          <p:cNvPr id="7" name="TextBox 6">
            <a:extLst>
              <a:ext uri="{FF2B5EF4-FFF2-40B4-BE49-F238E27FC236}">
                <a16:creationId xmlns:a16="http://schemas.microsoft.com/office/drawing/2014/main" id="{F6D21466-D490-2760-6921-9030EDE3145C}"/>
              </a:ext>
            </a:extLst>
          </p:cNvPr>
          <p:cNvSpPr txBox="1"/>
          <p:nvPr/>
        </p:nvSpPr>
        <p:spPr>
          <a:xfrm>
            <a:off x="415600" y="1192881"/>
            <a:ext cx="2949392" cy="369332"/>
          </a:xfrm>
          <a:prstGeom prst="rect">
            <a:avLst/>
          </a:prstGeom>
          <a:noFill/>
        </p:spPr>
        <p:txBody>
          <a:bodyPr wrap="square">
            <a:spAutoFit/>
          </a:bodyPr>
          <a:lstStyle/>
          <a:p>
            <a:r>
              <a:rPr lang="en-US" dirty="0">
                <a:solidFill>
                  <a:srgbClr val="666666"/>
                </a:solidFill>
              </a:rPr>
              <a:t>[Bronfman-</a:t>
            </a:r>
            <a:r>
              <a:rPr lang="en-US" dirty="0" err="1">
                <a:solidFill>
                  <a:srgbClr val="666666"/>
                </a:solidFill>
              </a:rPr>
              <a:t>Rothblum</a:t>
            </a:r>
            <a:r>
              <a:rPr lang="en-US" dirty="0">
                <a:solidFill>
                  <a:srgbClr val="666666"/>
                </a:solidFill>
              </a:rPr>
              <a:t> 22]</a:t>
            </a:r>
            <a:endParaRPr lang="en-IL" dirty="0">
              <a:solidFill>
                <a:srgbClr val="666666"/>
              </a:solidFill>
            </a:endParaRPr>
          </a:p>
        </p:txBody>
      </p:sp>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21DF3042-601F-BE37-F636-46E182E9E5E9}"/>
                  </a:ext>
                </a:extLst>
              </p:cNvPr>
              <p:cNvSpPr/>
              <p:nvPr/>
            </p:nvSpPr>
            <p:spPr>
              <a:xfrm>
                <a:off x="9266641" y="3187345"/>
                <a:ext cx="1284384" cy="8380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𝑊</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𝑇</m:t>
                          </m:r>
                        </m:e>
                        <m:sub>
                          <m:r>
                            <a:rPr lang="en-US" sz="2400" b="0" i="1" dirty="0" smtClean="0">
                              <a:latin typeface="Cambria Math" panose="02040503050406030204" pitchFamily="18" charset="0"/>
                            </a:rPr>
                            <m:t>𝑐𝑟𝑠</m:t>
                          </m:r>
                        </m:sub>
                      </m:sSub>
                    </m:oMath>
                  </m:oMathPara>
                </a14:m>
                <a:endParaRPr lang="en-US" sz="1400" b="0" dirty="0"/>
              </a:p>
            </p:txBody>
          </p:sp>
        </mc:Choice>
        <mc:Fallback xmlns="">
          <p:sp>
            <p:nvSpPr>
              <p:cNvPr id="3" name="Rounded Rectangle 2">
                <a:extLst>
                  <a:ext uri="{FF2B5EF4-FFF2-40B4-BE49-F238E27FC236}">
                    <a16:creationId xmlns:a16="http://schemas.microsoft.com/office/drawing/2014/main" id="{21DF3042-601F-BE37-F636-46E182E9E5E9}"/>
                  </a:ext>
                </a:extLst>
              </p:cNvPr>
              <p:cNvSpPr>
                <a:spLocks noRot="1" noChangeAspect="1" noMove="1" noResize="1" noEditPoints="1" noAdjustHandles="1" noChangeArrowheads="1" noChangeShapeType="1" noTextEdit="1"/>
              </p:cNvSpPr>
              <p:nvPr/>
            </p:nvSpPr>
            <p:spPr>
              <a:xfrm>
                <a:off x="9266641" y="3187345"/>
                <a:ext cx="1284384" cy="838025"/>
              </a:xfrm>
              <a:prstGeom prst="roundRect">
                <a:avLst/>
              </a:prstGeom>
              <a:blipFill>
                <a:blip r:embed="rId5"/>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2724B1D-D045-FD19-5A47-4C70E595FDC0}"/>
                  </a:ext>
                </a:extLst>
              </p:cNvPr>
              <p:cNvSpPr txBox="1"/>
              <p:nvPr/>
            </p:nvSpPr>
            <p:spPr>
              <a:xfrm>
                <a:off x="7477689" y="3276066"/>
                <a:ext cx="102676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𝑤</m:t>
                      </m:r>
                      <m:r>
                        <a:rPr lang="en-US" sz="2800" b="0" i="1" smtClean="0">
                          <a:latin typeface="Cambria Math" panose="02040503050406030204" pitchFamily="18" charset="0"/>
                        </a:rPr>
                        <m:t>)</m:t>
                      </m:r>
                    </m:oMath>
                  </m:oMathPara>
                </a14:m>
                <a:endParaRPr lang="en-IL" sz="2800" dirty="0"/>
              </a:p>
            </p:txBody>
          </p:sp>
        </mc:Choice>
        <mc:Fallback xmlns="">
          <p:sp>
            <p:nvSpPr>
              <p:cNvPr id="5" name="TextBox 4">
                <a:extLst>
                  <a:ext uri="{FF2B5EF4-FFF2-40B4-BE49-F238E27FC236}">
                    <a16:creationId xmlns:a16="http://schemas.microsoft.com/office/drawing/2014/main" id="{F2724B1D-D045-FD19-5A47-4C70E595FDC0}"/>
                  </a:ext>
                </a:extLst>
              </p:cNvPr>
              <p:cNvSpPr txBox="1">
                <a:spLocks noRot="1" noChangeAspect="1" noMove="1" noResize="1" noEditPoints="1" noAdjustHandles="1" noChangeArrowheads="1" noChangeShapeType="1" noTextEdit="1"/>
              </p:cNvSpPr>
              <p:nvPr/>
            </p:nvSpPr>
            <p:spPr>
              <a:xfrm>
                <a:off x="7477689" y="3276066"/>
                <a:ext cx="1026768" cy="523220"/>
              </a:xfrm>
              <a:prstGeom prst="rect">
                <a:avLst/>
              </a:prstGeom>
              <a:blipFill>
                <a:blip r:embed="rId6"/>
                <a:stretch>
                  <a:fillRect l="-7317" r="-13415" b="-16279"/>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226B696-3432-F2E9-C1F8-89E4B1A0D0C3}"/>
                  </a:ext>
                </a:extLst>
              </p:cNvPr>
              <p:cNvSpPr txBox="1"/>
              <p:nvPr/>
            </p:nvSpPr>
            <p:spPr>
              <a:xfrm>
                <a:off x="11242621" y="3290337"/>
                <a:ext cx="49594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𝑤</m:t>
                      </m:r>
                      <m:r>
                        <a:rPr lang="en-US" sz="2800" b="0" i="1" smtClean="0">
                          <a:latin typeface="Cambria Math" panose="02040503050406030204" pitchFamily="18" charset="0"/>
                        </a:rPr>
                        <m:t>′</m:t>
                      </m:r>
                    </m:oMath>
                  </m:oMathPara>
                </a14:m>
                <a:endParaRPr lang="en-IL" sz="2800" dirty="0"/>
              </a:p>
            </p:txBody>
          </p:sp>
        </mc:Choice>
        <mc:Fallback xmlns="">
          <p:sp>
            <p:nvSpPr>
              <p:cNvPr id="14" name="TextBox 13">
                <a:extLst>
                  <a:ext uri="{FF2B5EF4-FFF2-40B4-BE49-F238E27FC236}">
                    <a16:creationId xmlns:a16="http://schemas.microsoft.com/office/drawing/2014/main" id="{4226B696-3432-F2E9-C1F8-89E4B1A0D0C3}"/>
                  </a:ext>
                </a:extLst>
              </p:cNvPr>
              <p:cNvSpPr txBox="1">
                <a:spLocks noRot="1" noChangeAspect="1" noMove="1" noResize="1" noEditPoints="1" noAdjustHandles="1" noChangeArrowheads="1" noChangeShapeType="1" noTextEdit="1"/>
              </p:cNvSpPr>
              <p:nvPr/>
            </p:nvSpPr>
            <p:spPr>
              <a:xfrm>
                <a:off x="11242621" y="3290337"/>
                <a:ext cx="495946" cy="523220"/>
              </a:xfrm>
              <a:prstGeom prst="rect">
                <a:avLst/>
              </a:prstGeom>
              <a:blipFill>
                <a:blip r:embed="rId7"/>
                <a:stretch>
                  <a:fillRect l="-10000" r="-17500"/>
                </a:stretch>
              </a:blipFill>
            </p:spPr>
            <p:txBody>
              <a:bodyPr/>
              <a:lstStyle/>
              <a:p>
                <a:r>
                  <a:rPr lang="en-IL">
                    <a:noFill/>
                  </a:rPr>
                  <a:t> </a:t>
                </a:r>
              </a:p>
            </p:txBody>
          </p:sp>
        </mc:Fallback>
      </mc:AlternateContent>
      <p:sp>
        <p:nvSpPr>
          <p:cNvPr id="16" name="Right Arrow 15">
            <a:extLst>
              <a:ext uri="{FF2B5EF4-FFF2-40B4-BE49-F238E27FC236}">
                <a16:creationId xmlns:a16="http://schemas.microsoft.com/office/drawing/2014/main" id="{12DE52AC-2173-2434-95AC-92296030C223}"/>
              </a:ext>
            </a:extLst>
          </p:cNvPr>
          <p:cNvSpPr/>
          <p:nvPr/>
        </p:nvSpPr>
        <p:spPr>
          <a:xfrm>
            <a:off x="8556174" y="3429057"/>
            <a:ext cx="608905" cy="3549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18" name="Right Arrow 17">
            <a:extLst>
              <a:ext uri="{FF2B5EF4-FFF2-40B4-BE49-F238E27FC236}">
                <a16:creationId xmlns:a16="http://schemas.microsoft.com/office/drawing/2014/main" id="{7566E9A3-BE3E-A103-E869-18BF2EE3516E}"/>
              </a:ext>
            </a:extLst>
          </p:cNvPr>
          <p:cNvSpPr/>
          <p:nvPr/>
        </p:nvSpPr>
        <p:spPr>
          <a:xfrm>
            <a:off x="10673440" y="3429057"/>
            <a:ext cx="608905" cy="3549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mc:AlternateContent xmlns:mc="http://schemas.openxmlformats.org/markup-compatibility/2006" xmlns:a14="http://schemas.microsoft.com/office/drawing/2010/main">
        <mc:Choice Requires="a14">
          <p:sp>
            <p:nvSpPr>
              <p:cNvPr id="15" name="Rounded Rectangle 14">
                <a:extLst>
                  <a:ext uri="{FF2B5EF4-FFF2-40B4-BE49-F238E27FC236}">
                    <a16:creationId xmlns:a16="http://schemas.microsoft.com/office/drawing/2014/main" id="{BD33BB60-8A2C-C6C1-2055-84B040C1AF02}"/>
                  </a:ext>
                </a:extLst>
              </p:cNvPr>
              <p:cNvSpPr/>
              <p:nvPr/>
            </p:nvSpPr>
            <p:spPr>
              <a:xfrm>
                <a:off x="9264141" y="2154137"/>
                <a:ext cx="1284384" cy="8380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𝐼𝐶</m:t>
                          </m:r>
                        </m:e>
                        <m:sub>
                          <m:r>
                            <a:rPr lang="en-US" sz="2400" b="0" i="1" dirty="0" smtClean="0">
                              <a:latin typeface="Cambria Math" panose="02040503050406030204" pitchFamily="18" charset="0"/>
                            </a:rPr>
                            <m:t>𝑐𝑟𝑠</m:t>
                          </m:r>
                        </m:sub>
                      </m:sSub>
                    </m:oMath>
                  </m:oMathPara>
                </a14:m>
                <a:endParaRPr lang="en-US" sz="1400" b="0" dirty="0"/>
              </a:p>
            </p:txBody>
          </p:sp>
        </mc:Choice>
        <mc:Fallback xmlns="">
          <p:sp>
            <p:nvSpPr>
              <p:cNvPr id="15" name="Rounded Rectangle 14">
                <a:extLst>
                  <a:ext uri="{FF2B5EF4-FFF2-40B4-BE49-F238E27FC236}">
                    <a16:creationId xmlns:a16="http://schemas.microsoft.com/office/drawing/2014/main" id="{BD33BB60-8A2C-C6C1-2055-84B040C1AF02}"/>
                  </a:ext>
                </a:extLst>
              </p:cNvPr>
              <p:cNvSpPr>
                <a:spLocks noRot="1" noChangeAspect="1" noMove="1" noResize="1" noEditPoints="1" noAdjustHandles="1" noChangeArrowheads="1" noChangeShapeType="1" noTextEdit="1"/>
              </p:cNvSpPr>
              <p:nvPr/>
            </p:nvSpPr>
            <p:spPr>
              <a:xfrm>
                <a:off x="9264141" y="2154137"/>
                <a:ext cx="1284384" cy="838025"/>
              </a:xfrm>
              <a:prstGeom prst="roundRect">
                <a:avLst/>
              </a:prstGeom>
              <a:blipFill>
                <a:blip r:embed="rId8"/>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F4CE3C9-BC18-B56F-2843-C0322E8B2F56}"/>
                  </a:ext>
                </a:extLst>
              </p:cNvPr>
              <p:cNvSpPr txBox="1"/>
              <p:nvPr/>
            </p:nvSpPr>
            <p:spPr>
              <a:xfrm>
                <a:off x="8082814" y="2258556"/>
                <a:ext cx="49594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𝑥</m:t>
                      </m:r>
                    </m:oMath>
                  </m:oMathPara>
                </a14:m>
                <a:endParaRPr lang="en-IL" sz="2800" dirty="0"/>
              </a:p>
            </p:txBody>
          </p:sp>
        </mc:Choice>
        <mc:Fallback xmlns="">
          <p:sp>
            <p:nvSpPr>
              <p:cNvPr id="17" name="TextBox 16">
                <a:extLst>
                  <a:ext uri="{FF2B5EF4-FFF2-40B4-BE49-F238E27FC236}">
                    <a16:creationId xmlns:a16="http://schemas.microsoft.com/office/drawing/2014/main" id="{BF4CE3C9-BC18-B56F-2843-C0322E8B2F56}"/>
                  </a:ext>
                </a:extLst>
              </p:cNvPr>
              <p:cNvSpPr txBox="1">
                <a:spLocks noRot="1" noChangeAspect="1" noMove="1" noResize="1" noEditPoints="1" noAdjustHandles="1" noChangeArrowheads="1" noChangeShapeType="1" noTextEdit="1"/>
              </p:cNvSpPr>
              <p:nvPr/>
            </p:nvSpPr>
            <p:spPr>
              <a:xfrm>
                <a:off x="8082814" y="2258556"/>
                <a:ext cx="495946" cy="523220"/>
              </a:xfrm>
              <a:prstGeom prst="rect">
                <a:avLst/>
              </a:prstGeom>
              <a:blipFill>
                <a:blip r:embed="rId9"/>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0CE2AF3-B778-CE01-8859-FB1B66B73C08}"/>
                  </a:ext>
                </a:extLst>
              </p:cNvPr>
              <p:cNvSpPr txBox="1"/>
              <p:nvPr/>
            </p:nvSpPr>
            <p:spPr>
              <a:xfrm>
                <a:off x="11297956" y="2270192"/>
                <a:ext cx="49594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𝑥</m:t>
                      </m:r>
                      <m:r>
                        <a:rPr lang="en-US" sz="2800" b="0" i="1" smtClean="0">
                          <a:latin typeface="Cambria Math" panose="02040503050406030204" pitchFamily="18" charset="0"/>
                        </a:rPr>
                        <m:t>′</m:t>
                      </m:r>
                    </m:oMath>
                  </m:oMathPara>
                </a14:m>
                <a:endParaRPr lang="en-IL" sz="2800" dirty="0"/>
              </a:p>
            </p:txBody>
          </p:sp>
        </mc:Choice>
        <mc:Fallback xmlns="">
          <p:sp>
            <p:nvSpPr>
              <p:cNvPr id="19" name="TextBox 18">
                <a:extLst>
                  <a:ext uri="{FF2B5EF4-FFF2-40B4-BE49-F238E27FC236}">
                    <a16:creationId xmlns:a16="http://schemas.microsoft.com/office/drawing/2014/main" id="{90CE2AF3-B778-CE01-8859-FB1B66B73C08}"/>
                  </a:ext>
                </a:extLst>
              </p:cNvPr>
              <p:cNvSpPr txBox="1">
                <a:spLocks noRot="1" noChangeAspect="1" noMove="1" noResize="1" noEditPoints="1" noAdjustHandles="1" noChangeArrowheads="1" noChangeShapeType="1" noTextEdit="1"/>
              </p:cNvSpPr>
              <p:nvPr/>
            </p:nvSpPr>
            <p:spPr>
              <a:xfrm>
                <a:off x="11297956" y="2270192"/>
                <a:ext cx="495946" cy="523220"/>
              </a:xfrm>
              <a:prstGeom prst="rect">
                <a:avLst/>
              </a:prstGeom>
              <a:blipFill>
                <a:blip r:embed="rId10"/>
                <a:stretch>
                  <a:fillRect r="-5000"/>
                </a:stretch>
              </a:blipFill>
            </p:spPr>
            <p:txBody>
              <a:bodyPr/>
              <a:lstStyle/>
              <a:p>
                <a:r>
                  <a:rPr lang="en-IL">
                    <a:noFill/>
                  </a:rPr>
                  <a:t> </a:t>
                </a:r>
              </a:p>
            </p:txBody>
          </p:sp>
        </mc:Fallback>
      </mc:AlternateContent>
      <p:sp>
        <p:nvSpPr>
          <p:cNvPr id="20" name="Right Arrow 19">
            <a:extLst>
              <a:ext uri="{FF2B5EF4-FFF2-40B4-BE49-F238E27FC236}">
                <a16:creationId xmlns:a16="http://schemas.microsoft.com/office/drawing/2014/main" id="{754B5A1D-94BC-4DB7-6E0F-A0200F3B11C0}"/>
              </a:ext>
            </a:extLst>
          </p:cNvPr>
          <p:cNvSpPr/>
          <p:nvPr/>
        </p:nvSpPr>
        <p:spPr>
          <a:xfrm>
            <a:off x="8553674" y="2395849"/>
            <a:ext cx="608905" cy="3549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1" name="Right Arrow 20">
            <a:extLst>
              <a:ext uri="{FF2B5EF4-FFF2-40B4-BE49-F238E27FC236}">
                <a16:creationId xmlns:a16="http://schemas.microsoft.com/office/drawing/2014/main" id="{DFD4C444-96F2-E705-5342-1F320854DFA5}"/>
              </a:ext>
            </a:extLst>
          </p:cNvPr>
          <p:cNvSpPr/>
          <p:nvPr/>
        </p:nvSpPr>
        <p:spPr>
          <a:xfrm>
            <a:off x="10670940" y="2395849"/>
            <a:ext cx="608905" cy="3549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mc:AlternateContent xmlns:mc="http://schemas.openxmlformats.org/markup-compatibility/2006" xmlns:a14="http://schemas.microsoft.com/office/drawing/2010/main">
        <mc:Choice Requires="a14">
          <p:sp>
            <p:nvSpPr>
              <p:cNvPr id="56" name="Rounded Rectangle 55">
                <a:extLst>
                  <a:ext uri="{FF2B5EF4-FFF2-40B4-BE49-F238E27FC236}">
                    <a16:creationId xmlns:a16="http://schemas.microsoft.com/office/drawing/2014/main" id="{E77AFEB5-6272-3C56-614F-3744DF907B16}"/>
                  </a:ext>
                </a:extLst>
              </p:cNvPr>
              <p:cNvSpPr/>
              <p:nvPr/>
            </p:nvSpPr>
            <p:spPr>
              <a:xfrm>
                <a:off x="5571838" y="1732967"/>
                <a:ext cx="426444" cy="32057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𝐼𝐶</m:t>
                      </m:r>
                    </m:oMath>
                  </m:oMathPara>
                </a14:m>
                <a:endParaRPr lang="en-US" sz="1200" b="0" dirty="0"/>
              </a:p>
            </p:txBody>
          </p:sp>
        </mc:Choice>
        <mc:Fallback xmlns="">
          <p:sp>
            <p:nvSpPr>
              <p:cNvPr id="56" name="Rounded Rectangle 55">
                <a:extLst>
                  <a:ext uri="{FF2B5EF4-FFF2-40B4-BE49-F238E27FC236}">
                    <a16:creationId xmlns:a16="http://schemas.microsoft.com/office/drawing/2014/main" id="{E77AFEB5-6272-3C56-614F-3744DF907B16}"/>
                  </a:ext>
                </a:extLst>
              </p:cNvPr>
              <p:cNvSpPr>
                <a:spLocks noRot="1" noChangeAspect="1" noMove="1" noResize="1" noEditPoints="1" noAdjustHandles="1" noChangeArrowheads="1" noChangeShapeType="1" noTextEdit="1"/>
              </p:cNvSpPr>
              <p:nvPr/>
            </p:nvSpPr>
            <p:spPr>
              <a:xfrm>
                <a:off x="5571838" y="1732967"/>
                <a:ext cx="426444" cy="320579"/>
              </a:xfrm>
              <a:prstGeom prst="roundRect">
                <a:avLst/>
              </a:prstGeom>
              <a:blipFill>
                <a:blip r:embed="rId12"/>
                <a:stretch>
                  <a:fillRect l="-5556"/>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904F650A-5676-DF5D-0506-856042F16348}"/>
                  </a:ext>
                </a:extLst>
              </p:cNvPr>
              <p:cNvSpPr txBox="1"/>
              <p:nvPr/>
            </p:nvSpPr>
            <p:spPr>
              <a:xfrm>
                <a:off x="9414313" y="1698643"/>
                <a:ext cx="99941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ea typeface="Cambria Math" panose="02040503050406030204" pitchFamily="18" charset="0"/>
                        </a:rPr>
                        <m:t>ℛ</m:t>
                      </m:r>
                      <m:r>
                        <a:rPr lang="en-US" sz="1800" i="1" dirty="0" smtClean="0">
                          <a:latin typeface="Cambria Math" panose="02040503050406030204" pitchFamily="18" charset="0"/>
                          <a:ea typeface="Cambria Math" panose="02040503050406030204" pitchFamily="18" charset="0"/>
                        </a:rPr>
                        <m:t> ⇒</m:t>
                      </m:r>
                      <m:r>
                        <a:rPr lang="en-US" sz="1800" i="1" dirty="0" smtClean="0">
                          <a:latin typeface="Cambria Math" panose="02040503050406030204" pitchFamily="18" charset="0"/>
                          <a:ea typeface="Cambria Math" panose="02040503050406030204" pitchFamily="18" charset="0"/>
                        </a:rPr>
                        <m:t>ℛ</m:t>
                      </m:r>
                      <m:r>
                        <a:rPr lang="en-US" sz="1800" i="1">
                          <a:latin typeface="Cambria Math" panose="02040503050406030204" pitchFamily="18" charset="0"/>
                        </a:rPr>
                        <m:t>′</m:t>
                      </m:r>
                    </m:oMath>
                  </m:oMathPara>
                </a14:m>
                <a:endParaRPr lang="en-IL" dirty="0"/>
              </a:p>
            </p:txBody>
          </p:sp>
        </mc:Choice>
        <mc:Fallback xmlns="">
          <p:sp>
            <p:nvSpPr>
              <p:cNvPr id="58" name="TextBox 57">
                <a:extLst>
                  <a:ext uri="{FF2B5EF4-FFF2-40B4-BE49-F238E27FC236}">
                    <a16:creationId xmlns:a16="http://schemas.microsoft.com/office/drawing/2014/main" id="{904F650A-5676-DF5D-0506-856042F16348}"/>
                  </a:ext>
                </a:extLst>
              </p:cNvPr>
              <p:cNvSpPr txBox="1">
                <a:spLocks noRot="1" noChangeAspect="1" noMove="1" noResize="1" noEditPoints="1" noAdjustHandles="1" noChangeArrowheads="1" noChangeShapeType="1" noTextEdit="1"/>
              </p:cNvSpPr>
              <p:nvPr/>
            </p:nvSpPr>
            <p:spPr>
              <a:xfrm>
                <a:off x="9414313" y="1698643"/>
                <a:ext cx="999415" cy="369332"/>
              </a:xfrm>
              <a:prstGeom prst="rect">
                <a:avLst/>
              </a:prstGeom>
              <a:blipFill>
                <a:blip r:embed="rId13"/>
                <a:stretch>
                  <a:fillRect b="-16667"/>
                </a:stretch>
              </a:blipFill>
            </p:spPr>
            <p:txBody>
              <a:bodyPr/>
              <a:lstStyle/>
              <a:p>
                <a:r>
                  <a:rPr lang="en-IL">
                    <a:noFill/>
                  </a:rPr>
                  <a:t> </a:t>
                </a:r>
              </a:p>
            </p:txBody>
          </p:sp>
        </mc:Fallback>
      </mc:AlternateContent>
      <p:sp>
        <p:nvSpPr>
          <p:cNvPr id="60" name="Rectangle: Rounded Corners 18">
            <a:extLst>
              <a:ext uri="{FF2B5EF4-FFF2-40B4-BE49-F238E27FC236}">
                <a16:creationId xmlns:a16="http://schemas.microsoft.com/office/drawing/2014/main" id="{A35ACB65-F58B-ED23-2377-5A3B64B7E623}"/>
              </a:ext>
            </a:extLst>
          </p:cNvPr>
          <p:cNvSpPr/>
          <p:nvPr/>
        </p:nvSpPr>
        <p:spPr>
          <a:xfrm flipH="1">
            <a:off x="714939" y="5145513"/>
            <a:ext cx="4315617" cy="899593"/>
          </a:xfrm>
          <a:prstGeom prst="roundRect">
            <a:avLst>
              <a:gd name="adj" fmla="val 9646"/>
            </a:avLst>
          </a:prstGeom>
          <a:solidFill>
            <a:srgbClr val="D7F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400" dirty="0">
                <a:solidFill>
                  <a:schemeClr val="tx1"/>
                </a:solidFill>
              </a:rPr>
              <a:t>[BR22]: non-adaptive CIC from standard assumptions</a:t>
            </a:r>
          </a:p>
        </p:txBody>
      </p:sp>
      <p:grpSp>
        <p:nvGrpSpPr>
          <p:cNvPr id="62" name="Group 61">
            <a:extLst>
              <a:ext uri="{FF2B5EF4-FFF2-40B4-BE49-F238E27FC236}">
                <a16:creationId xmlns:a16="http://schemas.microsoft.com/office/drawing/2014/main" id="{952ED4A8-2D37-919A-75D7-F38912137BA3}"/>
              </a:ext>
            </a:extLst>
          </p:cNvPr>
          <p:cNvGrpSpPr/>
          <p:nvPr/>
        </p:nvGrpSpPr>
        <p:grpSpPr>
          <a:xfrm>
            <a:off x="10631193" y="5051503"/>
            <a:ext cx="1047231" cy="1085446"/>
            <a:chOff x="9436241" y="4946206"/>
            <a:chExt cx="1047231" cy="1085446"/>
          </a:xfrm>
        </p:grpSpPr>
        <p:sp>
          <p:nvSpPr>
            <p:cNvPr id="63" name="Oval 62">
              <a:extLst>
                <a:ext uri="{FF2B5EF4-FFF2-40B4-BE49-F238E27FC236}">
                  <a16:creationId xmlns:a16="http://schemas.microsoft.com/office/drawing/2014/main" id="{3D7965C3-00C5-84A3-AA84-DD1DE85D3FB0}"/>
                </a:ext>
              </a:extLst>
            </p:cNvPr>
            <p:cNvSpPr/>
            <p:nvPr/>
          </p:nvSpPr>
          <p:spPr>
            <a:xfrm>
              <a:off x="9452981" y="4946206"/>
              <a:ext cx="813795" cy="1085446"/>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64" name="Straight Connector 63">
              <a:extLst>
                <a:ext uri="{FF2B5EF4-FFF2-40B4-BE49-F238E27FC236}">
                  <a16:creationId xmlns:a16="http://schemas.microsoft.com/office/drawing/2014/main" id="{92A0FA4B-C308-0995-DF62-051A36FE14FE}"/>
                </a:ext>
              </a:extLst>
            </p:cNvPr>
            <p:cNvCxnSpPr>
              <a:cxnSpLocks/>
              <a:stCxn id="63" idx="2"/>
              <a:endCxn id="63" idx="6"/>
            </p:cNvCxnSpPr>
            <p:nvPr/>
          </p:nvCxnSpPr>
          <p:spPr>
            <a:xfrm>
              <a:off x="9452981" y="5488929"/>
              <a:ext cx="813795"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038E79EF-5732-E286-E06F-1ABF239590CD}"/>
                    </a:ext>
                  </a:extLst>
                </p:cNvPr>
                <p:cNvSpPr txBox="1"/>
                <p:nvPr/>
              </p:nvSpPr>
              <p:spPr>
                <a:xfrm>
                  <a:off x="9739110" y="5463707"/>
                  <a:ext cx="744362" cy="3909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𝐿</m:t>
                            </m:r>
                            <m:r>
                              <a:rPr lang="en-US" b="0" i="1" smtClean="0">
                                <a:latin typeface="Cambria Math" panose="02040503050406030204" pitchFamily="18" charset="0"/>
                              </a:rPr>
                              <m:t>′</m:t>
                            </m:r>
                          </m:e>
                        </m:acc>
                      </m:oMath>
                    </m:oMathPara>
                  </a14:m>
                  <a:endParaRPr lang="en-IL" dirty="0"/>
                </a:p>
              </p:txBody>
            </p:sp>
          </mc:Choice>
          <mc:Fallback xmlns="">
            <p:sp>
              <p:nvSpPr>
                <p:cNvPr id="65" name="TextBox 64">
                  <a:extLst>
                    <a:ext uri="{FF2B5EF4-FFF2-40B4-BE49-F238E27FC236}">
                      <a16:creationId xmlns:a16="http://schemas.microsoft.com/office/drawing/2014/main" id="{038E79EF-5732-E286-E06F-1ABF239590CD}"/>
                    </a:ext>
                  </a:extLst>
                </p:cNvPr>
                <p:cNvSpPr txBox="1">
                  <a:spLocks noRot="1" noChangeAspect="1" noMove="1" noResize="1" noEditPoints="1" noAdjustHandles="1" noChangeArrowheads="1" noChangeShapeType="1" noTextEdit="1"/>
                </p:cNvSpPr>
                <p:nvPr/>
              </p:nvSpPr>
              <p:spPr>
                <a:xfrm>
                  <a:off x="9739110" y="5463707"/>
                  <a:ext cx="744362" cy="390941"/>
                </a:xfrm>
                <a:prstGeom prst="rect">
                  <a:avLst/>
                </a:prstGeom>
                <a:blipFill>
                  <a:blip r:embed="rId14"/>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CB530CA0-96BA-EE99-870F-A7A5CFD0F808}"/>
                    </a:ext>
                  </a:extLst>
                </p:cNvPr>
                <p:cNvSpPr txBox="1"/>
                <p:nvPr/>
              </p:nvSpPr>
              <p:spPr>
                <a:xfrm>
                  <a:off x="9739110" y="5205238"/>
                  <a:ext cx="74436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oMath>
                    </m:oMathPara>
                  </a14:m>
                  <a:endParaRPr lang="en-IL" dirty="0"/>
                </a:p>
              </p:txBody>
            </p:sp>
          </mc:Choice>
          <mc:Fallback xmlns="">
            <p:sp>
              <p:nvSpPr>
                <p:cNvPr id="66" name="TextBox 65">
                  <a:extLst>
                    <a:ext uri="{FF2B5EF4-FFF2-40B4-BE49-F238E27FC236}">
                      <a16:creationId xmlns:a16="http://schemas.microsoft.com/office/drawing/2014/main" id="{CB530CA0-96BA-EE99-870F-A7A5CFD0F808}"/>
                    </a:ext>
                  </a:extLst>
                </p:cNvPr>
                <p:cNvSpPr txBox="1">
                  <a:spLocks noRot="1" noChangeAspect="1" noMove="1" noResize="1" noEditPoints="1" noAdjustHandles="1" noChangeArrowheads="1" noChangeShapeType="1" noTextEdit="1"/>
                </p:cNvSpPr>
                <p:nvPr/>
              </p:nvSpPr>
              <p:spPr>
                <a:xfrm>
                  <a:off x="9739110" y="5205238"/>
                  <a:ext cx="744362" cy="369332"/>
                </a:xfrm>
                <a:prstGeom prst="rect">
                  <a:avLst/>
                </a:prstGeom>
                <a:blipFill>
                  <a:blip r:embed="rId15"/>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B552528B-7B55-42EC-C54E-67F975A4561B}"/>
                    </a:ext>
                  </a:extLst>
                </p:cNvPr>
                <p:cNvSpPr txBox="1"/>
                <p:nvPr/>
              </p:nvSpPr>
              <p:spPr>
                <a:xfrm>
                  <a:off x="9505807" y="4963523"/>
                  <a:ext cx="495946" cy="3686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𝑥</m:t>
                        </m:r>
                        <m:r>
                          <a:rPr lang="he-IL" sz="1600" b="0" i="1" smtClean="0">
                            <a:latin typeface="Cambria Math" panose="02040503050406030204" pitchFamily="18" charset="0"/>
                          </a:rPr>
                          <m:t>׳</m:t>
                        </m:r>
                      </m:oMath>
                    </m:oMathPara>
                  </a14:m>
                  <a:endParaRPr lang="en-IL" sz="1600" dirty="0"/>
                </a:p>
              </p:txBody>
            </p:sp>
          </mc:Choice>
          <mc:Fallback xmlns="">
            <p:sp>
              <p:nvSpPr>
                <p:cNvPr id="67" name="TextBox 66">
                  <a:extLst>
                    <a:ext uri="{FF2B5EF4-FFF2-40B4-BE49-F238E27FC236}">
                      <a16:creationId xmlns:a16="http://schemas.microsoft.com/office/drawing/2014/main" id="{B552528B-7B55-42EC-C54E-67F975A4561B}"/>
                    </a:ext>
                  </a:extLst>
                </p:cNvPr>
                <p:cNvSpPr txBox="1">
                  <a:spLocks noRot="1" noChangeAspect="1" noMove="1" noResize="1" noEditPoints="1" noAdjustHandles="1" noChangeArrowheads="1" noChangeShapeType="1" noTextEdit="1"/>
                </p:cNvSpPr>
                <p:nvPr/>
              </p:nvSpPr>
              <p:spPr>
                <a:xfrm>
                  <a:off x="9505807" y="4963523"/>
                  <a:ext cx="495946" cy="368627"/>
                </a:xfrm>
                <a:prstGeom prst="rect">
                  <a:avLst/>
                </a:prstGeom>
                <a:blipFill>
                  <a:blip r:embed="rId16"/>
                  <a:stretch>
                    <a:fillRect b="-16129"/>
                  </a:stretch>
                </a:blipFill>
              </p:spPr>
              <p:txBody>
                <a:bodyPr/>
                <a:lstStyle/>
                <a:p>
                  <a:r>
                    <a:rPr lang="en-IL">
                      <a:noFill/>
                    </a:rPr>
                    <a:t> </a:t>
                  </a:r>
                </a:p>
              </p:txBody>
            </p:sp>
          </mc:Fallback>
        </mc:AlternateContent>
        <p:sp>
          <p:nvSpPr>
            <p:cNvPr id="68" name="Oval 67">
              <a:extLst>
                <a:ext uri="{FF2B5EF4-FFF2-40B4-BE49-F238E27FC236}">
                  <a16:creationId xmlns:a16="http://schemas.microsoft.com/office/drawing/2014/main" id="{C000942F-E269-D025-B4BB-CF03AFB2BE94}"/>
                </a:ext>
              </a:extLst>
            </p:cNvPr>
            <p:cNvSpPr/>
            <p:nvPr/>
          </p:nvSpPr>
          <p:spPr>
            <a:xfrm>
              <a:off x="9730042" y="5285754"/>
              <a:ext cx="104924" cy="91791"/>
            </a:xfrm>
            <a:prstGeom prst="ellipse">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203DD39D-BC7D-6CF7-A6A3-929B9D7AD6FE}"/>
                    </a:ext>
                  </a:extLst>
                </p:cNvPr>
                <p:cNvSpPr txBox="1"/>
                <p:nvPr/>
              </p:nvSpPr>
              <p:spPr>
                <a:xfrm>
                  <a:off x="9436241" y="5584132"/>
                  <a:ext cx="49594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𝑥</m:t>
                        </m:r>
                        <m:r>
                          <a:rPr lang="en-US" sz="1600" b="0" i="1" smtClean="0">
                            <a:latin typeface="Cambria Math" panose="02040503050406030204" pitchFamily="18" charset="0"/>
                          </a:rPr>
                          <m:t>′</m:t>
                        </m:r>
                      </m:oMath>
                    </m:oMathPara>
                  </a14:m>
                  <a:endParaRPr lang="en-IL" sz="1600" dirty="0"/>
                </a:p>
              </p:txBody>
            </p:sp>
          </mc:Choice>
          <mc:Fallback xmlns="">
            <p:sp>
              <p:nvSpPr>
                <p:cNvPr id="69" name="TextBox 68">
                  <a:extLst>
                    <a:ext uri="{FF2B5EF4-FFF2-40B4-BE49-F238E27FC236}">
                      <a16:creationId xmlns:a16="http://schemas.microsoft.com/office/drawing/2014/main" id="{203DD39D-BC7D-6CF7-A6A3-929B9D7AD6FE}"/>
                    </a:ext>
                  </a:extLst>
                </p:cNvPr>
                <p:cNvSpPr txBox="1">
                  <a:spLocks noRot="1" noChangeAspect="1" noMove="1" noResize="1" noEditPoints="1" noAdjustHandles="1" noChangeArrowheads="1" noChangeShapeType="1" noTextEdit="1"/>
                </p:cNvSpPr>
                <p:nvPr/>
              </p:nvSpPr>
              <p:spPr>
                <a:xfrm>
                  <a:off x="9436241" y="5584132"/>
                  <a:ext cx="495946" cy="338554"/>
                </a:xfrm>
                <a:prstGeom prst="rect">
                  <a:avLst/>
                </a:prstGeom>
                <a:blipFill>
                  <a:blip r:embed="rId17"/>
                  <a:stretch>
                    <a:fillRect/>
                  </a:stretch>
                </a:blipFill>
              </p:spPr>
              <p:txBody>
                <a:bodyPr/>
                <a:lstStyle/>
                <a:p>
                  <a:r>
                    <a:rPr lang="en-IL">
                      <a:noFill/>
                    </a:rPr>
                    <a:t> </a:t>
                  </a:r>
                </a:p>
              </p:txBody>
            </p:sp>
          </mc:Fallback>
        </mc:AlternateContent>
        <p:sp>
          <p:nvSpPr>
            <p:cNvPr id="70" name="Oval 69">
              <a:extLst>
                <a:ext uri="{FF2B5EF4-FFF2-40B4-BE49-F238E27FC236}">
                  <a16:creationId xmlns:a16="http://schemas.microsoft.com/office/drawing/2014/main" id="{9606C5BB-BEDA-C14A-1CB5-92A4ED55390B}"/>
                </a:ext>
              </a:extLst>
            </p:cNvPr>
            <p:cNvSpPr/>
            <p:nvPr/>
          </p:nvSpPr>
          <p:spPr>
            <a:xfrm>
              <a:off x="9701318" y="5829660"/>
              <a:ext cx="104924" cy="91791"/>
            </a:xfrm>
            <a:prstGeom prst="ellipse">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p:grpSp>
        <p:nvGrpSpPr>
          <p:cNvPr id="71" name="Group 70">
            <a:extLst>
              <a:ext uri="{FF2B5EF4-FFF2-40B4-BE49-F238E27FC236}">
                <a16:creationId xmlns:a16="http://schemas.microsoft.com/office/drawing/2014/main" id="{C475425F-8BE9-C8EE-A482-D5712902F170}"/>
              </a:ext>
            </a:extLst>
          </p:cNvPr>
          <p:cNvGrpSpPr/>
          <p:nvPr/>
        </p:nvGrpSpPr>
        <p:grpSpPr>
          <a:xfrm>
            <a:off x="7352059" y="4722884"/>
            <a:ext cx="1205605" cy="1765136"/>
            <a:chOff x="7194425" y="4635664"/>
            <a:chExt cx="1205605" cy="1765136"/>
          </a:xfrm>
        </p:grpSpPr>
        <p:sp>
          <p:nvSpPr>
            <p:cNvPr id="72" name="Oval 71">
              <a:extLst>
                <a:ext uri="{FF2B5EF4-FFF2-40B4-BE49-F238E27FC236}">
                  <a16:creationId xmlns:a16="http://schemas.microsoft.com/office/drawing/2014/main" id="{58F6001B-69DF-6A58-FD79-B77FF25F7BFC}"/>
                </a:ext>
              </a:extLst>
            </p:cNvPr>
            <p:cNvSpPr/>
            <p:nvPr/>
          </p:nvSpPr>
          <p:spPr>
            <a:xfrm>
              <a:off x="7407254" y="4635664"/>
              <a:ext cx="992776" cy="1765136"/>
            </a:xfrm>
            <a:prstGeom prst="ellipse">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dirty="0"/>
            </a:p>
          </p:txBody>
        </p:sp>
        <p:cxnSp>
          <p:nvCxnSpPr>
            <p:cNvPr id="73" name="Straight Connector 72">
              <a:extLst>
                <a:ext uri="{FF2B5EF4-FFF2-40B4-BE49-F238E27FC236}">
                  <a16:creationId xmlns:a16="http://schemas.microsoft.com/office/drawing/2014/main" id="{8CA6F6BC-F36A-0F64-E25E-629812AAF1CA}"/>
                </a:ext>
              </a:extLst>
            </p:cNvPr>
            <p:cNvCxnSpPr>
              <a:cxnSpLocks/>
              <a:endCxn id="72" idx="6"/>
            </p:cNvCxnSpPr>
            <p:nvPr/>
          </p:nvCxnSpPr>
          <p:spPr>
            <a:xfrm>
              <a:off x="7407253" y="5518232"/>
              <a:ext cx="992777"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45778CEC-1065-DE65-7631-BCB6163F8900}"/>
                    </a:ext>
                  </a:extLst>
                </p:cNvPr>
                <p:cNvSpPr txBox="1"/>
                <p:nvPr/>
              </p:nvSpPr>
              <p:spPr>
                <a:xfrm>
                  <a:off x="7194425" y="5211322"/>
                  <a:ext cx="74436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oMath>
                    </m:oMathPara>
                  </a14:m>
                  <a:endParaRPr lang="en-IL" dirty="0"/>
                </a:p>
              </p:txBody>
            </p:sp>
          </mc:Choice>
          <mc:Fallback xmlns="">
            <p:sp>
              <p:nvSpPr>
                <p:cNvPr id="74" name="TextBox 73">
                  <a:extLst>
                    <a:ext uri="{FF2B5EF4-FFF2-40B4-BE49-F238E27FC236}">
                      <a16:creationId xmlns:a16="http://schemas.microsoft.com/office/drawing/2014/main" id="{45778CEC-1065-DE65-7631-BCB6163F8900}"/>
                    </a:ext>
                  </a:extLst>
                </p:cNvPr>
                <p:cNvSpPr txBox="1">
                  <a:spLocks noRot="1" noChangeAspect="1" noMove="1" noResize="1" noEditPoints="1" noAdjustHandles="1" noChangeArrowheads="1" noChangeShapeType="1" noTextEdit="1"/>
                </p:cNvSpPr>
                <p:nvPr/>
              </p:nvSpPr>
              <p:spPr>
                <a:xfrm>
                  <a:off x="7194425" y="5211322"/>
                  <a:ext cx="744362" cy="369332"/>
                </a:xfrm>
                <a:prstGeom prst="rect">
                  <a:avLst/>
                </a:prstGeom>
                <a:blipFill>
                  <a:blip r:embed="rId18"/>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5A014988-9C1F-0572-DDA3-0C7B2E689E0C}"/>
                    </a:ext>
                  </a:extLst>
                </p:cNvPr>
                <p:cNvSpPr txBox="1"/>
                <p:nvPr/>
              </p:nvSpPr>
              <p:spPr>
                <a:xfrm>
                  <a:off x="7206822" y="5517662"/>
                  <a:ext cx="74436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𝐿</m:t>
                            </m:r>
                          </m:e>
                        </m:acc>
                      </m:oMath>
                    </m:oMathPara>
                  </a14:m>
                  <a:endParaRPr lang="en-IL" dirty="0"/>
                </a:p>
              </p:txBody>
            </p:sp>
          </mc:Choice>
          <mc:Fallback xmlns="">
            <p:sp>
              <p:nvSpPr>
                <p:cNvPr id="75" name="TextBox 74">
                  <a:extLst>
                    <a:ext uri="{FF2B5EF4-FFF2-40B4-BE49-F238E27FC236}">
                      <a16:creationId xmlns:a16="http://schemas.microsoft.com/office/drawing/2014/main" id="{5A014988-9C1F-0572-DDA3-0C7B2E689E0C}"/>
                    </a:ext>
                  </a:extLst>
                </p:cNvPr>
                <p:cNvSpPr txBox="1">
                  <a:spLocks noRot="1" noChangeAspect="1" noMove="1" noResize="1" noEditPoints="1" noAdjustHandles="1" noChangeArrowheads="1" noChangeShapeType="1" noTextEdit="1"/>
                </p:cNvSpPr>
                <p:nvPr/>
              </p:nvSpPr>
              <p:spPr>
                <a:xfrm>
                  <a:off x="7206822" y="5517662"/>
                  <a:ext cx="744362" cy="369332"/>
                </a:xfrm>
                <a:prstGeom prst="rect">
                  <a:avLst/>
                </a:prstGeom>
                <a:blipFill>
                  <a:blip r:embed="rId19"/>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8E691505-F650-BA46-1F83-D65318441700}"/>
                    </a:ext>
                  </a:extLst>
                </p:cNvPr>
                <p:cNvSpPr txBox="1"/>
                <p:nvPr/>
              </p:nvSpPr>
              <p:spPr>
                <a:xfrm>
                  <a:off x="7731961" y="4966203"/>
                  <a:ext cx="49594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𝑥</m:t>
                        </m:r>
                      </m:oMath>
                    </m:oMathPara>
                  </a14:m>
                  <a:endParaRPr lang="en-IL" sz="1600" dirty="0"/>
                </a:p>
              </p:txBody>
            </p:sp>
          </mc:Choice>
          <mc:Fallback xmlns="">
            <p:sp>
              <p:nvSpPr>
                <p:cNvPr id="76" name="TextBox 75">
                  <a:extLst>
                    <a:ext uri="{FF2B5EF4-FFF2-40B4-BE49-F238E27FC236}">
                      <a16:creationId xmlns:a16="http://schemas.microsoft.com/office/drawing/2014/main" id="{8E691505-F650-BA46-1F83-D65318441700}"/>
                    </a:ext>
                  </a:extLst>
                </p:cNvPr>
                <p:cNvSpPr txBox="1">
                  <a:spLocks noRot="1" noChangeAspect="1" noMove="1" noResize="1" noEditPoints="1" noAdjustHandles="1" noChangeArrowheads="1" noChangeShapeType="1" noTextEdit="1"/>
                </p:cNvSpPr>
                <p:nvPr/>
              </p:nvSpPr>
              <p:spPr>
                <a:xfrm>
                  <a:off x="7731961" y="4966203"/>
                  <a:ext cx="495946" cy="338554"/>
                </a:xfrm>
                <a:prstGeom prst="rect">
                  <a:avLst/>
                </a:prstGeom>
                <a:blipFill>
                  <a:blip r:embed="rId20"/>
                  <a:stretch>
                    <a:fillRect/>
                  </a:stretch>
                </a:blipFill>
              </p:spPr>
              <p:txBody>
                <a:bodyPr/>
                <a:lstStyle/>
                <a:p>
                  <a:r>
                    <a:rPr lang="en-IL">
                      <a:noFill/>
                    </a:rPr>
                    <a:t> </a:t>
                  </a:r>
                </a:p>
              </p:txBody>
            </p:sp>
          </mc:Fallback>
        </mc:AlternateContent>
        <p:sp>
          <p:nvSpPr>
            <p:cNvPr id="77" name="Oval 76">
              <a:extLst>
                <a:ext uri="{FF2B5EF4-FFF2-40B4-BE49-F238E27FC236}">
                  <a16:creationId xmlns:a16="http://schemas.microsoft.com/office/drawing/2014/main" id="{386FD824-0BE5-53C6-1939-E4547AC6E7B6}"/>
                </a:ext>
              </a:extLst>
            </p:cNvPr>
            <p:cNvSpPr/>
            <p:nvPr/>
          </p:nvSpPr>
          <p:spPr>
            <a:xfrm>
              <a:off x="7997038" y="5211731"/>
              <a:ext cx="104924" cy="91791"/>
            </a:xfrm>
            <a:prstGeom prst="ellipse">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01E29875-EA55-76CD-E567-A1B4435FB346}"/>
                    </a:ext>
                  </a:extLst>
                </p:cNvPr>
                <p:cNvSpPr txBox="1"/>
                <p:nvPr/>
              </p:nvSpPr>
              <p:spPr>
                <a:xfrm>
                  <a:off x="7781615" y="5758306"/>
                  <a:ext cx="49594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𝑥</m:t>
                        </m:r>
                      </m:oMath>
                    </m:oMathPara>
                  </a14:m>
                  <a:endParaRPr lang="en-IL" sz="1600" dirty="0"/>
                </a:p>
              </p:txBody>
            </p:sp>
          </mc:Choice>
          <mc:Fallback xmlns="">
            <p:sp>
              <p:nvSpPr>
                <p:cNvPr id="78" name="TextBox 77">
                  <a:extLst>
                    <a:ext uri="{FF2B5EF4-FFF2-40B4-BE49-F238E27FC236}">
                      <a16:creationId xmlns:a16="http://schemas.microsoft.com/office/drawing/2014/main" id="{01E29875-EA55-76CD-E567-A1B4435FB346}"/>
                    </a:ext>
                  </a:extLst>
                </p:cNvPr>
                <p:cNvSpPr txBox="1">
                  <a:spLocks noRot="1" noChangeAspect="1" noMove="1" noResize="1" noEditPoints="1" noAdjustHandles="1" noChangeArrowheads="1" noChangeShapeType="1" noTextEdit="1"/>
                </p:cNvSpPr>
                <p:nvPr/>
              </p:nvSpPr>
              <p:spPr>
                <a:xfrm>
                  <a:off x="7781615" y="5758306"/>
                  <a:ext cx="495946" cy="338554"/>
                </a:xfrm>
                <a:prstGeom prst="rect">
                  <a:avLst/>
                </a:prstGeom>
                <a:blipFill>
                  <a:blip r:embed="rId21"/>
                  <a:stretch>
                    <a:fillRect/>
                  </a:stretch>
                </a:blipFill>
              </p:spPr>
              <p:txBody>
                <a:bodyPr/>
                <a:lstStyle/>
                <a:p>
                  <a:r>
                    <a:rPr lang="en-IL">
                      <a:noFill/>
                    </a:rPr>
                    <a:t> </a:t>
                  </a:r>
                </a:p>
              </p:txBody>
            </p:sp>
          </mc:Fallback>
        </mc:AlternateContent>
        <p:sp>
          <p:nvSpPr>
            <p:cNvPr id="79" name="Oval 78">
              <a:extLst>
                <a:ext uri="{FF2B5EF4-FFF2-40B4-BE49-F238E27FC236}">
                  <a16:creationId xmlns:a16="http://schemas.microsoft.com/office/drawing/2014/main" id="{0DACF450-2E50-EC6C-BA8E-47F1E42032A7}"/>
                </a:ext>
              </a:extLst>
            </p:cNvPr>
            <p:cNvSpPr/>
            <p:nvPr/>
          </p:nvSpPr>
          <p:spPr>
            <a:xfrm>
              <a:off x="8046692" y="6003834"/>
              <a:ext cx="104924" cy="91791"/>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172276DB-809D-479B-F9B7-77D440BD14B1}"/>
                  </a:ext>
                </a:extLst>
              </p:cNvPr>
              <p:cNvSpPr txBox="1"/>
              <p:nvPr/>
            </p:nvSpPr>
            <p:spPr>
              <a:xfrm>
                <a:off x="10395313" y="4704291"/>
                <a:ext cx="1319034"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m:t>
                          </m:r>
                          <m:r>
                            <a:rPr lang="en-US" sz="1600" b="0" i="1" smtClean="0">
                              <a:latin typeface="Cambria Math" panose="02040503050406030204" pitchFamily="18" charset="0"/>
                            </a:rPr>
                            <m:t>𝑥</m:t>
                          </m:r>
                        </m:e>
                        <m:sup>
                          <m:r>
                            <a:rPr lang="en-US" sz="1600" b="0" i="1" smtClean="0">
                              <a:latin typeface="Cambria Math" panose="02040503050406030204" pitchFamily="18" charset="0"/>
                            </a:rPr>
                            <m:t>′</m:t>
                          </m:r>
                        </m:sup>
                      </m:sSup>
                      <m:r>
                        <a:rPr lang="en-US" sz="1600" b="0" i="1" smtClean="0">
                          <a:latin typeface="Cambria Math" panose="02040503050406030204" pitchFamily="18" charset="0"/>
                        </a:rPr>
                        <m:t>|≪|</m:t>
                      </m:r>
                      <m:r>
                        <a:rPr lang="en-US" sz="1600" b="0" i="1" smtClean="0">
                          <a:latin typeface="Cambria Math" panose="02040503050406030204" pitchFamily="18" charset="0"/>
                        </a:rPr>
                        <m:t>𝑥</m:t>
                      </m:r>
                      <m:r>
                        <a:rPr lang="en-US" sz="1600" b="0" i="1" smtClean="0">
                          <a:latin typeface="Cambria Math" panose="02040503050406030204" pitchFamily="18" charset="0"/>
                        </a:rPr>
                        <m:t>|</m:t>
                      </m:r>
                    </m:oMath>
                  </m:oMathPara>
                </a14:m>
                <a:endParaRPr lang="en-IL" sz="1600" dirty="0"/>
              </a:p>
            </p:txBody>
          </p:sp>
        </mc:Choice>
        <mc:Fallback xmlns="">
          <p:sp>
            <p:nvSpPr>
              <p:cNvPr id="80" name="TextBox 79">
                <a:extLst>
                  <a:ext uri="{FF2B5EF4-FFF2-40B4-BE49-F238E27FC236}">
                    <a16:creationId xmlns:a16="http://schemas.microsoft.com/office/drawing/2014/main" id="{172276DB-809D-479B-F9B7-77D440BD14B1}"/>
                  </a:ext>
                </a:extLst>
              </p:cNvPr>
              <p:cNvSpPr txBox="1">
                <a:spLocks noRot="1" noChangeAspect="1" noMove="1" noResize="1" noEditPoints="1" noAdjustHandles="1" noChangeArrowheads="1" noChangeShapeType="1" noTextEdit="1"/>
              </p:cNvSpPr>
              <p:nvPr/>
            </p:nvSpPr>
            <p:spPr>
              <a:xfrm>
                <a:off x="10395313" y="4704291"/>
                <a:ext cx="1319034" cy="338554"/>
              </a:xfrm>
              <a:prstGeom prst="rect">
                <a:avLst/>
              </a:prstGeom>
              <a:blipFill>
                <a:blip r:embed="rId22"/>
                <a:stretch>
                  <a:fillRect b="-11111"/>
                </a:stretch>
              </a:blipFill>
            </p:spPr>
            <p:txBody>
              <a:bodyPr/>
              <a:lstStyle/>
              <a:p>
                <a:r>
                  <a:rPr lang="en-IL">
                    <a:noFill/>
                  </a:rPr>
                  <a:t> </a:t>
                </a:r>
              </a:p>
            </p:txBody>
          </p:sp>
        </mc:Fallback>
      </mc:AlternateContent>
      <p:cxnSp>
        <p:nvCxnSpPr>
          <p:cNvPr id="81" name="Straight Arrow Connector 80">
            <a:extLst>
              <a:ext uri="{FF2B5EF4-FFF2-40B4-BE49-F238E27FC236}">
                <a16:creationId xmlns:a16="http://schemas.microsoft.com/office/drawing/2014/main" id="{55614A18-6E9C-7CC5-C739-62ECBD3826C5}"/>
              </a:ext>
            </a:extLst>
          </p:cNvPr>
          <p:cNvCxnSpPr>
            <a:cxnSpLocks/>
            <a:stCxn id="79" idx="6"/>
          </p:cNvCxnSpPr>
          <p:nvPr/>
        </p:nvCxnSpPr>
        <p:spPr>
          <a:xfrm flipV="1">
            <a:off x="8309250" y="5482842"/>
            <a:ext cx="2569916" cy="654108"/>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3E6A8E31-9BB9-D670-0EB1-7EA5CE154960}"/>
              </a:ext>
            </a:extLst>
          </p:cNvPr>
          <p:cNvCxnSpPr>
            <a:cxnSpLocks/>
            <a:stCxn id="77" idx="6"/>
            <a:endCxn id="68" idx="1"/>
          </p:cNvCxnSpPr>
          <p:nvPr/>
        </p:nvCxnSpPr>
        <p:spPr>
          <a:xfrm>
            <a:off x="8259596" y="5344847"/>
            <a:ext cx="2680764" cy="5964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38D9C762-412F-15CE-8AC6-6456D4BD26C3}"/>
              </a:ext>
            </a:extLst>
          </p:cNvPr>
          <p:cNvCxnSpPr>
            <a:cxnSpLocks/>
          </p:cNvCxnSpPr>
          <p:nvPr/>
        </p:nvCxnSpPr>
        <p:spPr>
          <a:xfrm flipV="1">
            <a:off x="8400014" y="5482842"/>
            <a:ext cx="2479152" cy="315554"/>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84" name="Oval 83">
            <a:extLst>
              <a:ext uri="{FF2B5EF4-FFF2-40B4-BE49-F238E27FC236}">
                <a16:creationId xmlns:a16="http://schemas.microsoft.com/office/drawing/2014/main" id="{55D410BA-BE4A-661A-FF25-96949B4FC7ED}"/>
              </a:ext>
            </a:extLst>
          </p:cNvPr>
          <p:cNvSpPr/>
          <p:nvPr/>
        </p:nvSpPr>
        <p:spPr>
          <a:xfrm>
            <a:off x="8278350" y="5773190"/>
            <a:ext cx="104924" cy="91791"/>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2464004D-BEA6-6956-CFBE-0BBC4C2C2D23}"/>
                  </a:ext>
                </a:extLst>
              </p:cNvPr>
              <p:cNvSpPr/>
              <p:nvPr/>
            </p:nvSpPr>
            <p:spPr>
              <a:xfrm>
                <a:off x="5649272" y="2194827"/>
                <a:ext cx="812015" cy="32057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𝑊𝑇</m:t>
                      </m:r>
                    </m:oMath>
                  </m:oMathPara>
                </a14:m>
                <a:endParaRPr lang="en-US" sz="1200" b="0" dirty="0"/>
              </a:p>
            </p:txBody>
          </p:sp>
        </mc:Choice>
        <mc:Fallback xmlns="">
          <p:sp>
            <p:nvSpPr>
              <p:cNvPr id="8" name="Rounded Rectangle 7">
                <a:extLst>
                  <a:ext uri="{FF2B5EF4-FFF2-40B4-BE49-F238E27FC236}">
                    <a16:creationId xmlns:a16="http://schemas.microsoft.com/office/drawing/2014/main" id="{2464004D-BEA6-6956-CFBE-0BBC4C2C2D23}"/>
                  </a:ext>
                </a:extLst>
              </p:cNvPr>
              <p:cNvSpPr>
                <a:spLocks noRot="1" noChangeAspect="1" noMove="1" noResize="1" noEditPoints="1" noAdjustHandles="1" noChangeArrowheads="1" noChangeShapeType="1" noTextEdit="1"/>
              </p:cNvSpPr>
              <p:nvPr/>
            </p:nvSpPr>
            <p:spPr>
              <a:xfrm>
                <a:off x="5649272" y="2194827"/>
                <a:ext cx="812015" cy="320579"/>
              </a:xfrm>
              <a:prstGeom prst="roundRect">
                <a:avLst/>
              </a:prstGeom>
              <a:blipFill>
                <a:blip r:embed="rId23"/>
                <a:stretch>
                  <a:fillRect/>
                </a:stretch>
              </a:blipFill>
            </p:spPr>
            <p:txBody>
              <a:bodyPr/>
              <a:lstStyle/>
              <a:p>
                <a:r>
                  <a:rPr lang="en-IL">
                    <a:noFill/>
                  </a:rPr>
                  <a:t> </a:t>
                </a:r>
              </a:p>
            </p:txBody>
          </p:sp>
        </mc:Fallback>
      </mc:AlternateContent>
      <p:sp>
        <p:nvSpPr>
          <p:cNvPr id="61" name="Rounded Rectangle 60">
            <a:extLst>
              <a:ext uri="{FF2B5EF4-FFF2-40B4-BE49-F238E27FC236}">
                <a16:creationId xmlns:a16="http://schemas.microsoft.com/office/drawing/2014/main" id="{658852AF-BDE2-7AE4-4003-6E554B952C98}"/>
              </a:ext>
            </a:extLst>
          </p:cNvPr>
          <p:cNvSpPr/>
          <p:nvPr/>
        </p:nvSpPr>
        <p:spPr>
          <a:xfrm rot="20676133">
            <a:off x="807777" y="2570195"/>
            <a:ext cx="9428074" cy="848261"/>
          </a:xfrm>
          <a:prstGeom prst="roundRect">
            <a:avLst/>
          </a:prstGeom>
          <a:solidFill>
            <a:srgbClr val="FFC000"/>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rPr>
              <a:t>Not strong enough for CRH</a:t>
            </a:r>
            <a:endParaRPr lang="en-IL" sz="3200" dirty="0">
              <a:solidFill>
                <a:srgbClr val="C00000"/>
              </a:solidFill>
            </a:endParaRPr>
          </a:p>
        </p:txBody>
      </p:sp>
    </p:spTree>
    <p:extLst>
      <p:ext uri="{BB962C8B-B14F-4D97-AF65-F5344CB8AC3E}">
        <p14:creationId xmlns:p14="http://schemas.microsoft.com/office/powerpoint/2010/main" val="27933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60" grpId="0" animBg="1"/>
      <p:bldP spid="80" grpId="0"/>
      <p:bldP spid="84" grpId="0" animBg="1"/>
      <p:bldP spid="61" grpId="0" animBg="1"/>
    </p:bldLst>
  </p:timing>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69A67-1C9E-E29F-02E9-20F27DE243BD}"/>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6FDDA42D-48AD-E954-EC50-CCDF111A923E}"/>
              </a:ext>
            </a:extLst>
          </p:cNvPr>
          <p:cNvSpPr/>
          <p:nvPr/>
        </p:nvSpPr>
        <p:spPr>
          <a:xfrm>
            <a:off x="5993304" y="494270"/>
            <a:ext cx="2155507" cy="5970693"/>
          </a:xfrm>
          <a:prstGeom prst="roundRect">
            <a:avLst>
              <a:gd name="adj" fmla="val 4055"/>
            </a:avLst>
          </a:prstGeom>
          <a:solidFill>
            <a:srgbClr val="DDEAF8"/>
          </a:solidFill>
          <a:ln>
            <a:solidFill>
              <a:srgbClr val="DDEA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dirty="0">
              <a:solidFill>
                <a:srgbClr val="C00000"/>
              </a:solidFill>
            </a:endParaRPr>
          </a:p>
        </p:txBody>
      </p:sp>
      <p:grpSp>
        <p:nvGrpSpPr>
          <p:cNvPr id="23" name="Group 22">
            <a:extLst>
              <a:ext uri="{FF2B5EF4-FFF2-40B4-BE49-F238E27FC236}">
                <a16:creationId xmlns:a16="http://schemas.microsoft.com/office/drawing/2014/main" id="{C6C40CDF-AF28-3C05-4AD1-5410E4837BAC}"/>
              </a:ext>
            </a:extLst>
          </p:cNvPr>
          <p:cNvGrpSpPr/>
          <p:nvPr/>
        </p:nvGrpSpPr>
        <p:grpSpPr>
          <a:xfrm>
            <a:off x="9671823" y="1183565"/>
            <a:ext cx="1949918" cy="725782"/>
            <a:chOff x="4840326" y="572683"/>
            <a:chExt cx="1949918" cy="725782"/>
          </a:xfrm>
        </p:grpSpPr>
        <p:sp>
          <p:nvSpPr>
            <p:cNvPr id="24" name="Rounded Rectangle 23">
              <a:extLst>
                <a:ext uri="{FF2B5EF4-FFF2-40B4-BE49-F238E27FC236}">
                  <a16:creationId xmlns:a16="http://schemas.microsoft.com/office/drawing/2014/main" id="{ED010223-40C6-75D4-57B6-BFDCC945CA00}"/>
                </a:ext>
              </a:extLst>
            </p:cNvPr>
            <p:cNvSpPr/>
            <p:nvPr/>
          </p:nvSpPr>
          <p:spPr>
            <a:xfrm>
              <a:off x="4840326" y="572683"/>
              <a:ext cx="1949918" cy="725782"/>
            </a:xfrm>
            <a:prstGeom prst="roundRect">
              <a:avLst>
                <a:gd name="adj" fmla="val 11512"/>
              </a:avLst>
            </a:prstGeom>
            <a:solidFill>
              <a:schemeClr val="accent2">
                <a:lumMod val="20000"/>
                <a:lumOff val="8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ptos" panose="02110004020202020204"/>
              </a:endParaRPr>
            </a:p>
          </p:txBody>
        </p:sp>
        <p:sp>
          <p:nvSpPr>
            <p:cNvPr id="25" name="TextBox 24">
              <a:extLst>
                <a:ext uri="{FF2B5EF4-FFF2-40B4-BE49-F238E27FC236}">
                  <a16:creationId xmlns:a16="http://schemas.microsoft.com/office/drawing/2014/main" id="{963EADE2-7988-9D71-39CD-A59A21A6D425}"/>
                </a:ext>
              </a:extLst>
            </p:cNvPr>
            <p:cNvSpPr txBox="1"/>
            <p:nvPr/>
          </p:nvSpPr>
          <p:spPr>
            <a:xfrm>
              <a:off x="4990735" y="750908"/>
              <a:ext cx="1649100" cy="369332"/>
            </a:xfrm>
            <a:prstGeom prst="rect">
              <a:avLst/>
            </a:prstGeom>
            <a:noFill/>
          </p:spPr>
          <p:txBody>
            <a:bodyPr wrap="square" rtlCol="0">
              <a:spAutoFit/>
            </a:bodyPr>
            <a:lstStyle/>
            <a:p>
              <a:pPr algn="ctr"/>
              <a:r>
                <a:rPr lang="en-US" dirty="0">
                  <a:solidFill>
                    <a:prstClr val="black"/>
                  </a:solidFill>
                  <a:latin typeface="Aptos" panose="02110004020202020204"/>
                </a:rPr>
                <a:t>PH collapses</a:t>
              </a:r>
            </a:p>
          </p:txBody>
        </p:sp>
      </p:grpSp>
      <p:cxnSp>
        <p:nvCxnSpPr>
          <p:cNvPr id="27" name="Straight Arrow Connector 26">
            <a:extLst>
              <a:ext uri="{FF2B5EF4-FFF2-40B4-BE49-F238E27FC236}">
                <a16:creationId xmlns:a16="http://schemas.microsoft.com/office/drawing/2014/main" id="{F1475C84-905A-5159-D89D-05A906DD7429}"/>
              </a:ext>
            </a:extLst>
          </p:cNvPr>
          <p:cNvCxnSpPr>
            <a:cxnSpLocks/>
            <a:endCxn id="24" idx="1"/>
          </p:cNvCxnSpPr>
          <p:nvPr/>
        </p:nvCxnSpPr>
        <p:spPr>
          <a:xfrm>
            <a:off x="8023796" y="987972"/>
            <a:ext cx="1648027" cy="558484"/>
          </a:xfrm>
          <a:prstGeom prst="straightConnector1">
            <a:avLst/>
          </a:prstGeom>
          <a:ln w="571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ED8EF912-D16F-2BE5-56F9-021F49AB866B}"/>
              </a:ext>
            </a:extLst>
          </p:cNvPr>
          <p:cNvSpPr txBox="1"/>
          <p:nvPr/>
        </p:nvSpPr>
        <p:spPr>
          <a:xfrm rot="1101629">
            <a:off x="8475034" y="933652"/>
            <a:ext cx="817853" cy="369332"/>
          </a:xfrm>
          <a:prstGeom prst="rect">
            <a:avLst/>
          </a:prstGeom>
          <a:noFill/>
        </p:spPr>
        <p:txBody>
          <a:bodyPr wrap="none" rtlCol="0">
            <a:spAutoFit/>
          </a:bodyPr>
          <a:lstStyle/>
          <a:p>
            <a:r>
              <a:rPr lang="en-US" dirty="0">
                <a:solidFill>
                  <a:srgbClr val="0070C0"/>
                </a:solidFill>
                <a:latin typeface="Aptos" panose="02110004020202020204"/>
              </a:rPr>
              <a:t>[FS08]</a:t>
            </a:r>
          </a:p>
        </p:txBody>
      </p:sp>
      <p:sp>
        <p:nvSpPr>
          <p:cNvPr id="18" name="Rounded Rectangle 17">
            <a:extLst>
              <a:ext uri="{FF2B5EF4-FFF2-40B4-BE49-F238E27FC236}">
                <a16:creationId xmlns:a16="http://schemas.microsoft.com/office/drawing/2014/main" id="{55FE6FC8-BE9C-15E8-7038-BC82129CD873}"/>
              </a:ext>
            </a:extLst>
          </p:cNvPr>
          <p:cNvSpPr/>
          <p:nvPr/>
        </p:nvSpPr>
        <p:spPr>
          <a:xfrm>
            <a:off x="6143713" y="583739"/>
            <a:ext cx="1854689" cy="828533"/>
          </a:xfrm>
          <a:prstGeom prst="roundRect">
            <a:avLst/>
          </a:prstGeom>
          <a:solidFill>
            <a:srgbClr val="DDEAF8"/>
          </a:solidFill>
          <a:ln w="3810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latin typeface="Aptos" panose="02110004020202020204"/>
              </a:rPr>
              <a:t>Instance compression</a:t>
            </a:r>
          </a:p>
          <a:p>
            <a:pPr algn="ctr"/>
            <a:r>
              <a:rPr lang="en-US" dirty="0">
                <a:solidFill>
                  <a:schemeClr val="bg1">
                    <a:lumMod val="50000"/>
                  </a:schemeClr>
                </a:solidFill>
                <a:latin typeface="Aptos" panose="02110004020202020204"/>
              </a:rPr>
              <a:t>[HN06]</a:t>
            </a:r>
          </a:p>
        </p:txBody>
      </p:sp>
      <p:sp>
        <p:nvSpPr>
          <p:cNvPr id="2" name="Rounded Rectangle 1">
            <a:extLst>
              <a:ext uri="{FF2B5EF4-FFF2-40B4-BE49-F238E27FC236}">
                <a16:creationId xmlns:a16="http://schemas.microsoft.com/office/drawing/2014/main" id="{1373EF20-4E31-E040-5914-45C860F49203}"/>
              </a:ext>
            </a:extLst>
          </p:cNvPr>
          <p:cNvSpPr/>
          <p:nvPr/>
        </p:nvSpPr>
        <p:spPr>
          <a:xfrm>
            <a:off x="6169108" y="5448698"/>
            <a:ext cx="1854689" cy="828533"/>
          </a:xfrm>
          <a:prstGeom prst="roundRect">
            <a:avLst/>
          </a:prstGeom>
          <a:solidFill>
            <a:srgbClr val="DDEAF8"/>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Aptos" panose="02110004020202020204"/>
              </a:rPr>
              <a:t>Non-adaptive CIC</a:t>
            </a:r>
          </a:p>
        </p:txBody>
      </p:sp>
      <p:sp>
        <p:nvSpPr>
          <p:cNvPr id="28" name="Rounded Rectangle 27">
            <a:extLst>
              <a:ext uri="{FF2B5EF4-FFF2-40B4-BE49-F238E27FC236}">
                <a16:creationId xmlns:a16="http://schemas.microsoft.com/office/drawing/2014/main" id="{864FB4A9-B615-07E8-D85C-466E543FCC1F}"/>
              </a:ext>
            </a:extLst>
          </p:cNvPr>
          <p:cNvSpPr/>
          <p:nvPr/>
        </p:nvSpPr>
        <p:spPr>
          <a:xfrm>
            <a:off x="6169107" y="1649423"/>
            <a:ext cx="1854689" cy="828533"/>
          </a:xfrm>
          <a:prstGeom prst="roundRect">
            <a:avLst/>
          </a:prstGeom>
          <a:solidFill>
            <a:srgbClr val="DDEAF8"/>
          </a:solidFill>
          <a:ln w="3810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latin typeface="Aptos" panose="02110004020202020204"/>
              </a:rPr>
              <a:t>CIC with</a:t>
            </a:r>
            <a:br>
              <a:rPr lang="en-US" dirty="0">
                <a:solidFill>
                  <a:schemeClr val="bg1">
                    <a:lumMod val="50000"/>
                  </a:schemeClr>
                </a:solidFill>
                <a:latin typeface="Aptos" panose="02110004020202020204"/>
              </a:rPr>
            </a:br>
            <a:r>
              <a:rPr lang="en-US" dirty="0">
                <a:solidFill>
                  <a:schemeClr val="bg1">
                    <a:lumMod val="50000"/>
                  </a:schemeClr>
                </a:solidFill>
                <a:latin typeface="Aptos" panose="02110004020202020204"/>
              </a:rPr>
              <a:t>strong soundness</a:t>
            </a:r>
          </a:p>
        </p:txBody>
      </p:sp>
      <p:cxnSp>
        <p:nvCxnSpPr>
          <p:cNvPr id="30" name="Straight Arrow Connector 29">
            <a:extLst>
              <a:ext uri="{FF2B5EF4-FFF2-40B4-BE49-F238E27FC236}">
                <a16:creationId xmlns:a16="http://schemas.microsoft.com/office/drawing/2014/main" id="{963AB8F4-62C7-556C-3B8E-EB37EA99AE65}"/>
              </a:ext>
            </a:extLst>
          </p:cNvPr>
          <p:cNvCxnSpPr>
            <a:cxnSpLocks/>
          </p:cNvCxnSpPr>
          <p:nvPr/>
        </p:nvCxnSpPr>
        <p:spPr>
          <a:xfrm flipV="1">
            <a:off x="8035947" y="1655962"/>
            <a:ext cx="1635877" cy="404066"/>
          </a:xfrm>
          <a:prstGeom prst="straightConnector1">
            <a:avLst/>
          </a:prstGeom>
          <a:ln w="571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1803D488-4E16-7C59-FEF4-18A55C7A8C95}"/>
              </a:ext>
            </a:extLst>
          </p:cNvPr>
          <p:cNvSpPr txBox="1"/>
          <p:nvPr/>
        </p:nvSpPr>
        <p:spPr>
          <a:xfrm rot="20802609">
            <a:off x="8266251" y="1546348"/>
            <a:ext cx="966931" cy="369332"/>
          </a:xfrm>
          <a:prstGeom prst="rect">
            <a:avLst/>
          </a:prstGeom>
          <a:noFill/>
        </p:spPr>
        <p:txBody>
          <a:bodyPr wrap="none" rtlCol="0">
            <a:spAutoFit/>
          </a:bodyPr>
          <a:lstStyle/>
          <a:p>
            <a:r>
              <a:rPr lang="en-US" b="1" dirty="0">
                <a:solidFill>
                  <a:srgbClr val="C00000"/>
                </a:solidFill>
                <a:latin typeface="Aptos" panose="02110004020202020204"/>
              </a:rPr>
              <a:t>[</a:t>
            </a:r>
            <a:r>
              <a:rPr lang="en-US" b="1" dirty="0" err="1">
                <a:solidFill>
                  <a:srgbClr val="C00000"/>
                </a:solidFill>
                <a:latin typeface="Aptos" panose="02110004020202020204"/>
              </a:rPr>
              <a:t>Thm</a:t>
            </a:r>
            <a:r>
              <a:rPr lang="en-US" b="1" dirty="0">
                <a:solidFill>
                  <a:srgbClr val="C00000"/>
                </a:solidFill>
                <a:latin typeface="Aptos" panose="02110004020202020204"/>
              </a:rPr>
              <a:t> 1]</a:t>
            </a:r>
          </a:p>
        </p:txBody>
      </p:sp>
      <p:sp>
        <p:nvSpPr>
          <p:cNvPr id="3" name="Rounded Rectangle 2">
            <a:extLst>
              <a:ext uri="{FF2B5EF4-FFF2-40B4-BE49-F238E27FC236}">
                <a16:creationId xmlns:a16="http://schemas.microsoft.com/office/drawing/2014/main" id="{23355BEC-87A6-2165-6CF2-2F5A21BD5C43}"/>
              </a:ext>
            </a:extLst>
          </p:cNvPr>
          <p:cNvSpPr/>
          <p:nvPr/>
        </p:nvSpPr>
        <p:spPr>
          <a:xfrm>
            <a:off x="9729005" y="4438719"/>
            <a:ext cx="1949918" cy="725782"/>
          </a:xfrm>
          <a:prstGeom prst="roundRect">
            <a:avLst>
              <a:gd name="adj" fmla="val 11512"/>
            </a:avLst>
          </a:prstGeom>
          <a:solidFill>
            <a:schemeClr val="accent2">
              <a:lumMod val="20000"/>
              <a:lumOff val="8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Aptos" panose="02110004020202020204"/>
              </a:rPr>
              <a:t>Collision resistant hash</a:t>
            </a:r>
          </a:p>
        </p:txBody>
      </p:sp>
      <p:sp>
        <p:nvSpPr>
          <p:cNvPr id="75" name="TextBox 74">
            <a:extLst>
              <a:ext uri="{FF2B5EF4-FFF2-40B4-BE49-F238E27FC236}">
                <a16:creationId xmlns:a16="http://schemas.microsoft.com/office/drawing/2014/main" id="{67C42C47-143B-C8CF-E703-033DC9F68575}"/>
              </a:ext>
            </a:extLst>
          </p:cNvPr>
          <p:cNvSpPr txBox="1"/>
          <p:nvPr/>
        </p:nvSpPr>
        <p:spPr>
          <a:xfrm rot="290360">
            <a:off x="2796843" y="5502614"/>
            <a:ext cx="3066600" cy="338554"/>
          </a:xfrm>
          <a:prstGeom prst="rect">
            <a:avLst/>
          </a:prstGeom>
          <a:noFill/>
        </p:spPr>
        <p:txBody>
          <a:bodyPr wrap="square" rtlCol="0">
            <a:spAutoFit/>
          </a:bodyPr>
          <a:lstStyle/>
          <a:p>
            <a:r>
              <a:rPr lang="en-US" sz="1600" dirty="0">
                <a:solidFill>
                  <a:schemeClr val="bg1">
                    <a:lumMod val="50000"/>
                  </a:schemeClr>
                </a:solidFill>
                <a:latin typeface="Aptos" panose="02110004020202020204"/>
              </a:rPr>
              <a:t>via </a:t>
            </a:r>
            <a:r>
              <a:rPr lang="en-US" sz="1600" b="1" dirty="0">
                <a:solidFill>
                  <a:schemeClr val="bg1">
                    <a:lumMod val="50000"/>
                  </a:schemeClr>
                </a:solidFill>
                <a:latin typeface="Aptos" panose="02110004020202020204"/>
              </a:rPr>
              <a:t>non-adaptive </a:t>
            </a:r>
            <a:r>
              <a:rPr lang="en-US" sz="1600" dirty="0">
                <a:solidFill>
                  <a:schemeClr val="bg1">
                    <a:lumMod val="50000"/>
                  </a:schemeClr>
                </a:solidFill>
                <a:latin typeface="Aptos" panose="02110004020202020204"/>
              </a:rPr>
              <a:t>succinct PCA</a:t>
            </a:r>
          </a:p>
        </p:txBody>
      </p:sp>
      <p:cxnSp>
        <p:nvCxnSpPr>
          <p:cNvPr id="76" name="Straight Arrow Connector 75">
            <a:extLst>
              <a:ext uri="{FF2B5EF4-FFF2-40B4-BE49-F238E27FC236}">
                <a16:creationId xmlns:a16="http://schemas.microsoft.com/office/drawing/2014/main" id="{6FB22DC7-7A14-C4C5-67FE-1E213368A99C}"/>
              </a:ext>
            </a:extLst>
          </p:cNvPr>
          <p:cNvCxnSpPr>
            <a:cxnSpLocks/>
          </p:cNvCxnSpPr>
          <p:nvPr/>
        </p:nvCxnSpPr>
        <p:spPr>
          <a:xfrm>
            <a:off x="2794604" y="5689525"/>
            <a:ext cx="3186549" cy="227940"/>
          </a:xfrm>
          <a:prstGeom prst="straightConnector1">
            <a:avLst/>
          </a:prstGeom>
          <a:ln w="571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81" name="Rounded Rectangle 77">
            <a:extLst>
              <a:ext uri="{FF2B5EF4-FFF2-40B4-BE49-F238E27FC236}">
                <a16:creationId xmlns:a16="http://schemas.microsoft.com/office/drawing/2014/main" id="{D14AA7A6-9766-55D1-A5E8-7E08F72C7017}"/>
              </a:ext>
            </a:extLst>
          </p:cNvPr>
          <p:cNvSpPr/>
          <p:nvPr/>
        </p:nvSpPr>
        <p:spPr>
          <a:xfrm>
            <a:off x="1207259" y="5126398"/>
            <a:ext cx="1587345" cy="772615"/>
          </a:xfrm>
          <a:prstGeom prst="roundRect">
            <a:avLst>
              <a:gd name="adj" fmla="val 11512"/>
            </a:avLst>
          </a:prstGeom>
          <a:solidFill>
            <a:schemeClr val="bg1">
              <a:lumMod val="9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Aptos" panose="02110004020202020204"/>
              </a:rPr>
              <a:t>Standard assumptions</a:t>
            </a:r>
          </a:p>
        </p:txBody>
      </p:sp>
      <p:sp>
        <p:nvSpPr>
          <p:cNvPr id="83" name="TextBox 82">
            <a:extLst>
              <a:ext uri="{FF2B5EF4-FFF2-40B4-BE49-F238E27FC236}">
                <a16:creationId xmlns:a16="http://schemas.microsoft.com/office/drawing/2014/main" id="{719668D4-B29F-4F70-CFF0-CB291FEB3B0A}"/>
              </a:ext>
            </a:extLst>
          </p:cNvPr>
          <p:cNvSpPr txBox="1"/>
          <p:nvPr/>
        </p:nvSpPr>
        <p:spPr>
          <a:xfrm rot="350547">
            <a:off x="3807920" y="5790974"/>
            <a:ext cx="1028410" cy="369332"/>
          </a:xfrm>
          <a:prstGeom prst="rect">
            <a:avLst/>
          </a:prstGeom>
          <a:noFill/>
        </p:spPr>
        <p:txBody>
          <a:bodyPr wrap="square">
            <a:spAutoFit/>
          </a:bodyPr>
          <a:lstStyle/>
          <a:p>
            <a:r>
              <a:rPr lang="en-US" dirty="0">
                <a:solidFill>
                  <a:srgbClr val="0070C0"/>
                </a:solidFill>
                <a:latin typeface="Aptos" panose="02110004020202020204"/>
              </a:rPr>
              <a:t>[BR22] </a:t>
            </a:r>
            <a:endParaRPr lang="en-IL" dirty="0"/>
          </a:p>
        </p:txBody>
      </p:sp>
      <p:sp>
        <p:nvSpPr>
          <p:cNvPr id="85" name="Rounded Rectangle 84">
            <a:extLst>
              <a:ext uri="{FF2B5EF4-FFF2-40B4-BE49-F238E27FC236}">
                <a16:creationId xmlns:a16="http://schemas.microsoft.com/office/drawing/2014/main" id="{EF55D652-E33D-8CC2-9A0E-5D1F13E8C3C8}"/>
              </a:ext>
            </a:extLst>
          </p:cNvPr>
          <p:cNvSpPr/>
          <p:nvPr/>
        </p:nvSpPr>
        <p:spPr>
          <a:xfrm>
            <a:off x="6187035" y="3155575"/>
            <a:ext cx="1829295" cy="1884661"/>
          </a:xfrm>
          <a:prstGeom prst="roundRect">
            <a:avLst>
              <a:gd name="adj" fmla="val 6866"/>
            </a:avLst>
          </a:prstGeom>
          <a:no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latin typeface="Aptos" panose="02110004020202020204"/>
            </a:endParaRPr>
          </a:p>
        </p:txBody>
      </p:sp>
      <p:sp>
        <p:nvSpPr>
          <p:cNvPr id="89" name="TextBox 88">
            <a:extLst>
              <a:ext uri="{FF2B5EF4-FFF2-40B4-BE49-F238E27FC236}">
                <a16:creationId xmlns:a16="http://schemas.microsoft.com/office/drawing/2014/main" id="{44AA05BD-4B0A-01C0-AEE4-DFBDCA64C70D}"/>
              </a:ext>
            </a:extLst>
          </p:cNvPr>
          <p:cNvSpPr txBox="1"/>
          <p:nvPr/>
        </p:nvSpPr>
        <p:spPr>
          <a:xfrm>
            <a:off x="6143713" y="2913857"/>
            <a:ext cx="1829295" cy="2400657"/>
          </a:xfrm>
          <a:prstGeom prst="rect">
            <a:avLst/>
          </a:prstGeom>
          <a:noFill/>
        </p:spPr>
        <p:txBody>
          <a:bodyPr wrap="square">
            <a:spAutoFit/>
          </a:bodyPr>
          <a:lstStyle/>
          <a:p>
            <a:pPr algn="ctr"/>
            <a:r>
              <a:rPr lang="en-IL" sz="15000" dirty="0">
                <a:solidFill>
                  <a:srgbClr val="C00000"/>
                </a:solidFill>
              </a:rPr>
              <a:t>?</a:t>
            </a:r>
          </a:p>
        </p:txBody>
      </p:sp>
    </p:spTree>
    <p:extLst>
      <p:ext uri="{BB962C8B-B14F-4D97-AF65-F5344CB8AC3E}">
        <p14:creationId xmlns:p14="http://schemas.microsoft.com/office/powerpoint/2010/main" val="118855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C0FDF-B9DB-C14F-4C54-66D461023C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058087-7F37-2F19-3942-B3E94B62BD78}"/>
              </a:ext>
            </a:extLst>
          </p:cNvPr>
          <p:cNvSpPr>
            <a:spLocks noGrp="1"/>
          </p:cNvSpPr>
          <p:nvPr>
            <p:ph type="title"/>
          </p:nvPr>
        </p:nvSpPr>
        <p:spPr>
          <a:xfrm>
            <a:off x="415600" y="593367"/>
            <a:ext cx="11776400" cy="763600"/>
          </a:xfrm>
        </p:spPr>
        <p:txBody>
          <a:bodyPr>
            <a:normAutofit fontScale="90000"/>
          </a:bodyPr>
          <a:lstStyle/>
          <a:p>
            <a:r>
              <a:rPr lang="en-US" dirty="0"/>
              <a:t>CIC with Witness Transformation</a:t>
            </a:r>
            <a:endParaRPr lang="he-IL" sz="2933" dirty="0"/>
          </a:p>
        </p:txBody>
      </p:sp>
      <p:sp>
        <p:nvSpPr>
          <p:cNvPr id="4" name="Slide Number Placeholder 3">
            <a:extLst>
              <a:ext uri="{FF2B5EF4-FFF2-40B4-BE49-F238E27FC236}">
                <a16:creationId xmlns:a16="http://schemas.microsoft.com/office/drawing/2014/main" id="{04488363-1898-DD5A-F7BF-5935065C3FA1}"/>
              </a:ext>
            </a:extLst>
          </p:cNvPr>
          <p:cNvSpPr>
            <a:spLocks noGrp="1"/>
          </p:cNvSpPr>
          <p:nvPr>
            <p:ph type="sldNum" idx="12"/>
          </p:nvPr>
        </p:nvSpPr>
        <p:spPr/>
        <p:txBody>
          <a:bodyPr/>
          <a:lstStyle/>
          <a:p>
            <a:fld id="{00000000-1234-1234-1234-123412341234}" type="slidenum">
              <a:rPr lang="he" smtClean="0"/>
              <a:pPr/>
              <a:t>9</a:t>
            </a:fld>
            <a:endParaRPr lang="he"/>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99D0D657-FC2D-5BFA-08A3-DD0DDBB983E9}"/>
                  </a:ext>
                </a:extLst>
              </p:cNvPr>
              <p:cNvSpPr txBox="1"/>
              <p:nvPr/>
            </p:nvSpPr>
            <p:spPr>
              <a:xfrm>
                <a:off x="436538" y="1594641"/>
                <a:ext cx="9477483" cy="3354508"/>
              </a:xfrm>
              <a:prstGeom prst="rect">
                <a:avLst/>
              </a:prstGeom>
              <a:noFill/>
            </p:spPr>
            <p:txBody>
              <a:bodyPr wrap="square">
                <a:spAutoFit/>
              </a:bodyPr>
              <a:lstStyle/>
              <a:p>
                <a:pPr>
                  <a:lnSpc>
                    <a:spcPct val="150000"/>
                  </a:lnSpc>
                </a:pPr>
                <a:r>
                  <a:rPr lang="en-US" sz="2000" dirty="0"/>
                  <a:t>An efficient </a:t>
                </a:r>
                <a:r>
                  <a:rPr lang="en-US" sz="2000" b="1" dirty="0"/>
                  <a:t>instance compression </a:t>
                </a:r>
                <a:r>
                  <a:rPr lang="en-US" sz="2000" dirty="0"/>
                  <a:t>algorithm </a:t>
                </a:r>
                <a:r>
                  <a:rPr lang="en-US" sz="2000" b="1" dirty="0"/>
                  <a:t>	 </a:t>
                </a:r>
                <a:endParaRPr lang="en-US" sz="2000" dirty="0"/>
              </a:p>
              <a:p>
                <a:pPr>
                  <a:lnSpc>
                    <a:spcPct val="150000"/>
                  </a:lnSpc>
                </a:pPr>
                <a:r>
                  <a:rPr lang="en-US" sz="2000" dirty="0"/>
                  <a:t>An efficient </a:t>
                </a:r>
                <a:r>
                  <a:rPr lang="en-US" sz="2000" b="1" dirty="0"/>
                  <a:t>witness transformation </a:t>
                </a:r>
                <a:r>
                  <a:rPr lang="en-US" sz="2000" dirty="0"/>
                  <a:t>algorithm </a:t>
                </a:r>
                <a:r>
                  <a:rPr lang="en-US" sz="2000" b="1" dirty="0"/>
                  <a:t>	 </a:t>
                </a:r>
              </a:p>
              <a:p>
                <a:pPr marL="342900" indent="-342900">
                  <a:lnSpc>
                    <a:spcPct val="150000"/>
                  </a:lnSpc>
                  <a:buFont typeface="Arial" panose="020B0604020202020204" pitchFamily="34" charset="0"/>
                  <a:buChar char="•"/>
                </a:pPr>
                <a:r>
                  <a:rPr lang="en-US" sz="2000" b="1" dirty="0">
                    <a:solidFill>
                      <a:srgbClr val="00B0F0"/>
                    </a:solidFill>
                  </a:rPr>
                  <a:t>Witness transformation</a:t>
                </a:r>
                <a:r>
                  <a:rPr lang="en-US" sz="2000" dirty="0">
                    <a:solidFill>
                      <a:srgbClr val="00B0F0"/>
                    </a:solidFill>
                  </a:rPr>
                  <a:t>: </a:t>
                </a:r>
              </a:p>
              <a:p>
                <a:pPr>
                  <a:lnSpc>
                    <a:spcPct val="150000"/>
                  </a:lnSpc>
                </a:pPr>
                <a:r>
                  <a:rPr lang="en-US" sz="2000" dirty="0">
                    <a:solidFill>
                      <a:srgbClr val="00B0F0"/>
                    </a:solidFill>
                  </a:rPr>
                  <a:t>	</a:t>
                </a:r>
                <a:r>
                  <a:rPr lang="en-US" sz="2000" dirty="0"/>
                  <a:t>If </a:t>
                </a:r>
                <a14:m>
                  <m:oMath xmlns:m="http://schemas.openxmlformats.org/officeDocument/2006/math">
                    <m:r>
                      <a:rPr lang="en-US" sz="2000" b="0" i="0" smtClean="0">
                        <a:latin typeface="Cambria Math" panose="02040503050406030204" pitchFamily="18" charset="0"/>
                      </a:rPr>
                      <m:t>(</m:t>
                    </m:r>
                    <m:r>
                      <a:rPr lang="en-US" sz="2000" i="1">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𝑤</m:t>
                    </m:r>
                    <m:r>
                      <a:rPr lang="en-US" sz="2000" b="0" i="1" smtClean="0">
                        <a:latin typeface="Cambria Math" panose="02040503050406030204" pitchFamily="18" charset="0"/>
                      </a:rPr>
                      <m:t>)∈</m:t>
                    </m:r>
                    <m:r>
                      <a:rPr lang="en-US" sz="2000" i="1" dirty="0">
                        <a:latin typeface="Cambria Math" panose="02040503050406030204" pitchFamily="18" charset="0"/>
                        <a:ea typeface="Cambria Math" panose="02040503050406030204" pitchFamily="18" charset="0"/>
                      </a:rPr>
                      <m:t>ℛ</m:t>
                    </m:r>
                  </m:oMath>
                </a14:m>
                <a:r>
                  <a:rPr lang="en-US" sz="2000" i="1" dirty="0">
                    <a:latin typeface="Cambria Math" panose="02040503050406030204" pitchFamily="18" charset="0"/>
                  </a:rPr>
                  <a:t>, </a:t>
                </a:r>
                <a:r>
                  <a:rPr lang="en-US" sz="2000" dirty="0">
                    <a:latin typeface="Cambria Math" panose="02040503050406030204" pitchFamily="18" charset="0"/>
                  </a:rPr>
                  <a:t>then </a:t>
                </a:r>
                <a14:m>
                  <m:oMath xmlns:m="http://schemas.openxmlformats.org/officeDocument/2006/math">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𝐼𝐶</m:t>
                        </m:r>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𝑊𝑇</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𝑤</m:t>
                            </m:r>
                          </m:e>
                        </m:d>
                      </m:e>
                    </m:d>
                    <m:r>
                      <a:rPr lang="en-US" sz="2000" b="0" i="1" smtClean="0">
                        <a:latin typeface="Cambria Math" panose="02040503050406030204" pitchFamily="18" charset="0"/>
                      </a:rPr>
                      <m:t> </m:t>
                    </m:r>
                    <m:r>
                      <a:rPr lang="en-US" sz="2000" i="1">
                        <a:latin typeface="Cambria Math" panose="02040503050406030204" pitchFamily="18" charset="0"/>
                      </a:rPr>
                      <m:t>∈</m:t>
                    </m:r>
                    <m:r>
                      <a:rPr lang="en-US" sz="2000" i="1" dirty="0">
                        <a:latin typeface="Cambria Math" panose="02040503050406030204" pitchFamily="18" charset="0"/>
                        <a:ea typeface="Cambria Math" panose="02040503050406030204" pitchFamily="18" charset="0"/>
                      </a:rPr>
                      <m:t>ℛ</m:t>
                    </m:r>
                    <m:r>
                      <a:rPr lang="en-US" sz="2000" b="0" i="1" dirty="0" smtClean="0">
                        <a:latin typeface="Cambria Math" panose="02040503050406030204" pitchFamily="18" charset="0"/>
                        <a:ea typeface="Cambria Math" panose="02040503050406030204" pitchFamily="18" charset="0"/>
                      </a:rPr>
                      <m:t>′</m:t>
                    </m:r>
                  </m:oMath>
                </a14:m>
                <a:endParaRPr lang="en-US" sz="2000" i="1" dirty="0">
                  <a:latin typeface="Cambria Math" panose="02040503050406030204" pitchFamily="18" charset="0"/>
                </a:endParaRPr>
              </a:p>
              <a:p>
                <a:pPr marL="342900" indent="-342900">
                  <a:lnSpc>
                    <a:spcPct val="150000"/>
                  </a:lnSpc>
                  <a:buFont typeface="Arial" panose="020B0604020202020204" pitchFamily="34" charset="0"/>
                  <a:buChar char="•"/>
                </a:pPr>
                <a:r>
                  <a:rPr lang="en-US" sz="2000" b="1" dirty="0">
                    <a:solidFill>
                      <a:srgbClr val="C00000"/>
                    </a:solidFill>
                    <a:highlight>
                      <a:srgbClr val="FFFF00"/>
                    </a:highlight>
                    <a:ea typeface="Cambria Math" panose="02040503050406030204" pitchFamily="18" charset="0"/>
                  </a:rPr>
                  <a:t>Non-adaptive</a:t>
                </a:r>
                <a:r>
                  <a:rPr lang="en-US" sz="2000" b="1" dirty="0">
                    <a:solidFill>
                      <a:srgbClr val="C00000"/>
                    </a:solidFill>
                    <a:ea typeface="Cambria Math" panose="02040503050406030204" pitchFamily="18" charset="0"/>
                  </a:rPr>
                  <a:t> computational soundness</a:t>
                </a:r>
                <a:r>
                  <a:rPr lang="en-US" sz="2000" dirty="0">
                    <a:solidFill>
                      <a:srgbClr val="C00000"/>
                    </a:solidFill>
                    <a:ea typeface="Cambria Math" panose="02040503050406030204" pitchFamily="18" charset="0"/>
                  </a:rPr>
                  <a:t>:</a:t>
                </a:r>
                <a:r>
                  <a:rPr lang="en-US" sz="2000" dirty="0">
                    <a:ea typeface="Cambria Math" panose="02040503050406030204" pitchFamily="18" charset="0"/>
                  </a:rPr>
                  <a:t> </a:t>
                </a:r>
              </a:p>
              <a:p>
                <a:pPr>
                  <a:lnSpc>
                    <a:spcPct val="150000"/>
                  </a:lnSpc>
                </a:pPr>
                <a:r>
                  <a:rPr lang="en-US" sz="2000" dirty="0">
                    <a:ea typeface="Cambria Math" panose="02040503050406030204" pitchFamily="18" charset="0"/>
                  </a:rPr>
                  <a:t>	For any </a:t>
                </a:r>
                <a14:m>
                  <m:oMath xmlns:m="http://schemas.openxmlformats.org/officeDocument/2006/math">
                    <m:r>
                      <a:rPr lang="en-US" sz="2000" i="1">
                        <a:latin typeface="Cambria Math" panose="02040503050406030204" pitchFamily="18" charset="0"/>
                      </a:rPr>
                      <m:t>𝑥</m:t>
                    </m:r>
                    <m:r>
                      <a:rPr lang="en-US" sz="2000" i="1">
                        <a:latin typeface="Cambria Math" panose="02040503050406030204" pitchFamily="18" charset="0"/>
                      </a:rPr>
                      <m:t>∉</m:t>
                    </m:r>
                    <m:r>
                      <a:rPr lang="en-US" sz="2000" i="1" smtClean="0">
                        <a:latin typeface="Cambria Math" panose="02040503050406030204" pitchFamily="18" charset="0"/>
                      </a:rPr>
                      <m:t>𝐿</m:t>
                    </m:r>
                    <m:r>
                      <a:rPr lang="en-US" sz="2000" b="0" i="0" smtClean="0">
                        <a:latin typeface="Cambria Math" panose="02040503050406030204" pitchFamily="18" charset="0"/>
                      </a:rPr>
                      <m:t>(</m:t>
                    </m:r>
                    <m:r>
                      <a:rPr lang="en-US" sz="2000" i="1" dirty="0">
                        <a:latin typeface="Cambria Math" panose="02040503050406030204" pitchFamily="18" charset="0"/>
                        <a:ea typeface="Cambria Math" panose="02040503050406030204" pitchFamily="18" charset="0"/>
                      </a:rPr>
                      <m:t>ℛ</m:t>
                    </m:r>
                    <m:r>
                      <a:rPr lang="en-US" sz="2000" b="0" i="0" dirty="0" smtClean="0">
                        <a:latin typeface="Cambria Math" panose="02040503050406030204" pitchFamily="18" charset="0"/>
                        <a:ea typeface="Cambria Math" panose="02040503050406030204" pitchFamily="18" charset="0"/>
                      </a:rPr>
                      <m:t>)</m:t>
                    </m:r>
                  </m:oMath>
                </a14:m>
                <a:r>
                  <a:rPr lang="en-IL" sz="2000" dirty="0"/>
                  <a:t>, it is </a:t>
                </a:r>
                <a:r>
                  <a:rPr lang="en-IL" sz="2000" b="1" dirty="0"/>
                  <a:t>hard to find </a:t>
                </a:r>
                <a14:m>
                  <m:oMath xmlns:m="http://schemas.openxmlformats.org/officeDocument/2006/math">
                    <m:r>
                      <a:rPr lang="en-US" sz="2000" b="1" i="1" smtClean="0">
                        <a:latin typeface="Cambria Math" panose="02040503050406030204" pitchFamily="18" charset="0"/>
                      </a:rPr>
                      <m:t>𝒘</m:t>
                    </m:r>
                    <m:r>
                      <a:rPr lang="en-US" sz="2000" b="1" i="1" smtClean="0">
                        <a:latin typeface="Cambria Math" panose="02040503050406030204" pitchFamily="18" charset="0"/>
                      </a:rPr>
                      <m:t>′</m:t>
                    </m:r>
                  </m:oMath>
                </a14:m>
                <a:r>
                  <a:rPr lang="en-IL" sz="2000" dirty="0"/>
                  <a:t> such that  </a:t>
                </a:r>
                <a14:m>
                  <m:oMath xmlns:m="http://schemas.openxmlformats.org/officeDocument/2006/math">
                    <m:d>
                      <m:dPr>
                        <m:ctrlPr>
                          <a:rPr lang="en-US" sz="2000" b="0" i="1">
                            <a:latin typeface="Cambria Math" panose="02040503050406030204" pitchFamily="18" charset="0"/>
                          </a:rPr>
                        </m:ctrlPr>
                      </m:dPr>
                      <m:e>
                        <m:r>
                          <a:rPr lang="en-US" sz="2000" b="0" i="1" smtClean="0">
                            <a:latin typeface="Cambria Math" panose="02040503050406030204" pitchFamily="18" charset="0"/>
                          </a:rPr>
                          <m:t>𝐼𝐶</m:t>
                        </m:r>
                        <m:r>
                          <a:rPr lang="en-US" sz="2000" b="0" i="0"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𝑤</m:t>
                            </m:r>
                          </m:e>
                          <m:sup>
                            <m:r>
                              <a:rPr lang="en-US" sz="2000" b="0" i="1" smtClean="0">
                                <a:latin typeface="Cambria Math" panose="02040503050406030204" pitchFamily="18" charset="0"/>
                              </a:rPr>
                              <m:t>′</m:t>
                            </m:r>
                          </m:sup>
                        </m:sSup>
                      </m:e>
                    </m:d>
                    <m:r>
                      <a:rPr lang="en-US" sz="2000" b="0" i="1" smtClean="0">
                        <a:latin typeface="Cambria Math" panose="02040503050406030204" pitchFamily="18" charset="0"/>
                      </a:rPr>
                      <m:t>∈</m:t>
                    </m:r>
                    <m:r>
                      <a:rPr lang="en-US" sz="2000" i="1" dirty="0">
                        <a:latin typeface="Cambria Math" panose="02040503050406030204" pitchFamily="18" charset="0"/>
                        <a:ea typeface="Cambria Math" panose="02040503050406030204" pitchFamily="18" charset="0"/>
                      </a:rPr>
                      <m:t>ℛ</m:t>
                    </m:r>
                    <m:r>
                      <a:rPr lang="en-US" sz="2000" i="1" dirty="0">
                        <a:latin typeface="Cambria Math" panose="02040503050406030204" pitchFamily="18" charset="0"/>
                        <a:ea typeface="Cambria Math" panose="02040503050406030204" pitchFamily="18" charset="0"/>
                      </a:rPr>
                      <m:t>′</m:t>
                    </m:r>
                  </m:oMath>
                </a14:m>
                <a:endParaRPr lang="en-US" sz="2000" b="0" dirty="0">
                  <a:ea typeface="Cambria Math" panose="02040503050406030204" pitchFamily="18" charset="0"/>
                </a:endParaRPr>
              </a:p>
              <a:p>
                <a:pPr marL="342900" indent="-342900">
                  <a:lnSpc>
                    <a:spcPct val="150000"/>
                  </a:lnSpc>
                  <a:buFont typeface="Arial" panose="020B0604020202020204" pitchFamily="34" charset="0"/>
                  <a:buChar char="•"/>
                </a:pPr>
                <a:r>
                  <a:rPr lang="en-US" sz="2000" b="1" dirty="0">
                    <a:solidFill>
                      <a:schemeClr val="accent6">
                        <a:lumMod val="75000"/>
                      </a:schemeClr>
                    </a:solidFill>
                  </a:rPr>
                  <a:t>Compress to witness size</a:t>
                </a:r>
                <a:r>
                  <a:rPr lang="en-US" sz="2000" dirty="0">
                    <a:solidFill>
                      <a:schemeClr val="accent6">
                        <a:lumMod val="75000"/>
                      </a:schemeClr>
                    </a:solidFill>
                  </a:rPr>
                  <a:t>: </a:t>
                </a:r>
                <a14:m>
                  <m:oMath xmlns:m="http://schemas.openxmlformats.org/officeDocument/2006/math">
                    <m:d>
                      <m:dPr>
                        <m:begChr m:val="|"/>
                        <m:endChr m:val="|"/>
                        <m:ctrlPr>
                          <a:rPr lang="he-IL"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m:t>
                            </m:r>
                          </m:sup>
                        </m:sSup>
                      </m:e>
                    </m:d>
                    <m:r>
                      <a:rPr lang="he-IL" sz="2000" i="1">
                        <a:latin typeface="Cambria Math" panose="02040503050406030204" pitchFamily="18" charset="0"/>
                      </a:rPr>
                      <m:t>=</m:t>
                    </m:r>
                    <m:r>
                      <m:rPr>
                        <m:sty m:val="p"/>
                      </m:rPr>
                      <a:rPr lang="en-US" sz="2000">
                        <a:latin typeface="Cambria Math" panose="02040503050406030204" pitchFamily="18" charset="0"/>
                      </a:rPr>
                      <m:t>poly</m:t>
                    </m:r>
                    <m:r>
                      <a:rPr lang="en-US" sz="2000" i="1">
                        <a:latin typeface="Cambria Math" panose="02040503050406030204" pitchFamily="18" charset="0"/>
                      </a:rPr>
                      <m:t>(|</m:t>
                    </m:r>
                    <m:r>
                      <a:rPr lang="en-US" sz="2000" i="1">
                        <a:latin typeface="Cambria Math" panose="02040503050406030204" pitchFamily="18" charset="0"/>
                      </a:rPr>
                      <m:t>𝑤</m:t>
                    </m:r>
                    <m:r>
                      <a:rPr lang="en-US" sz="2000" i="1">
                        <a:latin typeface="Cambria Math" panose="02040503050406030204" pitchFamily="18" charset="0"/>
                      </a:rPr>
                      <m:t>|)</m:t>
                    </m:r>
                  </m:oMath>
                </a14:m>
                <a:endParaRPr lang="en-IL" sz="2000" dirty="0"/>
              </a:p>
            </p:txBody>
          </p:sp>
        </mc:Choice>
        <mc:Fallback>
          <p:sp>
            <p:nvSpPr>
              <p:cNvPr id="6" name="TextBox 5">
                <a:extLst>
                  <a:ext uri="{FF2B5EF4-FFF2-40B4-BE49-F238E27FC236}">
                    <a16:creationId xmlns:a16="http://schemas.microsoft.com/office/drawing/2014/main" id="{99D0D657-FC2D-5BFA-08A3-DD0DDBB983E9}"/>
                  </a:ext>
                </a:extLst>
              </p:cNvPr>
              <p:cNvSpPr txBox="1">
                <a:spLocks noRot="1" noChangeAspect="1" noMove="1" noResize="1" noEditPoints="1" noAdjustHandles="1" noChangeArrowheads="1" noChangeShapeType="1" noTextEdit="1"/>
              </p:cNvSpPr>
              <p:nvPr/>
            </p:nvSpPr>
            <p:spPr>
              <a:xfrm>
                <a:off x="436538" y="1594641"/>
                <a:ext cx="9477483" cy="3354508"/>
              </a:xfrm>
              <a:prstGeom prst="rect">
                <a:avLst/>
              </a:prstGeom>
              <a:blipFill>
                <a:blip r:embed="rId4"/>
                <a:stretch>
                  <a:fillRect l="-669" b="-2264"/>
                </a:stretch>
              </a:blipFill>
            </p:spPr>
            <p:txBody>
              <a:bodyPr/>
              <a:lstStyle/>
              <a:p>
                <a:r>
                  <a:rPr lang="en-IL">
                    <a:noFill/>
                  </a:rPr>
                  <a:t> </a:t>
                </a:r>
              </a:p>
            </p:txBody>
          </p:sp>
        </mc:Fallback>
      </mc:AlternateContent>
      <p:sp>
        <p:nvSpPr>
          <p:cNvPr id="7" name="TextBox 6">
            <a:extLst>
              <a:ext uri="{FF2B5EF4-FFF2-40B4-BE49-F238E27FC236}">
                <a16:creationId xmlns:a16="http://schemas.microsoft.com/office/drawing/2014/main" id="{8E759907-C3E8-2D85-DA59-8BED5912EB46}"/>
              </a:ext>
            </a:extLst>
          </p:cNvPr>
          <p:cNvSpPr txBox="1"/>
          <p:nvPr/>
        </p:nvSpPr>
        <p:spPr>
          <a:xfrm>
            <a:off x="415600" y="1192881"/>
            <a:ext cx="2949392" cy="369332"/>
          </a:xfrm>
          <a:prstGeom prst="rect">
            <a:avLst/>
          </a:prstGeom>
          <a:noFill/>
        </p:spPr>
        <p:txBody>
          <a:bodyPr wrap="square">
            <a:spAutoFit/>
          </a:bodyPr>
          <a:lstStyle/>
          <a:p>
            <a:r>
              <a:rPr lang="en-US" dirty="0">
                <a:solidFill>
                  <a:srgbClr val="666666"/>
                </a:solidFill>
              </a:rPr>
              <a:t>[Bronfman-</a:t>
            </a:r>
            <a:r>
              <a:rPr lang="en-US" dirty="0" err="1">
                <a:solidFill>
                  <a:srgbClr val="666666"/>
                </a:solidFill>
              </a:rPr>
              <a:t>Rothblum</a:t>
            </a:r>
            <a:r>
              <a:rPr lang="en-US" dirty="0">
                <a:solidFill>
                  <a:srgbClr val="666666"/>
                </a:solidFill>
              </a:rPr>
              <a:t> 22]</a:t>
            </a:r>
            <a:endParaRPr lang="en-IL" dirty="0">
              <a:solidFill>
                <a:srgbClr val="666666"/>
              </a:solidFill>
            </a:endParaRPr>
          </a:p>
        </p:txBody>
      </p:sp>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7D1153B2-056E-E604-F95B-6730E1BEF865}"/>
                  </a:ext>
                </a:extLst>
              </p:cNvPr>
              <p:cNvSpPr/>
              <p:nvPr/>
            </p:nvSpPr>
            <p:spPr>
              <a:xfrm>
                <a:off x="9266641" y="3187345"/>
                <a:ext cx="1284384" cy="8380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𝑊</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𝑇</m:t>
                          </m:r>
                        </m:e>
                        <m:sub>
                          <m:r>
                            <a:rPr lang="en-US" sz="2400" b="0" i="1" dirty="0" smtClean="0">
                              <a:latin typeface="Cambria Math" panose="02040503050406030204" pitchFamily="18" charset="0"/>
                            </a:rPr>
                            <m:t>𝑐𝑟𝑠</m:t>
                          </m:r>
                        </m:sub>
                      </m:sSub>
                    </m:oMath>
                  </m:oMathPara>
                </a14:m>
                <a:endParaRPr lang="en-US" sz="1400" b="0" dirty="0"/>
              </a:p>
            </p:txBody>
          </p:sp>
        </mc:Choice>
        <mc:Fallback xmlns="">
          <p:sp>
            <p:nvSpPr>
              <p:cNvPr id="3" name="Rounded Rectangle 2">
                <a:extLst>
                  <a:ext uri="{FF2B5EF4-FFF2-40B4-BE49-F238E27FC236}">
                    <a16:creationId xmlns:a16="http://schemas.microsoft.com/office/drawing/2014/main" id="{21DF3042-601F-BE37-F636-46E182E9E5E9}"/>
                  </a:ext>
                </a:extLst>
              </p:cNvPr>
              <p:cNvSpPr>
                <a:spLocks noRot="1" noChangeAspect="1" noMove="1" noResize="1" noEditPoints="1" noAdjustHandles="1" noChangeArrowheads="1" noChangeShapeType="1" noTextEdit="1"/>
              </p:cNvSpPr>
              <p:nvPr/>
            </p:nvSpPr>
            <p:spPr>
              <a:xfrm>
                <a:off x="9266641" y="3187345"/>
                <a:ext cx="1284384" cy="838025"/>
              </a:xfrm>
              <a:prstGeom prst="roundRect">
                <a:avLst/>
              </a:prstGeom>
              <a:blipFill>
                <a:blip r:embed="rId5"/>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290AE92-A4EE-B5D5-50A2-6F320B0A6154}"/>
                  </a:ext>
                </a:extLst>
              </p:cNvPr>
              <p:cNvSpPr txBox="1"/>
              <p:nvPr/>
            </p:nvSpPr>
            <p:spPr>
              <a:xfrm>
                <a:off x="7477689" y="3276066"/>
                <a:ext cx="102676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𝑤</m:t>
                      </m:r>
                      <m:r>
                        <a:rPr lang="en-US" sz="2800" b="0" i="1" smtClean="0">
                          <a:latin typeface="Cambria Math" panose="02040503050406030204" pitchFamily="18" charset="0"/>
                        </a:rPr>
                        <m:t>)</m:t>
                      </m:r>
                    </m:oMath>
                  </m:oMathPara>
                </a14:m>
                <a:endParaRPr lang="en-IL" sz="2800" dirty="0"/>
              </a:p>
            </p:txBody>
          </p:sp>
        </mc:Choice>
        <mc:Fallback xmlns="">
          <p:sp>
            <p:nvSpPr>
              <p:cNvPr id="5" name="TextBox 4">
                <a:extLst>
                  <a:ext uri="{FF2B5EF4-FFF2-40B4-BE49-F238E27FC236}">
                    <a16:creationId xmlns:a16="http://schemas.microsoft.com/office/drawing/2014/main" id="{F2724B1D-D045-FD19-5A47-4C70E595FDC0}"/>
                  </a:ext>
                </a:extLst>
              </p:cNvPr>
              <p:cNvSpPr txBox="1">
                <a:spLocks noRot="1" noChangeAspect="1" noMove="1" noResize="1" noEditPoints="1" noAdjustHandles="1" noChangeArrowheads="1" noChangeShapeType="1" noTextEdit="1"/>
              </p:cNvSpPr>
              <p:nvPr/>
            </p:nvSpPr>
            <p:spPr>
              <a:xfrm>
                <a:off x="7477689" y="3276066"/>
                <a:ext cx="1026768" cy="523220"/>
              </a:xfrm>
              <a:prstGeom prst="rect">
                <a:avLst/>
              </a:prstGeom>
              <a:blipFill>
                <a:blip r:embed="rId6"/>
                <a:stretch>
                  <a:fillRect l="-7317" r="-13415" b="-16279"/>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3304F06-98F5-64A5-9390-42F9FF22C577}"/>
                  </a:ext>
                </a:extLst>
              </p:cNvPr>
              <p:cNvSpPr txBox="1"/>
              <p:nvPr/>
            </p:nvSpPr>
            <p:spPr>
              <a:xfrm>
                <a:off x="11242621" y="3290337"/>
                <a:ext cx="49594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𝑤</m:t>
                      </m:r>
                      <m:r>
                        <a:rPr lang="en-US" sz="2800" b="0" i="1" smtClean="0">
                          <a:latin typeface="Cambria Math" panose="02040503050406030204" pitchFamily="18" charset="0"/>
                        </a:rPr>
                        <m:t>′</m:t>
                      </m:r>
                    </m:oMath>
                  </m:oMathPara>
                </a14:m>
                <a:endParaRPr lang="en-IL" sz="2800" dirty="0"/>
              </a:p>
            </p:txBody>
          </p:sp>
        </mc:Choice>
        <mc:Fallback xmlns="">
          <p:sp>
            <p:nvSpPr>
              <p:cNvPr id="14" name="TextBox 13">
                <a:extLst>
                  <a:ext uri="{FF2B5EF4-FFF2-40B4-BE49-F238E27FC236}">
                    <a16:creationId xmlns:a16="http://schemas.microsoft.com/office/drawing/2014/main" id="{4226B696-3432-F2E9-C1F8-89E4B1A0D0C3}"/>
                  </a:ext>
                </a:extLst>
              </p:cNvPr>
              <p:cNvSpPr txBox="1">
                <a:spLocks noRot="1" noChangeAspect="1" noMove="1" noResize="1" noEditPoints="1" noAdjustHandles="1" noChangeArrowheads="1" noChangeShapeType="1" noTextEdit="1"/>
              </p:cNvSpPr>
              <p:nvPr/>
            </p:nvSpPr>
            <p:spPr>
              <a:xfrm>
                <a:off x="11242621" y="3290337"/>
                <a:ext cx="495946" cy="523220"/>
              </a:xfrm>
              <a:prstGeom prst="rect">
                <a:avLst/>
              </a:prstGeom>
              <a:blipFill>
                <a:blip r:embed="rId7"/>
                <a:stretch>
                  <a:fillRect l="-10000" r="-17500"/>
                </a:stretch>
              </a:blipFill>
            </p:spPr>
            <p:txBody>
              <a:bodyPr/>
              <a:lstStyle/>
              <a:p>
                <a:r>
                  <a:rPr lang="en-IL">
                    <a:noFill/>
                  </a:rPr>
                  <a:t> </a:t>
                </a:r>
              </a:p>
            </p:txBody>
          </p:sp>
        </mc:Fallback>
      </mc:AlternateContent>
      <p:sp>
        <p:nvSpPr>
          <p:cNvPr id="16" name="Right Arrow 15">
            <a:extLst>
              <a:ext uri="{FF2B5EF4-FFF2-40B4-BE49-F238E27FC236}">
                <a16:creationId xmlns:a16="http://schemas.microsoft.com/office/drawing/2014/main" id="{2F802549-D22C-1473-84DE-74007B4AD840}"/>
              </a:ext>
            </a:extLst>
          </p:cNvPr>
          <p:cNvSpPr/>
          <p:nvPr/>
        </p:nvSpPr>
        <p:spPr>
          <a:xfrm>
            <a:off x="8556174" y="3429057"/>
            <a:ext cx="608905" cy="3549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18" name="Right Arrow 17">
            <a:extLst>
              <a:ext uri="{FF2B5EF4-FFF2-40B4-BE49-F238E27FC236}">
                <a16:creationId xmlns:a16="http://schemas.microsoft.com/office/drawing/2014/main" id="{93E9A2A7-7AD0-19F1-E4E0-F1FD88028D68}"/>
              </a:ext>
            </a:extLst>
          </p:cNvPr>
          <p:cNvSpPr/>
          <p:nvPr/>
        </p:nvSpPr>
        <p:spPr>
          <a:xfrm>
            <a:off x="10673440" y="3429057"/>
            <a:ext cx="608905" cy="3549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mc:AlternateContent xmlns:mc="http://schemas.openxmlformats.org/markup-compatibility/2006" xmlns:a14="http://schemas.microsoft.com/office/drawing/2010/main">
        <mc:Choice Requires="a14">
          <p:sp>
            <p:nvSpPr>
              <p:cNvPr id="15" name="Rounded Rectangle 14">
                <a:extLst>
                  <a:ext uri="{FF2B5EF4-FFF2-40B4-BE49-F238E27FC236}">
                    <a16:creationId xmlns:a16="http://schemas.microsoft.com/office/drawing/2014/main" id="{89E5BDF0-D20D-541F-7686-9F92503B59A9}"/>
                  </a:ext>
                </a:extLst>
              </p:cNvPr>
              <p:cNvSpPr/>
              <p:nvPr/>
            </p:nvSpPr>
            <p:spPr>
              <a:xfrm>
                <a:off x="9264141" y="2154137"/>
                <a:ext cx="1284384" cy="8380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𝐼𝐶</m:t>
                          </m:r>
                        </m:e>
                        <m:sub>
                          <m:r>
                            <a:rPr lang="en-US" sz="2400" b="0" i="1" dirty="0" smtClean="0">
                              <a:latin typeface="Cambria Math" panose="02040503050406030204" pitchFamily="18" charset="0"/>
                            </a:rPr>
                            <m:t>𝑐𝑟𝑠</m:t>
                          </m:r>
                        </m:sub>
                      </m:sSub>
                    </m:oMath>
                  </m:oMathPara>
                </a14:m>
                <a:endParaRPr lang="en-US" sz="1400" b="0" dirty="0"/>
              </a:p>
            </p:txBody>
          </p:sp>
        </mc:Choice>
        <mc:Fallback xmlns="">
          <p:sp>
            <p:nvSpPr>
              <p:cNvPr id="15" name="Rounded Rectangle 14">
                <a:extLst>
                  <a:ext uri="{FF2B5EF4-FFF2-40B4-BE49-F238E27FC236}">
                    <a16:creationId xmlns:a16="http://schemas.microsoft.com/office/drawing/2014/main" id="{BD33BB60-8A2C-C6C1-2055-84B040C1AF02}"/>
                  </a:ext>
                </a:extLst>
              </p:cNvPr>
              <p:cNvSpPr>
                <a:spLocks noRot="1" noChangeAspect="1" noMove="1" noResize="1" noEditPoints="1" noAdjustHandles="1" noChangeArrowheads="1" noChangeShapeType="1" noTextEdit="1"/>
              </p:cNvSpPr>
              <p:nvPr/>
            </p:nvSpPr>
            <p:spPr>
              <a:xfrm>
                <a:off x="9264141" y="2154137"/>
                <a:ext cx="1284384" cy="838025"/>
              </a:xfrm>
              <a:prstGeom prst="roundRect">
                <a:avLst/>
              </a:prstGeom>
              <a:blipFill>
                <a:blip r:embed="rId8"/>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E1AE489-19BF-CB3F-E5CE-4ADC0B63199B}"/>
                  </a:ext>
                </a:extLst>
              </p:cNvPr>
              <p:cNvSpPr txBox="1"/>
              <p:nvPr/>
            </p:nvSpPr>
            <p:spPr>
              <a:xfrm>
                <a:off x="8082814" y="2258556"/>
                <a:ext cx="49594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𝑥</m:t>
                      </m:r>
                    </m:oMath>
                  </m:oMathPara>
                </a14:m>
                <a:endParaRPr lang="en-IL" sz="2800" dirty="0"/>
              </a:p>
            </p:txBody>
          </p:sp>
        </mc:Choice>
        <mc:Fallback xmlns="">
          <p:sp>
            <p:nvSpPr>
              <p:cNvPr id="17" name="TextBox 16">
                <a:extLst>
                  <a:ext uri="{FF2B5EF4-FFF2-40B4-BE49-F238E27FC236}">
                    <a16:creationId xmlns:a16="http://schemas.microsoft.com/office/drawing/2014/main" id="{BF4CE3C9-BC18-B56F-2843-C0322E8B2F56}"/>
                  </a:ext>
                </a:extLst>
              </p:cNvPr>
              <p:cNvSpPr txBox="1">
                <a:spLocks noRot="1" noChangeAspect="1" noMove="1" noResize="1" noEditPoints="1" noAdjustHandles="1" noChangeArrowheads="1" noChangeShapeType="1" noTextEdit="1"/>
              </p:cNvSpPr>
              <p:nvPr/>
            </p:nvSpPr>
            <p:spPr>
              <a:xfrm>
                <a:off x="8082814" y="2258556"/>
                <a:ext cx="495946" cy="523220"/>
              </a:xfrm>
              <a:prstGeom prst="rect">
                <a:avLst/>
              </a:prstGeom>
              <a:blipFill>
                <a:blip r:embed="rId9"/>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37AAE29-AF04-A258-6058-6EBEAAEF80B9}"/>
                  </a:ext>
                </a:extLst>
              </p:cNvPr>
              <p:cNvSpPr txBox="1"/>
              <p:nvPr/>
            </p:nvSpPr>
            <p:spPr>
              <a:xfrm>
                <a:off x="11297956" y="2270192"/>
                <a:ext cx="49594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𝑥</m:t>
                      </m:r>
                      <m:r>
                        <a:rPr lang="en-US" sz="2800" b="0" i="1" smtClean="0">
                          <a:latin typeface="Cambria Math" panose="02040503050406030204" pitchFamily="18" charset="0"/>
                        </a:rPr>
                        <m:t>′</m:t>
                      </m:r>
                    </m:oMath>
                  </m:oMathPara>
                </a14:m>
                <a:endParaRPr lang="en-IL" sz="2800" dirty="0"/>
              </a:p>
            </p:txBody>
          </p:sp>
        </mc:Choice>
        <mc:Fallback xmlns="">
          <p:sp>
            <p:nvSpPr>
              <p:cNvPr id="19" name="TextBox 18">
                <a:extLst>
                  <a:ext uri="{FF2B5EF4-FFF2-40B4-BE49-F238E27FC236}">
                    <a16:creationId xmlns:a16="http://schemas.microsoft.com/office/drawing/2014/main" id="{90CE2AF3-B778-CE01-8859-FB1B66B73C08}"/>
                  </a:ext>
                </a:extLst>
              </p:cNvPr>
              <p:cNvSpPr txBox="1">
                <a:spLocks noRot="1" noChangeAspect="1" noMove="1" noResize="1" noEditPoints="1" noAdjustHandles="1" noChangeArrowheads="1" noChangeShapeType="1" noTextEdit="1"/>
              </p:cNvSpPr>
              <p:nvPr/>
            </p:nvSpPr>
            <p:spPr>
              <a:xfrm>
                <a:off x="11297956" y="2270192"/>
                <a:ext cx="495946" cy="523220"/>
              </a:xfrm>
              <a:prstGeom prst="rect">
                <a:avLst/>
              </a:prstGeom>
              <a:blipFill>
                <a:blip r:embed="rId10"/>
                <a:stretch>
                  <a:fillRect r="-5000"/>
                </a:stretch>
              </a:blipFill>
            </p:spPr>
            <p:txBody>
              <a:bodyPr/>
              <a:lstStyle/>
              <a:p>
                <a:r>
                  <a:rPr lang="en-IL">
                    <a:noFill/>
                  </a:rPr>
                  <a:t> </a:t>
                </a:r>
              </a:p>
            </p:txBody>
          </p:sp>
        </mc:Fallback>
      </mc:AlternateContent>
      <p:sp>
        <p:nvSpPr>
          <p:cNvPr id="20" name="Right Arrow 19">
            <a:extLst>
              <a:ext uri="{FF2B5EF4-FFF2-40B4-BE49-F238E27FC236}">
                <a16:creationId xmlns:a16="http://schemas.microsoft.com/office/drawing/2014/main" id="{F6852C38-5EEC-B8CF-24C0-8F5D3107FD7A}"/>
              </a:ext>
            </a:extLst>
          </p:cNvPr>
          <p:cNvSpPr/>
          <p:nvPr/>
        </p:nvSpPr>
        <p:spPr>
          <a:xfrm>
            <a:off x="8553674" y="2395849"/>
            <a:ext cx="608905" cy="3549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1" name="Right Arrow 20">
            <a:extLst>
              <a:ext uri="{FF2B5EF4-FFF2-40B4-BE49-F238E27FC236}">
                <a16:creationId xmlns:a16="http://schemas.microsoft.com/office/drawing/2014/main" id="{6DE8E8BE-ABB4-B48D-4A7E-7679C317B238}"/>
              </a:ext>
            </a:extLst>
          </p:cNvPr>
          <p:cNvSpPr/>
          <p:nvPr/>
        </p:nvSpPr>
        <p:spPr>
          <a:xfrm>
            <a:off x="10670940" y="2395849"/>
            <a:ext cx="608905" cy="3549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mc:AlternateContent xmlns:mc="http://schemas.openxmlformats.org/markup-compatibility/2006" xmlns:a14="http://schemas.microsoft.com/office/drawing/2010/main">
        <mc:Choice Requires="a14">
          <p:sp>
            <p:nvSpPr>
              <p:cNvPr id="56" name="Rounded Rectangle 55">
                <a:extLst>
                  <a:ext uri="{FF2B5EF4-FFF2-40B4-BE49-F238E27FC236}">
                    <a16:creationId xmlns:a16="http://schemas.microsoft.com/office/drawing/2014/main" id="{03E92EA7-B667-3086-B6CC-D0B00C100636}"/>
                  </a:ext>
                </a:extLst>
              </p:cNvPr>
              <p:cNvSpPr/>
              <p:nvPr/>
            </p:nvSpPr>
            <p:spPr>
              <a:xfrm>
                <a:off x="5571838" y="1732967"/>
                <a:ext cx="426444" cy="32057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𝐼𝐶</m:t>
                      </m:r>
                    </m:oMath>
                  </m:oMathPara>
                </a14:m>
                <a:endParaRPr lang="en-US" sz="1200" b="0" dirty="0"/>
              </a:p>
            </p:txBody>
          </p:sp>
        </mc:Choice>
        <mc:Fallback xmlns="">
          <p:sp>
            <p:nvSpPr>
              <p:cNvPr id="56" name="Rounded Rectangle 55">
                <a:extLst>
                  <a:ext uri="{FF2B5EF4-FFF2-40B4-BE49-F238E27FC236}">
                    <a16:creationId xmlns:a16="http://schemas.microsoft.com/office/drawing/2014/main" id="{E77AFEB5-6272-3C56-614F-3744DF907B16}"/>
                  </a:ext>
                </a:extLst>
              </p:cNvPr>
              <p:cNvSpPr>
                <a:spLocks noRot="1" noChangeAspect="1" noMove="1" noResize="1" noEditPoints="1" noAdjustHandles="1" noChangeArrowheads="1" noChangeShapeType="1" noTextEdit="1"/>
              </p:cNvSpPr>
              <p:nvPr/>
            </p:nvSpPr>
            <p:spPr>
              <a:xfrm>
                <a:off x="5571838" y="1732967"/>
                <a:ext cx="426444" cy="320579"/>
              </a:xfrm>
              <a:prstGeom prst="roundRect">
                <a:avLst/>
              </a:prstGeom>
              <a:blipFill>
                <a:blip r:embed="rId12"/>
                <a:stretch>
                  <a:fillRect l="-5556"/>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27DC568E-282A-8064-6232-414F4D260A0F}"/>
                  </a:ext>
                </a:extLst>
              </p:cNvPr>
              <p:cNvSpPr txBox="1"/>
              <p:nvPr/>
            </p:nvSpPr>
            <p:spPr>
              <a:xfrm>
                <a:off x="9414313" y="1698643"/>
                <a:ext cx="99941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ea typeface="Cambria Math" panose="02040503050406030204" pitchFamily="18" charset="0"/>
                        </a:rPr>
                        <m:t>ℛ</m:t>
                      </m:r>
                      <m:r>
                        <a:rPr lang="en-US" sz="1800" i="1" dirty="0" smtClean="0">
                          <a:latin typeface="Cambria Math" panose="02040503050406030204" pitchFamily="18" charset="0"/>
                          <a:ea typeface="Cambria Math" panose="02040503050406030204" pitchFamily="18" charset="0"/>
                        </a:rPr>
                        <m:t> ⇒</m:t>
                      </m:r>
                      <m:r>
                        <a:rPr lang="en-US" sz="1800" i="1" dirty="0" smtClean="0">
                          <a:latin typeface="Cambria Math" panose="02040503050406030204" pitchFamily="18" charset="0"/>
                          <a:ea typeface="Cambria Math" panose="02040503050406030204" pitchFamily="18" charset="0"/>
                        </a:rPr>
                        <m:t>ℛ</m:t>
                      </m:r>
                      <m:r>
                        <a:rPr lang="en-US" sz="1800" i="1">
                          <a:latin typeface="Cambria Math" panose="02040503050406030204" pitchFamily="18" charset="0"/>
                        </a:rPr>
                        <m:t>′</m:t>
                      </m:r>
                    </m:oMath>
                  </m:oMathPara>
                </a14:m>
                <a:endParaRPr lang="en-IL" dirty="0"/>
              </a:p>
            </p:txBody>
          </p:sp>
        </mc:Choice>
        <mc:Fallback xmlns="">
          <p:sp>
            <p:nvSpPr>
              <p:cNvPr id="58" name="TextBox 57">
                <a:extLst>
                  <a:ext uri="{FF2B5EF4-FFF2-40B4-BE49-F238E27FC236}">
                    <a16:creationId xmlns:a16="http://schemas.microsoft.com/office/drawing/2014/main" id="{904F650A-5676-DF5D-0506-856042F16348}"/>
                  </a:ext>
                </a:extLst>
              </p:cNvPr>
              <p:cNvSpPr txBox="1">
                <a:spLocks noRot="1" noChangeAspect="1" noMove="1" noResize="1" noEditPoints="1" noAdjustHandles="1" noChangeArrowheads="1" noChangeShapeType="1" noTextEdit="1"/>
              </p:cNvSpPr>
              <p:nvPr/>
            </p:nvSpPr>
            <p:spPr>
              <a:xfrm>
                <a:off x="9414313" y="1698643"/>
                <a:ext cx="999415" cy="369332"/>
              </a:xfrm>
              <a:prstGeom prst="rect">
                <a:avLst/>
              </a:prstGeom>
              <a:blipFill>
                <a:blip r:embed="rId13"/>
                <a:stretch>
                  <a:fillRect b="-16667"/>
                </a:stretch>
              </a:blipFill>
            </p:spPr>
            <p:txBody>
              <a:bodyPr/>
              <a:lstStyle/>
              <a:p>
                <a:r>
                  <a:rPr lang="en-IL">
                    <a:noFill/>
                  </a:rPr>
                  <a:t> </a:t>
                </a:r>
              </a:p>
            </p:txBody>
          </p:sp>
        </mc:Fallback>
      </mc:AlternateContent>
      <p:grpSp>
        <p:nvGrpSpPr>
          <p:cNvPr id="62" name="Group 61">
            <a:extLst>
              <a:ext uri="{FF2B5EF4-FFF2-40B4-BE49-F238E27FC236}">
                <a16:creationId xmlns:a16="http://schemas.microsoft.com/office/drawing/2014/main" id="{BFB79E40-3B94-3654-18FF-1C882C27A276}"/>
              </a:ext>
            </a:extLst>
          </p:cNvPr>
          <p:cNvGrpSpPr/>
          <p:nvPr/>
        </p:nvGrpSpPr>
        <p:grpSpPr>
          <a:xfrm>
            <a:off x="10631193" y="5051503"/>
            <a:ext cx="1047231" cy="1085446"/>
            <a:chOff x="9436241" y="4946206"/>
            <a:chExt cx="1047231" cy="1085446"/>
          </a:xfrm>
        </p:grpSpPr>
        <p:sp>
          <p:nvSpPr>
            <p:cNvPr id="63" name="Oval 62">
              <a:extLst>
                <a:ext uri="{FF2B5EF4-FFF2-40B4-BE49-F238E27FC236}">
                  <a16:creationId xmlns:a16="http://schemas.microsoft.com/office/drawing/2014/main" id="{7F754FF0-4C21-82A3-5F35-0BE582808C4C}"/>
                </a:ext>
              </a:extLst>
            </p:cNvPr>
            <p:cNvSpPr/>
            <p:nvPr/>
          </p:nvSpPr>
          <p:spPr>
            <a:xfrm>
              <a:off x="9452981" y="4946206"/>
              <a:ext cx="813795" cy="1085446"/>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64" name="Straight Connector 63">
              <a:extLst>
                <a:ext uri="{FF2B5EF4-FFF2-40B4-BE49-F238E27FC236}">
                  <a16:creationId xmlns:a16="http://schemas.microsoft.com/office/drawing/2014/main" id="{85CE184B-6B45-B110-9E1F-8EC87341EE6F}"/>
                </a:ext>
              </a:extLst>
            </p:cNvPr>
            <p:cNvCxnSpPr>
              <a:cxnSpLocks/>
              <a:stCxn id="63" idx="2"/>
              <a:endCxn id="63" idx="6"/>
            </p:cNvCxnSpPr>
            <p:nvPr/>
          </p:nvCxnSpPr>
          <p:spPr>
            <a:xfrm>
              <a:off x="9452981" y="5488929"/>
              <a:ext cx="813795"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1F1CECAA-1292-59DE-B80D-F822795A8F89}"/>
                    </a:ext>
                  </a:extLst>
                </p:cNvPr>
                <p:cNvSpPr txBox="1"/>
                <p:nvPr/>
              </p:nvSpPr>
              <p:spPr>
                <a:xfrm>
                  <a:off x="9739110" y="5463707"/>
                  <a:ext cx="744362" cy="3909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𝐿</m:t>
                            </m:r>
                            <m:r>
                              <a:rPr lang="en-US" b="0" i="1" smtClean="0">
                                <a:latin typeface="Cambria Math" panose="02040503050406030204" pitchFamily="18" charset="0"/>
                              </a:rPr>
                              <m:t>′</m:t>
                            </m:r>
                          </m:e>
                        </m:acc>
                      </m:oMath>
                    </m:oMathPara>
                  </a14:m>
                  <a:endParaRPr lang="en-IL" dirty="0"/>
                </a:p>
              </p:txBody>
            </p:sp>
          </mc:Choice>
          <mc:Fallback xmlns="">
            <p:sp>
              <p:nvSpPr>
                <p:cNvPr id="65" name="TextBox 64">
                  <a:extLst>
                    <a:ext uri="{FF2B5EF4-FFF2-40B4-BE49-F238E27FC236}">
                      <a16:creationId xmlns:a16="http://schemas.microsoft.com/office/drawing/2014/main" id="{038E79EF-5732-E286-E06F-1ABF239590CD}"/>
                    </a:ext>
                  </a:extLst>
                </p:cNvPr>
                <p:cNvSpPr txBox="1">
                  <a:spLocks noRot="1" noChangeAspect="1" noMove="1" noResize="1" noEditPoints="1" noAdjustHandles="1" noChangeArrowheads="1" noChangeShapeType="1" noTextEdit="1"/>
                </p:cNvSpPr>
                <p:nvPr/>
              </p:nvSpPr>
              <p:spPr>
                <a:xfrm>
                  <a:off x="9739110" y="5463707"/>
                  <a:ext cx="744362" cy="390941"/>
                </a:xfrm>
                <a:prstGeom prst="rect">
                  <a:avLst/>
                </a:prstGeom>
                <a:blipFill>
                  <a:blip r:embed="rId14"/>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2A96FE65-D93B-5626-B149-FEB340EBA694}"/>
                    </a:ext>
                  </a:extLst>
                </p:cNvPr>
                <p:cNvSpPr txBox="1"/>
                <p:nvPr/>
              </p:nvSpPr>
              <p:spPr>
                <a:xfrm>
                  <a:off x="9739110" y="5205238"/>
                  <a:ext cx="74436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oMath>
                    </m:oMathPara>
                  </a14:m>
                  <a:endParaRPr lang="en-IL" dirty="0"/>
                </a:p>
              </p:txBody>
            </p:sp>
          </mc:Choice>
          <mc:Fallback xmlns="">
            <p:sp>
              <p:nvSpPr>
                <p:cNvPr id="66" name="TextBox 65">
                  <a:extLst>
                    <a:ext uri="{FF2B5EF4-FFF2-40B4-BE49-F238E27FC236}">
                      <a16:creationId xmlns:a16="http://schemas.microsoft.com/office/drawing/2014/main" id="{CB530CA0-96BA-EE99-870F-A7A5CFD0F808}"/>
                    </a:ext>
                  </a:extLst>
                </p:cNvPr>
                <p:cNvSpPr txBox="1">
                  <a:spLocks noRot="1" noChangeAspect="1" noMove="1" noResize="1" noEditPoints="1" noAdjustHandles="1" noChangeArrowheads="1" noChangeShapeType="1" noTextEdit="1"/>
                </p:cNvSpPr>
                <p:nvPr/>
              </p:nvSpPr>
              <p:spPr>
                <a:xfrm>
                  <a:off x="9739110" y="5205238"/>
                  <a:ext cx="744362" cy="369332"/>
                </a:xfrm>
                <a:prstGeom prst="rect">
                  <a:avLst/>
                </a:prstGeom>
                <a:blipFill>
                  <a:blip r:embed="rId15"/>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9E982A0E-89AB-C5DB-D8F7-80C01A44EC9B}"/>
                    </a:ext>
                  </a:extLst>
                </p:cNvPr>
                <p:cNvSpPr txBox="1"/>
                <p:nvPr/>
              </p:nvSpPr>
              <p:spPr>
                <a:xfrm>
                  <a:off x="9505807" y="4963523"/>
                  <a:ext cx="495946" cy="3686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𝑥</m:t>
                        </m:r>
                        <m:r>
                          <a:rPr lang="he-IL" sz="1600" b="0" i="1" smtClean="0">
                            <a:latin typeface="Cambria Math" panose="02040503050406030204" pitchFamily="18" charset="0"/>
                          </a:rPr>
                          <m:t>׳</m:t>
                        </m:r>
                      </m:oMath>
                    </m:oMathPara>
                  </a14:m>
                  <a:endParaRPr lang="en-IL" sz="1600" dirty="0"/>
                </a:p>
              </p:txBody>
            </p:sp>
          </mc:Choice>
          <mc:Fallback xmlns="">
            <p:sp>
              <p:nvSpPr>
                <p:cNvPr id="67" name="TextBox 66">
                  <a:extLst>
                    <a:ext uri="{FF2B5EF4-FFF2-40B4-BE49-F238E27FC236}">
                      <a16:creationId xmlns:a16="http://schemas.microsoft.com/office/drawing/2014/main" id="{B552528B-7B55-42EC-C54E-67F975A4561B}"/>
                    </a:ext>
                  </a:extLst>
                </p:cNvPr>
                <p:cNvSpPr txBox="1">
                  <a:spLocks noRot="1" noChangeAspect="1" noMove="1" noResize="1" noEditPoints="1" noAdjustHandles="1" noChangeArrowheads="1" noChangeShapeType="1" noTextEdit="1"/>
                </p:cNvSpPr>
                <p:nvPr/>
              </p:nvSpPr>
              <p:spPr>
                <a:xfrm>
                  <a:off x="9505807" y="4963523"/>
                  <a:ext cx="495946" cy="368627"/>
                </a:xfrm>
                <a:prstGeom prst="rect">
                  <a:avLst/>
                </a:prstGeom>
                <a:blipFill>
                  <a:blip r:embed="rId16"/>
                  <a:stretch>
                    <a:fillRect b="-16129"/>
                  </a:stretch>
                </a:blipFill>
              </p:spPr>
              <p:txBody>
                <a:bodyPr/>
                <a:lstStyle/>
                <a:p>
                  <a:r>
                    <a:rPr lang="en-IL">
                      <a:noFill/>
                    </a:rPr>
                    <a:t> </a:t>
                  </a:r>
                </a:p>
              </p:txBody>
            </p:sp>
          </mc:Fallback>
        </mc:AlternateContent>
        <p:sp>
          <p:nvSpPr>
            <p:cNvPr id="68" name="Oval 67">
              <a:extLst>
                <a:ext uri="{FF2B5EF4-FFF2-40B4-BE49-F238E27FC236}">
                  <a16:creationId xmlns:a16="http://schemas.microsoft.com/office/drawing/2014/main" id="{91A9453B-5ECF-682E-0964-E02984981286}"/>
                </a:ext>
              </a:extLst>
            </p:cNvPr>
            <p:cNvSpPr/>
            <p:nvPr/>
          </p:nvSpPr>
          <p:spPr>
            <a:xfrm>
              <a:off x="9730042" y="5285754"/>
              <a:ext cx="104924" cy="91791"/>
            </a:xfrm>
            <a:prstGeom prst="ellipse">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6B4A4C78-23DE-F0F2-6D1D-0D1E9BD3727C}"/>
                    </a:ext>
                  </a:extLst>
                </p:cNvPr>
                <p:cNvSpPr txBox="1"/>
                <p:nvPr/>
              </p:nvSpPr>
              <p:spPr>
                <a:xfrm>
                  <a:off x="9436241" y="5584132"/>
                  <a:ext cx="49594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𝑥</m:t>
                        </m:r>
                        <m:r>
                          <a:rPr lang="en-US" sz="1600" b="0" i="1" smtClean="0">
                            <a:latin typeface="Cambria Math" panose="02040503050406030204" pitchFamily="18" charset="0"/>
                          </a:rPr>
                          <m:t>′</m:t>
                        </m:r>
                      </m:oMath>
                    </m:oMathPara>
                  </a14:m>
                  <a:endParaRPr lang="en-IL" sz="1600" dirty="0"/>
                </a:p>
              </p:txBody>
            </p:sp>
          </mc:Choice>
          <mc:Fallback xmlns="">
            <p:sp>
              <p:nvSpPr>
                <p:cNvPr id="69" name="TextBox 68">
                  <a:extLst>
                    <a:ext uri="{FF2B5EF4-FFF2-40B4-BE49-F238E27FC236}">
                      <a16:creationId xmlns:a16="http://schemas.microsoft.com/office/drawing/2014/main" id="{203DD39D-BC7D-6CF7-A6A3-929B9D7AD6FE}"/>
                    </a:ext>
                  </a:extLst>
                </p:cNvPr>
                <p:cNvSpPr txBox="1">
                  <a:spLocks noRot="1" noChangeAspect="1" noMove="1" noResize="1" noEditPoints="1" noAdjustHandles="1" noChangeArrowheads="1" noChangeShapeType="1" noTextEdit="1"/>
                </p:cNvSpPr>
                <p:nvPr/>
              </p:nvSpPr>
              <p:spPr>
                <a:xfrm>
                  <a:off x="9436241" y="5584132"/>
                  <a:ext cx="495946" cy="338554"/>
                </a:xfrm>
                <a:prstGeom prst="rect">
                  <a:avLst/>
                </a:prstGeom>
                <a:blipFill>
                  <a:blip r:embed="rId17"/>
                  <a:stretch>
                    <a:fillRect/>
                  </a:stretch>
                </a:blipFill>
              </p:spPr>
              <p:txBody>
                <a:bodyPr/>
                <a:lstStyle/>
                <a:p>
                  <a:r>
                    <a:rPr lang="en-IL">
                      <a:noFill/>
                    </a:rPr>
                    <a:t> </a:t>
                  </a:r>
                </a:p>
              </p:txBody>
            </p:sp>
          </mc:Fallback>
        </mc:AlternateContent>
        <p:sp>
          <p:nvSpPr>
            <p:cNvPr id="70" name="Oval 69">
              <a:extLst>
                <a:ext uri="{FF2B5EF4-FFF2-40B4-BE49-F238E27FC236}">
                  <a16:creationId xmlns:a16="http://schemas.microsoft.com/office/drawing/2014/main" id="{373E3C77-45D3-9C99-9795-4CF8578EFCD5}"/>
                </a:ext>
              </a:extLst>
            </p:cNvPr>
            <p:cNvSpPr/>
            <p:nvPr/>
          </p:nvSpPr>
          <p:spPr>
            <a:xfrm>
              <a:off x="9701318" y="5829660"/>
              <a:ext cx="104924" cy="91791"/>
            </a:xfrm>
            <a:prstGeom prst="ellipse">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p:grpSp>
        <p:nvGrpSpPr>
          <p:cNvPr id="71" name="Group 70">
            <a:extLst>
              <a:ext uri="{FF2B5EF4-FFF2-40B4-BE49-F238E27FC236}">
                <a16:creationId xmlns:a16="http://schemas.microsoft.com/office/drawing/2014/main" id="{7E44923A-F5BF-15D4-1976-2E1ACDC06E79}"/>
              </a:ext>
            </a:extLst>
          </p:cNvPr>
          <p:cNvGrpSpPr/>
          <p:nvPr/>
        </p:nvGrpSpPr>
        <p:grpSpPr>
          <a:xfrm>
            <a:off x="7352059" y="4722884"/>
            <a:ext cx="1205605" cy="1765136"/>
            <a:chOff x="7194425" y="4635664"/>
            <a:chExt cx="1205605" cy="1765136"/>
          </a:xfrm>
        </p:grpSpPr>
        <p:sp>
          <p:nvSpPr>
            <p:cNvPr id="72" name="Oval 71">
              <a:extLst>
                <a:ext uri="{FF2B5EF4-FFF2-40B4-BE49-F238E27FC236}">
                  <a16:creationId xmlns:a16="http://schemas.microsoft.com/office/drawing/2014/main" id="{E7B1ACD0-A536-B701-BAA6-C57DE587E8BC}"/>
                </a:ext>
              </a:extLst>
            </p:cNvPr>
            <p:cNvSpPr/>
            <p:nvPr/>
          </p:nvSpPr>
          <p:spPr>
            <a:xfrm>
              <a:off x="7407254" y="4635664"/>
              <a:ext cx="992776" cy="1765136"/>
            </a:xfrm>
            <a:prstGeom prst="ellipse">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dirty="0"/>
            </a:p>
          </p:txBody>
        </p:sp>
        <p:cxnSp>
          <p:nvCxnSpPr>
            <p:cNvPr id="73" name="Straight Connector 72">
              <a:extLst>
                <a:ext uri="{FF2B5EF4-FFF2-40B4-BE49-F238E27FC236}">
                  <a16:creationId xmlns:a16="http://schemas.microsoft.com/office/drawing/2014/main" id="{C493DCFF-FB45-576F-7E7F-86227205BEAC}"/>
                </a:ext>
              </a:extLst>
            </p:cNvPr>
            <p:cNvCxnSpPr>
              <a:cxnSpLocks/>
              <a:endCxn id="72" idx="6"/>
            </p:cNvCxnSpPr>
            <p:nvPr/>
          </p:nvCxnSpPr>
          <p:spPr>
            <a:xfrm>
              <a:off x="7407253" y="5518232"/>
              <a:ext cx="992777"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07C4FDC4-AB25-09C9-D81B-874F2B9AF43D}"/>
                    </a:ext>
                  </a:extLst>
                </p:cNvPr>
                <p:cNvSpPr txBox="1"/>
                <p:nvPr/>
              </p:nvSpPr>
              <p:spPr>
                <a:xfrm>
                  <a:off x="7194425" y="5211322"/>
                  <a:ext cx="74436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oMath>
                    </m:oMathPara>
                  </a14:m>
                  <a:endParaRPr lang="en-IL" dirty="0"/>
                </a:p>
              </p:txBody>
            </p:sp>
          </mc:Choice>
          <mc:Fallback xmlns="">
            <p:sp>
              <p:nvSpPr>
                <p:cNvPr id="74" name="TextBox 73">
                  <a:extLst>
                    <a:ext uri="{FF2B5EF4-FFF2-40B4-BE49-F238E27FC236}">
                      <a16:creationId xmlns:a16="http://schemas.microsoft.com/office/drawing/2014/main" id="{45778CEC-1065-DE65-7631-BCB6163F8900}"/>
                    </a:ext>
                  </a:extLst>
                </p:cNvPr>
                <p:cNvSpPr txBox="1">
                  <a:spLocks noRot="1" noChangeAspect="1" noMove="1" noResize="1" noEditPoints="1" noAdjustHandles="1" noChangeArrowheads="1" noChangeShapeType="1" noTextEdit="1"/>
                </p:cNvSpPr>
                <p:nvPr/>
              </p:nvSpPr>
              <p:spPr>
                <a:xfrm>
                  <a:off x="7194425" y="5211322"/>
                  <a:ext cx="744362" cy="369332"/>
                </a:xfrm>
                <a:prstGeom prst="rect">
                  <a:avLst/>
                </a:prstGeom>
                <a:blipFill>
                  <a:blip r:embed="rId18"/>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80A276A0-B9DC-C052-0ADC-95DEBDBB4511}"/>
                    </a:ext>
                  </a:extLst>
                </p:cNvPr>
                <p:cNvSpPr txBox="1"/>
                <p:nvPr/>
              </p:nvSpPr>
              <p:spPr>
                <a:xfrm>
                  <a:off x="7206822" y="5517662"/>
                  <a:ext cx="74436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𝐿</m:t>
                            </m:r>
                          </m:e>
                        </m:acc>
                      </m:oMath>
                    </m:oMathPara>
                  </a14:m>
                  <a:endParaRPr lang="en-IL" dirty="0"/>
                </a:p>
              </p:txBody>
            </p:sp>
          </mc:Choice>
          <mc:Fallback xmlns="">
            <p:sp>
              <p:nvSpPr>
                <p:cNvPr id="75" name="TextBox 74">
                  <a:extLst>
                    <a:ext uri="{FF2B5EF4-FFF2-40B4-BE49-F238E27FC236}">
                      <a16:creationId xmlns:a16="http://schemas.microsoft.com/office/drawing/2014/main" id="{5A014988-9C1F-0572-DDA3-0C7B2E689E0C}"/>
                    </a:ext>
                  </a:extLst>
                </p:cNvPr>
                <p:cNvSpPr txBox="1">
                  <a:spLocks noRot="1" noChangeAspect="1" noMove="1" noResize="1" noEditPoints="1" noAdjustHandles="1" noChangeArrowheads="1" noChangeShapeType="1" noTextEdit="1"/>
                </p:cNvSpPr>
                <p:nvPr/>
              </p:nvSpPr>
              <p:spPr>
                <a:xfrm>
                  <a:off x="7206822" y="5517662"/>
                  <a:ext cx="744362" cy="369332"/>
                </a:xfrm>
                <a:prstGeom prst="rect">
                  <a:avLst/>
                </a:prstGeom>
                <a:blipFill>
                  <a:blip r:embed="rId19"/>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1AD7F2C7-9523-C36D-4770-1B0B4C18F06A}"/>
                    </a:ext>
                  </a:extLst>
                </p:cNvPr>
                <p:cNvSpPr txBox="1"/>
                <p:nvPr/>
              </p:nvSpPr>
              <p:spPr>
                <a:xfrm>
                  <a:off x="7731961" y="4966203"/>
                  <a:ext cx="49594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𝑥</m:t>
                        </m:r>
                      </m:oMath>
                    </m:oMathPara>
                  </a14:m>
                  <a:endParaRPr lang="en-IL" sz="1600" dirty="0"/>
                </a:p>
              </p:txBody>
            </p:sp>
          </mc:Choice>
          <mc:Fallback xmlns="">
            <p:sp>
              <p:nvSpPr>
                <p:cNvPr id="76" name="TextBox 75">
                  <a:extLst>
                    <a:ext uri="{FF2B5EF4-FFF2-40B4-BE49-F238E27FC236}">
                      <a16:creationId xmlns:a16="http://schemas.microsoft.com/office/drawing/2014/main" id="{8E691505-F650-BA46-1F83-D65318441700}"/>
                    </a:ext>
                  </a:extLst>
                </p:cNvPr>
                <p:cNvSpPr txBox="1">
                  <a:spLocks noRot="1" noChangeAspect="1" noMove="1" noResize="1" noEditPoints="1" noAdjustHandles="1" noChangeArrowheads="1" noChangeShapeType="1" noTextEdit="1"/>
                </p:cNvSpPr>
                <p:nvPr/>
              </p:nvSpPr>
              <p:spPr>
                <a:xfrm>
                  <a:off x="7731961" y="4966203"/>
                  <a:ext cx="495946" cy="338554"/>
                </a:xfrm>
                <a:prstGeom prst="rect">
                  <a:avLst/>
                </a:prstGeom>
                <a:blipFill>
                  <a:blip r:embed="rId20"/>
                  <a:stretch>
                    <a:fillRect/>
                  </a:stretch>
                </a:blipFill>
              </p:spPr>
              <p:txBody>
                <a:bodyPr/>
                <a:lstStyle/>
                <a:p>
                  <a:r>
                    <a:rPr lang="en-IL">
                      <a:noFill/>
                    </a:rPr>
                    <a:t> </a:t>
                  </a:r>
                </a:p>
              </p:txBody>
            </p:sp>
          </mc:Fallback>
        </mc:AlternateContent>
        <p:sp>
          <p:nvSpPr>
            <p:cNvPr id="77" name="Oval 76">
              <a:extLst>
                <a:ext uri="{FF2B5EF4-FFF2-40B4-BE49-F238E27FC236}">
                  <a16:creationId xmlns:a16="http://schemas.microsoft.com/office/drawing/2014/main" id="{1DC5FFB8-55CC-F1F7-228A-218EFF741D11}"/>
                </a:ext>
              </a:extLst>
            </p:cNvPr>
            <p:cNvSpPr/>
            <p:nvPr/>
          </p:nvSpPr>
          <p:spPr>
            <a:xfrm>
              <a:off x="7997038" y="5211731"/>
              <a:ext cx="104924" cy="91791"/>
            </a:xfrm>
            <a:prstGeom prst="ellipse">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B38A351B-AAFA-F331-31B1-2205434A89D8}"/>
                    </a:ext>
                  </a:extLst>
                </p:cNvPr>
                <p:cNvSpPr txBox="1"/>
                <p:nvPr/>
              </p:nvSpPr>
              <p:spPr>
                <a:xfrm>
                  <a:off x="7781615" y="5758306"/>
                  <a:ext cx="49594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𝑥</m:t>
                        </m:r>
                      </m:oMath>
                    </m:oMathPara>
                  </a14:m>
                  <a:endParaRPr lang="en-IL" sz="1600" dirty="0"/>
                </a:p>
              </p:txBody>
            </p:sp>
          </mc:Choice>
          <mc:Fallback xmlns="">
            <p:sp>
              <p:nvSpPr>
                <p:cNvPr id="78" name="TextBox 77">
                  <a:extLst>
                    <a:ext uri="{FF2B5EF4-FFF2-40B4-BE49-F238E27FC236}">
                      <a16:creationId xmlns:a16="http://schemas.microsoft.com/office/drawing/2014/main" id="{01E29875-EA55-76CD-E567-A1B4435FB346}"/>
                    </a:ext>
                  </a:extLst>
                </p:cNvPr>
                <p:cNvSpPr txBox="1">
                  <a:spLocks noRot="1" noChangeAspect="1" noMove="1" noResize="1" noEditPoints="1" noAdjustHandles="1" noChangeArrowheads="1" noChangeShapeType="1" noTextEdit="1"/>
                </p:cNvSpPr>
                <p:nvPr/>
              </p:nvSpPr>
              <p:spPr>
                <a:xfrm>
                  <a:off x="7781615" y="5758306"/>
                  <a:ext cx="495946" cy="338554"/>
                </a:xfrm>
                <a:prstGeom prst="rect">
                  <a:avLst/>
                </a:prstGeom>
                <a:blipFill>
                  <a:blip r:embed="rId21"/>
                  <a:stretch>
                    <a:fillRect/>
                  </a:stretch>
                </a:blipFill>
              </p:spPr>
              <p:txBody>
                <a:bodyPr/>
                <a:lstStyle/>
                <a:p>
                  <a:r>
                    <a:rPr lang="en-IL">
                      <a:noFill/>
                    </a:rPr>
                    <a:t> </a:t>
                  </a:r>
                </a:p>
              </p:txBody>
            </p:sp>
          </mc:Fallback>
        </mc:AlternateContent>
        <p:sp>
          <p:nvSpPr>
            <p:cNvPr id="79" name="Oval 78">
              <a:extLst>
                <a:ext uri="{FF2B5EF4-FFF2-40B4-BE49-F238E27FC236}">
                  <a16:creationId xmlns:a16="http://schemas.microsoft.com/office/drawing/2014/main" id="{A0DC4A73-CB38-F632-5779-5452A7BFBE95}"/>
                </a:ext>
              </a:extLst>
            </p:cNvPr>
            <p:cNvSpPr/>
            <p:nvPr/>
          </p:nvSpPr>
          <p:spPr>
            <a:xfrm>
              <a:off x="8046692" y="6003834"/>
              <a:ext cx="104924" cy="91791"/>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CC1F58CA-FAEC-3EC1-3A98-844AF881AE47}"/>
                  </a:ext>
                </a:extLst>
              </p:cNvPr>
              <p:cNvSpPr txBox="1"/>
              <p:nvPr/>
            </p:nvSpPr>
            <p:spPr>
              <a:xfrm>
                <a:off x="10395313" y="4704291"/>
                <a:ext cx="1319034"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m:t>
                          </m:r>
                          <m:r>
                            <a:rPr lang="en-US" sz="1600" b="0" i="1" smtClean="0">
                              <a:latin typeface="Cambria Math" panose="02040503050406030204" pitchFamily="18" charset="0"/>
                            </a:rPr>
                            <m:t>𝑥</m:t>
                          </m:r>
                        </m:e>
                        <m:sup>
                          <m:r>
                            <a:rPr lang="en-US" sz="1600" b="0" i="1" smtClean="0">
                              <a:latin typeface="Cambria Math" panose="02040503050406030204" pitchFamily="18" charset="0"/>
                            </a:rPr>
                            <m:t>′</m:t>
                          </m:r>
                        </m:sup>
                      </m:sSup>
                      <m:r>
                        <a:rPr lang="en-US" sz="1600" b="0" i="1" smtClean="0">
                          <a:latin typeface="Cambria Math" panose="02040503050406030204" pitchFamily="18" charset="0"/>
                        </a:rPr>
                        <m:t>|≪|</m:t>
                      </m:r>
                      <m:r>
                        <a:rPr lang="en-US" sz="1600" b="0" i="1" smtClean="0">
                          <a:latin typeface="Cambria Math" panose="02040503050406030204" pitchFamily="18" charset="0"/>
                        </a:rPr>
                        <m:t>𝑥</m:t>
                      </m:r>
                      <m:r>
                        <a:rPr lang="en-US" sz="1600" b="0" i="1" smtClean="0">
                          <a:latin typeface="Cambria Math" panose="02040503050406030204" pitchFamily="18" charset="0"/>
                        </a:rPr>
                        <m:t>|</m:t>
                      </m:r>
                    </m:oMath>
                  </m:oMathPara>
                </a14:m>
                <a:endParaRPr lang="en-IL" sz="1600" dirty="0"/>
              </a:p>
            </p:txBody>
          </p:sp>
        </mc:Choice>
        <mc:Fallback xmlns="">
          <p:sp>
            <p:nvSpPr>
              <p:cNvPr id="80" name="TextBox 79">
                <a:extLst>
                  <a:ext uri="{FF2B5EF4-FFF2-40B4-BE49-F238E27FC236}">
                    <a16:creationId xmlns:a16="http://schemas.microsoft.com/office/drawing/2014/main" id="{172276DB-809D-479B-F9B7-77D440BD14B1}"/>
                  </a:ext>
                </a:extLst>
              </p:cNvPr>
              <p:cNvSpPr txBox="1">
                <a:spLocks noRot="1" noChangeAspect="1" noMove="1" noResize="1" noEditPoints="1" noAdjustHandles="1" noChangeArrowheads="1" noChangeShapeType="1" noTextEdit="1"/>
              </p:cNvSpPr>
              <p:nvPr/>
            </p:nvSpPr>
            <p:spPr>
              <a:xfrm>
                <a:off x="10395313" y="4704291"/>
                <a:ext cx="1319034" cy="338554"/>
              </a:xfrm>
              <a:prstGeom prst="rect">
                <a:avLst/>
              </a:prstGeom>
              <a:blipFill>
                <a:blip r:embed="rId22"/>
                <a:stretch>
                  <a:fillRect b="-11111"/>
                </a:stretch>
              </a:blipFill>
            </p:spPr>
            <p:txBody>
              <a:bodyPr/>
              <a:lstStyle/>
              <a:p>
                <a:r>
                  <a:rPr lang="en-IL">
                    <a:noFill/>
                  </a:rPr>
                  <a:t> </a:t>
                </a:r>
              </a:p>
            </p:txBody>
          </p:sp>
        </mc:Fallback>
      </mc:AlternateContent>
      <p:cxnSp>
        <p:nvCxnSpPr>
          <p:cNvPr id="81" name="Straight Arrow Connector 80">
            <a:extLst>
              <a:ext uri="{FF2B5EF4-FFF2-40B4-BE49-F238E27FC236}">
                <a16:creationId xmlns:a16="http://schemas.microsoft.com/office/drawing/2014/main" id="{F2639A69-8CA1-3DED-2155-B5704D79DD24}"/>
              </a:ext>
            </a:extLst>
          </p:cNvPr>
          <p:cNvCxnSpPr>
            <a:cxnSpLocks/>
            <a:stCxn id="79" idx="6"/>
          </p:cNvCxnSpPr>
          <p:nvPr/>
        </p:nvCxnSpPr>
        <p:spPr>
          <a:xfrm flipV="1">
            <a:off x="8309250" y="5482842"/>
            <a:ext cx="2569916" cy="654108"/>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2A6B318B-1835-B1B1-70CD-8E06C497E911}"/>
              </a:ext>
            </a:extLst>
          </p:cNvPr>
          <p:cNvCxnSpPr>
            <a:cxnSpLocks/>
            <a:stCxn id="77" idx="6"/>
            <a:endCxn id="68" idx="1"/>
          </p:cNvCxnSpPr>
          <p:nvPr/>
        </p:nvCxnSpPr>
        <p:spPr>
          <a:xfrm>
            <a:off x="8259596" y="5344847"/>
            <a:ext cx="2680764" cy="5964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2D40C377-8534-7573-BA16-B61734E88289}"/>
              </a:ext>
            </a:extLst>
          </p:cNvPr>
          <p:cNvCxnSpPr>
            <a:cxnSpLocks/>
          </p:cNvCxnSpPr>
          <p:nvPr/>
        </p:nvCxnSpPr>
        <p:spPr>
          <a:xfrm flipV="1">
            <a:off x="8400014" y="5482842"/>
            <a:ext cx="2479152" cy="315554"/>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84" name="Oval 83">
            <a:extLst>
              <a:ext uri="{FF2B5EF4-FFF2-40B4-BE49-F238E27FC236}">
                <a16:creationId xmlns:a16="http://schemas.microsoft.com/office/drawing/2014/main" id="{3F655FC3-6D4D-8F59-DEAA-4873264781EC}"/>
              </a:ext>
            </a:extLst>
          </p:cNvPr>
          <p:cNvSpPr/>
          <p:nvPr/>
        </p:nvSpPr>
        <p:spPr>
          <a:xfrm>
            <a:off x="8278350" y="5773190"/>
            <a:ext cx="104924" cy="91791"/>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B3E05E51-8228-4CAA-8334-3ADCABA9D684}"/>
                  </a:ext>
                </a:extLst>
              </p:cNvPr>
              <p:cNvSpPr/>
              <p:nvPr/>
            </p:nvSpPr>
            <p:spPr>
              <a:xfrm>
                <a:off x="5649272" y="2194827"/>
                <a:ext cx="812015" cy="32057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𝑊𝑇</m:t>
                      </m:r>
                    </m:oMath>
                  </m:oMathPara>
                </a14:m>
                <a:endParaRPr lang="en-US" sz="1200" b="0" dirty="0"/>
              </a:p>
            </p:txBody>
          </p:sp>
        </mc:Choice>
        <mc:Fallback xmlns="">
          <p:sp>
            <p:nvSpPr>
              <p:cNvPr id="8" name="Rounded Rectangle 7">
                <a:extLst>
                  <a:ext uri="{FF2B5EF4-FFF2-40B4-BE49-F238E27FC236}">
                    <a16:creationId xmlns:a16="http://schemas.microsoft.com/office/drawing/2014/main" id="{2464004D-BEA6-6956-CFBE-0BBC4C2C2D23}"/>
                  </a:ext>
                </a:extLst>
              </p:cNvPr>
              <p:cNvSpPr>
                <a:spLocks noRot="1" noChangeAspect="1" noMove="1" noResize="1" noEditPoints="1" noAdjustHandles="1" noChangeArrowheads="1" noChangeShapeType="1" noTextEdit="1"/>
              </p:cNvSpPr>
              <p:nvPr/>
            </p:nvSpPr>
            <p:spPr>
              <a:xfrm>
                <a:off x="5649272" y="2194827"/>
                <a:ext cx="812015" cy="320579"/>
              </a:xfrm>
              <a:prstGeom prst="roundRect">
                <a:avLst/>
              </a:prstGeom>
              <a:blipFill>
                <a:blip r:embed="rId23"/>
                <a:stretch>
                  <a:fillRect/>
                </a:stretch>
              </a:blipFill>
            </p:spPr>
            <p:txBody>
              <a:bodyPr/>
              <a:lstStyle/>
              <a:p>
                <a:r>
                  <a:rPr lang="en-IL">
                    <a:noFill/>
                  </a:rPr>
                  <a:t> </a:t>
                </a:r>
              </a:p>
            </p:txBody>
          </p:sp>
        </mc:Fallback>
      </mc:AlternateContent>
    </p:spTree>
    <p:extLst>
      <p:ext uri="{BB962C8B-B14F-4D97-AF65-F5344CB8AC3E}">
        <p14:creationId xmlns:p14="http://schemas.microsoft.com/office/powerpoint/2010/main" val="2131492593"/>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25073</TotalTime>
  <Words>2922</Words>
  <Application>Microsoft Macintosh PowerPoint</Application>
  <PresentationFormat>Widescreen</PresentationFormat>
  <Paragraphs>378</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Aptos Display</vt:lpstr>
      <vt:lpstr>Arial</vt:lpstr>
      <vt:lpstr>Cambria Math</vt:lpstr>
      <vt:lpstr>Cavolini</vt:lpstr>
      <vt:lpstr>Consolas</vt:lpstr>
      <vt:lpstr>Office Theme</vt:lpstr>
      <vt:lpstr>Instance Compression, Revisited</vt:lpstr>
      <vt:lpstr>PowerPoint Presentation</vt:lpstr>
      <vt:lpstr>PowerPoint Presentation</vt:lpstr>
      <vt:lpstr>Instance Compression (IC) - for NP</vt:lpstr>
      <vt:lpstr>PowerPoint Presentation</vt:lpstr>
      <vt:lpstr>Computational Instance Compression (CIC)  </vt:lpstr>
      <vt:lpstr>CIC with Witness Transformation</vt:lpstr>
      <vt:lpstr>PowerPoint Presentation</vt:lpstr>
      <vt:lpstr>CIC with Witness Transformation</vt:lpstr>
      <vt:lpstr>CIC with Witness Transformation</vt:lpstr>
      <vt:lpstr>PowerPoint Presentation</vt:lpstr>
      <vt:lpstr>PowerPoint Presentation</vt:lpstr>
      <vt:lpstr>PowerPoint Presentation</vt:lpstr>
      <vt:lpstr>PowerPoint Presentation</vt:lpstr>
      <vt:lpstr>CIC with Witness Retrieval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Shany Ben David</dc:creator>
  <cp:lastModifiedBy>Shany Ben David</cp:lastModifiedBy>
  <cp:revision>36</cp:revision>
  <dcterms:created xsi:type="dcterms:W3CDTF">2025-04-06T06:22:32Z</dcterms:created>
  <dcterms:modified xsi:type="dcterms:W3CDTF">2025-05-07T10:37:07Z</dcterms:modified>
</cp:coreProperties>
</file>