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32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317" r:id="rId17"/>
    <p:sldId id="273" r:id="rId18"/>
    <p:sldId id="278" r:id="rId19"/>
    <p:sldId id="282" r:id="rId20"/>
    <p:sldId id="287" r:id="rId21"/>
    <p:sldId id="275" r:id="rId22"/>
    <p:sldId id="276" r:id="rId23"/>
    <p:sldId id="277" r:id="rId24"/>
    <p:sldId id="293" r:id="rId25"/>
    <p:sldId id="305" r:id="rId26"/>
    <p:sldId id="306" r:id="rId27"/>
    <p:sldId id="307" r:id="rId28"/>
    <p:sldId id="319" r:id="rId29"/>
    <p:sldId id="313" r:id="rId30"/>
    <p:sldId id="316" r:id="rId31"/>
  </p:sldIdLst>
  <p:sldSz cx="9144000" cy="5143500"/>
  <p:notesSz cx="6858000" cy="9144000"/>
  <p:embeddedFontLst>
    <p:embeddedFont>
      <p:font typeface="Raleway SemiBold" charset="0"/>
      <p:regular r:id="rId36"/>
      <p:bold r:id="rId37"/>
      <p:italic r:id="rId38"/>
      <p:boldItalic r:id="rId39"/>
    </p:embeddedFont>
    <p:embeddedFont>
      <p:font typeface="Raleway" charset="0"/>
      <p:regular r:id="rId40"/>
      <p:bold r:id="rId41"/>
      <p:italic r:id="rId42"/>
      <p:boldItalic r:id="rId43"/>
    </p:embeddedFont>
    <p:embeddedFont>
      <p:font typeface="Roboto" charset="0"/>
      <p:regular r:id="rId44"/>
      <p:bold r:id="rId45"/>
      <p:italic r:id="rId46"/>
      <p:boldItalic r:id="rId47"/>
    </p:embeddedFont>
    <p:embeddedFont>
      <p:font typeface="Nunito" charset="0"/>
      <p:regular r:id="rId48"/>
      <p:bold r:id="rId49"/>
      <p:italic r:id="rId50"/>
      <p:boldItalic r:id="rId51"/>
    </p:embeddedFont>
    <p:embeddedFont>
      <p:font typeface="Lato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u Liu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F7977C6-4B74-4092-B9FE-8447A338288D}" styleName="Table_0">
    <a:wholeTbl>
      <a:tcTxStyle>
        <a:srgbClr val="000000"/>
        <a:latin typeface="Arial"/>
        <a:ea typeface="Arial"/>
        <a:cs typeface="Arial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font" Target="fonts/font20.fntdata"/><Relationship Id="rId54" Type="http://schemas.openxmlformats.org/officeDocument/2006/relationships/font" Target="fonts/font19.fntdata"/><Relationship Id="rId53" Type="http://schemas.openxmlformats.org/officeDocument/2006/relationships/font" Target="fonts/font18.fntdata"/><Relationship Id="rId52" Type="http://schemas.openxmlformats.org/officeDocument/2006/relationships/font" Target="fonts/font17.fntdata"/><Relationship Id="rId51" Type="http://schemas.openxmlformats.org/officeDocument/2006/relationships/font" Target="fonts/font16.fntdata"/><Relationship Id="rId50" Type="http://schemas.openxmlformats.org/officeDocument/2006/relationships/font" Target="fonts/font15.fntdata"/><Relationship Id="rId5" Type="http://schemas.openxmlformats.org/officeDocument/2006/relationships/slide" Target="slides/slide2.xml"/><Relationship Id="rId49" Type="http://schemas.openxmlformats.org/officeDocument/2006/relationships/font" Target="fonts/font14.fntdata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02T19:37:35.147" idx="1">
    <p:pos x="516" y="682"/>
    <p:text>skippable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02T19:33:58.201" idx="2">
    <p:pos x="105" y="472"/>
    <p:text>skippable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02T19:33:58.201" idx="2">
    <p:pos x="105" y="472"/>
    <p:text>skippable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704020202020204"/>
      <a:defRPr sz="1400" b="0" i="0" u="none" strike="noStrike" cap="none">
        <a:solidFill>
          <a:srgbClr val="000000"/>
        </a:solidFill>
        <a:latin typeface="Arial" panose="020B0704020202020204"/>
        <a:ea typeface="Arial" panose="020B0704020202020204"/>
        <a:cs typeface="Arial" panose="020B0704020202020204"/>
        <a:sym typeface="Arial" panose="020B07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4872d2e53_0_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4872d2e53_0_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05093d081_0_19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05093d081_0_19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e05093d081_0_21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e05093d081_0_21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e05093d081_0_21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e05093d081_0_2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e05093d081_0_21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e05093d081_0_2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f4872d2e53_0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2f4872d2e53_0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4d083836fd_0_108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4d083836fd_0_108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4d083836fd_0_108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4d083836fd_0_108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4d083836fd_0_109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4d083836fd_0_109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4d083836fd_0_107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4d083836fd_0_10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3c2f77d03_0_1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3c2f77d03_0_1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e05093d081_0_22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e05093d081_0_22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e05093d081_0_230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2e05093d081_0_230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g2e0992e9ec1_1_15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" name="Google Shape;1097;g2e0992e9ec1_1_1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353c2f77d03_0_20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353c2f77d03_0_2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g353c2f77d03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6" name="Google Shape;1466;g353c2f77d03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353c2f77d03_0_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353c2f77d03_0_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353c2f77d03_0_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353c2f77d03_0_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3540616d75e_0_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3540616d75e_0_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g353badaa428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1" name="Google Shape;1761;g353badaa428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d083836f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d083836f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d083836f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d083836f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d083836fd_0_6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d083836fd_0_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adjust distance</a:t>
            </a:r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4872d2e53_0_5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f4872d2e53_0_5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e05093d081_0_19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e05093d081_0_19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1520e3bc8_0_15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81520e3bc8_0_15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PVW07: Peikert Vaikuntanathan Waters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BFV12:  Brakerski / Fan Vercauteren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Note: remember to draw attention of “RANGE CHECK” when presenting</a:t>
            </a:r>
            <a:endParaRPr sz="105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e05093d081_0_174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e05093d081_0_174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accent6"/>
        </a:soli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9" name="Google Shape;119;p11"/>
          <p:cNvSpPr txBox="1"/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3"/>
        </a:solidFill>
        <a:effectLst/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solidFill>
          <a:schemeClr val="dk2"/>
        </a:solidFill>
        <a:effectLst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solidFill>
          <a:schemeClr val="dk2"/>
        </a:solidFill>
        <a:effectLst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solidFill>
          <a:schemeClr val="dk2"/>
        </a:solidFill>
        <a:effectLst/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10"/>
          <p:cNvSpPr txBox="1"/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704020202020204"/>
        <a:defRPr sz="1400" b="0" i="0" u="none" strike="noStrike" cap="none">
          <a:solidFill>
            <a:srgbClr val="000000"/>
          </a:solidFill>
          <a:latin typeface="Arial" panose="020B0704020202020204"/>
          <a:ea typeface="Arial" panose="020B0704020202020204"/>
          <a:cs typeface="Arial" panose="020B0704020202020204"/>
          <a:sym typeface="Arial" panose="020B07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26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hyperlink" Target="http://eprint.iacr.org/2024/510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5.png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4.png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66975" y="818425"/>
            <a:ext cx="8823300" cy="18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/>
              <a:t>Snake-eye Resistant PKE from LWE for </a:t>
            </a:r>
            <a:endParaRPr sz="298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/>
              <a:t>Oblivious Message Retrieval and </a:t>
            </a:r>
            <a:endParaRPr sz="298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80"/>
              <a:t>Robust Encryption</a:t>
            </a:r>
            <a:endParaRPr sz="2980"/>
          </a:p>
        </p:txBody>
      </p:sp>
      <p:sp>
        <p:nvSpPr>
          <p:cNvPr id="129" name="Google Shape;129;p13"/>
          <p:cNvSpPr txBox="1"/>
          <p:nvPr>
            <p:ph type="subTitle" idx="1"/>
          </p:nvPr>
        </p:nvSpPr>
        <p:spPr>
          <a:xfrm>
            <a:off x="349050" y="2789795"/>
            <a:ext cx="28329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>
                <a:solidFill>
                  <a:schemeClr val="accent3"/>
                </a:solidFill>
              </a:rPr>
              <a:t>Zeyu Liu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 baseline="30000">
                <a:solidFill>
                  <a:schemeClr val="accent3"/>
                </a:solidFill>
              </a:rPr>
              <a:t>Yale University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0">
              <a:solidFill>
                <a:schemeClr val="accent3"/>
              </a:solidFill>
            </a:endParaRPr>
          </a:p>
        </p:txBody>
      </p:sp>
      <p:sp>
        <p:nvSpPr>
          <p:cNvPr id="130" name="Google Shape;130;p13"/>
          <p:cNvSpPr txBox="1"/>
          <p:nvPr>
            <p:ph type="subTitle" idx="1"/>
          </p:nvPr>
        </p:nvSpPr>
        <p:spPr>
          <a:xfrm>
            <a:off x="4348213" y="2789795"/>
            <a:ext cx="2310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>
                <a:solidFill>
                  <a:schemeClr val="accent3"/>
                </a:solidFill>
              </a:rPr>
              <a:t>Eran Tromer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 baseline="30000">
                <a:solidFill>
                  <a:schemeClr val="accent3"/>
                </a:solidFill>
              </a:rPr>
              <a:t>Boston University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0">
              <a:solidFill>
                <a:schemeClr val="accent3"/>
              </a:solidFill>
            </a:endParaRPr>
          </a:p>
        </p:txBody>
      </p:sp>
      <p:sp>
        <p:nvSpPr>
          <p:cNvPr id="131" name="Google Shape;131;p13"/>
          <p:cNvSpPr txBox="1"/>
          <p:nvPr>
            <p:ph type="subTitle" idx="1"/>
          </p:nvPr>
        </p:nvSpPr>
        <p:spPr>
          <a:xfrm>
            <a:off x="6360575" y="2789795"/>
            <a:ext cx="2310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704020202020204"/>
              <a:buNone/>
            </a:pPr>
            <a:r>
              <a:rPr lang="en-GB" sz="2220" u="sng">
                <a:solidFill>
                  <a:schemeClr val="accent3"/>
                </a:solidFill>
              </a:rPr>
              <a:t>Yunhao Wang</a:t>
            </a:r>
            <a:endParaRPr sz="2220" u="sng" baseline="300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 baseline="30000">
                <a:solidFill>
                  <a:schemeClr val="accent3"/>
                </a:solidFill>
              </a:rPr>
              <a:t>Yale University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0">
              <a:solidFill>
                <a:schemeClr val="accent3"/>
              </a:solidFill>
            </a:endParaRPr>
          </a:p>
        </p:txBody>
      </p:sp>
      <p:sp>
        <p:nvSpPr>
          <p:cNvPr id="132" name="Google Shape;132;p13"/>
          <p:cNvSpPr txBox="1"/>
          <p:nvPr>
            <p:ph type="subTitle" idx="1"/>
          </p:nvPr>
        </p:nvSpPr>
        <p:spPr>
          <a:xfrm>
            <a:off x="2418738" y="2789795"/>
            <a:ext cx="23100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>
                <a:solidFill>
                  <a:schemeClr val="accent3"/>
                </a:solidFill>
              </a:rPr>
              <a:t>Katerina Sotiraki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220" baseline="30000">
                <a:solidFill>
                  <a:schemeClr val="accent3"/>
                </a:solidFill>
              </a:rPr>
              <a:t>Yale University</a:t>
            </a:r>
            <a:endParaRPr sz="2220" baseline="300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20">
              <a:solidFill>
                <a:schemeClr val="accent3"/>
              </a:solidFill>
            </a:endParaRPr>
          </a:p>
        </p:txBody>
      </p:sp>
      <p:pic>
        <p:nvPicPr>
          <p:cNvPr id="1" name="Picture 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9585" y="4111625"/>
            <a:ext cx="796290" cy="796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4"/>
          <p:cNvSpPr txBox="1"/>
          <p:nvPr>
            <p:ph type="title"/>
          </p:nvPr>
        </p:nvSpPr>
        <p:spPr>
          <a:xfrm>
            <a:off x="819150" y="289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Agenda</a:t>
            </a:r>
            <a:endParaRPr sz="3600"/>
          </a:p>
        </p:txBody>
      </p:sp>
      <p:sp>
        <p:nvSpPr>
          <p:cNvPr id="387" name="Google Shape;387;p24"/>
          <p:cNvSpPr txBox="1"/>
          <p:nvPr>
            <p:ph type="body" idx="1"/>
          </p:nvPr>
        </p:nvSpPr>
        <p:spPr>
          <a:xfrm>
            <a:off x="819150" y="1083600"/>
            <a:ext cx="75057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Motivation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Define Snake-eye Resistance of PKE</a:t>
            </a:r>
            <a:endParaRPr sz="23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b="1"/>
              <a:t>Prove PVW is Snake-eye Resistant</a:t>
            </a:r>
            <a:endParaRPr sz="28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LWEmongrass PKE Scheme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Applications to Oblivious Message Retrieval and Robust Encryption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 with correlation (corLWE)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99" name="Google Shape;399;p26"/>
          <p:cNvSpPr/>
          <p:nvPr/>
        </p:nvSpPr>
        <p:spPr>
          <a:xfrm>
            <a:off x="1873190" y="1374860"/>
            <a:ext cx="2012700" cy="28851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/>
              <a:t>Standard LWE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             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B: either As + e ∈ 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GB" baseline="30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GB" i="1" baseline="-25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or uniformly sampled</a:t>
            </a: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400" name="Google Shape;400;p26"/>
          <p:cNvSpPr/>
          <p:nvPr/>
        </p:nvSpPr>
        <p:spPr>
          <a:xfrm>
            <a:off x="2305050" y="1729740"/>
            <a:ext cx="1066800" cy="1365250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11111"/>
                </a:solidFill>
              </a:rPr>
              <a:t>A </a:t>
            </a:r>
            <a:r>
              <a:rPr lang="en-GB"/>
              <a:t>←</a:t>
            </a:r>
            <a:r>
              <a:rPr lang="en-GB" baseline="-25000"/>
              <a:t>$ </a:t>
            </a:r>
            <a:r>
              <a:rPr lang="en-GB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GB" baseline="3000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w×n</a:t>
            </a:r>
            <a:r>
              <a:rPr lang="en-GB" i="1" baseline="-2500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lang="en-GB" i="1" baseline="-2500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26"/>
          <p:cNvSpPr/>
          <p:nvPr/>
        </p:nvSpPr>
        <p:spPr>
          <a:xfrm>
            <a:off x="3371850" y="1732915"/>
            <a:ext cx="382905" cy="1365250"/>
          </a:xfrm>
          <a:prstGeom prst="rect">
            <a:avLst/>
          </a:prstGeom>
          <a:solidFill>
            <a:srgbClr val="6FAF5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 baseline="-25000"/>
          </a:p>
        </p:txBody>
      </p:sp>
      <p:sp>
        <p:nvSpPr>
          <p:cNvPr id="402" name="Google Shape;402;p26"/>
          <p:cNvSpPr txBox="1"/>
          <p:nvPr/>
        </p:nvSpPr>
        <p:spPr>
          <a:xfrm>
            <a:off x="1834358" y="2207975"/>
            <a:ext cx="5424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3" name="Google Shape;403;p26"/>
          <p:cNvSpPr/>
          <p:nvPr/>
        </p:nvSpPr>
        <p:spPr>
          <a:xfrm>
            <a:off x="2095003" y="1730125"/>
            <a:ext cx="210000" cy="1365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26"/>
          <p:cNvSpPr/>
          <p:nvPr/>
        </p:nvSpPr>
        <p:spPr>
          <a:xfrm rot="-5400000">
            <a:off x="2773045" y="2632075"/>
            <a:ext cx="132715" cy="106616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26"/>
          <p:cNvSpPr txBox="1"/>
          <p:nvPr/>
        </p:nvSpPr>
        <p:spPr>
          <a:xfrm>
            <a:off x="2660813" y="3144125"/>
            <a:ext cx="3498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06" name="Google Shape;406;p26"/>
          <p:cNvSpPr/>
          <p:nvPr/>
        </p:nvSpPr>
        <p:spPr>
          <a:xfrm>
            <a:off x="5344160" y="871855"/>
            <a:ext cx="2233930" cy="339979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/>
              <a:t>corLWE</a:t>
            </a:r>
            <a:endParaRPr sz="1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             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r>
              <a:rPr lang="en-GB" baseline="-25000"/>
              <a:t>i</a:t>
            </a:r>
            <a:r>
              <a:rPr lang="en-GB" sz="1300"/>
              <a:t>: either </a:t>
            </a:r>
            <a:r>
              <a:rPr lang="en-GB"/>
              <a:t>A</a:t>
            </a:r>
            <a:r>
              <a:rPr lang="en-GB" baseline="-25000"/>
              <a:t>i</a:t>
            </a:r>
            <a:r>
              <a:rPr lang="en-GB" sz="1300"/>
              <a:t>s</a:t>
            </a:r>
            <a:r>
              <a:rPr lang="en-GB" baseline="-25000"/>
              <a:t>i</a:t>
            </a:r>
            <a:r>
              <a:rPr lang="en-GB" sz="1300"/>
              <a:t> + e</a:t>
            </a:r>
            <a:r>
              <a:rPr lang="en-GB" baseline="-25000"/>
              <a:t>i</a:t>
            </a:r>
            <a:r>
              <a:rPr lang="en-GB" sz="1300"/>
              <a:t> ∈ </a:t>
            </a: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r>
              <a:rPr lang="en-GB" baseline="30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GB" i="1" baseline="-25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endParaRPr baseline="-250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or uniformly sampled</a:t>
            </a: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407" name="Google Shape;407;p26"/>
          <p:cNvSpPr/>
          <p:nvPr/>
        </p:nvSpPr>
        <p:spPr>
          <a:xfrm>
            <a:off x="6001385" y="1297305"/>
            <a:ext cx="784860" cy="683260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r>
              <a:rPr lang="en-GB" baseline="-25000"/>
              <a:t>1</a:t>
            </a:r>
            <a:endParaRPr baseline="-25000"/>
          </a:p>
        </p:txBody>
      </p:sp>
      <p:sp>
        <p:nvSpPr>
          <p:cNvPr id="408" name="Google Shape;408;p26"/>
          <p:cNvSpPr/>
          <p:nvPr/>
        </p:nvSpPr>
        <p:spPr>
          <a:xfrm>
            <a:off x="6785610" y="1297305"/>
            <a:ext cx="379730" cy="683260"/>
          </a:xfrm>
          <a:prstGeom prst="rect">
            <a:avLst/>
          </a:prstGeom>
          <a:solidFill>
            <a:srgbClr val="6FAF5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r>
              <a:rPr lang="en-GB" baseline="-25000"/>
              <a:t>1</a:t>
            </a:r>
            <a:endParaRPr baseline="-25000"/>
          </a:p>
        </p:txBody>
      </p:sp>
      <p:sp>
        <p:nvSpPr>
          <p:cNvPr id="409" name="Google Shape;409;p26"/>
          <p:cNvSpPr/>
          <p:nvPr/>
        </p:nvSpPr>
        <p:spPr>
          <a:xfrm>
            <a:off x="6019800" y="2139315"/>
            <a:ext cx="762635" cy="682625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r>
              <a:rPr lang="en-GB" baseline="-25000"/>
              <a:t>2</a:t>
            </a:r>
            <a:endParaRPr baseline="-25000"/>
          </a:p>
        </p:txBody>
      </p:sp>
      <p:sp>
        <p:nvSpPr>
          <p:cNvPr id="410" name="Google Shape;410;p26"/>
          <p:cNvSpPr/>
          <p:nvPr/>
        </p:nvSpPr>
        <p:spPr>
          <a:xfrm>
            <a:off x="6782435" y="2139315"/>
            <a:ext cx="382270" cy="682625"/>
          </a:xfrm>
          <a:prstGeom prst="rect">
            <a:avLst/>
          </a:prstGeom>
          <a:solidFill>
            <a:srgbClr val="6FAF5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r>
              <a:rPr lang="en-GB" baseline="-25000"/>
              <a:t>2</a:t>
            </a:r>
            <a:endParaRPr baseline="-25000"/>
          </a:p>
        </p:txBody>
      </p:sp>
      <p:sp>
        <p:nvSpPr>
          <p:cNvPr id="411" name="Google Shape;411;p26"/>
          <p:cNvSpPr txBox="1"/>
          <p:nvPr/>
        </p:nvSpPr>
        <p:spPr>
          <a:xfrm>
            <a:off x="5581095" y="1400375"/>
            <a:ext cx="349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w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12" name="Google Shape;412;p26"/>
          <p:cNvSpPr/>
          <p:nvPr/>
        </p:nvSpPr>
        <p:spPr>
          <a:xfrm>
            <a:off x="5853758" y="1297500"/>
            <a:ext cx="147600" cy="682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26"/>
          <p:cNvSpPr/>
          <p:nvPr/>
        </p:nvSpPr>
        <p:spPr>
          <a:xfrm rot="-5400000">
            <a:off x="6420485" y="3573145"/>
            <a:ext cx="154305" cy="812800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26"/>
          <p:cNvSpPr txBox="1"/>
          <p:nvPr/>
        </p:nvSpPr>
        <p:spPr>
          <a:xfrm>
            <a:off x="6322195" y="3912238"/>
            <a:ext cx="3498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n</a:t>
            </a:r>
            <a:r>
              <a:rPr lang="en-GB" sz="17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’</a:t>
            </a:r>
            <a:endParaRPr sz="17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26"/>
          <p:cNvSpPr txBox="1"/>
          <p:nvPr/>
        </p:nvSpPr>
        <p:spPr>
          <a:xfrm>
            <a:off x="5599220" y="2242225"/>
            <a:ext cx="349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w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16" name="Google Shape;416;p26"/>
          <p:cNvSpPr/>
          <p:nvPr/>
        </p:nvSpPr>
        <p:spPr>
          <a:xfrm>
            <a:off x="5871883" y="2139350"/>
            <a:ext cx="147600" cy="6828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26"/>
          <p:cNvSpPr/>
          <p:nvPr/>
        </p:nvSpPr>
        <p:spPr>
          <a:xfrm>
            <a:off x="6090920" y="3579495"/>
            <a:ext cx="812165" cy="32258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 baseline="-25000"/>
              <a:t>1</a:t>
            </a:r>
            <a:r>
              <a:rPr lang="en-GB"/>
              <a:t> - s</a:t>
            </a:r>
            <a:r>
              <a:rPr lang="en-GB" baseline="-25000"/>
              <a:t>2</a:t>
            </a:r>
            <a:endParaRPr baseline="-25000"/>
          </a:p>
        </p:txBody>
      </p:sp>
      <p:sp>
        <p:nvSpPr>
          <p:cNvPr id="418" name="Google Shape;418;p26"/>
          <p:cNvSpPr txBox="1"/>
          <p:nvPr/>
        </p:nvSpPr>
        <p:spPr>
          <a:xfrm>
            <a:off x="5723425" y="3485940"/>
            <a:ext cx="3522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ℓ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419" name="Google Shape;419;p26"/>
          <p:cNvSpPr/>
          <p:nvPr/>
        </p:nvSpPr>
        <p:spPr>
          <a:xfrm>
            <a:off x="5943338" y="3579613"/>
            <a:ext cx="148500" cy="3225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20" name="Google Shape;420;p26"/>
          <p:cNvCxnSpPr/>
          <p:nvPr/>
        </p:nvCxnSpPr>
        <p:spPr>
          <a:xfrm rot="10800000" flipH="1">
            <a:off x="3885900" y="2571675"/>
            <a:ext cx="1458000" cy="138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26"/>
          <p:cNvSpPr txBox="1"/>
          <p:nvPr/>
        </p:nvSpPr>
        <p:spPr>
          <a:xfrm>
            <a:off x="3915438" y="2222150"/>
            <a:ext cx="13131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</a:rPr>
              <a:t>Reduction</a:t>
            </a:r>
            <a:endParaRPr sz="1200">
              <a:solidFill>
                <a:srgbClr val="000000"/>
              </a:solidFill>
            </a:endParaRPr>
          </a:p>
        </p:txBody>
      </p:sp>
      <p:grpSp>
        <p:nvGrpSpPr>
          <p:cNvPr id="422" name="Google Shape;422;p26"/>
          <p:cNvGrpSpPr/>
          <p:nvPr/>
        </p:nvGrpSpPr>
        <p:grpSpPr>
          <a:xfrm>
            <a:off x="3371850" y="3074670"/>
            <a:ext cx="514350" cy="322580"/>
            <a:chOff x="3156213" y="3095725"/>
            <a:chExt cx="349800" cy="321975"/>
          </a:xfrm>
        </p:grpSpPr>
        <p:sp>
          <p:nvSpPr>
            <p:cNvPr id="423" name="Google Shape;423;p26"/>
            <p:cNvSpPr/>
            <p:nvPr/>
          </p:nvSpPr>
          <p:spPr>
            <a:xfrm rot="-5400000">
              <a:off x="3207825" y="3044125"/>
              <a:ext cx="154500" cy="257700"/>
            </a:xfrm>
            <a:prstGeom prst="leftBrace">
              <a:avLst>
                <a:gd name="adj1" fmla="val 50000"/>
                <a:gd name="adj2" fmla="val 49626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26"/>
            <p:cNvSpPr txBox="1"/>
            <p:nvPr/>
          </p:nvSpPr>
          <p:spPr>
            <a:xfrm>
              <a:off x="3156213" y="3164500"/>
              <a:ext cx="349800" cy="25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700"/>
                <a:t>ℓ</a:t>
              </a:r>
              <a:endParaRPr sz="1700"/>
            </a:p>
          </p:txBody>
        </p:sp>
      </p:grpSp>
      <p:sp>
        <p:nvSpPr>
          <p:cNvPr id="425" name="Google Shape;425;p26"/>
          <p:cNvSpPr txBox="1"/>
          <p:nvPr/>
        </p:nvSpPr>
        <p:spPr>
          <a:xfrm>
            <a:off x="2064275" y="3817875"/>
            <a:ext cx="15429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11111"/>
                </a:solidFill>
              </a:rPr>
              <a:t>s ← </a:t>
            </a:r>
            <a:r>
              <a:rPr lang="en-GB" i="1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GB" baseline="3000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lang="en-GB" sz="1300">
                <a:solidFill>
                  <a:srgbClr val="111111"/>
                </a:solidFill>
              </a:rPr>
              <a:t>, e ← </a:t>
            </a:r>
            <a:r>
              <a:rPr lang="en-GB" sz="13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χ</a:t>
            </a:r>
            <a:r>
              <a:rPr lang="en-GB" baseline="3000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endParaRPr sz="13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" name="Google Shape;421;p26"/>
          <p:cNvSpPr txBox="1"/>
          <p:nvPr/>
        </p:nvSpPr>
        <p:spPr>
          <a:xfrm>
            <a:off x="1346835" y="4366895"/>
            <a:ext cx="6652895" cy="32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300" u="sng">
                <a:solidFill>
                  <a:srgbClr val="000000"/>
                </a:solidFill>
              </a:rPr>
              <a:t>Theorem (Informal)</a:t>
            </a:r>
            <a:r>
              <a:rPr lang="en-US" altLang="en-GB" sz="1300">
                <a:solidFill>
                  <a:srgbClr val="000000"/>
                </a:solidFill>
              </a:rPr>
              <a:t>: Standard LWE is at least as hard as corLWE under uniform, binary, and ternary secrets up to some small parameter loss.</a:t>
            </a:r>
            <a:endParaRPr lang="en-US" altLang="en-GB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88;p28"/>
          <p:cNvSpPr/>
          <p:nvPr/>
        </p:nvSpPr>
        <p:spPr>
          <a:xfrm>
            <a:off x="1412875" y="1556385"/>
            <a:ext cx="280670" cy="26162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488;p28"/>
          <p:cNvSpPr/>
          <p:nvPr/>
        </p:nvSpPr>
        <p:spPr>
          <a:xfrm>
            <a:off x="1936115" y="1550670"/>
            <a:ext cx="280670" cy="26162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488;p28"/>
          <p:cNvSpPr/>
          <p:nvPr/>
        </p:nvSpPr>
        <p:spPr>
          <a:xfrm>
            <a:off x="1938655" y="3172460"/>
            <a:ext cx="280670" cy="26162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26"/>
          <p:cNvSpPr/>
          <p:nvPr/>
        </p:nvSpPr>
        <p:spPr>
          <a:xfrm>
            <a:off x="5909945" y="2249170"/>
            <a:ext cx="538480" cy="182245"/>
          </a:xfrm>
          <a:prstGeom prst="rect">
            <a:avLst/>
          </a:prstGeom>
          <a:solidFill>
            <a:srgbClr val="FFD96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3" name="Google Shape;417;p26"/>
          <p:cNvSpPr/>
          <p:nvPr/>
        </p:nvSpPr>
        <p:spPr>
          <a:xfrm>
            <a:off x="6129020" y="2588895"/>
            <a:ext cx="538480" cy="182245"/>
          </a:xfrm>
          <a:prstGeom prst="rect">
            <a:avLst/>
          </a:prstGeom>
          <a:solidFill>
            <a:srgbClr val="FFD96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6" name="Google Shape;417;p26"/>
          <p:cNvSpPr/>
          <p:nvPr/>
        </p:nvSpPr>
        <p:spPr>
          <a:xfrm>
            <a:off x="2629535" y="4199255"/>
            <a:ext cx="621030" cy="218440"/>
          </a:xfrm>
          <a:prstGeom prst="rect">
            <a:avLst/>
          </a:prstGeom>
          <a:solidFill>
            <a:srgbClr val="FFD966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486" name="Google Shape;486;p28"/>
          <p:cNvSpPr txBox="1"/>
          <p:nvPr/>
        </p:nvSpPr>
        <p:spPr>
          <a:xfrm>
            <a:off x="244048" y="29431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Snake-eye resistance of PVW under corLWE</a:t>
            </a:r>
            <a:b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</a:t>
            </a:r>
            <a:r>
              <a:rPr lang="en-US" alt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and thus LWE)</a:t>
            </a:r>
            <a:endParaRPr lang="en-US" altLang="en-GB"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88" name="Google Shape;488;p28"/>
          <p:cNvSpPr/>
          <p:nvPr/>
        </p:nvSpPr>
        <p:spPr>
          <a:xfrm>
            <a:off x="1412875" y="3172460"/>
            <a:ext cx="280670" cy="26162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28"/>
          <p:cNvSpPr/>
          <p:nvPr/>
        </p:nvSpPr>
        <p:spPr>
          <a:xfrm>
            <a:off x="2274300" y="2188312"/>
            <a:ext cx="1009500" cy="61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0" name="Google Shape;490;p28"/>
          <p:cNvSpPr/>
          <p:nvPr/>
        </p:nvSpPr>
        <p:spPr>
          <a:xfrm>
            <a:off x="2264775" y="1112900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92" name="Google Shape;492;p28"/>
          <p:cNvCxnSpPr/>
          <p:nvPr/>
        </p:nvCxnSpPr>
        <p:spPr>
          <a:xfrm>
            <a:off x="1896725" y="2535275"/>
            <a:ext cx="1495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493" name="Google Shape;493;p28"/>
          <p:cNvGraphicFramePr/>
          <p:nvPr/>
        </p:nvGraphicFramePr>
        <p:xfrm>
          <a:off x="2307250" y="2136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943625"/>
              </a:tblGrid>
              <a:tr h="31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>
                          <a:solidFill>
                            <a:schemeClr val="dk2"/>
                          </a:solidFill>
                        </a:rPr>
                        <a:t>ct</a:t>
                      </a:r>
                      <a:r>
                        <a:rPr lang="en-GB">
                          <a:solidFill>
                            <a:schemeClr val="dk2"/>
                          </a:solidFill>
                        </a:rPr>
                        <a:t> = (</a:t>
                      </a:r>
                      <a:r>
                        <a:rPr lang="en-GB" b="1" i="1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i="1">
                          <a:solidFill>
                            <a:schemeClr val="dk2"/>
                          </a:solidFill>
                        </a:rPr>
                        <a:t>, b</a:t>
                      </a:r>
                      <a:r>
                        <a:rPr lang="en-GB">
                          <a:solidFill>
                            <a:schemeClr val="dk2"/>
                          </a:solidFill>
                        </a:rPr>
                        <a:t>)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494" name="Google Shape;494;p28"/>
          <p:cNvPicPr preferRelativeResize="0"/>
          <p:nvPr/>
        </p:nvPicPr>
        <p:blipFill rotWithShape="1">
          <a:blip r:embed="rId1"/>
          <a:srcRect t="19891"/>
          <a:stretch>
            <a:fillRect/>
          </a:stretch>
        </p:blipFill>
        <p:spPr>
          <a:xfrm>
            <a:off x="867375" y="1937587"/>
            <a:ext cx="1087425" cy="967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6" name="Google Shape;496;p28"/>
          <p:cNvGraphicFramePr/>
          <p:nvPr>
            <p:custDataLst>
              <p:tags r:id="rId2"/>
            </p:custDataLst>
          </p:nvPr>
        </p:nvGraphicFramePr>
        <p:xfrm>
          <a:off x="605920" y="27481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02275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97" name="Google Shape;497;p28"/>
          <p:cNvSpPr txBox="1"/>
          <p:nvPr/>
        </p:nvSpPr>
        <p:spPr>
          <a:xfrm>
            <a:off x="605563" y="1135250"/>
            <a:ext cx="1611000" cy="412115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Regev05.KeyGe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498" name="Google Shape;498;p28"/>
          <p:cNvSpPr txBox="1"/>
          <p:nvPr/>
        </p:nvSpPr>
        <p:spPr>
          <a:xfrm>
            <a:off x="605563" y="3438725"/>
            <a:ext cx="1611000" cy="412115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Regev05.KeyGe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499" name="Google Shape;499;p28"/>
          <p:cNvCxnSpPr>
            <a:stCxn id="497" idx="2"/>
          </p:cNvCxnSpPr>
          <p:nvPr/>
        </p:nvCxnSpPr>
        <p:spPr>
          <a:xfrm>
            <a:off x="1411698" y="1547575"/>
            <a:ext cx="0" cy="55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0" name="Google Shape;500;p28"/>
          <p:cNvCxnSpPr/>
          <p:nvPr/>
        </p:nvCxnSpPr>
        <p:spPr>
          <a:xfrm flipH="1" flipV="1">
            <a:off x="1411063" y="2976445"/>
            <a:ext cx="635" cy="534035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1" name="Google Shape;501;p28"/>
          <p:cNvCxnSpPr/>
          <p:nvPr/>
        </p:nvCxnSpPr>
        <p:spPr>
          <a:xfrm rot="10800000" flipH="1">
            <a:off x="2232213" y="134238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502" name="Google Shape;502;p28"/>
          <p:cNvGraphicFramePr/>
          <p:nvPr/>
        </p:nvGraphicFramePr>
        <p:xfrm>
          <a:off x="2264913" y="1016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747300"/>
              </a:tblGrid>
              <a:tr h="61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1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505" name="Google Shape;505;p28"/>
          <p:cNvSpPr txBox="1"/>
          <p:nvPr/>
        </p:nvSpPr>
        <p:spPr>
          <a:xfrm>
            <a:off x="3060563" y="1135238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506" name="Google Shape;506;p28"/>
          <p:cNvSpPr txBox="1"/>
          <p:nvPr/>
        </p:nvSpPr>
        <p:spPr>
          <a:xfrm>
            <a:off x="3060563" y="3438713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507" name="Google Shape;507;p28"/>
          <p:cNvCxnSpPr/>
          <p:nvPr/>
        </p:nvCxnSpPr>
        <p:spPr>
          <a:xfrm rot="10800000" flipH="1">
            <a:off x="3391675" y="1649800"/>
            <a:ext cx="476400" cy="883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28"/>
          <p:cNvCxnSpPr/>
          <p:nvPr/>
        </p:nvCxnSpPr>
        <p:spPr>
          <a:xfrm>
            <a:off x="3387525" y="2533000"/>
            <a:ext cx="453000" cy="78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9" name="Google Shape;509;p28"/>
          <p:cNvCxnSpPr/>
          <p:nvPr/>
        </p:nvCxnSpPr>
        <p:spPr>
          <a:xfrm rot="10800000" flipH="1">
            <a:off x="4701700" y="134238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" name="Google Shape;510;p28"/>
          <p:cNvCxnSpPr/>
          <p:nvPr/>
        </p:nvCxnSpPr>
        <p:spPr>
          <a:xfrm rot="10800000" flipH="1">
            <a:off x="4701700" y="36458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28"/>
          <p:cNvSpPr txBox="1"/>
          <p:nvPr/>
        </p:nvSpPr>
        <p:spPr>
          <a:xfrm>
            <a:off x="2457500" y="2504988"/>
            <a:ext cx="6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/>
              <a:t>a</a:t>
            </a:r>
            <a:r>
              <a:rPr lang="en-GB" i="1"/>
              <a:t> </a:t>
            </a:r>
            <a:r>
              <a:rPr lang="en-GB"/>
              <a:t>≠ 0</a:t>
            </a:r>
            <a:endParaRPr lang="en-GB"/>
          </a:p>
        </p:txBody>
      </p:sp>
      <p:sp>
        <p:nvSpPr>
          <p:cNvPr id="512" name="Google Shape;512;p28"/>
          <p:cNvSpPr txBox="1"/>
          <p:nvPr/>
        </p:nvSpPr>
        <p:spPr>
          <a:xfrm>
            <a:off x="2721500" y="2371225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</a:t>
            </a:r>
            <a:endParaRPr lang="en-GB"/>
          </a:p>
        </p:txBody>
      </p:sp>
      <p:sp>
        <p:nvSpPr>
          <p:cNvPr id="513" name="Google Shape;513;p28"/>
          <p:cNvSpPr txBox="1"/>
          <p:nvPr/>
        </p:nvSpPr>
        <p:spPr>
          <a:xfrm>
            <a:off x="611613" y="1132588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514" name="Google Shape;514;p28"/>
          <p:cNvSpPr txBox="1"/>
          <p:nvPr/>
        </p:nvSpPr>
        <p:spPr>
          <a:xfrm>
            <a:off x="611613" y="3436063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Keygen</a:t>
            </a:r>
            <a:endParaRPr sz="1500"/>
          </a:p>
        </p:txBody>
      </p:sp>
      <p:sp>
        <p:nvSpPr>
          <p:cNvPr id="515" name="Google Shape;515;p28"/>
          <p:cNvSpPr txBox="1"/>
          <p:nvPr/>
        </p:nvSpPr>
        <p:spPr>
          <a:xfrm>
            <a:off x="3066613" y="1132575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516" name="Google Shape;516;p28"/>
          <p:cNvSpPr txBox="1"/>
          <p:nvPr/>
        </p:nvSpPr>
        <p:spPr>
          <a:xfrm>
            <a:off x="3066613" y="3436050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517" name="Google Shape;517;p28"/>
          <p:cNvCxnSpPr/>
          <p:nvPr/>
        </p:nvCxnSpPr>
        <p:spPr>
          <a:xfrm>
            <a:off x="1412863" y="1548088"/>
            <a:ext cx="0" cy="5514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8" name="Google Shape;518;p28"/>
          <p:cNvCxnSpPr/>
          <p:nvPr/>
        </p:nvCxnSpPr>
        <p:spPr>
          <a:xfrm rot="10800000">
            <a:off x="1412863" y="2973818"/>
            <a:ext cx="0" cy="5340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9" name="Google Shape;519;p28"/>
          <p:cNvCxnSpPr/>
          <p:nvPr/>
        </p:nvCxnSpPr>
        <p:spPr>
          <a:xfrm rot="10800000" flipH="1">
            <a:off x="3391663" y="1644200"/>
            <a:ext cx="476400" cy="883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0" name="Google Shape;520;p28"/>
          <p:cNvCxnSpPr/>
          <p:nvPr/>
        </p:nvCxnSpPr>
        <p:spPr>
          <a:xfrm>
            <a:off x="1905688" y="2530200"/>
            <a:ext cx="1495800" cy="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28"/>
          <p:cNvCxnSpPr/>
          <p:nvPr/>
        </p:nvCxnSpPr>
        <p:spPr>
          <a:xfrm>
            <a:off x="3387513" y="2537538"/>
            <a:ext cx="453000" cy="787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2" name="Google Shape;522;p28"/>
          <p:cNvCxnSpPr/>
          <p:nvPr/>
        </p:nvCxnSpPr>
        <p:spPr>
          <a:xfrm rot="10800000" flipH="1">
            <a:off x="4701688" y="134238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3" name="Google Shape;523;p28"/>
          <p:cNvCxnSpPr/>
          <p:nvPr/>
        </p:nvCxnSpPr>
        <p:spPr>
          <a:xfrm rot="10800000" flipH="1">
            <a:off x="4701688" y="364586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4" name="Google Shape;524;p28"/>
          <p:cNvCxnSpPr/>
          <p:nvPr/>
        </p:nvCxnSpPr>
        <p:spPr>
          <a:xfrm>
            <a:off x="2232223" y="3660100"/>
            <a:ext cx="831300" cy="15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5" name="Google Shape;525;p28"/>
          <p:cNvCxnSpPr/>
          <p:nvPr/>
        </p:nvCxnSpPr>
        <p:spPr>
          <a:xfrm rot="10800000" flipH="1">
            <a:off x="2238275" y="134238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6" name="Google Shape;526;p28"/>
          <p:cNvSpPr/>
          <p:nvPr/>
        </p:nvSpPr>
        <p:spPr>
          <a:xfrm>
            <a:off x="5567425" y="1173025"/>
            <a:ext cx="2262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28"/>
          <p:cNvSpPr/>
          <p:nvPr/>
        </p:nvSpPr>
        <p:spPr>
          <a:xfrm>
            <a:off x="5567425" y="3476500"/>
            <a:ext cx="2262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28"/>
          <p:cNvSpPr txBox="1"/>
          <p:nvPr/>
        </p:nvSpPr>
        <p:spPr>
          <a:xfrm>
            <a:off x="5538475" y="1139125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endParaRPr lang="en-GB"/>
          </a:p>
        </p:txBody>
      </p:sp>
      <p:sp>
        <p:nvSpPr>
          <p:cNvPr id="529" name="Google Shape;529;p28"/>
          <p:cNvSpPr txBox="1"/>
          <p:nvPr/>
        </p:nvSpPr>
        <p:spPr>
          <a:xfrm>
            <a:off x="5538475" y="3447450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-571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endParaRPr lang="en-GB"/>
          </a:p>
        </p:txBody>
      </p:sp>
      <p:cxnSp>
        <p:nvCxnSpPr>
          <p:cNvPr id="530" name="Google Shape;530;p28"/>
          <p:cNvCxnSpPr/>
          <p:nvPr/>
        </p:nvCxnSpPr>
        <p:spPr>
          <a:xfrm rot="10800000" flipH="1">
            <a:off x="5855038" y="366038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1" name="Google Shape;531;p28"/>
          <p:cNvSpPr txBox="1"/>
          <p:nvPr/>
        </p:nvSpPr>
        <p:spPr>
          <a:xfrm>
            <a:off x="6704965" y="3476625"/>
            <a:ext cx="2251710" cy="32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 + &lt;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i="1"/>
              <a:t>sk</a:t>
            </a:r>
            <a:r>
              <a:rPr lang="en-GB" sz="1200" baseline="-25000"/>
              <a:t>2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∈ [-β, β]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2" name="Google Shape;532;p28"/>
          <p:cNvCxnSpPr/>
          <p:nvPr/>
        </p:nvCxnSpPr>
        <p:spPr>
          <a:xfrm rot="10800000" flipH="1">
            <a:off x="5855038" y="136473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3" name="Google Shape;533;p28"/>
          <p:cNvSpPr txBox="1"/>
          <p:nvPr/>
        </p:nvSpPr>
        <p:spPr>
          <a:xfrm>
            <a:off x="6704965" y="1181100"/>
            <a:ext cx="210883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 + &lt;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i="1"/>
              <a:t>sk</a:t>
            </a:r>
            <a:r>
              <a:rPr lang="en-GB" sz="1200" baseline="-25000"/>
              <a:t>1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∈ [-β, β]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4" name="Google Shape;534;p28"/>
          <p:cNvCxnSpPr/>
          <p:nvPr/>
        </p:nvCxnSpPr>
        <p:spPr>
          <a:xfrm>
            <a:off x="7539688" y="1546838"/>
            <a:ext cx="0" cy="5514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35" name="Google Shape;535;p28"/>
          <p:cNvCxnSpPr/>
          <p:nvPr/>
        </p:nvCxnSpPr>
        <p:spPr>
          <a:xfrm rot="10800000">
            <a:off x="7539688" y="2900813"/>
            <a:ext cx="0" cy="5340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36" name="Google Shape;536;p28"/>
          <p:cNvSpPr txBox="1"/>
          <p:nvPr/>
        </p:nvSpPr>
        <p:spPr>
          <a:xfrm>
            <a:off x="4134485" y="2408555"/>
            <a:ext cx="4822190" cy="32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Random sample: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i="1"/>
              <a:t>sk</a:t>
            </a:r>
            <a:r>
              <a:rPr lang="en-GB" sz="1200" baseline="-25000"/>
              <a:t>1 </a:t>
            </a:r>
            <a:r>
              <a:rPr lang="en-GB" sz="1200" i="1"/>
              <a:t>- sk</a:t>
            </a:r>
            <a:r>
              <a:rPr lang="en-GB" sz="1200" baseline="-25000"/>
              <a:t>2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∈ [-2β, 2β]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= (4β + 1)/t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8"/>
          <p:cNvSpPr txBox="1"/>
          <p:nvPr/>
        </p:nvSpPr>
        <p:spPr>
          <a:xfrm>
            <a:off x="611505" y="4081145"/>
            <a:ext cx="790321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US" alt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Checking whether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i="1">
                <a:sym typeface="+mn-ea"/>
              </a:rPr>
              <a:t>sk</a:t>
            </a:r>
            <a:r>
              <a:rPr lang="en-GB" baseline="-25000">
                <a:sym typeface="+mn-ea"/>
              </a:rPr>
              <a:t>1 </a:t>
            </a:r>
            <a:r>
              <a:rPr lang="en-GB" i="1">
                <a:sym typeface="+mn-ea"/>
              </a:rPr>
              <a:t>- sk</a:t>
            </a:r>
            <a:r>
              <a:rPr lang="en-GB" baseline="-25000">
                <a:sym typeface="+mn-ea"/>
              </a:rPr>
              <a:t>2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∈ [-2β, 2β] </a:t>
            </a:r>
            <a:r>
              <a:rPr lang="en-US" alt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happens with a different probability depending on the corLWE challenge.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81" name="Google Shape;481;p27"/>
          <p:cNvSpPr txBox="1"/>
          <p:nvPr/>
        </p:nvSpPr>
        <p:spPr>
          <a:xfrm>
            <a:off x="4134485" y="2072640"/>
            <a:ext cx="5014595" cy="32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Valid CorLWE: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r>
              <a:rPr lang="en-GB" sz="13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200" i="1"/>
              <a:t>sk</a:t>
            </a:r>
            <a:r>
              <a:rPr lang="en-GB" sz="1200" baseline="-25000"/>
              <a:t>1 </a:t>
            </a:r>
            <a:r>
              <a:rPr lang="en-GB" sz="1200" i="1"/>
              <a:t>- sk</a:t>
            </a:r>
            <a:r>
              <a:rPr lang="en-GB" sz="1200" baseline="-25000"/>
              <a:t>2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 ∈ [-2β, 2β]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&gt;= δ + non-negl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" name="Google Shape;436;p27"/>
          <p:cNvSpPr/>
          <p:nvPr/>
        </p:nvSpPr>
        <p:spPr>
          <a:xfrm>
            <a:off x="2270825" y="3434012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aphicFrame>
        <p:nvGraphicFramePr>
          <p:cNvPr id="2" name="Google Shape;448;p27"/>
          <p:cNvGraphicFramePr/>
          <p:nvPr>
            <p:custDataLst>
              <p:tags r:id="rId3"/>
            </p:custDataLst>
          </p:nvPr>
        </p:nvGraphicFramePr>
        <p:xfrm>
          <a:off x="2280373" y="3357643"/>
          <a:ext cx="747395" cy="49657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747395"/>
              </a:tblGrid>
              <a:tr h="496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2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468" name="Google Shape;468;p27"/>
          <p:cNvCxnSpPr/>
          <p:nvPr/>
        </p:nvCxnSpPr>
        <p:spPr>
          <a:xfrm>
            <a:off x="2232223" y="3661370"/>
            <a:ext cx="831300" cy="15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8" name="Google Shape;495;p28"/>
          <p:cNvGraphicFramePr/>
          <p:nvPr>
            <p:custDataLst>
              <p:tags r:id="rId4"/>
            </p:custDataLst>
          </p:nvPr>
        </p:nvGraphicFramePr>
        <p:xfrm>
          <a:off x="1398905" y="1504950"/>
          <a:ext cx="908050" cy="54292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908050"/>
              </a:tblGrid>
              <a:tr h="5429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 i="1"/>
                        <a:t>R</a:t>
                      </a:r>
                      <a:r>
                        <a:rPr lang="en-US" altLang="en-GB" sz="1200" i="1" baseline="-25000"/>
                        <a:t>1  </a:t>
                      </a:r>
                      <a:r>
                        <a:rPr lang="en-US" altLang="en-GB" sz="1200" i="1"/>
                        <a:t> or  pk</a:t>
                      </a:r>
                      <a:r>
                        <a:rPr lang="en-GB" sz="1200" i="1" baseline="-25000"/>
                        <a:t>1</a:t>
                      </a:r>
                      <a:endParaRPr sz="12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Google Shape;496;p28"/>
          <p:cNvGraphicFramePr/>
          <p:nvPr>
            <p:custDataLst>
              <p:tags r:id="rId5"/>
            </p:custDataLst>
          </p:nvPr>
        </p:nvGraphicFramePr>
        <p:xfrm>
          <a:off x="1260475" y="3117215"/>
          <a:ext cx="1136015" cy="37147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1136015"/>
              </a:tblGrid>
              <a:tr h="37147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>
                          <a:sym typeface="+mn-ea"/>
                        </a:rPr>
                        <a:t>R</a:t>
                      </a:r>
                      <a:r>
                        <a:rPr lang="en-GB" sz="1200" i="1" baseline="-25000">
                          <a:sym typeface="+mn-ea"/>
                        </a:rPr>
                        <a:t>2    </a:t>
                      </a:r>
                      <a:r>
                        <a:rPr lang="en-US" altLang="en-GB" sz="1200" i="1"/>
                        <a:t>or  pk</a:t>
                      </a:r>
                      <a:r>
                        <a:rPr lang="en-GB" sz="1200" i="1" baseline="-25000"/>
                        <a:t>2</a:t>
                      </a:r>
                      <a:endParaRPr sz="1200" i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9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How about other schemes?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230600" y="1302585"/>
            <a:ext cx="8809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PVW </a:t>
            </a:r>
            <a:r>
              <a:rPr lang="en-US" altLang="en-GB">
                <a:solidFill>
                  <a:schemeClr val="dk2"/>
                </a:solidFill>
              </a:rPr>
              <a:t>has efficiency issues</a:t>
            </a:r>
            <a:r>
              <a:rPr lang="en-GB">
                <a:solidFill>
                  <a:schemeClr val="dk2"/>
                </a:solidFill>
              </a:rPr>
              <a:t>: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Public key size: ω(n·log</a:t>
            </a:r>
            <a:r>
              <a:rPr lang="en-GB" baseline="30000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(t))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Error range β is ω(n·log(t)·σ), where errors are Gaussian errors with standard deviation σ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Makes ciphertext larger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Also makes the the homomorphic decryption circuit inefficient when used for OMR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Standard modulus switching is not possible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Can be used to reduce ciphertext size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Modulus switching error linear in |sk|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9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How about other schemes?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45" name="Google Shape;545;p29"/>
          <p:cNvSpPr txBox="1"/>
          <p:nvPr/>
        </p:nvSpPr>
        <p:spPr>
          <a:xfrm>
            <a:off x="167100" y="1296235"/>
            <a:ext cx="8809800" cy="255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How about other much more efficient lattice-based PKE schemes</a:t>
            </a:r>
            <a:r>
              <a:rPr lang="en-US" altLang="en-GB">
                <a:solidFill>
                  <a:schemeClr val="dk2"/>
                </a:solidFill>
              </a:rPr>
              <a:t>,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lang="en-GB">
                <a:solidFill>
                  <a:schemeClr val="dk2"/>
                </a:solidFill>
                <a:sym typeface="+mn-ea"/>
              </a:rPr>
              <a:t>desirable for post-quantum resistance and for applications that compute it under FHE</a:t>
            </a:r>
            <a:r>
              <a:rPr lang="en-GB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Ring-LWE, Crystals-Kyber, etc?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Unfortunately, they are no snake-eye resistant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This is because they have short keys: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For example, let’s suppose keys are ternary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Let </a:t>
            </a:r>
            <a:r>
              <a:rPr lang="en-GB" b="1">
                <a:solidFill>
                  <a:schemeClr val="dk2"/>
                </a:solidFill>
              </a:rPr>
              <a:t>a</a:t>
            </a:r>
            <a:r>
              <a:rPr lang="en-GB">
                <a:solidFill>
                  <a:schemeClr val="dk2"/>
                </a:solidFill>
              </a:rPr>
              <a:t> = </a:t>
            </a:r>
            <a:r>
              <a:rPr lang="en-GB" b="1">
                <a:solidFill>
                  <a:schemeClr val="dk2"/>
                </a:solidFill>
              </a:rPr>
              <a:t>1</a:t>
            </a:r>
            <a:r>
              <a:rPr lang="en-GB">
                <a:solidFill>
                  <a:schemeClr val="dk2"/>
                </a:solidFill>
              </a:rPr>
              <a:t>, &lt;</a:t>
            </a:r>
            <a:r>
              <a:rPr lang="en-GB" b="1">
                <a:solidFill>
                  <a:schemeClr val="dk2"/>
                </a:solidFill>
              </a:rPr>
              <a:t>a</a:t>
            </a:r>
            <a:r>
              <a:rPr lang="en-GB">
                <a:solidFill>
                  <a:schemeClr val="dk2"/>
                </a:solidFill>
              </a:rPr>
              <a:t>, sk&gt; ∈ [-n, n]. Decrypts to 0 with probability 1 if β &gt;= n</a:t>
            </a:r>
            <a:endParaRPr>
              <a:solidFill>
                <a:schemeClr val="dk2"/>
              </a:solidFill>
            </a:endParaRPr>
          </a:p>
          <a:p>
            <a:pPr marL="1371600" marR="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</a:pPr>
            <a:r>
              <a:rPr lang="en-GB">
                <a:solidFill>
                  <a:schemeClr val="dk2"/>
                </a:solidFill>
              </a:rPr>
              <a:t>Such wildcard ciphertexts can be easily generalized to other forms</a:t>
            </a:r>
            <a:endParaRPr>
              <a:solidFill>
                <a:schemeClr val="dk2"/>
              </a:solidFill>
            </a:endParaRPr>
          </a:p>
          <a:p>
            <a: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E.g., </a:t>
            </a:r>
            <a:r>
              <a:rPr lang="en-GB" b="1">
                <a:solidFill>
                  <a:schemeClr val="dk2"/>
                </a:solidFill>
              </a:rPr>
              <a:t>a = 2</a:t>
            </a:r>
            <a:r>
              <a:rPr lang="en-GB">
                <a:solidFill>
                  <a:schemeClr val="dk2"/>
                </a:solidFill>
              </a:rPr>
              <a:t>, </a:t>
            </a:r>
            <a:r>
              <a:rPr lang="en-GB" b="1">
                <a:solidFill>
                  <a:schemeClr val="dk2"/>
                </a:solidFill>
              </a:rPr>
              <a:t>a </a:t>
            </a:r>
            <a:r>
              <a:rPr lang="en-GB">
                <a:solidFill>
                  <a:schemeClr val="dk2"/>
                </a:solidFill>
              </a:rPr>
              <a:t>= (t/2 - 1, t/2 + 1, t/2 - 1 …)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b="1">
                <a:solidFill>
                  <a:schemeClr val="dk2"/>
                </a:solidFill>
              </a:rPr>
              <a:t>The question is then: can we build a snake-eye resistant PKE scheme that enjoys the efficiency from the short keys?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0"/>
          <p:cNvSpPr txBox="1"/>
          <p:nvPr>
            <p:ph type="title"/>
          </p:nvPr>
        </p:nvSpPr>
        <p:spPr>
          <a:xfrm>
            <a:off x="819150" y="289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Agenda</a:t>
            </a:r>
            <a:endParaRPr sz="3600"/>
          </a:p>
        </p:txBody>
      </p:sp>
      <p:sp>
        <p:nvSpPr>
          <p:cNvPr id="551" name="Google Shape;551;p30"/>
          <p:cNvSpPr txBox="1"/>
          <p:nvPr>
            <p:ph type="body" idx="1"/>
          </p:nvPr>
        </p:nvSpPr>
        <p:spPr>
          <a:xfrm>
            <a:off x="819150" y="1083600"/>
            <a:ext cx="75057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Motivation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Define Snake-eye Resistance of PKE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Prove PVW is Snake-eye Resistant</a:t>
            </a:r>
            <a:endParaRPr sz="23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b="1"/>
              <a:t>LWEmongrass PKE Scheme</a:t>
            </a:r>
            <a:endParaRPr sz="28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Applications to Oblivious Message Retrieval and Robust Encryption</a:t>
            </a:r>
            <a:endParaRPr sz="23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 Overview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815" name="Google Shape;815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38938" y="749500"/>
            <a:ext cx="5266125" cy="3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35"/>
          <p:cNvSpPr/>
          <p:nvPr/>
        </p:nvSpPr>
        <p:spPr>
          <a:xfrm>
            <a:off x="4014675" y="742515"/>
            <a:ext cx="3235500" cy="2109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E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3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38938" y="749500"/>
            <a:ext cx="5266125" cy="3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9"/>
          <p:cNvSpPr/>
          <p:nvPr/>
        </p:nvSpPr>
        <p:spPr>
          <a:xfrm>
            <a:off x="4053375" y="2768000"/>
            <a:ext cx="3235500" cy="1882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E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7" name="Google Shape;817;p39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 Overview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4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38938" y="749500"/>
            <a:ext cx="5266125" cy="3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4"/>
          <p:cNvSpPr/>
          <p:nvPr/>
        </p:nvSpPr>
        <p:spPr>
          <a:xfrm>
            <a:off x="1815750" y="653225"/>
            <a:ext cx="3696600" cy="2169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E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5" name="Google Shape;895;p44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 Overview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" name="Google Shape;894;p44"/>
          <p:cNvSpPr/>
          <p:nvPr/>
        </p:nvSpPr>
        <p:spPr>
          <a:xfrm>
            <a:off x="1815465" y="2822575"/>
            <a:ext cx="3696970" cy="1857375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E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" name="Google Shape;893;p4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938938" y="749500"/>
            <a:ext cx="5266125" cy="3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32"/>
          <p:cNvSpPr/>
          <p:nvPr/>
        </p:nvSpPr>
        <p:spPr>
          <a:xfrm>
            <a:off x="5986325" y="1088275"/>
            <a:ext cx="1284600" cy="3049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E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32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 Overview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title"/>
          </p:nvPr>
        </p:nvSpPr>
        <p:spPr>
          <a:xfrm>
            <a:off x="819150" y="289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Agenda</a:t>
            </a:r>
            <a:endParaRPr sz="3600"/>
          </a:p>
        </p:txBody>
      </p:sp>
      <p:sp>
        <p:nvSpPr>
          <p:cNvPr id="144" name="Google Shape;144;p15"/>
          <p:cNvSpPr txBox="1"/>
          <p:nvPr>
            <p:ph type="body" idx="1"/>
          </p:nvPr>
        </p:nvSpPr>
        <p:spPr>
          <a:xfrm>
            <a:off x="819150" y="1083600"/>
            <a:ext cx="75057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b="1"/>
              <a:t>Motivation</a:t>
            </a:r>
            <a:endParaRPr sz="28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Define Snake-eye Resistance of PKE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Prove PVW is Snake-eye Resistant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LWEmongrass PKE Scheme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Applications to Oblivious Message Retrieval and Robust Encryption</a:t>
            </a:r>
            <a:endParaRPr sz="2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"/>
          <p:cNvSpPr txBox="1"/>
          <p:nvPr/>
        </p:nvSpPr>
        <p:spPr>
          <a:xfrm>
            <a:off x="295125" y="3162075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570" name="Google Shape;570;p33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71" name="Google Shape;571;p33"/>
          <p:cNvSpPr txBox="1"/>
          <p:nvPr/>
        </p:nvSpPr>
        <p:spPr>
          <a:xfrm>
            <a:off x="167100" y="916750"/>
            <a:ext cx="9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KeyGen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401320" y="1410970"/>
            <a:ext cx="1190625" cy="1452245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←$ Z</a:t>
            </a:r>
            <a:r>
              <a:rPr lang="en-GB" baseline="-25000"/>
              <a:t>t</a:t>
            </a:r>
            <a:r>
              <a:rPr lang="en-GB" baseline="30000"/>
              <a:t>w×n</a:t>
            </a:r>
            <a:endParaRPr lang="en-GB" baseline="30000"/>
          </a:p>
        </p:txBody>
      </p:sp>
      <p:sp>
        <p:nvSpPr>
          <p:cNvPr id="573" name="Google Shape;573;p33"/>
          <p:cNvSpPr/>
          <p:nvPr/>
        </p:nvSpPr>
        <p:spPr>
          <a:xfrm>
            <a:off x="401320" y="2900680"/>
            <a:ext cx="411480" cy="3016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</a:t>
            </a:r>
            <a:r>
              <a:rPr lang="en-GB" baseline="-25000"/>
              <a:t>u</a:t>
            </a:r>
            <a:endParaRPr lang="en-GB" baseline="-25000"/>
          </a:p>
        </p:txBody>
      </p:sp>
      <p:sp>
        <p:nvSpPr>
          <p:cNvPr id="574" name="Google Shape;574;p33"/>
          <p:cNvSpPr/>
          <p:nvPr/>
        </p:nvSpPr>
        <p:spPr>
          <a:xfrm>
            <a:off x="812800" y="2900680"/>
            <a:ext cx="778510" cy="3016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</a:t>
            </a:r>
            <a:r>
              <a:rPr lang="en-GB" baseline="-25000"/>
              <a:t>s</a:t>
            </a:r>
            <a:endParaRPr lang="en-GB" baseline="-25000"/>
          </a:p>
        </p:txBody>
      </p:sp>
      <p:sp>
        <p:nvSpPr>
          <p:cNvPr id="575" name="Google Shape;575;p33"/>
          <p:cNvSpPr txBox="1"/>
          <p:nvPr/>
        </p:nvSpPr>
        <p:spPr>
          <a:xfrm>
            <a:off x="230725" y="3351375"/>
            <a:ext cx="226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Hybrid secret keys: 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sk</a:t>
            </a:r>
            <a:r>
              <a:rPr lang="en-GB" baseline="-25000"/>
              <a:t>u</a:t>
            </a:r>
            <a:r>
              <a:rPr lang="en-GB"/>
              <a:t> ←$ </a:t>
            </a:r>
            <a:r>
              <a:rPr lang="en-GB" sz="1700"/>
              <a:t>Z</a:t>
            </a:r>
            <a:r>
              <a:rPr lang="en-GB" sz="1700" baseline="-25000"/>
              <a:t>t</a:t>
            </a:r>
            <a:r>
              <a:rPr lang="en-GB" sz="1700" baseline="30000"/>
              <a:t>k</a:t>
            </a:r>
            <a:endParaRPr lang="en-GB" sz="1700" baseline="3000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sk</a:t>
            </a:r>
            <a:r>
              <a:rPr lang="en-GB" baseline="-25000"/>
              <a:t>s</a:t>
            </a:r>
            <a:r>
              <a:rPr lang="en-GB"/>
              <a:t> ← {-1, 0, 1}</a:t>
            </a:r>
            <a:r>
              <a:rPr lang="en-GB" sz="1700" baseline="30000"/>
              <a:t>n - 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76" name="Google Shape;576;p33"/>
          <p:cNvSpPr/>
          <p:nvPr/>
        </p:nvSpPr>
        <p:spPr>
          <a:xfrm>
            <a:off x="1658860" y="1411250"/>
            <a:ext cx="292500" cy="1451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</a:t>
            </a:r>
            <a:endParaRPr sz="1700" baseline="30000"/>
          </a:p>
        </p:txBody>
      </p:sp>
      <p:cxnSp>
        <p:nvCxnSpPr>
          <p:cNvPr id="577" name="Google Shape;577;p33"/>
          <p:cNvCxnSpPr/>
          <p:nvPr/>
        </p:nvCxnSpPr>
        <p:spPr>
          <a:xfrm>
            <a:off x="2015385" y="2136650"/>
            <a:ext cx="50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8" name="Google Shape;578;p33"/>
          <p:cNvSpPr/>
          <p:nvPr/>
        </p:nvSpPr>
        <p:spPr>
          <a:xfrm>
            <a:off x="2588810" y="1411250"/>
            <a:ext cx="292500" cy="145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B</a:t>
            </a:r>
            <a:endParaRPr sz="1700" baseline="30000"/>
          </a:p>
        </p:txBody>
      </p:sp>
      <p:sp>
        <p:nvSpPr>
          <p:cNvPr id="579" name="Google Shape;579;p33"/>
          <p:cNvSpPr txBox="1"/>
          <p:nvPr/>
        </p:nvSpPr>
        <p:spPr>
          <a:xfrm>
            <a:off x="230725" y="4161625"/>
            <a:ext cx="272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pk := (A, B ← A(</a:t>
            </a:r>
            <a:r>
              <a:rPr lang="en-GB"/>
              <a:t>sk</a:t>
            </a:r>
            <a:r>
              <a:rPr lang="en-GB" baseline="-25000"/>
              <a:t>s</a:t>
            </a:r>
            <a:r>
              <a:rPr lang="en-GB"/>
              <a:t>||sk</a:t>
            </a:r>
            <a:r>
              <a:rPr lang="en-GB" baseline="-25000"/>
              <a:t>u</a:t>
            </a:r>
            <a:r>
              <a:rPr lang="en-GB">
                <a:solidFill>
                  <a:schemeClr val="dk2"/>
                </a:solidFill>
              </a:rPr>
              <a:t>)</a:t>
            </a:r>
            <a:r>
              <a:rPr lang="en-GB" baseline="30000">
                <a:solidFill>
                  <a:schemeClr val="dk2"/>
                </a:solidFill>
              </a:rPr>
              <a:t>T</a:t>
            </a:r>
            <a:r>
              <a:rPr lang="en-GB"/>
              <a:t> + e)</a:t>
            </a:r>
            <a:endParaRPr lang="en-GB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 is some Gaussian error</a:t>
            </a:r>
            <a:endParaRPr lang="en-GB"/>
          </a:p>
        </p:txBody>
      </p:sp>
      <p:sp>
        <p:nvSpPr>
          <p:cNvPr id="580" name="Google Shape;580;p33"/>
          <p:cNvSpPr txBox="1"/>
          <p:nvPr/>
        </p:nvSpPr>
        <p:spPr>
          <a:xfrm>
            <a:off x="3488225" y="916738"/>
            <a:ext cx="9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Enc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4259700" y="1411488"/>
            <a:ext cx="1050300" cy="1451700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A</a:t>
            </a:r>
            <a:endParaRPr sz="1700" baseline="30000"/>
          </a:p>
        </p:txBody>
      </p:sp>
      <p:sp>
        <p:nvSpPr>
          <p:cNvPr id="582" name="Google Shape;582;p33"/>
          <p:cNvSpPr/>
          <p:nvPr/>
        </p:nvSpPr>
        <p:spPr>
          <a:xfrm>
            <a:off x="5310000" y="1411238"/>
            <a:ext cx="292500" cy="145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B</a:t>
            </a:r>
            <a:endParaRPr sz="1700" baseline="30000"/>
          </a:p>
        </p:txBody>
      </p:sp>
      <p:sp>
        <p:nvSpPr>
          <p:cNvPr id="583" name="Google Shape;583;p33"/>
          <p:cNvSpPr/>
          <p:nvPr/>
        </p:nvSpPr>
        <p:spPr>
          <a:xfrm>
            <a:off x="3903175" y="1411250"/>
            <a:ext cx="292500" cy="14517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x</a:t>
            </a:r>
            <a:endParaRPr sz="1700" baseline="30000"/>
          </a:p>
        </p:txBody>
      </p:sp>
      <p:sp>
        <p:nvSpPr>
          <p:cNvPr id="584" name="Google Shape;584;p33"/>
          <p:cNvSpPr/>
          <p:nvPr/>
        </p:nvSpPr>
        <p:spPr>
          <a:xfrm>
            <a:off x="4259700" y="2929450"/>
            <a:ext cx="1342800" cy="301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e’</a:t>
            </a:r>
            <a:endParaRPr baseline="-25000"/>
          </a:p>
        </p:txBody>
      </p:sp>
      <p:cxnSp>
        <p:nvCxnSpPr>
          <p:cNvPr id="585" name="Google Shape;585;p33"/>
          <p:cNvCxnSpPr>
            <a:stCxn id="584" idx="2"/>
          </p:cNvCxnSpPr>
          <p:nvPr/>
        </p:nvCxnSpPr>
        <p:spPr>
          <a:xfrm>
            <a:off x="4931100" y="3230950"/>
            <a:ext cx="1500" cy="6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6" name="Google Shape;586;p33"/>
          <p:cNvSpPr/>
          <p:nvPr/>
        </p:nvSpPr>
        <p:spPr>
          <a:xfrm>
            <a:off x="4259700" y="3862650"/>
            <a:ext cx="1050300" cy="30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 baseline="-25000"/>
          </a:p>
        </p:txBody>
      </p:sp>
      <p:sp>
        <p:nvSpPr>
          <p:cNvPr id="587" name="Google Shape;587;p33"/>
          <p:cNvSpPr/>
          <p:nvPr/>
        </p:nvSpPr>
        <p:spPr>
          <a:xfrm>
            <a:off x="5310000" y="3862650"/>
            <a:ext cx="292500" cy="30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 baseline="-25000"/>
          </a:p>
        </p:txBody>
      </p:sp>
      <p:sp>
        <p:nvSpPr>
          <p:cNvPr id="588" name="Google Shape;588;p33"/>
          <p:cNvSpPr txBox="1"/>
          <p:nvPr/>
        </p:nvSpPr>
        <p:spPr>
          <a:xfrm>
            <a:off x="5717575" y="1246625"/>
            <a:ext cx="2907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Encryption: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First samples x ← {-1, 0, 1}</a:t>
            </a:r>
            <a:r>
              <a:rPr lang="en-GB" sz="1700" baseline="30000"/>
              <a:t>w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Compute ct = (a, b)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a||b ← x(A||B) + e’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Also ensure a[1:k] ≠ 0</a:t>
            </a:r>
            <a:r>
              <a:rPr lang="en-GB" sz="1700" baseline="30000"/>
              <a:t>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89" name="Google Shape;589;p33"/>
          <p:cNvSpPr txBox="1"/>
          <p:nvPr/>
        </p:nvSpPr>
        <p:spPr>
          <a:xfrm>
            <a:off x="5717575" y="2500050"/>
            <a:ext cx="3395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Analysis: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Both the pk and the Enc process rely on LWE: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w ≈ n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|pk| = O(nlog(t)), not ω(n·log</a:t>
            </a:r>
            <a:r>
              <a:rPr lang="en-GB" baseline="30000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(t))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0" name="Google Shape;590;p33"/>
          <p:cNvSpPr/>
          <p:nvPr/>
        </p:nvSpPr>
        <p:spPr>
          <a:xfrm rot="-5400000">
            <a:off x="1165225" y="2862580"/>
            <a:ext cx="86995" cy="76644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33"/>
          <p:cNvSpPr txBox="1"/>
          <p:nvPr/>
        </p:nvSpPr>
        <p:spPr>
          <a:xfrm>
            <a:off x="812250" y="3152725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n-k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592" name="Google Shape;592;p33"/>
          <p:cNvSpPr/>
          <p:nvPr/>
        </p:nvSpPr>
        <p:spPr>
          <a:xfrm rot="-5400000">
            <a:off x="563880" y="3040380"/>
            <a:ext cx="86360" cy="41084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3" name="Google Shape;593;p33"/>
          <p:cNvSpPr txBox="1"/>
          <p:nvPr/>
        </p:nvSpPr>
        <p:spPr>
          <a:xfrm>
            <a:off x="4152525" y="3185950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594" name="Google Shape;594;p33"/>
          <p:cNvSpPr/>
          <p:nvPr/>
        </p:nvSpPr>
        <p:spPr>
          <a:xfrm rot="-5400000">
            <a:off x="4385945" y="3101340"/>
            <a:ext cx="86360" cy="34099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5" name="Google Shape;595;p33"/>
          <p:cNvSpPr txBox="1"/>
          <p:nvPr/>
        </p:nvSpPr>
        <p:spPr>
          <a:xfrm>
            <a:off x="5717575" y="3594100"/>
            <a:ext cx="3225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2"/>
                </a:solidFill>
              </a:rPr>
              <a:t>However:</a:t>
            </a:r>
            <a:endParaRPr b="1"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en-GB">
                <a:solidFill>
                  <a:srgbClr val="FF0000"/>
                </a:solidFill>
              </a:rPr>
              <a:t>Correctness breaks</a:t>
            </a:r>
            <a:endParaRPr>
              <a:solidFill>
                <a:srgbClr val="FF0000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Ciphertext error is not bounded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|e’|·|sk| + |e|·|x|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But sk</a:t>
            </a:r>
            <a:r>
              <a:rPr lang="en-GB" baseline="-25000">
                <a:solidFill>
                  <a:schemeClr val="dk2"/>
                </a:solidFill>
              </a:rPr>
              <a:t>u</a:t>
            </a:r>
            <a:r>
              <a:rPr lang="en-GB">
                <a:solidFill>
                  <a:schemeClr val="dk2"/>
                </a:solidFill>
              </a:rPr>
              <a:t> is uniform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96" name="Google Shape;596;p33"/>
          <p:cNvSpPr/>
          <p:nvPr/>
        </p:nvSpPr>
        <p:spPr>
          <a:xfrm>
            <a:off x="4259580" y="2929255"/>
            <a:ext cx="340360" cy="3016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cxnSp>
        <p:nvCxnSpPr>
          <p:cNvPr id="597" name="Google Shape;597;p33"/>
          <p:cNvCxnSpPr/>
          <p:nvPr/>
        </p:nvCxnSpPr>
        <p:spPr>
          <a:xfrm>
            <a:off x="539550" y="3202350"/>
            <a:ext cx="3864000" cy="62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8" name="Google Shape;598;p33"/>
          <p:cNvCxnSpPr>
            <a:stCxn id="596" idx="2"/>
          </p:cNvCxnSpPr>
          <p:nvPr/>
        </p:nvCxnSpPr>
        <p:spPr>
          <a:xfrm>
            <a:off x="4429445" y="3230950"/>
            <a:ext cx="10200" cy="59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9" name="Google Shape;599;p33"/>
          <p:cNvSpPr/>
          <p:nvPr/>
        </p:nvSpPr>
        <p:spPr>
          <a:xfrm>
            <a:off x="4084600" y="3524300"/>
            <a:ext cx="291000" cy="2532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3"/>
          <p:cNvSpPr/>
          <p:nvPr/>
        </p:nvSpPr>
        <p:spPr>
          <a:xfrm>
            <a:off x="4264660" y="3862705"/>
            <a:ext cx="335280" cy="301625"/>
          </a:xfrm>
          <a:prstGeom prst="rect">
            <a:avLst/>
          </a:prstGeom>
          <a:solidFill>
            <a:srgbClr val="11111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aseline="-25000"/>
          </a:p>
        </p:txBody>
      </p:sp>
      <p:sp>
        <p:nvSpPr>
          <p:cNvPr id="3" name="Rectangles 2"/>
          <p:cNvSpPr/>
          <p:nvPr/>
        </p:nvSpPr>
        <p:spPr>
          <a:xfrm>
            <a:off x="668655" y="3651885"/>
            <a:ext cx="108013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48790" y="3665220"/>
            <a:ext cx="1041400" cy="11239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 Box 5"/>
          <p:cNvSpPr txBox="1"/>
          <p:nvPr/>
        </p:nvSpPr>
        <p:spPr>
          <a:xfrm>
            <a:off x="2790190" y="3415030"/>
            <a:ext cx="1390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C00000"/>
                </a:solidFill>
              </a:rPr>
              <a:t>Snake-eye resistance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53110" y="3924935"/>
            <a:ext cx="1532255" cy="2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285365" y="4069715"/>
            <a:ext cx="918210" cy="22987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3209290" y="4223385"/>
            <a:ext cx="13906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solidFill>
                  <a:srgbClr val="C00000"/>
                </a:solidFill>
              </a:rPr>
              <a:t>Efficiency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3" grpId="1" animBg="1"/>
      <p:bldP spid="6" grpId="1"/>
      <p:bldP spid="3" grpId="2" animBg="1"/>
      <p:bldP spid="6" grpId="2"/>
      <p:bldP spid="7" grpId="0" animBg="1"/>
      <p:bldP spid="9" grpId="0"/>
      <p:bldP spid="7" grpId="1" animBg="1"/>
      <p:bldP spid="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4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LWEmongrass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06" name="Google Shape;606;p34"/>
          <p:cNvSpPr txBox="1"/>
          <p:nvPr/>
        </p:nvSpPr>
        <p:spPr>
          <a:xfrm>
            <a:off x="167100" y="916750"/>
            <a:ext cx="9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KeyGen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488225" y="916738"/>
            <a:ext cx="9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Enc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612" name="Google Shape;612;p34"/>
          <p:cNvSpPr/>
          <p:nvPr/>
        </p:nvSpPr>
        <p:spPr>
          <a:xfrm>
            <a:off x="4259700" y="1411488"/>
            <a:ext cx="1050300" cy="1451700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A</a:t>
            </a:r>
            <a:endParaRPr sz="1700" baseline="30000"/>
          </a:p>
        </p:txBody>
      </p:sp>
      <p:sp>
        <p:nvSpPr>
          <p:cNvPr id="613" name="Google Shape;613;p34"/>
          <p:cNvSpPr/>
          <p:nvPr/>
        </p:nvSpPr>
        <p:spPr>
          <a:xfrm>
            <a:off x="5310000" y="1411238"/>
            <a:ext cx="292500" cy="145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B</a:t>
            </a:r>
            <a:endParaRPr sz="1700" baseline="30000"/>
          </a:p>
        </p:txBody>
      </p:sp>
      <p:sp>
        <p:nvSpPr>
          <p:cNvPr id="614" name="Google Shape;614;p34"/>
          <p:cNvSpPr/>
          <p:nvPr/>
        </p:nvSpPr>
        <p:spPr>
          <a:xfrm>
            <a:off x="3903175" y="1411250"/>
            <a:ext cx="292500" cy="14517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x</a:t>
            </a:r>
            <a:endParaRPr sz="1700" baseline="30000"/>
          </a:p>
        </p:txBody>
      </p:sp>
      <p:sp>
        <p:nvSpPr>
          <p:cNvPr id="615" name="Google Shape;615;p34"/>
          <p:cNvSpPr/>
          <p:nvPr/>
        </p:nvSpPr>
        <p:spPr>
          <a:xfrm>
            <a:off x="4552200" y="2929450"/>
            <a:ext cx="1050300" cy="301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e’</a:t>
            </a:r>
            <a:endParaRPr baseline="-25000"/>
          </a:p>
        </p:txBody>
      </p:sp>
      <p:sp>
        <p:nvSpPr>
          <p:cNvPr id="616" name="Google Shape;616;p34"/>
          <p:cNvSpPr/>
          <p:nvPr/>
        </p:nvSpPr>
        <p:spPr>
          <a:xfrm>
            <a:off x="4259700" y="3862650"/>
            <a:ext cx="1050300" cy="30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</a:t>
            </a:r>
            <a:endParaRPr baseline="-25000"/>
          </a:p>
        </p:txBody>
      </p:sp>
      <p:sp>
        <p:nvSpPr>
          <p:cNvPr id="617" name="Google Shape;617;p34"/>
          <p:cNvSpPr/>
          <p:nvPr/>
        </p:nvSpPr>
        <p:spPr>
          <a:xfrm>
            <a:off x="5310000" y="3862650"/>
            <a:ext cx="292500" cy="301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 baseline="-25000"/>
          </a:p>
        </p:txBody>
      </p:sp>
      <p:sp>
        <p:nvSpPr>
          <p:cNvPr id="618" name="Google Shape;618;p34"/>
          <p:cNvSpPr/>
          <p:nvPr/>
        </p:nvSpPr>
        <p:spPr>
          <a:xfrm>
            <a:off x="4259700" y="2929450"/>
            <a:ext cx="292500" cy="3015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</a:t>
            </a:r>
            <a:endParaRPr baseline="-25000"/>
          </a:p>
        </p:txBody>
      </p:sp>
      <p:sp>
        <p:nvSpPr>
          <p:cNvPr id="625" name="Google Shape;625;p34"/>
          <p:cNvSpPr txBox="1"/>
          <p:nvPr/>
        </p:nvSpPr>
        <p:spPr>
          <a:xfrm>
            <a:off x="230725" y="3351375"/>
            <a:ext cx="226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Hybrid secret keys: 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sk</a:t>
            </a:r>
            <a:r>
              <a:rPr lang="en-GB" baseline="-25000"/>
              <a:t>u</a:t>
            </a:r>
            <a:r>
              <a:rPr lang="en-GB"/>
              <a:t> ←$ </a:t>
            </a:r>
            <a:r>
              <a:rPr lang="en-GB" sz="1700"/>
              <a:t>Z</a:t>
            </a:r>
            <a:r>
              <a:rPr lang="en-GB" sz="1700" baseline="-25000"/>
              <a:t>t</a:t>
            </a:r>
            <a:r>
              <a:rPr lang="en-GB" sz="1700" baseline="30000"/>
              <a:t>k</a:t>
            </a:r>
            <a:endParaRPr lang="en-GB" sz="1700" baseline="30000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sk</a:t>
            </a:r>
            <a:r>
              <a:rPr lang="en-GB" baseline="-25000"/>
              <a:t>s</a:t>
            </a:r>
            <a:r>
              <a:rPr lang="en-GB"/>
              <a:t> ← {-1, 0, 1}</a:t>
            </a:r>
            <a:r>
              <a:rPr lang="en-GB" sz="1700" baseline="30000"/>
              <a:t>n - 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26" name="Google Shape;626;p34"/>
          <p:cNvSpPr txBox="1"/>
          <p:nvPr/>
        </p:nvSpPr>
        <p:spPr>
          <a:xfrm>
            <a:off x="230725" y="4161625"/>
            <a:ext cx="2720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pk := (A, B ← A(</a:t>
            </a:r>
            <a:r>
              <a:rPr lang="en-GB"/>
              <a:t>sk</a:t>
            </a:r>
            <a:r>
              <a:rPr lang="en-GB" baseline="-25000"/>
              <a:t>s</a:t>
            </a:r>
            <a:r>
              <a:rPr lang="en-GB"/>
              <a:t>||sk</a:t>
            </a:r>
            <a:r>
              <a:rPr lang="en-GB" baseline="-25000"/>
              <a:t>u</a:t>
            </a:r>
            <a:r>
              <a:rPr lang="en-GB">
                <a:solidFill>
                  <a:schemeClr val="dk2"/>
                </a:solidFill>
              </a:rPr>
              <a:t>)</a:t>
            </a:r>
            <a:r>
              <a:rPr lang="en-GB" baseline="30000">
                <a:solidFill>
                  <a:schemeClr val="dk2"/>
                </a:solidFill>
              </a:rPr>
              <a:t>T</a:t>
            </a:r>
            <a:r>
              <a:rPr lang="en-GB"/>
              <a:t> + e)</a:t>
            </a:r>
            <a:endParaRPr lang="en-GB"/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 is some Gaussian error</a:t>
            </a:r>
            <a:endParaRPr lang="en-GB"/>
          </a:p>
        </p:txBody>
      </p:sp>
      <p:sp>
        <p:nvSpPr>
          <p:cNvPr id="627" name="Google Shape;627;p34"/>
          <p:cNvSpPr txBox="1"/>
          <p:nvPr/>
        </p:nvSpPr>
        <p:spPr>
          <a:xfrm>
            <a:off x="4152525" y="3185950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628" name="Google Shape;628;p34"/>
          <p:cNvSpPr/>
          <p:nvPr/>
        </p:nvSpPr>
        <p:spPr>
          <a:xfrm rot="-5400000">
            <a:off x="4361175" y="3126625"/>
            <a:ext cx="86400" cy="291000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629" name="Google Shape;629;p34"/>
          <p:cNvCxnSpPr/>
          <p:nvPr/>
        </p:nvCxnSpPr>
        <p:spPr>
          <a:xfrm>
            <a:off x="539550" y="3202350"/>
            <a:ext cx="3851700" cy="6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0" name="Google Shape;630;p34"/>
          <p:cNvCxnSpPr/>
          <p:nvPr/>
        </p:nvCxnSpPr>
        <p:spPr>
          <a:xfrm flipH="1">
            <a:off x="4403550" y="3230950"/>
            <a:ext cx="2400" cy="58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1" name="Google Shape;631;p34"/>
          <p:cNvSpPr/>
          <p:nvPr/>
        </p:nvSpPr>
        <p:spPr>
          <a:xfrm>
            <a:off x="4059675" y="3524300"/>
            <a:ext cx="291000" cy="2532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4"/>
          <p:cNvSpPr txBox="1"/>
          <p:nvPr/>
        </p:nvSpPr>
        <p:spPr>
          <a:xfrm>
            <a:off x="5717575" y="1246625"/>
            <a:ext cx="2907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Encryption: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First samples x ← {-1, 0, 1}</a:t>
            </a:r>
            <a:r>
              <a:rPr lang="en-GB" sz="1700" baseline="30000"/>
              <a:t>w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Compute ct = (a, b)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a||b ← x(A||B) + e’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Also ensure a[1:k] ≠ 0</a:t>
            </a:r>
            <a:r>
              <a:rPr lang="en-GB" sz="1700" baseline="30000"/>
              <a:t>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33" name="Google Shape;633;p34"/>
          <p:cNvSpPr txBox="1"/>
          <p:nvPr/>
        </p:nvSpPr>
        <p:spPr>
          <a:xfrm>
            <a:off x="5717575" y="2500050"/>
            <a:ext cx="3395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Analysis: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Error bound: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|e’|·|sk</a:t>
            </a:r>
            <a:r>
              <a:rPr lang="en-GB" baseline="-25000">
                <a:solidFill>
                  <a:schemeClr val="dk2"/>
                </a:solidFill>
              </a:rPr>
              <a:t>s</a:t>
            </a:r>
            <a:r>
              <a:rPr lang="en-GB">
                <a:solidFill>
                  <a:schemeClr val="dk2"/>
                </a:solidFill>
              </a:rPr>
              <a:t>| + 0·|sk</a:t>
            </a:r>
            <a:r>
              <a:rPr lang="en-GB" baseline="-25000">
                <a:solidFill>
                  <a:schemeClr val="dk2"/>
                </a:solidFill>
              </a:rPr>
              <a:t>u</a:t>
            </a:r>
            <a:r>
              <a:rPr lang="en-GB">
                <a:solidFill>
                  <a:schemeClr val="dk2"/>
                </a:solidFill>
              </a:rPr>
              <a:t>| + |e|·|x|</a:t>
            </a:r>
            <a:endParaRPr>
              <a:solidFill>
                <a:schemeClr val="dk2"/>
              </a:solidFill>
            </a:endParaRPr>
          </a:p>
          <a:p>
            <a:pPr marL="600075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-GB">
                <a:solidFill>
                  <a:schemeClr val="dk2"/>
                </a:solidFill>
              </a:rPr>
              <a:t>Now error is O(n·σ) improved upon ω(n·log(t)·σ) in PVW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634" name="Google Shape;634;p34"/>
          <p:cNvCxnSpPr/>
          <p:nvPr/>
        </p:nvCxnSpPr>
        <p:spPr>
          <a:xfrm>
            <a:off x="4931100" y="3230950"/>
            <a:ext cx="1500" cy="6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9" name="Google Shape;569;p33"/>
          <p:cNvSpPr txBox="1"/>
          <p:nvPr/>
        </p:nvSpPr>
        <p:spPr>
          <a:xfrm>
            <a:off x="295125" y="3162075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572" name="Google Shape;572;p33"/>
          <p:cNvSpPr/>
          <p:nvPr/>
        </p:nvSpPr>
        <p:spPr>
          <a:xfrm>
            <a:off x="401320" y="1410970"/>
            <a:ext cx="1190625" cy="1452245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←$ Z</a:t>
            </a:r>
            <a:r>
              <a:rPr lang="en-GB" baseline="-25000"/>
              <a:t>t</a:t>
            </a:r>
            <a:r>
              <a:rPr lang="en-GB" baseline="30000"/>
              <a:t>w×n</a:t>
            </a:r>
            <a:endParaRPr lang="en-GB" baseline="30000"/>
          </a:p>
        </p:txBody>
      </p:sp>
      <p:sp>
        <p:nvSpPr>
          <p:cNvPr id="1" name="Google Shape;573;p33"/>
          <p:cNvSpPr/>
          <p:nvPr/>
        </p:nvSpPr>
        <p:spPr>
          <a:xfrm>
            <a:off x="401320" y="2900680"/>
            <a:ext cx="411480" cy="3016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</a:t>
            </a:r>
            <a:r>
              <a:rPr lang="en-GB" baseline="-25000"/>
              <a:t>u</a:t>
            </a:r>
            <a:endParaRPr lang="en-GB" baseline="-25000"/>
          </a:p>
        </p:txBody>
      </p:sp>
      <p:sp>
        <p:nvSpPr>
          <p:cNvPr id="2" name="Google Shape;574;p33"/>
          <p:cNvSpPr/>
          <p:nvPr/>
        </p:nvSpPr>
        <p:spPr>
          <a:xfrm>
            <a:off x="812800" y="2900680"/>
            <a:ext cx="778510" cy="301625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</a:t>
            </a:r>
            <a:r>
              <a:rPr lang="en-GB" baseline="-25000"/>
              <a:t>s</a:t>
            </a:r>
            <a:endParaRPr lang="en-GB" baseline="-25000"/>
          </a:p>
        </p:txBody>
      </p:sp>
      <p:sp>
        <p:nvSpPr>
          <p:cNvPr id="576" name="Google Shape;576;p33"/>
          <p:cNvSpPr/>
          <p:nvPr/>
        </p:nvSpPr>
        <p:spPr>
          <a:xfrm>
            <a:off x="1658860" y="1411250"/>
            <a:ext cx="292500" cy="1451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e</a:t>
            </a:r>
            <a:endParaRPr sz="1700" baseline="30000"/>
          </a:p>
        </p:txBody>
      </p:sp>
      <p:cxnSp>
        <p:nvCxnSpPr>
          <p:cNvPr id="577" name="Google Shape;577;p33"/>
          <p:cNvCxnSpPr/>
          <p:nvPr/>
        </p:nvCxnSpPr>
        <p:spPr>
          <a:xfrm>
            <a:off x="2015385" y="2136650"/>
            <a:ext cx="509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8" name="Google Shape;578;p33"/>
          <p:cNvSpPr/>
          <p:nvPr/>
        </p:nvSpPr>
        <p:spPr>
          <a:xfrm>
            <a:off x="2588810" y="1411250"/>
            <a:ext cx="292500" cy="14517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B</a:t>
            </a:r>
            <a:endParaRPr sz="1700" baseline="30000"/>
          </a:p>
        </p:txBody>
      </p:sp>
      <p:sp>
        <p:nvSpPr>
          <p:cNvPr id="590" name="Google Shape;590;p33"/>
          <p:cNvSpPr/>
          <p:nvPr/>
        </p:nvSpPr>
        <p:spPr>
          <a:xfrm rot="-5400000">
            <a:off x="1165225" y="2862580"/>
            <a:ext cx="86995" cy="76644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33"/>
          <p:cNvSpPr txBox="1"/>
          <p:nvPr/>
        </p:nvSpPr>
        <p:spPr>
          <a:xfrm>
            <a:off x="812250" y="3152725"/>
            <a:ext cx="5436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n-k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592" name="Google Shape;592;p33"/>
          <p:cNvSpPr/>
          <p:nvPr/>
        </p:nvSpPr>
        <p:spPr>
          <a:xfrm rot="-5400000">
            <a:off x="563880" y="3040380"/>
            <a:ext cx="86360" cy="410845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50"/>
          <p:cNvSpPr txBox="1"/>
          <p:nvPr/>
        </p:nvSpPr>
        <p:spPr>
          <a:xfrm>
            <a:off x="221188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Summary of LWEmongrass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100" name="Google Shape;1100;p50"/>
          <p:cNvSpPr txBox="1"/>
          <p:nvPr/>
        </p:nvSpPr>
        <p:spPr>
          <a:xfrm>
            <a:off x="368935" y="937895"/>
            <a:ext cx="4011930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-GB" sz="1900">
                <a:solidFill>
                  <a:schemeClr val="dk2"/>
                </a:solidFill>
              </a:rPr>
              <a:t>δ-snake-eye-resistance</a:t>
            </a:r>
            <a:endParaRPr lang="en-GB" sz="1900">
              <a:solidFill>
                <a:schemeClr val="dk2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-GB" sz="1900">
                <a:solidFill>
                  <a:schemeClr val="dk2"/>
                </a:solidFill>
              </a:rPr>
              <a:t>CPA secure &amp; key private</a:t>
            </a:r>
            <a:br>
              <a:rPr lang="en-GB" sz="1900">
                <a:solidFill>
                  <a:schemeClr val="dk2"/>
                </a:solidFill>
              </a:rPr>
            </a:br>
            <a:endParaRPr lang="en-GB" sz="1900">
              <a:solidFill>
                <a:schemeClr val="dk2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-GB" sz="1900">
                <a:solidFill>
                  <a:schemeClr val="dk2"/>
                </a:solidFill>
              </a:rPr>
              <a:t>Smaller public key size</a:t>
            </a:r>
            <a:br>
              <a:rPr lang="en-GB" sz="1900">
                <a:solidFill>
                  <a:schemeClr val="dk2"/>
                </a:solidFill>
              </a:rPr>
            </a:br>
            <a:endParaRPr lang="en-GB" sz="1900">
              <a:solidFill>
                <a:schemeClr val="dk2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-GB" sz="1900">
                <a:solidFill>
                  <a:schemeClr val="dk2"/>
                </a:solidFill>
              </a:rPr>
              <a:t>Smaller error bound</a:t>
            </a:r>
            <a:br>
              <a:rPr lang="en-GB" sz="1900">
                <a:solidFill>
                  <a:schemeClr val="dk2"/>
                </a:solidFill>
              </a:rPr>
            </a:br>
            <a:br>
              <a:rPr lang="en-GB" sz="1900">
                <a:solidFill>
                  <a:schemeClr val="dk2"/>
                </a:solidFill>
              </a:rPr>
            </a:br>
            <a:endParaRPr lang="en-GB" sz="1900">
              <a:solidFill>
                <a:schemeClr val="dk2"/>
              </a:solidFill>
            </a:endParaRPr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</a:pPr>
            <a:r>
              <a:rPr lang="en-GB" sz="1900">
                <a:solidFill>
                  <a:schemeClr val="dk2"/>
                </a:solidFill>
              </a:rPr>
              <a:t>Modulus switching is also possible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" name="Google Shape;1100;p50"/>
          <p:cNvSpPr txBox="1"/>
          <p:nvPr/>
        </p:nvSpPr>
        <p:spPr>
          <a:xfrm>
            <a:off x="3940810" y="937895"/>
            <a:ext cx="4495165" cy="341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Under </a:t>
            </a:r>
            <a:r>
              <a:rPr lang="en-GB" b="1">
                <a:solidFill>
                  <a:schemeClr val="dk2"/>
                </a:solidFill>
              </a:rPr>
              <a:t>standard LWE</a:t>
            </a:r>
            <a:r>
              <a:rPr lang="en-GB">
                <a:solidFill>
                  <a:schemeClr val="dk2"/>
                </a:solidFill>
              </a:rPr>
              <a:t> with short secrets</a:t>
            </a:r>
            <a:br>
              <a:rPr>
                <a:solidFill>
                  <a:schemeClr val="dk2"/>
                </a:solidFill>
              </a:rPr>
            </a:br>
            <a:br>
              <a:rPr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Reduced from ω(n·log</a:t>
            </a:r>
            <a:r>
              <a:rPr lang="en-GB" baseline="30000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(t)) to O(n·log(t))</a:t>
            </a: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Practically &gt; 30x smaller</a:t>
            </a: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Reduced from ω(n·log(t)·σ) to O(n·σ)</a:t>
            </a: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Practically &gt; 30x smaller</a:t>
            </a:r>
            <a:endParaRPr>
              <a:solidFill>
                <a:schemeClr val="dk2"/>
              </a:solidFill>
            </a:endParaRPr>
          </a:p>
          <a:p>
            <a:pPr marL="56515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</a:pPr>
            <a:br>
              <a:rPr>
                <a:solidFill>
                  <a:schemeClr val="dk2"/>
                </a:solidFill>
              </a:rPr>
            </a:b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Without modulus switching the first k elements in </a:t>
            </a:r>
            <a:r>
              <a:rPr lang="en-GB" b="1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  <a:p>
            <a:pPr marL="1371600" marR="0" lvl="2" indent="-3492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</a:pPr>
            <a:r>
              <a:rPr lang="en-GB">
                <a:solidFill>
                  <a:schemeClr val="dk2"/>
                </a:solidFill>
              </a:rPr>
              <a:t>Practically &gt; 2x smaller (depending on parameters)</a:t>
            </a:r>
            <a:endParaRPr lang="en-GB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62"/>
          <p:cNvSpPr txBox="1"/>
          <p:nvPr>
            <p:ph type="title"/>
          </p:nvPr>
        </p:nvSpPr>
        <p:spPr>
          <a:xfrm>
            <a:off x="819150" y="289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Agenda</a:t>
            </a:r>
            <a:endParaRPr sz="3600"/>
          </a:p>
        </p:txBody>
      </p:sp>
      <p:sp>
        <p:nvSpPr>
          <p:cNvPr id="1463" name="Google Shape;1463;p62"/>
          <p:cNvSpPr txBox="1"/>
          <p:nvPr>
            <p:ph type="body" idx="1"/>
          </p:nvPr>
        </p:nvSpPr>
        <p:spPr>
          <a:xfrm>
            <a:off x="819150" y="1083600"/>
            <a:ext cx="75057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Motivation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Define Snake-eye Resistance of PKE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Prove PVW is Snake-eye Resistant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LWEmongrass PKE Scheme</a:t>
            </a:r>
            <a:endParaRPr sz="23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b="1"/>
              <a:t>Applications to Oblivious Message Retrieval and Robust Encryption</a:t>
            </a:r>
            <a:endParaRPr sz="2800"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63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Anonymous message delivery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3948475" y="90772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7"/>
          <p:cNvSpPr txBox="1"/>
          <p:nvPr/>
        </p:nvSpPr>
        <p:spPr>
          <a:xfrm>
            <a:off x="4181506" y="85448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  <a:endParaRPr lang="en-GB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cxnSp>
        <p:nvCxnSpPr>
          <p:cNvPr id="157" name="Google Shape;157;p17"/>
          <p:cNvCxnSpPr/>
          <p:nvPr/>
        </p:nvCxnSpPr>
        <p:spPr>
          <a:xfrm>
            <a:off x="2735238" y="205586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2881118" y="235736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graphicFrame>
        <p:nvGraphicFramePr>
          <p:cNvPr id="159" name="Google Shape;159;p17"/>
          <p:cNvGraphicFramePr/>
          <p:nvPr/>
        </p:nvGraphicFramePr>
        <p:xfrm>
          <a:off x="224104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Google Shape;160;p17"/>
          <p:cNvGraphicFramePr/>
          <p:nvPr>
            <p:custDataLst>
              <p:tags r:id="rId1"/>
            </p:custDataLst>
          </p:nvPr>
        </p:nvGraphicFramePr>
        <p:xfrm>
          <a:off x="4015955" y="146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  <a:gridCol w="486100"/>
              </a:tblGrid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" name="Google Shape;161;p17"/>
          <p:cNvGraphicFramePr/>
          <p:nvPr/>
        </p:nvGraphicFramePr>
        <p:xfrm>
          <a:off x="7144468" y="2312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pSp>
        <p:nvGrpSpPr>
          <p:cNvPr id="162" name="Google Shape;162;p17"/>
          <p:cNvGrpSpPr/>
          <p:nvPr/>
        </p:nvGrpSpPr>
        <p:grpSpPr>
          <a:xfrm>
            <a:off x="6492493" y="743525"/>
            <a:ext cx="639900" cy="1091100"/>
            <a:chOff x="4591725" y="2080750"/>
            <a:chExt cx="639900" cy="1091100"/>
          </a:xfrm>
        </p:grpSpPr>
        <p:sp>
          <p:nvSpPr>
            <p:cNvPr id="163" name="Google Shape;163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4" name="Google Shape;164;p17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6492493" y="3234075"/>
            <a:ext cx="639900" cy="1091100"/>
            <a:chOff x="4591725" y="2080750"/>
            <a:chExt cx="639900" cy="1091100"/>
          </a:xfrm>
        </p:grpSpPr>
        <p:sp>
          <p:nvSpPr>
            <p:cNvPr id="167" name="Google Shape;167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8" name="Google Shape;168;p17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6492493" y="1988813"/>
            <a:ext cx="639900" cy="1091100"/>
            <a:chOff x="4591725" y="2080750"/>
            <a:chExt cx="639900" cy="1091100"/>
          </a:xfrm>
        </p:grpSpPr>
        <p:sp>
          <p:nvSpPr>
            <p:cNvPr id="171" name="Google Shape;171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72" name="Google Shape;172;p17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74" name="Google Shape;174;p17"/>
          <p:cNvSpPr/>
          <p:nvPr/>
        </p:nvSpPr>
        <p:spPr>
          <a:xfrm>
            <a:off x="3470236" y="3084038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75" name="Google Shape;175;p17"/>
          <p:cNvSpPr txBox="1"/>
          <p:nvPr/>
        </p:nvSpPr>
        <p:spPr>
          <a:xfrm rot="2170">
            <a:off x="3361986" y="4179069"/>
            <a:ext cx="1425600" cy="2061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PKE.pk</a:t>
            </a:r>
            <a:endParaRPr lang="en-GB" sz="900"/>
          </a:p>
        </p:txBody>
      </p:sp>
      <p:grpSp>
        <p:nvGrpSpPr>
          <p:cNvPr id="177" name="Google Shape;177;p17"/>
          <p:cNvGrpSpPr/>
          <p:nvPr/>
        </p:nvGrpSpPr>
        <p:grpSpPr>
          <a:xfrm>
            <a:off x="2150275" y="1636593"/>
            <a:ext cx="5144400" cy="2817532"/>
            <a:chOff x="2150275" y="1636593"/>
            <a:chExt cx="5144400" cy="2817532"/>
          </a:xfrm>
        </p:grpSpPr>
        <p:cxnSp>
          <p:nvCxnSpPr>
            <p:cNvPr id="178" name="Google Shape;178;p17"/>
            <p:cNvCxnSpPr/>
            <p:nvPr/>
          </p:nvCxnSpPr>
          <p:spPr>
            <a:xfrm rot="10800000" flipH="1">
              <a:off x="7136274" y="2760350"/>
              <a:ext cx="158400" cy="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7"/>
            <p:cNvCxnSpPr/>
            <p:nvPr/>
          </p:nvCxnSpPr>
          <p:spPr>
            <a:xfrm>
              <a:off x="7290400" y="2760350"/>
              <a:ext cx="3600" cy="168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7"/>
            <p:cNvCxnSpPr/>
            <p:nvPr/>
          </p:nvCxnSpPr>
          <p:spPr>
            <a:xfrm flipH="1">
              <a:off x="2150275" y="4438825"/>
              <a:ext cx="5144400" cy="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7"/>
            <p:cNvCxnSpPr/>
            <p:nvPr/>
          </p:nvCxnSpPr>
          <p:spPr>
            <a:xfrm rot="10800000" flipH="1">
              <a:off x="2150430" y="1636593"/>
              <a:ext cx="14400" cy="280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7"/>
            <p:cNvCxnSpPr/>
            <p:nvPr/>
          </p:nvCxnSpPr>
          <p:spPr>
            <a:xfrm>
              <a:off x="2164578" y="1636745"/>
              <a:ext cx="229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83" name="Google Shape;183;p17"/>
          <p:cNvGrpSpPr/>
          <p:nvPr/>
        </p:nvGrpSpPr>
        <p:grpSpPr>
          <a:xfrm>
            <a:off x="2419200" y="956863"/>
            <a:ext cx="639900" cy="1091100"/>
            <a:chOff x="1631600" y="2080750"/>
            <a:chExt cx="639900" cy="1091100"/>
          </a:xfrm>
        </p:grpSpPr>
        <p:sp>
          <p:nvSpPr>
            <p:cNvPr id="184" name="Google Shape;184;p17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pic>
          <p:nvPicPr>
            <p:cNvPr id="185" name="Google Shape;185;p17"/>
            <p:cNvPicPr preferRelativeResize="0"/>
            <p:nvPr/>
          </p:nvPicPr>
          <p:blipFill rotWithShape="1">
            <a:blip r:embed="rId3"/>
            <a:srcRect l="11329" r="5668"/>
            <a:stretch>
              <a:fillRect/>
            </a:stretch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7"/>
            <p:cNvSpPr txBox="1"/>
            <p:nvPr/>
          </p:nvSpPr>
          <p:spPr>
            <a:xfrm>
              <a:off x="1714563" y="2080763"/>
              <a:ext cx="4740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Sender</a:t>
              </a:r>
              <a:endParaRPr lang="en-GB" sz="1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aphicFrame>
        <p:nvGraphicFramePr>
          <p:cNvPr id="189" name="Google Shape;189;p17"/>
          <p:cNvGraphicFramePr/>
          <p:nvPr/>
        </p:nvGraphicFramePr>
        <p:xfrm>
          <a:off x="285769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Enc(1)</a:t>
                      </a:r>
                      <a:endParaRPr lang="en-GB" sz="9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17"/>
          <p:cNvSpPr txBox="1"/>
          <p:nvPr/>
        </p:nvSpPr>
        <p:spPr>
          <a:xfrm>
            <a:off x="6492450" y="2909698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5366355" y="2195813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7"/>
          <p:cNvCxnSpPr/>
          <p:nvPr/>
        </p:nvCxnSpPr>
        <p:spPr>
          <a:xfrm rot="10800000" flipH="1">
            <a:off x="5228900" y="26608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17"/>
          <p:cNvSpPr txBox="1"/>
          <p:nvPr/>
        </p:nvSpPr>
        <p:spPr>
          <a:xfrm>
            <a:off x="5366368" y="97203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17"/>
          <p:cNvCxnSpPr/>
          <p:nvPr/>
        </p:nvCxnSpPr>
        <p:spPr>
          <a:xfrm rot="10800000" flipH="1">
            <a:off x="5228913" y="143706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17"/>
          <p:cNvSpPr txBox="1"/>
          <p:nvPr/>
        </p:nvSpPr>
        <p:spPr>
          <a:xfrm>
            <a:off x="5366368" y="341958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7"/>
          <p:cNvCxnSpPr/>
          <p:nvPr/>
        </p:nvCxnSpPr>
        <p:spPr>
          <a:xfrm rot="10800000" flipH="1">
            <a:off x="5228913" y="38846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17"/>
          <p:cNvSpPr/>
          <p:nvPr/>
        </p:nvSpPr>
        <p:spPr>
          <a:xfrm>
            <a:off x="5183275" y="214299"/>
            <a:ext cx="1187352" cy="78656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OMR detection service</a:t>
            </a:r>
            <a:endParaRPr lang="en-GB" sz="1000" b="1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17"/>
          <p:cNvGraphicFramePr/>
          <p:nvPr>
            <p:custDataLst>
              <p:tags r:id="rId4"/>
            </p:custDataLst>
          </p:nvPr>
        </p:nvGraphicFramePr>
        <p:xfrm>
          <a:off x="4015943" y="3144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>
            <p:custDataLst>
              <p:tags r:id="rId5"/>
            </p:custDataLst>
          </p:nvPr>
        </p:nvGraphicFramePr>
        <p:xfrm>
          <a:off x="4699000" y="3144520"/>
          <a:ext cx="484505" cy="33528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84505"/>
              </a:tblGrid>
              <a:tr h="335280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Enc(1)</a:t>
                      </a:r>
                      <a:endParaRPr lang="en-GB" sz="8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17"/>
          <p:cNvSpPr txBox="1"/>
          <p:nvPr/>
        </p:nvSpPr>
        <p:spPr>
          <a:xfrm>
            <a:off x="7313855" y="2648100"/>
            <a:ext cx="19860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Obtained via PIR</a:t>
            </a:r>
            <a:endParaRPr 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2" name="Google Shape;1522;p64"/>
          <p:cNvGraphicFramePr/>
          <p:nvPr/>
        </p:nvGraphicFramePr>
        <p:xfrm>
          <a:off x="5740963" y="204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Payload</a:t>
                      </a:r>
                      <a:r>
                        <a:rPr lang="en-GB" sz="10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pSp>
        <p:nvGrpSpPr>
          <p:cNvPr id="1523" name="Google Shape;1523;p64"/>
          <p:cNvGrpSpPr/>
          <p:nvPr/>
        </p:nvGrpSpPr>
        <p:grpSpPr>
          <a:xfrm>
            <a:off x="6471538" y="743525"/>
            <a:ext cx="639900" cy="1091100"/>
            <a:chOff x="4591725" y="2080750"/>
            <a:chExt cx="639900" cy="1091100"/>
          </a:xfrm>
        </p:grpSpPr>
        <p:sp>
          <p:nvSpPr>
            <p:cNvPr id="1524" name="Google Shape;1524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25" name="Google Shape;1525;p64"/>
            <p:cNvPicPr preferRelativeResize="0"/>
            <p:nvPr/>
          </p:nvPicPr>
          <p:blipFill rotWithShape="1">
            <a:blip r:embed="rId1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6" name="Google Shape;1526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27" name="Google Shape;1527;p64"/>
          <p:cNvGrpSpPr/>
          <p:nvPr/>
        </p:nvGrpSpPr>
        <p:grpSpPr>
          <a:xfrm>
            <a:off x="6471538" y="3234075"/>
            <a:ext cx="639900" cy="1091100"/>
            <a:chOff x="4591725" y="2080750"/>
            <a:chExt cx="639900" cy="1091100"/>
          </a:xfrm>
        </p:grpSpPr>
        <p:sp>
          <p:nvSpPr>
            <p:cNvPr id="1528" name="Google Shape;1528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29" name="Google Shape;1529;p64"/>
            <p:cNvPicPr preferRelativeResize="0"/>
            <p:nvPr/>
          </p:nvPicPr>
          <p:blipFill rotWithShape="1">
            <a:blip r:embed="rId1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0" name="Google Shape;1530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31" name="Google Shape;1531;p64"/>
          <p:cNvGrpSpPr/>
          <p:nvPr/>
        </p:nvGrpSpPr>
        <p:grpSpPr>
          <a:xfrm>
            <a:off x="6471538" y="1988813"/>
            <a:ext cx="639900" cy="1091100"/>
            <a:chOff x="4591725" y="2080750"/>
            <a:chExt cx="639900" cy="1091100"/>
          </a:xfrm>
        </p:grpSpPr>
        <p:sp>
          <p:nvSpPr>
            <p:cNvPr id="1532" name="Google Shape;1532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33" name="Google Shape;1533;p64"/>
            <p:cNvPicPr preferRelativeResize="0"/>
            <p:nvPr/>
          </p:nvPicPr>
          <p:blipFill rotWithShape="1">
            <a:blip r:embed="rId1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4" name="Google Shape;1534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535" name="Google Shape;1535;p64"/>
          <p:cNvSpPr/>
          <p:nvPr/>
        </p:nvSpPr>
        <p:spPr>
          <a:xfrm>
            <a:off x="5709924" y="117495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36" name="Google Shape;1536;p64"/>
          <p:cNvSpPr txBox="1"/>
          <p:nvPr/>
        </p:nvSpPr>
        <p:spPr>
          <a:xfrm rot="2170">
            <a:off x="1859131" y="4205644"/>
            <a:ext cx="1425600" cy="2061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PKE.pk</a:t>
            </a:r>
            <a:endParaRPr sz="1000"/>
          </a:p>
        </p:txBody>
      </p:sp>
      <p:sp>
        <p:nvSpPr>
          <p:cNvPr id="1537" name="Google Shape;1537;p64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Oblivious Message Retrieval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538" name="Google Shape;1538;p64"/>
          <p:cNvGrpSpPr/>
          <p:nvPr/>
        </p:nvGrpSpPr>
        <p:grpSpPr>
          <a:xfrm>
            <a:off x="443300" y="1604854"/>
            <a:ext cx="6894525" cy="2817532"/>
            <a:chOff x="2150275" y="1636593"/>
            <a:chExt cx="5144400" cy="2817532"/>
          </a:xfrm>
        </p:grpSpPr>
        <p:cxnSp>
          <p:nvCxnSpPr>
            <p:cNvPr id="1539" name="Google Shape;1539;p64"/>
            <p:cNvCxnSpPr/>
            <p:nvPr/>
          </p:nvCxnSpPr>
          <p:spPr>
            <a:xfrm rot="10800000" flipH="1">
              <a:off x="7136274" y="2760350"/>
              <a:ext cx="158400" cy="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64"/>
            <p:cNvCxnSpPr/>
            <p:nvPr/>
          </p:nvCxnSpPr>
          <p:spPr>
            <a:xfrm>
              <a:off x="7290400" y="2760350"/>
              <a:ext cx="3600" cy="168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64"/>
            <p:cNvCxnSpPr/>
            <p:nvPr/>
          </p:nvCxnSpPr>
          <p:spPr>
            <a:xfrm flipH="1">
              <a:off x="2150275" y="4438825"/>
              <a:ext cx="5144400" cy="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2" name="Google Shape;1542;p64"/>
            <p:cNvCxnSpPr/>
            <p:nvPr/>
          </p:nvCxnSpPr>
          <p:spPr>
            <a:xfrm rot="10800000" flipH="1">
              <a:off x="2150430" y="1636593"/>
              <a:ext cx="14400" cy="280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3" name="Google Shape;1543;p64"/>
            <p:cNvCxnSpPr/>
            <p:nvPr/>
          </p:nvCxnSpPr>
          <p:spPr>
            <a:xfrm>
              <a:off x="2164578" y="1636745"/>
              <a:ext cx="229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549" name="Google Shape;1549;p64"/>
          <p:cNvSpPr txBox="1"/>
          <p:nvPr/>
        </p:nvSpPr>
        <p:spPr>
          <a:xfrm>
            <a:off x="6471495" y="2926843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0" name="Google Shape;1550;p64"/>
          <p:cNvCxnSpPr/>
          <p:nvPr/>
        </p:nvCxnSpPr>
        <p:spPr>
          <a:xfrm rot="10800000" flipH="1">
            <a:off x="3747000" y="26874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2" name="Google Shape;1552;p64"/>
          <p:cNvCxnSpPr/>
          <p:nvPr/>
        </p:nvCxnSpPr>
        <p:spPr>
          <a:xfrm rot="10800000" flipH="1">
            <a:off x="3747013" y="14636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3" name="Google Shape;1553;p64"/>
          <p:cNvCxnSpPr/>
          <p:nvPr/>
        </p:nvCxnSpPr>
        <p:spPr>
          <a:xfrm rot="10800000" flipH="1">
            <a:off x="3747013" y="391118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56" name="Google Shape;1556;p64"/>
          <p:cNvGrpSpPr/>
          <p:nvPr/>
        </p:nvGrpSpPr>
        <p:grpSpPr>
          <a:xfrm>
            <a:off x="5032888" y="749501"/>
            <a:ext cx="639900" cy="1145652"/>
            <a:chOff x="3691450" y="2034001"/>
            <a:chExt cx="639900" cy="1145652"/>
          </a:xfrm>
        </p:grpSpPr>
        <p:sp>
          <p:nvSpPr>
            <p:cNvPr id="1557" name="Google Shape;1557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58" name="Google Shape;1558;p6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9" name="Google Shape;1559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60" name="Google Shape;1560;p64"/>
          <p:cNvGrpSpPr/>
          <p:nvPr/>
        </p:nvGrpSpPr>
        <p:grpSpPr>
          <a:xfrm>
            <a:off x="5032900" y="1991788"/>
            <a:ext cx="639900" cy="1145652"/>
            <a:chOff x="3691450" y="2034001"/>
            <a:chExt cx="639900" cy="1145652"/>
          </a:xfrm>
        </p:grpSpPr>
        <p:sp>
          <p:nvSpPr>
            <p:cNvPr id="1561" name="Google Shape;1561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62" name="Google Shape;1562;p6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3" name="Google Shape;1563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64" name="Google Shape;1564;p64"/>
          <p:cNvGrpSpPr/>
          <p:nvPr/>
        </p:nvGrpSpPr>
        <p:grpSpPr>
          <a:xfrm>
            <a:off x="5032900" y="3206788"/>
            <a:ext cx="639900" cy="1145652"/>
            <a:chOff x="3691450" y="2034001"/>
            <a:chExt cx="639900" cy="1145652"/>
          </a:xfrm>
        </p:grpSpPr>
        <p:sp>
          <p:nvSpPr>
            <p:cNvPr id="1565" name="Google Shape;1565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66" name="Google Shape;1566;p64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7" name="Google Shape;1567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570" name="Google Shape;1570;p64"/>
          <p:cNvSpPr/>
          <p:nvPr/>
        </p:nvSpPr>
        <p:spPr>
          <a:xfrm>
            <a:off x="5709924" y="240270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71" name="Google Shape;1571;p64"/>
          <p:cNvSpPr/>
          <p:nvPr/>
        </p:nvSpPr>
        <p:spPr>
          <a:xfrm>
            <a:off x="5737674" y="363045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5" name="Google Shape;155;p17"/>
          <p:cNvSpPr/>
          <p:nvPr/>
        </p:nvSpPr>
        <p:spPr>
          <a:xfrm>
            <a:off x="2393360" y="87597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7"/>
          <p:cNvSpPr txBox="1"/>
          <p:nvPr/>
        </p:nvSpPr>
        <p:spPr>
          <a:xfrm>
            <a:off x="2626391" y="82273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  <a:endParaRPr lang="en-GB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cxnSp>
        <p:nvCxnSpPr>
          <p:cNvPr id="157" name="Google Shape;157;p17"/>
          <p:cNvCxnSpPr/>
          <p:nvPr/>
        </p:nvCxnSpPr>
        <p:spPr>
          <a:xfrm>
            <a:off x="1180123" y="202411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1326003" y="232561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graphicFrame>
        <p:nvGraphicFramePr>
          <p:cNvPr id="159" name="Google Shape;159;p17"/>
          <p:cNvGraphicFramePr/>
          <p:nvPr>
            <p:custDataLst>
              <p:tags r:id="rId3"/>
            </p:custDataLst>
          </p:nvPr>
        </p:nvGraphicFramePr>
        <p:xfrm>
          <a:off x="685928" y="30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Google Shape;160;p17"/>
          <p:cNvGraphicFramePr/>
          <p:nvPr>
            <p:custDataLst>
              <p:tags r:id="rId4"/>
            </p:custDataLst>
          </p:nvPr>
        </p:nvGraphicFramePr>
        <p:xfrm>
          <a:off x="2460840" y="1435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  <a:gridCol w="486100"/>
              </a:tblGrid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17"/>
          <p:cNvSpPr/>
          <p:nvPr/>
        </p:nvSpPr>
        <p:spPr>
          <a:xfrm>
            <a:off x="1918931" y="3050383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pSp>
        <p:nvGrpSpPr>
          <p:cNvPr id="183" name="Google Shape;183;p17"/>
          <p:cNvGrpSpPr/>
          <p:nvPr/>
        </p:nvGrpSpPr>
        <p:grpSpPr>
          <a:xfrm>
            <a:off x="864085" y="925113"/>
            <a:ext cx="639900" cy="1091100"/>
            <a:chOff x="1631600" y="2080750"/>
            <a:chExt cx="639900" cy="1091100"/>
          </a:xfrm>
        </p:grpSpPr>
        <p:sp>
          <p:nvSpPr>
            <p:cNvPr id="184" name="Google Shape;184;p17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pic>
          <p:nvPicPr>
            <p:cNvPr id="185" name="Google Shape;185;p17"/>
            <p:cNvPicPr preferRelativeResize="0"/>
            <p:nvPr/>
          </p:nvPicPr>
          <p:blipFill rotWithShape="1">
            <a:blip r:embed="rId5"/>
            <a:srcRect l="11329" r="5668"/>
            <a:stretch>
              <a:fillRect/>
            </a:stretch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7"/>
            <p:cNvSpPr txBox="1"/>
            <p:nvPr/>
          </p:nvSpPr>
          <p:spPr>
            <a:xfrm>
              <a:off x="1714563" y="2080763"/>
              <a:ext cx="4740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Sender</a:t>
              </a:r>
              <a:endParaRPr lang="en-GB" sz="1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aphicFrame>
        <p:nvGraphicFramePr>
          <p:cNvPr id="189" name="Google Shape;189;p17"/>
          <p:cNvGraphicFramePr/>
          <p:nvPr/>
        </p:nvGraphicFramePr>
        <p:xfrm>
          <a:off x="1302578" y="30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Enc(1)</a:t>
                      </a:r>
                      <a:endParaRPr lang="en-GB" sz="9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" name="Google Shape;199;p17"/>
          <p:cNvGraphicFramePr/>
          <p:nvPr>
            <p:custDataLst>
              <p:tags r:id="rId6"/>
            </p:custDataLst>
          </p:nvPr>
        </p:nvGraphicFramePr>
        <p:xfrm>
          <a:off x="2460828" y="3112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>
            <p:custDataLst>
              <p:tags r:id="rId7"/>
            </p:custDataLst>
          </p:nvPr>
        </p:nvGraphicFramePr>
        <p:xfrm>
          <a:off x="3143885" y="3112770"/>
          <a:ext cx="484505" cy="33528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84505"/>
              </a:tblGrid>
              <a:tr h="335280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Enc(1)</a:t>
                      </a:r>
                      <a:endParaRPr lang="en-GB" sz="8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" name="Google Shape;1569;p64"/>
          <p:cNvSpPr txBox="1"/>
          <p:nvPr/>
        </p:nvSpPr>
        <p:spPr>
          <a:xfrm>
            <a:off x="3627755" y="2249170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569;p64"/>
          <p:cNvSpPr txBox="1"/>
          <p:nvPr/>
        </p:nvSpPr>
        <p:spPr>
          <a:xfrm>
            <a:off x="3684905" y="3463925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69;p64"/>
          <p:cNvSpPr txBox="1"/>
          <p:nvPr/>
        </p:nvSpPr>
        <p:spPr>
          <a:xfrm>
            <a:off x="3627755" y="1031875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389015" y="214299"/>
            <a:ext cx="1187352" cy="78656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OMR detection service</a:t>
            </a:r>
            <a:endParaRPr lang="en-GB" sz="10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2" name="Google Shape;1522;p64"/>
          <p:cNvGraphicFramePr/>
          <p:nvPr>
            <p:custDataLst>
              <p:tags r:id="rId1"/>
            </p:custDataLst>
          </p:nvPr>
        </p:nvGraphicFramePr>
        <p:xfrm>
          <a:off x="5740963" y="2048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Payload</a:t>
                      </a:r>
                      <a:r>
                        <a:rPr lang="en-GB" sz="10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523" name="Google Shape;1523;p64"/>
          <p:cNvGrpSpPr/>
          <p:nvPr/>
        </p:nvGrpSpPr>
        <p:grpSpPr>
          <a:xfrm>
            <a:off x="6471538" y="743525"/>
            <a:ext cx="639900" cy="1091100"/>
            <a:chOff x="4591725" y="2080750"/>
            <a:chExt cx="639900" cy="1091100"/>
          </a:xfrm>
        </p:grpSpPr>
        <p:sp>
          <p:nvSpPr>
            <p:cNvPr id="1524" name="Google Shape;1524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25" name="Google Shape;1525;p64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6" name="Google Shape;1526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27" name="Google Shape;1527;p64"/>
          <p:cNvGrpSpPr/>
          <p:nvPr/>
        </p:nvGrpSpPr>
        <p:grpSpPr>
          <a:xfrm>
            <a:off x="6471538" y="3234075"/>
            <a:ext cx="639900" cy="1091100"/>
            <a:chOff x="4591725" y="2080750"/>
            <a:chExt cx="639900" cy="1091100"/>
          </a:xfrm>
        </p:grpSpPr>
        <p:sp>
          <p:nvSpPr>
            <p:cNvPr id="1528" name="Google Shape;1528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29" name="Google Shape;1529;p64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0" name="Google Shape;1530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31" name="Google Shape;1531;p64"/>
          <p:cNvGrpSpPr/>
          <p:nvPr/>
        </p:nvGrpSpPr>
        <p:grpSpPr>
          <a:xfrm>
            <a:off x="6471538" y="1988813"/>
            <a:ext cx="639900" cy="1091100"/>
            <a:chOff x="4591725" y="2080750"/>
            <a:chExt cx="639900" cy="1091100"/>
          </a:xfrm>
        </p:grpSpPr>
        <p:sp>
          <p:nvSpPr>
            <p:cNvPr id="1532" name="Google Shape;1532;p64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533" name="Google Shape;1533;p64"/>
            <p:cNvPicPr preferRelativeResize="0"/>
            <p:nvPr/>
          </p:nvPicPr>
          <p:blipFill rotWithShape="1">
            <a:blip r:embed="rId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4" name="Google Shape;1534;p64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535" name="Google Shape;1535;p64"/>
          <p:cNvSpPr/>
          <p:nvPr/>
        </p:nvSpPr>
        <p:spPr>
          <a:xfrm>
            <a:off x="5709924" y="117495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37" name="Google Shape;1537;p64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Oblivious Message Retrieval </a:t>
            </a:r>
            <a:r>
              <a:rPr lang="en-US" alt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(DoS Attack)</a:t>
            </a:r>
            <a:endParaRPr lang="en-US" altLang="en-GB"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49" name="Google Shape;1549;p64"/>
          <p:cNvSpPr txBox="1"/>
          <p:nvPr/>
        </p:nvSpPr>
        <p:spPr>
          <a:xfrm>
            <a:off x="6471495" y="2926843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50" name="Google Shape;1550;p64"/>
          <p:cNvCxnSpPr/>
          <p:nvPr/>
        </p:nvCxnSpPr>
        <p:spPr>
          <a:xfrm rot="10800000" flipH="1">
            <a:off x="3747000" y="26874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2" name="Google Shape;1552;p64"/>
          <p:cNvCxnSpPr/>
          <p:nvPr/>
        </p:nvCxnSpPr>
        <p:spPr>
          <a:xfrm rot="10800000" flipH="1">
            <a:off x="3747013" y="14636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3" name="Google Shape;1553;p64"/>
          <p:cNvCxnSpPr/>
          <p:nvPr/>
        </p:nvCxnSpPr>
        <p:spPr>
          <a:xfrm rot="10800000" flipH="1">
            <a:off x="3747013" y="391118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56" name="Google Shape;1556;p64"/>
          <p:cNvGrpSpPr/>
          <p:nvPr/>
        </p:nvGrpSpPr>
        <p:grpSpPr>
          <a:xfrm>
            <a:off x="5032888" y="749501"/>
            <a:ext cx="639900" cy="1145652"/>
            <a:chOff x="3691450" y="2034001"/>
            <a:chExt cx="639900" cy="1145652"/>
          </a:xfrm>
        </p:grpSpPr>
        <p:sp>
          <p:nvSpPr>
            <p:cNvPr id="1557" name="Google Shape;1557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58" name="Google Shape;1558;p64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9" name="Google Shape;1559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60" name="Google Shape;1560;p64"/>
          <p:cNvGrpSpPr/>
          <p:nvPr/>
        </p:nvGrpSpPr>
        <p:grpSpPr>
          <a:xfrm>
            <a:off x="5032900" y="1991788"/>
            <a:ext cx="639900" cy="1145652"/>
            <a:chOff x="3691450" y="2034001"/>
            <a:chExt cx="639900" cy="1145652"/>
          </a:xfrm>
        </p:grpSpPr>
        <p:sp>
          <p:nvSpPr>
            <p:cNvPr id="1561" name="Google Shape;1561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62" name="Google Shape;1562;p64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3" name="Google Shape;1563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564" name="Google Shape;1564;p64"/>
          <p:cNvGrpSpPr/>
          <p:nvPr/>
        </p:nvGrpSpPr>
        <p:grpSpPr>
          <a:xfrm>
            <a:off x="5032900" y="3206788"/>
            <a:ext cx="639900" cy="1145652"/>
            <a:chOff x="3691450" y="2034001"/>
            <a:chExt cx="639900" cy="1145652"/>
          </a:xfrm>
        </p:grpSpPr>
        <p:sp>
          <p:nvSpPr>
            <p:cNvPr id="1565" name="Google Shape;1565;p64"/>
            <p:cNvSpPr/>
            <p:nvPr/>
          </p:nvSpPr>
          <p:spPr>
            <a:xfrm>
              <a:off x="3691450" y="2081053"/>
              <a:ext cx="639900" cy="1098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/>
            </a:p>
          </p:txBody>
        </p:sp>
        <p:pic>
          <p:nvPicPr>
            <p:cNvPr id="1566" name="Google Shape;1566;p64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3748908" y="2309015"/>
              <a:ext cx="525000" cy="823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7" name="Google Shape;1567;p64"/>
            <p:cNvSpPr txBox="1"/>
            <p:nvPr/>
          </p:nvSpPr>
          <p:spPr>
            <a:xfrm>
              <a:off x="3711852" y="2034001"/>
              <a:ext cx="599100" cy="3200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Detector</a:t>
              </a:r>
              <a:endParaRPr lang="en-GB" sz="9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570" name="Google Shape;1570;p64"/>
          <p:cNvSpPr/>
          <p:nvPr/>
        </p:nvSpPr>
        <p:spPr>
          <a:xfrm>
            <a:off x="5709924" y="240270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71" name="Google Shape;1571;p64"/>
          <p:cNvSpPr/>
          <p:nvPr/>
        </p:nvSpPr>
        <p:spPr>
          <a:xfrm>
            <a:off x="5737674" y="3630450"/>
            <a:ext cx="7245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55" name="Google Shape;155;p17"/>
          <p:cNvSpPr/>
          <p:nvPr/>
        </p:nvSpPr>
        <p:spPr>
          <a:xfrm>
            <a:off x="2393360" y="87597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7"/>
          <p:cNvSpPr txBox="1"/>
          <p:nvPr/>
        </p:nvSpPr>
        <p:spPr>
          <a:xfrm>
            <a:off x="2626391" y="82273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  <a:endParaRPr lang="en-GB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cxnSp>
        <p:nvCxnSpPr>
          <p:cNvPr id="157" name="Google Shape;157;p17"/>
          <p:cNvCxnSpPr/>
          <p:nvPr/>
        </p:nvCxnSpPr>
        <p:spPr>
          <a:xfrm>
            <a:off x="1180123" y="202411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1326003" y="232561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graphicFrame>
        <p:nvGraphicFramePr>
          <p:cNvPr id="159" name="Google Shape;159;p17"/>
          <p:cNvGraphicFramePr/>
          <p:nvPr>
            <p:custDataLst>
              <p:tags r:id="rId4"/>
            </p:custDataLst>
          </p:nvPr>
        </p:nvGraphicFramePr>
        <p:xfrm>
          <a:off x="685928" y="30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US" altLang="en-GB" sz="900" i="1" baseline="-25000"/>
                        <a:t>M</a:t>
                      </a:r>
                      <a:endParaRPr lang="en-US" alt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Google Shape;160;p17"/>
          <p:cNvGraphicFramePr/>
          <p:nvPr>
            <p:custDataLst>
              <p:tags r:id="rId5"/>
            </p:custDataLst>
          </p:nvPr>
        </p:nvGraphicFramePr>
        <p:xfrm>
          <a:off x="2460840" y="1435188"/>
          <a:ext cx="1169035" cy="167767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625"/>
                <a:gridCol w="486100"/>
              </a:tblGrid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sp>
        <p:nvSpPr>
          <p:cNvPr id="174" name="Google Shape;174;p17"/>
          <p:cNvSpPr/>
          <p:nvPr/>
        </p:nvSpPr>
        <p:spPr>
          <a:xfrm>
            <a:off x="1918931" y="3050383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graphicFrame>
        <p:nvGraphicFramePr>
          <p:cNvPr id="189" name="Google Shape;189;p17"/>
          <p:cNvGraphicFramePr/>
          <p:nvPr>
            <p:custDataLst>
              <p:tags r:id="rId6"/>
            </p:custDataLst>
          </p:nvPr>
        </p:nvGraphicFramePr>
        <p:xfrm>
          <a:off x="1302578" y="30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900"/>
                        <a:t>CT</a:t>
                      </a:r>
                      <a:r>
                        <a:rPr lang="en-US" altLang="en-GB" sz="900" i="1" baseline="-25000">
                          <a:latin typeface="Arial Italic" panose="020B0704020202020204" charset="0"/>
                          <a:cs typeface="Arial Italic" panose="020B0704020202020204" charset="0"/>
                        </a:rPr>
                        <a:t>M</a:t>
                      </a:r>
                      <a:endParaRPr lang="en-US" altLang="en-GB" sz="900" i="1" baseline="-25000">
                        <a:latin typeface="Arial Italic" panose="020B0704020202020204" charset="0"/>
                        <a:cs typeface="Arial Italic" panose="020B0704020202020204" charset="0"/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9" name="Google Shape;199;p17"/>
          <p:cNvGraphicFramePr/>
          <p:nvPr>
            <p:custDataLst>
              <p:tags r:id="rId7"/>
            </p:custDataLst>
          </p:nvPr>
        </p:nvGraphicFramePr>
        <p:xfrm>
          <a:off x="2460828" y="31129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</a:tblGrid>
              <a:tr h="32802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US" altLang="en-GB" sz="800" i="1" baseline="-25000"/>
                        <a:t>M</a:t>
                      </a:r>
                      <a:endParaRPr lang="en-US" altLang="en-GB" sz="8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>
            <p:custDataLst>
              <p:tags r:id="rId8"/>
            </p:custDataLst>
          </p:nvPr>
        </p:nvGraphicFramePr>
        <p:xfrm>
          <a:off x="3143885" y="3112770"/>
          <a:ext cx="485140" cy="32829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85140"/>
              </a:tblGrid>
              <a:tr h="32829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800">
                          <a:sym typeface="+mn-ea"/>
                        </a:rPr>
                        <a:t>CT</a:t>
                      </a:r>
                      <a:r>
                        <a:rPr lang="en-US" altLang="en-GB" sz="800" i="1" baseline="-25000">
                          <a:latin typeface="Arial Italic" panose="020B0704020202020204" charset="0"/>
                          <a:cs typeface="Arial Italic" panose="020B0704020202020204" charset="0"/>
                          <a:sym typeface="+mn-ea"/>
                        </a:rPr>
                        <a:t>M</a:t>
                      </a:r>
                      <a:endParaRPr lang="en-GB" sz="8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" name="Google Shape;1569;p64"/>
          <p:cNvSpPr txBox="1"/>
          <p:nvPr/>
        </p:nvSpPr>
        <p:spPr>
          <a:xfrm>
            <a:off x="3627755" y="2249170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569;p64"/>
          <p:cNvSpPr txBox="1"/>
          <p:nvPr/>
        </p:nvSpPr>
        <p:spPr>
          <a:xfrm>
            <a:off x="3684905" y="3463925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69;p64"/>
          <p:cNvSpPr txBox="1"/>
          <p:nvPr/>
        </p:nvSpPr>
        <p:spPr>
          <a:xfrm>
            <a:off x="3627755" y="1031875"/>
            <a:ext cx="1405255" cy="67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Homomorphically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decrypts &amp; encodes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5" name="Google Shape;1625;p65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10662" y="934376"/>
            <a:ext cx="1093175" cy="1213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8" name="Google Shape;1628;p65"/>
          <p:cNvSpPr txBox="1"/>
          <p:nvPr/>
        </p:nvSpPr>
        <p:spPr>
          <a:xfrm>
            <a:off x="230548" y="3955670"/>
            <a:ext cx="8809800" cy="104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Potentially cause </a:t>
            </a:r>
            <a:r>
              <a:rPr lang="en-GB" i="1">
                <a:solidFill>
                  <a:schemeClr val="dk2"/>
                </a:solidFill>
              </a:rPr>
              <a:t>overflow</a:t>
            </a:r>
            <a:endParaRPr i="1"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When apply LWEmongrass to OMR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Provable DoS-resistance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Fast homomorphic decryption compared to using PVW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4" name="Google Shape;1522;p64"/>
          <p:cNvGraphicFramePr/>
          <p:nvPr>
            <p:custDataLst>
              <p:tags r:id="rId10"/>
            </p:custDataLst>
          </p:nvPr>
        </p:nvGraphicFramePr>
        <p:xfrm>
          <a:off x="5737788" y="839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5755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Payload</a:t>
                      </a:r>
                      <a:r>
                        <a:rPr lang="en-GB" sz="10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oogle Shape;1522;p64"/>
          <p:cNvGraphicFramePr/>
          <p:nvPr>
            <p:custDataLst>
              <p:tags r:id="rId11"/>
            </p:custDataLst>
          </p:nvPr>
        </p:nvGraphicFramePr>
        <p:xfrm>
          <a:off x="5737788" y="32952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3528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Payload</a:t>
                      </a:r>
                      <a:r>
                        <a:rPr lang="en-GB" sz="10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70"/>
          <p:cNvSpPr/>
          <p:nvPr/>
        </p:nvSpPr>
        <p:spPr>
          <a:xfrm>
            <a:off x="2496765" y="1364203"/>
            <a:ext cx="399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5" name="Google Shape;1705;p70"/>
          <p:cNvSpPr/>
          <p:nvPr/>
        </p:nvSpPr>
        <p:spPr>
          <a:xfrm>
            <a:off x="2496765" y="2936348"/>
            <a:ext cx="399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6" name="Google Shape;1706;p70"/>
          <p:cNvSpPr/>
          <p:nvPr/>
        </p:nvSpPr>
        <p:spPr>
          <a:xfrm>
            <a:off x="3356390" y="2011197"/>
            <a:ext cx="1009500" cy="61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7" name="Google Shape;1707;p70"/>
          <p:cNvSpPr/>
          <p:nvPr/>
        </p:nvSpPr>
        <p:spPr>
          <a:xfrm>
            <a:off x="3362105" y="948485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8" name="Google Shape;1708;p70"/>
          <p:cNvSpPr/>
          <p:nvPr/>
        </p:nvSpPr>
        <p:spPr>
          <a:xfrm>
            <a:off x="3352915" y="3256897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9" name="Google Shape;1709;p70"/>
          <p:cNvSpPr/>
          <p:nvPr/>
        </p:nvSpPr>
        <p:spPr>
          <a:xfrm>
            <a:off x="6620565" y="994585"/>
            <a:ext cx="747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non-⊥</a:t>
            </a:r>
            <a:endParaRPr lang="en-GB"/>
          </a:p>
        </p:txBody>
      </p:sp>
      <p:sp>
        <p:nvSpPr>
          <p:cNvPr id="1710" name="Google Shape;1710;p70"/>
          <p:cNvSpPr/>
          <p:nvPr/>
        </p:nvSpPr>
        <p:spPr>
          <a:xfrm>
            <a:off x="6620565" y="3298060"/>
            <a:ext cx="747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non-⊥</a:t>
            </a:r>
            <a:endParaRPr lang="en-GB"/>
          </a:p>
        </p:txBody>
      </p:sp>
      <p:cxnSp>
        <p:nvCxnSpPr>
          <p:cNvPr id="1711" name="Google Shape;1711;p70"/>
          <p:cNvCxnSpPr/>
          <p:nvPr/>
        </p:nvCxnSpPr>
        <p:spPr>
          <a:xfrm>
            <a:off x="2978815" y="2358160"/>
            <a:ext cx="1495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12" name="Google Shape;1712;p70"/>
          <p:cNvGraphicFramePr/>
          <p:nvPr/>
        </p:nvGraphicFramePr>
        <p:xfrm>
          <a:off x="3346865" y="19678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943625"/>
              </a:tblGrid>
              <a:tr h="312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i="1">
                          <a:solidFill>
                            <a:schemeClr val="dk2"/>
                          </a:solidFill>
                        </a:rPr>
                        <a:t>ct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13" name="Google Shape;1713;p70"/>
          <p:cNvPicPr preferRelativeResize="0"/>
          <p:nvPr/>
        </p:nvPicPr>
        <p:blipFill rotWithShape="1">
          <a:blip r:embed="rId1"/>
          <a:srcRect t="19891"/>
          <a:stretch>
            <a:fillRect/>
          </a:stretch>
        </p:blipFill>
        <p:spPr>
          <a:xfrm>
            <a:off x="1949465" y="1760472"/>
            <a:ext cx="1087425" cy="967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5" name="Google Shape;1715;p70"/>
          <p:cNvGraphicFramePr/>
          <p:nvPr>
            <p:custDataLst>
              <p:tags r:id="rId2"/>
            </p:custDataLst>
          </p:nvPr>
        </p:nvGraphicFramePr>
        <p:xfrm>
          <a:off x="2391410" y="1319530"/>
          <a:ext cx="601980" cy="43243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01980"/>
              </a:tblGrid>
              <a:tr h="4324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pk</a:t>
                      </a:r>
                      <a:r>
                        <a:rPr lang="en-GB" sz="1200" i="1" baseline="-25000"/>
                        <a:t>1</a:t>
                      </a:r>
                      <a:endParaRPr sz="12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716" name="Google Shape;1716;p70"/>
          <p:cNvGraphicFramePr/>
          <p:nvPr/>
        </p:nvGraphicFramePr>
        <p:xfrm>
          <a:off x="2391590" y="28885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02275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pk</a:t>
                      </a:r>
                      <a:r>
                        <a:rPr lang="en-GB" sz="1200" i="1" baseline="-25000"/>
                        <a:t>2</a:t>
                      </a:r>
                      <a:endParaRPr sz="12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17" name="Google Shape;1717;p70"/>
          <p:cNvSpPr txBox="1"/>
          <p:nvPr/>
        </p:nvSpPr>
        <p:spPr>
          <a:xfrm>
            <a:off x="1687653" y="958135"/>
            <a:ext cx="1611000" cy="412115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Regev05.KeyGe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18" name="Google Shape;1718;p70"/>
          <p:cNvSpPr txBox="1"/>
          <p:nvPr/>
        </p:nvSpPr>
        <p:spPr>
          <a:xfrm>
            <a:off x="1687653" y="3261610"/>
            <a:ext cx="1611000" cy="412115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Regev05.KeyGe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1721" name="Google Shape;1721;p70"/>
          <p:cNvCxnSpPr/>
          <p:nvPr/>
        </p:nvCxnSpPr>
        <p:spPr>
          <a:xfrm rot="10800000" flipH="1">
            <a:off x="3314303" y="116527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722" name="Google Shape;1722;p70"/>
          <p:cNvGraphicFramePr/>
          <p:nvPr>
            <p:custDataLst>
              <p:tags r:id="rId3"/>
            </p:custDataLst>
          </p:nvPr>
        </p:nvGraphicFramePr>
        <p:xfrm>
          <a:off x="3522345" y="873760"/>
          <a:ext cx="399415" cy="44513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99415"/>
              </a:tblGrid>
              <a:tr h="44513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1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1724" name="Google Shape;1724;p70"/>
          <p:cNvGraphicFramePr/>
          <p:nvPr>
            <p:custDataLst>
              <p:tags r:id="rId4"/>
            </p:custDataLst>
          </p:nvPr>
        </p:nvGraphicFramePr>
        <p:xfrm>
          <a:off x="3329940" y="3179445"/>
          <a:ext cx="784225" cy="45021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784225"/>
              </a:tblGrid>
              <a:tr h="45021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2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725" name="Google Shape;1725;p70"/>
          <p:cNvSpPr txBox="1"/>
          <p:nvPr/>
        </p:nvSpPr>
        <p:spPr>
          <a:xfrm>
            <a:off x="4142653" y="958123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26" name="Google Shape;1726;p70"/>
          <p:cNvSpPr txBox="1"/>
          <p:nvPr/>
        </p:nvSpPr>
        <p:spPr>
          <a:xfrm>
            <a:off x="4142653" y="3261598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Regev05.Dec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1727" name="Google Shape;1727;p70"/>
          <p:cNvCxnSpPr/>
          <p:nvPr/>
        </p:nvCxnSpPr>
        <p:spPr>
          <a:xfrm rot="10800000" flipH="1">
            <a:off x="4473765" y="1472685"/>
            <a:ext cx="476400" cy="883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8" name="Google Shape;1728;p70"/>
          <p:cNvCxnSpPr/>
          <p:nvPr/>
        </p:nvCxnSpPr>
        <p:spPr>
          <a:xfrm>
            <a:off x="4469615" y="2355885"/>
            <a:ext cx="453000" cy="78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9" name="Google Shape;1729;p70"/>
          <p:cNvCxnSpPr/>
          <p:nvPr/>
        </p:nvCxnSpPr>
        <p:spPr>
          <a:xfrm rot="10800000" flipH="1">
            <a:off x="5783790" y="116527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0" name="Google Shape;1730;p70"/>
          <p:cNvCxnSpPr/>
          <p:nvPr/>
        </p:nvCxnSpPr>
        <p:spPr>
          <a:xfrm rot="10800000" flipH="1">
            <a:off x="5783790" y="346874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2" name="Google Shape;1732;p70"/>
          <p:cNvSpPr txBox="1"/>
          <p:nvPr/>
        </p:nvSpPr>
        <p:spPr>
          <a:xfrm>
            <a:off x="1693703" y="955473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33" name="Google Shape;1733;p70"/>
          <p:cNvSpPr txBox="1"/>
          <p:nvPr/>
        </p:nvSpPr>
        <p:spPr>
          <a:xfrm>
            <a:off x="1693703" y="3258948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34" name="Google Shape;1734;p70"/>
          <p:cNvSpPr txBox="1"/>
          <p:nvPr/>
        </p:nvSpPr>
        <p:spPr>
          <a:xfrm>
            <a:off x="4148703" y="955460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1735" name="Google Shape;1735;p70"/>
          <p:cNvSpPr txBox="1"/>
          <p:nvPr/>
        </p:nvSpPr>
        <p:spPr>
          <a:xfrm>
            <a:off x="4148703" y="3258935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1736" name="Google Shape;1736;p70"/>
          <p:cNvCxnSpPr/>
          <p:nvPr/>
        </p:nvCxnSpPr>
        <p:spPr>
          <a:xfrm>
            <a:off x="2494953" y="1370973"/>
            <a:ext cx="0" cy="5514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7" name="Google Shape;1737;p70"/>
          <p:cNvCxnSpPr/>
          <p:nvPr/>
        </p:nvCxnSpPr>
        <p:spPr>
          <a:xfrm rot="10800000">
            <a:off x="2494953" y="2724948"/>
            <a:ext cx="0" cy="5340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8" name="Google Shape;1738;p70"/>
          <p:cNvCxnSpPr/>
          <p:nvPr/>
        </p:nvCxnSpPr>
        <p:spPr>
          <a:xfrm rot="10800000" flipH="1">
            <a:off x="4473753" y="1467085"/>
            <a:ext cx="476400" cy="883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9" name="Google Shape;1739;p70"/>
          <p:cNvCxnSpPr/>
          <p:nvPr/>
        </p:nvCxnSpPr>
        <p:spPr>
          <a:xfrm>
            <a:off x="2987778" y="2353085"/>
            <a:ext cx="1495800" cy="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0" name="Google Shape;1740;p70"/>
          <p:cNvCxnSpPr/>
          <p:nvPr/>
        </p:nvCxnSpPr>
        <p:spPr>
          <a:xfrm>
            <a:off x="4469603" y="2360423"/>
            <a:ext cx="453000" cy="787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1" name="Google Shape;1741;p70"/>
          <p:cNvCxnSpPr/>
          <p:nvPr/>
        </p:nvCxnSpPr>
        <p:spPr>
          <a:xfrm rot="10800000" flipH="1">
            <a:off x="5783778" y="116527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2" name="Google Shape;1742;p70"/>
          <p:cNvCxnSpPr/>
          <p:nvPr/>
        </p:nvCxnSpPr>
        <p:spPr>
          <a:xfrm rot="10800000" flipH="1">
            <a:off x="5783778" y="346874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3" name="Google Shape;1743;p70"/>
          <p:cNvCxnSpPr/>
          <p:nvPr/>
        </p:nvCxnSpPr>
        <p:spPr>
          <a:xfrm>
            <a:off x="3320663" y="3467745"/>
            <a:ext cx="831300" cy="15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44" name="Google Shape;1744;p70"/>
          <p:cNvCxnSpPr/>
          <p:nvPr/>
        </p:nvCxnSpPr>
        <p:spPr>
          <a:xfrm rot="10800000" flipH="1">
            <a:off x="3320365" y="116527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5" name="Google Shape;1745;p70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(strong)-robustness of PKE [ABN10]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23240" y="3898265"/>
            <a:ext cx="80105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  <a:sym typeface="+mn-ea"/>
              </a:rPr>
              <a:t>In our work, we formally prove that our snake-eye resistance definition is equivalent to robustness, up to some small security loss.</a:t>
            </a:r>
            <a:endParaRPr lang="en-US">
              <a:solidFill>
                <a:schemeClr val="dk2"/>
              </a:solidFill>
              <a:sym typeface="+mn-ea"/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>
                <a:solidFill>
                  <a:schemeClr val="dk2"/>
                </a:solidFill>
                <a:sym typeface="+mn-ea"/>
              </a:rPr>
              <a:t>Our construction also gives the first lattice-based robust encryption that is not based on the KEM-DEM paradigm.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73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More in the paper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764" name="Google Shape;1764;p73"/>
          <p:cNvSpPr txBox="1"/>
          <p:nvPr/>
        </p:nvSpPr>
        <p:spPr>
          <a:xfrm>
            <a:off x="199775" y="720750"/>
            <a:ext cx="88098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Security proof of LWEmongrass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From LWE to corLWE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From LWE to rhLWE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Applications to Oblivious Message Retrieval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Almost as fast as SOTA OMR vulnerable to the spamming attack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Application to Robust Encryption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Snake-eye resistance is equivalent to robustness up to some small efficiency loss</a:t>
            </a:r>
            <a:endParaRPr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>
                <a:solidFill>
                  <a:schemeClr val="dk2"/>
                </a:solidFill>
              </a:rPr>
              <a:t>Generalization of snake-eye resistance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Thank you very much for your attention!</a:t>
            </a: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Paper: </a:t>
            </a:r>
            <a:r>
              <a:rPr lang="en-GB" u="sng">
                <a:solidFill>
                  <a:schemeClr val="hlink"/>
                </a:solidFill>
                <a:latin typeface="Courier New" panose="02070609020205020404"/>
                <a:ea typeface="Courier New" panose="02070609020205020404"/>
                <a:cs typeface="Courier New" panose="02070609020205020404"/>
                <a:sym typeface="Courier New" panose="02070609020205020404"/>
                <a:hlinkClick r:id="rId1"/>
              </a:rPr>
              <a:t>ia.cr/2024/510</a:t>
            </a:r>
            <a:r>
              <a:rPr lang="en-GB">
                <a:solidFill>
                  <a:schemeClr val="dk2"/>
                </a:solidFill>
                <a:latin typeface="Courier New" panose="02070609020205020404"/>
                <a:ea typeface="Courier New" panose="02070609020205020404"/>
                <a:cs typeface="Courier New" panose="02070609020205020404"/>
                <a:sym typeface="Courier New" panose="02070609020205020404"/>
              </a:rPr>
              <a:t> </a:t>
            </a:r>
            <a:r>
              <a:rPr lang="en-GB">
                <a:solidFill>
                  <a:schemeClr val="dk2"/>
                </a:solidFill>
              </a:rPr>
              <a:t>@ Eurocrypt’25                                  Full-hour talk: </a:t>
            </a:r>
            <a:endParaRPr>
              <a:solidFill>
                <a:schemeClr val="dk2"/>
              </a:solidFill>
              <a:latin typeface="Courier New" panose="02070609020205020404"/>
              <a:ea typeface="Courier New" panose="02070609020205020404"/>
              <a:cs typeface="Courier New" panose="02070609020205020404"/>
              <a:sym typeface="Courier New" panose="02070609020205020404"/>
            </a:endParaRPr>
          </a:p>
        </p:txBody>
      </p:sp>
      <p:pic>
        <p:nvPicPr>
          <p:cNvPr id="1765" name="Google Shape;1765;p7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751977" y="3329500"/>
            <a:ext cx="1466825" cy="14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6" name="Google Shape;1766;p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60994" y="3274513"/>
            <a:ext cx="1466825" cy="144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3948475" y="90772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7"/>
          <p:cNvSpPr txBox="1"/>
          <p:nvPr/>
        </p:nvSpPr>
        <p:spPr>
          <a:xfrm>
            <a:off x="4181506" y="85448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cxnSp>
        <p:nvCxnSpPr>
          <p:cNvPr id="157" name="Google Shape;157;p17"/>
          <p:cNvCxnSpPr/>
          <p:nvPr/>
        </p:nvCxnSpPr>
        <p:spPr>
          <a:xfrm>
            <a:off x="2735238" y="205586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2881118" y="235736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graphicFrame>
        <p:nvGraphicFramePr>
          <p:cNvPr id="159" name="Google Shape;159;p17"/>
          <p:cNvGraphicFramePr/>
          <p:nvPr/>
        </p:nvGraphicFramePr>
        <p:xfrm>
          <a:off x="224104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Google Shape;160;p17"/>
          <p:cNvGraphicFramePr/>
          <p:nvPr>
            <p:custDataLst>
              <p:tags r:id="rId1"/>
            </p:custDataLst>
          </p:nvPr>
        </p:nvGraphicFramePr>
        <p:xfrm>
          <a:off x="4015955" y="146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  <a:gridCol w="486100"/>
              </a:tblGrid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" name="Google Shape;161;p17"/>
          <p:cNvGraphicFramePr/>
          <p:nvPr>
            <p:custDataLst>
              <p:tags r:id="rId2"/>
            </p:custDataLst>
          </p:nvPr>
        </p:nvGraphicFramePr>
        <p:xfrm>
          <a:off x="5830018" y="2751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pSp>
        <p:nvGrpSpPr>
          <p:cNvPr id="162" name="Google Shape;162;p17"/>
          <p:cNvGrpSpPr/>
          <p:nvPr/>
        </p:nvGrpSpPr>
        <p:grpSpPr>
          <a:xfrm>
            <a:off x="6492493" y="743525"/>
            <a:ext cx="639900" cy="1091100"/>
            <a:chOff x="4591725" y="2080750"/>
            <a:chExt cx="639900" cy="1091100"/>
          </a:xfrm>
        </p:grpSpPr>
        <p:sp>
          <p:nvSpPr>
            <p:cNvPr id="163" name="Google Shape;163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4" name="Google Shape;164;p17"/>
            <p:cNvPicPr preferRelativeResize="0"/>
            <p:nvPr/>
          </p:nvPicPr>
          <p:blipFill rotWithShape="1">
            <a:blip r:embed="rId3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6492493" y="3234075"/>
            <a:ext cx="639900" cy="1091100"/>
            <a:chOff x="4591725" y="2080750"/>
            <a:chExt cx="639900" cy="1091100"/>
          </a:xfrm>
        </p:grpSpPr>
        <p:sp>
          <p:nvSpPr>
            <p:cNvPr id="167" name="Google Shape;167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8" name="Google Shape;168;p17"/>
            <p:cNvPicPr preferRelativeResize="0"/>
            <p:nvPr/>
          </p:nvPicPr>
          <p:blipFill rotWithShape="1">
            <a:blip r:embed="rId3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6492493" y="1988813"/>
            <a:ext cx="639900" cy="1091100"/>
            <a:chOff x="4591725" y="2080750"/>
            <a:chExt cx="639900" cy="1091100"/>
          </a:xfrm>
        </p:grpSpPr>
        <p:sp>
          <p:nvSpPr>
            <p:cNvPr id="171" name="Google Shape;171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72" name="Google Shape;172;p17"/>
            <p:cNvPicPr preferRelativeResize="0"/>
            <p:nvPr/>
          </p:nvPicPr>
          <p:blipFill rotWithShape="1">
            <a:blip r:embed="rId3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74" name="Google Shape;174;p17"/>
          <p:cNvSpPr/>
          <p:nvPr/>
        </p:nvSpPr>
        <p:spPr>
          <a:xfrm>
            <a:off x="3470236" y="3084038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75" name="Google Shape;175;p17"/>
          <p:cNvSpPr txBox="1"/>
          <p:nvPr/>
        </p:nvSpPr>
        <p:spPr>
          <a:xfrm rot="2170">
            <a:off x="3361986" y="4179069"/>
            <a:ext cx="1425600" cy="2061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PKE.pk</a:t>
            </a:r>
            <a:endParaRPr lang="en-GB" sz="900"/>
          </a:p>
        </p:txBody>
      </p:sp>
      <p:sp>
        <p:nvSpPr>
          <p:cNvPr id="176" name="Google Shape;176;p17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Anonymous message delivery</a:t>
            </a:r>
            <a:endParaRPr lang="en-GB"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7" name="Google Shape;177;p17"/>
          <p:cNvGrpSpPr/>
          <p:nvPr/>
        </p:nvGrpSpPr>
        <p:grpSpPr>
          <a:xfrm>
            <a:off x="2150275" y="1636593"/>
            <a:ext cx="5144400" cy="2817532"/>
            <a:chOff x="2150275" y="1636593"/>
            <a:chExt cx="5144400" cy="2817532"/>
          </a:xfrm>
        </p:grpSpPr>
        <p:cxnSp>
          <p:nvCxnSpPr>
            <p:cNvPr id="178" name="Google Shape;178;p17"/>
            <p:cNvCxnSpPr/>
            <p:nvPr/>
          </p:nvCxnSpPr>
          <p:spPr>
            <a:xfrm rot="10800000" flipH="1">
              <a:off x="7136274" y="2760350"/>
              <a:ext cx="158400" cy="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7"/>
            <p:cNvCxnSpPr/>
            <p:nvPr/>
          </p:nvCxnSpPr>
          <p:spPr>
            <a:xfrm>
              <a:off x="7290400" y="2760350"/>
              <a:ext cx="3600" cy="168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7"/>
            <p:cNvCxnSpPr/>
            <p:nvPr/>
          </p:nvCxnSpPr>
          <p:spPr>
            <a:xfrm flipH="1">
              <a:off x="2150275" y="4438825"/>
              <a:ext cx="5144400" cy="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7"/>
            <p:cNvCxnSpPr/>
            <p:nvPr/>
          </p:nvCxnSpPr>
          <p:spPr>
            <a:xfrm rot="10800000" flipH="1">
              <a:off x="2150430" y="1636593"/>
              <a:ext cx="14400" cy="280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7"/>
            <p:cNvCxnSpPr/>
            <p:nvPr/>
          </p:nvCxnSpPr>
          <p:spPr>
            <a:xfrm>
              <a:off x="2164578" y="1636745"/>
              <a:ext cx="229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83" name="Google Shape;183;p17"/>
          <p:cNvGrpSpPr/>
          <p:nvPr/>
        </p:nvGrpSpPr>
        <p:grpSpPr>
          <a:xfrm>
            <a:off x="2419200" y="956863"/>
            <a:ext cx="639900" cy="1091100"/>
            <a:chOff x="1631600" y="2080750"/>
            <a:chExt cx="639900" cy="1091100"/>
          </a:xfrm>
        </p:grpSpPr>
        <p:sp>
          <p:nvSpPr>
            <p:cNvPr id="184" name="Google Shape;184;p17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pic>
          <p:nvPicPr>
            <p:cNvPr id="185" name="Google Shape;185;p17"/>
            <p:cNvPicPr preferRelativeResize="0"/>
            <p:nvPr/>
          </p:nvPicPr>
          <p:blipFill rotWithShape="1">
            <a:blip r:embed="rId4"/>
            <a:srcRect l="11329" r="5668"/>
            <a:stretch>
              <a:fillRect/>
            </a:stretch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17"/>
            <p:cNvSpPr txBox="1"/>
            <p:nvPr/>
          </p:nvSpPr>
          <p:spPr>
            <a:xfrm>
              <a:off x="1714563" y="2080763"/>
              <a:ext cx="474000" cy="33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Sender</a:t>
              </a:r>
              <a:endParaRPr lang="en-GB" sz="1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87" name="Google Shape;187;p17"/>
          <p:cNvSpPr txBox="1"/>
          <p:nvPr/>
        </p:nvSpPr>
        <p:spPr>
          <a:xfrm>
            <a:off x="230725" y="1997505"/>
            <a:ext cx="198600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Spamming: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Alway possible against a single recipient</a:t>
            </a:r>
            <a:endParaRPr lang="en-GB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7132415" y="804850"/>
            <a:ext cx="1986000" cy="124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 recipients: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Decrypt to 1 with negligible probability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US" alt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receive this message</a:t>
            </a:r>
            <a:endParaRPr lang="en-US" alt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17"/>
          <p:cNvGraphicFramePr/>
          <p:nvPr/>
        </p:nvGraphicFramePr>
        <p:xfrm>
          <a:off x="285769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Enc(1)</a:t>
                      </a:r>
                      <a:endParaRPr lang="en-GB" sz="9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17"/>
          <p:cNvSpPr txBox="1"/>
          <p:nvPr/>
        </p:nvSpPr>
        <p:spPr>
          <a:xfrm>
            <a:off x="6547060" y="2924938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5366355" y="2195813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7"/>
          <p:cNvCxnSpPr/>
          <p:nvPr/>
        </p:nvCxnSpPr>
        <p:spPr>
          <a:xfrm rot="10800000" flipH="1">
            <a:off x="5228900" y="26608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17"/>
          <p:cNvSpPr txBox="1"/>
          <p:nvPr/>
        </p:nvSpPr>
        <p:spPr>
          <a:xfrm>
            <a:off x="5366368" y="97203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17"/>
          <p:cNvCxnSpPr/>
          <p:nvPr/>
        </p:nvCxnSpPr>
        <p:spPr>
          <a:xfrm rot="10800000" flipH="1">
            <a:off x="5228913" y="143706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17"/>
          <p:cNvSpPr txBox="1"/>
          <p:nvPr/>
        </p:nvSpPr>
        <p:spPr>
          <a:xfrm>
            <a:off x="5366368" y="341958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7"/>
          <p:cNvCxnSpPr/>
          <p:nvPr/>
        </p:nvCxnSpPr>
        <p:spPr>
          <a:xfrm rot="10800000" flipH="1">
            <a:off x="5228913" y="38846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17"/>
          <p:cNvSpPr/>
          <p:nvPr/>
        </p:nvSpPr>
        <p:spPr>
          <a:xfrm>
            <a:off x="5183275" y="214299"/>
            <a:ext cx="1187352" cy="78656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OMR detection service</a:t>
            </a:r>
            <a:endParaRPr lang="en-GB"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7294805" y="2931310"/>
            <a:ext cx="19860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Obtained via PIR</a:t>
            </a:r>
            <a:endParaRPr 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17"/>
          <p:cNvGraphicFramePr/>
          <p:nvPr>
            <p:custDataLst>
              <p:tags r:id="rId5"/>
            </p:custDataLst>
          </p:nvPr>
        </p:nvGraphicFramePr>
        <p:xfrm>
          <a:off x="4015943" y="3144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>
            <p:custDataLst>
              <p:tags r:id="rId6"/>
            </p:custDataLst>
          </p:nvPr>
        </p:nvGraphicFramePr>
        <p:xfrm>
          <a:off x="4699000" y="3144520"/>
          <a:ext cx="484505" cy="33528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84505"/>
              </a:tblGrid>
              <a:tr h="3352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Enc(1)</a:t>
                      </a:r>
                      <a:endParaRPr lang="en-GB" sz="8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3948475" y="90772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7"/>
          <p:cNvSpPr txBox="1"/>
          <p:nvPr/>
        </p:nvSpPr>
        <p:spPr>
          <a:xfrm>
            <a:off x="4181506" y="85448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  <a:endParaRPr lang="en-GB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cxnSp>
        <p:nvCxnSpPr>
          <p:cNvPr id="157" name="Google Shape;157;p17"/>
          <p:cNvCxnSpPr/>
          <p:nvPr/>
        </p:nvCxnSpPr>
        <p:spPr>
          <a:xfrm>
            <a:off x="2735238" y="205586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2881118" y="235736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graphicFrame>
        <p:nvGraphicFramePr>
          <p:cNvPr id="159" name="Google Shape;159;p17"/>
          <p:cNvGraphicFramePr/>
          <p:nvPr>
            <p:custDataLst>
              <p:tags r:id="rId1"/>
            </p:custDataLst>
          </p:nvPr>
        </p:nvGraphicFramePr>
        <p:xfrm>
          <a:off x="224104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0" name="Google Shape;160;p17"/>
          <p:cNvGraphicFramePr/>
          <p:nvPr>
            <p:custDataLst>
              <p:tags r:id="rId2"/>
            </p:custDataLst>
          </p:nvPr>
        </p:nvGraphicFramePr>
        <p:xfrm>
          <a:off x="4015955" y="1466303"/>
          <a:ext cx="1169035" cy="167830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  <a:gridCol w="486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1" name="Google Shape;161;p17"/>
          <p:cNvGraphicFramePr/>
          <p:nvPr>
            <p:custDataLst>
              <p:tags r:id="rId3"/>
            </p:custDataLst>
          </p:nvPr>
        </p:nvGraphicFramePr>
        <p:xfrm>
          <a:off x="5830018" y="2751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N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pSp>
        <p:nvGrpSpPr>
          <p:cNvPr id="162" name="Google Shape;162;p17"/>
          <p:cNvGrpSpPr/>
          <p:nvPr/>
        </p:nvGrpSpPr>
        <p:grpSpPr>
          <a:xfrm>
            <a:off x="6492493" y="743525"/>
            <a:ext cx="639900" cy="1091100"/>
            <a:chOff x="4591725" y="2080750"/>
            <a:chExt cx="639900" cy="1091100"/>
          </a:xfrm>
        </p:grpSpPr>
        <p:sp>
          <p:nvSpPr>
            <p:cNvPr id="163" name="Google Shape;163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4" name="Google Shape;164;p17"/>
            <p:cNvPicPr preferRelativeResize="0"/>
            <p:nvPr/>
          </p:nvPicPr>
          <p:blipFill rotWithShape="1">
            <a:blip r:embed="rId4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6492493" y="3234075"/>
            <a:ext cx="639900" cy="1091100"/>
            <a:chOff x="4591725" y="2080750"/>
            <a:chExt cx="639900" cy="1091100"/>
          </a:xfrm>
        </p:grpSpPr>
        <p:sp>
          <p:nvSpPr>
            <p:cNvPr id="167" name="Google Shape;167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8" name="Google Shape;168;p17"/>
            <p:cNvPicPr preferRelativeResize="0"/>
            <p:nvPr/>
          </p:nvPicPr>
          <p:blipFill rotWithShape="1">
            <a:blip r:embed="rId4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6492493" y="1988813"/>
            <a:ext cx="639900" cy="1091100"/>
            <a:chOff x="4591725" y="2080750"/>
            <a:chExt cx="639900" cy="1091100"/>
          </a:xfrm>
        </p:grpSpPr>
        <p:sp>
          <p:nvSpPr>
            <p:cNvPr id="171" name="Google Shape;171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72" name="Google Shape;172;p17"/>
            <p:cNvPicPr preferRelativeResize="0"/>
            <p:nvPr/>
          </p:nvPicPr>
          <p:blipFill rotWithShape="1">
            <a:blip r:embed="rId4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lstStyle/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74" name="Google Shape;174;p17"/>
          <p:cNvSpPr/>
          <p:nvPr/>
        </p:nvSpPr>
        <p:spPr>
          <a:xfrm>
            <a:off x="3470236" y="3084038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75" name="Google Shape;175;p17"/>
          <p:cNvSpPr txBox="1"/>
          <p:nvPr/>
        </p:nvSpPr>
        <p:spPr>
          <a:xfrm rot="2170">
            <a:off x="3361986" y="4179069"/>
            <a:ext cx="1425600" cy="2061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PKE.pk</a:t>
            </a:r>
            <a:endParaRPr lang="en-GB" sz="900"/>
          </a:p>
        </p:txBody>
      </p:sp>
      <p:sp>
        <p:nvSpPr>
          <p:cNvPr id="176" name="Google Shape;176;p17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Anonymous message delivery</a:t>
            </a:r>
            <a:endParaRPr lang="en-GB"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77" name="Google Shape;177;p17"/>
          <p:cNvGrpSpPr/>
          <p:nvPr/>
        </p:nvGrpSpPr>
        <p:grpSpPr>
          <a:xfrm>
            <a:off x="2150275" y="1636593"/>
            <a:ext cx="5144400" cy="2817532"/>
            <a:chOff x="2150275" y="1636593"/>
            <a:chExt cx="5144400" cy="2817532"/>
          </a:xfrm>
        </p:grpSpPr>
        <p:cxnSp>
          <p:nvCxnSpPr>
            <p:cNvPr id="178" name="Google Shape;178;p17"/>
            <p:cNvCxnSpPr/>
            <p:nvPr/>
          </p:nvCxnSpPr>
          <p:spPr>
            <a:xfrm rot="10800000" flipH="1">
              <a:off x="7136274" y="2760350"/>
              <a:ext cx="158400" cy="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7"/>
            <p:cNvCxnSpPr/>
            <p:nvPr/>
          </p:nvCxnSpPr>
          <p:spPr>
            <a:xfrm>
              <a:off x="7290400" y="2760350"/>
              <a:ext cx="3600" cy="168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7"/>
            <p:cNvCxnSpPr/>
            <p:nvPr/>
          </p:nvCxnSpPr>
          <p:spPr>
            <a:xfrm flipH="1">
              <a:off x="2150275" y="4438825"/>
              <a:ext cx="5144400" cy="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7"/>
            <p:cNvCxnSpPr/>
            <p:nvPr/>
          </p:nvCxnSpPr>
          <p:spPr>
            <a:xfrm rot="10800000" flipH="1">
              <a:off x="2150430" y="1636593"/>
              <a:ext cx="14400" cy="2809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7"/>
            <p:cNvCxnSpPr/>
            <p:nvPr/>
          </p:nvCxnSpPr>
          <p:spPr>
            <a:xfrm>
              <a:off x="2164578" y="1636745"/>
              <a:ext cx="229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87" name="Google Shape;187;p17"/>
          <p:cNvSpPr txBox="1"/>
          <p:nvPr/>
        </p:nvSpPr>
        <p:spPr>
          <a:xfrm>
            <a:off x="230725" y="1997505"/>
            <a:ext cx="1986000" cy="102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Spamming: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Alway possible against a single recipient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 can it get worse?</a:t>
            </a:r>
            <a:endParaRPr lang="en-GB"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7132415" y="804850"/>
            <a:ext cx="1986000" cy="124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Other recipients: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Decrypt to 1 with negligible probability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US" alt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 receive this message</a:t>
            </a:r>
            <a:endParaRPr lang="en-US" alt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9" name="Google Shape;189;p17"/>
          <p:cNvGraphicFramePr/>
          <p:nvPr>
            <p:custDataLst>
              <p:tags r:id="rId5"/>
            </p:custDataLst>
          </p:nvPr>
        </p:nvGraphicFramePr>
        <p:xfrm>
          <a:off x="2857693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Enc(1)</a:t>
                      </a:r>
                      <a:endParaRPr lang="en-GB" sz="9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190" name="Google Shape;190;p17"/>
          <p:cNvSpPr txBox="1"/>
          <p:nvPr/>
        </p:nvSpPr>
        <p:spPr>
          <a:xfrm>
            <a:off x="6547060" y="2924938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5366355" y="2195813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17"/>
          <p:cNvCxnSpPr/>
          <p:nvPr/>
        </p:nvCxnSpPr>
        <p:spPr>
          <a:xfrm rot="10800000" flipH="1">
            <a:off x="5228900" y="26608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3" name="Google Shape;193;p17"/>
          <p:cNvSpPr txBox="1"/>
          <p:nvPr/>
        </p:nvSpPr>
        <p:spPr>
          <a:xfrm>
            <a:off x="5366368" y="97203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4" name="Google Shape;194;p17"/>
          <p:cNvCxnSpPr/>
          <p:nvPr/>
        </p:nvCxnSpPr>
        <p:spPr>
          <a:xfrm rot="10800000" flipH="1">
            <a:off x="5228913" y="143706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17"/>
          <p:cNvSpPr txBox="1"/>
          <p:nvPr/>
        </p:nvSpPr>
        <p:spPr>
          <a:xfrm>
            <a:off x="5366368" y="341958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17"/>
          <p:cNvCxnSpPr/>
          <p:nvPr/>
        </p:nvCxnSpPr>
        <p:spPr>
          <a:xfrm rot="10800000" flipH="1">
            <a:off x="5228913" y="38846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17"/>
          <p:cNvSpPr/>
          <p:nvPr/>
        </p:nvSpPr>
        <p:spPr>
          <a:xfrm>
            <a:off x="5183275" y="214299"/>
            <a:ext cx="1187352" cy="78656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latin typeface="Calibri"/>
                <a:ea typeface="Calibri"/>
                <a:cs typeface="Calibri"/>
                <a:sym typeface="Calibri"/>
              </a:rPr>
              <a:t>OMR detection service</a:t>
            </a:r>
            <a:endParaRPr lang="en-GB" sz="1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"/>
          <p:cNvSpPr txBox="1"/>
          <p:nvPr/>
        </p:nvSpPr>
        <p:spPr>
          <a:xfrm>
            <a:off x="7294805" y="2931310"/>
            <a:ext cx="1986000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Obtained via PIR</a:t>
            </a:r>
            <a:endParaRPr 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17"/>
          <p:cNvGraphicFramePr/>
          <p:nvPr>
            <p:custDataLst>
              <p:tags r:id="rId6"/>
            </p:custDataLst>
          </p:nvPr>
        </p:nvGraphicFramePr>
        <p:xfrm>
          <a:off x="4015943" y="31446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0" name="Google Shape;200;p17"/>
          <p:cNvGraphicFramePr/>
          <p:nvPr>
            <p:custDataLst>
              <p:tags r:id="rId7"/>
            </p:custDataLst>
          </p:nvPr>
        </p:nvGraphicFramePr>
        <p:xfrm>
          <a:off x="4699000" y="3144520"/>
          <a:ext cx="484505" cy="33528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84505"/>
              </a:tblGrid>
              <a:tr h="3352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Enc(1)</a:t>
                      </a:r>
                      <a:endParaRPr lang="en-GB" sz="8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</a:tr>
            </a:tbl>
          </a:graphicData>
        </a:graphic>
      </p:graphicFrame>
      <p:sp>
        <p:nvSpPr>
          <p:cNvPr id="227" name="Google Shape;227;p18"/>
          <p:cNvSpPr txBox="1"/>
          <p:nvPr/>
        </p:nvSpPr>
        <p:spPr>
          <a:xfrm>
            <a:off x="603250" y="3284855"/>
            <a:ext cx="1035685" cy="50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Yes!</a:t>
            </a:r>
            <a:endParaRPr sz="2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" name="Google Shape;229;p1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377347" y="907541"/>
            <a:ext cx="1093175" cy="121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  <p:bldP spid="2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18"/>
          <p:cNvGraphicFramePr/>
          <p:nvPr>
            <p:custDataLst>
              <p:tags r:id="rId1"/>
            </p:custDataLst>
          </p:nvPr>
        </p:nvGraphicFramePr>
        <p:xfrm>
          <a:off x="2220088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2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M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21;p18"/>
          <p:cNvSpPr/>
          <p:nvPr/>
        </p:nvSpPr>
        <p:spPr>
          <a:xfrm>
            <a:off x="3487073" y="3089713"/>
            <a:ext cx="461400" cy="39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222" name="Google Shape;222;p18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Amplified spamming attack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>
            <a:off x="2419200" y="956863"/>
            <a:ext cx="639900" cy="1091100"/>
            <a:chOff x="1631600" y="2080750"/>
            <a:chExt cx="639900" cy="1091100"/>
          </a:xfrm>
        </p:grpSpPr>
        <p:sp>
          <p:nvSpPr>
            <p:cNvPr id="224" name="Google Shape;224;p18"/>
            <p:cNvSpPr/>
            <p:nvPr/>
          </p:nvSpPr>
          <p:spPr>
            <a:xfrm>
              <a:off x="1631600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pic>
          <p:nvPicPr>
            <p:cNvPr id="225" name="Google Shape;225;p18"/>
            <p:cNvPicPr preferRelativeResize="0"/>
            <p:nvPr/>
          </p:nvPicPr>
          <p:blipFill rotWithShape="1">
            <a:blip r:embed="rId2"/>
            <a:srcRect l="11329" r="5668"/>
            <a:stretch>
              <a:fillRect/>
            </a:stretch>
          </p:blipFill>
          <p:spPr>
            <a:xfrm>
              <a:off x="1652050" y="2360475"/>
              <a:ext cx="599025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18"/>
            <p:cNvSpPr txBox="1"/>
            <p:nvPr/>
          </p:nvSpPr>
          <p:spPr>
            <a:xfrm>
              <a:off x="1714563" y="2080763"/>
              <a:ext cx="47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0" bIns="91425" anchor="t" anchorCtr="0">
              <a:spAutoFit/>
            </a:bodyPr>
            <a:lstStyle/>
            <a:p>
              <a:pPr marL="0" marR="0" lvl="0" indent="-5715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Sender</a:t>
              </a:r>
              <a:endParaRPr sz="12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aphicFrame>
        <p:nvGraphicFramePr>
          <p:cNvPr id="228" name="Google Shape;228;p18"/>
          <p:cNvGraphicFramePr/>
          <p:nvPr>
            <p:custDataLst>
              <p:tags r:id="rId3"/>
            </p:custDataLst>
          </p:nvPr>
        </p:nvGraphicFramePr>
        <p:xfrm>
          <a:off x="2836738" y="3111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16650"/>
              </a:tblGrid>
              <a:tr h="328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M</a:t>
                      </a:r>
                      <a:endParaRPr lang="en-GB" sz="800" i="1" baseline="-250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06" name="Google Shape;206;p18"/>
          <p:cNvPicPr preferRelativeResize="0"/>
          <p:nvPr/>
        </p:nvPicPr>
        <p:blipFill rotWithShape="1">
          <a:blip r:embed="rId4"/>
          <a:srcRect l="10501" t="17415" r="18105" b="64555"/>
          <a:stretch>
            <a:fillRect/>
          </a:stretch>
        </p:blipFill>
        <p:spPr>
          <a:xfrm>
            <a:off x="2889693" y="2967325"/>
            <a:ext cx="496357" cy="13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8"/>
          <p:cNvSpPr txBox="1"/>
          <p:nvPr/>
        </p:nvSpPr>
        <p:spPr>
          <a:xfrm>
            <a:off x="6526105" y="2911603"/>
            <a:ext cx="6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……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230505" y="709930"/>
            <a:ext cx="2051050" cy="266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bad?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Cheap way to spam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35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None/>
            </a:pPr>
            <a:r>
              <a:rPr lang="en-US" alt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some applications like in blockchains, spamming should be expensive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Cost recipients more resources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94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None/>
            </a:pPr>
            <a:r>
              <a:rPr lang="en-US" alt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Need to download &amp; decrypt the payloads</a:t>
            </a: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Even worse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0350" lvl="1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None/>
            </a:pPr>
            <a:r>
              <a:rPr lang="en-US" alt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Cause overflows in OMR</a:t>
            </a:r>
            <a:endParaRPr lang="en-GB"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8"/>
          <p:cNvSpPr txBox="1"/>
          <p:nvPr/>
        </p:nvSpPr>
        <p:spPr>
          <a:xfrm>
            <a:off x="230235" y="3375725"/>
            <a:ext cx="3855000" cy="81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prevent?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Make such CT impossible to generate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Snake-eye resistance property of PKE</a:t>
            </a:r>
            <a:endParaRPr 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8"/>
          <p:cNvCxnSpPr/>
          <p:nvPr/>
        </p:nvCxnSpPr>
        <p:spPr>
          <a:xfrm rot="10800000" flipH="1">
            <a:off x="5228900" y="2660838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36" name="Google Shape;236;p18"/>
          <p:cNvGraphicFramePr/>
          <p:nvPr>
            <p:custDataLst>
              <p:tags r:id="rId5"/>
            </p:custDataLst>
          </p:nvPr>
        </p:nvGraphicFramePr>
        <p:xfrm>
          <a:off x="5809063" y="27516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2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M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37" name="Google Shape;237;p18"/>
          <p:cNvSpPr/>
          <p:nvPr/>
        </p:nvSpPr>
        <p:spPr>
          <a:xfrm>
            <a:off x="3948475" y="907725"/>
            <a:ext cx="1258800" cy="3145500"/>
          </a:xfrm>
          <a:prstGeom prst="rect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241" name="Google Shape;241;p18"/>
          <p:cNvCxnSpPr/>
          <p:nvPr/>
        </p:nvCxnSpPr>
        <p:spPr>
          <a:xfrm rot="10800000" flipH="1">
            <a:off x="5228913" y="143706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18"/>
          <p:cNvCxnSpPr/>
          <p:nvPr/>
        </p:nvCxnSpPr>
        <p:spPr>
          <a:xfrm rot="10800000" flipH="1">
            <a:off x="5228913" y="3884613"/>
            <a:ext cx="1221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44" name="Google Shape;244;p18"/>
          <p:cNvGraphicFramePr/>
          <p:nvPr>
            <p:custDataLst>
              <p:tags r:id="rId6"/>
            </p:custDataLst>
          </p:nvPr>
        </p:nvGraphicFramePr>
        <p:xfrm>
          <a:off x="5809063" y="3996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400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M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5" name="Google Shape;245;p18"/>
          <p:cNvGraphicFramePr/>
          <p:nvPr>
            <p:custDataLst>
              <p:tags r:id="rId7"/>
            </p:custDataLst>
          </p:nvPr>
        </p:nvGraphicFramePr>
        <p:xfrm>
          <a:off x="5809063" y="1506260"/>
          <a:ext cx="662305" cy="32829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62305"/>
              </a:tblGrid>
              <a:tr h="328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Payload</a:t>
                      </a:r>
                      <a:r>
                        <a:rPr lang="en-GB" sz="900" i="1" baseline="-25000"/>
                        <a:t>M</a:t>
                      </a:r>
                      <a:endParaRPr lang="en-GB" sz="9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6" name="Google Shape;246;p18"/>
          <p:cNvSpPr txBox="1"/>
          <p:nvPr/>
        </p:nvSpPr>
        <p:spPr>
          <a:xfrm>
            <a:off x="7111660" y="956998"/>
            <a:ext cx="1986000" cy="124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All recipients: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Decrypt to</a:t>
            </a:r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with high probability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</a:pPr>
            <a:r>
              <a:rPr lang="en-US" alt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Retrieve and process </a:t>
            </a:r>
            <a:r>
              <a:rPr lang="en-GB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this message</a:t>
            </a:r>
            <a:endParaRPr lang="en-GB"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522435" y="4124755"/>
            <a:ext cx="1093200" cy="72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9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377347" y="907541"/>
            <a:ext cx="1093175" cy="12138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7"/>
          <p:cNvCxnSpPr/>
          <p:nvPr/>
        </p:nvCxnSpPr>
        <p:spPr>
          <a:xfrm>
            <a:off x="2735238" y="2055863"/>
            <a:ext cx="374400" cy="103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7"/>
          <p:cNvSpPr txBox="1"/>
          <p:nvPr/>
        </p:nvSpPr>
        <p:spPr>
          <a:xfrm>
            <a:off x="2881118" y="2357363"/>
            <a:ext cx="822900" cy="33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Generate</a:t>
            </a:r>
            <a:endParaRPr lang="en-GB" sz="1000"/>
          </a:p>
        </p:txBody>
      </p:sp>
      <p:sp>
        <p:nvSpPr>
          <p:cNvPr id="156" name="Google Shape;156;p17"/>
          <p:cNvSpPr txBox="1"/>
          <p:nvPr/>
        </p:nvSpPr>
        <p:spPr>
          <a:xfrm>
            <a:off x="4181506" y="854488"/>
            <a:ext cx="822900" cy="6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Bulletin</a:t>
            </a:r>
            <a:endParaRPr lang="en-GB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</a:t>
            </a:r>
            <a:endParaRPr lang="en-GB"/>
          </a:p>
        </p:txBody>
      </p:sp>
      <p:sp>
        <p:nvSpPr>
          <p:cNvPr id="191" name="Google Shape;191;p17"/>
          <p:cNvSpPr txBox="1"/>
          <p:nvPr/>
        </p:nvSpPr>
        <p:spPr>
          <a:xfrm>
            <a:off x="5366355" y="2199623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7"/>
          <p:cNvSpPr txBox="1"/>
          <p:nvPr/>
        </p:nvSpPr>
        <p:spPr>
          <a:xfrm>
            <a:off x="5366368" y="97203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7"/>
          <p:cNvSpPr txBox="1"/>
          <p:nvPr/>
        </p:nvSpPr>
        <p:spPr>
          <a:xfrm>
            <a:off x="5366368" y="3419588"/>
            <a:ext cx="944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Trial decrypt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the CT’s</a:t>
            </a:r>
            <a:endParaRPr sz="1000"/>
          </a:p>
          <a:p>
            <a:pPr marL="0" marR="0" lvl="0" indent="-85725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p17"/>
          <p:cNvGraphicFramePr/>
          <p:nvPr>
            <p:custDataLst>
              <p:tags r:id="rId9"/>
            </p:custDataLst>
          </p:nvPr>
        </p:nvGraphicFramePr>
        <p:xfrm>
          <a:off x="4015955" y="1466303"/>
          <a:ext cx="1169035" cy="167830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82900"/>
                <a:gridCol w="486100"/>
              </a:tblGrid>
              <a:tr h="30480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2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3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45862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704020202020204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</a:rPr>
                        <a:t>...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…</a:t>
                      </a:r>
                      <a:endParaRPr lang="en-GB" sz="8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  <a:tr h="27225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CT</a:t>
                      </a:r>
                      <a:r>
                        <a:rPr lang="en-GB" sz="800" i="1" baseline="-25000"/>
                        <a:t>N-1</a:t>
                      </a:r>
                      <a:endParaRPr lang="en-GB" sz="8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oogle Shape;208;p18"/>
          <p:cNvGraphicFramePr/>
          <p:nvPr>
            <p:custDataLst>
              <p:tags r:id="rId10"/>
            </p:custDataLst>
          </p:nvPr>
        </p:nvGraphicFramePr>
        <p:xfrm>
          <a:off x="4015740" y="3144520"/>
          <a:ext cx="679450" cy="33528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79450"/>
              </a:tblGrid>
              <a:tr h="335280">
                <a:tc>
                  <a:txBody>
                    <a:bodyPr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/>
                        <a:t>Payload</a:t>
                      </a:r>
                      <a:r>
                        <a:rPr lang="en-GB" sz="800" i="1" baseline="-25000"/>
                        <a:t>M</a:t>
                      </a:r>
                      <a:endParaRPr sz="1000" i="1" baseline="-25000"/>
                    </a:p>
                  </a:txBody>
                  <a:tcPr marL="57150" marR="4865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oogle Shape;228;p18"/>
          <p:cNvGraphicFramePr/>
          <p:nvPr>
            <p:custDataLst>
              <p:tags r:id="rId11"/>
            </p:custDataLst>
          </p:nvPr>
        </p:nvGraphicFramePr>
        <p:xfrm>
          <a:off x="4695190" y="3144520"/>
          <a:ext cx="495300" cy="334645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495300"/>
              </a:tblGrid>
              <a:tr h="334645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/>
                        <a:t>CT</a:t>
                      </a:r>
                      <a:r>
                        <a:rPr lang="en-GB" sz="700" i="1" baseline="-25000"/>
                        <a:t>M</a:t>
                      </a:r>
                      <a:endParaRPr lang="en-GB" sz="700" i="1" baseline="-25000"/>
                    </a:p>
                  </a:txBody>
                  <a:tcPr marL="91425" marR="0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62" name="Google Shape;162;p17"/>
          <p:cNvGrpSpPr/>
          <p:nvPr/>
        </p:nvGrpSpPr>
        <p:grpSpPr>
          <a:xfrm>
            <a:off x="6492493" y="743525"/>
            <a:ext cx="639900" cy="1091100"/>
            <a:chOff x="4591725" y="2080750"/>
            <a:chExt cx="639900" cy="1091100"/>
          </a:xfrm>
        </p:grpSpPr>
        <p:sp>
          <p:nvSpPr>
            <p:cNvPr id="163" name="Google Shape;163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4" name="Google Shape;164;p17"/>
            <p:cNvPicPr preferRelativeResize="0"/>
            <p:nvPr/>
          </p:nvPicPr>
          <p:blipFill rotWithShape="1">
            <a:blip r:embed="rId1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6492493" y="3234075"/>
            <a:ext cx="639900" cy="1091100"/>
            <a:chOff x="4591725" y="2080750"/>
            <a:chExt cx="639900" cy="1091100"/>
          </a:xfrm>
        </p:grpSpPr>
        <p:sp>
          <p:nvSpPr>
            <p:cNvPr id="167" name="Google Shape;167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68" name="Google Shape;168;p17"/>
            <p:cNvPicPr preferRelativeResize="0"/>
            <p:nvPr/>
          </p:nvPicPr>
          <p:blipFill rotWithShape="1">
            <a:blip r:embed="rId1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70" name="Google Shape;170;p17"/>
          <p:cNvGrpSpPr/>
          <p:nvPr/>
        </p:nvGrpSpPr>
        <p:grpSpPr>
          <a:xfrm>
            <a:off x="6492493" y="1988813"/>
            <a:ext cx="639900" cy="1091100"/>
            <a:chOff x="4591725" y="2080750"/>
            <a:chExt cx="639900" cy="1091100"/>
          </a:xfrm>
        </p:grpSpPr>
        <p:sp>
          <p:nvSpPr>
            <p:cNvPr id="171" name="Google Shape;171;p17"/>
            <p:cNvSpPr/>
            <p:nvPr/>
          </p:nvSpPr>
          <p:spPr>
            <a:xfrm>
              <a:off x="4591725" y="2080750"/>
              <a:ext cx="639900" cy="1091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  <p:pic>
          <p:nvPicPr>
            <p:cNvPr id="172" name="Google Shape;172;p17"/>
            <p:cNvPicPr preferRelativeResize="0"/>
            <p:nvPr/>
          </p:nvPicPr>
          <p:blipFill rotWithShape="1">
            <a:blip r:embed="rId12"/>
            <a:srcRect l="10896" r="11823"/>
            <a:stretch>
              <a:fillRect/>
            </a:stretch>
          </p:blipFill>
          <p:spPr>
            <a:xfrm>
              <a:off x="4646025" y="2360475"/>
              <a:ext cx="525000" cy="75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7"/>
            <p:cNvSpPr txBox="1"/>
            <p:nvPr/>
          </p:nvSpPr>
          <p:spPr>
            <a:xfrm>
              <a:off x="4591725" y="2088400"/>
              <a:ext cx="639900" cy="304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450" tIns="91425" rIns="34500" bIns="91425" anchor="t" anchorCtr="0">
              <a:spAutoFit/>
            </a:bodyPr>
            <a:p>
              <a:pPr marL="0" lvl="0" indent="-11430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Times New Roman" panose="02020603050405020304"/>
                  <a:ea typeface="Times New Roman" panose="02020603050405020304"/>
                  <a:cs typeface="Times New Roman" panose="02020603050405020304"/>
                  <a:sym typeface="Times New Roman" panose="02020603050405020304"/>
                </a:rPr>
                <a:t>Recipient</a:t>
              </a:r>
              <a:endParaRPr lang="en-GB" sz="8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/>
          <p:nvPr>
            <p:ph type="title"/>
          </p:nvPr>
        </p:nvSpPr>
        <p:spPr>
          <a:xfrm>
            <a:off x="819150" y="289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Agenda</a:t>
            </a:r>
            <a:endParaRPr sz="3600"/>
          </a:p>
        </p:txBody>
      </p:sp>
      <p:sp>
        <p:nvSpPr>
          <p:cNvPr id="253" name="Google Shape;253;p19"/>
          <p:cNvSpPr txBox="1"/>
          <p:nvPr>
            <p:ph type="body" idx="1"/>
          </p:nvPr>
        </p:nvSpPr>
        <p:spPr>
          <a:xfrm>
            <a:off x="819150" y="1083600"/>
            <a:ext cx="7505700" cy="32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Motivation</a:t>
            </a:r>
            <a:endParaRPr sz="23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GB" sz="2800" b="1"/>
              <a:t>Define Snake-eye Resistance of PKE</a:t>
            </a:r>
            <a:endParaRPr sz="2800" b="1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Prove PVW is Snake-eye Resistant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LWEmongrass PKE Scheme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Applications to Oblivious Message Retrieval and Robust Encryption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/>
        </p:nvSpPr>
        <p:spPr>
          <a:xfrm>
            <a:off x="4650988" y="811950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65" name="Google Shape;265;p21"/>
          <p:cNvSpPr txBox="1"/>
          <p:nvPr/>
        </p:nvSpPr>
        <p:spPr>
          <a:xfrm>
            <a:off x="2195988" y="811963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2999050" y="1260063"/>
            <a:ext cx="3996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pk</a:t>
            </a:r>
            <a:r>
              <a:rPr lang="en-GB" sz="1200" i="1" baseline="-25000"/>
              <a:t>1</a:t>
            </a:r>
            <a:endParaRPr lang="en-GB" sz="1200" i="1" baseline="-25000"/>
          </a:p>
        </p:txBody>
      </p:sp>
      <p:cxnSp>
        <p:nvCxnSpPr>
          <p:cNvPr id="267" name="Google Shape;267;p21"/>
          <p:cNvCxnSpPr/>
          <p:nvPr/>
        </p:nvCxnSpPr>
        <p:spPr>
          <a:xfrm>
            <a:off x="4971888" y="2216913"/>
            <a:ext cx="453000" cy="787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8" name="Google Shape;268;p21"/>
          <p:cNvSpPr txBox="1"/>
          <p:nvPr/>
        </p:nvSpPr>
        <p:spPr>
          <a:xfrm>
            <a:off x="4650988" y="3115425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PKE.Dec</a:t>
            </a:r>
            <a:endParaRPr sz="1500">
              <a:solidFill>
                <a:srgbClr val="000000"/>
              </a:solidFill>
            </a:endParaRPr>
          </a:p>
        </p:txBody>
      </p:sp>
      <p:cxnSp>
        <p:nvCxnSpPr>
          <p:cNvPr id="269" name="Google Shape;269;p21"/>
          <p:cNvCxnSpPr/>
          <p:nvPr/>
        </p:nvCxnSpPr>
        <p:spPr>
          <a:xfrm>
            <a:off x="3822313" y="3329950"/>
            <a:ext cx="831300" cy="15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Google Shape;270;p21"/>
          <p:cNvCxnSpPr/>
          <p:nvPr/>
        </p:nvCxnSpPr>
        <p:spPr>
          <a:xfrm rot="10800000" flipH="1">
            <a:off x="3822650" y="102176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1" name="Google Shape;271;p21"/>
          <p:cNvSpPr/>
          <p:nvPr/>
        </p:nvSpPr>
        <p:spPr>
          <a:xfrm>
            <a:off x="2999050" y="2792838"/>
            <a:ext cx="3996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pk</a:t>
            </a:r>
            <a:r>
              <a:rPr lang="en-GB" sz="1200" i="1" baseline="-25000"/>
              <a:t>2</a:t>
            </a:r>
            <a:endParaRPr lang="en-GB" sz="1200" i="1" baseline="-25000"/>
          </a:p>
        </p:txBody>
      </p:sp>
      <p:sp>
        <p:nvSpPr>
          <p:cNvPr id="272" name="Google Shape;272;p21"/>
          <p:cNvSpPr/>
          <p:nvPr/>
        </p:nvSpPr>
        <p:spPr>
          <a:xfrm>
            <a:off x="3800950" y="1717612"/>
            <a:ext cx="10095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i="1"/>
              <a:t>ct</a:t>
            </a:r>
            <a:endParaRPr sz="1900" i="1"/>
          </a:p>
        </p:txBody>
      </p:sp>
      <p:sp>
        <p:nvSpPr>
          <p:cNvPr id="273" name="Google Shape;273;p21"/>
          <p:cNvSpPr txBox="1"/>
          <p:nvPr/>
        </p:nvSpPr>
        <p:spPr>
          <a:xfrm>
            <a:off x="2195988" y="3115438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PKE.KeyGen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3852175" y="749500"/>
            <a:ext cx="74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sk</a:t>
            </a:r>
            <a:r>
              <a:rPr lang="en-GB" sz="1200" i="1" baseline="-25000"/>
              <a:t>1</a:t>
            </a:r>
            <a:endParaRPr sz="1200" i="1" baseline="-25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i="1" baseline="-25000"/>
          </a:p>
        </p:txBody>
      </p:sp>
      <p:sp>
        <p:nvSpPr>
          <p:cNvPr id="275" name="Google Shape;275;p21"/>
          <p:cNvSpPr/>
          <p:nvPr/>
        </p:nvSpPr>
        <p:spPr>
          <a:xfrm>
            <a:off x="3855200" y="3059062"/>
            <a:ext cx="74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sk</a:t>
            </a:r>
            <a:r>
              <a:rPr lang="en-GB" sz="1200" baseline="-25000"/>
              <a:t>2</a:t>
            </a:r>
            <a:endParaRPr sz="1200" baseline="-25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21"/>
          <p:cNvSpPr/>
          <p:nvPr/>
        </p:nvSpPr>
        <p:spPr>
          <a:xfrm>
            <a:off x="7122850" y="851075"/>
            <a:ext cx="345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</a:t>
            </a:r>
            <a:endParaRPr lang="en-GB"/>
          </a:p>
        </p:txBody>
      </p:sp>
      <p:cxnSp>
        <p:nvCxnSpPr>
          <p:cNvPr id="277" name="Google Shape;277;p21"/>
          <p:cNvCxnSpPr/>
          <p:nvPr/>
        </p:nvCxnSpPr>
        <p:spPr>
          <a:xfrm rot="10800000" flipH="1">
            <a:off x="4976038" y="1323575"/>
            <a:ext cx="476400" cy="883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21"/>
          <p:cNvSpPr/>
          <p:nvPr/>
        </p:nvSpPr>
        <p:spPr>
          <a:xfrm>
            <a:off x="7122850" y="3154550"/>
            <a:ext cx="345900" cy="3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</a:t>
            </a:r>
            <a:endParaRPr lang="en-GB"/>
          </a:p>
        </p:txBody>
      </p:sp>
      <p:cxnSp>
        <p:nvCxnSpPr>
          <p:cNvPr id="279" name="Google Shape;279;p21"/>
          <p:cNvCxnSpPr/>
          <p:nvPr/>
        </p:nvCxnSpPr>
        <p:spPr>
          <a:xfrm rot="10800000" flipH="1">
            <a:off x="6286063" y="102176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0" name="Google Shape;280;p21"/>
          <p:cNvPicPr preferRelativeResize="0"/>
          <p:nvPr/>
        </p:nvPicPr>
        <p:blipFill rotWithShape="1">
          <a:blip r:embed="rId1"/>
          <a:srcRect t="19891"/>
          <a:stretch>
            <a:fillRect/>
          </a:stretch>
        </p:blipFill>
        <p:spPr>
          <a:xfrm>
            <a:off x="2451750" y="1616962"/>
            <a:ext cx="1087425" cy="967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1"/>
          <p:cNvCxnSpPr/>
          <p:nvPr/>
        </p:nvCxnSpPr>
        <p:spPr>
          <a:xfrm rot="10800000">
            <a:off x="2997238" y="2581438"/>
            <a:ext cx="0" cy="5340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21"/>
          <p:cNvCxnSpPr/>
          <p:nvPr/>
        </p:nvCxnSpPr>
        <p:spPr>
          <a:xfrm>
            <a:off x="3490063" y="2209575"/>
            <a:ext cx="1495800" cy="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1"/>
          <p:cNvCxnSpPr/>
          <p:nvPr/>
        </p:nvCxnSpPr>
        <p:spPr>
          <a:xfrm rot="10800000" flipH="1">
            <a:off x="6286075" y="332523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21"/>
          <p:cNvCxnSpPr/>
          <p:nvPr/>
        </p:nvCxnSpPr>
        <p:spPr>
          <a:xfrm>
            <a:off x="2997238" y="1227463"/>
            <a:ext cx="0" cy="5514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p21"/>
          <p:cNvCxnSpPr/>
          <p:nvPr/>
        </p:nvCxnSpPr>
        <p:spPr>
          <a:xfrm rot="10800000" flipH="1">
            <a:off x="6286063" y="332523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21"/>
          <p:cNvSpPr txBox="1"/>
          <p:nvPr/>
        </p:nvSpPr>
        <p:spPr>
          <a:xfrm>
            <a:off x="167005" y="3766820"/>
            <a:ext cx="880999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200">
                <a:solidFill>
                  <a:schemeClr val="dk2"/>
                </a:solidFill>
              </a:rPr>
              <a:t>This happens with probability δ + negl</a:t>
            </a:r>
            <a:endParaRPr lang="en-GB" sz="1200">
              <a:solidFill>
                <a:schemeClr val="dk2"/>
              </a:solidFill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167100" y="3975675"/>
            <a:ext cx="8809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200">
                <a:solidFill>
                  <a:schemeClr val="dk2"/>
                </a:solidFill>
              </a:rPr>
              <a:t>Not directly implied standard notions like semantic security or key privacy.</a:t>
            </a:r>
            <a:endParaRPr lang="en-GB" sz="1200">
              <a:solidFill>
                <a:schemeClr val="dk2"/>
              </a:solidFill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δ-Snake-eye Resistance of PKE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167100" y="4181520"/>
            <a:ext cx="88098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200">
                <a:solidFill>
                  <a:schemeClr val="dk2"/>
                </a:solidFill>
              </a:rPr>
              <a:t>Some PKE schemes are trivially snake-eye resistant (e.g., PKE with decryption being key-injective)</a:t>
            </a:r>
            <a:endParaRPr sz="1200">
              <a:solidFill>
                <a:schemeClr val="dk2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2"/>
              </a:solidFill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sz="1200">
                <a:solidFill>
                  <a:schemeClr val="dk2"/>
                </a:solidFill>
              </a:rPr>
              <a:t>How about the lattice-based ones?</a:t>
            </a:r>
            <a:endParaRPr sz="1200"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 sz="1200">
                <a:solidFill>
                  <a:schemeClr val="dk2"/>
                </a:solidFill>
              </a:rPr>
              <a:t>They are (1) post-quantum secure; (2) an important field; (3) much more suitable for OMR</a:t>
            </a:r>
            <a:endParaRPr lang="en-GB" sz="1200">
              <a:solidFill>
                <a:schemeClr val="dk2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67005" y="3602990"/>
            <a:ext cx="74707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altLang="en-GB" sz="1200">
                <a:solidFill>
                  <a:schemeClr val="dk2"/>
                </a:solidFill>
                <a:sym typeface="+mn-ea"/>
              </a:rPr>
              <a:t>The adversary wins the game if the decryption lands to the same message.</a:t>
            </a:r>
            <a:endParaRPr lang="en-US" altLang="en-GB" sz="1200">
              <a:solidFill>
                <a:schemeClr val="dk2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/>
        </p:nvSpPr>
        <p:spPr>
          <a:xfrm>
            <a:off x="3391200" y="1324400"/>
            <a:ext cx="149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PVW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ciphertext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3391213" y="1878375"/>
            <a:ext cx="149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PVW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secret key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96" name="Google Shape;296;p22"/>
          <p:cNvGraphicFramePr/>
          <p:nvPr/>
        </p:nvGraphicFramePr>
        <p:xfrm>
          <a:off x="306925" y="1371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i="1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" name="Google Shape;297;p22"/>
          <p:cNvGraphicFramePr/>
          <p:nvPr>
            <p:custDataLst>
              <p:tags r:id="rId1"/>
            </p:custDataLst>
          </p:nvPr>
        </p:nvGraphicFramePr>
        <p:xfrm>
          <a:off x="2242650" y="1371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2850"/>
                <a:gridCol w="382850"/>
                <a:gridCol w="3828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b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b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ℓ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8" name="Google Shape;298;p22"/>
          <p:cNvGraphicFramePr/>
          <p:nvPr/>
        </p:nvGraphicFramePr>
        <p:xfrm>
          <a:off x="306925" y="18333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i="1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9" name="Google Shape;299;p22"/>
          <p:cNvGraphicFramePr/>
          <p:nvPr>
            <p:custDataLst>
              <p:tags r:id="rId2"/>
            </p:custDataLst>
          </p:nvPr>
        </p:nvGraphicFramePr>
        <p:xfrm>
          <a:off x="306925" y="22956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216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ℓ</a:t>
                      </a:r>
                      <a:r>
                        <a:rPr lang="en-GB" sz="1100" i="1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p22"/>
          <p:cNvSpPr txBox="1"/>
          <p:nvPr/>
        </p:nvSpPr>
        <p:spPr>
          <a:xfrm>
            <a:off x="230725" y="816925"/>
            <a:ext cx="400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PVW Public-Key Encryption</a:t>
            </a: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for ℓ bits [PVW07]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Work over Z</a:t>
            </a:r>
            <a:r>
              <a:rPr lang="en-GB" sz="1200" i="1" baseline="-25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</a:t>
            </a: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1" name="Google Shape;301;p22"/>
          <p:cNvGraphicFramePr/>
          <p:nvPr/>
        </p:nvGraphicFramePr>
        <p:xfrm>
          <a:off x="4530750" y="18863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2" name="Google Shape;302;p22"/>
          <p:cNvGraphicFramePr/>
          <p:nvPr/>
        </p:nvGraphicFramePr>
        <p:xfrm>
          <a:off x="7173383" y="137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2850"/>
              </a:tblGrid>
              <a:tr h="400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3" name="Google Shape;303;p22"/>
          <p:cNvGraphicFramePr/>
          <p:nvPr>
            <p:custDataLst>
              <p:tags r:id="rId3"/>
            </p:custDataLst>
          </p:nvPr>
        </p:nvGraphicFramePr>
        <p:xfrm>
          <a:off x="4613100" y="11170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a</a:t>
                      </a:r>
                      <a:r>
                        <a:rPr lang="en-GB" i="1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304" name="Google Shape;304;p22"/>
          <p:cNvSpPr txBox="1"/>
          <p:nvPr/>
        </p:nvSpPr>
        <p:spPr>
          <a:xfrm>
            <a:off x="4749800" y="1516380"/>
            <a:ext cx="195516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inner product with</a:t>
            </a:r>
            <a:endParaRPr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5" name="Google Shape;305;p22"/>
          <p:cNvGraphicFramePr/>
          <p:nvPr/>
        </p:nvGraphicFramePr>
        <p:xfrm>
          <a:off x="7279058" y="146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28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b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306" name="Google Shape;306;p22"/>
          <p:cNvSpPr/>
          <p:nvPr/>
        </p:nvSpPr>
        <p:spPr>
          <a:xfrm>
            <a:off x="6795135" y="3216275"/>
            <a:ext cx="2109470" cy="89408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704020202020204"/>
              <a:buNone/>
            </a:pPr>
            <a:r>
              <a:rPr lang="en-GB" b="1">
                <a:solidFill>
                  <a:schemeClr val="dk2"/>
                </a:solidFill>
              </a:rPr>
              <a:t>Range check: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704020202020204"/>
              <a:buNone/>
            </a:pPr>
            <a:r>
              <a:rPr lang="en-GB">
                <a:solidFill>
                  <a:schemeClr val="dk2"/>
                </a:solidFill>
              </a:rPr>
              <a:t>0 if </a:t>
            </a:r>
            <a:r>
              <a:rPr lang="en-GB" i="1">
                <a:solidFill>
                  <a:schemeClr val="dk2"/>
                </a:solidFill>
              </a:rPr>
              <a:t>u</a:t>
            </a:r>
            <a:r>
              <a:rPr lang="en-US" altLang="en-GB" i="1" baseline="-25000">
                <a:solidFill>
                  <a:schemeClr val="dk2"/>
                </a:solidFill>
              </a:rPr>
              <a:t>i</a:t>
            </a:r>
            <a:r>
              <a:rPr lang="en-GB">
                <a:solidFill>
                  <a:schemeClr val="dk2"/>
                </a:solidFill>
              </a:rPr>
              <a:t> ∈ [-</a:t>
            </a:r>
            <a:r>
              <a:rPr lang="en-GB" i="1">
                <a:solidFill>
                  <a:schemeClr val="dk2"/>
                </a:solidFill>
              </a:rPr>
              <a:t>β</a:t>
            </a:r>
            <a:r>
              <a:rPr lang="en-GB">
                <a:solidFill>
                  <a:schemeClr val="dk2"/>
                </a:solidFill>
              </a:rPr>
              <a:t>, </a:t>
            </a:r>
            <a:r>
              <a:rPr lang="en-GB" i="1">
                <a:solidFill>
                  <a:schemeClr val="dk2"/>
                </a:solidFill>
              </a:rPr>
              <a:t>β</a:t>
            </a:r>
            <a:r>
              <a:rPr lang="en-GB">
                <a:solidFill>
                  <a:schemeClr val="dk2"/>
                </a:solidFill>
              </a:rPr>
              <a:t>]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1 if </a:t>
            </a:r>
            <a:r>
              <a:rPr lang="en-GB" i="1">
                <a:solidFill>
                  <a:schemeClr val="dk2"/>
                </a:solidFill>
                <a:sym typeface="+mn-ea"/>
              </a:rPr>
              <a:t>u</a:t>
            </a:r>
            <a:r>
              <a:rPr lang="en-US" altLang="en-GB" i="1" baseline="-25000">
                <a:solidFill>
                  <a:schemeClr val="dk2"/>
                </a:solidFill>
                <a:sym typeface="+mn-ea"/>
              </a:rPr>
              <a:t>i</a:t>
            </a:r>
            <a:r>
              <a:rPr lang="en-GB">
                <a:solidFill>
                  <a:schemeClr val="dk2"/>
                </a:solidFill>
                <a:sym typeface="+mn-ea"/>
              </a:rPr>
              <a:t> </a:t>
            </a:r>
            <a:r>
              <a:rPr lang="en-GB">
                <a:solidFill>
                  <a:schemeClr val="dk2"/>
                </a:solidFill>
              </a:rPr>
              <a:t>∈ t/2 + [-</a:t>
            </a:r>
            <a:r>
              <a:rPr lang="en-GB" i="1">
                <a:solidFill>
                  <a:schemeClr val="dk2"/>
                </a:solidFill>
              </a:rPr>
              <a:t>β</a:t>
            </a:r>
            <a:r>
              <a:rPr lang="en-GB">
                <a:solidFill>
                  <a:schemeClr val="dk2"/>
                </a:solidFill>
              </a:rPr>
              <a:t>, </a:t>
            </a:r>
            <a:r>
              <a:rPr lang="en-GB" i="1">
                <a:solidFill>
                  <a:schemeClr val="dk2"/>
                </a:solidFill>
              </a:rPr>
              <a:t>β</a:t>
            </a:r>
            <a:r>
              <a:rPr lang="en-GB">
                <a:solidFill>
                  <a:schemeClr val="dk2"/>
                </a:solidFill>
              </a:rPr>
              <a:t>]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⊥ otherwise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7433200" y="2154290"/>
            <a:ext cx="218100" cy="35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6322885" y="3531918"/>
            <a:ext cx="382800" cy="262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6705600" y="1465438"/>
            <a:ext cx="38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</a:rPr>
              <a:t>+</a:t>
            </a:r>
            <a:endParaRPr sz="2000">
              <a:solidFill>
                <a:schemeClr val="dk2"/>
              </a:solidFill>
            </a:endParaRPr>
          </a:p>
        </p:txBody>
      </p:sp>
      <p:graphicFrame>
        <p:nvGraphicFramePr>
          <p:cNvPr id="311" name="Google Shape;311;p22"/>
          <p:cNvGraphicFramePr/>
          <p:nvPr/>
        </p:nvGraphicFramePr>
        <p:xfrm>
          <a:off x="4613100" y="198537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312" name="Google Shape;312;p22"/>
          <p:cNvSpPr txBox="1"/>
          <p:nvPr/>
        </p:nvSpPr>
        <p:spPr>
          <a:xfrm>
            <a:off x="1100450" y="2017200"/>
            <a:ext cx="35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...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2"/>
          <p:cNvSpPr txBox="1"/>
          <p:nvPr/>
        </p:nvSpPr>
        <p:spPr>
          <a:xfrm>
            <a:off x="2242675" y="1848500"/>
            <a:ext cx="35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}</a:t>
            </a:r>
            <a:endParaRPr sz="3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14" name="Google Shape;314;p22"/>
          <p:cNvGraphicFramePr/>
          <p:nvPr>
            <p:custDataLst>
              <p:tags r:id="rId4"/>
            </p:custDataLst>
          </p:nvPr>
        </p:nvGraphicFramePr>
        <p:xfrm>
          <a:off x="7391233" y="1548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28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b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5" name="Google Shape;315;p22"/>
          <p:cNvGraphicFramePr/>
          <p:nvPr>
            <p:custDataLst>
              <p:tags r:id="rId5"/>
            </p:custDataLst>
          </p:nvPr>
        </p:nvGraphicFramePr>
        <p:xfrm>
          <a:off x="4691650" y="20780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sz="1100"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...</a:t>
                      </a:r>
                      <a:endParaRPr sz="11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2"/>
                          </a:solidFill>
                        </a:rPr>
                        <a:t>s</a:t>
                      </a:r>
                      <a:r>
                        <a:rPr lang="en-GB" sz="1100" baseline="30000">
                          <a:solidFill>
                            <a:schemeClr val="dk2"/>
                          </a:solidFill>
                        </a:rPr>
                        <a:t>1</a:t>
                      </a:r>
                      <a:r>
                        <a:rPr lang="en-GB" sz="1100" i="1" baseline="-25000">
                          <a:solidFill>
                            <a:schemeClr val="dk2"/>
                          </a:solidFill>
                        </a:rPr>
                        <a:t>n</a:t>
                      </a:r>
                      <a:endParaRPr sz="1100"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sp>
        <p:nvSpPr>
          <p:cNvPr id="316" name="Google Shape;316;p22"/>
          <p:cNvSpPr/>
          <p:nvPr/>
        </p:nvSpPr>
        <p:spPr>
          <a:xfrm>
            <a:off x="4537075" y="3488055"/>
            <a:ext cx="610235" cy="3505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0/1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5468620" y="3488055"/>
            <a:ext cx="517525" cy="3505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...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320" name="Google Shape;320;p22"/>
          <p:cNvSpPr txBox="1"/>
          <p:nvPr/>
        </p:nvSpPr>
        <p:spPr>
          <a:xfrm>
            <a:off x="4536900" y="713975"/>
            <a:ext cx="308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decryption: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22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PVW Encryption [PVW07], needed for OMR [LT22]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1136650" y="2953385"/>
            <a:ext cx="793115" cy="1365885"/>
          </a:xfrm>
          <a:prstGeom prst="rect">
            <a:avLst/>
          </a:prstGeom>
          <a:solidFill>
            <a:srgbClr val="E98E7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</a:t>
            </a:r>
            <a:endParaRPr baseline="-25000"/>
          </a:p>
        </p:txBody>
      </p:sp>
      <p:sp>
        <p:nvSpPr>
          <p:cNvPr id="323" name="Google Shape;323;p22"/>
          <p:cNvSpPr/>
          <p:nvPr/>
        </p:nvSpPr>
        <p:spPr>
          <a:xfrm>
            <a:off x="1930400" y="2953385"/>
            <a:ext cx="319405" cy="1365885"/>
          </a:xfrm>
          <a:prstGeom prst="rect">
            <a:avLst/>
          </a:prstGeom>
          <a:solidFill>
            <a:srgbClr val="6FAF54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</a:t>
            </a:r>
            <a:endParaRPr baseline="-25000"/>
          </a:p>
        </p:txBody>
      </p:sp>
      <p:sp>
        <p:nvSpPr>
          <p:cNvPr id="324" name="Google Shape;324;p22"/>
          <p:cNvSpPr txBox="1"/>
          <p:nvPr/>
        </p:nvSpPr>
        <p:spPr>
          <a:xfrm>
            <a:off x="593933" y="3431485"/>
            <a:ext cx="5424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926333" y="2953635"/>
            <a:ext cx="210000" cy="1365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22"/>
          <p:cNvSpPr/>
          <p:nvPr/>
        </p:nvSpPr>
        <p:spPr>
          <a:xfrm rot="-5400000">
            <a:off x="1459230" y="4003040"/>
            <a:ext cx="154305" cy="787400"/>
          </a:xfrm>
          <a:prstGeom prst="leftBrace">
            <a:avLst>
              <a:gd name="adj1" fmla="val 50000"/>
              <a:gd name="adj2" fmla="val 4962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22"/>
          <p:cNvSpPr txBox="1"/>
          <p:nvPr/>
        </p:nvSpPr>
        <p:spPr>
          <a:xfrm>
            <a:off x="1350283" y="4388010"/>
            <a:ext cx="349800" cy="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000000"/>
                </a:solidFill>
              </a:rPr>
              <a:t>n</a:t>
            </a:r>
            <a:endParaRPr sz="1700">
              <a:solidFill>
                <a:srgbClr val="000000"/>
              </a:solidFill>
            </a:endParaRPr>
          </a:p>
        </p:txBody>
      </p:sp>
      <p:sp>
        <p:nvSpPr>
          <p:cNvPr id="328" name="Google Shape;328;p22"/>
          <p:cNvSpPr txBox="1"/>
          <p:nvPr/>
        </p:nvSpPr>
        <p:spPr>
          <a:xfrm>
            <a:off x="2250118" y="3220710"/>
            <a:ext cx="1497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PVW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public key: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LWE samples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9" name="Google Shape;329;p22"/>
          <p:cNvSpPr txBox="1"/>
          <p:nvPr/>
        </p:nvSpPr>
        <p:spPr>
          <a:xfrm>
            <a:off x="2466650" y="2056700"/>
            <a:ext cx="3498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ℓ</a:t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" name="Google Shape;316;p22"/>
          <p:cNvSpPr/>
          <p:nvPr/>
        </p:nvSpPr>
        <p:spPr>
          <a:xfrm>
            <a:off x="5005070" y="3488055"/>
            <a:ext cx="610235" cy="3505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0/1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" name="Google Shape;316;p22"/>
          <p:cNvSpPr/>
          <p:nvPr/>
        </p:nvSpPr>
        <p:spPr>
          <a:xfrm>
            <a:off x="5801995" y="3488055"/>
            <a:ext cx="610235" cy="35052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2"/>
                </a:solidFill>
              </a:rPr>
              <a:t>0/1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" name="Google Shape;303;p22"/>
          <p:cNvGraphicFramePr/>
          <p:nvPr>
            <p:custDataLst>
              <p:tags r:id="rId6"/>
            </p:custDataLst>
          </p:nvPr>
        </p:nvGraphicFramePr>
        <p:xfrm>
          <a:off x="6794960" y="26461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387150"/>
                <a:gridCol w="387150"/>
                <a:gridCol w="387150"/>
                <a:gridCol w="387150"/>
                <a:gridCol w="387150"/>
              </a:tblGrid>
              <a:tr h="0"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1</a:t>
                      </a:r>
                      <a:endParaRPr baseline="-2500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2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-GB" baseline="-25000">
                          <a:solidFill>
                            <a:schemeClr val="dk2"/>
                          </a:solidFill>
                        </a:rPr>
                        <a:t>3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...</a:t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  <a:tc>
                  <a:txBody>
                    <a:bodyPr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>
                          <a:solidFill>
                            <a:schemeClr val="dk2"/>
                          </a:solidFill>
                        </a:rPr>
                        <a:t>u</a:t>
                      </a:r>
                      <a:r>
                        <a:rPr lang="en-GB" sz="1400" baseline="-25000">
                          <a:solidFill>
                            <a:schemeClr val="dk2"/>
                          </a:solidFill>
                          <a:sym typeface="+mn-ea"/>
                        </a:rPr>
                        <a:t>ℓ</a:t>
                      </a:r>
                      <a:endParaRPr i="1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>
                    <a:noFill/>
                  </a:tcPr>
                </a:tc>
              </a:tr>
            </a:tbl>
          </a:graphicData>
        </a:graphic>
      </p:graphicFrame>
      <p:sp>
        <p:nvSpPr>
          <p:cNvPr id="4" name="Google Shape;328;p22"/>
          <p:cNvSpPr txBox="1"/>
          <p:nvPr/>
        </p:nvSpPr>
        <p:spPr>
          <a:xfrm>
            <a:off x="4633595" y="3216275"/>
            <a:ext cx="183261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Plaintexts:</a:t>
            </a:r>
            <a:endParaRPr lang="en-US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" name="Google Shape;357;p23"/>
          <p:cNvCxnSpPr/>
          <p:nvPr/>
        </p:nvCxnSpPr>
        <p:spPr>
          <a:xfrm rot="10800000" flipH="1">
            <a:off x="3838178" y="33458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4" name="Google Shape;334;p23"/>
          <p:cNvSpPr/>
          <p:nvPr/>
        </p:nvSpPr>
        <p:spPr>
          <a:xfrm>
            <a:off x="2999050" y="1234588"/>
            <a:ext cx="399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23"/>
          <p:cNvSpPr txBox="1"/>
          <p:nvPr/>
        </p:nvSpPr>
        <p:spPr>
          <a:xfrm>
            <a:off x="4644938" y="3118088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36" name="Google Shape;336;p23"/>
          <p:cNvSpPr txBox="1"/>
          <p:nvPr/>
        </p:nvSpPr>
        <p:spPr>
          <a:xfrm>
            <a:off x="4644938" y="814613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37" name="Google Shape;337;p23"/>
          <p:cNvSpPr txBox="1"/>
          <p:nvPr/>
        </p:nvSpPr>
        <p:spPr>
          <a:xfrm>
            <a:off x="2189938" y="3118100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PVW.KeyGen</a:t>
            </a:r>
            <a:endParaRPr sz="1500">
              <a:solidFill>
                <a:srgbClr val="000000"/>
              </a:solidFill>
            </a:endParaRPr>
          </a:p>
        </p:txBody>
      </p:sp>
      <p:graphicFrame>
        <p:nvGraphicFramePr>
          <p:cNvPr id="338" name="Google Shape;338;p23"/>
          <p:cNvGraphicFramePr/>
          <p:nvPr/>
        </p:nvGraphicFramePr>
        <p:xfrm>
          <a:off x="2893875" y="1213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02275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pk</a:t>
                      </a:r>
                      <a:r>
                        <a:rPr lang="en-GB" sz="1200" i="1" baseline="-25000"/>
                        <a:t>1</a:t>
                      </a:r>
                      <a:endParaRPr sz="12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p23"/>
          <p:cNvSpPr txBox="1"/>
          <p:nvPr/>
        </p:nvSpPr>
        <p:spPr>
          <a:xfrm>
            <a:off x="2189938" y="814625"/>
            <a:ext cx="1611000" cy="415500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40" name="Google Shape;340;p23"/>
          <p:cNvSpPr txBox="1"/>
          <p:nvPr/>
        </p:nvSpPr>
        <p:spPr>
          <a:xfrm>
            <a:off x="2195988" y="811963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2999050" y="2792838"/>
            <a:ext cx="399600" cy="324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23"/>
          <p:cNvSpPr/>
          <p:nvPr/>
        </p:nvSpPr>
        <p:spPr>
          <a:xfrm>
            <a:off x="3858675" y="1867687"/>
            <a:ext cx="1009500" cy="61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23"/>
          <p:cNvSpPr/>
          <p:nvPr/>
        </p:nvSpPr>
        <p:spPr>
          <a:xfrm>
            <a:off x="3849150" y="792275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23"/>
          <p:cNvSpPr txBox="1"/>
          <p:nvPr/>
        </p:nvSpPr>
        <p:spPr>
          <a:xfrm>
            <a:off x="2195988" y="3115438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PVW.KeyGen</a:t>
            </a:r>
            <a:endParaRPr sz="1500">
              <a:solidFill>
                <a:srgbClr val="000000"/>
              </a:solidFill>
            </a:endParaRPr>
          </a:p>
        </p:txBody>
      </p:sp>
      <p:sp>
        <p:nvSpPr>
          <p:cNvPr id="345" name="Google Shape;345;p23"/>
          <p:cNvSpPr/>
          <p:nvPr/>
        </p:nvSpPr>
        <p:spPr>
          <a:xfrm>
            <a:off x="3855200" y="3113387"/>
            <a:ext cx="747600" cy="4155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23"/>
          <p:cNvSpPr/>
          <p:nvPr/>
        </p:nvSpPr>
        <p:spPr>
          <a:xfrm>
            <a:off x="7122795" y="857250"/>
            <a:ext cx="325755" cy="32448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23"/>
          <p:cNvSpPr/>
          <p:nvPr/>
        </p:nvSpPr>
        <p:spPr>
          <a:xfrm>
            <a:off x="7122795" y="3158490"/>
            <a:ext cx="325755" cy="32448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348" name="Google Shape;348;p23"/>
          <p:cNvCxnSpPr/>
          <p:nvPr/>
        </p:nvCxnSpPr>
        <p:spPr>
          <a:xfrm>
            <a:off x="3481100" y="2214650"/>
            <a:ext cx="14958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49" name="Google Shape;349;p23"/>
          <p:cNvGraphicFramePr/>
          <p:nvPr/>
        </p:nvGraphicFramePr>
        <p:xfrm>
          <a:off x="3891625" y="1815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943625"/>
              </a:tblGrid>
              <a:tr h="312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i="1">
                          <a:solidFill>
                            <a:schemeClr val="dk2"/>
                          </a:solidFill>
                        </a:rPr>
                        <a:t>ct</a:t>
                      </a:r>
                      <a:r>
                        <a:rPr lang="en-GB">
                          <a:solidFill>
                            <a:schemeClr val="dk2"/>
                          </a:solidFill>
                        </a:rPr>
                        <a:t> = (</a:t>
                      </a:r>
                      <a:r>
                        <a:rPr lang="en-GB" i="1">
                          <a:solidFill>
                            <a:schemeClr val="dk2"/>
                          </a:solidFill>
                        </a:rPr>
                        <a:t>a, b</a:t>
                      </a:r>
                      <a:r>
                        <a:rPr lang="en-GB">
                          <a:solidFill>
                            <a:schemeClr val="dk2"/>
                          </a:solidFill>
                        </a:rPr>
                        <a:t>)</a:t>
                      </a:r>
                      <a:endParaRPr sz="1000">
                        <a:solidFill>
                          <a:schemeClr val="dk2"/>
                        </a:solidFill>
                      </a:endParaRPr>
                    </a:p>
                  </a:txBody>
                  <a:tcPr marL="91425" marR="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p23"/>
          <p:cNvSpPr txBox="1"/>
          <p:nvPr/>
        </p:nvSpPr>
        <p:spPr>
          <a:xfrm>
            <a:off x="4650988" y="811950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351" name="Google Shape;351;p23"/>
          <p:cNvPicPr preferRelativeResize="0"/>
          <p:nvPr/>
        </p:nvPicPr>
        <p:blipFill rotWithShape="1">
          <a:blip r:embed="rId1"/>
          <a:srcRect t="19891"/>
          <a:stretch>
            <a:fillRect/>
          </a:stretch>
        </p:blipFill>
        <p:spPr>
          <a:xfrm>
            <a:off x="2451750" y="1616962"/>
            <a:ext cx="1087425" cy="96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3"/>
          <p:cNvSpPr txBox="1"/>
          <p:nvPr/>
        </p:nvSpPr>
        <p:spPr>
          <a:xfrm>
            <a:off x="167100" y="3642225"/>
            <a:ext cx="8809800" cy="82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US" altLang="en-GB">
                <a:solidFill>
                  <a:schemeClr val="dk2"/>
                </a:solidFill>
              </a:rPr>
              <a:t>Adversary could trivially succeed with</a:t>
            </a:r>
            <a:r>
              <a:rPr lang="en-GB">
                <a:solidFill>
                  <a:schemeClr val="dk2"/>
                </a:solidFill>
              </a:rPr>
              <a:t> probability ((2β+1)/t)</a:t>
            </a:r>
            <a:r>
              <a:rPr lang="en-GB" baseline="30000">
                <a:solidFill>
                  <a:schemeClr val="dk2"/>
                </a:solidFill>
              </a:rPr>
              <a:t>ℓ</a:t>
            </a:r>
            <a:r>
              <a:rPr lang="en-GB">
                <a:solidFill>
                  <a:schemeClr val="dk2"/>
                </a:solidFill>
              </a:rPr>
              <a:t>. </a:t>
            </a:r>
            <a:endParaRPr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A valid ciphertext under </a:t>
            </a:r>
            <a:r>
              <a:rPr lang="en-GB" sz="1200" i="1">
                <a:solidFill>
                  <a:schemeClr val="dk2"/>
                </a:solidFill>
              </a:rPr>
              <a:t>pk</a:t>
            </a:r>
            <a:r>
              <a:rPr lang="en-GB" sz="1200" i="1" baseline="-25000">
                <a:solidFill>
                  <a:schemeClr val="dk2"/>
                </a:solidFill>
              </a:rPr>
              <a:t>1</a:t>
            </a:r>
            <a:r>
              <a:rPr lang="en-GB">
                <a:solidFill>
                  <a:schemeClr val="dk2"/>
                </a:solidFill>
              </a:rPr>
              <a:t> decrypts to a random </a:t>
            </a:r>
            <a:r>
              <a:rPr lang="en-GB" i="1">
                <a:solidFill>
                  <a:schemeClr val="dk2"/>
                </a:solidFill>
              </a:rPr>
              <a:t>Z</a:t>
            </a:r>
            <a:r>
              <a:rPr lang="en-GB" sz="1200" i="1" baseline="-25000">
                <a:solidFill>
                  <a:schemeClr val="dk2"/>
                </a:solidFill>
              </a:rPr>
              <a:t>t</a:t>
            </a:r>
            <a:r>
              <a:rPr lang="en-GB">
                <a:solidFill>
                  <a:schemeClr val="dk2"/>
                </a:solidFill>
              </a:rPr>
              <a:t> element under </a:t>
            </a:r>
            <a:r>
              <a:rPr lang="en-GB" i="1">
                <a:solidFill>
                  <a:schemeClr val="dk2"/>
                </a:solidFill>
              </a:rPr>
              <a:t>sk</a:t>
            </a:r>
            <a:r>
              <a:rPr lang="en-GB" sz="1200" i="1" baseline="-25000">
                <a:solidFill>
                  <a:schemeClr val="dk2"/>
                </a:solidFill>
              </a:rPr>
              <a:t>2</a:t>
            </a:r>
            <a:r>
              <a:rPr lang="en-GB">
                <a:solidFill>
                  <a:schemeClr val="dk2"/>
                </a:solidFill>
              </a:rPr>
              <a:t> before range check</a:t>
            </a:r>
            <a:endParaRPr sz="1200" i="1" baseline="-25000">
              <a:solidFill>
                <a:schemeClr val="dk2"/>
              </a:solidFill>
            </a:endParaRPr>
          </a:p>
          <a:p>
            <a:pPr marL="914400" marR="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GB">
                <a:solidFill>
                  <a:schemeClr val="dk2"/>
                </a:solidFill>
              </a:rPr>
              <a:t>Range check checks for range [-β, β] ⊆ </a:t>
            </a:r>
            <a:r>
              <a:rPr lang="en-GB" i="1">
                <a:solidFill>
                  <a:schemeClr val="dk2"/>
                </a:solidFill>
              </a:rPr>
              <a:t>Z</a:t>
            </a:r>
            <a:r>
              <a:rPr lang="en-GB" sz="1200" i="1" baseline="-25000">
                <a:solidFill>
                  <a:schemeClr val="dk2"/>
                </a:solidFill>
              </a:rPr>
              <a:t>t</a:t>
            </a:r>
            <a:r>
              <a:rPr lang="en-GB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4650988" y="3115425"/>
            <a:ext cx="1611000" cy="415500"/>
          </a:xfrm>
          <a:prstGeom prst="rect">
            <a:avLst/>
          </a:prstGeom>
          <a:solidFill>
            <a:srgbClr val="C27BA0"/>
          </a:solidFill>
          <a:ln w="9525" cap="flat" cmpd="sng">
            <a:solidFill>
              <a:srgbClr val="1A1A1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PVW.Dec</a:t>
            </a:r>
            <a:endParaRPr sz="1500">
              <a:solidFill>
                <a:srgbClr val="000000"/>
              </a:solidFill>
            </a:endParaRPr>
          </a:p>
        </p:txBody>
      </p:sp>
      <p:graphicFrame>
        <p:nvGraphicFramePr>
          <p:cNvPr id="354" name="Google Shape;354;p23"/>
          <p:cNvGraphicFramePr/>
          <p:nvPr/>
        </p:nvGraphicFramePr>
        <p:xfrm>
          <a:off x="2893875" y="27450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02275"/>
              </a:tblGrid>
              <a:tr h="36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pk</a:t>
                      </a:r>
                      <a:r>
                        <a:rPr lang="en-GB" sz="1200" i="1" baseline="-25000"/>
                        <a:t>2</a:t>
                      </a:r>
                      <a:endParaRPr sz="1200" i="1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355" name="Google Shape;355;p23"/>
          <p:cNvCxnSpPr>
            <a:stCxn id="339" idx="2"/>
          </p:cNvCxnSpPr>
          <p:nvPr/>
        </p:nvCxnSpPr>
        <p:spPr>
          <a:xfrm>
            <a:off x="2995438" y="1230125"/>
            <a:ext cx="0" cy="5514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23"/>
          <p:cNvCxnSpPr>
            <a:stCxn id="337" idx="0"/>
            <a:endCxn id="351" idx="2"/>
          </p:cNvCxnSpPr>
          <p:nvPr/>
        </p:nvCxnSpPr>
        <p:spPr>
          <a:xfrm rot="10800000">
            <a:off x="2995438" y="2584100"/>
            <a:ext cx="0" cy="5340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p23"/>
          <p:cNvCxnSpPr/>
          <p:nvPr/>
        </p:nvCxnSpPr>
        <p:spPr>
          <a:xfrm rot="10800000" flipH="1">
            <a:off x="3816588" y="10217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358" name="Google Shape;358;p23"/>
          <p:cNvGraphicFramePr/>
          <p:nvPr>
            <p:custDataLst>
              <p:tags r:id="rId2"/>
            </p:custDataLst>
          </p:nvPr>
        </p:nvGraphicFramePr>
        <p:xfrm>
          <a:off x="3851193" y="695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747300"/>
              </a:tblGrid>
              <a:tr h="61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1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60" name="Google Shape;360;p23"/>
          <p:cNvGraphicFramePr/>
          <p:nvPr>
            <p:custDataLst>
              <p:tags r:id="rId3"/>
            </p:custDataLst>
          </p:nvPr>
        </p:nvGraphicFramePr>
        <p:xfrm>
          <a:off x="3858895" y="3039289"/>
          <a:ext cx="695325" cy="546100"/>
        </p:xfrm>
        <a:graphic>
          <a:graphicData uri="http://schemas.openxmlformats.org/drawingml/2006/table">
            <a:tbl>
              <a:tblPr>
                <a:noFill/>
                <a:tableStyleId>{4F7977C6-4B74-4092-B9FE-8447A338288D}</a:tableStyleId>
              </a:tblPr>
              <a:tblGrid>
                <a:gridCol w="69532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i="1"/>
                        <a:t>sk</a:t>
                      </a:r>
                      <a:r>
                        <a:rPr lang="en-GB" sz="1200" baseline="-25000"/>
                        <a:t>2</a:t>
                      </a:r>
                      <a:endParaRPr sz="1200" baseline="-25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361" name="Google Shape;361;p23"/>
          <p:cNvCxnSpPr/>
          <p:nvPr/>
        </p:nvCxnSpPr>
        <p:spPr>
          <a:xfrm rot="10800000" flipH="1">
            <a:off x="4976050" y="1329175"/>
            <a:ext cx="476400" cy="883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23"/>
          <p:cNvCxnSpPr/>
          <p:nvPr/>
        </p:nvCxnSpPr>
        <p:spPr>
          <a:xfrm>
            <a:off x="4971900" y="2212375"/>
            <a:ext cx="453000" cy="787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23"/>
          <p:cNvCxnSpPr/>
          <p:nvPr/>
        </p:nvCxnSpPr>
        <p:spPr>
          <a:xfrm rot="10800000" flipH="1">
            <a:off x="6286075" y="1021763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23"/>
          <p:cNvCxnSpPr/>
          <p:nvPr/>
        </p:nvCxnSpPr>
        <p:spPr>
          <a:xfrm rot="10800000" flipH="1">
            <a:off x="6286075" y="3325238"/>
            <a:ext cx="812700" cy="12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5" name="Google Shape;365;p23"/>
          <p:cNvSpPr txBox="1"/>
          <p:nvPr/>
        </p:nvSpPr>
        <p:spPr>
          <a:xfrm>
            <a:off x="7108505" y="81908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3335" lvl="0" indent="-571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r>
              <a:rPr lang="en-GB" baseline="30000"/>
              <a:t>ℓ</a:t>
            </a:r>
            <a:endParaRPr baseline="30000"/>
          </a:p>
        </p:txBody>
      </p:sp>
      <p:sp>
        <p:nvSpPr>
          <p:cNvPr id="366" name="Google Shape;366;p23"/>
          <p:cNvSpPr txBox="1"/>
          <p:nvPr/>
        </p:nvSpPr>
        <p:spPr>
          <a:xfrm>
            <a:off x="7108505" y="3113435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1333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r>
              <a:rPr lang="en-GB" baseline="30000"/>
              <a:t>ℓ</a:t>
            </a:r>
            <a:endParaRPr lang="en-GB" baseline="30000"/>
          </a:p>
        </p:txBody>
      </p:sp>
      <p:sp>
        <p:nvSpPr>
          <p:cNvPr id="367" name="Google Shape;367;p23"/>
          <p:cNvSpPr txBox="1"/>
          <p:nvPr/>
        </p:nvSpPr>
        <p:spPr>
          <a:xfrm>
            <a:off x="4041875" y="2184363"/>
            <a:ext cx="60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a </a:t>
            </a:r>
            <a:r>
              <a:rPr lang="en-GB"/>
              <a:t>≠ 0</a:t>
            </a:r>
            <a:endParaRPr lang="en-GB"/>
          </a:p>
        </p:txBody>
      </p:sp>
      <p:sp>
        <p:nvSpPr>
          <p:cNvPr id="368" name="Google Shape;368;p23"/>
          <p:cNvSpPr txBox="1"/>
          <p:nvPr/>
        </p:nvSpPr>
        <p:spPr>
          <a:xfrm>
            <a:off x="4305875" y="205060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</a:t>
            </a:r>
            <a:endParaRPr lang="en-GB"/>
          </a:p>
        </p:txBody>
      </p:sp>
      <p:sp>
        <p:nvSpPr>
          <p:cNvPr id="369" name="Google Shape;369;p23"/>
          <p:cNvSpPr txBox="1"/>
          <p:nvPr/>
        </p:nvSpPr>
        <p:spPr>
          <a:xfrm>
            <a:off x="4028725" y="2050600"/>
            <a:ext cx="35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</a:t>
            </a:r>
            <a:endParaRPr lang="en-GB"/>
          </a:p>
        </p:txBody>
      </p:sp>
      <p:sp>
        <p:nvSpPr>
          <p:cNvPr id="370" name="Google Shape;370;p23"/>
          <p:cNvSpPr txBox="1"/>
          <p:nvPr/>
        </p:nvSpPr>
        <p:spPr>
          <a:xfrm>
            <a:off x="4305875" y="1694600"/>
            <a:ext cx="29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→</a:t>
            </a:r>
            <a:endParaRPr sz="1000"/>
          </a:p>
        </p:txBody>
      </p:sp>
      <p:cxnSp>
        <p:nvCxnSpPr>
          <p:cNvPr id="371" name="Google Shape;371;p23"/>
          <p:cNvCxnSpPr/>
          <p:nvPr/>
        </p:nvCxnSpPr>
        <p:spPr>
          <a:xfrm>
            <a:off x="2997238" y="1227463"/>
            <a:ext cx="0" cy="5514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2" name="Google Shape;372;p23"/>
          <p:cNvCxnSpPr/>
          <p:nvPr/>
        </p:nvCxnSpPr>
        <p:spPr>
          <a:xfrm rot="10800000">
            <a:off x="2997238" y="2581438"/>
            <a:ext cx="0" cy="5340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3" name="Google Shape;373;p23"/>
          <p:cNvCxnSpPr/>
          <p:nvPr/>
        </p:nvCxnSpPr>
        <p:spPr>
          <a:xfrm rot="10800000" flipH="1">
            <a:off x="4976038" y="1323575"/>
            <a:ext cx="476400" cy="883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4" name="Google Shape;374;p23"/>
          <p:cNvCxnSpPr/>
          <p:nvPr/>
        </p:nvCxnSpPr>
        <p:spPr>
          <a:xfrm>
            <a:off x="3490063" y="2209575"/>
            <a:ext cx="1495800" cy="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23"/>
          <p:cNvCxnSpPr/>
          <p:nvPr/>
        </p:nvCxnSpPr>
        <p:spPr>
          <a:xfrm>
            <a:off x="4971888" y="2216913"/>
            <a:ext cx="453000" cy="787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6" name="Google Shape;376;p23"/>
          <p:cNvCxnSpPr/>
          <p:nvPr/>
        </p:nvCxnSpPr>
        <p:spPr>
          <a:xfrm rot="10800000" flipH="1">
            <a:off x="6286063" y="102176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7" name="Google Shape;377;p23"/>
          <p:cNvCxnSpPr/>
          <p:nvPr/>
        </p:nvCxnSpPr>
        <p:spPr>
          <a:xfrm rot="10800000" flipH="1">
            <a:off x="6286063" y="3325238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8" name="Google Shape;378;p23"/>
          <p:cNvCxnSpPr/>
          <p:nvPr/>
        </p:nvCxnSpPr>
        <p:spPr>
          <a:xfrm>
            <a:off x="3822313" y="3345825"/>
            <a:ext cx="831300" cy="15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9" name="Google Shape;379;p23"/>
          <p:cNvCxnSpPr/>
          <p:nvPr/>
        </p:nvCxnSpPr>
        <p:spPr>
          <a:xfrm rot="10800000" flipH="1">
            <a:off x="3824555" y="1021763"/>
            <a:ext cx="812700" cy="1200"/>
          </a:xfrm>
          <a:prstGeom prst="straightConnector1">
            <a:avLst/>
          </a:prstGeom>
          <a:noFill/>
          <a:ln w="28575" cap="flat" cmpd="sng">
            <a:solidFill>
              <a:srgbClr val="1A1A1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23"/>
          <p:cNvSpPr txBox="1"/>
          <p:nvPr/>
        </p:nvSpPr>
        <p:spPr>
          <a:xfrm>
            <a:off x="230713" y="21430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Snake-eye Conjecture in [LT22]</a:t>
            </a:r>
            <a:endParaRPr sz="2400">
              <a:solidFill>
                <a:schemeClr val="accent3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81" name="Google Shape;381;p23"/>
          <p:cNvSpPr txBox="1"/>
          <p:nvPr/>
        </p:nvSpPr>
        <p:spPr>
          <a:xfrm>
            <a:off x="167100" y="4415370"/>
            <a:ext cx="880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-GB" b="1">
                <a:solidFill>
                  <a:schemeClr val="dk2"/>
                </a:solidFill>
              </a:rPr>
              <a:t>Claim: </a:t>
            </a:r>
            <a:r>
              <a:rPr lang="en-GB">
                <a:solidFill>
                  <a:schemeClr val="dk2"/>
                </a:solidFill>
              </a:rPr>
              <a:t>PVW is δ-snake-eye resistant, where δ = ((4β+1)/t)</a:t>
            </a:r>
            <a:r>
              <a:rPr lang="en-GB" baseline="30000">
                <a:solidFill>
                  <a:schemeClr val="dk2"/>
                </a:solidFill>
              </a:rPr>
              <a:t>ℓ</a:t>
            </a:r>
            <a:r>
              <a:rPr lang="en-GB">
                <a:solidFill>
                  <a:schemeClr val="dk2"/>
                </a:solidFill>
              </a:rPr>
              <a:t>. If ℓ is super-log in λ, δ is negligible.</a:t>
            </a:r>
            <a:endParaRPr baseline="30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7d227038-29c4-4427-82d7-9f3b56315710}"/>
</p:tagLst>
</file>

<file path=ppt/tags/tag10.xml><?xml version="1.0" encoding="utf-8"?>
<p:tagLst xmlns:p="http://schemas.openxmlformats.org/presentationml/2006/main">
  <p:tag name="KSO_WM_UNIT_TABLE_BEAUTIFY" val="smartTable{3d6e49ac-58e6-472a-b3b3-9046a161ed6c}"/>
</p:tagLst>
</file>

<file path=ppt/tags/tag11.xml><?xml version="1.0" encoding="utf-8"?>
<p:tagLst xmlns:p="http://schemas.openxmlformats.org/presentationml/2006/main">
  <p:tag name="KSO_WM_UNIT_TABLE_BEAUTIFY" val="smartTable{425f72fb-a7da-4c20-92eb-46a8fca5bae5}"/>
</p:tagLst>
</file>

<file path=ppt/tags/tag12.xml><?xml version="1.0" encoding="utf-8"?>
<p:tagLst xmlns:p="http://schemas.openxmlformats.org/presentationml/2006/main">
  <p:tag name="KSO_WM_UNIT_TABLE_BEAUTIFY" val="smartTable{37c6ba7b-4f68-4673-9a38-79f7c5299045}"/>
</p:tagLst>
</file>

<file path=ppt/tags/tag13.xml><?xml version="1.0" encoding="utf-8"?>
<p:tagLst xmlns:p="http://schemas.openxmlformats.org/presentationml/2006/main">
  <p:tag name="KSO_WM_UNIT_TABLE_BEAUTIFY" val="smartTable{0bf18690-cf43-446c-a1d2-4662652ad63c}"/>
</p:tagLst>
</file>

<file path=ppt/tags/tag14.xml><?xml version="1.0" encoding="utf-8"?>
<p:tagLst xmlns:p="http://schemas.openxmlformats.org/presentationml/2006/main">
  <p:tag name="KSO_WM_UNIT_TABLE_BEAUTIFY" val="smartTable{a8548748-1567-48e2-b4a0-249ab4247d45}"/>
</p:tagLst>
</file>

<file path=ppt/tags/tag15.xml><?xml version="1.0" encoding="utf-8"?>
<p:tagLst xmlns:p="http://schemas.openxmlformats.org/presentationml/2006/main">
  <p:tag name="KSO_WM_UNIT_TABLE_BEAUTIFY" val="smartTable{93568a70-0b9d-42e8-8f50-1803df0f1380}"/>
</p:tagLst>
</file>

<file path=ppt/tags/tag16.xml><?xml version="1.0" encoding="utf-8"?>
<p:tagLst xmlns:p="http://schemas.openxmlformats.org/presentationml/2006/main">
  <p:tag name="KSO_WM_UNIT_TABLE_BEAUTIFY" val="smartTable{7d227038-29c4-4427-82d7-9f3b56315710}"/>
</p:tagLst>
</file>

<file path=ppt/tags/tag17.xml><?xml version="1.0" encoding="utf-8"?>
<p:tagLst xmlns:p="http://schemas.openxmlformats.org/presentationml/2006/main">
  <p:tag name="KSO_WM_UNIT_TABLE_BEAUTIFY" val="smartTable{425f72fb-a7da-4c20-92eb-46a8fca5bae5}"/>
</p:tagLst>
</file>

<file path=ppt/tags/tag18.xml><?xml version="1.0" encoding="utf-8"?>
<p:tagLst xmlns:p="http://schemas.openxmlformats.org/presentationml/2006/main">
  <p:tag name="KSO_WM_UNIT_TABLE_BEAUTIFY" val="smartTable{37c6ba7b-4f68-4673-9a38-79f7c5299045}"/>
</p:tagLst>
</file>

<file path=ppt/tags/tag19.xml><?xml version="1.0" encoding="utf-8"?>
<p:tagLst xmlns:p="http://schemas.openxmlformats.org/presentationml/2006/main">
  <p:tag name="KSO_WM_UNIT_TABLE_BEAUTIFY" val="smartTable{be41ea3f-893c-42d8-be2f-8caf21a4f4f2}"/>
</p:tagLst>
</file>

<file path=ppt/tags/tag2.xml><?xml version="1.0" encoding="utf-8"?>
<p:tagLst xmlns:p="http://schemas.openxmlformats.org/presentationml/2006/main">
  <p:tag name="KSO_WM_UNIT_TABLE_BEAUTIFY" val="smartTable{43407c0f-eb1e-460e-a2f1-92da7c24b627}"/>
</p:tagLst>
</file>

<file path=ppt/tags/tag20.xml><?xml version="1.0" encoding="utf-8"?>
<p:tagLst xmlns:p="http://schemas.openxmlformats.org/presentationml/2006/main">
  <p:tag name="KSO_WM_UNIT_TABLE_BEAUTIFY" val="smartTable{d2eb7c25-27bd-4f11-87ff-81a6c763c42a}"/>
</p:tagLst>
</file>

<file path=ppt/tags/tag21.xml><?xml version="1.0" encoding="utf-8"?>
<p:tagLst xmlns:p="http://schemas.openxmlformats.org/presentationml/2006/main">
  <p:tag name="KSO_WM_UNIT_TABLE_BEAUTIFY" val="smartTable{d5199d27-5cf1-4825-916b-7bf919de3203}"/>
</p:tagLst>
</file>

<file path=ppt/tags/tag22.xml><?xml version="1.0" encoding="utf-8"?>
<p:tagLst xmlns:p="http://schemas.openxmlformats.org/presentationml/2006/main">
  <p:tag name="KSO_WM_UNIT_TABLE_BEAUTIFY" val="smartTable{457f95ff-418d-47b3-8055-36faf60a959a}"/>
</p:tagLst>
</file>

<file path=ppt/tags/tag23.xml><?xml version="1.0" encoding="utf-8"?>
<p:tagLst xmlns:p="http://schemas.openxmlformats.org/presentationml/2006/main">
  <p:tag name="KSO_WM_UNIT_TABLE_BEAUTIFY" val="smartTable{101ae22b-6477-4bba-9250-8511f0c2836e}"/>
</p:tagLst>
</file>

<file path=ppt/tags/tag24.xml><?xml version="1.0" encoding="utf-8"?>
<p:tagLst xmlns:p="http://schemas.openxmlformats.org/presentationml/2006/main">
  <p:tag name="KSO_WM_UNIT_TABLE_BEAUTIFY" val="smartTable{d5199d27-5cf1-4825-916b-7bf919de3203}"/>
</p:tagLst>
</file>

<file path=ppt/tags/tag25.xml><?xml version="1.0" encoding="utf-8"?>
<p:tagLst xmlns:p="http://schemas.openxmlformats.org/presentationml/2006/main">
  <p:tag name="KSO_WM_UNIT_TABLE_BEAUTIFY" val="smartTable{2bc426bc-db1e-4701-8c0f-4bf1d0a6bfdd}"/>
</p:tagLst>
</file>

<file path=ppt/tags/tag26.xml><?xml version="1.0" encoding="utf-8"?>
<p:tagLst xmlns:p="http://schemas.openxmlformats.org/presentationml/2006/main">
  <p:tag name="KSO_WM_UNIT_TABLE_BEAUTIFY" val="smartTable{840fb15e-11c0-40c5-8662-708cb4c88778}"/>
</p:tagLst>
</file>

<file path=ppt/tags/tag27.xml><?xml version="1.0" encoding="utf-8"?>
<p:tagLst xmlns:p="http://schemas.openxmlformats.org/presentationml/2006/main">
  <p:tag name="KSO_WM_UNIT_TABLE_BEAUTIFY" val="smartTable{932a363d-5f18-496b-8c26-87abaf796434}"/>
</p:tagLst>
</file>

<file path=ppt/tags/tag28.xml><?xml version="1.0" encoding="utf-8"?>
<p:tagLst xmlns:p="http://schemas.openxmlformats.org/presentationml/2006/main">
  <p:tag name="KSO_WM_UNIT_TABLE_BEAUTIFY" val="smartTable{fe955c3d-a8bf-4d4a-9318-0f4b74225475}"/>
</p:tagLst>
</file>

<file path=ppt/tags/tag29.xml><?xml version="1.0" encoding="utf-8"?>
<p:tagLst xmlns:p="http://schemas.openxmlformats.org/presentationml/2006/main">
  <p:tag name="KSO_WM_UNIT_TABLE_BEAUTIFY" val="smartTable{82a4ffc9-8c1f-429b-ba11-26d914ee4539}"/>
</p:tagLst>
</file>

<file path=ppt/tags/tag3.xml><?xml version="1.0" encoding="utf-8"?>
<p:tagLst xmlns:p="http://schemas.openxmlformats.org/presentationml/2006/main">
  <p:tag name="KSO_WM_UNIT_TABLE_BEAUTIFY" val="smartTable{894b8e03-6490-495d-9164-8e4e2aac2518}"/>
</p:tagLst>
</file>

<file path=ppt/tags/tag30.xml><?xml version="1.0" encoding="utf-8"?>
<p:tagLst xmlns:p="http://schemas.openxmlformats.org/presentationml/2006/main">
  <p:tag name="KSO_WM_UNIT_TABLE_BEAUTIFY" val="smartTable{932a363d-5f18-496b-8c26-87abaf796434}"/>
</p:tagLst>
</file>

<file path=ppt/tags/tag31.xml><?xml version="1.0" encoding="utf-8"?>
<p:tagLst xmlns:p="http://schemas.openxmlformats.org/presentationml/2006/main">
  <p:tag name="KSO_WM_UNIT_TABLE_BEAUTIFY" val="smartTable{7d227038-29c4-4427-82d7-9f3b56315710}"/>
</p:tagLst>
</file>

<file path=ppt/tags/tag32.xml><?xml version="1.0" encoding="utf-8"?>
<p:tagLst xmlns:p="http://schemas.openxmlformats.org/presentationml/2006/main">
  <p:tag name="KSO_WM_UNIT_TABLE_BEAUTIFY" val="smartTable{894b8e03-6490-495d-9164-8e4e2aac2518}"/>
</p:tagLst>
</file>

<file path=ppt/tags/tag33.xml><?xml version="1.0" encoding="utf-8"?>
<p:tagLst xmlns:p="http://schemas.openxmlformats.org/presentationml/2006/main">
  <p:tag name="KSO_WM_UNIT_TABLE_BEAUTIFY" val="smartTable{3d6e49ac-58e6-472a-b3b3-9046a161ed6c}"/>
</p:tagLst>
</file>

<file path=ppt/tags/tag34.xml><?xml version="1.0" encoding="utf-8"?>
<p:tagLst xmlns:p="http://schemas.openxmlformats.org/presentationml/2006/main">
  <p:tag name="KSO_WM_UNIT_TABLE_BEAUTIFY" val="smartTable{25e1ae74-0230-4c17-a482-5a05085d77c6}"/>
</p:tagLst>
</file>

<file path=ppt/tags/tag35.xml><?xml version="1.0" encoding="utf-8"?>
<p:tagLst xmlns:p="http://schemas.openxmlformats.org/presentationml/2006/main">
  <p:tag name="KSO_WM_UNIT_TABLE_BEAUTIFY" val="smartTable{7d227038-29c4-4427-82d7-9f3b56315710}"/>
</p:tagLst>
</file>

<file path=ppt/tags/tag36.xml><?xml version="1.0" encoding="utf-8"?>
<p:tagLst xmlns:p="http://schemas.openxmlformats.org/presentationml/2006/main">
  <p:tag name="KSO_WM_UNIT_TABLE_BEAUTIFY" val="smartTable{894b8e03-6490-495d-9164-8e4e2aac2518}"/>
</p:tagLst>
</file>

<file path=ppt/tags/tag37.xml><?xml version="1.0" encoding="utf-8"?>
<p:tagLst xmlns:p="http://schemas.openxmlformats.org/presentationml/2006/main">
  <p:tag name="KSO_WM_UNIT_TABLE_BEAUTIFY" val="smartTable{3d6e49ac-58e6-472a-b3b3-9046a161ed6c}"/>
</p:tagLst>
</file>

<file path=ppt/tags/tag38.xml><?xml version="1.0" encoding="utf-8"?>
<p:tagLst xmlns:p="http://schemas.openxmlformats.org/presentationml/2006/main">
  <p:tag name="KSO_WM_UNIT_TABLE_BEAUTIFY" val="smartTable{3f9cc6d2-47df-4060-b591-befe7e10c99d}"/>
</p:tagLst>
</file>

<file path=ppt/tags/tag39.xml><?xml version="1.0" encoding="utf-8"?>
<p:tagLst xmlns:p="http://schemas.openxmlformats.org/presentationml/2006/main">
  <p:tag name="KSO_WM_UNIT_TABLE_BEAUTIFY" val="smartTable{25e1ae74-0230-4c17-a482-5a05085d77c6}"/>
</p:tagLst>
</file>

<file path=ppt/tags/tag4.xml><?xml version="1.0" encoding="utf-8"?>
<p:tagLst xmlns:p="http://schemas.openxmlformats.org/presentationml/2006/main">
  <p:tag name="KSO_WM_UNIT_TABLE_BEAUTIFY" val="smartTable{3d6e49ac-58e6-472a-b3b3-9046a161ed6c}"/>
</p:tagLst>
</file>

<file path=ppt/tags/tag40.xml><?xml version="1.0" encoding="utf-8"?>
<p:tagLst xmlns:p="http://schemas.openxmlformats.org/presentationml/2006/main">
  <p:tag name="KSO_WM_UNIT_TABLE_BEAUTIFY" val="smartTable{7d227038-29c4-4427-82d7-9f3b56315710}"/>
</p:tagLst>
</file>

<file path=ppt/tags/tag41.xml><?xml version="1.0" encoding="utf-8"?>
<p:tagLst xmlns:p="http://schemas.openxmlformats.org/presentationml/2006/main">
  <p:tag name="KSO_WM_UNIT_TABLE_BEAUTIFY" val="smartTable{484a2420-a836-4e4d-9267-8ed875ed641f}"/>
</p:tagLst>
</file>

<file path=ppt/tags/tag42.xml><?xml version="1.0" encoding="utf-8"?>
<p:tagLst xmlns:p="http://schemas.openxmlformats.org/presentationml/2006/main">
  <p:tag name="KSO_WM_UNIT_TABLE_BEAUTIFY" val="smartTable{894b8e03-6490-495d-9164-8e4e2aac2518}"/>
</p:tagLst>
</file>

<file path=ppt/tags/tag43.xml><?xml version="1.0" encoding="utf-8"?>
<p:tagLst xmlns:p="http://schemas.openxmlformats.org/presentationml/2006/main">
  <p:tag name="KSO_WM_UNIT_TABLE_BEAUTIFY" val="smartTable{3d6e49ac-58e6-472a-b3b3-9046a161ed6c}"/>
</p:tagLst>
</file>

<file path=ppt/tags/tag44.xml><?xml version="1.0" encoding="utf-8"?>
<p:tagLst xmlns:p="http://schemas.openxmlformats.org/presentationml/2006/main">
  <p:tag name="KSO_WM_UNIT_TABLE_BEAUTIFY" val="smartTable{3f9cc6d2-47df-4060-b591-befe7e10c99d}"/>
</p:tagLst>
</file>

<file path=ppt/tags/tag45.xml><?xml version="1.0" encoding="utf-8"?>
<p:tagLst xmlns:p="http://schemas.openxmlformats.org/presentationml/2006/main">
  <p:tag name="KSO_WM_UNIT_TABLE_BEAUTIFY" val="smartTable{3f9cc6d2-47df-4060-b591-befe7e10c99d}"/>
</p:tagLst>
</file>

<file path=ppt/tags/tag46.xml><?xml version="1.0" encoding="utf-8"?>
<p:tagLst xmlns:p="http://schemas.openxmlformats.org/presentationml/2006/main">
  <p:tag name="KSO_WM_UNIT_TABLE_BEAUTIFY" val="smartTable{0b2a4445-3e9c-45a4-9739-233a4d240332}"/>
</p:tagLst>
</file>

<file path=ppt/tags/tag47.xml><?xml version="1.0" encoding="utf-8"?>
<p:tagLst xmlns:p="http://schemas.openxmlformats.org/presentationml/2006/main">
  <p:tag name="KSO_WM_UNIT_TABLE_BEAUTIFY" val="smartTable{05c0c766-fc41-44f8-8713-4215726e3af6}"/>
</p:tagLst>
</file>

<file path=ppt/tags/tag48.xml><?xml version="1.0" encoding="utf-8"?>
<p:tagLst xmlns:p="http://schemas.openxmlformats.org/presentationml/2006/main">
  <p:tag name="KSO_WM_UNIT_TABLE_BEAUTIFY" val="smartTable{b362c6ff-073f-460a-9ed0-1ba099ad23f0}"/>
</p:tagLst>
</file>

<file path=ppt/tags/tag5.xml><?xml version="1.0" encoding="utf-8"?>
<p:tagLst xmlns:p="http://schemas.openxmlformats.org/presentationml/2006/main">
  <p:tag name="KSO_WM_UNIT_TABLE_BEAUTIFY" val="smartTable{53757fb5-e1ae-4736-b524-bf952be2e042}"/>
</p:tagLst>
</file>

<file path=ppt/tags/tag6.xml><?xml version="1.0" encoding="utf-8"?>
<p:tagLst xmlns:p="http://schemas.openxmlformats.org/presentationml/2006/main">
  <p:tag name="KSO_WM_UNIT_TABLE_BEAUTIFY" val="smartTable{7d227038-29c4-4427-82d7-9f3b56315710}"/>
</p:tagLst>
</file>

<file path=ppt/tags/tag7.xml><?xml version="1.0" encoding="utf-8"?>
<p:tagLst xmlns:p="http://schemas.openxmlformats.org/presentationml/2006/main">
  <p:tag name="KSO_WM_UNIT_TABLE_BEAUTIFY" val="smartTable{43407c0f-eb1e-460e-a2f1-92da7c24b627}"/>
</p:tagLst>
</file>

<file path=ppt/tags/tag8.xml><?xml version="1.0" encoding="utf-8"?>
<p:tagLst xmlns:p="http://schemas.openxmlformats.org/presentationml/2006/main">
  <p:tag name="KSO_WM_UNIT_TABLE_BEAUTIFY" val="smartTable{6f4837ef-3c26-40dd-8fdf-1c075a16ecdc}"/>
</p:tagLst>
</file>

<file path=ppt/tags/tag9.xml><?xml version="1.0" encoding="utf-8"?>
<p:tagLst xmlns:p="http://schemas.openxmlformats.org/presentationml/2006/main">
  <p:tag name="KSO_WM_UNIT_TABLE_BEAUTIFY" val="smartTable{894b8e03-6490-495d-9164-8e4e2aac2518}"/>
</p:tagLst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8837</Words>
  <Application>WPS Presentation</Application>
  <PresentationFormat/>
  <Paragraphs>1040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SimSun</vt:lpstr>
      <vt:lpstr>Wingdings</vt:lpstr>
      <vt:lpstr>Arial</vt:lpstr>
      <vt:lpstr>Nunito</vt:lpstr>
      <vt:lpstr>Thonburi</vt:lpstr>
      <vt:lpstr>Calibri</vt:lpstr>
      <vt:lpstr>Helvetica Neue</vt:lpstr>
      <vt:lpstr>Times New Roman</vt:lpstr>
      <vt:lpstr>Raleway SemiBold</vt:lpstr>
      <vt:lpstr>Lato</vt:lpstr>
      <vt:lpstr>Roboto</vt:lpstr>
      <vt:lpstr>Courier New</vt:lpstr>
      <vt:lpstr>微软雅黑</vt:lpstr>
      <vt:lpstr>汉仪旗黑</vt:lpstr>
      <vt:lpstr>Arial Unicode MS</vt:lpstr>
      <vt:lpstr>Wingdings</vt:lpstr>
      <vt:lpstr>宋体-简</vt:lpstr>
      <vt:lpstr>Arial Italic</vt:lpstr>
      <vt:lpstr>Shift</vt:lpstr>
      <vt:lpstr>Robust Encryption</vt:lpstr>
      <vt:lpstr>Agenda</vt:lpstr>
      <vt:lpstr>PowerPoint 演示文稿</vt:lpstr>
      <vt:lpstr>PowerPoint 演示文稿</vt:lpstr>
      <vt:lpstr>PowerPoint 演示文稿</vt:lpstr>
      <vt:lpstr>Agenda</vt:lpstr>
      <vt:lpstr>PowerPoint 演示文稿</vt:lpstr>
      <vt:lpstr>PowerPoint 演示文稿</vt:lpstr>
      <vt:lpstr>PowerPoint 演示文稿</vt:lpstr>
      <vt:lpstr>Agenda</vt:lpstr>
      <vt:lpstr>PowerPoint 演示文稿</vt:lpstr>
      <vt:lpstr>PowerPoint 演示文稿</vt:lpstr>
      <vt:lpstr>PowerPoint 演示文稿</vt:lpstr>
      <vt:lpstr>PowerPoint 演示文稿</vt:lpstr>
      <vt:lpstr>Agenda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Agenda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Snake-eye Resistant PKE from LWE for Oblivious Message Retrieval and Robust Encryption</dc:title>
  <dc:creator/>
  <cp:lastModifiedBy>yunhaowang</cp:lastModifiedBy>
  <cp:revision>8</cp:revision>
  <dcterms:created xsi:type="dcterms:W3CDTF">2025-05-06T22:31:00Z</dcterms:created>
  <dcterms:modified xsi:type="dcterms:W3CDTF">2025-05-06T22:31:00Z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