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81" r:id="rId5"/>
    <p:sldId id="287" r:id="rId6"/>
    <p:sldId id="290" r:id="rId7"/>
    <p:sldId id="288" r:id="rId8"/>
    <p:sldId id="289" r:id="rId9"/>
    <p:sldId id="257" r:id="rId10"/>
    <p:sldId id="258" r:id="rId11"/>
    <p:sldId id="259" r:id="rId12"/>
    <p:sldId id="267" r:id="rId13"/>
    <p:sldId id="298" r:id="rId14"/>
    <p:sldId id="303" r:id="rId15"/>
    <p:sldId id="295" r:id="rId16"/>
    <p:sldId id="268" r:id="rId17"/>
    <p:sldId id="299" r:id="rId18"/>
    <p:sldId id="304" r:id="rId19"/>
    <p:sldId id="302" r:id="rId20"/>
    <p:sldId id="270" r:id="rId21"/>
    <p:sldId id="271" r:id="rId22"/>
    <p:sldId id="305" r:id="rId23"/>
    <p:sldId id="309" r:id="rId24"/>
    <p:sldId id="310" r:id="rId25"/>
    <p:sldId id="306" r:id="rId26"/>
    <p:sldId id="307" r:id="rId27"/>
    <p:sldId id="273" r:id="rId28"/>
    <p:sldId id="274" r:id="rId29"/>
    <p:sldId id="264" r:id="rId30"/>
    <p:sldId id="294" r:id="rId31"/>
    <p:sldId id="285" r:id="rId32"/>
    <p:sldId id="29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CED1A-6BB5-44F9-A5A6-91986DE25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CF0CDA-61E3-45D0-83DB-41A5B769D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05550-3351-4C78-A894-F5DF86B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EC34D2-BB43-4EE2-8915-E2C954F7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DB965-D2F1-41C8-9AB3-F1911B30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2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B72C3-9314-417D-B8B1-79BD2B0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B5E36F-39DE-4712-A3C3-62F8B4D4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7363F-F8E6-4053-80E4-2ABC81AB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724624-8497-4396-890B-C84B937B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6106C5-EF84-4E7E-9A87-9BB0B50B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27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11C66A-7EC3-4A3F-B354-3ADEA372A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60DFD9-3E17-46DA-BD5E-D7DCE4C1F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6E7639-0D3A-4474-A621-E4996713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65C5AD-0143-44D1-AE49-19A7BF9F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C88B4B-D278-4FC4-A51D-445102EC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8C6A8-73BE-46BD-B864-5355FD7B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6A7D13-5894-433A-B286-C84A6601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4C3B3E-5865-4D9F-B412-C090C6B7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86EC3D-AC0C-4AE6-AA9A-5CA4BFD4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93A708-6F17-4325-9731-43C0D0B6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3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EDEF6-F69C-4660-9FE2-3EE914A7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ED963B-378A-47D6-AC83-E5786E174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C84BBA-D788-4FC4-9695-9BB9A24B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FE5AD-B131-46C7-881D-60A16342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C75567-FC44-4510-837D-E2CD9130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33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5B4D9-57A1-4A4C-8CE0-A6C8942E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AD343E-6157-4CC5-942A-B0748859F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0AAC66-FF54-45DC-9E2B-FCF8B72B0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1D3D1F-F2C6-4CEC-A3ED-EEAC7F73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B435F8-12C2-407A-A946-AE9A4529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313BE-CD6E-4C07-AD67-CC514EE4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4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A8834-2323-4892-8F4A-BD6E8B36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6C5E41-2200-497C-A7CD-295F6909C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7C8BFC-6E6B-4E3B-82BD-0EDC71AB2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254FF0-739B-42CD-A6EF-441D7653A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715397-0684-4C46-84A9-CD10EC1F9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8F97322-DCE8-46E3-8606-443DD174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E14B1-CE1B-4B09-97F1-E64F1415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35716F-01F6-4E13-BE5D-0473CA8F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2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E2A6B-DF94-4E9A-844A-789D03C2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D6AA3E-15B7-4CC9-AC84-7F90548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C62489-A9A4-47C6-8764-A21853E3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D7FE73-B9BE-4743-8AAA-4854C0FF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51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A3E41D-7E7F-4E29-BBF6-C4C37165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61A06A-BD3D-4D65-8EB6-F4C2E4D5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B8F71F-5D2E-43B7-B5DA-95C48D83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6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A3E-C133-47A7-8181-280CB145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110F1-3548-401F-A1A2-D5C10AB5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F1BB0F-85CE-4459-A89B-506C49F49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049B57-23B4-4F48-A616-1A213208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DBA988-015E-4460-9D8A-23E9D56A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AFF825-A078-4FC4-ACDA-B1D5AD0A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61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5580BE-1122-4A09-A4DD-B3D2D7DD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060EC6-F6B9-48DB-A4CC-DFDB10DD6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4E5F45-48B7-426A-8943-4BC007768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E01615-2347-4A36-B3C8-C4437B68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E00DC0-4AE5-4775-B87F-6ECD59D3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8B75EE-416B-49D5-A425-02B1E616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5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2EA77C-2C0E-41EC-A4DA-2D582C13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EE56A1-FFB0-4120-B9E4-2A7538DB3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856364-EE8C-4D67-A89C-C2AE69E15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0C38-62A3-4D90-B260-8A246580574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3626A5-87A8-427D-989B-F2A5F8E4F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02C83E-4100-44A0-9CD2-219834046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90B0-84E8-4615-A24F-1ACD26109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p-b-p-b.github.io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.peng@stu.pku.edu.c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8771C-54ED-40DE-BA8C-62FFF7EB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5170" y="536920"/>
            <a:ext cx="12322339" cy="1655762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PRF with Weak Programming Privacy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3600" dirty="0"/>
              <a:t>and Applications to Private Information Retrieval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26F829-FF6F-4DA2-A9BA-B782B40F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8687"/>
            <a:ext cx="9144000" cy="165576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/>
              <a:t>Bo Peng (Peking University)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789F07-D91F-4245-BE7F-2167D72B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04" y="3476479"/>
            <a:ext cx="960365" cy="14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BC1F71-ABC5-4BA9-87F5-02F56B68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77" y="3482562"/>
            <a:ext cx="1109794" cy="14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C15DFBC-71EA-4BD9-B504-586463B97BE3}"/>
              </a:ext>
            </a:extLst>
          </p:cNvPr>
          <p:cNvSpPr txBox="1"/>
          <p:nvPr/>
        </p:nvSpPr>
        <p:spPr>
          <a:xfrm>
            <a:off x="2786828" y="5183376"/>
            <a:ext cx="254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Ashrujit</a:t>
            </a:r>
            <a:r>
              <a:rPr lang="en-US" altLang="zh-CN" sz="2000" dirty="0"/>
              <a:t> Ghoshal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9BF84E-8FA7-4BAE-B8F4-2A7893CE4B6A}"/>
              </a:ext>
            </a:extLst>
          </p:cNvPr>
          <p:cNvSpPr txBox="1"/>
          <p:nvPr/>
        </p:nvSpPr>
        <p:spPr>
          <a:xfrm>
            <a:off x="5190335" y="5183376"/>
            <a:ext cx="210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Mingxun</a:t>
            </a:r>
            <a:r>
              <a:rPr lang="en-US" altLang="zh-CN" sz="2000" dirty="0"/>
              <a:t> Zhou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DA371A-C3C6-4BA0-B378-42A56E491526}"/>
              </a:ext>
            </a:extLst>
          </p:cNvPr>
          <p:cNvSpPr txBox="1"/>
          <p:nvPr/>
        </p:nvSpPr>
        <p:spPr>
          <a:xfrm>
            <a:off x="7833204" y="5183376"/>
            <a:ext cx="150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Elaine Shi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3AE6AE-AA5C-4EB0-9C59-29C02CCD2995}"/>
              </a:ext>
            </a:extLst>
          </p:cNvPr>
          <p:cNvSpPr txBox="1"/>
          <p:nvPr/>
        </p:nvSpPr>
        <p:spPr>
          <a:xfrm>
            <a:off x="4529399" y="5675225"/>
            <a:ext cx="414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Carnegie Mellon University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460B40-8F06-4095-B593-B4D23B8A217A}"/>
              </a:ext>
            </a:extLst>
          </p:cNvPr>
          <p:cNvSpPr txBox="1"/>
          <p:nvPr/>
        </p:nvSpPr>
        <p:spPr>
          <a:xfrm>
            <a:off x="874451" y="4061157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joint work with</a:t>
            </a:r>
            <a:endParaRPr lang="zh-CN" altLang="en-US" dirty="0"/>
          </a:p>
        </p:txBody>
      </p:sp>
      <p:pic>
        <p:nvPicPr>
          <p:cNvPr id="2050" name="Picture 2" descr="Elaine Shi receives inaugural CyLab Distinguished Alumni Award">
            <a:extLst>
              <a:ext uri="{FF2B5EF4-FFF2-40B4-BE49-F238E27FC236}">
                <a16:creationId xmlns:a16="http://schemas.microsoft.com/office/drawing/2014/main" id="{D2546A54-E7A1-4F51-8230-8AEA1E1D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05" y="3476479"/>
            <a:ext cx="1838254" cy="14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2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BF69B-12D5-43F6-938B-3544449C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Privacy and Programmability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F96537-791D-4867-A104-8C94D9491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Ordinarily, a punctured key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reveals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As is the case of GGM PRF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Privacy: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does not reveal anything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Programmability: can program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𝑝𝑠𝑘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to a desired value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Applications: watermarking PRFs, MPC, PIR, 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F96537-791D-4867-A104-8C94D9491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2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F9AD4-B17A-4A88-BF1F-2F84B8FA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construct a PPPRF?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A2211F-16DF-42EE-8481-23F050AC21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Previous constructions: based on LWE or </a:t>
                </a:r>
                <a:r>
                  <a:rPr lang="en-US" altLang="zh-CN" dirty="0" err="1"/>
                  <a:t>iO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All LWE constructions are similar to layered FHE [PS18, ...]</a:t>
                </a:r>
              </a:p>
              <a:p>
                <a:pPr lvl="1"/>
                <a:r>
                  <a:rPr lang="en-US" altLang="zh-CN" dirty="0"/>
                  <a:t>Strong assumption &amp; Too slow!</a:t>
                </a:r>
              </a:p>
              <a:p>
                <a:r>
                  <a:rPr lang="en-US" altLang="zh-CN" dirty="0"/>
                  <a:t>Previous construction: based on OWF [BGIK22]</a:t>
                </a:r>
              </a:p>
              <a:p>
                <a:pPr lvl="1"/>
                <a:r>
                  <a:rPr lang="en-US" altLang="zh-CN" dirty="0"/>
                  <a:t>Evaluation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is the domain size</a:t>
                </a:r>
              </a:p>
              <a:p>
                <a:pPr lvl="1"/>
                <a:r>
                  <a:rPr lang="en-US" altLang="zh-CN" dirty="0"/>
                  <a:t>Too slow!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Can we construct PPPRF based on OWF, with efficient evaluation?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A2211F-16DF-42EE-8481-23F050AC2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93997-6F2C-4D2D-9942-01BC0EAE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Strawman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A082DB-4417-4C71-8472-8E8C99B90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Baseline: [BGIK22], evaluation time linear in domain size</a:t>
                </a:r>
              </a:p>
              <a:p>
                <a:r>
                  <a:rPr lang="en-US" altLang="zh-CN" dirty="0"/>
                  <a:t>Make the domain size smaller?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Divide the domain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blocks</a:t>
                </a:r>
              </a:p>
              <a:p>
                <a:r>
                  <a:rPr lang="en-US" altLang="zh-CN" dirty="0"/>
                  <a:t>Assign each block a [BGIK22] key</a:t>
                </a:r>
              </a:p>
              <a:p>
                <a:r>
                  <a:rPr lang="en-US" altLang="zh-CN" dirty="0"/>
                  <a:t>Expand a single key during Eval/Prog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A082DB-4417-4C71-8472-8E8C99B90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3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987D0-542A-4FD5-A976-0405EAD7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D3C1A0-3B27-4685-B7D0-3CB5141CA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6AEF9E-E9D2-4FBB-B774-FD08331F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01" y="-1095"/>
            <a:ext cx="9752998" cy="21522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B091F7-4323-4CBC-9E94-1B9FC9AB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28" y="1638795"/>
            <a:ext cx="8112774" cy="5237017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1DF043A-A3F4-476F-8743-BBDB9EA48719}"/>
              </a:ext>
            </a:extLst>
          </p:cNvPr>
          <p:cNvSpPr/>
          <p:nvPr/>
        </p:nvSpPr>
        <p:spPr>
          <a:xfrm>
            <a:off x="2285999" y="5611090"/>
            <a:ext cx="1252846" cy="643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8138C-BD49-4082-87B8-A3021AFF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3A9714-F7EF-49A0-8DA2-E04255E4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285BD4E-23FB-4047-BA94-AAD8EB46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799" y="0"/>
            <a:ext cx="9846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6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93997-6F2C-4D2D-9942-01BC0EAE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Strawman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A082DB-4417-4C71-8472-8E8C99B90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Key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Eval/Prog: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Privacy?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A082DB-4417-4C71-8472-8E8C99B90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7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102DC-FCF5-44B8-83A5-2B405049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Strawman: privacy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06D105-4EF7-4E98-88A0-ED336B5D3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Easily identify the programmed block!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 generic solution: flooding</a:t>
                </a:r>
              </a:p>
              <a:p>
                <a:pPr lvl="1"/>
                <a:r>
                  <a:rPr lang="en-US" altLang="zh-CN" dirty="0"/>
                  <a:t>Assign each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keys, each randomly normal or programmed </a:t>
                </a:r>
              </a:p>
              <a:p>
                <a:pPr lvl="1"/>
                <a:r>
                  <a:rPr lang="en-US" altLang="zh-CN" dirty="0"/>
                  <a:t>Program one of the normal keys</a:t>
                </a:r>
              </a:p>
              <a:p>
                <a:pPr lvl="1"/>
                <a:r>
                  <a:rPr lang="en-US" altLang="zh-CN" dirty="0"/>
                  <a:t>Can’t tell which block has one more programmed key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06D105-4EF7-4E98-88A0-ED336B5D3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5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68BE2-063F-4C58-803A-8FA21E54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4E85D1-AE25-498B-9F40-C3D88D1D7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A25C86-5DA9-484E-91B3-4F83B00B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344"/>
            <a:ext cx="12192000" cy="5599312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B1237BD-8FEB-4293-8FE0-3216760092E8}"/>
              </a:ext>
            </a:extLst>
          </p:cNvPr>
          <p:cNvSpPr/>
          <p:nvPr/>
        </p:nvSpPr>
        <p:spPr>
          <a:xfrm>
            <a:off x="1739739" y="5385461"/>
            <a:ext cx="736764" cy="468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1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89667-0C74-4EE2-8185-22CCD871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7D01C6-C0F8-4A06-8900-EA2E1846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59436D-B3B7-4982-A16B-7BE15829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56"/>
            <a:ext cx="12192000" cy="5583887"/>
          </a:xfrm>
          <a:prstGeom prst="rect">
            <a:avLst/>
          </a:prstGeom>
        </p:spPr>
      </p:pic>
      <p:sp>
        <p:nvSpPr>
          <p:cNvPr id="5" name="箭头: 直角双向 4">
            <a:extLst>
              <a:ext uri="{FF2B5EF4-FFF2-40B4-BE49-F238E27FC236}">
                <a16:creationId xmlns:a16="http://schemas.microsoft.com/office/drawing/2014/main" id="{7B503F56-3148-4CCB-97C5-A41206A7CBC4}"/>
              </a:ext>
            </a:extLst>
          </p:cNvPr>
          <p:cNvSpPr/>
          <p:nvPr/>
        </p:nvSpPr>
        <p:spPr>
          <a:xfrm rot="2578457">
            <a:off x="3394224" y="2249022"/>
            <a:ext cx="1377538" cy="136476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F98D51-BD7F-48BE-A453-B2C8EE3A298E}"/>
              </a:ext>
            </a:extLst>
          </p:cNvPr>
          <p:cNvSpPr txBox="1"/>
          <p:nvPr/>
        </p:nvSpPr>
        <p:spPr>
          <a:xfrm flipH="1">
            <a:off x="3113889" y="3694625"/>
            <a:ext cx="21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Same #normal-key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41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AF615-A60D-42F7-A3B4-4A3DCBE0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Strawman: privacy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79F356-6288-49A5-883E-C2B5E4A00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Nevertheless, some information is leaked by #normal-key.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It achieves a notion of “weak” PPPRF:</a:t>
                </a:r>
                <a:endParaRPr lang="en-US" altLang="zh-CN" b="0" dirty="0"/>
              </a:p>
              <a:p>
                <a:r>
                  <a:rPr lang="en-US" altLang="zh-CN" dirty="0"/>
                  <a:t>Cannot distinguish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𝑝𝑠𝑘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w.p.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Relaxation of statistical distance</a:t>
                </a:r>
              </a:p>
              <a:p>
                <a:pPr lvl="1"/>
                <a:r>
                  <a:rPr lang="en-US" altLang="zh-CN" dirty="0"/>
                  <a:t>Intuitively,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leaks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w.p.</a:t>
                </a:r>
                <a:r>
                  <a:rPr lang="en-US" altLang="zh-CN" dirty="0"/>
                  <a:t> at most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79F356-6288-49A5-883E-C2B5E4A00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03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D0540-EC3B-46A9-A36E-D74CB9BC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u="sng" dirty="0"/>
              <a:t>Information Retrieval</a:t>
            </a:r>
            <a:r>
              <a:rPr lang="en-US" altLang="zh-CN" sz="4800" dirty="0"/>
              <a:t> Leaks User Privacy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79277-C936-48EB-ACF1-219DF95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0" dirty="0">
                <a:effectLst/>
              </a:rPr>
              <a:t> </a:t>
            </a:r>
            <a:endParaRPr lang="zh-CN" alt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D2708F-EFD2-4317-8DE0-F3B7DB29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22" y="2731324"/>
            <a:ext cx="1936668" cy="19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BD238E24-7505-44C9-BD07-51E82809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12" y="2649805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1533296E-784A-45C4-B224-AFAF56AA543F}"/>
              </a:ext>
            </a:extLst>
          </p:cNvPr>
          <p:cNvSpPr/>
          <p:nvPr/>
        </p:nvSpPr>
        <p:spPr>
          <a:xfrm>
            <a:off x="4391087" y="3429000"/>
            <a:ext cx="2492952" cy="21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8A1FBB5-599C-4054-B6BA-F5EC7809A599}"/>
              </a:ext>
            </a:extLst>
          </p:cNvPr>
          <p:cNvSpPr/>
          <p:nvPr/>
        </p:nvSpPr>
        <p:spPr>
          <a:xfrm rot="10800000">
            <a:off x="4307962" y="3788228"/>
            <a:ext cx="2492952" cy="21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3D8484-AC0D-4EC9-A336-3A64A9682B36}"/>
              </a:ext>
            </a:extLst>
          </p:cNvPr>
          <p:cNvSpPr txBox="1"/>
          <p:nvPr/>
        </p:nvSpPr>
        <p:spPr>
          <a:xfrm>
            <a:off x="4466855" y="3059668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Location of EC ’25 ?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1FE481-D271-4D3D-A6E9-724D1E6B8DAC}"/>
              </a:ext>
            </a:extLst>
          </p:cNvPr>
          <p:cNvSpPr txBox="1"/>
          <p:nvPr/>
        </p:nvSpPr>
        <p:spPr>
          <a:xfrm>
            <a:off x="4614586" y="4015057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Madrid, Spain</a:t>
            </a:r>
            <a:endParaRPr lang="zh-CN" altLang="en-US" dirty="0"/>
          </a:p>
        </p:txBody>
      </p:sp>
      <p:sp>
        <p:nvSpPr>
          <p:cNvPr id="10" name="思想气泡: 云 9">
            <a:extLst>
              <a:ext uri="{FF2B5EF4-FFF2-40B4-BE49-F238E27FC236}">
                <a16:creationId xmlns:a16="http://schemas.microsoft.com/office/drawing/2014/main" id="{2633E115-2B0D-4895-B54D-C734957CFFF5}"/>
              </a:ext>
            </a:extLst>
          </p:cNvPr>
          <p:cNvSpPr/>
          <p:nvPr/>
        </p:nvSpPr>
        <p:spPr>
          <a:xfrm rot="12443753">
            <a:off x="6137328" y="4478804"/>
            <a:ext cx="2321564" cy="170473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7F5274-71EA-4E80-94AD-25547F357D95}"/>
              </a:ext>
            </a:extLst>
          </p:cNvPr>
          <p:cNvSpPr txBox="1"/>
          <p:nvPr/>
        </p:nvSpPr>
        <p:spPr>
          <a:xfrm>
            <a:off x="6201677" y="5146507"/>
            <a:ext cx="219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 cryptographer…</a:t>
            </a:r>
            <a:endParaRPr lang="zh-CN" altLang="en-US" dirty="0"/>
          </a:p>
        </p:txBody>
      </p:sp>
      <p:pic>
        <p:nvPicPr>
          <p:cNvPr id="1030" name="Picture 6" descr="Devil - Free smileys icons">
            <a:extLst>
              <a:ext uri="{FF2B5EF4-FFF2-40B4-BE49-F238E27FC236}">
                <a16:creationId xmlns:a16="http://schemas.microsoft.com/office/drawing/2014/main" id="{40B11535-9C6D-4C85-9F47-1FAA51E5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94" y="1475808"/>
            <a:ext cx="1457788" cy="14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EC4DB-3A98-43DF-BBE2-E7014750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Strawman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420750-70B7-4E14-914D-28CCB892B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Key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Eval/Prog: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Privacy: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Drawback: key size is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Observation: only 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𝝀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keys during Eval/Prog</a:t>
                </a:r>
              </a:p>
              <a:p>
                <a:r>
                  <a:rPr lang="en-US" altLang="zh-CN" dirty="0"/>
                  <a:t>Use a PPPRF to generate the keys!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420750-70B7-4E14-914D-28CCB892B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4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86E5F-7772-4FF7-AA8E-1BFAC192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Reducing the key size: Recursion!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85D491-0DCA-42AE-B944-AE4639F5F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0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a [BGIK22] key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Top-down evaluation: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Level 1: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𝑚𝑠𝑘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expands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[BGIK22] keys</a:t>
                </a:r>
              </a:p>
              <a:p>
                <a:r>
                  <a:rPr lang="en-US" altLang="zh-CN" dirty="0"/>
                  <a:t>Level 2: each key expands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dirty="0"/>
                  <a:t> pseudorandom values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Like a GGM PRF, but with larger fan-out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85D491-0DCA-42AE-B944-AE4639F5F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3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CD4A8-A7D0-4211-BDD8-73A4B770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9F200-C4EF-4B38-BBC4-EB9FD46D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7384A2-B114-441F-9DA1-8639A7F78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84" y="0"/>
            <a:ext cx="3401831" cy="1067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1A294F-3F25-435F-8035-2E29C7944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5" y="791357"/>
            <a:ext cx="10515600" cy="25037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9609999-D3F2-47C3-A014-6A2CDB182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828" y="3158498"/>
            <a:ext cx="8626474" cy="3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86E5F-7772-4FF7-AA8E-1BFAC192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85D491-0DCA-42AE-B944-AE4639F5F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Bottom-up programming:</a:t>
                </a:r>
              </a:p>
              <a:p>
                <a:r>
                  <a:rPr lang="en-US" altLang="zh-CN" dirty="0"/>
                  <a:t>Level 2: program the level-2 key first</a:t>
                </a:r>
              </a:p>
              <a:p>
                <a:r>
                  <a:rPr lang="en-US" altLang="zh-CN" dirty="0"/>
                  <a:t>Level 1: program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𝑚𝑠𝑘</m:t>
                    </m:r>
                  </m:oMath>
                </a14:m>
                <a:r>
                  <a:rPr lang="en-US" altLang="zh-CN" dirty="0"/>
                  <a:t> to </a:t>
                </a:r>
                <a:r>
                  <a:rPr lang="en-US" altLang="zh-CN" b="1" dirty="0"/>
                  <a:t>output the programmed level-2 key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85D491-0DCA-42AE-B944-AE4639F5F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CD4A8-A7D0-4211-BDD8-73A4B770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9F200-C4EF-4B38-BBC4-EB9FD46D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F774F2-43BC-409A-B81E-369E1B74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40" y="0"/>
            <a:ext cx="10371320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7D98C063-32A4-4DDD-BFD2-28049D31FE65}"/>
              </a:ext>
            </a:extLst>
          </p:cNvPr>
          <p:cNvSpPr/>
          <p:nvPr/>
        </p:nvSpPr>
        <p:spPr>
          <a:xfrm>
            <a:off x="2060368" y="5850724"/>
            <a:ext cx="777834" cy="510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7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37DC2-FEF4-4754-A4DC-CB7E45C4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D131F-C65B-4E2D-8829-3DC98D7E8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A743EC-525C-4BCC-9D11-3B623610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68" y="0"/>
            <a:ext cx="1045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9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C6ABA-FC70-41CF-B13B-8E443A68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E17C3-83D0-46D2-AD60-72E09C14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035A08-F9DF-4BE0-BC5E-819F92D56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68" y="0"/>
            <a:ext cx="1045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64DBF-F58A-4BF2-B2FE-002740D5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Reducing the key size: Recursion!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848B1A-418F-4EEB-85CF-03B4B2F29C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Key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Eval/Prog: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Privacy?</a:t>
                </a:r>
              </a:p>
              <a:p>
                <a:r>
                  <a:rPr lang="en-US" altLang="zh-CN" dirty="0"/>
                  <a:t>Easily identify the programmed path!</a:t>
                </a:r>
              </a:p>
              <a:p>
                <a:pPr lvl="1"/>
                <a:r>
                  <a:rPr lang="en-US" altLang="zh-CN" dirty="0"/>
                  <a:t>Again, flooding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𝑚𝑠𝑘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programming one of them</a:t>
                </a:r>
              </a:p>
              <a:p>
                <a:pPr lvl="1"/>
                <a:r>
                  <a:rPr lang="en-US" altLang="zh-CN" dirty="0"/>
                  <a:t>See our paper for details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Can we do better?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848B1A-418F-4EEB-85CF-03B4B2F29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3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9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6F3F-1CFB-4719-9284-D1161E89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 need to go deeper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52F439-7ED3-406A-B7C7-01A34DCFF9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 stop at two levels?</a:t>
                </a:r>
              </a:p>
              <a:p>
                <a:r>
                  <a:rPr lang="en-US" altLang="zh-CN" dirty="0"/>
                  <a:t>No fundamental difference between 2 levels and 10 levels!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Key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Eval/Prog: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1/10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Can we take it all the way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levels?</a:t>
                </a:r>
              </a:p>
              <a:p>
                <a:pPr lvl="1"/>
                <a:r>
                  <a:rPr lang="en-US" altLang="zh-CN" dirty="0"/>
                  <a:t>Sadly, no, because key size blows up exponentially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52F439-7ED3-406A-B7C7-01A34DCFF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136AE-0F45-4CA1-B78A-8E7C85AB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Summarize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2E42D0-D8E2-4FC1-A821-4358142C5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Assumption: OWF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For arbitrary constant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:r>
                  <a:rPr lang="en-US" altLang="zh-CN" dirty="0"/>
                  <a:t>Key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Eval/Prog: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Security: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2E42D0-D8E2-4FC1-A821-4358142C5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5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D0540-EC3B-46A9-A36E-D74CB9BC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u="sng" dirty="0"/>
              <a:t>Private Information Retrieval</a:t>
            </a:r>
            <a:r>
              <a:rPr lang="en-US" altLang="zh-CN" sz="4800" dirty="0"/>
              <a:t> [CGKS95]</a:t>
            </a:r>
            <a:endParaRPr lang="zh-CN" altLang="en-US" sz="4800" u="sng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79277-C936-48EB-ACF1-219DF95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0" dirty="0">
                <a:effectLst/>
              </a:rPr>
              <a:t> </a:t>
            </a:r>
            <a:endParaRPr lang="zh-CN" alt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D2708F-EFD2-4317-8DE0-F3B7DB29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22" y="2731324"/>
            <a:ext cx="1936668" cy="19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Hosting Server icon PNG and SVG Vector Free Download">
            <a:extLst>
              <a:ext uri="{FF2B5EF4-FFF2-40B4-BE49-F238E27FC236}">
                <a16:creationId xmlns:a16="http://schemas.microsoft.com/office/drawing/2014/main" id="{BD238E24-7505-44C9-BD07-51E82809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12" y="2649805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1533296E-784A-45C4-B224-AFAF56AA543F}"/>
              </a:ext>
            </a:extLst>
          </p:cNvPr>
          <p:cNvSpPr/>
          <p:nvPr/>
        </p:nvSpPr>
        <p:spPr>
          <a:xfrm>
            <a:off x="4391087" y="3429000"/>
            <a:ext cx="2492952" cy="21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8A1FBB5-599C-4054-B6BA-F5EC7809A599}"/>
              </a:ext>
            </a:extLst>
          </p:cNvPr>
          <p:cNvSpPr/>
          <p:nvPr/>
        </p:nvSpPr>
        <p:spPr>
          <a:xfrm rot="10800000">
            <a:off x="4307962" y="3788228"/>
            <a:ext cx="2492952" cy="21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3D8484-AC0D-4EC9-A336-3A64A9682B36}"/>
              </a:ext>
            </a:extLst>
          </p:cNvPr>
          <p:cNvSpPr txBox="1"/>
          <p:nvPr/>
        </p:nvSpPr>
        <p:spPr>
          <a:xfrm>
            <a:off x="4466855" y="3059668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Location of EC ’25 ?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1FE481-D271-4D3D-A6E9-724D1E6B8DAC}"/>
              </a:ext>
            </a:extLst>
          </p:cNvPr>
          <p:cNvSpPr txBox="1"/>
          <p:nvPr/>
        </p:nvSpPr>
        <p:spPr>
          <a:xfrm>
            <a:off x="4614586" y="4015057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Madrid, Spain</a:t>
            </a:r>
            <a:endParaRPr lang="zh-CN" altLang="en-US" dirty="0"/>
          </a:p>
        </p:txBody>
      </p:sp>
      <p:sp>
        <p:nvSpPr>
          <p:cNvPr id="15" name="思想气泡: 云 14">
            <a:extLst>
              <a:ext uri="{FF2B5EF4-FFF2-40B4-BE49-F238E27FC236}">
                <a16:creationId xmlns:a16="http://schemas.microsoft.com/office/drawing/2014/main" id="{5C9C638E-93B8-4D45-B2F9-19D01DF7A8A3}"/>
              </a:ext>
            </a:extLst>
          </p:cNvPr>
          <p:cNvSpPr/>
          <p:nvPr/>
        </p:nvSpPr>
        <p:spPr>
          <a:xfrm rot="12443753">
            <a:off x="6137328" y="4478804"/>
            <a:ext cx="2321564" cy="170473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016BE0-509D-4B33-AE1F-9D0C8BFE163F}"/>
              </a:ext>
            </a:extLst>
          </p:cNvPr>
          <p:cNvSpPr txBox="1"/>
          <p:nvPr/>
        </p:nvSpPr>
        <p:spPr>
          <a:xfrm>
            <a:off x="6809395" y="5146507"/>
            <a:ext cx="219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???</a:t>
            </a:r>
            <a:endParaRPr lang="zh-CN" altLang="en-US" sz="2800" dirty="0"/>
          </a:p>
        </p:txBody>
      </p:sp>
      <p:pic>
        <p:nvPicPr>
          <p:cNvPr id="17" name="Picture 6" descr="Devil - Free smileys icons">
            <a:extLst>
              <a:ext uri="{FF2B5EF4-FFF2-40B4-BE49-F238E27FC236}">
                <a16:creationId xmlns:a16="http://schemas.microsoft.com/office/drawing/2014/main" id="{EF291534-08F5-4435-8515-E6912BFC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94" y="1475808"/>
            <a:ext cx="1457788" cy="14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28E07D59-5842-46A9-8C33-21D2B721F2DD}"/>
              </a:ext>
            </a:extLst>
          </p:cNvPr>
          <p:cNvSpPr/>
          <p:nvPr/>
        </p:nvSpPr>
        <p:spPr>
          <a:xfrm>
            <a:off x="4466855" y="3059668"/>
            <a:ext cx="2272392" cy="3693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776,800+ Lock Stock Photos, Pictures &amp; Royalty-Free Images ...">
            <a:extLst>
              <a:ext uri="{FF2B5EF4-FFF2-40B4-BE49-F238E27FC236}">
                <a16:creationId xmlns:a16="http://schemas.microsoft.com/office/drawing/2014/main" id="{73617D62-1D31-4159-BB24-14BB4142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89" y="2871464"/>
            <a:ext cx="341220" cy="3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C00BEA3-1BD3-4BBE-AA3F-3322A0E85880}"/>
              </a:ext>
            </a:extLst>
          </p:cNvPr>
          <p:cNvSpPr/>
          <p:nvPr/>
        </p:nvSpPr>
        <p:spPr>
          <a:xfrm>
            <a:off x="4619255" y="4037406"/>
            <a:ext cx="1639041" cy="33688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 descr="776,800+ Lock Stock Photos, Pictures &amp; Royalty-Free Images ...">
            <a:extLst>
              <a:ext uri="{FF2B5EF4-FFF2-40B4-BE49-F238E27FC236}">
                <a16:creationId xmlns:a16="http://schemas.microsoft.com/office/drawing/2014/main" id="{9D9778CE-8C04-4C34-B8A4-30D2CA13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23" y="4132323"/>
            <a:ext cx="341220" cy="3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7AF7957-315E-4C99-8EAA-6F4B99A968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Security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7AF7957-315E-4C99-8EAA-6F4B99A96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F20AFF-16A6-485C-A793-C588A8BF2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Why would anyone care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security?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Security amplification by [BGIK22]: boost to negligible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Apply security amplification to PIR</a:t>
                </a:r>
              </a:p>
              <a:p>
                <a:pPr lvl="1"/>
                <a:r>
                  <a:rPr lang="en-US" altLang="zh-CN" dirty="0"/>
                  <a:t>See our paper for more details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F20AFF-16A6-485C-A793-C588A8BF2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1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E6E39-9829-4944-8ECA-4D9A1A0B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 PIR in </a:t>
            </a:r>
            <a:r>
              <a:rPr lang="en-US" altLang="zh-CN" dirty="0" err="1"/>
              <a:t>Minicrypt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76989-DC13-4758-8D1E-B9F69068D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storage,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an arbitrary constant.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76989-DC13-4758-8D1E-B9F69068D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F640CFE-79F1-407F-B7E8-EC8E3CB61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621054"/>
                  </p:ext>
                </p:extLst>
              </p:nvPr>
            </p:nvGraphicFramePr>
            <p:xfrm>
              <a:off x="921986" y="2720657"/>
              <a:ext cx="10348028" cy="1909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7007">
                      <a:extLst>
                        <a:ext uri="{9D8B030D-6E8A-4147-A177-3AD203B41FA5}">
                          <a16:colId xmlns:a16="http://schemas.microsoft.com/office/drawing/2014/main" val="3995035356"/>
                        </a:ext>
                      </a:extLst>
                    </a:gridCol>
                    <a:gridCol w="2587007">
                      <a:extLst>
                        <a:ext uri="{9D8B030D-6E8A-4147-A177-3AD203B41FA5}">
                          <a16:colId xmlns:a16="http://schemas.microsoft.com/office/drawing/2014/main" val="1085449467"/>
                        </a:ext>
                      </a:extLst>
                    </a:gridCol>
                    <a:gridCol w="2587007">
                      <a:extLst>
                        <a:ext uri="{9D8B030D-6E8A-4147-A177-3AD203B41FA5}">
                          <a16:colId xmlns:a16="http://schemas.microsoft.com/office/drawing/2014/main" val="3633469559"/>
                        </a:ext>
                      </a:extLst>
                    </a:gridCol>
                    <a:gridCol w="2587007">
                      <a:extLst>
                        <a:ext uri="{9D8B030D-6E8A-4147-A177-3AD203B41FA5}">
                          <a16:colId xmlns:a16="http://schemas.microsoft.com/office/drawing/2014/main" val="3362431339"/>
                        </a:ext>
                      </a:extLst>
                    </a:gridCol>
                  </a:tblGrid>
                  <a:tr h="636512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Online Comm.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Offline comm.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Computation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259370"/>
                      </a:ext>
                    </a:extLst>
                  </a:tr>
                  <a:tr h="636512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Prev. best [ZPSZ24]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1/4</m:t>
                                    </m:r>
                                  </m:sup>
                                </m:s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320335"/>
                      </a:ext>
                    </a:extLst>
                  </a:tr>
                  <a:tr h="636512">
                    <a:tc>
                      <a:txBody>
                        <a:bodyPr/>
                        <a:lstStyle/>
                        <a:p>
                          <a:r>
                            <a:rPr lang="en-US" altLang="zh-CN" b="1" u="sng" dirty="0"/>
                            <a:t>Ours</a:t>
                          </a:r>
                          <a:endParaRPr lang="zh-CN" altLang="en-US" b="1" u="sn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8676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F640CFE-79F1-407F-B7E8-EC8E3CB61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621054"/>
                  </p:ext>
                </p:extLst>
              </p:nvPr>
            </p:nvGraphicFramePr>
            <p:xfrm>
              <a:off x="921986" y="2720657"/>
              <a:ext cx="10348028" cy="1909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7007">
                      <a:extLst>
                        <a:ext uri="{9D8B030D-6E8A-4147-A177-3AD203B41FA5}">
                          <a16:colId xmlns:a16="http://schemas.microsoft.com/office/drawing/2014/main" val="3995035356"/>
                        </a:ext>
                      </a:extLst>
                    </a:gridCol>
                    <a:gridCol w="2587007">
                      <a:extLst>
                        <a:ext uri="{9D8B030D-6E8A-4147-A177-3AD203B41FA5}">
                          <a16:colId xmlns:a16="http://schemas.microsoft.com/office/drawing/2014/main" val="1085449467"/>
                        </a:ext>
                      </a:extLst>
                    </a:gridCol>
                    <a:gridCol w="2587007">
                      <a:extLst>
                        <a:ext uri="{9D8B030D-6E8A-4147-A177-3AD203B41FA5}">
                          <a16:colId xmlns:a16="http://schemas.microsoft.com/office/drawing/2014/main" val="3633469559"/>
                        </a:ext>
                      </a:extLst>
                    </a:gridCol>
                    <a:gridCol w="2587007">
                      <a:extLst>
                        <a:ext uri="{9D8B030D-6E8A-4147-A177-3AD203B41FA5}">
                          <a16:colId xmlns:a16="http://schemas.microsoft.com/office/drawing/2014/main" val="3362431339"/>
                        </a:ext>
                      </a:extLst>
                    </a:gridCol>
                  </a:tblGrid>
                  <a:tr h="636512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Online Comm.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Offline comm.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Computation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259370"/>
                      </a:ext>
                    </a:extLst>
                  </a:tr>
                  <a:tr h="636512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Prev. best [ZPSZ24]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472" t="-105769" r="-201179" b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5769" r="-100706" b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708" t="-105769" r="-943" b="-102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320335"/>
                      </a:ext>
                    </a:extLst>
                  </a:tr>
                  <a:tr h="636512">
                    <a:tc>
                      <a:txBody>
                        <a:bodyPr/>
                        <a:lstStyle/>
                        <a:p>
                          <a:r>
                            <a:rPr lang="en-US" altLang="zh-CN" b="1" u="sng" dirty="0"/>
                            <a:t>Ours</a:t>
                          </a:r>
                          <a:endParaRPr lang="zh-CN" altLang="en-US" b="1" u="sn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472" t="-203810" r="-20117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03810" r="-10070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708" t="-203810" r="-943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6765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6870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F543A-BE92-44B7-89CC-65D00D7A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directions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42600F-C6FE-44F5-9FE5-FBD46DA2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Concretely efficient PPPRF, based on LWE?</a:t>
            </a:r>
          </a:p>
          <a:p>
            <a:r>
              <a:rPr lang="en-US" altLang="zh-CN" dirty="0"/>
              <a:t>More applications of security amplification?</a:t>
            </a:r>
          </a:p>
          <a:p>
            <a:r>
              <a:rPr lang="en-US" altLang="zh-CN" dirty="0"/>
              <a:t>More primitives based on OWF?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Read our paper:</a:t>
            </a:r>
          </a:p>
          <a:p>
            <a:pPr lvl="1"/>
            <a:r>
              <a:rPr lang="en-US" altLang="zh-CN" dirty="0"/>
              <a:t>ia.cr/2025/300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874BB5-69D6-467C-A5C2-04BE13A1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23" y="4102924"/>
            <a:ext cx="1896267" cy="18586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7323BC-E21A-43CE-9C6A-1504E049C36B}"/>
              </a:ext>
            </a:extLst>
          </p:cNvPr>
          <p:cNvSpPr txBox="1"/>
          <p:nvPr/>
        </p:nvSpPr>
        <p:spPr>
          <a:xfrm>
            <a:off x="8631391" y="4381994"/>
            <a:ext cx="306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 action="ppaction://hlinkfile"/>
              </a:rPr>
              <a:t>p-b-p-b.github.io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hlinkClick r:id="rId4"/>
              </a:rPr>
              <a:t>bo.peng@stu.pku.edu.cn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Applying for PhD this year </a:t>
            </a:r>
            <a:r>
              <a:rPr lang="en-US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2E72C-B8EE-42D6-83FF-A3B7D23F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Recently...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11BD0F-0C91-4A86-B57A-555E394E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Advance on </a:t>
            </a:r>
            <a:r>
              <a:rPr lang="en-US" altLang="zh-CN" u="sng" dirty="0"/>
              <a:t>Preprocessing PIR</a:t>
            </a:r>
          </a:p>
          <a:p>
            <a:pPr lvl="1"/>
            <a:r>
              <a:rPr lang="en-US" altLang="zh-CN" sz="2000" dirty="0"/>
              <a:t>[BIM00],[CK20],[KC21],[SACM21],[CHK22],[LP22],[LP22b],[HHCM+23],[ZLTS23],[LMW23],[LP23],[MIR23],[ZPSZ24],[HPPY24],[GZS24],[ISW24]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Many of them follow a common framework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412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9B14F-B5D9-4595-849C-9F64882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7B72D-B1F1-4B6A-A9A1-6DBFB5D0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80D8210-2C00-41F0-819E-B283AF8A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50" y="5699023"/>
            <a:ext cx="5600193" cy="5272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6AEB2C-048F-4074-8D9D-149648F6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50" y="5350626"/>
            <a:ext cx="5086572" cy="5168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AE0E6D-F4C6-4719-B23A-0E0609A02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150" y="6090362"/>
            <a:ext cx="5649698" cy="5301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5FE81C-187B-40AB-ADA7-2A3E01BF6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92" y="1485316"/>
            <a:ext cx="9117350" cy="41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9B14F-B5D9-4595-849C-9F64882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Preprocessing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7B72D-B1F1-4B6A-A9A1-6DBFB5D0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C0EDE4-7473-471A-89BC-B29EAF3BD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92" y="1479375"/>
            <a:ext cx="9117350" cy="45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9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21DD7-80B1-4B00-AC76-C0478BEE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52D57F-5F72-40E2-A2F2-FF95E829D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4EB106-D0E1-45A7-BEBB-4E497289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5" y="1472540"/>
            <a:ext cx="9213722" cy="46509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EED6E1-8168-488D-BD83-91CC2F1E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88" y="4155696"/>
            <a:ext cx="4728358" cy="12297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0DA819-F6B2-4D29-BAB9-95BE6931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848" y="2891642"/>
            <a:ext cx="1028407" cy="15900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5FCC08-CB6E-42CF-9891-E2441E372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786" y="2891642"/>
            <a:ext cx="3216233" cy="2436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25E2FFD-5EBB-4232-B0D0-FB022DD98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971" y="5306600"/>
            <a:ext cx="3437058" cy="1353303"/>
          </a:xfrm>
          <a:prstGeom prst="rect">
            <a:avLst/>
          </a:prstGeom>
        </p:spPr>
      </p:pic>
      <p:sp>
        <p:nvSpPr>
          <p:cNvPr id="6" name="箭头: 左 5">
            <a:extLst>
              <a:ext uri="{FF2B5EF4-FFF2-40B4-BE49-F238E27FC236}">
                <a16:creationId xmlns:a16="http://schemas.microsoft.com/office/drawing/2014/main" id="{D9372CED-5A34-4566-9BE0-05C9200F0B8E}"/>
              </a:ext>
            </a:extLst>
          </p:cNvPr>
          <p:cNvSpPr/>
          <p:nvPr/>
        </p:nvSpPr>
        <p:spPr>
          <a:xfrm>
            <a:off x="3431969" y="3461991"/>
            <a:ext cx="867199" cy="462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40A0C2-EC89-410B-91C5-90513601875E}"/>
              </a:ext>
            </a:extLst>
          </p:cNvPr>
          <p:cNvSpPr txBox="1"/>
          <p:nvPr/>
        </p:nvSpPr>
        <p:spPr>
          <a:xfrm>
            <a:off x="94955" y="3455837"/>
            <a:ext cx="325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Large communication!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00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4FABA-F7E4-4D6D-863E-43DAE9BF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Bottleneck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372FEC-DE00-438C-AB49-10FD2AE87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How to send the set in a succinct manner?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Recall: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1,5,7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2,5,7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Transform a PRF key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𝑚𝑠𝑘</m:t>
                    </m:r>
                  </m:oMath>
                </a14:m>
                <a:r>
                  <a:rPr lang="en-US" altLang="zh-CN" dirty="0"/>
                  <a:t> into another key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𝑝𝑠𝑘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𝑝𝑠𝑘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altLang="zh-CN" dirty="0"/>
                  <a:t> differ at one position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𝑝𝑠𝑘</m:t>
                    </m:r>
                  </m:oMath>
                </a14:m>
                <a:r>
                  <a:rPr lang="en-US" altLang="zh-CN" dirty="0"/>
                  <a:t> leaks no information about the differing position</a:t>
                </a:r>
              </a:p>
              <a:p>
                <a:pPr lvl="1"/>
                <a:r>
                  <a:rPr lang="en-US" altLang="zh-CN" dirty="0"/>
                  <a:t>Minimize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Privately Programmable PRF (PPPRF)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372FEC-DE00-438C-AB49-10FD2AE87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B1303-91D2-4DEB-9660-D61E5CED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Puncturable PRF (</a:t>
            </a:r>
            <a:r>
              <a:rPr lang="en-US" altLang="zh-CN" dirty="0" err="1"/>
              <a:t>pPRF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D1AA8E-0825-43DA-AC45-17140D099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Evaluation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can generate a punctured key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𝑚𝑠𝑘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Punctured evaluation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PEval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Correctness: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PEval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Security: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𝑝𝑠𝑘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random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Can be constructed using classical GGM PRF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D1AA8E-0825-43DA-AC45-17140D099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19106</TotalTime>
  <Words>944</Words>
  <Application>Microsoft Office PowerPoint</Application>
  <PresentationFormat>宽屏</PresentationFormat>
  <Paragraphs>179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等线</vt:lpstr>
      <vt:lpstr>等线 Light</vt:lpstr>
      <vt:lpstr>Arial</vt:lpstr>
      <vt:lpstr>Cambria Math</vt:lpstr>
      <vt:lpstr>Comic Sans MS</vt:lpstr>
      <vt:lpstr>Office 主题​​</vt:lpstr>
      <vt:lpstr>PRF with Weak Programming Privacy  and Applications to Private Information Retrieval</vt:lpstr>
      <vt:lpstr>Information Retrieval Leaks User Privacy</vt:lpstr>
      <vt:lpstr>Private Information Retrieval [CGKS95]</vt:lpstr>
      <vt:lpstr>Recently...</vt:lpstr>
      <vt:lpstr>Preprocessing</vt:lpstr>
      <vt:lpstr>Preprocessing</vt:lpstr>
      <vt:lpstr>Query</vt:lpstr>
      <vt:lpstr>Bottleneck</vt:lpstr>
      <vt:lpstr>Puncturable PRF (pPRF)</vt:lpstr>
      <vt:lpstr>Privacy and Programmability</vt:lpstr>
      <vt:lpstr>How to construct a PPPRF?</vt:lpstr>
      <vt:lpstr>Strawman</vt:lpstr>
      <vt:lpstr>PowerPoint 演示文稿</vt:lpstr>
      <vt:lpstr>PowerPoint 演示文稿</vt:lpstr>
      <vt:lpstr>Strawman</vt:lpstr>
      <vt:lpstr>Strawman: privacy</vt:lpstr>
      <vt:lpstr>PowerPoint 演示文稿</vt:lpstr>
      <vt:lpstr>PowerPoint 演示文稿</vt:lpstr>
      <vt:lpstr>Strawman: privacy</vt:lpstr>
      <vt:lpstr>Strawman</vt:lpstr>
      <vt:lpstr>Reducing the key size: Recursion!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Reducing the key size: Recursion!</vt:lpstr>
      <vt:lpstr>We need to go deeper</vt:lpstr>
      <vt:lpstr>Summarize</vt:lpstr>
      <vt:lpstr>1/poly(λ) Security</vt:lpstr>
      <vt:lpstr>Preprocessing PIR in Minicrypt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 Peng</dc:creator>
  <cp:lastModifiedBy>Bo Peng</cp:lastModifiedBy>
  <cp:revision>146</cp:revision>
  <dcterms:created xsi:type="dcterms:W3CDTF">2025-04-16T03:47:53Z</dcterms:created>
  <dcterms:modified xsi:type="dcterms:W3CDTF">2025-05-05T11:44:42Z</dcterms:modified>
</cp:coreProperties>
</file>