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93" r:id="rId2"/>
    <p:sldId id="756" r:id="rId3"/>
    <p:sldId id="757" r:id="rId4"/>
    <p:sldId id="713" r:id="rId5"/>
    <p:sldId id="714" r:id="rId6"/>
    <p:sldId id="758" r:id="rId7"/>
    <p:sldId id="726" r:id="rId8"/>
    <p:sldId id="761" r:id="rId9"/>
    <p:sldId id="763" r:id="rId10"/>
    <p:sldId id="718" r:id="rId11"/>
    <p:sldId id="719" r:id="rId12"/>
    <p:sldId id="724" r:id="rId13"/>
    <p:sldId id="723" r:id="rId14"/>
    <p:sldId id="725" r:id="rId15"/>
    <p:sldId id="716" r:id="rId16"/>
    <p:sldId id="762" r:id="rId17"/>
    <p:sldId id="759" r:id="rId18"/>
    <p:sldId id="715" r:id="rId19"/>
    <p:sldId id="721" r:id="rId20"/>
    <p:sldId id="760" r:id="rId21"/>
    <p:sldId id="729" r:id="rId22"/>
    <p:sldId id="730" r:id="rId23"/>
    <p:sldId id="731" r:id="rId24"/>
    <p:sldId id="732" r:id="rId25"/>
    <p:sldId id="734" r:id="rId26"/>
    <p:sldId id="728" r:id="rId27"/>
    <p:sldId id="735" r:id="rId28"/>
    <p:sldId id="736" r:id="rId29"/>
    <p:sldId id="737" r:id="rId30"/>
    <p:sldId id="738" r:id="rId31"/>
    <p:sldId id="740" r:id="rId32"/>
    <p:sldId id="746" r:id="rId33"/>
    <p:sldId id="743" r:id="rId34"/>
    <p:sldId id="744" r:id="rId35"/>
    <p:sldId id="745" r:id="rId36"/>
    <p:sldId id="742" r:id="rId37"/>
    <p:sldId id="741" r:id="rId38"/>
    <p:sldId id="747" r:id="rId39"/>
    <p:sldId id="749" r:id="rId40"/>
    <p:sldId id="754" r:id="rId41"/>
    <p:sldId id="755" r:id="rId42"/>
    <p:sldId id="748" r:id="rId43"/>
    <p:sldId id="750" r:id="rId44"/>
    <p:sldId id="751" r:id="rId45"/>
    <p:sldId id="752" r:id="rId46"/>
    <p:sldId id="712" r:id="rId47"/>
    <p:sldId id="733" r:id="rId48"/>
  </p:sldIdLst>
  <p:sldSz cx="9144000" cy="5143500" type="screen16x9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83">
          <p15:clr>
            <a:srgbClr val="A4A3A4"/>
          </p15:clr>
        </p15:guide>
        <p15:guide id="2" orient="horz" pos="432">
          <p15:clr>
            <a:srgbClr val="A4A3A4"/>
          </p15:clr>
        </p15:guide>
        <p15:guide id="3" pos="2880">
          <p15:clr>
            <a:srgbClr val="A4A3A4"/>
          </p15:clr>
        </p15:guide>
        <p15:guide id="4" pos="160">
          <p15:clr>
            <a:srgbClr val="A4A3A4"/>
          </p15:clr>
        </p15:guide>
        <p15:guide id="5" pos="5600">
          <p15:clr>
            <a:srgbClr val="A4A3A4"/>
          </p15:clr>
        </p15:guide>
        <p15:guide id="6" pos="1976">
          <p15:clr>
            <a:srgbClr val="A4A3A4"/>
          </p15:clr>
        </p15:guide>
        <p15:guide id="7" pos="3784">
          <p15:clr>
            <a:srgbClr val="A4A3A4"/>
          </p15:clr>
        </p15:guide>
        <p15:guide id="8" pos="1526">
          <p15:clr>
            <a:srgbClr val="A4A3A4"/>
          </p15:clr>
        </p15:guide>
        <p15:guide id="9" pos="4244">
          <p15:clr>
            <a:srgbClr val="A4A3A4"/>
          </p15:clr>
        </p15:guide>
        <p15:guide id="10" pos="1250">
          <p15:clr>
            <a:srgbClr val="A4A3A4"/>
          </p15:clr>
        </p15:guide>
        <p15:guide id="11" pos="2342">
          <p15:clr>
            <a:srgbClr val="A4A3A4"/>
          </p15:clr>
        </p15:guide>
        <p15:guide id="12" pos="3434">
          <p15:clr>
            <a:srgbClr val="A4A3A4"/>
          </p15:clr>
        </p15:guide>
        <p15:guide id="13" pos="45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kashi Yamakawa（山川高志）" initials="TY" lastIdx="1" clrIdx="0">
    <p:extLst>
      <p:ext uri="{19B8F6BF-5375-455C-9EA6-DF929625EA0E}">
        <p15:presenceInfo xmlns:p15="http://schemas.microsoft.com/office/powerpoint/2012/main" userId="S::0469934@coe.ntt.com::cba2ed69-a004-472b-a3b5-91f3cec817b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A3F1"/>
    <a:srgbClr val="136EB7"/>
    <a:srgbClr val="416EB3"/>
    <a:srgbClr val="1E6DB6"/>
    <a:srgbClr val="00094C"/>
    <a:srgbClr val="7CA6E4"/>
    <a:srgbClr val="1F6EB7"/>
    <a:srgbClr val="11467F"/>
    <a:srgbClr val="A6A6A6"/>
    <a:srgbClr val="008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306DB0-719A-40BE-8FBD-576D5345D50B}" v="6064" dt="2022-10-19T07:39:56.2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濃色スタイル 1 - アクセント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濃色スタイル 2 - アクセント 1/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488" autoAdjust="0"/>
    <p:restoredTop sz="80299" autoAdjust="0"/>
  </p:normalViewPr>
  <p:slideViewPr>
    <p:cSldViewPr>
      <p:cViewPr varScale="1">
        <p:scale>
          <a:sx n="242" d="100"/>
          <a:sy n="242" d="100"/>
        </p:scale>
        <p:origin x="3186" y="174"/>
      </p:cViewPr>
      <p:guideLst>
        <p:guide orient="horz" pos="3083"/>
        <p:guide orient="horz" pos="432"/>
        <p:guide pos="2880"/>
        <p:guide pos="160"/>
        <p:guide pos="5600"/>
        <p:guide pos="1976"/>
        <p:guide pos="3784"/>
        <p:guide pos="1526"/>
        <p:guide pos="4244"/>
        <p:guide pos="1250"/>
        <p:guide pos="2342"/>
        <p:guide pos="3434"/>
        <p:guide pos="45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96"/>
    </p:cViewPr>
  </p:sorterViewPr>
  <p:notesViewPr>
    <p:cSldViewPr>
      <p:cViewPr>
        <p:scale>
          <a:sx n="115" d="100"/>
          <a:sy n="115" d="100"/>
        </p:scale>
        <p:origin x="2141" y="-168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B1BCE-7473-496F-AFC7-17690A2C969D}" type="datetimeFigureOut">
              <a:rPr kumimoji="1" lang="ja-JP" altLang="en-US" smtClean="0"/>
              <a:t>2025/4/30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44812-8A9B-4623-87C2-8E60271A0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360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4812-8A9B-4623-87C2-8E60271A00F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0264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4812-8A9B-4623-87C2-8E60271A00F1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5906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4812-8A9B-4623-87C2-8E60271A00F1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2432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4812-8A9B-4623-87C2-8E60271A00F1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6868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4812-8A9B-4623-87C2-8E60271A00F1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5126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4812-8A9B-4623-87C2-8E60271A00F1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1182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4812-8A9B-4623-87C2-8E60271A00F1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40567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4812-8A9B-4623-87C2-8E60271A00F1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096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4812-8A9B-4623-87C2-8E60271A00F1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98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4812-8A9B-4623-87C2-8E60271A00F1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3688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4812-8A9B-4623-87C2-8E60271A00F1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0831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1F454-1AC7-1D16-436B-A5989DBBB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05138A7-0013-2A28-DD07-049A866D2E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A4C778C-159A-D836-76AF-2599DB134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6FC3F8-F254-2FFD-B400-A203582122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4812-8A9B-4623-87C2-8E60271A00F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8106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4812-8A9B-4623-87C2-8E60271A00F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1478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4812-8A9B-4623-87C2-8E60271A00F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8455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4812-8A9B-4623-87C2-8E60271A00F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8596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4812-8A9B-4623-87C2-8E60271A00F1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2504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4812-8A9B-4623-87C2-8E60271A00F1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1382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E07A2-4743-A64C-CE4B-B91848A6E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208D8F1-DD02-7B5F-DAC1-A7B4AB5993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9356F1E-C4B6-A9C3-9E33-07FDDE8A4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A376AF1-FE11-7C0D-6777-9A45C708C6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4812-8A9B-4623-87C2-8E60271A00F1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8282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144812-8A9B-4623-87C2-8E60271A00F1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5409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Nishimoto\Desktop\_save\背景青の-地球のみ青に5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10884" cy="329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1"/>
          <p:cNvSpPr>
            <a:spLocks noGrp="1"/>
          </p:cNvSpPr>
          <p:nvPr>
            <p:ph type="ctrTitle" hasCustomPrompt="1"/>
          </p:nvPr>
        </p:nvSpPr>
        <p:spPr>
          <a:xfrm>
            <a:off x="254000" y="1757362"/>
            <a:ext cx="8636000" cy="1435151"/>
          </a:xfrm>
        </p:spPr>
        <p:txBody>
          <a:bodyPr lIns="0" rIns="0" anchor="ctr" anchorCtr="0">
            <a:normAutofit/>
          </a:bodyPr>
          <a:lstStyle>
            <a:lvl1pPr algn="l">
              <a:defRPr sz="5200" b="1"/>
            </a:lvl1pPr>
          </a:lstStyle>
          <a:p>
            <a:r>
              <a:rPr kumimoji="1" lang="ja-JP" altLang="en-US" dirty="0"/>
              <a:t>タイトル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0" hasCustomPrompt="1"/>
          </p:nvPr>
        </p:nvSpPr>
        <p:spPr>
          <a:xfrm>
            <a:off x="254000" y="3781968"/>
            <a:ext cx="8636000" cy="348813"/>
          </a:xfrm>
        </p:spPr>
        <p:txBody>
          <a:bodyPr anchor="b" anchorCtr="0">
            <a:spAutoFit/>
          </a:bodyPr>
          <a:lstStyle>
            <a:lvl1pPr marL="0" indent="0">
              <a:lnSpc>
                <a:spcPts val="2000"/>
              </a:lnSpc>
              <a:buNone/>
              <a:defRPr sz="2000" b="1"/>
            </a:lvl1pPr>
          </a:lstStyle>
          <a:p>
            <a:pPr lvl="0"/>
            <a:r>
              <a:rPr kumimoji="1" lang="ja-JP" altLang="en-US" dirty="0"/>
              <a:t>所属・役職</a:t>
            </a:r>
          </a:p>
        </p:txBody>
      </p:sp>
      <p:sp>
        <p:nvSpPr>
          <p:cNvPr id="5" name="テキスト プレースホルダー 3"/>
          <p:cNvSpPr>
            <a:spLocks noGrp="1"/>
          </p:cNvSpPr>
          <p:nvPr>
            <p:ph type="body" sz="quarter" idx="11" hasCustomPrompt="1"/>
          </p:nvPr>
        </p:nvSpPr>
        <p:spPr>
          <a:xfrm>
            <a:off x="254000" y="4104765"/>
            <a:ext cx="8636000" cy="523220"/>
          </a:xfrm>
        </p:spPr>
        <p:txBody>
          <a:bodyPr anchor="t" anchorCtr="0">
            <a:sp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kumimoji="1" lang="ja-JP" altLang="en-US" dirty="0"/>
              <a:t>作成者氏名</a:t>
            </a:r>
          </a:p>
        </p:txBody>
      </p:sp>
      <p:grpSp>
        <p:nvGrpSpPr>
          <p:cNvPr id="8" name="グループ化 7"/>
          <p:cNvGrpSpPr/>
          <p:nvPr userDrawn="1"/>
        </p:nvGrpSpPr>
        <p:grpSpPr>
          <a:xfrm>
            <a:off x="8067520" y="236220"/>
            <a:ext cx="833429" cy="284967"/>
            <a:chOff x="1946275" y="-2255838"/>
            <a:chExt cx="4313238" cy="1474788"/>
          </a:xfrm>
        </p:grpSpPr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946275" y="-1944688"/>
              <a:ext cx="781050" cy="784225"/>
            </a:xfrm>
            <a:custGeom>
              <a:avLst/>
              <a:gdLst>
                <a:gd name="T0" fmla="*/ 492 w 492"/>
                <a:gd name="T1" fmla="*/ 0 h 494"/>
                <a:gd name="T2" fmla="*/ 267 w 492"/>
                <a:gd name="T3" fmla="*/ 0 h 494"/>
                <a:gd name="T4" fmla="*/ 267 w 492"/>
                <a:gd name="T5" fmla="*/ 97 h 494"/>
                <a:gd name="T6" fmla="*/ 324 w 492"/>
                <a:gd name="T7" fmla="*/ 97 h 494"/>
                <a:gd name="T8" fmla="*/ 324 w 492"/>
                <a:gd name="T9" fmla="*/ 286 h 494"/>
                <a:gd name="T10" fmla="*/ 168 w 492"/>
                <a:gd name="T11" fmla="*/ 0 h 494"/>
                <a:gd name="T12" fmla="*/ 0 w 492"/>
                <a:gd name="T13" fmla="*/ 0 h 494"/>
                <a:gd name="T14" fmla="*/ 0 w 492"/>
                <a:gd name="T15" fmla="*/ 95 h 494"/>
                <a:gd name="T16" fmla="*/ 59 w 492"/>
                <a:gd name="T17" fmla="*/ 95 h 494"/>
                <a:gd name="T18" fmla="*/ 59 w 492"/>
                <a:gd name="T19" fmla="*/ 400 h 494"/>
                <a:gd name="T20" fmla="*/ 0 w 492"/>
                <a:gd name="T21" fmla="*/ 400 h 494"/>
                <a:gd name="T22" fmla="*/ 0 w 492"/>
                <a:gd name="T23" fmla="*/ 494 h 494"/>
                <a:gd name="T24" fmla="*/ 227 w 492"/>
                <a:gd name="T25" fmla="*/ 494 h 494"/>
                <a:gd name="T26" fmla="*/ 227 w 492"/>
                <a:gd name="T27" fmla="*/ 400 h 494"/>
                <a:gd name="T28" fmla="*/ 168 w 492"/>
                <a:gd name="T29" fmla="*/ 400 h 494"/>
                <a:gd name="T30" fmla="*/ 168 w 492"/>
                <a:gd name="T31" fmla="*/ 213 h 494"/>
                <a:gd name="T32" fmla="*/ 326 w 492"/>
                <a:gd name="T33" fmla="*/ 494 h 494"/>
                <a:gd name="T34" fmla="*/ 435 w 492"/>
                <a:gd name="T35" fmla="*/ 494 h 494"/>
                <a:gd name="T36" fmla="*/ 435 w 492"/>
                <a:gd name="T37" fmla="*/ 95 h 494"/>
                <a:gd name="T38" fmla="*/ 492 w 492"/>
                <a:gd name="T39" fmla="*/ 95 h 494"/>
                <a:gd name="T40" fmla="*/ 492 w 492"/>
                <a:gd name="T41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2" h="494">
                  <a:moveTo>
                    <a:pt x="492" y="0"/>
                  </a:moveTo>
                  <a:lnTo>
                    <a:pt x="267" y="0"/>
                  </a:lnTo>
                  <a:lnTo>
                    <a:pt x="267" y="97"/>
                  </a:lnTo>
                  <a:lnTo>
                    <a:pt x="324" y="97"/>
                  </a:lnTo>
                  <a:lnTo>
                    <a:pt x="324" y="286"/>
                  </a:lnTo>
                  <a:lnTo>
                    <a:pt x="168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59" y="95"/>
                  </a:lnTo>
                  <a:lnTo>
                    <a:pt x="59" y="400"/>
                  </a:lnTo>
                  <a:lnTo>
                    <a:pt x="0" y="400"/>
                  </a:lnTo>
                  <a:lnTo>
                    <a:pt x="0" y="494"/>
                  </a:lnTo>
                  <a:lnTo>
                    <a:pt x="227" y="494"/>
                  </a:lnTo>
                  <a:lnTo>
                    <a:pt x="227" y="400"/>
                  </a:lnTo>
                  <a:lnTo>
                    <a:pt x="168" y="400"/>
                  </a:lnTo>
                  <a:lnTo>
                    <a:pt x="168" y="213"/>
                  </a:lnTo>
                  <a:lnTo>
                    <a:pt x="326" y="494"/>
                  </a:lnTo>
                  <a:lnTo>
                    <a:pt x="435" y="494"/>
                  </a:lnTo>
                  <a:lnTo>
                    <a:pt x="435" y="95"/>
                  </a:lnTo>
                  <a:lnTo>
                    <a:pt x="492" y="95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786063" y="-1944688"/>
              <a:ext cx="690563" cy="784225"/>
            </a:xfrm>
            <a:custGeom>
              <a:avLst/>
              <a:gdLst>
                <a:gd name="T0" fmla="*/ 0 w 435"/>
                <a:gd name="T1" fmla="*/ 0 h 494"/>
                <a:gd name="T2" fmla="*/ 0 w 435"/>
                <a:gd name="T3" fmla="*/ 189 h 494"/>
                <a:gd name="T4" fmla="*/ 95 w 435"/>
                <a:gd name="T5" fmla="*/ 189 h 494"/>
                <a:gd name="T6" fmla="*/ 95 w 435"/>
                <a:gd name="T7" fmla="*/ 100 h 494"/>
                <a:gd name="T8" fmla="*/ 154 w 435"/>
                <a:gd name="T9" fmla="*/ 100 h 494"/>
                <a:gd name="T10" fmla="*/ 154 w 435"/>
                <a:gd name="T11" fmla="*/ 400 h 494"/>
                <a:gd name="T12" fmla="*/ 83 w 435"/>
                <a:gd name="T13" fmla="*/ 400 h 494"/>
                <a:gd name="T14" fmla="*/ 83 w 435"/>
                <a:gd name="T15" fmla="*/ 494 h 494"/>
                <a:gd name="T16" fmla="*/ 352 w 435"/>
                <a:gd name="T17" fmla="*/ 494 h 494"/>
                <a:gd name="T18" fmla="*/ 352 w 435"/>
                <a:gd name="T19" fmla="*/ 400 h 494"/>
                <a:gd name="T20" fmla="*/ 282 w 435"/>
                <a:gd name="T21" fmla="*/ 400 h 494"/>
                <a:gd name="T22" fmla="*/ 282 w 435"/>
                <a:gd name="T23" fmla="*/ 100 h 494"/>
                <a:gd name="T24" fmla="*/ 338 w 435"/>
                <a:gd name="T25" fmla="*/ 100 h 494"/>
                <a:gd name="T26" fmla="*/ 338 w 435"/>
                <a:gd name="T27" fmla="*/ 189 h 494"/>
                <a:gd name="T28" fmla="*/ 435 w 435"/>
                <a:gd name="T29" fmla="*/ 189 h 494"/>
                <a:gd name="T30" fmla="*/ 435 w 435"/>
                <a:gd name="T31" fmla="*/ 0 h 494"/>
                <a:gd name="T32" fmla="*/ 0 w 435"/>
                <a:gd name="T33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94">
                  <a:moveTo>
                    <a:pt x="0" y="0"/>
                  </a:moveTo>
                  <a:lnTo>
                    <a:pt x="0" y="189"/>
                  </a:lnTo>
                  <a:lnTo>
                    <a:pt x="95" y="189"/>
                  </a:lnTo>
                  <a:lnTo>
                    <a:pt x="95" y="100"/>
                  </a:lnTo>
                  <a:lnTo>
                    <a:pt x="154" y="100"/>
                  </a:lnTo>
                  <a:lnTo>
                    <a:pt x="154" y="400"/>
                  </a:lnTo>
                  <a:lnTo>
                    <a:pt x="83" y="400"/>
                  </a:lnTo>
                  <a:lnTo>
                    <a:pt x="83" y="494"/>
                  </a:lnTo>
                  <a:lnTo>
                    <a:pt x="352" y="494"/>
                  </a:lnTo>
                  <a:lnTo>
                    <a:pt x="352" y="400"/>
                  </a:lnTo>
                  <a:lnTo>
                    <a:pt x="282" y="400"/>
                  </a:lnTo>
                  <a:lnTo>
                    <a:pt x="282" y="100"/>
                  </a:lnTo>
                  <a:lnTo>
                    <a:pt x="338" y="100"/>
                  </a:lnTo>
                  <a:lnTo>
                    <a:pt x="338" y="189"/>
                  </a:lnTo>
                  <a:lnTo>
                    <a:pt x="435" y="189"/>
                  </a:lnTo>
                  <a:lnTo>
                    <a:pt x="4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3533775" y="-1944688"/>
              <a:ext cx="688975" cy="784225"/>
            </a:xfrm>
            <a:custGeom>
              <a:avLst/>
              <a:gdLst>
                <a:gd name="T0" fmla="*/ 0 w 434"/>
                <a:gd name="T1" fmla="*/ 0 h 494"/>
                <a:gd name="T2" fmla="*/ 0 w 434"/>
                <a:gd name="T3" fmla="*/ 189 h 494"/>
                <a:gd name="T4" fmla="*/ 94 w 434"/>
                <a:gd name="T5" fmla="*/ 189 h 494"/>
                <a:gd name="T6" fmla="*/ 94 w 434"/>
                <a:gd name="T7" fmla="*/ 100 h 494"/>
                <a:gd name="T8" fmla="*/ 153 w 434"/>
                <a:gd name="T9" fmla="*/ 100 h 494"/>
                <a:gd name="T10" fmla="*/ 153 w 434"/>
                <a:gd name="T11" fmla="*/ 400 h 494"/>
                <a:gd name="T12" fmla="*/ 85 w 434"/>
                <a:gd name="T13" fmla="*/ 400 h 494"/>
                <a:gd name="T14" fmla="*/ 85 w 434"/>
                <a:gd name="T15" fmla="*/ 494 h 494"/>
                <a:gd name="T16" fmla="*/ 352 w 434"/>
                <a:gd name="T17" fmla="*/ 494 h 494"/>
                <a:gd name="T18" fmla="*/ 352 w 434"/>
                <a:gd name="T19" fmla="*/ 400 h 494"/>
                <a:gd name="T20" fmla="*/ 281 w 434"/>
                <a:gd name="T21" fmla="*/ 400 h 494"/>
                <a:gd name="T22" fmla="*/ 281 w 434"/>
                <a:gd name="T23" fmla="*/ 100 h 494"/>
                <a:gd name="T24" fmla="*/ 340 w 434"/>
                <a:gd name="T25" fmla="*/ 100 h 494"/>
                <a:gd name="T26" fmla="*/ 340 w 434"/>
                <a:gd name="T27" fmla="*/ 189 h 494"/>
                <a:gd name="T28" fmla="*/ 434 w 434"/>
                <a:gd name="T29" fmla="*/ 189 h 494"/>
                <a:gd name="T30" fmla="*/ 434 w 434"/>
                <a:gd name="T31" fmla="*/ 0 h 494"/>
                <a:gd name="T32" fmla="*/ 0 w 434"/>
                <a:gd name="T33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4" h="494">
                  <a:moveTo>
                    <a:pt x="0" y="0"/>
                  </a:moveTo>
                  <a:lnTo>
                    <a:pt x="0" y="189"/>
                  </a:lnTo>
                  <a:lnTo>
                    <a:pt x="94" y="189"/>
                  </a:lnTo>
                  <a:lnTo>
                    <a:pt x="94" y="100"/>
                  </a:lnTo>
                  <a:lnTo>
                    <a:pt x="153" y="100"/>
                  </a:lnTo>
                  <a:lnTo>
                    <a:pt x="153" y="400"/>
                  </a:lnTo>
                  <a:lnTo>
                    <a:pt x="85" y="400"/>
                  </a:lnTo>
                  <a:lnTo>
                    <a:pt x="85" y="494"/>
                  </a:lnTo>
                  <a:lnTo>
                    <a:pt x="352" y="494"/>
                  </a:lnTo>
                  <a:lnTo>
                    <a:pt x="352" y="400"/>
                  </a:lnTo>
                  <a:lnTo>
                    <a:pt x="281" y="400"/>
                  </a:lnTo>
                  <a:lnTo>
                    <a:pt x="281" y="100"/>
                  </a:lnTo>
                  <a:lnTo>
                    <a:pt x="340" y="100"/>
                  </a:lnTo>
                  <a:lnTo>
                    <a:pt x="340" y="189"/>
                  </a:lnTo>
                  <a:lnTo>
                    <a:pt x="434" y="189"/>
                  </a:lnTo>
                  <a:lnTo>
                    <a:pt x="4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4568825" y="-2255838"/>
              <a:ext cx="1690688" cy="1474788"/>
            </a:xfrm>
            <a:custGeom>
              <a:avLst/>
              <a:gdLst>
                <a:gd name="T0" fmla="*/ 407 w 451"/>
                <a:gd name="T1" fmla="*/ 79 h 393"/>
                <a:gd name="T2" fmla="*/ 278 w 451"/>
                <a:gd name="T3" fmla="*/ 0 h 393"/>
                <a:gd name="T4" fmla="*/ 226 w 451"/>
                <a:gd name="T5" fmla="*/ 9 h 393"/>
                <a:gd name="T6" fmla="*/ 174 w 451"/>
                <a:gd name="T7" fmla="*/ 0 h 393"/>
                <a:gd name="T8" fmla="*/ 45 w 451"/>
                <a:gd name="T9" fmla="*/ 79 h 393"/>
                <a:gd name="T10" fmla="*/ 78 w 451"/>
                <a:gd name="T11" fmla="*/ 332 h 393"/>
                <a:gd name="T12" fmla="*/ 226 w 451"/>
                <a:gd name="T13" fmla="*/ 393 h 393"/>
                <a:gd name="T14" fmla="*/ 374 w 451"/>
                <a:gd name="T15" fmla="*/ 332 h 393"/>
                <a:gd name="T16" fmla="*/ 407 w 451"/>
                <a:gd name="T17" fmla="*/ 79 h 393"/>
                <a:gd name="T18" fmla="*/ 211 w 451"/>
                <a:gd name="T19" fmla="*/ 74 h 393"/>
                <a:gd name="T20" fmla="*/ 226 w 451"/>
                <a:gd name="T21" fmla="*/ 62 h 393"/>
                <a:gd name="T22" fmla="*/ 226 w 451"/>
                <a:gd name="T23" fmla="*/ 62 h 393"/>
                <a:gd name="T24" fmla="*/ 226 w 451"/>
                <a:gd name="T25" fmla="*/ 62 h 393"/>
                <a:gd name="T26" fmla="*/ 226 w 451"/>
                <a:gd name="T27" fmla="*/ 62 h 393"/>
                <a:gd name="T28" fmla="*/ 226 w 451"/>
                <a:gd name="T29" fmla="*/ 62 h 393"/>
                <a:gd name="T30" fmla="*/ 241 w 451"/>
                <a:gd name="T31" fmla="*/ 74 h 393"/>
                <a:gd name="T32" fmla="*/ 264 w 451"/>
                <a:gd name="T33" fmla="*/ 137 h 393"/>
                <a:gd name="T34" fmla="*/ 226 w 451"/>
                <a:gd name="T35" fmla="*/ 172 h 393"/>
                <a:gd name="T36" fmla="*/ 188 w 451"/>
                <a:gd name="T37" fmla="*/ 137 h 393"/>
                <a:gd name="T38" fmla="*/ 211 w 451"/>
                <a:gd name="T39" fmla="*/ 74 h 393"/>
                <a:gd name="T40" fmla="*/ 226 w 451"/>
                <a:gd name="T41" fmla="*/ 343 h 393"/>
                <a:gd name="T42" fmla="*/ 66 w 451"/>
                <a:gd name="T43" fmla="*/ 184 h 393"/>
                <a:gd name="T44" fmla="*/ 103 w 451"/>
                <a:gd name="T45" fmla="*/ 84 h 393"/>
                <a:gd name="T46" fmla="*/ 171 w 451"/>
                <a:gd name="T47" fmla="*/ 49 h 393"/>
                <a:gd name="T48" fmla="*/ 171 w 451"/>
                <a:gd name="T49" fmla="*/ 49 h 393"/>
                <a:gd name="T50" fmla="*/ 138 w 451"/>
                <a:gd name="T51" fmla="*/ 139 h 393"/>
                <a:gd name="T52" fmla="*/ 162 w 451"/>
                <a:gd name="T53" fmla="*/ 194 h 393"/>
                <a:gd name="T54" fmla="*/ 226 w 451"/>
                <a:gd name="T55" fmla="*/ 222 h 393"/>
                <a:gd name="T56" fmla="*/ 289 w 451"/>
                <a:gd name="T57" fmla="*/ 194 h 393"/>
                <a:gd name="T58" fmla="*/ 314 w 451"/>
                <a:gd name="T59" fmla="*/ 139 h 393"/>
                <a:gd name="T60" fmla="*/ 280 w 451"/>
                <a:gd name="T61" fmla="*/ 49 h 393"/>
                <a:gd name="T62" fmla="*/ 281 w 451"/>
                <a:gd name="T63" fmla="*/ 49 h 393"/>
                <a:gd name="T64" fmla="*/ 349 w 451"/>
                <a:gd name="T65" fmla="*/ 84 h 393"/>
                <a:gd name="T66" fmla="*/ 385 w 451"/>
                <a:gd name="T67" fmla="*/ 184 h 393"/>
                <a:gd name="T68" fmla="*/ 226 w 451"/>
                <a:gd name="T69" fmla="*/ 34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1" h="393">
                  <a:moveTo>
                    <a:pt x="407" y="79"/>
                  </a:moveTo>
                  <a:cubicBezTo>
                    <a:pt x="371" y="16"/>
                    <a:pt x="317" y="0"/>
                    <a:pt x="278" y="0"/>
                  </a:cubicBezTo>
                  <a:cubicBezTo>
                    <a:pt x="260" y="0"/>
                    <a:pt x="243" y="2"/>
                    <a:pt x="226" y="9"/>
                  </a:cubicBezTo>
                  <a:cubicBezTo>
                    <a:pt x="209" y="2"/>
                    <a:pt x="192" y="0"/>
                    <a:pt x="174" y="0"/>
                  </a:cubicBezTo>
                  <a:cubicBezTo>
                    <a:pt x="135" y="0"/>
                    <a:pt x="81" y="16"/>
                    <a:pt x="45" y="79"/>
                  </a:cubicBezTo>
                  <a:cubicBezTo>
                    <a:pt x="0" y="157"/>
                    <a:pt x="6" y="262"/>
                    <a:pt x="78" y="332"/>
                  </a:cubicBezTo>
                  <a:cubicBezTo>
                    <a:pt x="114" y="368"/>
                    <a:pt x="165" y="393"/>
                    <a:pt x="226" y="393"/>
                  </a:cubicBezTo>
                  <a:cubicBezTo>
                    <a:pt x="287" y="393"/>
                    <a:pt x="338" y="368"/>
                    <a:pt x="374" y="332"/>
                  </a:cubicBezTo>
                  <a:cubicBezTo>
                    <a:pt x="446" y="262"/>
                    <a:pt x="451" y="157"/>
                    <a:pt x="407" y="79"/>
                  </a:cubicBezTo>
                  <a:close/>
                  <a:moveTo>
                    <a:pt x="211" y="74"/>
                  </a:moveTo>
                  <a:cubicBezTo>
                    <a:pt x="216" y="69"/>
                    <a:pt x="221" y="65"/>
                    <a:pt x="226" y="62"/>
                  </a:cubicBezTo>
                  <a:cubicBezTo>
                    <a:pt x="226" y="62"/>
                    <a:pt x="226" y="62"/>
                    <a:pt x="226" y="62"/>
                  </a:cubicBezTo>
                  <a:cubicBezTo>
                    <a:pt x="226" y="62"/>
                    <a:pt x="226" y="62"/>
                    <a:pt x="226" y="62"/>
                  </a:cubicBezTo>
                  <a:cubicBezTo>
                    <a:pt x="226" y="62"/>
                    <a:pt x="226" y="62"/>
                    <a:pt x="226" y="62"/>
                  </a:cubicBezTo>
                  <a:cubicBezTo>
                    <a:pt x="226" y="62"/>
                    <a:pt x="226" y="62"/>
                    <a:pt x="226" y="62"/>
                  </a:cubicBezTo>
                  <a:cubicBezTo>
                    <a:pt x="231" y="65"/>
                    <a:pt x="236" y="69"/>
                    <a:pt x="241" y="74"/>
                  </a:cubicBezTo>
                  <a:cubicBezTo>
                    <a:pt x="260" y="95"/>
                    <a:pt x="265" y="116"/>
                    <a:pt x="264" y="137"/>
                  </a:cubicBezTo>
                  <a:cubicBezTo>
                    <a:pt x="262" y="161"/>
                    <a:pt x="241" y="172"/>
                    <a:pt x="226" y="172"/>
                  </a:cubicBezTo>
                  <a:cubicBezTo>
                    <a:pt x="211" y="172"/>
                    <a:pt x="189" y="161"/>
                    <a:pt x="188" y="137"/>
                  </a:cubicBezTo>
                  <a:cubicBezTo>
                    <a:pt x="187" y="116"/>
                    <a:pt x="192" y="95"/>
                    <a:pt x="211" y="74"/>
                  </a:cubicBezTo>
                  <a:close/>
                  <a:moveTo>
                    <a:pt x="226" y="343"/>
                  </a:moveTo>
                  <a:cubicBezTo>
                    <a:pt x="138" y="343"/>
                    <a:pt x="66" y="272"/>
                    <a:pt x="66" y="184"/>
                  </a:cubicBezTo>
                  <a:cubicBezTo>
                    <a:pt x="66" y="150"/>
                    <a:pt x="77" y="111"/>
                    <a:pt x="103" y="84"/>
                  </a:cubicBezTo>
                  <a:cubicBezTo>
                    <a:pt x="127" y="60"/>
                    <a:pt x="142" y="53"/>
                    <a:pt x="171" y="49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36" y="84"/>
                    <a:pt x="138" y="139"/>
                    <a:pt x="138" y="139"/>
                  </a:cubicBezTo>
                  <a:cubicBezTo>
                    <a:pt x="140" y="161"/>
                    <a:pt x="148" y="179"/>
                    <a:pt x="162" y="194"/>
                  </a:cubicBezTo>
                  <a:cubicBezTo>
                    <a:pt x="179" y="212"/>
                    <a:pt x="201" y="222"/>
                    <a:pt x="226" y="222"/>
                  </a:cubicBezTo>
                  <a:cubicBezTo>
                    <a:pt x="251" y="222"/>
                    <a:pt x="273" y="212"/>
                    <a:pt x="289" y="194"/>
                  </a:cubicBezTo>
                  <a:cubicBezTo>
                    <a:pt x="304" y="179"/>
                    <a:pt x="312" y="161"/>
                    <a:pt x="314" y="139"/>
                  </a:cubicBezTo>
                  <a:cubicBezTo>
                    <a:pt x="314" y="139"/>
                    <a:pt x="315" y="84"/>
                    <a:pt x="280" y="49"/>
                  </a:cubicBezTo>
                  <a:cubicBezTo>
                    <a:pt x="281" y="49"/>
                    <a:pt x="281" y="49"/>
                    <a:pt x="281" y="49"/>
                  </a:cubicBezTo>
                  <a:cubicBezTo>
                    <a:pt x="310" y="53"/>
                    <a:pt x="325" y="60"/>
                    <a:pt x="349" y="84"/>
                  </a:cubicBezTo>
                  <a:cubicBezTo>
                    <a:pt x="375" y="111"/>
                    <a:pt x="385" y="150"/>
                    <a:pt x="385" y="184"/>
                  </a:cubicBezTo>
                  <a:cubicBezTo>
                    <a:pt x="385" y="272"/>
                    <a:pt x="314" y="343"/>
                    <a:pt x="226" y="343"/>
                  </a:cubicBezTo>
                  <a:close/>
                </a:path>
              </a:pathLst>
            </a:custGeom>
            <a:solidFill>
              <a:srgbClr val="006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0778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分割ガ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254001" y="160530"/>
            <a:ext cx="8623300" cy="52101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kumimoji="1" lang="ja-JP" altLang="en-US" dirty="0"/>
              <a:t>スライドタイトル</a:t>
            </a:r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681540"/>
            <a:ext cx="9144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 userDrawn="1"/>
        </p:nvCxnSpPr>
        <p:spPr>
          <a:xfrm>
            <a:off x="0" y="4886325"/>
            <a:ext cx="9143991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 userDrawn="1"/>
        </p:nvCxnSpPr>
        <p:spPr>
          <a:xfrm>
            <a:off x="8884116" y="0"/>
            <a:ext cx="0" cy="51435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 userDrawn="1"/>
        </p:nvCxnSpPr>
        <p:spPr>
          <a:xfrm>
            <a:off x="250825" y="0"/>
            <a:ext cx="0" cy="51435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 userDrawn="1"/>
        </p:nvCxnSpPr>
        <p:spPr>
          <a:xfrm>
            <a:off x="6686656" y="0"/>
            <a:ext cx="0" cy="51435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 userDrawn="1"/>
        </p:nvCxnSpPr>
        <p:spPr>
          <a:xfrm>
            <a:off x="6809514" y="0"/>
            <a:ext cx="0" cy="51435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 userDrawn="1"/>
        </p:nvCxnSpPr>
        <p:spPr>
          <a:xfrm>
            <a:off x="4507206" y="0"/>
            <a:ext cx="0" cy="51435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 userDrawn="1"/>
        </p:nvCxnSpPr>
        <p:spPr>
          <a:xfrm>
            <a:off x="4630064" y="0"/>
            <a:ext cx="0" cy="51435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 userDrawn="1"/>
        </p:nvCxnSpPr>
        <p:spPr>
          <a:xfrm>
            <a:off x="2322516" y="0"/>
            <a:ext cx="0" cy="51435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 userDrawn="1"/>
        </p:nvCxnSpPr>
        <p:spPr>
          <a:xfrm>
            <a:off x="2445374" y="0"/>
            <a:ext cx="0" cy="51435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58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分割ガ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254001" y="160530"/>
            <a:ext cx="8623300" cy="52101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kumimoji="1" lang="ja-JP" altLang="en-US" dirty="0"/>
              <a:t>スライドタイトル</a:t>
            </a:r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681540"/>
            <a:ext cx="9144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 userDrawn="1"/>
        </p:nvCxnSpPr>
        <p:spPr>
          <a:xfrm>
            <a:off x="0" y="4886325"/>
            <a:ext cx="9143991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 userDrawn="1"/>
        </p:nvCxnSpPr>
        <p:spPr>
          <a:xfrm>
            <a:off x="8884116" y="0"/>
            <a:ext cx="0" cy="51435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 userDrawn="1"/>
        </p:nvCxnSpPr>
        <p:spPr>
          <a:xfrm>
            <a:off x="250825" y="0"/>
            <a:ext cx="0" cy="51435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 userDrawn="1"/>
        </p:nvCxnSpPr>
        <p:spPr>
          <a:xfrm>
            <a:off x="7136169" y="0"/>
            <a:ext cx="0" cy="51435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 userDrawn="1"/>
        </p:nvCxnSpPr>
        <p:spPr>
          <a:xfrm>
            <a:off x="7259027" y="0"/>
            <a:ext cx="0" cy="51435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 userDrawn="1"/>
        </p:nvCxnSpPr>
        <p:spPr>
          <a:xfrm>
            <a:off x="3628529" y="0"/>
            <a:ext cx="0" cy="51435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 userDrawn="1"/>
        </p:nvCxnSpPr>
        <p:spPr>
          <a:xfrm>
            <a:off x="3751387" y="0"/>
            <a:ext cx="0" cy="51435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 userDrawn="1"/>
        </p:nvCxnSpPr>
        <p:spPr>
          <a:xfrm>
            <a:off x="1877309" y="0"/>
            <a:ext cx="0" cy="51435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 userDrawn="1"/>
        </p:nvCxnSpPr>
        <p:spPr>
          <a:xfrm>
            <a:off x="2000167" y="0"/>
            <a:ext cx="0" cy="51435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 userDrawn="1"/>
        </p:nvCxnSpPr>
        <p:spPr>
          <a:xfrm>
            <a:off x="5381129" y="0"/>
            <a:ext cx="0" cy="51435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 userDrawn="1"/>
        </p:nvCxnSpPr>
        <p:spPr>
          <a:xfrm>
            <a:off x="5503987" y="0"/>
            <a:ext cx="0" cy="51435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43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ishimoto\Desktop\_save\背景青の-地球のみ青に5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10884" cy="329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1"/>
          <p:cNvSpPr>
            <a:spLocks noGrp="1"/>
          </p:cNvSpPr>
          <p:nvPr>
            <p:ph type="ctrTitle" hasCustomPrompt="1"/>
          </p:nvPr>
        </p:nvSpPr>
        <p:spPr>
          <a:xfrm>
            <a:off x="254000" y="2105605"/>
            <a:ext cx="8636000" cy="738664"/>
          </a:xfrm>
        </p:spPr>
        <p:txBody>
          <a:bodyPr lIns="0" rIns="0" anchor="ctr" anchorCtr="0">
            <a:spAutoFit/>
          </a:bodyPr>
          <a:lstStyle>
            <a:lvl1pPr algn="l">
              <a:defRPr sz="4200" b="1"/>
            </a:lvl1pPr>
          </a:lstStyle>
          <a:p>
            <a:r>
              <a:rPr kumimoji="1" lang="ja-JP" altLang="en-US" dirty="0"/>
              <a:t>セクション見出し</a:t>
            </a:r>
          </a:p>
        </p:txBody>
      </p:sp>
      <p:grpSp>
        <p:nvGrpSpPr>
          <p:cNvPr id="7" name="グループ化 6"/>
          <p:cNvGrpSpPr/>
          <p:nvPr userDrawn="1"/>
        </p:nvGrpSpPr>
        <p:grpSpPr>
          <a:xfrm>
            <a:off x="8067520" y="236220"/>
            <a:ext cx="833429" cy="284967"/>
            <a:chOff x="1946275" y="-2255838"/>
            <a:chExt cx="4313238" cy="1474788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946275" y="-1944688"/>
              <a:ext cx="781050" cy="784225"/>
            </a:xfrm>
            <a:custGeom>
              <a:avLst/>
              <a:gdLst>
                <a:gd name="T0" fmla="*/ 492 w 492"/>
                <a:gd name="T1" fmla="*/ 0 h 494"/>
                <a:gd name="T2" fmla="*/ 267 w 492"/>
                <a:gd name="T3" fmla="*/ 0 h 494"/>
                <a:gd name="T4" fmla="*/ 267 w 492"/>
                <a:gd name="T5" fmla="*/ 97 h 494"/>
                <a:gd name="T6" fmla="*/ 324 w 492"/>
                <a:gd name="T7" fmla="*/ 97 h 494"/>
                <a:gd name="T8" fmla="*/ 324 w 492"/>
                <a:gd name="T9" fmla="*/ 286 h 494"/>
                <a:gd name="T10" fmla="*/ 168 w 492"/>
                <a:gd name="T11" fmla="*/ 0 h 494"/>
                <a:gd name="T12" fmla="*/ 0 w 492"/>
                <a:gd name="T13" fmla="*/ 0 h 494"/>
                <a:gd name="T14" fmla="*/ 0 w 492"/>
                <a:gd name="T15" fmla="*/ 95 h 494"/>
                <a:gd name="T16" fmla="*/ 59 w 492"/>
                <a:gd name="T17" fmla="*/ 95 h 494"/>
                <a:gd name="T18" fmla="*/ 59 w 492"/>
                <a:gd name="T19" fmla="*/ 400 h 494"/>
                <a:gd name="T20" fmla="*/ 0 w 492"/>
                <a:gd name="T21" fmla="*/ 400 h 494"/>
                <a:gd name="T22" fmla="*/ 0 w 492"/>
                <a:gd name="T23" fmla="*/ 494 h 494"/>
                <a:gd name="T24" fmla="*/ 227 w 492"/>
                <a:gd name="T25" fmla="*/ 494 h 494"/>
                <a:gd name="T26" fmla="*/ 227 w 492"/>
                <a:gd name="T27" fmla="*/ 400 h 494"/>
                <a:gd name="T28" fmla="*/ 168 w 492"/>
                <a:gd name="T29" fmla="*/ 400 h 494"/>
                <a:gd name="T30" fmla="*/ 168 w 492"/>
                <a:gd name="T31" fmla="*/ 213 h 494"/>
                <a:gd name="T32" fmla="*/ 326 w 492"/>
                <a:gd name="T33" fmla="*/ 494 h 494"/>
                <a:gd name="T34" fmla="*/ 435 w 492"/>
                <a:gd name="T35" fmla="*/ 494 h 494"/>
                <a:gd name="T36" fmla="*/ 435 w 492"/>
                <a:gd name="T37" fmla="*/ 95 h 494"/>
                <a:gd name="T38" fmla="*/ 492 w 492"/>
                <a:gd name="T39" fmla="*/ 95 h 494"/>
                <a:gd name="T40" fmla="*/ 492 w 492"/>
                <a:gd name="T41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2" h="494">
                  <a:moveTo>
                    <a:pt x="492" y="0"/>
                  </a:moveTo>
                  <a:lnTo>
                    <a:pt x="267" y="0"/>
                  </a:lnTo>
                  <a:lnTo>
                    <a:pt x="267" y="97"/>
                  </a:lnTo>
                  <a:lnTo>
                    <a:pt x="324" y="97"/>
                  </a:lnTo>
                  <a:lnTo>
                    <a:pt x="324" y="286"/>
                  </a:lnTo>
                  <a:lnTo>
                    <a:pt x="168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59" y="95"/>
                  </a:lnTo>
                  <a:lnTo>
                    <a:pt x="59" y="400"/>
                  </a:lnTo>
                  <a:lnTo>
                    <a:pt x="0" y="400"/>
                  </a:lnTo>
                  <a:lnTo>
                    <a:pt x="0" y="494"/>
                  </a:lnTo>
                  <a:lnTo>
                    <a:pt x="227" y="494"/>
                  </a:lnTo>
                  <a:lnTo>
                    <a:pt x="227" y="400"/>
                  </a:lnTo>
                  <a:lnTo>
                    <a:pt x="168" y="400"/>
                  </a:lnTo>
                  <a:lnTo>
                    <a:pt x="168" y="213"/>
                  </a:lnTo>
                  <a:lnTo>
                    <a:pt x="326" y="494"/>
                  </a:lnTo>
                  <a:lnTo>
                    <a:pt x="435" y="494"/>
                  </a:lnTo>
                  <a:lnTo>
                    <a:pt x="435" y="95"/>
                  </a:lnTo>
                  <a:lnTo>
                    <a:pt x="492" y="95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786063" y="-1944688"/>
              <a:ext cx="690563" cy="784225"/>
            </a:xfrm>
            <a:custGeom>
              <a:avLst/>
              <a:gdLst>
                <a:gd name="T0" fmla="*/ 0 w 435"/>
                <a:gd name="T1" fmla="*/ 0 h 494"/>
                <a:gd name="T2" fmla="*/ 0 w 435"/>
                <a:gd name="T3" fmla="*/ 189 h 494"/>
                <a:gd name="T4" fmla="*/ 95 w 435"/>
                <a:gd name="T5" fmla="*/ 189 h 494"/>
                <a:gd name="T6" fmla="*/ 95 w 435"/>
                <a:gd name="T7" fmla="*/ 100 h 494"/>
                <a:gd name="T8" fmla="*/ 154 w 435"/>
                <a:gd name="T9" fmla="*/ 100 h 494"/>
                <a:gd name="T10" fmla="*/ 154 w 435"/>
                <a:gd name="T11" fmla="*/ 400 h 494"/>
                <a:gd name="T12" fmla="*/ 83 w 435"/>
                <a:gd name="T13" fmla="*/ 400 h 494"/>
                <a:gd name="T14" fmla="*/ 83 w 435"/>
                <a:gd name="T15" fmla="*/ 494 h 494"/>
                <a:gd name="T16" fmla="*/ 352 w 435"/>
                <a:gd name="T17" fmla="*/ 494 h 494"/>
                <a:gd name="T18" fmla="*/ 352 w 435"/>
                <a:gd name="T19" fmla="*/ 400 h 494"/>
                <a:gd name="T20" fmla="*/ 282 w 435"/>
                <a:gd name="T21" fmla="*/ 400 h 494"/>
                <a:gd name="T22" fmla="*/ 282 w 435"/>
                <a:gd name="T23" fmla="*/ 100 h 494"/>
                <a:gd name="T24" fmla="*/ 338 w 435"/>
                <a:gd name="T25" fmla="*/ 100 h 494"/>
                <a:gd name="T26" fmla="*/ 338 w 435"/>
                <a:gd name="T27" fmla="*/ 189 h 494"/>
                <a:gd name="T28" fmla="*/ 435 w 435"/>
                <a:gd name="T29" fmla="*/ 189 h 494"/>
                <a:gd name="T30" fmla="*/ 435 w 435"/>
                <a:gd name="T31" fmla="*/ 0 h 494"/>
                <a:gd name="T32" fmla="*/ 0 w 435"/>
                <a:gd name="T33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94">
                  <a:moveTo>
                    <a:pt x="0" y="0"/>
                  </a:moveTo>
                  <a:lnTo>
                    <a:pt x="0" y="189"/>
                  </a:lnTo>
                  <a:lnTo>
                    <a:pt x="95" y="189"/>
                  </a:lnTo>
                  <a:lnTo>
                    <a:pt x="95" y="100"/>
                  </a:lnTo>
                  <a:lnTo>
                    <a:pt x="154" y="100"/>
                  </a:lnTo>
                  <a:lnTo>
                    <a:pt x="154" y="400"/>
                  </a:lnTo>
                  <a:lnTo>
                    <a:pt x="83" y="400"/>
                  </a:lnTo>
                  <a:lnTo>
                    <a:pt x="83" y="494"/>
                  </a:lnTo>
                  <a:lnTo>
                    <a:pt x="352" y="494"/>
                  </a:lnTo>
                  <a:lnTo>
                    <a:pt x="352" y="400"/>
                  </a:lnTo>
                  <a:lnTo>
                    <a:pt x="282" y="400"/>
                  </a:lnTo>
                  <a:lnTo>
                    <a:pt x="282" y="100"/>
                  </a:lnTo>
                  <a:lnTo>
                    <a:pt x="338" y="100"/>
                  </a:lnTo>
                  <a:lnTo>
                    <a:pt x="338" y="189"/>
                  </a:lnTo>
                  <a:lnTo>
                    <a:pt x="435" y="189"/>
                  </a:lnTo>
                  <a:lnTo>
                    <a:pt x="4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3533775" y="-1944688"/>
              <a:ext cx="688975" cy="784225"/>
            </a:xfrm>
            <a:custGeom>
              <a:avLst/>
              <a:gdLst>
                <a:gd name="T0" fmla="*/ 0 w 434"/>
                <a:gd name="T1" fmla="*/ 0 h 494"/>
                <a:gd name="T2" fmla="*/ 0 w 434"/>
                <a:gd name="T3" fmla="*/ 189 h 494"/>
                <a:gd name="T4" fmla="*/ 94 w 434"/>
                <a:gd name="T5" fmla="*/ 189 h 494"/>
                <a:gd name="T6" fmla="*/ 94 w 434"/>
                <a:gd name="T7" fmla="*/ 100 h 494"/>
                <a:gd name="T8" fmla="*/ 153 w 434"/>
                <a:gd name="T9" fmla="*/ 100 h 494"/>
                <a:gd name="T10" fmla="*/ 153 w 434"/>
                <a:gd name="T11" fmla="*/ 400 h 494"/>
                <a:gd name="T12" fmla="*/ 85 w 434"/>
                <a:gd name="T13" fmla="*/ 400 h 494"/>
                <a:gd name="T14" fmla="*/ 85 w 434"/>
                <a:gd name="T15" fmla="*/ 494 h 494"/>
                <a:gd name="T16" fmla="*/ 352 w 434"/>
                <a:gd name="T17" fmla="*/ 494 h 494"/>
                <a:gd name="T18" fmla="*/ 352 w 434"/>
                <a:gd name="T19" fmla="*/ 400 h 494"/>
                <a:gd name="T20" fmla="*/ 281 w 434"/>
                <a:gd name="T21" fmla="*/ 400 h 494"/>
                <a:gd name="T22" fmla="*/ 281 w 434"/>
                <a:gd name="T23" fmla="*/ 100 h 494"/>
                <a:gd name="T24" fmla="*/ 340 w 434"/>
                <a:gd name="T25" fmla="*/ 100 h 494"/>
                <a:gd name="T26" fmla="*/ 340 w 434"/>
                <a:gd name="T27" fmla="*/ 189 h 494"/>
                <a:gd name="T28" fmla="*/ 434 w 434"/>
                <a:gd name="T29" fmla="*/ 189 h 494"/>
                <a:gd name="T30" fmla="*/ 434 w 434"/>
                <a:gd name="T31" fmla="*/ 0 h 494"/>
                <a:gd name="T32" fmla="*/ 0 w 434"/>
                <a:gd name="T33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4" h="494">
                  <a:moveTo>
                    <a:pt x="0" y="0"/>
                  </a:moveTo>
                  <a:lnTo>
                    <a:pt x="0" y="189"/>
                  </a:lnTo>
                  <a:lnTo>
                    <a:pt x="94" y="189"/>
                  </a:lnTo>
                  <a:lnTo>
                    <a:pt x="94" y="100"/>
                  </a:lnTo>
                  <a:lnTo>
                    <a:pt x="153" y="100"/>
                  </a:lnTo>
                  <a:lnTo>
                    <a:pt x="153" y="400"/>
                  </a:lnTo>
                  <a:lnTo>
                    <a:pt x="85" y="400"/>
                  </a:lnTo>
                  <a:lnTo>
                    <a:pt x="85" y="494"/>
                  </a:lnTo>
                  <a:lnTo>
                    <a:pt x="352" y="494"/>
                  </a:lnTo>
                  <a:lnTo>
                    <a:pt x="352" y="400"/>
                  </a:lnTo>
                  <a:lnTo>
                    <a:pt x="281" y="400"/>
                  </a:lnTo>
                  <a:lnTo>
                    <a:pt x="281" y="100"/>
                  </a:lnTo>
                  <a:lnTo>
                    <a:pt x="340" y="100"/>
                  </a:lnTo>
                  <a:lnTo>
                    <a:pt x="340" y="189"/>
                  </a:lnTo>
                  <a:lnTo>
                    <a:pt x="434" y="189"/>
                  </a:lnTo>
                  <a:lnTo>
                    <a:pt x="4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4568825" y="-2255838"/>
              <a:ext cx="1690688" cy="1474788"/>
            </a:xfrm>
            <a:custGeom>
              <a:avLst/>
              <a:gdLst>
                <a:gd name="T0" fmla="*/ 407 w 451"/>
                <a:gd name="T1" fmla="*/ 79 h 393"/>
                <a:gd name="T2" fmla="*/ 278 w 451"/>
                <a:gd name="T3" fmla="*/ 0 h 393"/>
                <a:gd name="T4" fmla="*/ 226 w 451"/>
                <a:gd name="T5" fmla="*/ 9 h 393"/>
                <a:gd name="T6" fmla="*/ 174 w 451"/>
                <a:gd name="T7" fmla="*/ 0 h 393"/>
                <a:gd name="T8" fmla="*/ 45 w 451"/>
                <a:gd name="T9" fmla="*/ 79 h 393"/>
                <a:gd name="T10" fmla="*/ 78 w 451"/>
                <a:gd name="T11" fmla="*/ 332 h 393"/>
                <a:gd name="T12" fmla="*/ 226 w 451"/>
                <a:gd name="T13" fmla="*/ 393 h 393"/>
                <a:gd name="T14" fmla="*/ 374 w 451"/>
                <a:gd name="T15" fmla="*/ 332 h 393"/>
                <a:gd name="T16" fmla="*/ 407 w 451"/>
                <a:gd name="T17" fmla="*/ 79 h 393"/>
                <a:gd name="T18" fmla="*/ 211 w 451"/>
                <a:gd name="T19" fmla="*/ 74 h 393"/>
                <a:gd name="T20" fmla="*/ 226 w 451"/>
                <a:gd name="T21" fmla="*/ 62 h 393"/>
                <a:gd name="T22" fmla="*/ 226 w 451"/>
                <a:gd name="T23" fmla="*/ 62 h 393"/>
                <a:gd name="T24" fmla="*/ 226 w 451"/>
                <a:gd name="T25" fmla="*/ 62 h 393"/>
                <a:gd name="T26" fmla="*/ 226 w 451"/>
                <a:gd name="T27" fmla="*/ 62 h 393"/>
                <a:gd name="T28" fmla="*/ 226 w 451"/>
                <a:gd name="T29" fmla="*/ 62 h 393"/>
                <a:gd name="T30" fmla="*/ 241 w 451"/>
                <a:gd name="T31" fmla="*/ 74 h 393"/>
                <a:gd name="T32" fmla="*/ 264 w 451"/>
                <a:gd name="T33" fmla="*/ 137 h 393"/>
                <a:gd name="T34" fmla="*/ 226 w 451"/>
                <a:gd name="T35" fmla="*/ 172 h 393"/>
                <a:gd name="T36" fmla="*/ 188 w 451"/>
                <a:gd name="T37" fmla="*/ 137 h 393"/>
                <a:gd name="T38" fmla="*/ 211 w 451"/>
                <a:gd name="T39" fmla="*/ 74 h 393"/>
                <a:gd name="T40" fmla="*/ 226 w 451"/>
                <a:gd name="T41" fmla="*/ 343 h 393"/>
                <a:gd name="T42" fmla="*/ 66 w 451"/>
                <a:gd name="T43" fmla="*/ 184 h 393"/>
                <a:gd name="T44" fmla="*/ 103 w 451"/>
                <a:gd name="T45" fmla="*/ 84 h 393"/>
                <a:gd name="T46" fmla="*/ 171 w 451"/>
                <a:gd name="T47" fmla="*/ 49 h 393"/>
                <a:gd name="T48" fmla="*/ 171 w 451"/>
                <a:gd name="T49" fmla="*/ 49 h 393"/>
                <a:gd name="T50" fmla="*/ 138 w 451"/>
                <a:gd name="T51" fmla="*/ 139 h 393"/>
                <a:gd name="T52" fmla="*/ 162 w 451"/>
                <a:gd name="T53" fmla="*/ 194 h 393"/>
                <a:gd name="T54" fmla="*/ 226 w 451"/>
                <a:gd name="T55" fmla="*/ 222 h 393"/>
                <a:gd name="T56" fmla="*/ 289 w 451"/>
                <a:gd name="T57" fmla="*/ 194 h 393"/>
                <a:gd name="T58" fmla="*/ 314 w 451"/>
                <a:gd name="T59" fmla="*/ 139 h 393"/>
                <a:gd name="T60" fmla="*/ 280 w 451"/>
                <a:gd name="T61" fmla="*/ 49 h 393"/>
                <a:gd name="T62" fmla="*/ 281 w 451"/>
                <a:gd name="T63" fmla="*/ 49 h 393"/>
                <a:gd name="T64" fmla="*/ 349 w 451"/>
                <a:gd name="T65" fmla="*/ 84 h 393"/>
                <a:gd name="T66" fmla="*/ 385 w 451"/>
                <a:gd name="T67" fmla="*/ 184 h 393"/>
                <a:gd name="T68" fmla="*/ 226 w 451"/>
                <a:gd name="T69" fmla="*/ 34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1" h="393">
                  <a:moveTo>
                    <a:pt x="407" y="79"/>
                  </a:moveTo>
                  <a:cubicBezTo>
                    <a:pt x="371" y="16"/>
                    <a:pt x="317" y="0"/>
                    <a:pt x="278" y="0"/>
                  </a:cubicBezTo>
                  <a:cubicBezTo>
                    <a:pt x="260" y="0"/>
                    <a:pt x="243" y="2"/>
                    <a:pt x="226" y="9"/>
                  </a:cubicBezTo>
                  <a:cubicBezTo>
                    <a:pt x="209" y="2"/>
                    <a:pt x="192" y="0"/>
                    <a:pt x="174" y="0"/>
                  </a:cubicBezTo>
                  <a:cubicBezTo>
                    <a:pt x="135" y="0"/>
                    <a:pt x="81" y="16"/>
                    <a:pt x="45" y="79"/>
                  </a:cubicBezTo>
                  <a:cubicBezTo>
                    <a:pt x="0" y="157"/>
                    <a:pt x="6" y="262"/>
                    <a:pt x="78" y="332"/>
                  </a:cubicBezTo>
                  <a:cubicBezTo>
                    <a:pt x="114" y="368"/>
                    <a:pt x="165" y="393"/>
                    <a:pt x="226" y="393"/>
                  </a:cubicBezTo>
                  <a:cubicBezTo>
                    <a:pt x="287" y="393"/>
                    <a:pt x="338" y="368"/>
                    <a:pt x="374" y="332"/>
                  </a:cubicBezTo>
                  <a:cubicBezTo>
                    <a:pt x="446" y="262"/>
                    <a:pt x="451" y="157"/>
                    <a:pt x="407" y="79"/>
                  </a:cubicBezTo>
                  <a:close/>
                  <a:moveTo>
                    <a:pt x="211" y="74"/>
                  </a:moveTo>
                  <a:cubicBezTo>
                    <a:pt x="216" y="69"/>
                    <a:pt x="221" y="65"/>
                    <a:pt x="226" y="62"/>
                  </a:cubicBezTo>
                  <a:cubicBezTo>
                    <a:pt x="226" y="62"/>
                    <a:pt x="226" y="62"/>
                    <a:pt x="226" y="62"/>
                  </a:cubicBezTo>
                  <a:cubicBezTo>
                    <a:pt x="226" y="62"/>
                    <a:pt x="226" y="62"/>
                    <a:pt x="226" y="62"/>
                  </a:cubicBezTo>
                  <a:cubicBezTo>
                    <a:pt x="226" y="62"/>
                    <a:pt x="226" y="62"/>
                    <a:pt x="226" y="62"/>
                  </a:cubicBezTo>
                  <a:cubicBezTo>
                    <a:pt x="226" y="62"/>
                    <a:pt x="226" y="62"/>
                    <a:pt x="226" y="62"/>
                  </a:cubicBezTo>
                  <a:cubicBezTo>
                    <a:pt x="231" y="65"/>
                    <a:pt x="236" y="69"/>
                    <a:pt x="241" y="74"/>
                  </a:cubicBezTo>
                  <a:cubicBezTo>
                    <a:pt x="260" y="95"/>
                    <a:pt x="265" y="116"/>
                    <a:pt x="264" y="137"/>
                  </a:cubicBezTo>
                  <a:cubicBezTo>
                    <a:pt x="262" y="161"/>
                    <a:pt x="241" y="172"/>
                    <a:pt x="226" y="172"/>
                  </a:cubicBezTo>
                  <a:cubicBezTo>
                    <a:pt x="211" y="172"/>
                    <a:pt x="189" y="161"/>
                    <a:pt x="188" y="137"/>
                  </a:cubicBezTo>
                  <a:cubicBezTo>
                    <a:pt x="187" y="116"/>
                    <a:pt x="192" y="95"/>
                    <a:pt x="211" y="74"/>
                  </a:cubicBezTo>
                  <a:close/>
                  <a:moveTo>
                    <a:pt x="226" y="343"/>
                  </a:moveTo>
                  <a:cubicBezTo>
                    <a:pt x="138" y="343"/>
                    <a:pt x="66" y="272"/>
                    <a:pt x="66" y="184"/>
                  </a:cubicBezTo>
                  <a:cubicBezTo>
                    <a:pt x="66" y="150"/>
                    <a:pt x="77" y="111"/>
                    <a:pt x="103" y="84"/>
                  </a:cubicBezTo>
                  <a:cubicBezTo>
                    <a:pt x="127" y="60"/>
                    <a:pt x="142" y="53"/>
                    <a:pt x="171" y="49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36" y="84"/>
                    <a:pt x="138" y="139"/>
                    <a:pt x="138" y="139"/>
                  </a:cubicBezTo>
                  <a:cubicBezTo>
                    <a:pt x="140" y="161"/>
                    <a:pt x="148" y="179"/>
                    <a:pt x="162" y="194"/>
                  </a:cubicBezTo>
                  <a:cubicBezTo>
                    <a:pt x="179" y="212"/>
                    <a:pt x="201" y="222"/>
                    <a:pt x="226" y="222"/>
                  </a:cubicBezTo>
                  <a:cubicBezTo>
                    <a:pt x="251" y="222"/>
                    <a:pt x="273" y="212"/>
                    <a:pt x="289" y="194"/>
                  </a:cubicBezTo>
                  <a:cubicBezTo>
                    <a:pt x="304" y="179"/>
                    <a:pt x="312" y="161"/>
                    <a:pt x="314" y="139"/>
                  </a:cubicBezTo>
                  <a:cubicBezTo>
                    <a:pt x="314" y="139"/>
                    <a:pt x="315" y="84"/>
                    <a:pt x="280" y="49"/>
                  </a:cubicBezTo>
                  <a:cubicBezTo>
                    <a:pt x="281" y="49"/>
                    <a:pt x="281" y="49"/>
                    <a:pt x="281" y="49"/>
                  </a:cubicBezTo>
                  <a:cubicBezTo>
                    <a:pt x="310" y="53"/>
                    <a:pt x="325" y="60"/>
                    <a:pt x="349" y="84"/>
                  </a:cubicBezTo>
                  <a:cubicBezTo>
                    <a:pt x="375" y="111"/>
                    <a:pt x="385" y="150"/>
                    <a:pt x="385" y="184"/>
                  </a:cubicBezTo>
                  <a:cubicBezTo>
                    <a:pt x="385" y="272"/>
                    <a:pt x="314" y="343"/>
                    <a:pt x="226" y="343"/>
                  </a:cubicBezTo>
                  <a:close/>
                </a:path>
              </a:pathLst>
            </a:custGeom>
            <a:solidFill>
              <a:srgbClr val="006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0176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テキスト中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001" y="681540"/>
            <a:ext cx="8636000" cy="4212468"/>
          </a:xfrm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7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254001" y="160530"/>
            <a:ext cx="8623300" cy="52101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kumimoji="1" lang="ja-JP" altLang="en-US" dirty="0"/>
              <a:t>スライドタイトル</a:t>
            </a:r>
          </a:p>
        </p:txBody>
      </p:sp>
    </p:spTree>
    <p:extLst>
      <p:ext uri="{BB962C8B-B14F-4D97-AF65-F5344CB8AC3E}">
        <p14:creationId xmlns:p14="http://schemas.microsoft.com/office/powerpoint/2010/main" val="124112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254001" y="160530"/>
            <a:ext cx="8623300" cy="52101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kumimoji="1" lang="ja-JP" altLang="en-US" dirty="0"/>
              <a:t>スライドタイトル</a:t>
            </a:r>
          </a:p>
        </p:txBody>
      </p:sp>
    </p:spTree>
    <p:extLst>
      <p:ext uri="{BB962C8B-B14F-4D97-AF65-F5344CB8AC3E}">
        <p14:creationId xmlns:p14="http://schemas.microsoft.com/office/powerpoint/2010/main" val="4133628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ページ番号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182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ページ番号のみ_ロゴな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213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図プレースホルダー 2"/>
          <p:cNvSpPr>
            <a:spLocks noGrp="1"/>
          </p:cNvSpPr>
          <p:nvPr>
            <p:ph type="pic" idx="13"/>
          </p:nvPr>
        </p:nvSpPr>
        <p:spPr>
          <a:xfrm>
            <a:off x="251520" y="681540"/>
            <a:ext cx="8638480" cy="42119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9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254001" y="160530"/>
            <a:ext cx="8623300" cy="52101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kumimoji="1" lang="ja-JP" altLang="en-US" dirty="0"/>
              <a:t>スライドタイトル</a:t>
            </a:r>
          </a:p>
        </p:txBody>
      </p:sp>
    </p:spTree>
    <p:extLst>
      <p:ext uri="{BB962C8B-B14F-4D97-AF65-F5344CB8AC3E}">
        <p14:creationId xmlns:p14="http://schemas.microsoft.com/office/powerpoint/2010/main" val="2365756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分割ガ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254001" y="160530"/>
            <a:ext cx="8623300" cy="52101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kumimoji="1" lang="ja-JP" altLang="en-US" dirty="0"/>
              <a:t>スライドタイトル</a:t>
            </a:r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4886325"/>
            <a:ext cx="9144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 userDrawn="1"/>
        </p:nvCxnSpPr>
        <p:spPr>
          <a:xfrm>
            <a:off x="0" y="681540"/>
            <a:ext cx="9144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 userDrawn="1"/>
        </p:nvCxnSpPr>
        <p:spPr>
          <a:xfrm>
            <a:off x="8884116" y="0"/>
            <a:ext cx="0" cy="51435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 userDrawn="1"/>
        </p:nvCxnSpPr>
        <p:spPr>
          <a:xfrm>
            <a:off x="250825" y="0"/>
            <a:ext cx="0" cy="51435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 userDrawn="1"/>
        </p:nvCxnSpPr>
        <p:spPr>
          <a:xfrm>
            <a:off x="4509905" y="0"/>
            <a:ext cx="0" cy="51435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 userDrawn="1"/>
        </p:nvCxnSpPr>
        <p:spPr>
          <a:xfrm>
            <a:off x="4632763" y="0"/>
            <a:ext cx="0" cy="51435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703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分割ガ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254001" y="160530"/>
            <a:ext cx="8623300" cy="52101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kumimoji="1" lang="ja-JP" altLang="en-US" dirty="0"/>
              <a:t>スライドタイトル</a:t>
            </a:r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4886325"/>
            <a:ext cx="9144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 userDrawn="1"/>
        </p:nvCxnSpPr>
        <p:spPr>
          <a:xfrm>
            <a:off x="0" y="681540"/>
            <a:ext cx="9144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 userDrawn="1"/>
        </p:nvCxnSpPr>
        <p:spPr>
          <a:xfrm>
            <a:off x="8884116" y="0"/>
            <a:ext cx="0" cy="51435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 userDrawn="1"/>
        </p:nvCxnSpPr>
        <p:spPr>
          <a:xfrm>
            <a:off x="250825" y="0"/>
            <a:ext cx="0" cy="51435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 userDrawn="1"/>
        </p:nvCxnSpPr>
        <p:spPr>
          <a:xfrm>
            <a:off x="5971197" y="0"/>
            <a:ext cx="0" cy="51435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 userDrawn="1"/>
        </p:nvCxnSpPr>
        <p:spPr>
          <a:xfrm>
            <a:off x="6094055" y="0"/>
            <a:ext cx="0" cy="51435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 userDrawn="1"/>
        </p:nvCxnSpPr>
        <p:spPr>
          <a:xfrm>
            <a:off x="3039693" y="0"/>
            <a:ext cx="0" cy="51435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 userDrawn="1"/>
        </p:nvCxnSpPr>
        <p:spPr>
          <a:xfrm>
            <a:off x="3162551" y="0"/>
            <a:ext cx="0" cy="51435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47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グループ化 45"/>
          <p:cNvGrpSpPr/>
          <p:nvPr/>
        </p:nvGrpSpPr>
        <p:grpSpPr>
          <a:xfrm>
            <a:off x="8067520" y="236220"/>
            <a:ext cx="833429" cy="284967"/>
            <a:chOff x="1946275" y="-2255838"/>
            <a:chExt cx="4313238" cy="1474788"/>
          </a:xfrm>
        </p:grpSpPr>
        <p:sp>
          <p:nvSpPr>
            <p:cNvPr id="47" name="Freeform 7"/>
            <p:cNvSpPr>
              <a:spLocks/>
            </p:cNvSpPr>
            <p:nvPr/>
          </p:nvSpPr>
          <p:spPr bwMode="auto">
            <a:xfrm>
              <a:off x="1946275" y="-1944688"/>
              <a:ext cx="781050" cy="784225"/>
            </a:xfrm>
            <a:custGeom>
              <a:avLst/>
              <a:gdLst>
                <a:gd name="T0" fmla="*/ 492 w 492"/>
                <a:gd name="T1" fmla="*/ 0 h 494"/>
                <a:gd name="T2" fmla="*/ 267 w 492"/>
                <a:gd name="T3" fmla="*/ 0 h 494"/>
                <a:gd name="T4" fmla="*/ 267 w 492"/>
                <a:gd name="T5" fmla="*/ 97 h 494"/>
                <a:gd name="T6" fmla="*/ 324 w 492"/>
                <a:gd name="T7" fmla="*/ 97 h 494"/>
                <a:gd name="T8" fmla="*/ 324 w 492"/>
                <a:gd name="T9" fmla="*/ 286 h 494"/>
                <a:gd name="T10" fmla="*/ 168 w 492"/>
                <a:gd name="T11" fmla="*/ 0 h 494"/>
                <a:gd name="T12" fmla="*/ 0 w 492"/>
                <a:gd name="T13" fmla="*/ 0 h 494"/>
                <a:gd name="T14" fmla="*/ 0 w 492"/>
                <a:gd name="T15" fmla="*/ 95 h 494"/>
                <a:gd name="T16" fmla="*/ 59 w 492"/>
                <a:gd name="T17" fmla="*/ 95 h 494"/>
                <a:gd name="T18" fmla="*/ 59 w 492"/>
                <a:gd name="T19" fmla="*/ 400 h 494"/>
                <a:gd name="T20" fmla="*/ 0 w 492"/>
                <a:gd name="T21" fmla="*/ 400 h 494"/>
                <a:gd name="T22" fmla="*/ 0 w 492"/>
                <a:gd name="T23" fmla="*/ 494 h 494"/>
                <a:gd name="T24" fmla="*/ 227 w 492"/>
                <a:gd name="T25" fmla="*/ 494 h 494"/>
                <a:gd name="T26" fmla="*/ 227 w 492"/>
                <a:gd name="T27" fmla="*/ 400 h 494"/>
                <a:gd name="T28" fmla="*/ 168 w 492"/>
                <a:gd name="T29" fmla="*/ 400 h 494"/>
                <a:gd name="T30" fmla="*/ 168 w 492"/>
                <a:gd name="T31" fmla="*/ 213 h 494"/>
                <a:gd name="T32" fmla="*/ 326 w 492"/>
                <a:gd name="T33" fmla="*/ 494 h 494"/>
                <a:gd name="T34" fmla="*/ 435 w 492"/>
                <a:gd name="T35" fmla="*/ 494 h 494"/>
                <a:gd name="T36" fmla="*/ 435 w 492"/>
                <a:gd name="T37" fmla="*/ 95 h 494"/>
                <a:gd name="T38" fmla="*/ 492 w 492"/>
                <a:gd name="T39" fmla="*/ 95 h 494"/>
                <a:gd name="T40" fmla="*/ 492 w 492"/>
                <a:gd name="T41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2" h="494">
                  <a:moveTo>
                    <a:pt x="492" y="0"/>
                  </a:moveTo>
                  <a:lnTo>
                    <a:pt x="267" y="0"/>
                  </a:lnTo>
                  <a:lnTo>
                    <a:pt x="267" y="97"/>
                  </a:lnTo>
                  <a:lnTo>
                    <a:pt x="324" y="97"/>
                  </a:lnTo>
                  <a:lnTo>
                    <a:pt x="324" y="286"/>
                  </a:lnTo>
                  <a:lnTo>
                    <a:pt x="168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59" y="95"/>
                  </a:lnTo>
                  <a:lnTo>
                    <a:pt x="59" y="400"/>
                  </a:lnTo>
                  <a:lnTo>
                    <a:pt x="0" y="400"/>
                  </a:lnTo>
                  <a:lnTo>
                    <a:pt x="0" y="494"/>
                  </a:lnTo>
                  <a:lnTo>
                    <a:pt x="227" y="494"/>
                  </a:lnTo>
                  <a:lnTo>
                    <a:pt x="227" y="400"/>
                  </a:lnTo>
                  <a:lnTo>
                    <a:pt x="168" y="400"/>
                  </a:lnTo>
                  <a:lnTo>
                    <a:pt x="168" y="213"/>
                  </a:lnTo>
                  <a:lnTo>
                    <a:pt x="326" y="494"/>
                  </a:lnTo>
                  <a:lnTo>
                    <a:pt x="435" y="494"/>
                  </a:lnTo>
                  <a:lnTo>
                    <a:pt x="435" y="95"/>
                  </a:lnTo>
                  <a:lnTo>
                    <a:pt x="492" y="95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8"/>
            <p:cNvSpPr>
              <a:spLocks/>
            </p:cNvSpPr>
            <p:nvPr/>
          </p:nvSpPr>
          <p:spPr bwMode="auto">
            <a:xfrm>
              <a:off x="2786063" y="-1944688"/>
              <a:ext cx="690563" cy="784225"/>
            </a:xfrm>
            <a:custGeom>
              <a:avLst/>
              <a:gdLst>
                <a:gd name="T0" fmla="*/ 0 w 435"/>
                <a:gd name="T1" fmla="*/ 0 h 494"/>
                <a:gd name="T2" fmla="*/ 0 w 435"/>
                <a:gd name="T3" fmla="*/ 189 h 494"/>
                <a:gd name="T4" fmla="*/ 95 w 435"/>
                <a:gd name="T5" fmla="*/ 189 h 494"/>
                <a:gd name="T6" fmla="*/ 95 w 435"/>
                <a:gd name="T7" fmla="*/ 100 h 494"/>
                <a:gd name="T8" fmla="*/ 154 w 435"/>
                <a:gd name="T9" fmla="*/ 100 h 494"/>
                <a:gd name="T10" fmla="*/ 154 w 435"/>
                <a:gd name="T11" fmla="*/ 400 h 494"/>
                <a:gd name="T12" fmla="*/ 83 w 435"/>
                <a:gd name="T13" fmla="*/ 400 h 494"/>
                <a:gd name="T14" fmla="*/ 83 w 435"/>
                <a:gd name="T15" fmla="*/ 494 h 494"/>
                <a:gd name="T16" fmla="*/ 352 w 435"/>
                <a:gd name="T17" fmla="*/ 494 h 494"/>
                <a:gd name="T18" fmla="*/ 352 w 435"/>
                <a:gd name="T19" fmla="*/ 400 h 494"/>
                <a:gd name="T20" fmla="*/ 282 w 435"/>
                <a:gd name="T21" fmla="*/ 400 h 494"/>
                <a:gd name="T22" fmla="*/ 282 w 435"/>
                <a:gd name="T23" fmla="*/ 100 h 494"/>
                <a:gd name="T24" fmla="*/ 338 w 435"/>
                <a:gd name="T25" fmla="*/ 100 h 494"/>
                <a:gd name="T26" fmla="*/ 338 w 435"/>
                <a:gd name="T27" fmla="*/ 189 h 494"/>
                <a:gd name="T28" fmla="*/ 435 w 435"/>
                <a:gd name="T29" fmla="*/ 189 h 494"/>
                <a:gd name="T30" fmla="*/ 435 w 435"/>
                <a:gd name="T31" fmla="*/ 0 h 494"/>
                <a:gd name="T32" fmla="*/ 0 w 435"/>
                <a:gd name="T33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94">
                  <a:moveTo>
                    <a:pt x="0" y="0"/>
                  </a:moveTo>
                  <a:lnTo>
                    <a:pt x="0" y="189"/>
                  </a:lnTo>
                  <a:lnTo>
                    <a:pt x="95" y="189"/>
                  </a:lnTo>
                  <a:lnTo>
                    <a:pt x="95" y="100"/>
                  </a:lnTo>
                  <a:lnTo>
                    <a:pt x="154" y="100"/>
                  </a:lnTo>
                  <a:lnTo>
                    <a:pt x="154" y="400"/>
                  </a:lnTo>
                  <a:lnTo>
                    <a:pt x="83" y="400"/>
                  </a:lnTo>
                  <a:lnTo>
                    <a:pt x="83" y="494"/>
                  </a:lnTo>
                  <a:lnTo>
                    <a:pt x="352" y="494"/>
                  </a:lnTo>
                  <a:lnTo>
                    <a:pt x="352" y="400"/>
                  </a:lnTo>
                  <a:lnTo>
                    <a:pt x="282" y="400"/>
                  </a:lnTo>
                  <a:lnTo>
                    <a:pt x="282" y="100"/>
                  </a:lnTo>
                  <a:lnTo>
                    <a:pt x="338" y="100"/>
                  </a:lnTo>
                  <a:lnTo>
                    <a:pt x="338" y="189"/>
                  </a:lnTo>
                  <a:lnTo>
                    <a:pt x="435" y="189"/>
                  </a:lnTo>
                  <a:lnTo>
                    <a:pt x="4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9"/>
            <p:cNvSpPr>
              <a:spLocks/>
            </p:cNvSpPr>
            <p:nvPr/>
          </p:nvSpPr>
          <p:spPr bwMode="auto">
            <a:xfrm>
              <a:off x="3533775" y="-1944688"/>
              <a:ext cx="688975" cy="784225"/>
            </a:xfrm>
            <a:custGeom>
              <a:avLst/>
              <a:gdLst>
                <a:gd name="T0" fmla="*/ 0 w 434"/>
                <a:gd name="T1" fmla="*/ 0 h 494"/>
                <a:gd name="T2" fmla="*/ 0 w 434"/>
                <a:gd name="T3" fmla="*/ 189 h 494"/>
                <a:gd name="T4" fmla="*/ 94 w 434"/>
                <a:gd name="T5" fmla="*/ 189 h 494"/>
                <a:gd name="T6" fmla="*/ 94 w 434"/>
                <a:gd name="T7" fmla="*/ 100 h 494"/>
                <a:gd name="T8" fmla="*/ 153 w 434"/>
                <a:gd name="T9" fmla="*/ 100 h 494"/>
                <a:gd name="T10" fmla="*/ 153 w 434"/>
                <a:gd name="T11" fmla="*/ 400 h 494"/>
                <a:gd name="T12" fmla="*/ 85 w 434"/>
                <a:gd name="T13" fmla="*/ 400 h 494"/>
                <a:gd name="T14" fmla="*/ 85 w 434"/>
                <a:gd name="T15" fmla="*/ 494 h 494"/>
                <a:gd name="T16" fmla="*/ 352 w 434"/>
                <a:gd name="T17" fmla="*/ 494 h 494"/>
                <a:gd name="T18" fmla="*/ 352 w 434"/>
                <a:gd name="T19" fmla="*/ 400 h 494"/>
                <a:gd name="T20" fmla="*/ 281 w 434"/>
                <a:gd name="T21" fmla="*/ 400 h 494"/>
                <a:gd name="T22" fmla="*/ 281 w 434"/>
                <a:gd name="T23" fmla="*/ 100 h 494"/>
                <a:gd name="T24" fmla="*/ 340 w 434"/>
                <a:gd name="T25" fmla="*/ 100 h 494"/>
                <a:gd name="T26" fmla="*/ 340 w 434"/>
                <a:gd name="T27" fmla="*/ 189 h 494"/>
                <a:gd name="T28" fmla="*/ 434 w 434"/>
                <a:gd name="T29" fmla="*/ 189 h 494"/>
                <a:gd name="T30" fmla="*/ 434 w 434"/>
                <a:gd name="T31" fmla="*/ 0 h 494"/>
                <a:gd name="T32" fmla="*/ 0 w 434"/>
                <a:gd name="T33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4" h="494">
                  <a:moveTo>
                    <a:pt x="0" y="0"/>
                  </a:moveTo>
                  <a:lnTo>
                    <a:pt x="0" y="189"/>
                  </a:lnTo>
                  <a:lnTo>
                    <a:pt x="94" y="189"/>
                  </a:lnTo>
                  <a:lnTo>
                    <a:pt x="94" y="100"/>
                  </a:lnTo>
                  <a:lnTo>
                    <a:pt x="153" y="100"/>
                  </a:lnTo>
                  <a:lnTo>
                    <a:pt x="153" y="400"/>
                  </a:lnTo>
                  <a:lnTo>
                    <a:pt x="85" y="400"/>
                  </a:lnTo>
                  <a:lnTo>
                    <a:pt x="85" y="494"/>
                  </a:lnTo>
                  <a:lnTo>
                    <a:pt x="352" y="494"/>
                  </a:lnTo>
                  <a:lnTo>
                    <a:pt x="352" y="400"/>
                  </a:lnTo>
                  <a:lnTo>
                    <a:pt x="281" y="400"/>
                  </a:lnTo>
                  <a:lnTo>
                    <a:pt x="281" y="100"/>
                  </a:lnTo>
                  <a:lnTo>
                    <a:pt x="340" y="100"/>
                  </a:lnTo>
                  <a:lnTo>
                    <a:pt x="340" y="189"/>
                  </a:lnTo>
                  <a:lnTo>
                    <a:pt x="434" y="189"/>
                  </a:lnTo>
                  <a:lnTo>
                    <a:pt x="4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10"/>
            <p:cNvSpPr>
              <a:spLocks noEditPoints="1"/>
            </p:cNvSpPr>
            <p:nvPr/>
          </p:nvSpPr>
          <p:spPr bwMode="auto">
            <a:xfrm>
              <a:off x="4568825" y="-2255838"/>
              <a:ext cx="1690688" cy="1474788"/>
            </a:xfrm>
            <a:custGeom>
              <a:avLst/>
              <a:gdLst>
                <a:gd name="T0" fmla="*/ 407 w 451"/>
                <a:gd name="T1" fmla="*/ 79 h 393"/>
                <a:gd name="T2" fmla="*/ 278 w 451"/>
                <a:gd name="T3" fmla="*/ 0 h 393"/>
                <a:gd name="T4" fmla="*/ 226 w 451"/>
                <a:gd name="T5" fmla="*/ 9 h 393"/>
                <a:gd name="T6" fmla="*/ 174 w 451"/>
                <a:gd name="T7" fmla="*/ 0 h 393"/>
                <a:gd name="T8" fmla="*/ 45 w 451"/>
                <a:gd name="T9" fmla="*/ 79 h 393"/>
                <a:gd name="T10" fmla="*/ 78 w 451"/>
                <a:gd name="T11" fmla="*/ 332 h 393"/>
                <a:gd name="T12" fmla="*/ 226 w 451"/>
                <a:gd name="T13" fmla="*/ 393 h 393"/>
                <a:gd name="T14" fmla="*/ 374 w 451"/>
                <a:gd name="T15" fmla="*/ 332 h 393"/>
                <a:gd name="T16" fmla="*/ 407 w 451"/>
                <a:gd name="T17" fmla="*/ 79 h 393"/>
                <a:gd name="T18" fmla="*/ 211 w 451"/>
                <a:gd name="T19" fmla="*/ 74 h 393"/>
                <a:gd name="T20" fmla="*/ 226 w 451"/>
                <a:gd name="T21" fmla="*/ 62 h 393"/>
                <a:gd name="T22" fmla="*/ 226 w 451"/>
                <a:gd name="T23" fmla="*/ 62 h 393"/>
                <a:gd name="T24" fmla="*/ 226 w 451"/>
                <a:gd name="T25" fmla="*/ 62 h 393"/>
                <a:gd name="T26" fmla="*/ 226 w 451"/>
                <a:gd name="T27" fmla="*/ 62 h 393"/>
                <a:gd name="T28" fmla="*/ 226 w 451"/>
                <a:gd name="T29" fmla="*/ 62 h 393"/>
                <a:gd name="T30" fmla="*/ 241 w 451"/>
                <a:gd name="T31" fmla="*/ 74 h 393"/>
                <a:gd name="T32" fmla="*/ 264 w 451"/>
                <a:gd name="T33" fmla="*/ 137 h 393"/>
                <a:gd name="T34" fmla="*/ 226 w 451"/>
                <a:gd name="T35" fmla="*/ 172 h 393"/>
                <a:gd name="T36" fmla="*/ 188 w 451"/>
                <a:gd name="T37" fmla="*/ 137 h 393"/>
                <a:gd name="T38" fmla="*/ 211 w 451"/>
                <a:gd name="T39" fmla="*/ 74 h 393"/>
                <a:gd name="T40" fmla="*/ 226 w 451"/>
                <a:gd name="T41" fmla="*/ 343 h 393"/>
                <a:gd name="T42" fmla="*/ 66 w 451"/>
                <a:gd name="T43" fmla="*/ 184 h 393"/>
                <a:gd name="T44" fmla="*/ 103 w 451"/>
                <a:gd name="T45" fmla="*/ 84 h 393"/>
                <a:gd name="T46" fmla="*/ 171 w 451"/>
                <a:gd name="T47" fmla="*/ 49 h 393"/>
                <a:gd name="T48" fmla="*/ 171 w 451"/>
                <a:gd name="T49" fmla="*/ 49 h 393"/>
                <a:gd name="T50" fmla="*/ 138 w 451"/>
                <a:gd name="T51" fmla="*/ 139 h 393"/>
                <a:gd name="T52" fmla="*/ 162 w 451"/>
                <a:gd name="T53" fmla="*/ 194 h 393"/>
                <a:gd name="T54" fmla="*/ 226 w 451"/>
                <a:gd name="T55" fmla="*/ 222 h 393"/>
                <a:gd name="T56" fmla="*/ 289 w 451"/>
                <a:gd name="T57" fmla="*/ 194 h 393"/>
                <a:gd name="T58" fmla="*/ 314 w 451"/>
                <a:gd name="T59" fmla="*/ 139 h 393"/>
                <a:gd name="T60" fmla="*/ 280 w 451"/>
                <a:gd name="T61" fmla="*/ 49 h 393"/>
                <a:gd name="T62" fmla="*/ 281 w 451"/>
                <a:gd name="T63" fmla="*/ 49 h 393"/>
                <a:gd name="T64" fmla="*/ 349 w 451"/>
                <a:gd name="T65" fmla="*/ 84 h 393"/>
                <a:gd name="T66" fmla="*/ 385 w 451"/>
                <a:gd name="T67" fmla="*/ 184 h 393"/>
                <a:gd name="T68" fmla="*/ 226 w 451"/>
                <a:gd name="T69" fmla="*/ 34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1" h="393">
                  <a:moveTo>
                    <a:pt x="407" y="79"/>
                  </a:moveTo>
                  <a:cubicBezTo>
                    <a:pt x="371" y="16"/>
                    <a:pt x="317" y="0"/>
                    <a:pt x="278" y="0"/>
                  </a:cubicBezTo>
                  <a:cubicBezTo>
                    <a:pt x="260" y="0"/>
                    <a:pt x="243" y="2"/>
                    <a:pt x="226" y="9"/>
                  </a:cubicBezTo>
                  <a:cubicBezTo>
                    <a:pt x="209" y="2"/>
                    <a:pt x="192" y="0"/>
                    <a:pt x="174" y="0"/>
                  </a:cubicBezTo>
                  <a:cubicBezTo>
                    <a:pt x="135" y="0"/>
                    <a:pt x="81" y="16"/>
                    <a:pt x="45" y="79"/>
                  </a:cubicBezTo>
                  <a:cubicBezTo>
                    <a:pt x="0" y="157"/>
                    <a:pt x="6" y="262"/>
                    <a:pt x="78" y="332"/>
                  </a:cubicBezTo>
                  <a:cubicBezTo>
                    <a:pt x="114" y="368"/>
                    <a:pt x="165" y="393"/>
                    <a:pt x="226" y="393"/>
                  </a:cubicBezTo>
                  <a:cubicBezTo>
                    <a:pt x="287" y="393"/>
                    <a:pt x="338" y="368"/>
                    <a:pt x="374" y="332"/>
                  </a:cubicBezTo>
                  <a:cubicBezTo>
                    <a:pt x="446" y="262"/>
                    <a:pt x="451" y="157"/>
                    <a:pt x="407" y="79"/>
                  </a:cubicBezTo>
                  <a:close/>
                  <a:moveTo>
                    <a:pt x="211" y="74"/>
                  </a:moveTo>
                  <a:cubicBezTo>
                    <a:pt x="216" y="69"/>
                    <a:pt x="221" y="65"/>
                    <a:pt x="226" y="62"/>
                  </a:cubicBezTo>
                  <a:cubicBezTo>
                    <a:pt x="226" y="62"/>
                    <a:pt x="226" y="62"/>
                    <a:pt x="226" y="62"/>
                  </a:cubicBezTo>
                  <a:cubicBezTo>
                    <a:pt x="226" y="62"/>
                    <a:pt x="226" y="62"/>
                    <a:pt x="226" y="62"/>
                  </a:cubicBezTo>
                  <a:cubicBezTo>
                    <a:pt x="226" y="62"/>
                    <a:pt x="226" y="62"/>
                    <a:pt x="226" y="62"/>
                  </a:cubicBezTo>
                  <a:cubicBezTo>
                    <a:pt x="226" y="62"/>
                    <a:pt x="226" y="62"/>
                    <a:pt x="226" y="62"/>
                  </a:cubicBezTo>
                  <a:cubicBezTo>
                    <a:pt x="231" y="65"/>
                    <a:pt x="236" y="69"/>
                    <a:pt x="241" y="74"/>
                  </a:cubicBezTo>
                  <a:cubicBezTo>
                    <a:pt x="260" y="95"/>
                    <a:pt x="265" y="116"/>
                    <a:pt x="264" y="137"/>
                  </a:cubicBezTo>
                  <a:cubicBezTo>
                    <a:pt x="262" y="161"/>
                    <a:pt x="241" y="172"/>
                    <a:pt x="226" y="172"/>
                  </a:cubicBezTo>
                  <a:cubicBezTo>
                    <a:pt x="211" y="172"/>
                    <a:pt x="189" y="161"/>
                    <a:pt x="188" y="137"/>
                  </a:cubicBezTo>
                  <a:cubicBezTo>
                    <a:pt x="187" y="116"/>
                    <a:pt x="192" y="95"/>
                    <a:pt x="211" y="74"/>
                  </a:cubicBezTo>
                  <a:close/>
                  <a:moveTo>
                    <a:pt x="226" y="343"/>
                  </a:moveTo>
                  <a:cubicBezTo>
                    <a:pt x="138" y="343"/>
                    <a:pt x="66" y="272"/>
                    <a:pt x="66" y="184"/>
                  </a:cubicBezTo>
                  <a:cubicBezTo>
                    <a:pt x="66" y="150"/>
                    <a:pt x="77" y="111"/>
                    <a:pt x="103" y="84"/>
                  </a:cubicBezTo>
                  <a:cubicBezTo>
                    <a:pt x="127" y="60"/>
                    <a:pt x="142" y="53"/>
                    <a:pt x="171" y="49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36" y="84"/>
                    <a:pt x="138" y="139"/>
                    <a:pt x="138" y="139"/>
                  </a:cubicBezTo>
                  <a:cubicBezTo>
                    <a:pt x="140" y="161"/>
                    <a:pt x="148" y="179"/>
                    <a:pt x="162" y="194"/>
                  </a:cubicBezTo>
                  <a:cubicBezTo>
                    <a:pt x="179" y="212"/>
                    <a:pt x="201" y="222"/>
                    <a:pt x="226" y="222"/>
                  </a:cubicBezTo>
                  <a:cubicBezTo>
                    <a:pt x="251" y="222"/>
                    <a:pt x="273" y="212"/>
                    <a:pt x="289" y="194"/>
                  </a:cubicBezTo>
                  <a:cubicBezTo>
                    <a:pt x="304" y="179"/>
                    <a:pt x="312" y="161"/>
                    <a:pt x="314" y="139"/>
                  </a:cubicBezTo>
                  <a:cubicBezTo>
                    <a:pt x="314" y="139"/>
                    <a:pt x="315" y="84"/>
                    <a:pt x="280" y="49"/>
                  </a:cubicBezTo>
                  <a:cubicBezTo>
                    <a:pt x="281" y="49"/>
                    <a:pt x="281" y="49"/>
                    <a:pt x="281" y="49"/>
                  </a:cubicBezTo>
                  <a:cubicBezTo>
                    <a:pt x="310" y="53"/>
                    <a:pt x="325" y="60"/>
                    <a:pt x="349" y="84"/>
                  </a:cubicBezTo>
                  <a:cubicBezTo>
                    <a:pt x="375" y="111"/>
                    <a:pt x="385" y="150"/>
                    <a:pt x="385" y="184"/>
                  </a:cubicBezTo>
                  <a:cubicBezTo>
                    <a:pt x="385" y="272"/>
                    <a:pt x="314" y="343"/>
                    <a:pt x="226" y="343"/>
                  </a:cubicBezTo>
                  <a:close/>
                </a:path>
              </a:pathLst>
            </a:custGeom>
            <a:solidFill>
              <a:srgbClr val="0068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9" name="1 つの角を丸めた四角形 8"/>
          <p:cNvSpPr/>
          <p:nvPr/>
        </p:nvSpPr>
        <p:spPr>
          <a:xfrm flipH="1">
            <a:off x="8676456" y="4922044"/>
            <a:ext cx="467541" cy="222534"/>
          </a:xfrm>
          <a:prstGeom prst="round1Rect">
            <a:avLst>
              <a:gd name="adj" fmla="val 34939"/>
            </a:avLst>
          </a:prstGeom>
          <a:solidFill>
            <a:schemeClr val="accent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endParaRPr kumimoji="0" lang="ja-JP" altLang="en-US" sz="1050" kern="0" dirty="0">
              <a:solidFill>
                <a:schemeClr val="bg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79512" y="212002"/>
            <a:ext cx="8636000" cy="52101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79512" y="811365"/>
            <a:ext cx="8636000" cy="421246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14" name="正方形/長方形 10"/>
          <p:cNvSpPr>
            <a:spLocks noChangeArrowheads="1"/>
          </p:cNvSpPr>
          <p:nvPr userDrawn="1"/>
        </p:nvSpPr>
        <p:spPr bwMode="auto">
          <a:xfrm>
            <a:off x="6621085" y="4942537"/>
            <a:ext cx="205537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algn="r" eaLnBrk="1" hangingPunct="1"/>
            <a:r>
              <a:rPr lang="en-US" altLang="ja-JP" sz="700" dirty="0">
                <a:latin typeface="+mj-lt"/>
              </a:rPr>
              <a:t>Copyright©2023 NTT corp. All Rights Reserved.</a:t>
            </a:r>
            <a:endParaRPr lang="ja-JP" altLang="en-US" sz="700" dirty="0">
              <a:latin typeface="+mj-lt"/>
            </a:endParaRPr>
          </a:p>
        </p:txBody>
      </p:sp>
      <p:sp>
        <p:nvSpPr>
          <p:cNvPr id="15" name="テキスト ボックス 14"/>
          <p:cNvSpPr txBox="1"/>
          <p:nvPr userDrawn="1"/>
        </p:nvSpPr>
        <p:spPr>
          <a:xfrm>
            <a:off x="8639614" y="4857344"/>
            <a:ext cx="559885" cy="288032"/>
          </a:xfrm>
          <a:prstGeom prst="rect">
            <a:avLst/>
          </a:prstGeom>
        </p:spPr>
        <p:txBody>
          <a:bodyPr vert="horz" wrap="none" lIns="0" tIns="45720" rIns="0" bIns="45720" rtlCol="0">
            <a:noAutofit/>
          </a:bodyPr>
          <a:lstStyle/>
          <a:p>
            <a:pPr marL="0" indent="0" algn="ctr">
              <a:buNone/>
            </a:pPr>
            <a:fld id="{A174E425-4C0F-4E46-AAA1-FF48624F3636}" type="slidenum">
              <a:rPr kumimoji="1" lang="ja-JP" altLang="en-US" sz="1800" smtClean="0">
                <a:solidFill>
                  <a:schemeClr val="bg1"/>
                </a:solidFill>
              </a:rPr>
              <a:pPr marL="0" indent="0" algn="ctr">
                <a:buNone/>
              </a:pPr>
              <a:t>‹#›</a:t>
            </a:fld>
            <a:endParaRPr kumimoji="1" lang="ja-JP" alt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0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2" r:id="rId2"/>
    <p:sldLayoutId id="2147483664" r:id="rId3"/>
    <p:sldLayoutId id="2147483666" r:id="rId4"/>
    <p:sldLayoutId id="2147483667" r:id="rId5"/>
    <p:sldLayoutId id="2147483668" r:id="rId6"/>
    <p:sldLayoutId id="2147483665" r:id="rId7"/>
    <p:sldLayoutId id="2147483669" r:id="rId8"/>
    <p:sldLayoutId id="2147483670" r:id="rId9"/>
    <p:sldLayoutId id="2147483671" r:id="rId10"/>
    <p:sldLayoutId id="214748367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2800" b="1" kern="1200" baseline="0">
          <a:solidFill>
            <a:schemeClr val="tx2"/>
          </a:solidFill>
          <a:latin typeface="+mj-lt"/>
          <a:ea typeface="+mj-ea"/>
          <a:cs typeface="メイリオ" panose="020B0604030504040204" pitchFamily="50" charset="-12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 baseline="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800" kern="1200">
          <a:solidFill>
            <a:schemeClr val="tx1"/>
          </a:solidFill>
          <a:latin typeface="+mn-ea"/>
          <a:ea typeface="+mn-ea"/>
          <a:cs typeface="メイリオ" panose="020B0604030504040204" pitchFamily="50" charset="-12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 baseline="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400" kern="1200" baseline="0">
          <a:solidFill>
            <a:schemeClr val="tx1"/>
          </a:solidFill>
          <a:latin typeface="+mn-lt"/>
          <a:ea typeface="+mn-ea"/>
          <a:cs typeface="メイリオ" panose="020B0604030504040204" pitchFamily="50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200" kern="1200">
          <a:solidFill>
            <a:schemeClr val="tx1"/>
          </a:solidFill>
          <a:latin typeface="+mn-ea"/>
          <a:ea typeface="+mn-ea"/>
          <a:cs typeface="メイリオ" panose="020B0604030504040204" pitchFamily="50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6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10" Type="http://schemas.openxmlformats.org/officeDocument/2006/relationships/image" Target="../media/image16.png"/><Relationship Id="rId4" Type="http://schemas.openxmlformats.org/officeDocument/2006/relationships/image" Target="../media/image100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1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11" Type="http://schemas.openxmlformats.org/officeDocument/2006/relationships/image" Target="../media/image46.png"/><Relationship Id="rId5" Type="http://schemas.openxmlformats.org/officeDocument/2006/relationships/image" Target="../media/image42.pn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7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55.png"/><Relationship Id="rId4" Type="http://schemas.openxmlformats.org/officeDocument/2006/relationships/image" Target="../media/image28.png"/><Relationship Id="rId9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11" Type="http://schemas.openxmlformats.org/officeDocument/2006/relationships/image" Target="../media/image46.png"/><Relationship Id="rId5" Type="http://schemas.openxmlformats.org/officeDocument/2006/relationships/image" Target="../media/image42.pn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11" Type="http://schemas.openxmlformats.org/officeDocument/2006/relationships/image" Target="../media/image46.png"/><Relationship Id="rId5" Type="http://schemas.openxmlformats.org/officeDocument/2006/relationships/image" Target="../media/image60.pn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00.png"/><Relationship Id="rId9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4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0.png"/><Relationship Id="rId5" Type="http://schemas.openxmlformats.org/officeDocument/2006/relationships/image" Target="../media/image17.png"/><Relationship Id="rId10" Type="http://schemas.openxmlformats.org/officeDocument/2006/relationships/image" Target="../media/image16.png"/><Relationship Id="rId4" Type="http://schemas.openxmlformats.org/officeDocument/2006/relationships/image" Target="../media/image65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8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png"/><Relationship Id="rId5" Type="http://schemas.openxmlformats.org/officeDocument/2006/relationships/image" Target="../media/image17.png"/><Relationship Id="rId4" Type="http://schemas.openxmlformats.org/officeDocument/2006/relationships/image" Target="../media/image65.png"/><Relationship Id="rId9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4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7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png"/><Relationship Id="rId11" Type="http://schemas.openxmlformats.org/officeDocument/2006/relationships/image" Target="../media/image46.png"/><Relationship Id="rId5" Type="http://schemas.openxmlformats.org/officeDocument/2006/relationships/image" Target="../media/image80.png"/><Relationship Id="rId10" Type="http://schemas.openxmlformats.org/officeDocument/2006/relationships/image" Target="../media/image82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28.png"/><Relationship Id="rId7" Type="http://schemas.openxmlformats.org/officeDocument/2006/relationships/image" Target="../media/image85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4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8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7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png"/><Relationship Id="rId11" Type="http://schemas.openxmlformats.org/officeDocument/2006/relationships/image" Target="../media/image46.png"/><Relationship Id="rId5" Type="http://schemas.openxmlformats.org/officeDocument/2006/relationships/image" Target="../media/image80.png"/><Relationship Id="rId10" Type="http://schemas.openxmlformats.org/officeDocument/2006/relationships/image" Target="../media/image82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410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90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2.png"/><Relationship Id="rId5" Type="http://schemas.openxmlformats.org/officeDocument/2006/relationships/image" Target="../media/image17.png"/><Relationship Id="rId4" Type="http://schemas.openxmlformats.org/officeDocument/2006/relationships/image" Target="../media/image91.png"/><Relationship Id="rId9" Type="http://schemas.openxmlformats.org/officeDocument/2006/relationships/image" Target="../media/image9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0.png"/><Relationship Id="rId2" Type="http://schemas.openxmlformats.org/officeDocument/2006/relationships/image" Target="../media/image88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0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410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235136" y="1533441"/>
            <a:ext cx="9214544" cy="1435151"/>
          </a:xfrm>
        </p:spPr>
        <p:txBody>
          <a:bodyPr>
            <a:noAutofit/>
          </a:bodyPr>
          <a:lstStyle/>
          <a:p>
            <a:r>
              <a:rPr lang="en-US" altLang="ja-JP" sz="3600" dirty="0"/>
              <a:t>A Simple Framework </a:t>
            </a:r>
            <a:br>
              <a:rPr lang="en-US" altLang="ja-JP" sz="3600" dirty="0"/>
            </a:br>
            <a:r>
              <a:rPr lang="en-US" altLang="ja-JP" sz="3600" dirty="0"/>
              <a:t>for Secure Key Leasing</a:t>
            </a:r>
            <a:endParaRPr lang="ja-JP" altLang="en-US" sz="3600" dirty="0"/>
          </a:p>
        </p:txBody>
      </p:sp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254000" y="3003798"/>
            <a:ext cx="8636000" cy="361637"/>
          </a:xfrm>
        </p:spPr>
        <p:txBody>
          <a:bodyPr/>
          <a:lstStyle/>
          <a:p>
            <a:r>
              <a:rPr lang="en-US" altLang="ja-JP" dirty="0" err="1"/>
              <a:t>Eurocrypt</a:t>
            </a:r>
            <a:r>
              <a:rPr lang="en-US" altLang="ja-JP" dirty="0"/>
              <a:t> 2025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1"/>
          </p:nvPr>
        </p:nvSpPr>
        <p:spPr>
          <a:xfrm>
            <a:off x="254000" y="3435846"/>
            <a:ext cx="8636000" cy="1348061"/>
          </a:xfrm>
        </p:spPr>
        <p:txBody>
          <a:bodyPr/>
          <a:lstStyle/>
          <a:p>
            <a:r>
              <a:rPr lang="en-US" altLang="ja-JP" sz="2400" b="0" dirty="0"/>
              <a:t>Fuyuki Kitagawa (NTT)</a:t>
            </a:r>
          </a:p>
          <a:p>
            <a:r>
              <a:rPr lang="en-US" altLang="ja-JP" sz="2400" b="0" dirty="0"/>
              <a:t>Tomoyuki </a:t>
            </a:r>
            <a:r>
              <a:rPr lang="en-US" altLang="ja-JP" sz="2400" b="0" dirty="0" err="1"/>
              <a:t>Morimae</a:t>
            </a:r>
            <a:r>
              <a:rPr lang="en-US" altLang="ja-JP" sz="2400" b="0" dirty="0"/>
              <a:t> (Kyoto University)</a:t>
            </a:r>
          </a:p>
          <a:p>
            <a:r>
              <a:rPr lang="en-US" altLang="ja-JP" sz="2400" b="0" dirty="0"/>
              <a:t>Takashi</a:t>
            </a:r>
            <a:r>
              <a:rPr lang="ja-JP" altLang="en-US" sz="2400" b="0" dirty="0"/>
              <a:t> </a:t>
            </a:r>
            <a:r>
              <a:rPr lang="en-US" altLang="ja-JP" sz="2400" b="0" dirty="0"/>
              <a:t>Yamakawa</a:t>
            </a:r>
            <a:r>
              <a:rPr lang="ja-JP" altLang="en-US" sz="2400" b="0" dirty="0"/>
              <a:t> </a:t>
            </a:r>
            <a:r>
              <a:rPr lang="en-US" altLang="ja-JP" sz="2400" b="0" dirty="0"/>
              <a:t>(NTT and Kyoto University)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6027737" y="771550"/>
            <a:ext cx="2862263" cy="2873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 anchor="ctr"/>
          <a:lstStyle/>
          <a:p>
            <a:pPr algn="just" eaLnBrk="1" hangingPunct="1">
              <a:defRPr/>
            </a:pPr>
            <a:r>
              <a:rPr lang="en-US" altLang="ja-JP" sz="900" dirty="0" err="1">
                <a:solidFill>
                  <a:srgbClr val="000000"/>
                </a:solidFill>
                <a:cs typeface="メイリオ" pitchFamily="50" charset="-128"/>
              </a:rPr>
              <a:t>Copyight</a:t>
            </a:r>
            <a:r>
              <a:rPr lang="en-US" altLang="ja-JP" sz="900" dirty="0">
                <a:solidFill>
                  <a:srgbClr val="000000"/>
                </a:solidFill>
                <a:cs typeface="メイリオ" pitchFamily="50" charset="-128"/>
              </a:rPr>
              <a:t>(c)2023 NTT Corp. All Rights Reserved</a:t>
            </a:r>
            <a:r>
              <a:rPr lang="en-US" altLang="ja-JP" sz="1000" dirty="0">
                <a:solidFill>
                  <a:srgbClr val="000000"/>
                </a:solidFill>
              </a:rPr>
              <a:t>.</a:t>
            </a:r>
            <a:endParaRPr lang="en-US" altLang="ja-JP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729788" y="4496753"/>
            <a:ext cx="914400" cy="914400"/>
          </a:xfrm>
          <a:prstGeom prst="rect">
            <a:avLst/>
          </a:prstGeom>
        </p:spPr>
        <p:txBody>
          <a:bodyPr vert="horz" wrap="none" lIns="0" tIns="45720" rIns="0" bIns="45720" rtlCol="0">
            <a:noAutofit/>
          </a:bodyPr>
          <a:lstStyle/>
          <a:p>
            <a:pPr marL="0" indent="0">
              <a:buNone/>
            </a:pPr>
            <a:endParaRPr lang="en-US" altLang="ja-JP" sz="11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3CDFCC0-5C06-4F2A-93A3-7934DCC96D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23478"/>
            <a:ext cx="1134799" cy="52579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6B33DD-AA05-0FA0-88AB-169EA1FE2B9A}"/>
              </a:ext>
            </a:extLst>
          </p:cNvPr>
          <p:cNvSpPr txBox="1"/>
          <p:nvPr/>
        </p:nvSpPr>
        <p:spPr>
          <a:xfrm>
            <a:off x="6848984" y="2994411"/>
            <a:ext cx="1640607" cy="721677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/>
          <a:p>
            <a:r>
              <a:rPr lang="en-US" altLang="ja-JP" sz="2200" dirty="0"/>
              <a:t>17</a:t>
            </a:r>
            <a:r>
              <a:rPr kumimoji="1" lang="en-US" altLang="ja-JP" sz="2200" dirty="0"/>
              <a:t>min</a:t>
            </a: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95312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3F73326B-D88C-F914-32CA-35419C54F7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i="0" dirty="0" smtClean="0">
                        <a:latin typeface="Cambria Math" panose="02040503050406030204" pitchFamily="18" charset="0"/>
                      </a:rPr>
                      <m:t>KeyGen</m:t>
                    </m:r>
                    <m:d>
                      <m:dPr>
                        <m:ctrlP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e>
                    </m:d>
                    <m:r>
                      <a:rPr lang="ja-JP" altLang="en-US" i="1" dirty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,|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⟩,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𝑑𝑣𝑘</m:t>
                        </m:r>
                      </m:e>
                    </m:d>
                  </m:oMath>
                </a14:m>
                <a:r>
                  <a:rPr lang="en-US" altLang="ja-JP" b="0" dirty="0"/>
                  <a:t> </a:t>
                </a:r>
                <a:br>
                  <a:rPr lang="en-US" altLang="ja-JP" b="0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dirty="0" smtClean="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ja-JP" altLang="en-US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𝑐𝑡</m:t>
                    </m:r>
                  </m:oMath>
                </a14:m>
                <a:r>
                  <a:rPr lang="en-US" altLang="ja-JP" dirty="0"/>
                  <a:t> </a:t>
                </a:r>
                <a:br>
                  <a:rPr lang="en-US" altLang="ja-JP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dirty="0" smtClean="0"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altLang="ja-JP" b="0" i="0" dirty="0" smtClean="0">
                        <a:latin typeface="Cambria Math" panose="02040503050406030204" pitchFamily="18" charset="0"/>
                      </a:rPr>
                      <m:t>ec</m:t>
                    </m:r>
                    <m:d>
                      <m:d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⟩,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𝑐𝑡</m:t>
                        </m:r>
                      </m:e>
                    </m:d>
                    <m:r>
                      <a:rPr lang="ja-JP" altLang="en-US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ja-JP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dirty="0"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altLang="ja-JP" b="0" i="0" dirty="0" smtClean="0">
                        <a:latin typeface="Cambria Math" panose="02040503050406030204" pitchFamily="18" charset="0"/>
                      </a:rPr>
                      <m:t>el</m:t>
                    </m:r>
                    <m:d>
                      <m:d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d>
                    <m:r>
                      <a:rPr lang="ja-JP" altLang="en-US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𝑐𝑒𝑟𝑡</m:t>
                    </m:r>
                  </m:oMath>
                </a14:m>
                <a:r>
                  <a:rPr lang="en-US" altLang="ja-JP" dirty="0"/>
                  <a:t>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dirty="0" smtClean="0"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altLang="ja-JP" b="0" i="0" dirty="0" smtClean="0">
                        <a:latin typeface="Cambria Math" panose="02040503050406030204" pitchFamily="18" charset="0"/>
                      </a:rPr>
                      <m:t>elVrfy</m:t>
                    </m:r>
                    <m:d>
                      <m:d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𝑑𝑣𝑘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𝑐𝑒𝑟𝑡</m:t>
                        </m:r>
                      </m:e>
                    </m:d>
                    <m:r>
                      <a:rPr lang="ja-JP" altLang="en-US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𝑎𝑐𝑐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𝑟𝑒𝑗</m:t>
                    </m:r>
                  </m:oMath>
                </a14:m>
                <a:r>
                  <a:rPr lang="en-US" altLang="ja-JP" dirty="0"/>
                  <a:t> 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Decryption correctness: for any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 </a:t>
                </a:r>
                <a:r>
                  <a:rPr lang="en-US" altLang="ja-JP" dirty="0" err="1"/>
                  <a:t>Pr</a:t>
                </a:r>
                <a:r>
                  <a:rPr lang="en-US" altLang="ja-JP" dirty="0"/>
                  <a:t>[Dec(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altLang="ja-JP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dirty="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ja-JP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ja-JP" b="0" i="0" dirty="0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𝑛𝑒𝑔𝑙</m:t>
                    </m:r>
                  </m:oMath>
                </a14:m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Deletion verification correctness: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 </a:t>
                </a:r>
                <a:r>
                  <a:rPr lang="en-US" altLang="ja-JP" dirty="0" err="1"/>
                  <a:t>Pr</a:t>
                </a:r>
                <a:r>
                  <a:rPr lang="en-US" altLang="ja-JP" dirty="0"/>
                  <a:t>[</a:t>
                </a:r>
                <a:r>
                  <a:rPr lang="en-US" altLang="ja-JP" dirty="0" err="1"/>
                  <a:t>DelVrfy</a:t>
                </a:r>
                <a:r>
                  <a:rPr lang="en-US" altLang="ja-JP" dirty="0"/>
                  <a:t>(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𝑑𝑣𝑘</m:t>
                    </m:r>
                  </m:oMath>
                </a14:m>
                <a:r>
                  <a:rPr lang="en-US" altLang="ja-JP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dirty="0">
                        <a:latin typeface="Cambria Math" panose="02040503050406030204" pitchFamily="18" charset="0"/>
                      </a:rPr>
                      <m:t>Del</m:t>
                    </m:r>
                    <m:d>
                      <m:d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d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ja-JP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b="0" i="0" dirty="0" smtClean="0">
                        <a:latin typeface="Cambria Math" panose="02040503050406030204" pitchFamily="18" charset="0"/>
                      </a:rPr>
                      <m:t>acc</m:t>
                    </m:r>
                    <m:r>
                      <a:rPr lang="en-US" altLang="ja-JP" b="0" i="0" dirty="0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𝑛𝑒𝑔𝑙</m:t>
                    </m:r>
                  </m:oMath>
                </a14:m>
                <a:r>
                  <a:rPr lang="en-US" altLang="ja-JP" dirty="0"/>
                  <a:t> </a:t>
                </a:r>
              </a:p>
              <a:p>
                <a:pPr marL="0" indent="0">
                  <a:buNone/>
                </a:pPr>
                <a:endParaRPr lang="en-US" altLang="ja-JP" b="0" dirty="0"/>
              </a:p>
              <a:p>
                <a:pPr marL="0" indent="0">
                  <a:buNone/>
                </a:pPr>
                <a:endParaRPr lang="en-US" altLang="ja-JP" b="0" dirty="0"/>
              </a:p>
              <a:p>
                <a:pPr marL="0" indent="0">
                  <a:buNone/>
                </a:pPr>
                <a:endParaRPr kumimoji="1" lang="en-US" altLang="ja-JP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3F73326B-D88C-F914-32CA-35419C54F7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タイトル 2">
            <a:extLst>
              <a:ext uri="{FF2B5EF4-FFF2-40B4-BE49-F238E27FC236}">
                <a16:creationId xmlns:a16="http://schemas.microsoft.com/office/drawing/2014/main" id="{482DF708-1197-AB17-F822-24369367A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Syntax of PKE-SKL with Classical Revocation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971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025B16-3534-262E-C32F-272FC6A8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IND-VRA Security</a:t>
            </a:r>
            <a:endParaRPr kumimoji="1" lang="ja-JP" altLang="en-US" dirty="0"/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539990E8-37AF-B68D-A073-9981C93EFA03}"/>
              </a:ext>
            </a:extLst>
          </p:cNvPr>
          <p:cNvSpPr/>
          <p:nvPr/>
        </p:nvSpPr>
        <p:spPr>
          <a:xfrm>
            <a:off x="2164222" y="1635646"/>
            <a:ext cx="2592288" cy="288032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508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endParaRPr kumimoji="0" lang="ja-JP" altLang="en-US" sz="1050" kern="0" dirty="0">
              <a:solidFill>
                <a:schemeClr val="bg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88EC42B6-DC80-46FE-523B-652AA6AC38E3}"/>
              </a:ext>
            </a:extLst>
          </p:cNvPr>
          <p:cNvSpPr/>
          <p:nvPr/>
        </p:nvSpPr>
        <p:spPr>
          <a:xfrm>
            <a:off x="139384" y="2300672"/>
            <a:ext cx="1419289" cy="631118"/>
          </a:xfrm>
          <a:prstGeom prst="roundRect">
            <a:avLst/>
          </a:prstGeom>
          <a:solidFill>
            <a:srgbClr val="FF00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r>
              <a:rPr kumimoji="0" lang="en-US" altLang="ja-JP" sz="2000" kern="0" dirty="0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Adversary</a:t>
            </a:r>
            <a:endParaRPr kumimoji="0" lang="ja-JP" altLang="en-US" sz="2000" kern="0" dirty="0">
              <a:solidFill>
                <a:schemeClr val="tx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6DF37FFE-F742-663B-DC15-B67C96338E94}"/>
              </a:ext>
            </a:extLst>
          </p:cNvPr>
          <p:cNvSpPr/>
          <p:nvPr/>
        </p:nvSpPr>
        <p:spPr>
          <a:xfrm rot="10800000">
            <a:off x="2129266" y="1107823"/>
            <a:ext cx="2592288" cy="288032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508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endParaRPr kumimoji="0" lang="ja-JP" altLang="en-US" sz="1050" kern="0" dirty="0">
              <a:solidFill>
                <a:schemeClr val="bg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EF565786-8DD1-D263-CCA3-756D68089153}"/>
              </a:ext>
            </a:extLst>
          </p:cNvPr>
          <p:cNvSpPr/>
          <p:nvPr/>
        </p:nvSpPr>
        <p:spPr>
          <a:xfrm>
            <a:off x="7446782" y="2292242"/>
            <a:ext cx="1512168" cy="6311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r>
              <a:rPr kumimoji="0" lang="en-US" altLang="ja-JP" sz="2000" kern="0" dirty="0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Challenger</a:t>
            </a:r>
            <a:endParaRPr kumimoji="0" lang="ja-JP" altLang="en-US" sz="2000" kern="0" dirty="0">
              <a:solidFill>
                <a:schemeClr val="tx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A5C94F1-444C-D270-3179-7F064B0B7BE1}"/>
                  </a:ext>
                </a:extLst>
              </p:cNvPr>
              <p:cNvSpPr txBox="1"/>
              <p:nvPr/>
            </p:nvSpPr>
            <p:spPr>
              <a:xfrm>
                <a:off x="3600400" y="838911"/>
                <a:ext cx="4572000" cy="3822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b="0" dirty="0"/>
                  <a:t> 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,|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⟩,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𝑑𝑣𝑘</m:t>
                        </m:r>
                      </m:e>
                    </m:d>
                    <m:r>
                      <a:rPr lang="ja-JP" alt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altLang="ja-JP" b="0" i="0" dirty="0" smtClean="0">
                        <a:latin typeface="Cambria Math" panose="02040503050406030204" pitchFamily="18" charset="0"/>
                      </a:rPr>
                      <m:t>KeyGen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A5C94F1-444C-D270-3179-7F064B0B7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400" y="838911"/>
                <a:ext cx="4572000" cy="382284"/>
              </a:xfrm>
              <a:prstGeom prst="rect">
                <a:avLst/>
              </a:prstGeom>
              <a:blipFill>
                <a:blip r:embed="rId3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9B315EB-5760-A8DD-EC9E-A42312267F87}"/>
                  </a:ext>
                </a:extLst>
              </p:cNvPr>
              <p:cNvSpPr txBox="1"/>
              <p:nvPr/>
            </p:nvSpPr>
            <p:spPr>
              <a:xfrm>
                <a:off x="2345290" y="760057"/>
                <a:ext cx="23042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,|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⟩</m:t>
                          </m:r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9B315EB-5760-A8DD-EC9E-A42312267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290" y="760057"/>
                <a:ext cx="2304256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914E8CA-82B9-87DF-18B1-70BB6099A8BB}"/>
                  </a:ext>
                </a:extLst>
              </p:cNvPr>
              <p:cNvSpPr txBox="1"/>
              <p:nvPr/>
            </p:nvSpPr>
            <p:spPr>
              <a:xfrm>
                <a:off x="2201274" y="1326829"/>
                <a:ext cx="23042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𝑐𝑒𝑟𝑡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, (</m:t>
                      </m:r>
                      <m:sSubSup>
                        <m:sSubSup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914E8CA-82B9-87DF-18B1-70BB6099A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274" y="1326829"/>
                <a:ext cx="2304256" cy="369332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53FF9A2A-950D-33B0-165A-9D30F59FF9C9}"/>
                  </a:ext>
                </a:extLst>
              </p:cNvPr>
              <p:cNvSpPr txBox="1"/>
              <p:nvPr/>
            </p:nvSpPr>
            <p:spPr>
              <a:xfrm>
                <a:off x="4067944" y="2945426"/>
                <a:ext cx="309634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b="0" i="0" dirty="0" smtClean="0">
                          <a:latin typeface="Cambria Math" panose="02040503050406030204" pitchFamily="18" charset="0"/>
                        </a:rPr>
                        <m:t>Otherwise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53FF9A2A-950D-33B0-165A-9D30F59FF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945426"/>
                <a:ext cx="309634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78091E86-C347-0EEC-4B21-71EAEFA51D17}"/>
                  </a:ext>
                </a:extLst>
              </p:cNvPr>
              <p:cNvSpPr txBox="1"/>
              <p:nvPr/>
            </p:nvSpPr>
            <p:spPr>
              <a:xfrm>
                <a:off x="4217498" y="1914386"/>
                <a:ext cx="387761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b="0" dirty="0">
                    <a:latin typeface="Cambria Math" panose="02040503050406030204" pitchFamily="18" charset="0"/>
                  </a:rPr>
                  <a:t>                If </a:t>
                </a:r>
                <a:r>
                  <a:rPr lang="en-US" altLang="ja-JP" dirty="0" err="1">
                    <a:latin typeface="Cambria Math" panose="02040503050406030204" pitchFamily="18" charset="0"/>
                  </a:rPr>
                  <a:t>DelVrfy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𝑑𝑣𝑘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𝑐𝑒𝑟𝑡</m:t>
                        </m:r>
                      </m:e>
                    </m:d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𝑎𝑐𝑐</m:t>
                    </m:r>
                  </m:oMath>
                </a14:m>
                <a:endParaRPr lang="en-US" altLang="ja-JP" b="0" i="1" dirty="0">
                  <a:latin typeface="Cambria Math" panose="02040503050406030204" pitchFamily="18" charset="0"/>
                </a:endParaRPr>
              </a:p>
              <a:p>
                <a:r>
                  <a:rPr lang="en-US" altLang="ja-JP" b="0" dirty="0"/>
                  <a:t>            </a:t>
                </a:r>
                <a14:m>
                  <m:oMath xmlns:m="http://schemas.openxmlformats.org/officeDocument/2006/math">
                    <m:r>
                      <a:rPr lang="en-US" altLang="ja-JP" b="0" i="0" dirty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ja-JP" altLang="en-US" i="1" dirty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altLang="ja-JP" b="0" dirty="0"/>
              </a:p>
              <a:p>
                <a:r>
                  <a:rPr lang="en-US" altLang="ja-JP" b="0" dirty="0"/>
                  <a:t>               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ja-JP" alt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Enc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78091E86-C347-0EEC-4B21-71EAEFA51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498" y="1914386"/>
                <a:ext cx="3877613" cy="923330"/>
              </a:xfrm>
              <a:prstGeom prst="rect">
                <a:avLst/>
              </a:prstGeom>
              <a:blipFill>
                <a:blip r:embed="rId7"/>
                <a:stretch>
                  <a:fillRect t="-3947" b="-5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矢印: 右 14">
            <a:extLst>
              <a:ext uri="{FF2B5EF4-FFF2-40B4-BE49-F238E27FC236}">
                <a16:creationId xmlns:a16="http://schemas.microsoft.com/office/drawing/2014/main" id="{FB4F5B46-5C3E-C43A-8C74-8A2F15F0C5C0}"/>
              </a:ext>
            </a:extLst>
          </p:cNvPr>
          <p:cNvSpPr/>
          <p:nvPr/>
        </p:nvSpPr>
        <p:spPr>
          <a:xfrm rot="10800000">
            <a:off x="2129266" y="2391271"/>
            <a:ext cx="2592288" cy="288032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508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endParaRPr kumimoji="0" lang="ja-JP" altLang="en-US" sz="1050" kern="0" dirty="0">
              <a:solidFill>
                <a:schemeClr val="bg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A26F18-E88F-8AE3-331A-85784BFA44B5}"/>
                  </a:ext>
                </a:extLst>
              </p:cNvPr>
              <p:cNvSpPr txBox="1"/>
              <p:nvPr/>
            </p:nvSpPr>
            <p:spPr>
              <a:xfrm>
                <a:off x="2273282" y="2093947"/>
                <a:ext cx="23042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𝑑𝑣𝑘</m:t>
                          </m:r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A26F18-E88F-8AE3-331A-85784BFA4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282" y="2093947"/>
                <a:ext cx="230425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矢印: 右 16">
            <a:extLst>
              <a:ext uri="{FF2B5EF4-FFF2-40B4-BE49-F238E27FC236}">
                <a16:creationId xmlns:a16="http://schemas.microsoft.com/office/drawing/2014/main" id="{DEACD241-FF65-C6D0-F614-62483D6F31F6}"/>
              </a:ext>
            </a:extLst>
          </p:cNvPr>
          <p:cNvSpPr/>
          <p:nvPr/>
        </p:nvSpPr>
        <p:spPr>
          <a:xfrm rot="10800000">
            <a:off x="2129267" y="3147813"/>
            <a:ext cx="2592288" cy="288032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508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endParaRPr kumimoji="0" lang="ja-JP" altLang="en-US" sz="1050" kern="0" dirty="0">
              <a:solidFill>
                <a:schemeClr val="bg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A2F81A2-3F15-004E-F247-0674E15093F4}"/>
              </a:ext>
            </a:extLst>
          </p:cNvPr>
          <p:cNvSpPr txBox="1"/>
          <p:nvPr/>
        </p:nvSpPr>
        <p:spPr>
          <a:xfrm>
            <a:off x="2201274" y="2850490"/>
            <a:ext cx="2304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             nothing</a:t>
            </a:r>
            <a:endParaRPr lang="ja-JP" altLang="en-US" dirty="0"/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8330840D-63B3-57A9-F7C1-076B35AB0D1D}"/>
              </a:ext>
            </a:extLst>
          </p:cNvPr>
          <p:cNvCxnSpPr>
            <a:cxnSpLocks/>
          </p:cNvCxnSpPr>
          <p:nvPr/>
        </p:nvCxnSpPr>
        <p:spPr>
          <a:xfrm>
            <a:off x="1841234" y="2897529"/>
            <a:ext cx="5467070" cy="8419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矢印: 右 26">
            <a:extLst>
              <a:ext uri="{FF2B5EF4-FFF2-40B4-BE49-F238E27FC236}">
                <a16:creationId xmlns:a16="http://schemas.microsoft.com/office/drawing/2014/main" id="{F40B1CA4-608A-F866-BA2D-BE7E8BD1929A}"/>
              </a:ext>
            </a:extLst>
          </p:cNvPr>
          <p:cNvSpPr/>
          <p:nvPr/>
        </p:nvSpPr>
        <p:spPr>
          <a:xfrm>
            <a:off x="2195736" y="3939902"/>
            <a:ext cx="2592288" cy="288032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508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endParaRPr kumimoji="0" lang="ja-JP" altLang="en-US" sz="1050" kern="0" dirty="0">
              <a:solidFill>
                <a:schemeClr val="bg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BA501357-5B97-7C34-6667-EF384EF85D91}"/>
                  </a:ext>
                </a:extLst>
              </p:cNvPr>
              <p:cNvSpPr txBox="1"/>
              <p:nvPr/>
            </p:nvSpPr>
            <p:spPr>
              <a:xfrm>
                <a:off x="2267744" y="3642578"/>
                <a:ext cx="2304256" cy="3693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BA501357-5B97-7C34-6667-EF384EF85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642578"/>
                <a:ext cx="2304256" cy="3693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右中かっこ 29">
            <a:extLst>
              <a:ext uri="{FF2B5EF4-FFF2-40B4-BE49-F238E27FC236}">
                <a16:creationId xmlns:a16="http://schemas.microsoft.com/office/drawing/2014/main" id="{206CD12B-961F-C70F-A8D7-848840ABA91E}"/>
              </a:ext>
            </a:extLst>
          </p:cNvPr>
          <p:cNvSpPr/>
          <p:nvPr/>
        </p:nvSpPr>
        <p:spPr>
          <a:xfrm>
            <a:off x="4788024" y="2376051"/>
            <a:ext cx="266288" cy="10597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1C32F9D-7C01-BB70-90F5-2142BDB5ACE5}"/>
                  </a:ext>
                </a:extLst>
              </p:cNvPr>
              <p:cNvSpPr txBox="1"/>
              <p:nvPr/>
            </p:nvSpPr>
            <p:spPr>
              <a:xfrm>
                <a:off x="5220071" y="4219009"/>
                <a:ext cx="3657229" cy="738704"/>
              </a:xfrm>
              <a:prstGeom prst="rect">
                <a:avLst/>
              </a:prstGeom>
            </p:spPr>
            <p:txBody>
              <a:bodyPr vert="horz" wrap="square" lIns="0" tIns="45720" rIns="0" bIns="45720" rtlCol="0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sz="280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2800" i="0" dirty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ja-JP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kumimoji="1" lang="en-US" altLang="ja-JP" sz="28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1" lang="en-US" altLang="ja-JP" sz="2800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kumimoji="1" lang="en-US" altLang="ja-JP" sz="28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func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𝑛𝑒𝑔𝑙</m:t>
                      </m:r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1C32F9D-7C01-BB70-90F5-2142BDB5A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1" y="4219009"/>
                <a:ext cx="3657229" cy="7387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3259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3F73326B-D88C-F914-32CA-35419C54F7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i="0" dirty="0">
                    <a:latin typeface="Cambria Math" panose="02040503050406030204" pitchFamily="18" charset="0"/>
                  </a:rPr>
                  <a:t>(</a:t>
                </a:r>
                <a:r>
                  <a:rPr kumimoji="1" lang="en-US" altLang="ja-JP" i="0" dirty="0" err="1">
                    <a:latin typeface="Cambria Math" panose="02040503050406030204" pitchFamily="18" charset="0"/>
                  </a:rPr>
                  <a:t>KeyGen</a:t>
                </a:r>
                <a:r>
                  <a:rPr kumimoji="1" lang="en-US" altLang="ja-JP" i="0" dirty="0">
                    <a:latin typeface="Cambria Math" panose="02040503050406030204" pitchFamily="18" charset="0"/>
                  </a:rPr>
                  <a:t>’,</a:t>
                </a:r>
                <a:r>
                  <a:rPr kumimoji="1" lang="en-US" altLang="ja-JP" i="0" dirty="0" err="1">
                    <a:latin typeface="Cambria Math" panose="02040503050406030204" pitchFamily="18" charset="0"/>
                  </a:rPr>
                  <a:t>Enc’,Dec</a:t>
                </a:r>
                <a:r>
                  <a:rPr kumimoji="1" lang="en-US" altLang="ja-JP" i="0" dirty="0">
                    <a:latin typeface="Cambria Math" panose="02040503050406030204" pitchFamily="18" charset="0"/>
                  </a:rPr>
                  <a:t>’): IND-CPA secure PKE scheme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i="0" dirty="0" smtClean="0">
                        <a:latin typeface="Cambria Math" panose="02040503050406030204" pitchFamily="18" charset="0"/>
                      </a:rPr>
                      <m:t>KeyGen</m:t>
                    </m:r>
                    <m:d>
                      <m:dPr>
                        <m:ctrlP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e>
                    </m:d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b="0" i="1" dirty="0">
                    <a:latin typeface="Cambria Math" panose="02040503050406030204" pitchFamily="18" charset="0"/>
                  </a:rPr>
                  <a:t> </a:t>
                </a:r>
                <a:br>
                  <a:rPr kumimoji="1" lang="en-US" altLang="ja-JP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ja-JP" altLang="en-US" i="1" dirty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,(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𝑝</m:t>
                    </m:r>
                    <m:sSubSup>
                      <m:sSubSup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𝑠</m:t>
                    </m:r>
                    <m:sSubSup>
                      <m:sSubSup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ja-JP" alt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altLang="ja-JP" dirty="0">
                        <a:latin typeface="Cambria Math" panose="02040503050406030204" pitchFamily="18" charset="0"/>
                      </a:rPr>
                      <m:t>KeyGen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e>
                    </m:d>
                  </m:oMath>
                </a14:m>
                <a:r>
                  <a:rPr kumimoji="1" lang="en-US" altLang="ja-JP" b="0" i="1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ja-JP" b="0" dirty="0">
                    <a:latin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endParaRPr kumimoji="1" lang="en-US" altLang="ja-JP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kumimoji="1" lang="en-US" altLang="ja-JP" b="0" i="1" dirty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:=</m:t>
                    </m:r>
                    <m:d>
                      <m:dPr>
                        <m:begChr m:val="{"/>
                        <m:endChr m:val="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d>
                              <m:dPr>
                                <m:begChr m:val="|"/>
                                <m:endChr m:val="⟩"/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sSubSup>
                                  <m:sSubSup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</m:e>
                          <m:e>
                            <m:f>
                              <m:f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(|0⟩|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Sup>
                              <m:sSubSup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sub>
                              <m:sup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⟩+</m:t>
                            </m:r>
                            <m:sSup>
                              <m:sSup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⟩|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Sup>
                              <m:sSubSup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  <m:sup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⟩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kumimoji="1" lang="en-US" altLang="ja-JP" b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|"/>
                        <m:endChr m:val="⟩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|"/>
                        <m:endChr m:val="⟩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⊗…⊗</m:t>
                    </m:r>
                    <m:d>
                      <m:dPr>
                        <m:begChr m:val="|"/>
                        <m:endChr m:val="⟩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kumimoji="1" lang="en-US" altLang="ja-JP" b="0" dirty="0"/>
                  <a:t> 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sSubSup>
                              <m:sSubSup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  <m:sup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br>
                  <a:rPr kumimoji="1" lang="en-US" altLang="ja-JP" b="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𝑑𝑣𝑘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Sup>
                              <m:sSubSup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sub>
                              <m:sup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Sup>
                              <m:sSubSup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  <m:sup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b="0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endParaRPr lang="en-US" altLang="ja-JP" b="0" dirty="0"/>
              </a:p>
              <a:p>
                <a:pPr marL="0" indent="0">
                  <a:buNone/>
                </a:pPr>
                <a:endParaRPr lang="en-US" altLang="ja-JP" b="0" dirty="0"/>
              </a:p>
              <a:p>
                <a:pPr marL="0" indent="0">
                  <a:buNone/>
                </a:pPr>
                <a:endParaRPr kumimoji="1" lang="en-US" altLang="ja-JP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3F73326B-D88C-F914-32CA-35419C54F7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77" t="-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タイトル 2">
            <a:extLst>
              <a:ext uri="{FF2B5EF4-FFF2-40B4-BE49-F238E27FC236}">
                <a16:creationId xmlns:a16="http://schemas.microsoft.com/office/drawing/2014/main" id="{482DF708-1197-AB17-F822-24369367A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Construction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D8DF034-2671-313D-D4FE-C93B6F2F257F}"/>
                  </a:ext>
                </a:extLst>
              </p:cNvPr>
              <p:cNvSpPr txBox="1"/>
              <p:nvPr/>
            </p:nvSpPr>
            <p:spPr>
              <a:xfrm>
                <a:off x="5940152" y="2122748"/>
                <a:ext cx="2411760" cy="521010"/>
              </a:xfrm>
              <a:prstGeom prst="rect">
                <a:avLst/>
              </a:prstGeom>
            </p:spPr>
            <p:txBody>
              <a:bodyPr vert="horz" wrap="square" lIns="0" tIns="45720" rIns="0" bIns="45720" rtlCol="0">
                <a:normAutofit/>
              </a:bodyPr>
              <a:lstStyle/>
              <a:p>
                <a:r>
                  <a:rPr lang="en-US" altLang="ja-JP" sz="2200" dirty="0"/>
                  <a:t>(if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200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ja-JP" sz="2200" dirty="0"/>
                  <a:t>) </a:t>
                </a:r>
                <a:endParaRPr kumimoji="1" lang="ja-JP" altLang="en-US" sz="22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D8DF034-2671-313D-D4FE-C93B6F2F2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122748"/>
                <a:ext cx="2411760" cy="521010"/>
              </a:xfrm>
              <a:prstGeom prst="rect">
                <a:avLst/>
              </a:prstGeom>
              <a:blipFill>
                <a:blip r:embed="rId3"/>
                <a:stretch>
                  <a:fillRect l="-7071" t="-6977" b="-69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72C0D3F-AFD3-D165-C655-1EB409E814DC}"/>
                  </a:ext>
                </a:extLst>
              </p:cNvPr>
              <p:cNvSpPr txBox="1"/>
              <p:nvPr/>
            </p:nvSpPr>
            <p:spPr>
              <a:xfrm>
                <a:off x="5940152" y="2626804"/>
                <a:ext cx="2411760" cy="521010"/>
              </a:xfrm>
              <a:prstGeom prst="rect">
                <a:avLst/>
              </a:prstGeom>
            </p:spPr>
            <p:txBody>
              <a:bodyPr vert="horz" wrap="square" lIns="0" tIns="45720" rIns="0" bIns="45720" rtlCol="0">
                <a:normAutofit/>
              </a:bodyPr>
              <a:lstStyle/>
              <a:p>
                <a:r>
                  <a:rPr lang="en-US" altLang="ja-JP" sz="2200" dirty="0"/>
                  <a:t>(if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ja-JP" sz="2200" dirty="0"/>
                  <a:t>) </a:t>
                </a:r>
                <a:endParaRPr kumimoji="1" lang="ja-JP" altLang="en-US" sz="22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72C0D3F-AFD3-D165-C655-1EB409E81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626804"/>
                <a:ext cx="2411760" cy="521010"/>
              </a:xfrm>
              <a:prstGeom prst="rect">
                <a:avLst/>
              </a:prstGeom>
              <a:blipFill>
                <a:blip r:embed="rId4"/>
                <a:stretch>
                  <a:fillRect l="-7071" t="-7059" b="-70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4403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3F73326B-D88C-F914-32CA-35419C54F7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4001" y="681540"/>
                <a:ext cx="3957959" cy="12421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|"/>
                        <m:endChr m:val="⟩"/>
                        <m:ctrlP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</m:e>
                    </m:d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|"/>
                        <m:endChr m:val="⟩"/>
                        <m:ctrlP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⊗…⊗</m:t>
                    </m:r>
                    <m:d>
                      <m:dPr>
                        <m:begChr m:val="|"/>
                        <m:endChr m:val="⟩"/>
                        <m:ctrlP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</m:e>
                    </m:d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1800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kumimoji="1" lang="en-US" altLang="ja-JP" sz="1800" b="0" dirty="0"/>
                  <a:t>  </a:t>
                </a:r>
                <a14:m>
                  <m:oMath xmlns:m="http://schemas.openxmlformats.org/officeDocument/2006/math"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sSubSup>
                              <m:sSubSupPr>
                                <m:ctrlP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  <m:sup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br>
                  <a:rPr kumimoji="1" lang="en-US" altLang="ja-JP" sz="1800" b="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kumimoji="1" lang="en-US" altLang="ja-JP" sz="18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𝑑𝑣𝑘</m:t>
                    </m:r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Sup>
                              <m:sSubSupPr>
                                <m:ctrlP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sub>
                              <m:sup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Sup>
                              <m:sSubSupPr>
                                <m:ctrlP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  <m:sup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sSub>
                          <m:sSubPr>
                            <m:ctrlP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1800" b="0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endParaRPr lang="en-US" altLang="ja-JP" b="0" dirty="0"/>
              </a:p>
              <a:p>
                <a:pPr marL="0" indent="0">
                  <a:buNone/>
                </a:pPr>
                <a:endParaRPr lang="en-US" altLang="ja-JP" b="0" dirty="0"/>
              </a:p>
              <a:p>
                <a:pPr marL="0" indent="0">
                  <a:buNone/>
                </a:pPr>
                <a:endParaRPr kumimoji="1" lang="en-US" altLang="ja-JP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3F73326B-D88C-F914-32CA-35419C54F7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001" y="681540"/>
                <a:ext cx="3957959" cy="1242138"/>
              </a:xfrm>
              <a:blipFill>
                <a:blip r:embed="rId2"/>
                <a:stretch>
                  <a:fillRect l="-1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タイトル 2">
            <a:extLst>
              <a:ext uri="{FF2B5EF4-FFF2-40B4-BE49-F238E27FC236}">
                <a16:creationId xmlns:a16="http://schemas.microsoft.com/office/drawing/2014/main" id="{482DF708-1197-AB17-F822-24369367A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Construction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6218114-BF06-B0CE-DAB5-C1A607450FA7}"/>
                  </a:ext>
                </a:extLst>
              </p:cNvPr>
              <p:cNvSpPr txBox="1"/>
              <p:nvPr/>
            </p:nvSpPr>
            <p:spPr>
              <a:xfrm>
                <a:off x="3645904" y="699542"/>
                <a:ext cx="4598504" cy="9766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:=</m:t>
                    </m:r>
                    <m:d>
                      <m:dPr>
                        <m:begChr m:val="{"/>
                        <m:endChr m:val="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d>
                              <m:dPr>
                                <m:begChr m:val="|"/>
                                <m:endChr m:val="⟩"/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sSubSup>
                                  <m:sSubSup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</m:e>
                          <m:e>
                            <m:f>
                              <m:f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(|0⟩|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Sup>
                              <m:sSubSup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sub>
                              <m:sup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⟩+</m:t>
                            </m:r>
                            <m:sSup>
                              <m:sSup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⟩|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Sup>
                              <m:sSubSup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  <m:sup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⟩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6218114-BF06-B0CE-DAB5-C1A607450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904" y="699542"/>
                <a:ext cx="4598504" cy="976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7347039-CB15-D599-827B-B2A1D57C11F9}"/>
                  </a:ext>
                </a:extLst>
              </p:cNvPr>
              <p:cNvSpPr txBox="1"/>
              <p:nvPr/>
            </p:nvSpPr>
            <p:spPr>
              <a:xfrm>
                <a:off x="8100392" y="771550"/>
                <a:ext cx="2411760" cy="521010"/>
              </a:xfrm>
              <a:prstGeom prst="rect">
                <a:avLst/>
              </a:prstGeom>
            </p:spPr>
            <p:txBody>
              <a:bodyPr vert="horz" wrap="square" lIns="0" tIns="45720" rIns="0" bIns="45720" rtlCol="0">
                <a:normAutofit/>
              </a:bodyPr>
              <a:lstStyle/>
              <a:p>
                <a:r>
                  <a:rPr lang="en-US" altLang="ja-JP" dirty="0"/>
                  <a:t>(if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ja-JP" dirty="0"/>
                  <a:t>)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7347039-CB15-D599-827B-B2A1D57C1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2" y="771550"/>
                <a:ext cx="2411760" cy="521010"/>
              </a:xfrm>
              <a:prstGeom prst="rect">
                <a:avLst/>
              </a:prstGeom>
              <a:blipFill>
                <a:blip r:embed="rId4"/>
                <a:stretch>
                  <a:fillRect l="-6076" t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37E2D9A8-83C1-1A7A-6E48-67F9471D2A01}"/>
                  </a:ext>
                </a:extLst>
              </p:cNvPr>
              <p:cNvSpPr txBox="1"/>
              <p:nvPr/>
            </p:nvSpPr>
            <p:spPr>
              <a:xfrm>
                <a:off x="8100392" y="1203598"/>
                <a:ext cx="2411760" cy="521010"/>
              </a:xfrm>
              <a:prstGeom prst="rect">
                <a:avLst/>
              </a:prstGeom>
            </p:spPr>
            <p:txBody>
              <a:bodyPr vert="horz" wrap="square" lIns="0" tIns="45720" rIns="0" bIns="45720" rtlCol="0">
                <a:normAutofit/>
              </a:bodyPr>
              <a:lstStyle/>
              <a:p>
                <a:r>
                  <a:rPr lang="en-US" altLang="ja-JP" dirty="0"/>
                  <a:t>(if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ja-JP" dirty="0"/>
                  <a:t>)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37E2D9A8-83C1-1A7A-6E48-67F9471D2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2" y="1203598"/>
                <a:ext cx="2411760" cy="521010"/>
              </a:xfrm>
              <a:prstGeom prst="rect">
                <a:avLst/>
              </a:prstGeom>
              <a:blipFill>
                <a:blip r:embed="rId5"/>
                <a:stretch>
                  <a:fillRect l="-6076" t="-46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コンテンツ プレースホルダー 1">
                <a:extLst>
                  <a:ext uri="{FF2B5EF4-FFF2-40B4-BE49-F238E27FC236}">
                    <a16:creationId xmlns:a16="http://schemas.microsoft.com/office/drawing/2014/main" id="{E423DE8C-8935-3D2C-B33D-2DF85FD3DB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4001" y="1955581"/>
                <a:ext cx="8636000" cy="2848417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200" kern="1200" baseline="0">
                    <a:solidFill>
                      <a:schemeClr val="tx1"/>
                    </a:solidFill>
                    <a:latin typeface="+mn-lt"/>
                    <a:ea typeface="+mn-ea"/>
                    <a:cs typeface="メイリオ" panose="020B0604030504040204" pitchFamily="50" charset="-128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メイリオ" panose="020B0604030504040204" pitchFamily="50" charset="-128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メイリオ" panose="020B0604030504040204" pitchFamily="50" charset="-128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メイリオ" panose="020B0604030504040204" pitchFamily="50" charset="-128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メイリオ" panose="020B0604030504040204" pitchFamily="50" charset="-128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dirty="0" smtClean="0">
                        <a:latin typeface="Cambria Math" panose="02040503050406030204" pitchFamily="18" charset="0"/>
                      </a:rPr>
                      <m:t>En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𝑒𝑘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ja-JP" i="1" dirty="0">
                    <a:latin typeface="Cambria Math" panose="02040503050406030204" pitchFamily="18" charset="0"/>
                  </a:rPr>
                  <a:t> </a:t>
                </a:r>
                <a:br>
                  <a:rPr lang="en-US" altLang="ja-JP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n-US" altLang="ja-JP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ja-JP" b="0" dirty="0"/>
                  <a:t> 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𝑐</m:t>
                    </m:r>
                    <m:sSubSup>
                      <m:sSub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ja-JP" alt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Enc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sSubSup>
                              <m:sSubSup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  <m:sup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i="1" dirty="0">
                    <a:latin typeface="Cambria Math" panose="02040503050406030204" pitchFamily="18" charset="0"/>
                  </a:rPr>
                  <a:t>  </a:t>
                </a:r>
                <a:r>
                  <a:rPr lang="ja-JP" altLang="en-US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sSubSup>
                              <m:sSubSup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  <m:sup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>
                    <a:latin typeface="Cambria Math" panose="02040503050406030204" pitchFamily="18" charset="0"/>
                  </a:rPr>
                  <a:t>Dec(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US" altLang="ja-JP" b="0" i="0" dirty="0">
                    <a:latin typeface="+mj-lt"/>
                  </a:rPr>
                  <a:t>⟩</a:t>
                </a:r>
                <a:r>
                  <a:rPr lang="en-US" altLang="ja-JP" dirty="0">
                    <a:latin typeface="Cambria Math" panose="020405030504060302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𝑐𝑡</m:t>
                    </m:r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):</a:t>
                </a:r>
              </a:p>
              <a:p>
                <a:pPr marL="0" indent="0">
                  <a:buNone/>
                </a:pPr>
                <a:r>
                  <a:rPr lang="en-US" altLang="ja-JP" dirty="0">
                    <a:latin typeface="Cambria Math" panose="02040503050406030204" pitchFamily="18" charset="0"/>
                  </a:rPr>
                  <a:t> For each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measure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 to get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Sup>
                          <m:sSub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altLang="ja-JP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ja-JP" alt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Dec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𝑠</m:t>
                    </m:r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𝑐</m:t>
                    </m:r>
                    <m:sSubSup>
                      <m:sSub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 and output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</m:oMath>
                </a14:m>
                <a:endParaRPr lang="en-US" altLang="ja-JP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>
                    <a:latin typeface="Cambria Math" panose="02040503050406030204" pitchFamily="18" charset="0"/>
                  </a:rPr>
                  <a:t>(This can be done without destroying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US" altLang="ja-JP" b="0" i="0" dirty="0">
                    <a:latin typeface="+mj-lt"/>
                  </a:rPr>
                  <a:t>⟩ by gentle measurement)</a:t>
                </a:r>
                <a:endParaRPr lang="en-US" altLang="ja-JP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ja-JP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ja-JP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ja-JP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ja-JP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ja-JP" dirty="0"/>
              </a:p>
            </p:txBody>
          </p:sp>
        </mc:Choice>
        <mc:Fallback xmlns="">
          <p:sp>
            <p:nvSpPr>
              <p:cNvPr id="10" name="コンテンツ プレースホルダー 1">
                <a:extLst>
                  <a:ext uri="{FF2B5EF4-FFF2-40B4-BE49-F238E27FC236}">
                    <a16:creationId xmlns:a16="http://schemas.microsoft.com/office/drawing/2014/main" id="{E423DE8C-8935-3D2C-B33D-2DF85FD3D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1" y="1955581"/>
                <a:ext cx="8636000" cy="2848417"/>
              </a:xfrm>
              <a:prstGeom prst="rect">
                <a:avLst/>
              </a:prstGeom>
              <a:blipFill>
                <a:blip r:embed="rId6"/>
                <a:stretch>
                  <a:fillRect l="-18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766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3F73326B-D88C-F914-32CA-35419C54F7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4001" y="681540"/>
                <a:ext cx="3957959" cy="12421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|"/>
                        <m:endChr m:val="⟩"/>
                        <m:ctrlP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</m:e>
                    </m:d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|"/>
                        <m:endChr m:val="⟩"/>
                        <m:ctrlP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⊗…⊗</m:t>
                    </m:r>
                    <m:d>
                      <m:dPr>
                        <m:begChr m:val="|"/>
                        <m:endChr m:val="⟩"/>
                        <m:ctrlP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</m:e>
                    </m:d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1800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kumimoji="1" lang="en-US" altLang="ja-JP" sz="1800" b="0" dirty="0"/>
                  <a:t>  </a:t>
                </a:r>
                <a14:m>
                  <m:oMath xmlns:m="http://schemas.openxmlformats.org/officeDocument/2006/math"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sSubSup>
                              <m:sSubSupPr>
                                <m:ctrlP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  <m:sup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br>
                  <a:rPr kumimoji="1" lang="en-US" altLang="ja-JP" sz="1800" b="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kumimoji="1" lang="en-US" altLang="ja-JP" sz="18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𝑑𝑣𝑘</m:t>
                    </m:r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Sup>
                              <m:sSubSupPr>
                                <m:ctrlP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sub>
                              <m:sup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Sup>
                              <m:sSubSupPr>
                                <m:ctrlP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  <m:sup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sSub>
                          <m:sSubPr>
                            <m:ctrlP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1800" b="0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endParaRPr lang="en-US" altLang="ja-JP" b="0" dirty="0"/>
              </a:p>
              <a:p>
                <a:pPr marL="0" indent="0">
                  <a:buNone/>
                </a:pPr>
                <a:endParaRPr lang="en-US" altLang="ja-JP" b="0" dirty="0"/>
              </a:p>
              <a:p>
                <a:pPr marL="0" indent="0">
                  <a:buNone/>
                </a:pPr>
                <a:endParaRPr kumimoji="1" lang="en-US" altLang="ja-JP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3F73326B-D88C-F914-32CA-35419C54F7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001" y="681540"/>
                <a:ext cx="3957959" cy="1242138"/>
              </a:xfrm>
              <a:blipFill>
                <a:blip r:embed="rId2"/>
                <a:stretch>
                  <a:fillRect l="-1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タイトル 2">
            <a:extLst>
              <a:ext uri="{FF2B5EF4-FFF2-40B4-BE49-F238E27FC236}">
                <a16:creationId xmlns:a16="http://schemas.microsoft.com/office/drawing/2014/main" id="{482DF708-1197-AB17-F822-24369367A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Construction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6218114-BF06-B0CE-DAB5-C1A607450FA7}"/>
                  </a:ext>
                </a:extLst>
              </p:cNvPr>
              <p:cNvSpPr txBox="1"/>
              <p:nvPr/>
            </p:nvSpPr>
            <p:spPr>
              <a:xfrm>
                <a:off x="3645904" y="699542"/>
                <a:ext cx="4598504" cy="9766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:=</m:t>
                    </m:r>
                    <m:d>
                      <m:dPr>
                        <m:begChr m:val="{"/>
                        <m:endChr m:val="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d>
                              <m:dPr>
                                <m:begChr m:val="|"/>
                                <m:endChr m:val="⟩"/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sSubSup>
                                  <m:sSubSup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</m:e>
                          <m:e>
                            <m:f>
                              <m:f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(|0⟩|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Sup>
                              <m:sSubSup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sub>
                              <m:sup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⟩+</m:t>
                            </m:r>
                            <m:sSup>
                              <m:sSup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⟩|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Sup>
                              <m:sSubSup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  <m:sup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⟩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6218114-BF06-B0CE-DAB5-C1A607450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904" y="699542"/>
                <a:ext cx="4598504" cy="976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7347039-CB15-D599-827B-B2A1D57C11F9}"/>
                  </a:ext>
                </a:extLst>
              </p:cNvPr>
              <p:cNvSpPr txBox="1"/>
              <p:nvPr/>
            </p:nvSpPr>
            <p:spPr>
              <a:xfrm>
                <a:off x="8100392" y="771550"/>
                <a:ext cx="2411760" cy="521010"/>
              </a:xfrm>
              <a:prstGeom prst="rect">
                <a:avLst/>
              </a:prstGeom>
            </p:spPr>
            <p:txBody>
              <a:bodyPr vert="horz" wrap="square" lIns="0" tIns="45720" rIns="0" bIns="45720" rtlCol="0">
                <a:normAutofit/>
              </a:bodyPr>
              <a:lstStyle/>
              <a:p>
                <a:r>
                  <a:rPr lang="en-US" altLang="ja-JP" dirty="0"/>
                  <a:t>(if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ja-JP" dirty="0"/>
                  <a:t>)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7347039-CB15-D599-827B-B2A1D57C1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2" y="771550"/>
                <a:ext cx="2411760" cy="521010"/>
              </a:xfrm>
              <a:prstGeom prst="rect">
                <a:avLst/>
              </a:prstGeom>
              <a:blipFill>
                <a:blip r:embed="rId4"/>
                <a:stretch>
                  <a:fillRect l="-6076" t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37E2D9A8-83C1-1A7A-6E48-67F9471D2A01}"/>
                  </a:ext>
                </a:extLst>
              </p:cNvPr>
              <p:cNvSpPr txBox="1"/>
              <p:nvPr/>
            </p:nvSpPr>
            <p:spPr>
              <a:xfrm>
                <a:off x="8100392" y="1203598"/>
                <a:ext cx="2411760" cy="521010"/>
              </a:xfrm>
              <a:prstGeom prst="rect">
                <a:avLst/>
              </a:prstGeom>
            </p:spPr>
            <p:txBody>
              <a:bodyPr vert="horz" wrap="square" lIns="0" tIns="45720" rIns="0" bIns="45720" rtlCol="0">
                <a:normAutofit/>
              </a:bodyPr>
              <a:lstStyle/>
              <a:p>
                <a:r>
                  <a:rPr lang="en-US" altLang="ja-JP" dirty="0"/>
                  <a:t>(if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ja-JP" dirty="0"/>
                  <a:t>)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37E2D9A8-83C1-1A7A-6E48-67F9471D2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2" y="1203598"/>
                <a:ext cx="2411760" cy="521010"/>
              </a:xfrm>
              <a:prstGeom prst="rect">
                <a:avLst/>
              </a:prstGeom>
              <a:blipFill>
                <a:blip r:embed="rId5"/>
                <a:stretch>
                  <a:fillRect l="-6076" t="-46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コンテンツ プレースホルダー 1">
                <a:extLst>
                  <a:ext uri="{FF2B5EF4-FFF2-40B4-BE49-F238E27FC236}">
                    <a16:creationId xmlns:a16="http://schemas.microsoft.com/office/drawing/2014/main" id="{E423DE8C-8935-3D2C-B33D-2DF85FD3DB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4001" y="1955581"/>
                <a:ext cx="8636000" cy="2848417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200" kern="1200" baseline="0">
                    <a:solidFill>
                      <a:schemeClr val="tx1"/>
                    </a:solidFill>
                    <a:latin typeface="+mn-lt"/>
                    <a:ea typeface="+mn-ea"/>
                    <a:cs typeface="メイリオ" panose="020B0604030504040204" pitchFamily="50" charset="-128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メイリオ" panose="020B0604030504040204" pitchFamily="50" charset="-128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メイリオ" panose="020B0604030504040204" pitchFamily="50" charset="-128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メイリオ" panose="020B0604030504040204" pitchFamily="50" charset="-128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メイリオ" panose="020B0604030504040204" pitchFamily="50" charset="-128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dirty="0" smtClean="0"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altLang="ja-JP" b="0" i="0" dirty="0" smtClean="0">
                        <a:latin typeface="Cambria Math" panose="02040503050406030204" pitchFamily="18" charset="0"/>
                      </a:rPr>
                      <m:t>el</m:t>
                    </m:r>
                    <m:d>
                      <m:dPr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d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ja-JP" i="1" dirty="0">
                    <a:latin typeface="Cambria Math" panose="02040503050406030204" pitchFamily="18" charset="0"/>
                  </a:rPr>
                  <a:t> </a:t>
                </a:r>
                <a:br>
                  <a:rPr lang="en-US" altLang="ja-JP" i="1" dirty="0">
                    <a:latin typeface="Cambria Math" panose="02040503050406030204" pitchFamily="18" charset="0"/>
                  </a:rPr>
                </a:br>
                <a:r>
                  <a:rPr lang="en-US" altLang="ja-JP" i="1" dirty="0">
                    <a:latin typeface="Cambria Math" panose="02040503050406030204" pitchFamily="18" charset="0"/>
                  </a:rPr>
                  <a:t>   </a:t>
                </a:r>
                <a:r>
                  <a:rPr lang="en-US" altLang="ja-JP" dirty="0">
                    <a:latin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measure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i="1" dirty="0">
                    <a:latin typeface="Cambria Math" panose="02040503050406030204" pitchFamily="18" charset="0"/>
                  </a:rPr>
                  <a:t> </a:t>
                </a:r>
                <a:r>
                  <a:rPr lang="en-US" altLang="ja-JP" dirty="0">
                    <a:latin typeface="Cambria Math" panose="02040503050406030204" pitchFamily="18" charset="0"/>
                  </a:rPr>
                  <a:t>in the Hadamard basis to get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)</a:t>
                </a:r>
                <a:br>
                  <a:rPr lang="en-US" altLang="ja-JP" dirty="0">
                    <a:latin typeface="Cambria Math" panose="02040503050406030204" pitchFamily="18" charset="0"/>
                  </a:rPr>
                </a:br>
                <a:r>
                  <a:rPr lang="en-US" altLang="ja-JP" dirty="0">
                    <a:latin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𝑐𝑒𝑟𝑡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br>
                  <a:rPr lang="en-US" altLang="ja-JP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dirty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ja-JP" dirty="0" err="1">
                    <a:latin typeface="Cambria Math" panose="02040503050406030204" pitchFamily="18" charset="0"/>
                  </a:rPr>
                  <a:t>DelVrfy</a:t>
                </a:r>
                <a:r>
                  <a:rPr lang="en-US" altLang="ja-JP" dirty="0">
                    <a:latin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𝑑𝑣𝑘</m:t>
                    </m:r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𝑒𝑟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):</a:t>
                </a:r>
              </a:p>
              <a:p>
                <a:pPr marL="0" indent="0">
                  <a:buNone/>
                </a:pPr>
                <a:r>
                  <a:rPr lang="en-US" altLang="ja-JP" dirty="0">
                    <a:latin typeface="Cambria Math" panose="02040503050406030204" pitchFamily="18" charset="0"/>
                  </a:rPr>
                  <a:t> For each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, check</a:t>
                </a:r>
                <a:br>
                  <a:rPr lang="en-US" altLang="ja-JP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⋅(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𝑠</m:t>
                      </m:r>
                      <m:sSubSup>
                        <m:sSub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𝑠</m:t>
                      </m:r>
                      <m:sSubSup>
                        <m:sSub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ja-JP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ja-JP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ja-JP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ja-JP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ja-JP" dirty="0"/>
              </a:p>
            </p:txBody>
          </p:sp>
        </mc:Choice>
        <mc:Fallback xmlns="">
          <p:sp>
            <p:nvSpPr>
              <p:cNvPr id="10" name="コンテンツ プレースホルダー 1">
                <a:extLst>
                  <a:ext uri="{FF2B5EF4-FFF2-40B4-BE49-F238E27FC236}">
                    <a16:creationId xmlns:a16="http://schemas.microsoft.com/office/drawing/2014/main" id="{E423DE8C-8935-3D2C-B33D-2DF85FD3D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1" y="1955581"/>
                <a:ext cx="8636000" cy="2848417"/>
              </a:xfrm>
              <a:prstGeom prst="rect">
                <a:avLst/>
              </a:prstGeom>
              <a:blipFill>
                <a:blip r:embed="rId6"/>
                <a:stretch>
                  <a:fillRect l="-19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518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50C58E5B-BD40-1482-0785-5A5554E61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ja-JP" dirty="0"/>
          </a:p>
          <a:p>
            <a:pPr marL="800100" lvl="1" indent="-342900">
              <a:buAutoNum type="arabicPeriod"/>
            </a:pPr>
            <a:r>
              <a:rPr lang="en-US" altLang="ja-JP" sz="2000" dirty="0"/>
              <a:t>PKE-SKL with </a:t>
            </a:r>
            <a:r>
              <a:rPr lang="en-US" altLang="ja-JP" sz="2000" b="1" dirty="0">
                <a:solidFill>
                  <a:srgbClr val="FF0000"/>
                </a:solidFill>
              </a:rPr>
              <a:t>classical</a:t>
            </a:r>
            <a:r>
              <a:rPr lang="en-US" altLang="ja-JP" sz="2000" dirty="0"/>
              <a:t> revocation from </a:t>
            </a:r>
            <a:r>
              <a:rPr lang="en-US" altLang="ja-JP" sz="2000" b="1" dirty="0">
                <a:solidFill>
                  <a:srgbClr val="FF0000"/>
                </a:solidFill>
              </a:rPr>
              <a:t>IND-CPA PKE</a:t>
            </a:r>
          </a:p>
          <a:p>
            <a:pPr marL="457200" lvl="1" indent="0">
              <a:buNone/>
            </a:pPr>
            <a:r>
              <a:rPr lang="ja-JP" altLang="en-US" dirty="0"/>
              <a:t>→</a:t>
            </a:r>
            <a:r>
              <a:rPr lang="en-US" altLang="ja-JP" dirty="0"/>
              <a:t>Quantum revocation from any IND-CPA PKE [AKNYY23]</a:t>
            </a:r>
          </a:p>
          <a:p>
            <a:pPr marL="457200" lvl="1" indent="0">
              <a:buNone/>
            </a:pPr>
            <a:r>
              <a:rPr lang="ja-JP" altLang="en-US" dirty="0"/>
              <a:t>→</a:t>
            </a:r>
            <a:r>
              <a:rPr lang="en-US" altLang="ja-JP" dirty="0"/>
              <a:t>Classical revocation from LWE [APV23, AHH24] 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EE71306C-A0A5-7FF8-8DD8-44A97B957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Results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A0F5889-0AEB-4ED7-A366-29E6160A9132}"/>
              </a:ext>
            </a:extLst>
          </p:cNvPr>
          <p:cNvSpPr txBox="1"/>
          <p:nvPr/>
        </p:nvSpPr>
        <p:spPr>
          <a:xfrm>
            <a:off x="323528" y="2211710"/>
            <a:ext cx="7488832" cy="1512168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/>
          <a:p>
            <a:pPr marL="800100" lvl="1" indent="-342900">
              <a:buAutoNum type="arabicPeriod"/>
            </a:pPr>
            <a:endParaRPr lang="en-US" altLang="ja-JP" sz="2000" dirty="0"/>
          </a:p>
          <a:p>
            <a:pPr lvl="1"/>
            <a:r>
              <a:rPr lang="en-US" altLang="ja-JP" sz="2000" dirty="0"/>
              <a:t>2. PRF-SKL with classical revocation from </a:t>
            </a:r>
            <a:r>
              <a:rPr lang="en-US" altLang="ja-JP" sz="2000" b="1" dirty="0">
                <a:solidFill>
                  <a:srgbClr val="FF0000"/>
                </a:solidFill>
              </a:rPr>
              <a:t>OWFs</a:t>
            </a:r>
          </a:p>
          <a:p>
            <a:pPr lvl="1"/>
            <a:r>
              <a:rPr lang="ja-JP" altLang="en-US" b="1" dirty="0"/>
              <a:t>→</a:t>
            </a:r>
            <a:r>
              <a:rPr lang="en-US" altLang="ja-JP" dirty="0"/>
              <a:t>From LWE [APV23, AHH24] </a:t>
            </a:r>
          </a:p>
          <a:p>
            <a:pPr marL="800100" lvl="1" indent="-342900">
              <a:buAutoNum type="arabicPeriod"/>
            </a:pPr>
            <a:endParaRPr lang="en-US" altLang="ja-JP" sz="2000" b="1" dirty="0">
              <a:solidFill>
                <a:srgbClr val="FF0000"/>
              </a:solidFill>
            </a:endParaRPr>
          </a:p>
          <a:p>
            <a:endParaRPr kumimoji="1" lang="ja-JP" altLang="en-US" sz="22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D60AC51-0BB3-4A31-A4F4-097FFA0E2ABE}"/>
              </a:ext>
            </a:extLst>
          </p:cNvPr>
          <p:cNvSpPr txBox="1"/>
          <p:nvPr/>
        </p:nvSpPr>
        <p:spPr>
          <a:xfrm>
            <a:off x="323528" y="3669872"/>
            <a:ext cx="7272808" cy="864096"/>
          </a:xfrm>
          <a:prstGeom prst="rect">
            <a:avLst/>
          </a:prstGeom>
        </p:spPr>
        <p:txBody>
          <a:bodyPr vert="horz" wrap="square" lIns="0" tIns="45720" rIns="0" bIns="45720" rtlCol="0">
            <a:normAutofit fontScale="92500" lnSpcReduction="10000"/>
          </a:bodyPr>
          <a:lstStyle/>
          <a:p>
            <a:pPr lvl="1"/>
            <a:r>
              <a:rPr lang="en-US" altLang="ja-JP" sz="2000" dirty="0"/>
              <a:t>3. DS-SKL with classical revocation having </a:t>
            </a:r>
            <a:r>
              <a:rPr lang="en-US" altLang="ja-JP" sz="2000" b="1" dirty="0">
                <a:solidFill>
                  <a:srgbClr val="FF0000"/>
                </a:solidFill>
              </a:rPr>
              <a:t>static signing keys </a:t>
            </a:r>
            <a:r>
              <a:rPr lang="en-US" altLang="ja-JP" sz="2000" dirty="0"/>
              <a:t>from SIS</a:t>
            </a:r>
          </a:p>
          <a:p>
            <a:r>
              <a:rPr lang="ja-JP" altLang="en-US" dirty="0"/>
              <a:t>       →</a:t>
            </a:r>
            <a:r>
              <a:rPr lang="en-US" altLang="ja-JP" dirty="0"/>
              <a:t> From LWE and “dynamic” signing keys [MPY24]</a:t>
            </a:r>
          </a:p>
          <a:p>
            <a:endParaRPr kumimoji="1" lang="ja-JP" altLang="en-US" sz="2200" dirty="0"/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85C6077F-F132-41DC-BD2A-94258CA3B3F7}"/>
              </a:ext>
            </a:extLst>
          </p:cNvPr>
          <p:cNvSpPr/>
          <p:nvPr/>
        </p:nvSpPr>
        <p:spPr>
          <a:xfrm>
            <a:off x="6593184" y="2067694"/>
            <a:ext cx="2227288" cy="1296144"/>
          </a:xfrm>
          <a:prstGeom prst="wedgeRoundRectCallout">
            <a:avLst>
              <a:gd name="adj1" fmla="val -199384"/>
              <a:gd name="adj2" fmla="val 119364"/>
              <a:gd name="adj3" fmla="val 16667"/>
            </a:avLst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77836"/>
            <a:r>
              <a:rPr kumimoji="0" lang="en-US" altLang="ja-JP" sz="1050" kern="0" dirty="0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A signing key evolves whenever a new signature is issued, and in particular, the sizes of signing keys and signatures linearly grow with the total number of issued signatures.</a:t>
            </a:r>
            <a:endParaRPr kumimoji="0" lang="ja-JP" altLang="en-US" sz="1050" kern="0" dirty="0">
              <a:solidFill>
                <a:schemeClr val="tx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625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53D62-EBD2-847F-F348-97CC39CD6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71F5C263-61B6-28DF-41F3-F60C5E7B1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sz="2000" dirty="0"/>
              <a:t>(1) A new 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unified and simple </a:t>
            </a:r>
            <a:r>
              <a:rPr kumimoji="1" lang="en-US" altLang="ja-JP" sz="2000" dirty="0"/>
              <a:t>framework to construct cryptography with secure key leasing.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E46B373-6BCB-B2D7-8F15-3D1D37D3E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3C911B4E-A6ED-4139-B19A-AE73E34EBA9B}"/>
              </a:ext>
            </a:extLst>
          </p:cNvPr>
          <p:cNvSpPr/>
          <p:nvPr/>
        </p:nvSpPr>
        <p:spPr>
          <a:xfrm>
            <a:off x="1115616" y="1563638"/>
            <a:ext cx="6768752" cy="521010"/>
          </a:xfrm>
          <a:prstGeom prst="round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77836"/>
            <a:r>
              <a:rPr kumimoji="0" lang="en-US" altLang="ja-JP" kern="0" dirty="0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Based on Certified deletion property of BB84 states [BSS21]</a:t>
            </a:r>
            <a:endParaRPr kumimoji="0" lang="ja-JP" altLang="en-US" kern="0" dirty="0">
              <a:solidFill>
                <a:schemeClr val="tx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6CCDCDA-CAD2-41E1-8546-D73A02642CC9}"/>
              </a:ext>
            </a:extLst>
          </p:cNvPr>
          <p:cNvSpPr txBox="1"/>
          <p:nvPr/>
        </p:nvSpPr>
        <p:spPr>
          <a:xfrm>
            <a:off x="323528" y="2283718"/>
            <a:ext cx="8352928" cy="1368152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/>
          <a:p>
            <a:r>
              <a:rPr lang="en-US" altLang="ja-JP" sz="2000" dirty="0"/>
              <a:t>(2) Constructions of PKE, PRF, DS (advantages over previous ones)</a:t>
            </a:r>
            <a:endParaRPr kumimoji="1" lang="ja-JP" altLang="en-US" sz="20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F598B73-DD10-4EAA-9981-0B9187F4B228}"/>
              </a:ext>
            </a:extLst>
          </p:cNvPr>
          <p:cNvSpPr txBox="1"/>
          <p:nvPr/>
        </p:nvSpPr>
        <p:spPr>
          <a:xfrm>
            <a:off x="4142389" y="2199289"/>
            <a:ext cx="914400" cy="914400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/>
          <a:p>
            <a:endParaRPr kumimoji="1" lang="ja-JP" altLang="en-US" sz="22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3C25C3-A547-4662-AD12-1D5771A4FCE0}"/>
              </a:ext>
            </a:extLst>
          </p:cNvPr>
          <p:cNvSpPr txBox="1"/>
          <p:nvPr/>
        </p:nvSpPr>
        <p:spPr>
          <a:xfrm>
            <a:off x="323528" y="3363838"/>
            <a:ext cx="8636000" cy="1008112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/>
          <a:p>
            <a:r>
              <a:rPr lang="en-US" altLang="ja-JP" sz="2000" dirty="0"/>
              <a:t>(3) A new security notion </a:t>
            </a:r>
            <a:r>
              <a:rPr lang="en-US" altLang="ja-JP" sz="2000" b="1" dirty="0">
                <a:solidFill>
                  <a:srgbClr val="FF0000"/>
                </a:solidFill>
              </a:rPr>
              <a:t>verification revealing attack (VRA) security.</a:t>
            </a:r>
          </a:p>
          <a:p>
            <a:endParaRPr kumimoji="1" lang="ja-JP" altLang="en-US" sz="2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7273832-96F4-41DA-B598-F1FD59F3A962}"/>
              </a:ext>
            </a:extLst>
          </p:cNvPr>
          <p:cNvSpPr txBox="1"/>
          <p:nvPr/>
        </p:nvSpPr>
        <p:spPr>
          <a:xfrm>
            <a:off x="1027731" y="4009856"/>
            <a:ext cx="7632848" cy="612243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/>
          <a:p>
            <a:r>
              <a:rPr lang="en-US" altLang="ja-JP" sz="1600" dirty="0"/>
              <a:t>To our knowledge, all prior constructions are totally broken in this setting.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44437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74AFA5E6-D21B-2724-09F4-DFF2A0D00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55B1A63-13D7-0B9A-8190-E2926CDB5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06959DE-8AF0-8789-FD8B-C7789E925AC9}"/>
              </a:ext>
            </a:extLst>
          </p:cNvPr>
          <p:cNvSpPr txBox="1"/>
          <p:nvPr/>
        </p:nvSpPr>
        <p:spPr>
          <a:xfrm>
            <a:off x="3685354" y="2094697"/>
            <a:ext cx="5904656" cy="2160240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/>
          <a:p>
            <a:r>
              <a:rPr kumimoji="1" lang="en-US" altLang="ja-JP" sz="7200" dirty="0"/>
              <a:t>END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3556037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FBEC7614-2C62-7C09-E8FE-A6633DEFC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Unclonable keys -&gt; Secure key leasing</a:t>
            </a:r>
          </a:p>
          <a:p>
            <a:pPr lvl="1"/>
            <a:r>
              <a:rPr lang="en-US" altLang="ja-JP" dirty="0"/>
              <a:t>But existing constructions of unclonable keys rely on </a:t>
            </a:r>
            <a:r>
              <a:rPr lang="en-US" altLang="ja-JP" dirty="0" err="1"/>
              <a:t>iO</a:t>
            </a:r>
            <a:endParaRPr lang="en-US" altLang="ja-JP" dirty="0"/>
          </a:p>
          <a:p>
            <a:pPr lvl="1"/>
            <a:r>
              <a:rPr lang="en-US" altLang="ja-JP" dirty="0"/>
              <a:t>“Barrier of public key quantum money”</a:t>
            </a:r>
          </a:p>
          <a:p>
            <a:r>
              <a:rPr lang="en-US" altLang="ja-JP" dirty="0"/>
              <a:t>Bounded-collusion SKFE with SKL from OWFs [KN22]</a:t>
            </a:r>
          </a:p>
          <a:p>
            <a:r>
              <a:rPr lang="en-US" altLang="ja-JP" dirty="0"/>
              <a:t>PKE with SKL </a:t>
            </a:r>
            <a:endParaRPr lang="en-US" altLang="ja-JP" b="1" dirty="0"/>
          </a:p>
          <a:p>
            <a:pPr lvl="1"/>
            <a:r>
              <a:rPr lang="en-US" altLang="ja-JP" dirty="0"/>
              <a:t>Quantum revocation from any IND-CPA PKE [AKNYY23]</a:t>
            </a:r>
          </a:p>
          <a:p>
            <a:pPr lvl="1"/>
            <a:r>
              <a:rPr lang="en-US" altLang="ja-JP" dirty="0"/>
              <a:t>Classical revocation from LWE [APV23, AHH24] </a:t>
            </a:r>
          </a:p>
          <a:p>
            <a:r>
              <a:rPr lang="en-US" altLang="ja-JP" dirty="0"/>
              <a:t>PRF with SKL from LWE [APV23, AHH24] </a:t>
            </a:r>
          </a:p>
          <a:p>
            <a:r>
              <a:rPr kumimoji="1" lang="en-US" altLang="ja-JP" dirty="0"/>
              <a:t>Digital signatures with SKL from LWE [MPY24]</a:t>
            </a:r>
          </a:p>
          <a:p>
            <a:pPr lvl="1"/>
            <a:r>
              <a:rPr lang="en-US" altLang="ja-JP" dirty="0"/>
              <a:t>rely on</a:t>
            </a:r>
            <a:r>
              <a:rPr lang="ja-JP" altLang="en-US" dirty="0"/>
              <a:t> </a:t>
            </a:r>
            <a:r>
              <a:rPr lang="en-US" altLang="ja-JP" dirty="0"/>
              <a:t>“dynamic” signing keys.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923803B7-DAC5-6FB3-1D19-BEA7EC69A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Existin</a:t>
            </a:r>
            <a:r>
              <a:rPr lang="en-US" altLang="ja-JP" dirty="0"/>
              <a:t>g Works on Secure Key Leasing </a:t>
            </a:r>
            <a:endParaRPr kumimoji="1" lang="ja-JP" altLang="en-US" dirty="0"/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8001EB96-EC57-B61D-09DA-E8D1C1ECD42B}"/>
              </a:ext>
            </a:extLst>
          </p:cNvPr>
          <p:cNvSpPr/>
          <p:nvPr/>
        </p:nvSpPr>
        <p:spPr>
          <a:xfrm>
            <a:off x="4139952" y="1635646"/>
            <a:ext cx="4104456" cy="625508"/>
          </a:xfrm>
          <a:prstGeom prst="wedgeRoundRectCallout">
            <a:avLst>
              <a:gd name="adj1" fmla="val -36721"/>
              <a:gd name="adj2" fmla="val 9090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508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r>
              <a:rPr kumimoji="0" lang="en-US" altLang="ja-JP" sz="2000" kern="0" dirty="0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Q1. Can we achieve classical revocation from IND-CPA PKE? </a:t>
            </a: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8FE62EA5-627D-E5BC-259C-176E72F3C37C}"/>
              </a:ext>
            </a:extLst>
          </p:cNvPr>
          <p:cNvSpPr/>
          <p:nvPr/>
        </p:nvSpPr>
        <p:spPr>
          <a:xfrm>
            <a:off x="5400359" y="2656006"/>
            <a:ext cx="3448520" cy="625508"/>
          </a:xfrm>
          <a:prstGeom prst="wedgeRoundRectCallout">
            <a:avLst>
              <a:gd name="adj1" fmla="val -49018"/>
              <a:gd name="adj2" fmla="val 7395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508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r>
              <a:rPr kumimoji="0" lang="en-US" altLang="ja-JP" sz="2000" kern="0" dirty="0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Q2. Can we construct PRF with SKL from OWFs?</a:t>
            </a: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B865E39C-1130-D5B7-6E13-F2DCDD9896B9}"/>
              </a:ext>
            </a:extLst>
          </p:cNvPr>
          <p:cNvSpPr/>
          <p:nvPr/>
        </p:nvSpPr>
        <p:spPr>
          <a:xfrm>
            <a:off x="4427984" y="4109966"/>
            <a:ext cx="4104456" cy="625508"/>
          </a:xfrm>
          <a:prstGeom prst="wedgeRoundRectCallout">
            <a:avLst>
              <a:gd name="adj1" fmla="val -55448"/>
              <a:gd name="adj2" fmla="val -2986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508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r>
              <a:rPr kumimoji="0" lang="en-US" altLang="ja-JP" sz="2000" kern="0" dirty="0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Q3. Can we construct DS with SKL</a:t>
            </a:r>
          </a:p>
          <a:p>
            <a:pPr algn="ctr" defTabSz="777836"/>
            <a:r>
              <a:rPr kumimoji="0" lang="en-US" altLang="ja-JP" sz="2000" kern="0" dirty="0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with “static” signing keys?</a:t>
            </a:r>
          </a:p>
        </p:txBody>
      </p:sp>
    </p:spTree>
    <p:extLst>
      <p:ext uri="{BB962C8B-B14F-4D97-AF65-F5344CB8AC3E}">
        <p14:creationId xmlns:p14="http://schemas.microsoft.com/office/powerpoint/2010/main" val="417130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3F73326B-D88C-F914-32CA-35419C54F7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i="0" dirty="0">
                    <a:latin typeface="Cambria Math" panose="02040503050406030204" pitchFamily="18" charset="0"/>
                  </a:rPr>
                  <a:t>(</a:t>
                </a:r>
                <a:r>
                  <a:rPr kumimoji="1" lang="en-US" altLang="ja-JP" i="0" dirty="0" err="1">
                    <a:latin typeface="Cambria Math" panose="02040503050406030204" pitchFamily="18" charset="0"/>
                  </a:rPr>
                  <a:t>KeyGen</a:t>
                </a:r>
                <a:r>
                  <a:rPr kumimoji="1" lang="en-US" altLang="ja-JP" i="0" dirty="0">
                    <a:latin typeface="Cambria Math" panose="02040503050406030204" pitchFamily="18" charset="0"/>
                  </a:rPr>
                  <a:t>’,</a:t>
                </a:r>
                <a:r>
                  <a:rPr kumimoji="1" lang="en-US" altLang="ja-JP" i="0" dirty="0" err="1">
                    <a:latin typeface="Cambria Math" panose="02040503050406030204" pitchFamily="18" charset="0"/>
                  </a:rPr>
                  <a:t>Enc’,Dec</a:t>
                </a:r>
                <a:r>
                  <a:rPr kumimoji="1" lang="en-US" altLang="ja-JP" i="0" dirty="0">
                    <a:latin typeface="Cambria Math" panose="02040503050406030204" pitchFamily="18" charset="0"/>
                  </a:rPr>
                  <a:t>’): IND-CPA secure PKE scheme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i="0" dirty="0" smtClean="0">
                        <a:latin typeface="Cambria Math" panose="02040503050406030204" pitchFamily="18" charset="0"/>
                      </a:rPr>
                      <m:t>KeyGen</m:t>
                    </m:r>
                    <m:d>
                      <m:dPr>
                        <m:ctrlP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e>
                    </m:d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b="0" i="1" dirty="0">
                    <a:latin typeface="Cambria Math" panose="02040503050406030204" pitchFamily="18" charset="0"/>
                  </a:rPr>
                  <a:t> </a:t>
                </a:r>
                <a:br>
                  <a:rPr kumimoji="1" lang="en-US" altLang="ja-JP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ja-JP" altLang="en-US" i="1" dirty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,(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𝑝</m:t>
                    </m:r>
                    <m:sSubSup>
                      <m:sSubSup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𝑠</m:t>
                    </m:r>
                    <m:sSubSup>
                      <m:sSubSup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ja-JP" alt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altLang="ja-JP" dirty="0">
                        <a:latin typeface="Cambria Math" panose="02040503050406030204" pitchFamily="18" charset="0"/>
                      </a:rPr>
                      <m:t>KeyGen</m:t>
                    </m:r>
                    <m:r>
                      <a:rPr lang="en-US" altLang="ja-JP" b="0" i="0" dirty="0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e>
                    </m:d>
                  </m:oMath>
                </a14:m>
                <a:r>
                  <a:rPr kumimoji="1" lang="en-US" altLang="ja-JP" b="0" i="1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ja-JP" b="0" dirty="0">
                    <a:latin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endParaRPr kumimoji="1" lang="en-US" altLang="ja-JP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kumimoji="1" lang="en-US" altLang="ja-JP" b="0" i="1" dirty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:=</m:t>
                    </m:r>
                    <m:d>
                      <m:dPr>
                        <m:begChr m:val="{"/>
                        <m:endChr m:val="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d>
                              <m:dPr>
                                <m:begChr m:val="|"/>
                                <m:endChr m:val="⟩"/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sSubSup>
                                  <m:sSubSup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</m:e>
                          <m:e>
                            <m:f>
                              <m:f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(|0⟩|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Sup>
                              <m:sSubSup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sub>
                              <m:sup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⟩+</m:t>
                            </m:r>
                            <m:sSup>
                              <m:sSup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⟩|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Sup>
                              <m:sSubSup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  <m:sup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⟩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kumimoji="1" lang="en-US" altLang="ja-JP" b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|"/>
                        <m:endChr m:val="⟩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|"/>
                        <m:endChr m:val="⟩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⊗…⊗</m:t>
                    </m:r>
                    <m:d>
                      <m:dPr>
                        <m:begChr m:val="|"/>
                        <m:endChr m:val="⟩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b="0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endParaRPr lang="en-US" altLang="ja-JP" b="0" dirty="0"/>
              </a:p>
              <a:p>
                <a:pPr marL="0" indent="0">
                  <a:buNone/>
                </a:pPr>
                <a:endParaRPr lang="en-US" altLang="ja-JP" b="0" dirty="0"/>
              </a:p>
              <a:p>
                <a:pPr marL="0" indent="0">
                  <a:buNone/>
                </a:pPr>
                <a:endParaRPr kumimoji="1" lang="en-US" altLang="ja-JP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3F73326B-D88C-F914-32CA-35419C54F7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77" t="-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タイトル 2">
            <a:extLst>
              <a:ext uri="{FF2B5EF4-FFF2-40B4-BE49-F238E27FC236}">
                <a16:creationId xmlns:a16="http://schemas.microsoft.com/office/drawing/2014/main" id="{482DF708-1197-AB17-F822-24369367A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Construction 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D8DF034-2671-313D-D4FE-C93B6F2F257F}"/>
                  </a:ext>
                </a:extLst>
              </p:cNvPr>
              <p:cNvSpPr txBox="1"/>
              <p:nvPr/>
            </p:nvSpPr>
            <p:spPr>
              <a:xfrm>
                <a:off x="5940152" y="2122748"/>
                <a:ext cx="2411760" cy="521010"/>
              </a:xfrm>
              <a:prstGeom prst="rect">
                <a:avLst/>
              </a:prstGeom>
            </p:spPr>
            <p:txBody>
              <a:bodyPr vert="horz" wrap="square" lIns="0" tIns="45720" rIns="0" bIns="45720" rtlCol="0">
                <a:normAutofit/>
              </a:bodyPr>
              <a:lstStyle/>
              <a:p>
                <a:r>
                  <a:rPr lang="en-US" altLang="ja-JP" sz="2200" dirty="0"/>
                  <a:t>(if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200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ja-JP" sz="2200" dirty="0"/>
                  <a:t>) </a:t>
                </a:r>
                <a:endParaRPr kumimoji="1" lang="ja-JP" altLang="en-US" sz="22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D8DF034-2671-313D-D4FE-C93B6F2F2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122748"/>
                <a:ext cx="2411760" cy="521010"/>
              </a:xfrm>
              <a:prstGeom prst="rect">
                <a:avLst/>
              </a:prstGeom>
              <a:blipFill>
                <a:blip r:embed="rId3"/>
                <a:stretch>
                  <a:fillRect l="-7071" t="-6977" b="-69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72C0D3F-AFD3-D165-C655-1EB409E814DC}"/>
                  </a:ext>
                </a:extLst>
              </p:cNvPr>
              <p:cNvSpPr txBox="1"/>
              <p:nvPr/>
            </p:nvSpPr>
            <p:spPr>
              <a:xfrm>
                <a:off x="5940152" y="2626804"/>
                <a:ext cx="2411760" cy="521010"/>
              </a:xfrm>
              <a:prstGeom prst="rect">
                <a:avLst/>
              </a:prstGeom>
            </p:spPr>
            <p:txBody>
              <a:bodyPr vert="horz" wrap="square" lIns="0" tIns="45720" rIns="0" bIns="45720" rtlCol="0">
                <a:normAutofit/>
              </a:bodyPr>
              <a:lstStyle/>
              <a:p>
                <a:r>
                  <a:rPr lang="en-US" altLang="ja-JP" sz="2200" dirty="0"/>
                  <a:t>(if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ja-JP" sz="2200" dirty="0"/>
                  <a:t>) </a:t>
                </a:r>
                <a:endParaRPr kumimoji="1" lang="ja-JP" altLang="en-US" sz="22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72C0D3F-AFD3-D165-C655-1EB409E81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626804"/>
                <a:ext cx="2411760" cy="521010"/>
              </a:xfrm>
              <a:prstGeom prst="rect">
                <a:avLst/>
              </a:prstGeom>
              <a:blipFill>
                <a:blip r:embed="rId4"/>
                <a:stretch>
                  <a:fillRect l="-7071" t="-7059" b="-70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吹き出し: 角を丸めた四角形 5">
                <a:extLst>
                  <a:ext uri="{FF2B5EF4-FFF2-40B4-BE49-F238E27FC236}">
                    <a16:creationId xmlns:a16="http://schemas.microsoft.com/office/drawing/2014/main" id="{862A0C16-EFCA-1E4C-46B2-67E6F2DBDBC3}"/>
                  </a:ext>
                </a:extLst>
              </p:cNvPr>
              <p:cNvSpPr/>
              <p:nvPr/>
            </p:nvSpPr>
            <p:spPr>
              <a:xfrm>
                <a:off x="467544" y="3865678"/>
                <a:ext cx="5040560" cy="1028330"/>
              </a:xfrm>
              <a:prstGeom prst="wedgeRoundRectCallout">
                <a:avLst>
                  <a:gd name="adj1" fmla="val -25087"/>
                  <a:gd name="adj2" fmla="val -69940"/>
                  <a:gd name="adj3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0800" cap="flat" cmpd="sng" algn="ctr">
                <a:solidFill>
                  <a:schemeClr val="accent6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836"/>
                <a:r>
                  <a:rPr kumimoji="0" lang="en-US" altLang="ja-JP" sz="2000" kern="0" dirty="0">
                    <a:solidFill>
                      <a:schemeClr val="tx1"/>
                    </a:solidFill>
                    <a:latin typeface="+mj-lt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Generate the BB84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kumimoji="0" lang="en-US" altLang="ja-JP" sz="2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ja-JP" sz="2000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kumimoji="0" lang="en-US" altLang="ja-JP" sz="2000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altLang="ja-JP" sz="2000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𝜃</m:t>
                            </m:r>
                          </m:sub>
                        </m:sSub>
                      </m:e>
                    </m:d>
                    <m:r>
                      <a:rPr kumimoji="0" lang="en-US" altLang="ja-JP" sz="20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=</m:t>
                    </m:r>
                    <m:nary>
                      <m:naryPr>
                        <m:chr m:val="⨂"/>
                        <m:supHide m:val="on"/>
                        <m:ctrlPr>
                          <a:rPr kumimoji="0" lang="en-US" altLang="ja-JP" sz="2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naryPr>
                      <m:sub>
                        <m:r>
                          <a:rPr kumimoji="0" lang="en-US" altLang="ja-JP" sz="2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kumimoji="0" lang="en-US" altLang="ja-JP" sz="2000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sSupPr>
                          <m:e>
                            <m:r>
                              <a:rPr kumimoji="0" lang="en-US" altLang="ja-JP" sz="2000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𝐻</m:t>
                            </m:r>
                          </m:e>
                          <m:sup>
                            <m:sSub>
                              <m:sSubPr>
                                <m:ctrlPr>
                                  <a:rPr kumimoji="0" lang="en-US" altLang="ja-JP" sz="2000" b="0" i="1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  <a:cs typeface="メイリオ" panose="020B0604030504040204" pitchFamily="50" charset="-128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2000" b="0" i="1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  <a:cs typeface="メイリオ" panose="020B0604030504040204" pitchFamily="50" charset="-128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kumimoji="0" lang="en-US" altLang="ja-JP" sz="2000" b="0" i="1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  <a:cs typeface="メイリオ" panose="020B0604030504040204" pitchFamily="50" charset="-128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  <m:r>
                          <a:rPr kumimoji="0" lang="en-US" altLang="ja-JP" sz="2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|</m:t>
                        </m:r>
                        <m:sSub>
                          <m:sSubPr>
                            <m:ctrlPr>
                              <a:rPr kumimoji="0" lang="en-US" altLang="ja-JP" sz="2000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</m:ctrlPr>
                          </m:sSubPr>
                          <m:e>
                            <m:r>
                              <a:rPr kumimoji="0" lang="en-US" altLang="ja-JP" sz="2000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altLang="ja-JP" sz="2000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  <a:cs typeface="メイリオ" panose="020B0604030504040204" pitchFamily="50" charset="-128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altLang="ja-JP" sz="2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⟩</m:t>
                        </m:r>
                      </m:e>
                    </m:nary>
                  </m:oMath>
                </a14:m>
                <a:r>
                  <a:rPr kumimoji="0" lang="en-US" altLang="ja-JP" sz="2000" kern="0" dirty="0">
                    <a:solidFill>
                      <a:schemeClr val="tx1"/>
                    </a:solidFill>
                    <a:latin typeface="+mj-lt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  <a:br>
                  <a:rPr kumimoji="0" lang="en-US" altLang="ja-JP" sz="2000" kern="0" dirty="0">
                    <a:solidFill>
                      <a:schemeClr val="tx1"/>
                    </a:solidFill>
                    <a:latin typeface="+mj-lt"/>
                    <a:ea typeface="メイリオ" panose="020B0604030504040204" pitchFamily="50" charset="-128"/>
                    <a:cs typeface="メイリオ" panose="020B0604030504040204" pitchFamily="50" charset="-128"/>
                  </a:rPr>
                </a:br>
                <a:r>
                  <a:rPr kumimoji="0" lang="en-US" altLang="ja-JP" sz="2000" kern="0" dirty="0">
                    <a:solidFill>
                      <a:schemeClr val="tx1"/>
                    </a:solidFill>
                    <a:latin typeface="+mj-lt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and then apply the map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kumimoji="0" lang="en-US" altLang="ja-JP" sz="2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dPr>
                      <m:e>
                        <m:r>
                          <a:rPr kumimoji="0" lang="en-US" altLang="ja-JP" sz="2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𝑏</m:t>
                        </m:r>
                      </m:e>
                    </m:d>
                    <m:r>
                      <a:rPr kumimoji="0" lang="en-US" altLang="ja-JP" sz="20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↦</m:t>
                    </m:r>
                    <m:d>
                      <m:dPr>
                        <m:begChr m:val="|"/>
                        <m:endChr m:val="⟩"/>
                        <m:ctrlPr>
                          <a:rPr kumimoji="0" lang="en-US" altLang="ja-JP" sz="2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dPr>
                      <m:e>
                        <m:r>
                          <a:rPr kumimoji="0" lang="en-US" altLang="ja-JP" sz="2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𝑏</m:t>
                        </m:r>
                      </m:e>
                    </m:d>
                    <m:r>
                      <a:rPr kumimoji="0" lang="en-US" altLang="ja-JP" sz="20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|</m:t>
                    </m:r>
                    <m:r>
                      <a:rPr kumimoji="0" lang="en-US" altLang="ja-JP" sz="20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𝑠</m:t>
                    </m:r>
                    <m:sSubSup>
                      <m:sSubSupPr>
                        <m:ctrlPr>
                          <a:rPr kumimoji="0" lang="en-US" altLang="ja-JP" sz="2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sSubSupPr>
                      <m:e>
                        <m:r>
                          <a:rPr kumimoji="0" lang="en-US" altLang="ja-JP" sz="2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𝑘</m:t>
                        </m:r>
                      </m:e>
                      <m:sub>
                        <m:r>
                          <a:rPr kumimoji="0" lang="en-US" altLang="ja-JP" sz="2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𝑖</m:t>
                        </m:r>
                        <m:r>
                          <a:rPr kumimoji="0" lang="en-US" altLang="ja-JP" sz="2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</m:t>
                        </m:r>
                        <m:r>
                          <a:rPr kumimoji="0" lang="en-US" altLang="ja-JP" sz="2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𝑏</m:t>
                        </m:r>
                      </m:sub>
                      <m:sup>
                        <m:r>
                          <a:rPr kumimoji="0" lang="en-US" altLang="ja-JP" sz="2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′</m:t>
                        </m:r>
                      </m:sup>
                    </m:sSubSup>
                    <m:r>
                      <a:rPr kumimoji="0" lang="en-US" altLang="ja-JP" sz="20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⟩</m:t>
                    </m:r>
                  </m:oMath>
                </a14:m>
                <a:endParaRPr kumimoji="0" lang="en-US" altLang="ja-JP" sz="2000" kern="0" dirty="0">
                  <a:solidFill>
                    <a:schemeClr val="tx1"/>
                  </a:solidFill>
                  <a:latin typeface="+mj-lt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6" name="吹き出し: 角を丸めた四角形 5">
                <a:extLst>
                  <a:ext uri="{FF2B5EF4-FFF2-40B4-BE49-F238E27FC236}">
                    <a16:creationId xmlns:a16="http://schemas.microsoft.com/office/drawing/2014/main" id="{862A0C16-EFCA-1E4C-46B2-67E6F2DBD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865678"/>
                <a:ext cx="5040560" cy="1028330"/>
              </a:xfrm>
              <a:prstGeom prst="wedgeRoundRectCallout">
                <a:avLst>
                  <a:gd name="adj1" fmla="val -25087"/>
                  <a:gd name="adj2" fmla="val -69940"/>
                  <a:gd name="adj3" fmla="val 16667"/>
                </a:avLst>
              </a:prstGeom>
              <a:blipFill>
                <a:blip r:embed="rId5"/>
                <a:stretch>
                  <a:fillRect b="-7583"/>
                </a:stretch>
              </a:blipFill>
              <a:ln w="50800" cap="flat" cmpd="sng" algn="ctr">
                <a:solidFill>
                  <a:schemeClr val="accent6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13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235B1-1A8B-7329-BC45-6A20C2DE9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28E9D88-1358-AFF7-4E1F-542F36340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100" dirty="0"/>
              <a:t>Key Leasing </a:t>
            </a:r>
            <a:br>
              <a:rPr lang="en-US" altLang="ja-JP" sz="3100" dirty="0"/>
            </a:br>
            <a:br>
              <a:rPr lang="en-US" altLang="ja-JP" dirty="0"/>
            </a:br>
            <a:endParaRPr kumimoji="1" lang="ja-JP" altLang="en-US" dirty="0"/>
          </a:p>
        </p:txBody>
      </p:sp>
      <p:pic>
        <p:nvPicPr>
          <p:cNvPr id="8" name="Picture 2" descr="小さい会社のビルのイラスト | かわいいフリー素材集 いらすとや">
            <a:extLst>
              <a:ext uri="{FF2B5EF4-FFF2-40B4-BE49-F238E27FC236}">
                <a16:creationId xmlns:a16="http://schemas.microsoft.com/office/drawing/2014/main" id="{F6C314F3-C43C-CB24-6AC3-9D55E805F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18725"/>
            <a:ext cx="1152128" cy="150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女の子の顔のアイコン | かわいいフリー素材集 いらすとや">
            <a:extLst>
              <a:ext uri="{FF2B5EF4-FFF2-40B4-BE49-F238E27FC236}">
                <a16:creationId xmlns:a16="http://schemas.microsoft.com/office/drawing/2014/main" id="{723C4F95-45A6-8502-DE8B-A14D7F300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8767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右矢印 18">
            <a:extLst>
              <a:ext uri="{FF2B5EF4-FFF2-40B4-BE49-F238E27FC236}">
                <a16:creationId xmlns:a16="http://schemas.microsoft.com/office/drawing/2014/main" id="{3D377448-BC41-A23C-DF33-6F25BB9551DB}"/>
              </a:ext>
            </a:extLst>
          </p:cNvPr>
          <p:cNvSpPr/>
          <p:nvPr/>
        </p:nvSpPr>
        <p:spPr>
          <a:xfrm>
            <a:off x="2123728" y="2134808"/>
            <a:ext cx="1656184" cy="390107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  <a:ln w="508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endParaRPr kumimoji="0" lang="ja-JP" altLang="en-US" sz="1050" kern="0" dirty="0">
              <a:solidFill>
                <a:schemeClr val="bg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右矢印 18">
            <a:extLst>
              <a:ext uri="{FF2B5EF4-FFF2-40B4-BE49-F238E27FC236}">
                <a16:creationId xmlns:a16="http://schemas.microsoft.com/office/drawing/2014/main" id="{DF006DB0-12F3-A70C-3619-63B133021E61}"/>
              </a:ext>
            </a:extLst>
          </p:cNvPr>
          <p:cNvSpPr/>
          <p:nvPr/>
        </p:nvSpPr>
        <p:spPr>
          <a:xfrm rot="10800000">
            <a:off x="2083636" y="2817667"/>
            <a:ext cx="1656184" cy="390107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  <a:ln w="508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endParaRPr kumimoji="0" lang="ja-JP" altLang="en-US" sz="1050" kern="0" dirty="0">
              <a:solidFill>
                <a:schemeClr val="bg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33BBBA33-9D7A-6AF0-B7DA-C89540792BD8}"/>
              </a:ext>
            </a:extLst>
          </p:cNvPr>
          <p:cNvGrpSpPr/>
          <p:nvPr/>
        </p:nvGrpSpPr>
        <p:grpSpPr>
          <a:xfrm>
            <a:off x="2267744" y="1707306"/>
            <a:ext cx="1944216" cy="1014588"/>
            <a:chOff x="2187084" y="3708992"/>
            <a:chExt cx="1944216" cy="10145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テキスト ボックス 1">
                  <a:extLst>
                    <a:ext uri="{FF2B5EF4-FFF2-40B4-BE49-F238E27FC236}">
                      <a16:creationId xmlns:a16="http://schemas.microsoft.com/office/drawing/2014/main" id="{A64E6508-0666-8A39-743F-620B63F547BC}"/>
                    </a:ext>
                  </a:extLst>
                </p:cNvPr>
                <p:cNvSpPr txBox="1"/>
                <p:nvPr/>
              </p:nvSpPr>
              <p:spPr>
                <a:xfrm>
                  <a:off x="2187084" y="3708992"/>
                  <a:ext cx="1944216" cy="666074"/>
                </a:xfrm>
                <a:prstGeom prst="rect">
                  <a:avLst/>
                </a:prstGeom>
              </p:spPr>
              <p:txBody>
                <a:bodyPr vert="horz" wrap="square" lIns="0" tIns="45720" rIns="0" bIns="45720" rtlCol="0">
                  <a:no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5400" b="0" i="1" smtClean="0">
                          <a:latin typeface="Cambria Math" panose="02040503050406030204" pitchFamily="18" charset="0"/>
                        </a:rPr>
                        <m:t>    </m:t>
                      </m:r>
                    </m:oMath>
                  </a14:m>
                  <a:r>
                    <a:rPr kumimoji="1" lang="ja-JP" altLang="en-US" sz="6000" dirty="0"/>
                    <a:t> </a:t>
                  </a:r>
                </a:p>
              </p:txBody>
            </p:sp>
          </mc:Choice>
          <mc:Fallback xmlns="">
            <p:sp>
              <p:nvSpPr>
                <p:cNvPr id="2" name="テキスト ボックス 1">
                  <a:extLst>
                    <a:ext uri="{FF2B5EF4-FFF2-40B4-BE49-F238E27FC236}">
                      <a16:creationId xmlns:a16="http://schemas.microsoft.com/office/drawing/2014/main" id="{A64E6508-0666-8A39-743F-620B63F547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7084" y="3708992"/>
                  <a:ext cx="1944216" cy="66607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" name="Picture 4" descr="鍵のイラスト">
              <a:extLst>
                <a:ext uri="{FF2B5EF4-FFF2-40B4-BE49-F238E27FC236}">
                  <a16:creationId xmlns:a16="http://schemas.microsoft.com/office/drawing/2014/main" id="{E926A068-6140-A772-B06F-2B8D3BE0D6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8706" y="3931492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4FA8D5C-1F79-31E7-1EEC-3767A03865B7}"/>
              </a:ext>
            </a:extLst>
          </p:cNvPr>
          <p:cNvSpPr txBox="1"/>
          <p:nvPr/>
        </p:nvSpPr>
        <p:spPr>
          <a:xfrm>
            <a:off x="2419366" y="3741226"/>
            <a:ext cx="5184576" cy="937164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/>
          <a:p>
            <a:r>
              <a:rPr kumimoji="1" lang="en-US" altLang="ja-JP" sz="2200" dirty="0"/>
              <a:t>Classical approach: key updating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CD4FC93-6DA9-1F43-61AF-1853A75AEC26}"/>
              </a:ext>
            </a:extLst>
          </p:cNvPr>
          <p:cNvSpPr txBox="1"/>
          <p:nvPr/>
        </p:nvSpPr>
        <p:spPr>
          <a:xfrm>
            <a:off x="2051720" y="4269665"/>
            <a:ext cx="5400600" cy="558079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/>
          <a:p>
            <a:r>
              <a:rPr lang="ja-JP" altLang="en-US" sz="2200" dirty="0"/>
              <a:t>→</a:t>
            </a:r>
            <a:r>
              <a:rPr lang="en-US" altLang="ja-JP" sz="2200" dirty="0"/>
              <a:t>Disadvantages: costly, time-lag, etc.</a:t>
            </a:r>
            <a:endParaRPr kumimoji="1" lang="ja-JP" altLang="en-US" sz="2200" dirty="0"/>
          </a:p>
          <a:p>
            <a:endParaRPr kumimoji="1" lang="ja-JP" altLang="en-US" sz="2200" dirty="0"/>
          </a:p>
        </p:txBody>
      </p: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7C320952-A915-7B58-0C47-E5FDB7DFEE1F}"/>
              </a:ext>
            </a:extLst>
          </p:cNvPr>
          <p:cNvSpPr/>
          <p:nvPr/>
        </p:nvSpPr>
        <p:spPr>
          <a:xfrm>
            <a:off x="1115616" y="843558"/>
            <a:ext cx="2664296" cy="767975"/>
          </a:xfrm>
          <a:prstGeom prst="wedgeRoundRectCallout">
            <a:avLst>
              <a:gd name="adj1" fmla="val -30973"/>
              <a:gd name="adj2" fmla="val 94071"/>
              <a:gd name="adj3" fmla="val 16667"/>
            </a:avLst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77836"/>
            <a:r>
              <a:rPr kumimoji="0" lang="en-US" altLang="ja-JP" kern="0" dirty="0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Let’s update the key!</a:t>
            </a:r>
            <a:endParaRPr kumimoji="0" lang="ja-JP" altLang="en-US" kern="0" dirty="0">
              <a:solidFill>
                <a:schemeClr val="tx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AD4B63F8-0B24-F5E9-75F0-BCF5BE861ADE}"/>
              </a:ext>
            </a:extLst>
          </p:cNvPr>
          <p:cNvGrpSpPr/>
          <p:nvPr/>
        </p:nvGrpSpPr>
        <p:grpSpPr>
          <a:xfrm>
            <a:off x="148516" y="1196795"/>
            <a:ext cx="1944216" cy="1014588"/>
            <a:chOff x="2187084" y="3708992"/>
            <a:chExt cx="1944216" cy="10145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テキスト ボックス 19">
                  <a:extLst>
                    <a:ext uri="{FF2B5EF4-FFF2-40B4-BE49-F238E27FC236}">
                      <a16:creationId xmlns:a16="http://schemas.microsoft.com/office/drawing/2014/main" id="{086A71A0-0652-1259-7B40-D4A3A5B4D003}"/>
                    </a:ext>
                  </a:extLst>
                </p:cNvPr>
                <p:cNvSpPr txBox="1"/>
                <p:nvPr/>
              </p:nvSpPr>
              <p:spPr>
                <a:xfrm>
                  <a:off x="2187084" y="3708992"/>
                  <a:ext cx="1944216" cy="666074"/>
                </a:xfrm>
                <a:prstGeom prst="rect">
                  <a:avLst/>
                </a:prstGeom>
              </p:spPr>
              <p:txBody>
                <a:bodyPr vert="horz" wrap="square" lIns="0" tIns="45720" rIns="0" bIns="45720" rtlCol="0">
                  <a:no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5400" b="0" i="1" smtClean="0">
                          <a:latin typeface="Cambria Math" panose="02040503050406030204" pitchFamily="18" charset="0"/>
                        </a:rPr>
                        <m:t>    </m:t>
                      </m:r>
                    </m:oMath>
                  </a14:m>
                  <a:r>
                    <a:rPr kumimoji="1" lang="ja-JP" altLang="en-US" sz="6000" dirty="0"/>
                    <a:t> </a:t>
                  </a:r>
                </a:p>
              </p:txBody>
            </p:sp>
          </mc:Choice>
          <mc:Fallback xmlns="">
            <p:sp>
              <p:nvSpPr>
                <p:cNvPr id="20" name="テキスト ボックス 19">
                  <a:extLst>
                    <a:ext uri="{FF2B5EF4-FFF2-40B4-BE49-F238E27FC236}">
                      <a16:creationId xmlns:a16="http://schemas.microsoft.com/office/drawing/2014/main" id="{086A71A0-0652-1259-7B40-D4A3A5B4D0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7084" y="3708992"/>
                  <a:ext cx="1944216" cy="66607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1" name="Picture 4" descr="鍵のイラスト">
              <a:extLst>
                <a:ext uri="{FF2B5EF4-FFF2-40B4-BE49-F238E27FC236}">
                  <a16:creationId xmlns:a16="http://schemas.microsoft.com/office/drawing/2014/main" id="{3F892156-6B22-0EC8-16C6-FF1AC92526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8706" y="3931492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5498E56A-A613-4632-8157-AA56253133B8}"/>
              </a:ext>
            </a:extLst>
          </p:cNvPr>
          <p:cNvSpPr/>
          <p:nvPr/>
        </p:nvSpPr>
        <p:spPr>
          <a:xfrm>
            <a:off x="5073982" y="861908"/>
            <a:ext cx="3024336" cy="1223809"/>
          </a:xfrm>
          <a:prstGeom prst="wedgeRoundRectCallout">
            <a:avLst>
              <a:gd name="adj1" fmla="val -52501"/>
              <a:gd name="adj2" fmla="val 66043"/>
              <a:gd name="adj3" fmla="val 16667"/>
            </a:avLst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77836"/>
            <a:r>
              <a:rPr kumimoji="0" lang="en-US" altLang="ja-JP" sz="1400" kern="0" dirty="0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By using this key, she can decrypt (PKE), evaluate a function (PRF), or sign a message (DS), etc. </a:t>
            </a:r>
            <a:endParaRPr kumimoji="0" lang="ja-JP" altLang="en-US" sz="1400" kern="0" dirty="0">
              <a:solidFill>
                <a:schemeClr val="tx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C5B792BE-0DB3-4207-89AC-0D233A6D47DB}"/>
              </a:ext>
            </a:extLst>
          </p:cNvPr>
          <p:cNvSpPr/>
          <p:nvPr/>
        </p:nvSpPr>
        <p:spPr>
          <a:xfrm>
            <a:off x="5472100" y="1482799"/>
            <a:ext cx="3096344" cy="1014588"/>
          </a:xfrm>
          <a:prstGeom prst="round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77836"/>
            <a:r>
              <a:rPr kumimoji="0" lang="en-US" altLang="ja-JP" sz="2000" kern="0" dirty="0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Want to make sure that she can no longer use the key </a:t>
            </a:r>
            <a:r>
              <a:rPr kumimoji="0" lang="en-US" altLang="ja-JP" sz="1050" kern="0" dirty="0">
                <a:solidFill>
                  <a:schemeClr val="bg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use the sk.</a:t>
            </a:r>
            <a:endParaRPr kumimoji="0" lang="ja-JP" altLang="en-US" sz="1050" kern="0" dirty="0">
              <a:solidFill>
                <a:schemeClr val="bg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9C6C5D-A7E7-475D-910C-C9A0EA5C2310}"/>
              </a:ext>
            </a:extLst>
          </p:cNvPr>
          <p:cNvSpPr txBox="1"/>
          <p:nvPr/>
        </p:nvSpPr>
        <p:spPr>
          <a:xfrm>
            <a:off x="300138" y="1261152"/>
            <a:ext cx="1226210" cy="238572"/>
          </a:xfrm>
          <a:prstGeom prst="rect">
            <a:avLst/>
          </a:prstGeom>
        </p:spPr>
        <p:txBody>
          <a:bodyPr vert="horz" wrap="square" lIns="0" tIns="45720" rIns="0" bIns="45720" rtlCol="0">
            <a:normAutofit fontScale="55000" lnSpcReduction="20000"/>
          </a:bodyPr>
          <a:lstStyle/>
          <a:p>
            <a:r>
              <a:rPr kumimoji="1" lang="en-US" altLang="ja-JP" sz="2200" dirty="0"/>
              <a:t>New key</a:t>
            </a: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37397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7284E-6 L 0.32674 -0.005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 animBg="1"/>
      <p:bldP spid="9" grpId="0" animBg="1"/>
      <p:bldP spid="22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91793-9E07-49C2-0A71-5CF8BA7AE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EFA88B62-2EDC-3959-5C05-235965620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Unclonable keys -&gt; Secure key leasing</a:t>
            </a:r>
          </a:p>
          <a:p>
            <a:pPr lvl="1"/>
            <a:r>
              <a:rPr lang="en-US" altLang="ja-JP" dirty="0"/>
              <a:t>But existing constructions of unclonable keys rely on </a:t>
            </a:r>
            <a:r>
              <a:rPr lang="en-US" altLang="ja-JP" dirty="0" err="1"/>
              <a:t>iO</a:t>
            </a:r>
            <a:endParaRPr lang="en-US" altLang="ja-JP" dirty="0"/>
          </a:p>
          <a:p>
            <a:pPr lvl="1"/>
            <a:r>
              <a:rPr lang="en-US" altLang="ja-JP" dirty="0"/>
              <a:t>“Barrier of public key quantum money”</a:t>
            </a:r>
          </a:p>
          <a:p>
            <a:r>
              <a:rPr lang="en-US" altLang="ja-JP" dirty="0"/>
              <a:t>Bounded-collusion SKFE with SKL from OWFs [KN22]</a:t>
            </a:r>
          </a:p>
          <a:p>
            <a:r>
              <a:rPr lang="en-US" altLang="ja-JP" dirty="0"/>
              <a:t>PKE with SKL </a:t>
            </a:r>
            <a:endParaRPr lang="en-US" altLang="ja-JP" b="1" dirty="0"/>
          </a:p>
          <a:p>
            <a:pPr lvl="1"/>
            <a:r>
              <a:rPr lang="en-US" altLang="ja-JP" dirty="0"/>
              <a:t>Quantum revocation from any IND-CPA PKE [AKNYY23]</a:t>
            </a:r>
          </a:p>
          <a:p>
            <a:pPr lvl="1"/>
            <a:r>
              <a:rPr lang="en-US" altLang="ja-JP" dirty="0"/>
              <a:t>Classical revocation from LWE [APV23, AHH24] </a:t>
            </a:r>
          </a:p>
          <a:p>
            <a:r>
              <a:rPr lang="en-US" altLang="ja-JP" dirty="0"/>
              <a:t>PRF with SKL from LWE [APV23, AHH24] </a:t>
            </a:r>
          </a:p>
          <a:p>
            <a:r>
              <a:rPr kumimoji="1" lang="en-US" altLang="ja-JP" dirty="0"/>
              <a:t>Digital signatures with SKL from LWE [MPY24]</a:t>
            </a:r>
          </a:p>
          <a:p>
            <a:pPr lvl="1"/>
            <a:r>
              <a:rPr lang="en-US" altLang="ja-JP" dirty="0"/>
              <a:t>rely on</a:t>
            </a:r>
            <a:r>
              <a:rPr lang="ja-JP" altLang="en-US" dirty="0"/>
              <a:t> </a:t>
            </a:r>
            <a:r>
              <a:rPr lang="en-US" altLang="ja-JP" dirty="0"/>
              <a:t>“dynamic” signing keys.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8F28A14-3147-ECAE-3BC7-AC65DC4BD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Existin</a:t>
            </a:r>
            <a:r>
              <a:rPr lang="en-US" altLang="ja-JP" dirty="0"/>
              <a:t>g Works on Secure Key Leasing </a:t>
            </a:r>
            <a:endParaRPr kumimoji="1" lang="ja-JP" altLang="en-US" dirty="0"/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C828BD3A-F71C-FFCE-3859-AF7B7D97571C}"/>
              </a:ext>
            </a:extLst>
          </p:cNvPr>
          <p:cNvSpPr/>
          <p:nvPr/>
        </p:nvSpPr>
        <p:spPr>
          <a:xfrm>
            <a:off x="4139952" y="1635646"/>
            <a:ext cx="4104456" cy="625508"/>
          </a:xfrm>
          <a:prstGeom prst="wedgeRoundRectCallout">
            <a:avLst>
              <a:gd name="adj1" fmla="val -36721"/>
              <a:gd name="adj2" fmla="val 9090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508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r>
              <a:rPr kumimoji="0" lang="en-US" altLang="ja-JP" sz="2000" kern="0" dirty="0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Q1. Can we achieve classical revocation from IND-CPA PKE? </a:t>
            </a: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09F296C5-4BA8-D0A0-E4C9-50AE11694FFA}"/>
              </a:ext>
            </a:extLst>
          </p:cNvPr>
          <p:cNvSpPr/>
          <p:nvPr/>
        </p:nvSpPr>
        <p:spPr>
          <a:xfrm>
            <a:off x="5400359" y="2656006"/>
            <a:ext cx="3448520" cy="625508"/>
          </a:xfrm>
          <a:prstGeom prst="wedgeRoundRectCallout">
            <a:avLst>
              <a:gd name="adj1" fmla="val -49018"/>
              <a:gd name="adj2" fmla="val 7395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508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r>
              <a:rPr kumimoji="0" lang="en-US" altLang="ja-JP" sz="2000" kern="0" dirty="0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Q2. Can we construct PRF with SKL from OWFs?</a:t>
            </a: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980D32CC-9890-B9E0-AC36-D850BD072884}"/>
              </a:ext>
            </a:extLst>
          </p:cNvPr>
          <p:cNvSpPr/>
          <p:nvPr/>
        </p:nvSpPr>
        <p:spPr>
          <a:xfrm>
            <a:off x="4427984" y="4109966"/>
            <a:ext cx="4104456" cy="625508"/>
          </a:xfrm>
          <a:prstGeom prst="wedgeRoundRectCallout">
            <a:avLst>
              <a:gd name="adj1" fmla="val -55448"/>
              <a:gd name="adj2" fmla="val -2986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508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r>
              <a:rPr kumimoji="0" lang="en-US" altLang="ja-JP" sz="2000" kern="0" dirty="0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Q3. Can we construct DS with SKL</a:t>
            </a:r>
          </a:p>
          <a:p>
            <a:pPr algn="ctr" defTabSz="777836"/>
            <a:r>
              <a:rPr kumimoji="0" lang="en-US" altLang="ja-JP" sz="2000" kern="0" dirty="0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with “static” signing keys?</a:t>
            </a:r>
          </a:p>
        </p:txBody>
      </p:sp>
    </p:spTree>
    <p:extLst>
      <p:ext uri="{BB962C8B-B14F-4D97-AF65-F5344CB8AC3E}">
        <p14:creationId xmlns:p14="http://schemas.microsoft.com/office/powerpoint/2010/main" val="26355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025B16-3534-262E-C32F-272FC6A8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Proof Idea for OW-VRA security</a:t>
            </a:r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88EC42B6-DC80-46FE-523B-652AA6AC38E3}"/>
              </a:ext>
            </a:extLst>
          </p:cNvPr>
          <p:cNvSpPr/>
          <p:nvPr/>
        </p:nvSpPr>
        <p:spPr>
          <a:xfrm>
            <a:off x="35496" y="2158287"/>
            <a:ext cx="1419289" cy="631118"/>
          </a:xfrm>
          <a:prstGeom prst="roundRect">
            <a:avLst/>
          </a:prstGeom>
          <a:solidFill>
            <a:srgbClr val="FF00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r>
              <a:rPr kumimoji="0" lang="en-US" altLang="ja-JP" sz="2000" kern="0" dirty="0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Adversary </a:t>
            </a:r>
            <a:endParaRPr kumimoji="0" lang="ja-JP" altLang="en-US" sz="2000" kern="0" dirty="0">
              <a:solidFill>
                <a:schemeClr val="tx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EF565786-8DD1-D263-CCA3-756D68089153}"/>
              </a:ext>
            </a:extLst>
          </p:cNvPr>
          <p:cNvSpPr/>
          <p:nvPr/>
        </p:nvSpPr>
        <p:spPr>
          <a:xfrm>
            <a:off x="8100392" y="2211710"/>
            <a:ext cx="936104" cy="6311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r>
              <a:rPr kumimoji="0" lang="en-US" altLang="ja-JP" sz="2000" kern="0" dirty="0" err="1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Chal</a:t>
            </a:r>
            <a:endParaRPr kumimoji="0" lang="ja-JP" altLang="en-US" sz="2000" kern="0" dirty="0">
              <a:solidFill>
                <a:schemeClr val="tx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7CB6C4CC-0335-0CA0-3C90-D596B857E282}"/>
              </a:ext>
            </a:extLst>
          </p:cNvPr>
          <p:cNvGrpSpPr/>
          <p:nvPr/>
        </p:nvGrpSpPr>
        <p:grpSpPr>
          <a:xfrm>
            <a:off x="1625210" y="771550"/>
            <a:ext cx="2370726" cy="720079"/>
            <a:chOff x="1625210" y="771550"/>
            <a:chExt cx="2370726" cy="720079"/>
          </a:xfrm>
        </p:grpSpPr>
        <p:sp>
          <p:nvSpPr>
            <p:cNvPr id="5" name="矢印: 右 4">
              <a:extLst>
                <a:ext uri="{FF2B5EF4-FFF2-40B4-BE49-F238E27FC236}">
                  <a16:creationId xmlns:a16="http://schemas.microsoft.com/office/drawing/2014/main" id="{6DF37FFE-F742-663B-DC15-B67C96338E94}"/>
                </a:ext>
              </a:extLst>
            </p:cNvPr>
            <p:cNvSpPr/>
            <p:nvPr/>
          </p:nvSpPr>
          <p:spPr>
            <a:xfrm rot="10800000">
              <a:off x="1625210" y="1203597"/>
              <a:ext cx="2154702" cy="288032"/>
            </a:xfrm>
            <a:prstGeom prst="rightArrow">
              <a:avLst/>
            </a:prstGeom>
            <a:solidFill>
              <a:schemeClr val="bg2">
                <a:lumMod val="20000"/>
                <a:lumOff val="80000"/>
              </a:schemeClr>
            </a:solidFill>
            <a:ln w="5080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836"/>
              <a:endParaRPr kumimoji="0" lang="ja-JP" altLang="en-US" sz="1050" kern="0" dirty="0">
                <a:solidFill>
                  <a:schemeClr val="bg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79B315EB-5760-A8DD-EC9E-A42312267F87}"/>
                    </a:ext>
                  </a:extLst>
                </p:cNvPr>
                <p:cNvSpPr txBox="1"/>
                <p:nvPr/>
              </p:nvSpPr>
              <p:spPr>
                <a:xfrm>
                  <a:off x="1691680" y="771550"/>
                  <a:ext cx="230425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𝑝𝑘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,|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𝑠𝑘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⟩</m:t>
                            </m:r>
                          </m:e>
                        </m:d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79B315EB-5760-A8DD-EC9E-A42312267F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680" y="771550"/>
                  <a:ext cx="2304256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4BB5D3CA-5376-2E70-E8CC-B876B5561192}"/>
              </a:ext>
            </a:extLst>
          </p:cNvPr>
          <p:cNvGrpSpPr/>
          <p:nvPr/>
        </p:nvGrpSpPr>
        <p:grpSpPr>
          <a:xfrm>
            <a:off x="1532954" y="1626354"/>
            <a:ext cx="2304256" cy="678928"/>
            <a:chOff x="1532954" y="1626354"/>
            <a:chExt cx="2304256" cy="678928"/>
          </a:xfrm>
        </p:grpSpPr>
        <p:sp>
          <p:nvSpPr>
            <p:cNvPr id="3" name="矢印: 右 2">
              <a:extLst>
                <a:ext uri="{FF2B5EF4-FFF2-40B4-BE49-F238E27FC236}">
                  <a16:creationId xmlns:a16="http://schemas.microsoft.com/office/drawing/2014/main" id="{539990E8-37AF-B68D-A073-9981C93EFA03}"/>
                </a:ext>
              </a:extLst>
            </p:cNvPr>
            <p:cNvSpPr/>
            <p:nvPr/>
          </p:nvSpPr>
          <p:spPr>
            <a:xfrm>
              <a:off x="1660166" y="1995686"/>
              <a:ext cx="2119746" cy="309596"/>
            </a:xfrm>
            <a:prstGeom prst="rightArrow">
              <a:avLst/>
            </a:prstGeom>
            <a:solidFill>
              <a:schemeClr val="bg2">
                <a:lumMod val="20000"/>
                <a:lumOff val="80000"/>
              </a:schemeClr>
            </a:solidFill>
            <a:ln w="5080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836"/>
              <a:endParaRPr kumimoji="0" lang="ja-JP" altLang="en-US" sz="1050" kern="0" dirty="0">
                <a:solidFill>
                  <a:schemeClr val="bg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1914E8CA-82B9-87DF-18B1-70BB6099A8BB}"/>
                    </a:ext>
                  </a:extLst>
                </p:cNvPr>
                <p:cNvSpPr txBox="1"/>
                <p:nvPr/>
              </p:nvSpPr>
              <p:spPr>
                <a:xfrm>
                  <a:off x="1532954" y="1626354"/>
                  <a:ext cx="230425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𝑐𝑒𝑟𝑡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1914E8CA-82B9-87DF-18B1-70BB6099A8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2954" y="1626354"/>
                  <a:ext cx="230425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728A0B71-740B-53A0-F318-41CBA31CE511}"/>
              </a:ext>
            </a:extLst>
          </p:cNvPr>
          <p:cNvGrpSpPr/>
          <p:nvPr/>
        </p:nvGrpSpPr>
        <p:grpSpPr>
          <a:xfrm>
            <a:off x="1532954" y="2523260"/>
            <a:ext cx="2368940" cy="696560"/>
            <a:chOff x="1532954" y="2523260"/>
            <a:chExt cx="2368940" cy="696560"/>
          </a:xfrm>
        </p:grpSpPr>
        <p:sp>
          <p:nvSpPr>
            <p:cNvPr id="15" name="矢印: 右 14">
              <a:extLst>
                <a:ext uri="{FF2B5EF4-FFF2-40B4-BE49-F238E27FC236}">
                  <a16:creationId xmlns:a16="http://schemas.microsoft.com/office/drawing/2014/main" id="{FB4F5B46-5C3E-C43A-8C74-8A2F15F0C5C0}"/>
                </a:ext>
              </a:extLst>
            </p:cNvPr>
            <p:cNvSpPr/>
            <p:nvPr/>
          </p:nvSpPr>
          <p:spPr>
            <a:xfrm rot="10800000">
              <a:off x="1625210" y="2850488"/>
              <a:ext cx="2119746" cy="369332"/>
            </a:xfrm>
            <a:prstGeom prst="rightArrow">
              <a:avLst/>
            </a:prstGeom>
            <a:solidFill>
              <a:schemeClr val="bg2">
                <a:lumMod val="20000"/>
                <a:lumOff val="80000"/>
              </a:schemeClr>
            </a:solidFill>
            <a:ln w="5080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836"/>
              <a:endParaRPr kumimoji="0" lang="ja-JP" altLang="en-US" sz="1050" kern="0" dirty="0">
                <a:solidFill>
                  <a:schemeClr val="bg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テキスト ボックス 15">
                  <a:extLst>
                    <a:ext uri="{FF2B5EF4-FFF2-40B4-BE49-F238E27FC236}">
                      <a16:creationId xmlns:a16="http://schemas.microsoft.com/office/drawing/2014/main" id="{CCA26F18-E88F-8AE3-331A-85784BFA44B5}"/>
                    </a:ext>
                  </a:extLst>
                </p:cNvPr>
                <p:cNvSpPr txBox="1"/>
                <p:nvPr/>
              </p:nvSpPr>
              <p:spPr>
                <a:xfrm>
                  <a:off x="1532954" y="2523260"/>
                  <a:ext cx="236894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sSup>
                              <m:sSupPr>
                                <m:ctrlPr>
                                  <a:rPr lang="en-US" altLang="ja-JP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ja-JP" i="1" dirty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𝑑𝑣𝑘</m:t>
                            </m:r>
                          </m:e>
                        </m:d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16" name="テキスト ボックス 15">
                  <a:extLst>
                    <a:ext uri="{FF2B5EF4-FFF2-40B4-BE49-F238E27FC236}">
                      <a16:creationId xmlns:a16="http://schemas.microsoft.com/office/drawing/2014/main" id="{CCA26F18-E88F-8AE3-331A-85784BFA44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2954" y="2523260"/>
                  <a:ext cx="236894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CA9E69F8-AFCF-2590-D754-C2B3720460A7}"/>
              </a:ext>
            </a:extLst>
          </p:cNvPr>
          <p:cNvGrpSpPr/>
          <p:nvPr/>
        </p:nvGrpSpPr>
        <p:grpSpPr>
          <a:xfrm>
            <a:off x="5692614" y="1635646"/>
            <a:ext cx="2551794" cy="681129"/>
            <a:chOff x="5692614" y="1635646"/>
            <a:chExt cx="2551794" cy="681129"/>
          </a:xfrm>
        </p:grpSpPr>
        <p:sp>
          <p:nvSpPr>
            <p:cNvPr id="10" name="矢印: 右 9">
              <a:extLst>
                <a:ext uri="{FF2B5EF4-FFF2-40B4-BE49-F238E27FC236}">
                  <a16:creationId xmlns:a16="http://schemas.microsoft.com/office/drawing/2014/main" id="{4B880DA9-815F-A3C2-C2AD-5264044643A9}"/>
                </a:ext>
              </a:extLst>
            </p:cNvPr>
            <p:cNvSpPr/>
            <p:nvPr/>
          </p:nvSpPr>
          <p:spPr>
            <a:xfrm>
              <a:off x="5692614" y="2007179"/>
              <a:ext cx="2119746" cy="309596"/>
            </a:xfrm>
            <a:prstGeom prst="rightArrow">
              <a:avLst/>
            </a:prstGeom>
            <a:solidFill>
              <a:schemeClr val="bg2">
                <a:lumMod val="20000"/>
                <a:lumOff val="80000"/>
              </a:schemeClr>
            </a:solidFill>
            <a:ln w="5080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836"/>
              <a:endParaRPr kumimoji="0" lang="ja-JP" altLang="en-US" sz="1050" kern="0" dirty="0">
                <a:solidFill>
                  <a:schemeClr val="bg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32809697-7E62-BC11-B9CD-D4BB2AA21D06}"/>
                    </a:ext>
                  </a:extLst>
                </p:cNvPr>
                <p:cNvSpPr txBox="1"/>
                <p:nvPr/>
              </p:nvSpPr>
              <p:spPr>
                <a:xfrm>
                  <a:off x="5940152" y="1635646"/>
                  <a:ext cx="2304256" cy="39651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. 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32809697-7E62-BC11-B9CD-D4BB2AA21D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152" y="1635646"/>
                  <a:ext cx="2304256" cy="396519"/>
                </a:xfrm>
                <a:prstGeom prst="rect">
                  <a:avLst/>
                </a:prstGeom>
                <a:blipFill>
                  <a:blip r:embed="rId6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9AFBF0BD-8EF5-CFD7-CD22-6856073AE185}"/>
              </a:ext>
            </a:extLst>
          </p:cNvPr>
          <p:cNvSpPr/>
          <p:nvPr/>
        </p:nvSpPr>
        <p:spPr>
          <a:xfrm>
            <a:off x="3995936" y="2156656"/>
            <a:ext cx="1419289" cy="631118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r>
              <a:rPr kumimoji="0" lang="en-US" altLang="ja-JP" sz="2000" kern="0" dirty="0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Reduction</a:t>
            </a:r>
            <a:endParaRPr kumimoji="0" lang="ja-JP" altLang="en-US" sz="2000" kern="0" dirty="0">
              <a:solidFill>
                <a:schemeClr val="tx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9BC8494A-439D-7DE4-B3F1-818749E9A8F3}"/>
              </a:ext>
            </a:extLst>
          </p:cNvPr>
          <p:cNvGrpSpPr/>
          <p:nvPr/>
        </p:nvGrpSpPr>
        <p:grpSpPr>
          <a:xfrm>
            <a:off x="5611770" y="790334"/>
            <a:ext cx="2304256" cy="712788"/>
            <a:chOff x="5611770" y="790334"/>
            <a:chExt cx="2304256" cy="712788"/>
          </a:xfrm>
        </p:grpSpPr>
        <p:sp>
          <p:nvSpPr>
            <p:cNvPr id="13" name="矢印: 右 12">
              <a:extLst>
                <a:ext uri="{FF2B5EF4-FFF2-40B4-BE49-F238E27FC236}">
                  <a16:creationId xmlns:a16="http://schemas.microsoft.com/office/drawing/2014/main" id="{4C0339EE-6776-1C9D-4B41-00B78FB179F2}"/>
                </a:ext>
              </a:extLst>
            </p:cNvPr>
            <p:cNvSpPr/>
            <p:nvPr/>
          </p:nvSpPr>
          <p:spPr>
            <a:xfrm rot="10800000">
              <a:off x="5657658" y="1215090"/>
              <a:ext cx="2154702" cy="288032"/>
            </a:xfrm>
            <a:prstGeom prst="rightArrow">
              <a:avLst/>
            </a:prstGeom>
            <a:solidFill>
              <a:schemeClr val="bg2">
                <a:lumMod val="20000"/>
                <a:lumOff val="80000"/>
              </a:schemeClr>
            </a:solidFill>
            <a:ln w="5080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836"/>
              <a:endParaRPr kumimoji="0" lang="ja-JP" altLang="en-US" sz="1050" kern="0" dirty="0">
                <a:solidFill>
                  <a:schemeClr val="bg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65B674FB-AED0-3333-1C44-E6DDAA5F6664}"/>
                    </a:ext>
                  </a:extLst>
                </p:cNvPr>
                <p:cNvSpPr txBox="1"/>
                <p:nvPr/>
              </p:nvSpPr>
              <p:spPr>
                <a:xfrm>
                  <a:off x="5611770" y="790334"/>
                  <a:ext cx="2304256" cy="3693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65B674FB-AED0-3333-1C44-E6DDAA5F66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1770" y="790334"/>
                  <a:ext cx="2304256" cy="369397"/>
                </a:xfrm>
                <a:prstGeom prst="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0BA40BCF-4BCE-86C3-8376-DF767A040781}"/>
                  </a:ext>
                </a:extLst>
              </p:cNvPr>
              <p:cNvSpPr txBox="1"/>
              <p:nvPr/>
            </p:nvSpPr>
            <p:spPr>
              <a:xfrm>
                <a:off x="2654346" y="1031413"/>
                <a:ext cx="3219336" cy="7462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b="0" i="1" dirty="0">
                    <a:latin typeface="Cambria Math" panose="02040503050406030204" pitchFamily="18" charset="0"/>
                  </a:rPr>
                  <a:t>                            </a:t>
                </a:r>
                <a:r>
                  <a:rPr lang="en-US" altLang="ja-JP" b="0" dirty="0">
                    <a:latin typeface="Cambria Math" panose="02040503050406030204" pitchFamily="18" charset="0"/>
                  </a:rPr>
                  <a:t>Generate </a:t>
                </a:r>
                <a:br>
                  <a:rPr lang="en-US" altLang="ja-JP" b="0" dirty="0">
                    <a:latin typeface="Cambria Math" panose="02040503050406030204" pitchFamily="18" charset="0"/>
                  </a:rPr>
                </a:br>
                <a:r>
                  <a:rPr lang="en-US" altLang="ja-JP" b="0" dirty="0">
                    <a:latin typeface="Cambria Math" panose="020405030504060302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sSubSup>
                              <m:sSubSupPr>
                                <m:ctrlP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  <m:sup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Sup>
                              <m:sSubSupPr>
                                <m:ctrlP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  <m:sup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0BA40BCF-4BCE-86C3-8376-DF767A040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346" y="1031413"/>
                <a:ext cx="3219336" cy="746295"/>
              </a:xfrm>
              <a:prstGeom prst="rect">
                <a:avLst/>
              </a:prstGeom>
              <a:blipFill>
                <a:blip r:embed="rId8"/>
                <a:stretch>
                  <a:fillRect t="-48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4D77A07C-C4D6-E7AC-399C-D55BD80D61C3}"/>
              </a:ext>
            </a:extLst>
          </p:cNvPr>
          <p:cNvGrpSpPr/>
          <p:nvPr/>
        </p:nvGrpSpPr>
        <p:grpSpPr>
          <a:xfrm>
            <a:off x="5657658" y="2499742"/>
            <a:ext cx="2442734" cy="731571"/>
            <a:chOff x="5657658" y="2499742"/>
            <a:chExt cx="2442734" cy="731571"/>
          </a:xfrm>
        </p:grpSpPr>
        <p:sp>
          <p:nvSpPr>
            <p:cNvPr id="19" name="矢印: 右 18">
              <a:extLst>
                <a:ext uri="{FF2B5EF4-FFF2-40B4-BE49-F238E27FC236}">
                  <a16:creationId xmlns:a16="http://schemas.microsoft.com/office/drawing/2014/main" id="{8D4F6C23-F1C3-372D-0721-A1016C940756}"/>
                </a:ext>
              </a:extLst>
            </p:cNvPr>
            <p:cNvSpPr/>
            <p:nvPr/>
          </p:nvSpPr>
          <p:spPr>
            <a:xfrm rot="10800000">
              <a:off x="5657658" y="2861981"/>
              <a:ext cx="2119746" cy="369332"/>
            </a:xfrm>
            <a:prstGeom prst="rightArrow">
              <a:avLst/>
            </a:prstGeom>
            <a:solidFill>
              <a:schemeClr val="bg2">
                <a:lumMod val="20000"/>
                <a:lumOff val="80000"/>
              </a:schemeClr>
            </a:solidFill>
            <a:ln w="5080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836"/>
              <a:endParaRPr kumimoji="0" lang="ja-JP" altLang="en-US" sz="1050" kern="0" dirty="0">
                <a:solidFill>
                  <a:schemeClr val="bg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テキスト ボックス 35">
                  <a:extLst>
                    <a:ext uri="{FF2B5EF4-FFF2-40B4-BE49-F238E27FC236}">
                      <a16:creationId xmlns:a16="http://schemas.microsoft.com/office/drawing/2014/main" id="{583639DA-FDB0-E136-027F-0170E28A5CDF}"/>
                    </a:ext>
                  </a:extLst>
                </p:cNvPr>
                <p:cNvSpPr txBox="1"/>
                <p:nvPr/>
              </p:nvSpPr>
              <p:spPr>
                <a:xfrm>
                  <a:off x="5796136" y="2499742"/>
                  <a:ext cx="2304256" cy="39651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. 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36" name="テキスト ボックス 35">
                  <a:extLst>
                    <a:ext uri="{FF2B5EF4-FFF2-40B4-BE49-F238E27FC236}">
                      <a16:creationId xmlns:a16="http://schemas.microsoft.com/office/drawing/2014/main" id="{583639DA-FDB0-E136-027F-0170E28A5C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6136" y="2499742"/>
                  <a:ext cx="2304256" cy="39651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吹き出し: 角を丸めた四角形 39">
                <a:extLst>
                  <a:ext uri="{FF2B5EF4-FFF2-40B4-BE49-F238E27FC236}">
                    <a16:creationId xmlns:a16="http://schemas.microsoft.com/office/drawing/2014/main" id="{6B7BB7BE-CA6D-461B-5D53-CEC903D0607D}"/>
                  </a:ext>
                </a:extLst>
              </p:cNvPr>
              <p:cNvSpPr/>
              <p:nvPr/>
            </p:nvSpPr>
            <p:spPr>
              <a:xfrm>
                <a:off x="2621385" y="3320578"/>
                <a:ext cx="4326879" cy="411181"/>
              </a:xfrm>
              <a:prstGeom prst="wedgeRoundRectCallout">
                <a:avLst>
                  <a:gd name="adj1" fmla="val -40786"/>
                  <a:gd name="adj2" fmla="val -149210"/>
                  <a:gd name="adj3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0800" cap="flat" cmpd="sng" algn="ctr">
                <a:solidFill>
                  <a:schemeClr val="accent6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83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𝑑𝑣𝑘</m:t>
                      </m:r>
                      <m:r>
                        <a:rPr lang="en-US" altLang="ja-JP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sSubSup>
                                <m:sSubSupPr>
                                  <m:ctrlPr>
                                    <a:rPr lang="en-US" altLang="ja-JP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ja-JP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,0</m:t>
                                  </m:r>
                                </m:sub>
                                <m:sup>
                                  <m:r>
                                    <a:rPr lang="en-US" altLang="ja-JP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sSubSup>
                                <m:sSubSupPr>
                                  <m:ctrlPr>
                                    <a:rPr lang="en-US" altLang="ja-JP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ja-JP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  <m:sup>
                                  <m:r>
                                    <a:rPr lang="en-US" altLang="ja-JP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</m:sSub>
                      <m:r>
                        <a:rPr lang="en-US" altLang="ja-JP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altLang="ja-JP" sz="2000" i="1" kern="0" dirty="0">
                  <a:solidFill>
                    <a:schemeClr val="tx1"/>
                  </a:solidFill>
                  <a:latin typeface="+mj-lt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40" name="吹き出し: 角を丸めた四角形 39">
                <a:extLst>
                  <a:ext uri="{FF2B5EF4-FFF2-40B4-BE49-F238E27FC236}">
                    <a16:creationId xmlns:a16="http://schemas.microsoft.com/office/drawing/2014/main" id="{6B7BB7BE-CA6D-461B-5D53-CEC903D060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385" y="3320578"/>
                <a:ext cx="4326879" cy="411181"/>
              </a:xfrm>
              <a:prstGeom prst="wedgeRoundRectCallout">
                <a:avLst>
                  <a:gd name="adj1" fmla="val -40786"/>
                  <a:gd name="adj2" fmla="val -149210"/>
                  <a:gd name="adj3" fmla="val 16667"/>
                </a:avLst>
              </a:prstGeom>
              <a:blipFill>
                <a:blip r:embed="rId10"/>
                <a:stretch>
                  <a:fillRect b="-5634"/>
                </a:stretch>
              </a:blipFill>
              <a:ln w="50800" cap="flat" cmpd="sng" algn="ctr">
                <a:solidFill>
                  <a:schemeClr val="accent6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吹き出し: 角を丸めた四角形 43">
            <a:extLst>
              <a:ext uri="{FF2B5EF4-FFF2-40B4-BE49-F238E27FC236}">
                <a16:creationId xmlns:a16="http://schemas.microsoft.com/office/drawing/2014/main" id="{79AB8DA5-C037-D84D-0FAF-DB8A6A09A14C}"/>
              </a:ext>
            </a:extLst>
          </p:cNvPr>
          <p:cNvSpPr/>
          <p:nvPr/>
        </p:nvSpPr>
        <p:spPr>
          <a:xfrm>
            <a:off x="251520" y="3393241"/>
            <a:ext cx="1944216" cy="369332"/>
          </a:xfrm>
          <a:prstGeom prst="wedgeRoundRectCallout">
            <a:avLst>
              <a:gd name="adj1" fmla="val 56406"/>
              <a:gd name="adj2" fmla="val -18011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508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r>
              <a:rPr kumimoji="0" lang="en-US" altLang="ja-JP" sz="2000" i="1" kern="0" dirty="0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Explain later</a:t>
            </a:r>
          </a:p>
        </p:txBody>
      </p:sp>
    </p:spTree>
    <p:extLst>
      <p:ext uri="{BB962C8B-B14F-4D97-AF65-F5344CB8AC3E}">
        <p14:creationId xmlns:p14="http://schemas.microsoft.com/office/powerpoint/2010/main" val="339038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0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025B16-3534-262E-C32F-272FC6A8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Proof Idea for OW-VRA security</a:t>
            </a:r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88EC42B6-DC80-46FE-523B-652AA6AC38E3}"/>
              </a:ext>
            </a:extLst>
          </p:cNvPr>
          <p:cNvSpPr/>
          <p:nvPr/>
        </p:nvSpPr>
        <p:spPr>
          <a:xfrm>
            <a:off x="35496" y="2158287"/>
            <a:ext cx="1419289" cy="631118"/>
          </a:xfrm>
          <a:prstGeom prst="roundRect">
            <a:avLst/>
          </a:prstGeom>
          <a:solidFill>
            <a:srgbClr val="FF00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r>
              <a:rPr kumimoji="0" lang="en-US" altLang="ja-JP" sz="2000" kern="0" dirty="0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Adversary </a:t>
            </a:r>
            <a:endParaRPr kumimoji="0" lang="ja-JP" altLang="en-US" sz="2000" kern="0" dirty="0">
              <a:solidFill>
                <a:schemeClr val="tx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EF565786-8DD1-D263-CCA3-756D68089153}"/>
              </a:ext>
            </a:extLst>
          </p:cNvPr>
          <p:cNvSpPr/>
          <p:nvPr/>
        </p:nvSpPr>
        <p:spPr>
          <a:xfrm>
            <a:off x="8100392" y="2211710"/>
            <a:ext cx="936104" cy="6311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r>
              <a:rPr kumimoji="0" lang="en-US" altLang="ja-JP" sz="2000" kern="0" dirty="0" err="1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Chal</a:t>
            </a:r>
            <a:endParaRPr kumimoji="0" lang="ja-JP" altLang="en-US" sz="2000" kern="0" dirty="0">
              <a:solidFill>
                <a:schemeClr val="tx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7CB6C4CC-0335-0CA0-3C90-D596B857E282}"/>
              </a:ext>
            </a:extLst>
          </p:cNvPr>
          <p:cNvGrpSpPr/>
          <p:nvPr/>
        </p:nvGrpSpPr>
        <p:grpSpPr>
          <a:xfrm>
            <a:off x="1625210" y="771550"/>
            <a:ext cx="2370726" cy="720079"/>
            <a:chOff x="1625210" y="771550"/>
            <a:chExt cx="2370726" cy="720079"/>
          </a:xfrm>
        </p:grpSpPr>
        <p:sp>
          <p:nvSpPr>
            <p:cNvPr id="5" name="矢印: 右 4">
              <a:extLst>
                <a:ext uri="{FF2B5EF4-FFF2-40B4-BE49-F238E27FC236}">
                  <a16:creationId xmlns:a16="http://schemas.microsoft.com/office/drawing/2014/main" id="{6DF37FFE-F742-663B-DC15-B67C96338E94}"/>
                </a:ext>
              </a:extLst>
            </p:cNvPr>
            <p:cNvSpPr/>
            <p:nvPr/>
          </p:nvSpPr>
          <p:spPr>
            <a:xfrm rot="10800000">
              <a:off x="1625210" y="1203597"/>
              <a:ext cx="2154702" cy="288032"/>
            </a:xfrm>
            <a:prstGeom prst="rightArrow">
              <a:avLst/>
            </a:prstGeom>
            <a:solidFill>
              <a:schemeClr val="bg2">
                <a:lumMod val="20000"/>
                <a:lumOff val="80000"/>
              </a:schemeClr>
            </a:solidFill>
            <a:ln w="5080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836"/>
              <a:endParaRPr kumimoji="0" lang="ja-JP" altLang="en-US" sz="1050" kern="0" dirty="0">
                <a:solidFill>
                  <a:schemeClr val="bg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79B315EB-5760-A8DD-EC9E-A42312267F87}"/>
                    </a:ext>
                  </a:extLst>
                </p:cNvPr>
                <p:cNvSpPr txBox="1"/>
                <p:nvPr/>
              </p:nvSpPr>
              <p:spPr>
                <a:xfrm>
                  <a:off x="1691680" y="771550"/>
                  <a:ext cx="230425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𝑝𝑘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,|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𝑠𝑘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⟩</m:t>
                            </m:r>
                          </m:e>
                        </m:d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79B315EB-5760-A8DD-EC9E-A42312267F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680" y="771550"/>
                  <a:ext cx="2304256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4BB5D3CA-5376-2E70-E8CC-B876B5561192}"/>
              </a:ext>
            </a:extLst>
          </p:cNvPr>
          <p:cNvGrpSpPr/>
          <p:nvPr/>
        </p:nvGrpSpPr>
        <p:grpSpPr>
          <a:xfrm>
            <a:off x="1532954" y="1626354"/>
            <a:ext cx="2304256" cy="678928"/>
            <a:chOff x="1532954" y="1626354"/>
            <a:chExt cx="2304256" cy="678928"/>
          </a:xfrm>
        </p:grpSpPr>
        <p:sp>
          <p:nvSpPr>
            <p:cNvPr id="3" name="矢印: 右 2">
              <a:extLst>
                <a:ext uri="{FF2B5EF4-FFF2-40B4-BE49-F238E27FC236}">
                  <a16:creationId xmlns:a16="http://schemas.microsoft.com/office/drawing/2014/main" id="{539990E8-37AF-B68D-A073-9981C93EFA03}"/>
                </a:ext>
              </a:extLst>
            </p:cNvPr>
            <p:cNvSpPr/>
            <p:nvPr/>
          </p:nvSpPr>
          <p:spPr>
            <a:xfrm>
              <a:off x="1660166" y="1995686"/>
              <a:ext cx="2119746" cy="309596"/>
            </a:xfrm>
            <a:prstGeom prst="rightArrow">
              <a:avLst/>
            </a:prstGeom>
            <a:solidFill>
              <a:schemeClr val="bg2">
                <a:lumMod val="20000"/>
                <a:lumOff val="80000"/>
              </a:schemeClr>
            </a:solidFill>
            <a:ln w="5080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836"/>
              <a:endParaRPr kumimoji="0" lang="ja-JP" altLang="en-US" sz="1050" kern="0" dirty="0">
                <a:solidFill>
                  <a:schemeClr val="bg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1914E8CA-82B9-87DF-18B1-70BB6099A8BB}"/>
                    </a:ext>
                  </a:extLst>
                </p:cNvPr>
                <p:cNvSpPr txBox="1"/>
                <p:nvPr/>
              </p:nvSpPr>
              <p:spPr>
                <a:xfrm>
                  <a:off x="1532954" y="1626354"/>
                  <a:ext cx="230425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𝑐𝑒𝑟𝑡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1914E8CA-82B9-87DF-18B1-70BB6099A8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2954" y="1626354"/>
                  <a:ext cx="230425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矢印: 右 14">
            <a:extLst>
              <a:ext uri="{FF2B5EF4-FFF2-40B4-BE49-F238E27FC236}">
                <a16:creationId xmlns:a16="http://schemas.microsoft.com/office/drawing/2014/main" id="{FB4F5B46-5C3E-C43A-8C74-8A2F15F0C5C0}"/>
              </a:ext>
            </a:extLst>
          </p:cNvPr>
          <p:cNvSpPr/>
          <p:nvPr/>
        </p:nvSpPr>
        <p:spPr>
          <a:xfrm rot="10800000">
            <a:off x="1625210" y="2850488"/>
            <a:ext cx="2119746" cy="369332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508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endParaRPr kumimoji="0" lang="ja-JP" altLang="en-US" sz="1050" kern="0" dirty="0">
              <a:solidFill>
                <a:schemeClr val="bg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A26F18-E88F-8AE3-331A-85784BFA44B5}"/>
                  </a:ext>
                </a:extLst>
              </p:cNvPr>
              <p:cNvSpPr txBox="1"/>
              <p:nvPr/>
            </p:nvSpPr>
            <p:spPr>
              <a:xfrm>
                <a:off x="1532954" y="2523260"/>
                <a:ext cx="23689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𝑑𝑣𝑘</m:t>
                          </m:r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A26F18-E88F-8AE3-331A-85784BFA4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954" y="2523260"/>
                <a:ext cx="236894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FC8A166-F327-11F1-4298-64AA52E9C4F2}"/>
              </a:ext>
            </a:extLst>
          </p:cNvPr>
          <p:cNvGrpSpPr/>
          <p:nvPr/>
        </p:nvGrpSpPr>
        <p:grpSpPr>
          <a:xfrm>
            <a:off x="1619672" y="3507854"/>
            <a:ext cx="2376264" cy="585357"/>
            <a:chOff x="1619672" y="3507854"/>
            <a:chExt cx="2376264" cy="585357"/>
          </a:xfrm>
        </p:grpSpPr>
        <p:sp>
          <p:nvSpPr>
            <p:cNvPr id="27" name="矢印: 右 26">
              <a:extLst>
                <a:ext uri="{FF2B5EF4-FFF2-40B4-BE49-F238E27FC236}">
                  <a16:creationId xmlns:a16="http://schemas.microsoft.com/office/drawing/2014/main" id="{F40B1CA4-608A-F866-BA2D-BE7E8BD1929A}"/>
                </a:ext>
              </a:extLst>
            </p:cNvPr>
            <p:cNvSpPr/>
            <p:nvPr/>
          </p:nvSpPr>
          <p:spPr>
            <a:xfrm>
              <a:off x="1619672" y="3805178"/>
              <a:ext cx="2154702" cy="288033"/>
            </a:xfrm>
            <a:prstGeom prst="rightArrow">
              <a:avLst/>
            </a:prstGeom>
            <a:solidFill>
              <a:schemeClr val="bg2">
                <a:lumMod val="20000"/>
                <a:lumOff val="80000"/>
              </a:schemeClr>
            </a:solidFill>
            <a:ln w="5080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836"/>
              <a:endParaRPr kumimoji="0" lang="ja-JP" altLang="en-US" sz="1050" kern="0" dirty="0">
                <a:solidFill>
                  <a:schemeClr val="bg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BA501357-5B97-7C34-6667-EF384EF85D91}"/>
                    </a:ext>
                  </a:extLst>
                </p:cNvPr>
                <p:cNvSpPr txBox="1"/>
                <p:nvPr/>
              </p:nvSpPr>
              <p:spPr>
                <a:xfrm>
                  <a:off x="1691680" y="3507854"/>
                  <a:ext cx="230425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BA501357-5B97-7C34-6667-EF384EF85D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680" y="3507854"/>
                  <a:ext cx="230425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CA9E69F8-AFCF-2590-D754-C2B3720460A7}"/>
              </a:ext>
            </a:extLst>
          </p:cNvPr>
          <p:cNvGrpSpPr/>
          <p:nvPr/>
        </p:nvGrpSpPr>
        <p:grpSpPr>
          <a:xfrm>
            <a:off x="5692614" y="1635646"/>
            <a:ext cx="2551794" cy="681129"/>
            <a:chOff x="5692614" y="1635646"/>
            <a:chExt cx="2551794" cy="681129"/>
          </a:xfrm>
        </p:grpSpPr>
        <p:sp>
          <p:nvSpPr>
            <p:cNvPr id="10" name="矢印: 右 9">
              <a:extLst>
                <a:ext uri="{FF2B5EF4-FFF2-40B4-BE49-F238E27FC236}">
                  <a16:creationId xmlns:a16="http://schemas.microsoft.com/office/drawing/2014/main" id="{4B880DA9-815F-A3C2-C2AD-5264044643A9}"/>
                </a:ext>
              </a:extLst>
            </p:cNvPr>
            <p:cNvSpPr/>
            <p:nvPr/>
          </p:nvSpPr>
          <p:spPr>
            <a:xfrm>
              <a:off x="5692614" y="2007179"/>
              <a:ext cx="2119746" cy="309596"/>
            </a:xfrm>
            <a:prstGeom prst="rightArrow">
              <a:avLst/>
            </a:prstGeom>
            <a:solidFill>
              <a:schemeClr val="bg2">
                <a:lumMod val="20000"/>
                <a:lumOff val="80000"/>
              </a:schemeClr>
            </a:solidFill>
            <a:ln w="5080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836"/>
              <a:endParaRPr kumimoji="0" lang="ja-JP" altLang="en-US" sz="1050" kern="0" dirty="0">
                <a:solidFill>
                  <a:schemeClr val="bg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32809697-7E62-BC11-B9CD-D4BB2AA21D06}"/>
                    </a:ext>
                  </a:extLst>
                </p:cNvPr>
                <p:cNvSpPr txBox="1"/>
                <p:nvPr/>
              </p:nvSpPr>
              <p:spPr>
                <a:xfrm>
                  <a:off x="5940152" y="1635646"/>
                  <a:ext cx="2304256" cy="39651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. 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32809697-7E62-BC11-B9CD-D4BB2AA21D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152" y="1635646"/>
                  <a:ext cx="2304256" cy="396519"/>
                </a:xfrm>
                <a:prstGeom prst="rect">
                  <a:avLst/>
                </a:prstGeom>
                <a:blipFill>
                  <a:blip r:embed="rId7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矢印: 右 18">
            <a:extLst>
              <a:ext uri="{FF2B5EF4-FFF2-40B4-BE49-F238E27FC236}">
                <a16:creationId xmlns:a16="http://schemas.microsoft.com/office/drawing/2014/main" id="{8D4F6C23-F1C3-372D-0721-A1016C940756}"/>
              </a:ext>
            </a:extLst>
          </p:cNvPr>
          <p:cNvSpPr/>
          <p:nvPr/>
        </p:nvSpPr>
        <p:spPr>
          <a:xfrm rot="10800000">
            <a:off x="5657658" y="2861981"/>
            <a:ext cx="2119746" cy="369332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508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endParaRPr kumimoji="0" lang="ja-JP" altLang="en-US" sz="1050" kern="0" dirty="0">
              <a:solidFill>
                <a:schemeClr val="bg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831852B-E965-817C-0696-EC58C96D39E7}"/>
              </a:ext>
            </a:extLst>
          </p:cNvPr>
          <p:cNvGrpSpPr/>
          <p:nvPr/>
        </p:nvGrpSpPr>
        <p:grpSpPr>
          <a:xfrm>
            <a:off x="5652120" y="3471375"/>
            <a:ext cx="2664296" cy="633329"/>
            <a:chOff x="5652120" y="3471375"/>
            <a:chExt cx="2664296" cy="633329"/>
          </a:xfrm>
        </p:grpSpPr>
        <p:sp>
          <p:nvSpPr>
            <p:cNvPr id="21" name="矢印: 右 20">
              <a:extLst>
                <a:ext uri="{FF2B5EF4-FFF2-40B4-BE49-F238E27FC236}">
                  <a16:creationId xmlns:a16="http://schemas.microsoft.com/office/drawing/2014/main" id="{E58FAACD-6A42-E4EA-952C-1AE53FBD9927}"/>
                </a:ext>
              </a:extLst>
            </p:cNvPr>
            <p:cNvSpPr/>
            <p:nvPr/>
          </p:nvSpPr>
          <p:spPr>
            <a:xfrm>
              <a:off x="5652120" y="3816671"/>
              <a:ext cx="2154702" cy="288033"/>
            </a:xfrm>
            <a:prstGeom prst="rightArrow">
              <a:avLst/>
            </a:prstGeom>
            <a:solidFill>
              <a:schemeClr val="bg2">
                <a:lumMod val="20000"/>
                <a:lumOff val="80000"/>
              </a:schemeClr>
            </a:solidFill>
            <a:ln w="5080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836"/>
              <a:endParaRPr kumimoji="0" lang="ja-JP" altLang="en-US" sz="1050" kern="0" dirty="0">
                <a:solidFill>
                  <a:schemeClr val="bg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454A5C8C-673B-0648-FAF8-EA91433657E4}"/>
                    </a:ext>
                  </a:extLst>
                </p:cNvPr>
                <p:cNvSpPr txBox="1"/>
                <p:nvPr/>
              </p:nvSpPr>
              <p:spPr>
                <a:xfrm>
                  <a:off x="6012160" y="3471375"/>
                  <a:ext cx="2304256" cy="39651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. </m:t>
                            </m:r>
                            <m:sSub>
                              <m:sSubPr>
                                <m:ctrlP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</m:s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454A5C8C-673B-0648-FAF8-EA91433657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2160" y="3471375"/>
                  <a:ext cx="2304256" cy="396519"/>
                </a:xfrm>
                <a:prstGeom prst="rect">
                  <a:avLst/>
                </a:prstGeom>
                <a:blipFill>
                  <a:blip r:embed="rId8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9BC8494A-439D-7DE4-B3F1-818749E9A8F3}"/>
              </a:ext>
            </a:extLst>
          </p:cNvPr>
          <p:cNvGrpSpPr/>
          <p:nvPr/>
        </p:nvGrpSpPr>
        <p:grpSpPr>
          <a:xfrm>
            <a:off x="5611770" y="790334"/>
            <a:ext cx="2304256" cy="712788"/>
            <a:chOff x="5611770" y="790334"/>
            <a:chExt cx="2304256" cy="712788"/>
          </a:xfrm>
        </p:grpSpPr>
        <p:sp>
          <p:nvSpPr>
            <p:cNvPr id="13" name="矢印: 右 12">
              <a:extLst>
                <a:ext uri="{FF2B5EF4-FFF2-40B4-BE49-F238E27FC236}">
                  <a16:creationId xmlns:a16="http://schemas.microsoft.com/office/drawing/2014/main" id="{4C0339EE-6776-1C9D-4B41-00B78FB179F2}"/>
                </a:ext>
              </a:extLst>
            </p:cNvPr>
            <p:cNvSpPr/>
            <p:nvPr/>
          </p:nvSpPr>
          <p:spPr>
            <a:xfrm rot="10800000">
              <a:off x="5657658" y="1215090"/>
              <a:ext cx="2154702" cy="288032"/>
            </a:xfrm>
            <a:prstGeom prst="rightArrow">
              <a:avLst/>
            </a:prstGeom>
            <a:solidFill>
              <a:schemeClr val="bg2">
                <a:lumMod val="20000"/>
                <a:lumOff val="80000"/>
              </a:schemeClr>
            </a:solidFill>
            <a:ln w="5080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836"/>
              <a:endParaRPr kumimoji="0" lang="ja-JP" altLang="en-US" sz="1050" kern="0" dirty="0">
                <a:solidFill>
                  <a:schemeClr val="bg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65B674FB-AED0-3333-1C44-E6DDAA5F6664}"/>
                    </a:ext>
                  </a:extLst>
                </p:cNvPr>
                <p:cNvSpPr txBox="1"/>
                <p:nvPr/>
              </p:nvSpPr>
              <p:spPr>
                <a:xfrm>
                  <a:off x="5611770" y="790334"/>
                  <a:ext cx="2304256" cy="3693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65B674FB-AED0-3333-1C44-E6DDAA5F66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1770" y="790334"/>
                  <a:ext cx="2304256" cy="369397"/>
                </a:xfrm>
                <a:prstGeom prst="rect">
                  <a:avLst/>
                </a:prstGeom>
                <a:blipFill>
                  <a:blip r:embed="rId9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0BA40BCF-4BCE-86C3-8376-DF767A040781}"/>
                  </a:ext>
                </a:extLst>
              </p:cNvPr>
              <p:cNvSpPr txBox="1"/>
              <p:nvPr/>
            </p:nvSpPr>
            <p:spPr>
              <a:xfrm>
                <a:off x="2654346" y="1031413"/>
                <a:ext cx="3219336" cy="7462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b="0" i="1" dirty="0">
                    <a:latin typeface="Cambria Math" panose="02040503050406030204" pitchFamily="18" charset="0"/>
                  </a:rPr>
                  <a:t>                            </a:t>
                </a:r>
                <a:r>
                  <a:rPr lang="en-US" altLang="ja-JP" b="0" dirty="0">
                    <a:latin typeface="Cambria Math" panose="02040503050406030204" pitchFamily="18" charset="0"/>
                  </a:rPr>
                  <a:t>Generate </a:t>
                </a:r>
                <a:br>
                  <a:rPr lang="en-US" altLang="ja-JP" b="0" dirty="0">
                    <a:latin typeface="Cambria Math" panose="02040503050406030204" pitchFamily="18" charset="0"/>
                  </a:rPr>
                </a:br>
                <a:r>
                  <a:rPr lang="en-US" altLang="ja-JP" b="0" dirty="0">
                    <a:latin typeface="Cambria Math" panose="020405030504060302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sSubSup>
                              <m:sSubSupPr>
                                <m:ctrlP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  <m:sup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Sup>
                              <m:sSubSupPr>
                                <m:ctrlP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  <m:sup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0BA40BCF-4BCE-86C3-8376-DF767A040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346" y="1031413"/>
                <a:ext cx="3219336" cy="746295"/>
              </a:xfrm>
              <a:prstGeom prst="rect">
                <a:avLst/>
              </a:prstGeom>
              <a:blipFill>
                <a:blip r:embed="rId10"/>
                <a:stretch>
                  <a:fillRect t="-48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583639DA-FDB0-E136-027F-0170E28A5CDF}"/>
                  </a:ext>
                </a:extLst>
              </p:cNvPr>
              <p:cNvSpPr txBox="1"/>
              <p:nvPr/>
            </p:nvSpPr>
            <p:spPr>
              <a:xfrm>
                <a:off x="5796136" y="2499742"/>
                <a:ext cx="2304256" cy="3965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583639DA-FDB0-E136-027F-0170E28A5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499742"/>
                <a:ext cx="2304256" cy="39651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四角形: 角を丸くする 8">
                <a:extLst>
                  <a:ext uri="{FF2B5EF4-FFF2-40B4-BE49-F238E27FC236}">
                    <a16:creationId xmlns:a16="http://schemas.microsoft.com/office/drawing/2014/main" id="{666FDAE0-1D28-3CA0-B5B1-9C042FB180FB}"/>
                  </a:ext>
                </a:extLst>
              </p:cNvPr>
              <p:cNvSpPr/>
              <p:nvPr/>
            </p:nvSpPr>
            <p:spPr>
              <a:xfrm>
                <a:off x="3441720" y="3184293"/>
                <a:ext cx="2681532" cy="1296146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836"/>
                <a:r>
                  <a:rPr kumimoji="0" lang="en-US" altLang="ja-JP" kern="0" dirty="0">
                    <a:solidFill>
                      <a:schemeClr val="tx1"/>
                    </a:solidFill>
                    <a:latin typeface="+mj-lt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How to do this?</a:t>
                </a:r>
              </a:p>
              <a:p>
                <a:pPr algn="ctr" defTabSz="777836"/>
                <a:r>
                  <a:rPr kumimoji="0" lang="en-US" altLang="ja-JP" kern="0" dirty="0">
                    <a:solidFill>
                      <a:schemeClr val="tx1"/>
                    </a:solidFill>
                    <a:latin typeface="+mj-lt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altLang="ja-JP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ja-JP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0" lang="en-US" altLang="ja-JP" kern="0" dirty="0">
                    <a:solidFill>
                      <a:schemeClr val="tx1"/>
                    </a:solidFill>
                    <a:latin typeface="+mj-lt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ja-JP" i="0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Enc</m:t>
                    </m:r>
                    <m:r>
                      <a:rPr kumimoji="0" lang="en-US" altLang="ja-JP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(</m:t>
                    </m:r>
                    <m:r>
                      <a:rPr kumimoji="0" lang="en-US" altLang="ja-JP" b="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𝑝𝑘</m:t>
                    </m:r>
                    <m:r>
                      <a:rPr kumimoji="0" lang="en-US" altLang="ja-JP" b="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,</m:t>
                    </m:r>
                    <m:sSup>
                      <m:sSupPr>
                        <m:ctrlPr>
                          <a:rPr kumimoji="0" lang="en-US" altLang="ja-JP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sSupPr>
                      <m:e>
                        <m:r>
                          <a:rPr kumimoji="0" lang="en-US" altLang="ja-JP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𝑚</m:t>
                        </m:r>
                      </m:e>
                      <m:sup>
                        <m:r>
                          <a:rPr kumimoji="0" lang="en-US" altLang="ja-JP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∗</m:t>
                        </m:r>
                      </m:sup>
                    </m:sSup>
                    <m:r>
                      <a:rPr kumimoji="0" lang="en-US" altLang="ja-JP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)</m:t>
                    </m:r>
                  </m:oMath>
                </a14:m>
                <a:r>
                  <a:rPr kumimoji="0" lang="en-US" altLang="ja-JP" kern="0" dirty="0">
                    <a:solidFill>
                      <a:schemeClr val="tx1"/>
                    </a:solidFill>
                    <a:latin typeface="+mj-lt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,</a:t>
                </a:r>
              </a:p>
              <a:p>
                <a:pPr algn="ctr" defTabSz="777836"/>
                <a:r>
                  <a:rPr kumimoji="0" lang="en-US" altLang="ja-JP" kern="0" dirty="0">
                    <a:solidFill>
                      <a:schemeClr val="tx1"/>
                    </a:solidFill>
                    <a:latin typeface="+mj-lt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Adv wins </a:t>
                </a:r>
                <a:r>
                  <a:rPr kumimoji="0" lang="en-US" altLang="ja-JP" kern="0" dirty="0" err="1">
                    <a:solidFill>
                      <a:schemeClr val="tx1"/>
                    </a:solidFill>
                    <a:latin typeface="+mj-lt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iff</a:t>
                </a:r>
                <a:r>
                  <a:rPr kumimoji="0" lang="en-US" altLang="ja-JP" kern="0" dirty="0">
                    <a:solidFill>
                      <a:schemeClr val="tx1"/>
                    </a:solidFill>
                    <a:latin typeface="+mj-lt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ja-JP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sSupPr>
                      <m:e>
                        <m:r>
                          <a:rPr kumimoji="0" lang="en-US" altLang="ja-JP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𝑚</m:t>
                        </m:r>
                      </m:e>
                      <m:sup>
                        <m:r>
                          <a:rPr kumimoji="0" lang="en-US" altLang="ja-JP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′</m:t>
                        </m:r>
                      </m:sup>
                    </m:sSup>
                    <m:r>
                      <a:rPr kumimoji="0" lang="en-US" altLang="ja-JP" b="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=</m:t>
                    </m:r>
                    <m:sSup>
                      <m:sSupPr>
                        <m:ctrlPr>
                          <a:rPr kumimoji="0" lang="en-US" altLang="ja-JP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sSupPr>
                      <m:e>
                        <m:r>
                          <a:rPr kumimoji="0" lang="en-US" altLang="ja-JP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𝑚</m:t>
                        </m:r>
                      </m:e>
                      <m:sup>
                        <m:r>
                          <a:rPr kumimoji="0" lang="en-US" altLang="ja-JP" b="0" i="1" kern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∗</m:t>
                        </m:r>
                      </m:sup>
                    </m:sSup>
                  </m:oMath>
                </a14:m>
                <a:endParaRPr kumimoji="0" lang="en-US" altLang="ja-JP" kern="0" dirty="0">
                  <a:solidFill>
                    <a:schemeClr val="tx1"/>
                  </a:solidFill>
                  <a:latin typeface="+mj-lt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 defTabSz="777836"/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ja-JP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sSupPr>
                      <m:e>
                        <m:r>
                          <a:rPr kumimoji="0" lang="en-US" altLang="ja-JP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𝑚</m:t>
                        </m:r>
                      </m:e>
                      <m:sup>
                        <m:r>
                          <a:rPr kumimoji="0" lang="en-US" altLang="ja-JP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′</m:t>
                        </m:r>
                      </m:sup>
                    </m:sSup>
                  </m:oMath>
                </a14:m>
                <a:r>
                  <a:rPr kumimoji="0" lang="en-US" altLang="ja-JP" kern="0" dirty="0">
                    <a:solidFill>
                      <a:schemeClr val="tx1"/>
                    </a:solidFill>
                    <a:latin typeface="+mj-lt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contains no inf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kumimoji="0" lang="en-US" altLang="ja-JP" kern="0" dirty="0">
                  <a:solidFill>
                    <a:schemeClr val="tx1"/>
                  </a:solidFill>
                  <a:latin typeface="+mj-lt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9" name="四角形: 角を丸くする 8">
                <a:extLst>
                  <a:ext uri="{FF2B5EF4-FFF2-40B4-BE49-F238E27FC236}">
                    <a16:creationId xmlns:a16="http://schemas.microsoft.com/office/drawing/2014/main" id="{666FDAE0-1D28-3CA0-B5B1-9C042FB18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720" y="3184293"/>
                <a:ext cx="2681532" cy="1296146"/>
              </a:xfrm>
              <a:prstGeom prst="roundRect">
                <a:avLst/>
              </a:prstGeom>
              <a:blipFill>
                <a:blip r:embed="rId12"/>
                <a:stretch>
                  <a:fillRect b="-3756"/>
                </a:stretch>
              </a:blip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5506C63-8D19-5161-69CF-BC294E9BD2C1}"/>
                  </a:ext>
                </a:extLst>
              </p:cNvPr>
              <p:cNvSpPr txBox="1"/>
              <p:nvPr/>
            </p:nvSpPr>
            <p:spPr>
              <a:xfrm>
                <a:off x="2267744" y="4596629"/>
                <a:ext cx="5400600" cy="586707"/>
              </a:xfrm>
              <a:prstGeom prst="rect">
                <a:avLst/>
              </a:prstGeom>
            </p:spPr>
            <p:txBody>
              <a:bodyPr vert="horz" wrap="square" lIns="0" tIns="45720" rIns="0" bIns="45720" rtlCol="0">
                <a:normAutofit/>
              </a:bodyPr>
              <a:lstStyle/>
              <a:p>
                <a:r>
                  <a:rPr kumimoji="1" lang="en-US" altLang="ja-JP" sz="2200" dirty="0"/>
                  <a:t>Our Idea: generate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1" lang="en-US" altLang="ja-JP" sz="2200" dirty="0"/>
                  <a:t> in a “special mode”</a:t>
                </a:r>
                <a:endParaRPr kumimoji="1" lang="ja-JP" altLang="en-US" sz="22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5506C63-8D19-5161-69CF-BC294E9BD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4596629"/>
                <a:ext cx="5400600" cy="586707"/>
              </a:xfrm>
              <a:prstGeom prst="rect">
                <a:avLst/>
              </a:prstGeom>
              <a:blipFill>
                <a:blip r:embed="rId13"/>
                <a:stretch>
                  <a:fillRect l="-3160" t="-31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7EAB0DDB-16C4-823E-7AE2-1F3B2D4EA92A}"/>
              </a:ext>
            </a:extLst>
          </p:cNvPr>
          <p:cNvSpPr/>
          <p:nvPr/>
        </p:nvSpPr>
        <p:spPr>
          <a:xfrm>
            <a:off x="3995936" y="2156656"/>
            <a:ext cx="1419289" cy="631118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r>
              <a:rPr kumimoji="0" lang="en-US" altLang="ja-JP" sz="2000" kern="0" dirty="0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Reduction</a:t>
            </a:r>
            <a:endParaRPr kumimoji="0" lang="ja-JP" altLang="en-US" sz="2000" kern="0" dirty="0">
              <a:solidFill>
                <a:schemeClr val="tx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509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3F73326B-D88C-F914-32CA-35419C54F7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4001" y="681540"/>
                <a:ext cx="3957959" cy="12421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|"/>
                        <m:endChr m:val="⟩"/>
                        <m:ctrlP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</m:e>
                    </m:d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|"/>
                        <m:endChr m:val="⟩"/>
                        <m:ctrlP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⊗…⊗</m:t>
                    </m:r>
                    <m:d>
                      <m:dPr>
                        <m:begChr m:val="|"/>
                        <m:endChr m:val="⟩"/>
                        <m:ctrlP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</m:e>
                    </m:d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1800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kumimoji="1" lang="en-US" altLang="ja-JP" sz="1800" b="0" dirty="0"/>
                  <a:t>  </a:t>
                </a:r>
                <a14:m>
                  <m:oMath xmlns:m="http://schemas.openxmlformats.org/officeDocument/2006/math"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sSubSup>
                              <m:sSubSupPr>
                                <m:ctrlP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  <m:sup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br>
                  <a:rPr kumimoji="1" lang="en-US" altLang="ja-JP" sz="1800" b="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kumimoji="1" lang="en-US" altLang="ja-JP" sz="18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𝑑𝑣𝑘</m:t>
                    </m:r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Sup>
                              <m:sSubSupPr>
                                <m:ctrlP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sub>
                              <m:sup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Sup>
                              <m:sSubSupPr>
                                <m:ctrlP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  <m:sup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sSub>
                          <m:sSubPr>
                            <m:ctrlP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1800" b="0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endParaRPr lang="en-US" altLang="ja-JP" b="0" dirty="0"/>
              </a:p>
              <a:p>
                <a:pPr marL="0" indent="0">
                  <a:buNone/>
                </a:pPr>
                <a:endParaRPr lang="en-US" altLang="ja-JP" b="0" dirty="0"/>
              </a:p>
              <a:p>
                <a:pPr marL="0" indent="0">
                  <a:buNone/>
                </a:pPr>
                <a:endParaRPr kumimoji="1" lang="en-US" altLang="ja-JP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3F73326B-D88C-F914-32CA-35419C54F7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001" y="681540"/>
                <a:ext cx="3957959" cy="1242138"/>
              </a:xfrm>
              <a:blipFill>
                <a:blip r:embed="rId3"/>
                <a:stretch>
                  <a:fillRect l="-1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タイトル 2">
            <a:extLst>
              <a:ext uri="{FF2B5EF4-FFF2-40B4-BE49-F238E27FC236}">
                <a16:creationId xmlns:a16="http://schemas.microsoft.com/office/drawing/2014/main" id="{482DF708-1197-AB17-F822-24369367A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“Special Mode” Challenge Ciphertext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6218114-BF06-B0CE-DAB5-C1A607450FA7}"/>
                  </a:ext>
                </a:extLst>
              </p:cNvPr>
              <p:cNvSpPr txBox="1"/>
              <p:nvPr/>
            </p:nvSpPr>
            <p:spPr>
              <a:xfrm>
                <a:off x="3645904" y="699542"/>
                <a:ext cx="4598504" cy="9766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:=</m:t>
                    </m:r>
                    <m:d>
                      <m:dPr>
                        <m:begChr m:val="{"/>
                        <m:endChr m:val="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d>
                              <m:dPr>
                                <m:begChr m:val="|"/>
                                <m:endChr m:val="⟩"/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sSubSup>
                                  <m:sSubSup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</m:e>
                          <m:e>
                            <m:f>
                              <m:f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(|0⟩|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Sup>
                              <m:sSubSup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sub>
                              <m:sup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⟩+</m:t>
                            </m:r>
                            <m:sSup>
                              <m:sSup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⟩|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Sup>
                              <m:sSubSup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  <m:sup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⟩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6218114-BF06-B0CE-DAB5-C1A607450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904" y="699542"/>
                <a:ext cx="4598504" cy="9766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7347039-CB15-D599-827B-B2A1D57C11F9}"/>
                  </a:ext>
                </a:extLst>
              </p:cNvPr>
              <p:cNvSpPr txBox="1"/>
              <p:nvPr/>
            </p:nvSpPr>
            <p:spPr>
              <a:xfrm>
                <a:off x="8100392" y="771550"/>
                <a:ext cx="2411760" cy="521010"/>
              </a:xfrm>
              <a:prstGeom prst="rect">
                <a:avLst/>
              </a:prstGeom>
            </p:spPr>
            <p:txBody>
              <a:bodyPr vert="horz" wrap="square" lIns="0" tIns="45720" rIns="0" bIns="45720" rtlCol="0">
                <a:normAutofit/>
              </a:bodyPr>
              <a:lstStyle/>
              <a:p>
                <a:r>
                  <a:rPr lang="en-US" altLang="ja-JP" dirty="0"/>
                  <a:t>(if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ja-JP" dirty="0"/>
                  <a:t>)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7347039-CB15-D599-827B-B2A1D57C1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2" y="771550"/>
                <a:ext cx="2411760" cy="521010"/>
              </a:xfrm>
              <a:prstGeom prst="rect">
                <a:avLst/>
              </a:prstGeom>
              <a:blipFill>
                <a:blip r:embed="rId5"/>
                <a:stretch>
                  <a:fillRect l="-6076" t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37E2D9A8-83C1-1A7A-6E48-67F9471D2A01}"/>
                  </a:ext>
                </a:extLst>
              </p:cNvPr>
              <p:cNvSpPr txBox="1"/>
              <p:nvPr/>
            </p:nvSpPr>
            <p:spPr>
              <a:xfrm>
                <a:off x="8100392" y="1203598"/>
                <a:ext cx="2411760" cy="521010"/>
              </a:xfrm>
              <a:prstGeom prst="rect">
                <a:avLst/>
              </a:prstGeom>
            </p:spPr>
            <p:txBody>
              <a:bodyPr vert="horz" wrap="square" lIns="0" tIns="45720" rIns="0" bIns="45720" rtlCol="0">
                <a:normAutofit/>
              </a:bodyPr>
              <a:lstStyle/>
              <a:p>
                <a:r>
                  <a:rPr lang="en-US" altLang="ja-JP" dirty="0"/>
                  <a:t>(if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ja-JP" dirty="0"/>
                  <a:t>)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37E2D9A8-83C1-1A7A-6E48-67F9471D2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2" y="1203598"/>
                <a:ext cx="2411760" cy="521010"/>
              </a:xfrm>
              <a:prstGeom prst="rect">
                <a:avLst/>
              </a:prstGeom>
              <a:blipFill>
                <a:blip r:embed="rId6"/>
                <a:stretch>
                  <a:fillRect l="-6076" t="-46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コンテンツ プレースホルダー 1">
            <a:extLst>
              <a:ext uri="{FF2B5EF4-FFF2-40B4-BE49-F238E27FC236}">
                <a16:creationId xmlns:a16="http://schemas.microsoft.com/office/drawing/2014/main" id="{E423DE8C-8935-3D2C-B33D-2DF85FD3DBCA}"/>
              </a:ext>
            </a:extLst>
          </p:cNvPr>
          <p:cNvSpPr txBox="1">
            <a:spLocks/>
          </p:cNvSpPr>
          <p:nvPr/>
        </p:nvSpPr>
        <p:spPr>
          <a:xfrm>
            <a:off x="254001" y="1955581"/>
            <a:ext cx="8636000" cy="28484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 baseline="0">
                <a:solidFill>
                  <a:schemeClr val="tx1"/>
                </a:solidFill>
                <a:latin typeface="+mn-lt"/>
                <a:ea typeface="+mn-ea"/>
                <a:cs typeface="メイリオ" panose="020B0604030504040204" pitchFamily="50" charset="-128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メイリオ" panose="020B0604030504040204" pitchFamily="50" charset="-128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メイリオ" panose="020B0604030504040204" pitchFamily="50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メイリオ" panose="020B0604030504040204" pitchFamily="50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メイリオ" panose="020B0604030504040204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dirty="0">
              <a:latin typeface="Cambria Math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i="1" dirty="0">
              <a:latin typeface="Cambria Math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F6F34CF4-455A-D96D-BFB4-02EEA5F87DC6}"/>
              </a:ext>
            </a:extLst>
          </p:cNvPr>
          <p:cNvGrpSpPr/>
          <p:nvPr/>
        </p:nvGrpSpPr>
        <p:grpSpPr>
          <a:xfrm>
            <a:off x="323528" y="2067694"/>
            <a:ext cx="2772308" cy="1141869"/>
            <a:chOff x="323528" y="2067694"/>
            <a:chExt cx="2772308" cy="11418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テキスト ボックス 4">
                  <a:extLst>
                    <a:ext uri="{FF2B5EF4-FFF2-40B4-BE49-F238E27FC236}">
                      <a16:creationId xmlns:a16="http://schemas.microsoft.com/office/drawing/2014/main" id="{4018FFFE-9F9E-6FB9-0DFC-9A6DC34766BF}"/>
                    </a:ext>
                  </a:extLst>
                </p:cNvPr>
                <p:cNvSpPr txBox="1"/>
                <p:nvPr/>
              </p:nvSpPr>
              <p:spPr>
                <a:xfrm>
                  <a:off x="323528" y="2422103"/>
                  <a:ext cx="2641076" cy="787460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sSubSup>
                                <m:sSubSup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a14:m>
                  <a:r>
                    <a:rPr lang="en-US" altLang="ja-JP" b="0" i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ja-JP" b="0" dirty="0">
                      <a:latin typeface="Cambria Math" panose="02040503050406030204" pitchFamily="18" charset="0"/>
                    </a:rPr>
                    <a:t>where</a:t>
                  </a:r>
                </a:p>
                <a:p>
                  <a14:m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𝑐</m:t>
                      </m:r>
                      <m:sSubSup>
                        <m:sSub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ja-JP" altLang="en-US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en-US" altLang="ja-JP" b="0" i="0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Sup>
                                <m:sSubSup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a14:m>
                  <a:r>
                    <a:rPr lang="en-US" altLang="ja-JP" dirty="0">
                      <a:latin typeface="Cambria Math" panose="02040503050406030204" pitchFamily="18" charset="0"/>
                    </a:rPr>
                    <a:t> </a:t>
                  </a:r>
                  <a:endParaRPr lang="ja-JP" altLang="en-US" dirty="0"/>
                </a:p>
              </p:txBody>
            </p:sp>
          </mc:Choice>
          <mc:Fallback xmlns="">
            <p:sp>
              <p:nvSpPr>
                <p:cNvPr id="5" name="テキスト ボックス 4">
                  <a:extLst>
                    <a:ext uri="{FF2B5EF4-FFF2-40B4-BE49-F238E27FC236}">
                      <a16:creationId xmlns:a16="http://schemas.microsoft.com/office/drawing/2014/main" id="{4018FFFE-9F9E-6FB9-0DFC-9A6DC34766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28" y="2422103"/>
                  <a:ext cx="2641076" cy="787460"/>
                </a:xfrm>
                <a:prstGeom prst="rect">
                  <a:avLst/>
                </a:prstGeom>
                <a:blipFill>
                  <a:blip r:embed="rId7"/>
                  <a:stretch>
                    <a:fillRect t="-1515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6852FBE-26F1-D445-0A50-60EBDA6B79A6}"/>
                </a:ext>
              </a:extLst>
            </p:cNvPr>
            <p:cNvSpPr txBox="1"/>
            <p:nvPr/>
          </p:nvSpPr>
          <p:spPr>
            <a:xfrm>
              <a:off x="755576" y="2067694"/>
              <a:ext cx="2340260" cy="521010"/>
            </a:xfrm>
            <a:prstGeom prst="rect">
              <a:avLst/>
            </a:prstGeom>
          </p:spPr>
          <p:txBody>
            <a:bodyPr vert="horz" wrap="square" lIns="0" tIns="45720" rIns="0" bIns="45720" rtlCol="0">
              <a:normAutofit/>
            </a:bodyPr>
            <a:lstStyle/>
            <a:p>
              <a:r>
                <a:rPr kumimoji="1" lang="en-US" altLang="ja-JP" sz="1600" dirty="0"/>
                <a:t>Normal mode </a:t>
              </a:r>
              <a:r>
                <a:rPr kumimoji="1" lang="en-US" altLang="ja-JP" sz="1600" dirty="0" err="1"/>
                <a:t>ct</a:t>
              </a:r>
              <a:endParaRPr kumimoji="1" lang="ja-JP" altLang="en-US" sz="1600" dirty="0"/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D7A85762-4A89-6ED2-5E23-614E9850DF8F}"/>
              </a:ext>
            </a:extLst>
          </p:cNvPr>
          <p:cNvGrpSpPr/>
          <p:nvPr/>
        </p:nvGrpSpPr>
        <p:grpSpPr>
          <a:xfrm>
            <a:off x="4896035" y="2067694"/>
            <a:ext cx="3924437" cy="1460033"/>
            <a:chOff x="4896035" y="2067694"/>
            <a:chExt cx="3924437" cy="14600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FAE4FC94-C58B-860F-C38F-DAD7A0B40910}"/>
                    </a:ext>
                  </a:extLst>
                </p:cNvPr>
                <p:cNvSpPr txBox="1"/>
                <p:nvPr/>
              </p:nvSpPr>
              <p:spPr>
                <a:xfrm>
                  <a:off x="4896035" y="2422103"/>
                  <a:ext cx="3924437" cy="1105624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sSubSup>
                                <m:sSubSup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a14:m>
                  <a:r>
                    <a:rPr lang="en-US" altLang="ja-JP" b="0" i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ja-JP" b="0" dirty="0">
                      <a:latin typeface="Cambria Math" panose="02040503050406030204" pitchFamily="18" charset="0"/>
                    </a:rPr>
                    <a:t>where</a:t>
                  </a:r>
                </a:p>
                <a:p>
                  <a14:m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𝑐</m:t>
                      </m:r>
                      <m:sSubSup>
                        <m:sSub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ja-JP" altLang="en-US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en-US" altLang="ja-JP" b="0" i="0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Sup>
                                <m:sSubSup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a14:m>
                  <a:r>
                    <a:rPr lang="en-US" altLang="ja-JP" dirty="0">
                      <a:latin typeface="Cambria Math" panose="02040503050406030204" pitchFamily="18" charset="0"/>
                    </a:rPr>
                    <a:t>           if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endParaRPr lang="en-US" altLang="ja-JP" dirty="0"/>
                </a:p>
                <a:p>
                  <a14:m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𝑐</m:t>
                      </m:r>
                      <m:sSubSup>
                        <m:sSub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ja-JP" altLang="en-US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en-US" altLang="ja-JP" b="0" i="0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sSubSup>
                            <m:sSub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a14:m>
                  <a:r>
                    <a:rPr lang="en-US" altLang="ja-JP" dirty="0">
                      <a:latin typeface="Cambria Math" panose="02040503050406030204" pitchFamily="18" charset="0"/>
                    </a:rPr>
                    <a:t>  if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en-US" altLang="ja-JP" dirty="0"/>
                </a:p>
              </p:txBody>
            </p:sp>
          </mc:Choice>
          <mc:Fallback xmlns="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FAE4FC94-C58B-860F-C38F-DAD7A0B409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6035" y="2422103"/>
                  <a:ext cx="3924437" cy="1105624"/>
                </a:xfrm>
                <a:prstGeom prst="rect">
                  <a:avLst/>
                </a:prstGeom>
                <a:blipFill>
                  <a:blip r:embed="rId8"/>
                  <a:stretch>
                    <a:fillRect t="-1087" b="-4348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675FAC44-618A-2365-F0B1-B11B9022FE89}"/>
                </a:ext>
              </a:extLst>
            </p:cNvPr>
            <p:cNvSpPr txBox="1"/>
            <p:nvPr/>
          </p:nvSpPr>
          <p:spPr>
            <a:xfrm>
              <a:off x="5328084" y="2067694"/>
              <a:ext cx="2340260" cy="521010"/>
            </a:xfrm>
            <a:prstGeom prst="rect">
              <a:avLst/>
            </a:prstGeom>
          </p:spPr>
          <p:txBody>
            <a:bodyPr vert="horz" wrap="square" lIns="0" tIns="45720" rIns="0" bIns="45720" rtlCol="0">
              <a:normAutofit/>
            </a:bodyPr>
            <a:lstStyle/>
            <a:p>
              <a:r>
                <a:rPr lang="en-US" altLang="ja-JP" sz="1600" dirty="0"/>
                <a:t>Special</a:t>
              </a:r>
              <a:r>
                <a:rPr kumimoji="1" lang="en-US" altLang="ja-JP" sz="1600" dirty="0"/>
                <a:t> mode </a:t>
              </a:r>
              <a:r>
                <a:rPr kumimoji="1" lang="en-US" altLang="ja-JP" sz="1600" dirty="0" err="1"/>
                <a:t>ct</a:t>
              </a:r>
              <a:endParaRPr kumimoji="1" lang="ja-JP" altLang="en-US" sz="1600" dirty="0"/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A1EDE3C8-3B03-CE8E-BE65-1B05EF40C70D}"/>
              </a:ext>
            </a:extLst>
          </p:cNvPr>
          <p:cNvGrpSpPr/>
          <p:nvPr/>
        </p:nvGrpSpPr>
        <p:grpSpPr>
          <a:xfrm>
            <a:off x="3256664" y="2328199"/>
            <a:ext cx="1550553" cy="1133262"/>
            <a:chOff x="3256664" y="2328199"/>
            <a:chExt cx="1550553" cy="11332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39E117A9-AA2A-D61D-76CD-4FC6C31A3A19}"/>
                    </a:ext>
                  </a:extLst>
                </p:cNvPr>
                <p:cNvSpPr txBox="1"/>
                <p:nvPr/>
              </p:nvSpPr>
              <p:spPr>
                <a:xfrm>
                  <a:off x="3491881" y="2328199"/>
                  <a:ext cx="1080120" cy="853837"/>
                </a:xfrm>
                <a:prstGeom prst="rect">
                  <a:avLst/>
                </a:prstGeom>
              </p:spPr>
              <p:txBody>
                <a:bodyPr vert="horz" wrap="square" lIns="0" tIns="45720" rIns="0" bIns="45720" rtlCol="0">
                  <a:normAutofit lnSpcReduction="10000"/>
                </a:bodyPr>
                <a:lstStyle/>
                <a:p>
                  <a:endParaRPr kumimoji="1" lang="en-US" altLang="ja-JP" sz="22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000" b="0" i="1" smtClean="0">
                                <a:latin typeface="Cambria Math" panose="02040503050406030204" pitchFamily="18" charset="0"/>
                              </a:rPr>
                              <m:t>≈</m:t>
                            </m:r>
                          </m:e>
                          <m:sub>
                            <m:r>
                              <a:rPr kumimoji="1" lang="en-US" altLang="ja-JP" sz="3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3000" dirty="0"/>
                </a:p>
              </p:txBody>
            </p:sp>
          </mc:Choice>
          <mc:Fallback xmlns=""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39E117A9-AA2A-D61D-76CD-4FC6C31A3A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1881" y="2328199"/>
                  <a:ext cx="1080120" cy="85383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00B8BC79-5369-D3FD-06DE-58221DC5370D}"/>
                </a:ext>
              </a:extLst>
            </p:cNvPr>
            <p:cNvSpPr txBox="1"/>
            <p:nvPr/>
          </p:nvSpPr>
          <p:spPr>
            <a:xfrm>
              <a:off x="3256664" y="3165243"/>
              <a:ext cx="1550553" cy="296218"/>
            </a:xfrm>
            <a:prstGeom prst="rect">
              <a:avLst/>
            </a:prstGeom>
          </p:spPr>
          <p:txBody>
            <a:bodyPr vert="horz" wrap="square" lIns="0" tIns="45720" rIns="0" bIns="45720" rtlCol="0">
              <a:normAutofit fontScale="85000" lnSpcReduction="10000"/>
            </a:bodyPr>
            <a:lstStyle/>
            <a:p>
              <a:r>
                <a:rPr lang="en-US" altLang="ja-JP" sz="1400" dirty="0">
                  <a:latin typeface="Cambria Math" panose="02040503050406030204" pitchFamily="18" charset="0"/>
                </a:rPr>
                <a:t>(b</a:t>
              </a:r>
              <a:r>
                <a:rPr lang="en-US" altLang="ja-JP" sz="1400" b="0" dirty="0">
                  <a:latin typeface="Cambria Math" panose="02040503050406030204" pitchFamily="18" charset="0"/>
                </a:rPr>
                <a:t>y</a:t>
              </a:r>
              <a:r>
                <a:rPr lang="ja-JP" altLang="en-US" sz="1400" b="0" dirty="0">
                  <a:latin typeface="Cambria Math" panose="02040503050406030204" pitchFamily="18" charset="0"/>
                </a:rPr>
                <a:t> </a:t>
              </a:r>
              <a:r>
                <a:rPr lang="en-US" altLang="ja-JP" sz="1400" b="0" dirty="0">
                  <a:latin typeface="Cambria Math" panose="02040503050406030204" pitchFamily="18" charset="0"/>
                </a:rPr>
                <a:t>IND-CPA security)</a:t>
              </a:r>
              <a:endParaRPr kumimoji="1" lang="en-US" altLang="ja-JP" sz="1400" b="0" dirty="0">
                <a:latin typeface="Cambria Math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2F5DEE48-9629-206C-4942-DDFA4E55D074}"/>
                  </a:ext>
                </a:extLst>
              </p:cNvPr>
              <p:cNvSpPr txBox="1"/>
              <p:nvPr/>
            </p:nvSpPr>
            <p:spPr>
              <a:xfrm>
                <a:off x="254001" y="3651870"/>
                <a:ext cx="7846391" cy="1331100"/>
              </a:xfrm>
              <a:prstGeom prst="rect">
                <a:avLst/>
              </a:prstGeom>
            </p:spPr>
            <p:txBody>
              <a:bodyPr vert="horz" wrap="square" lIns="0" tIns="45720" rIns="0" bIns="45720" rtlCol="0">
                <a:normAutofit/>
              </a:bodyPr>
              <a:lstStyle/>
              <a:p>
                <a:r>
                  <a:rPr kumimoji="1" lang="en-US" altLang="ja-JP" sz="2200" dirty="0"/>
                  <a:t>If Adv is given a special mode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1" lang="en-US" altLang="ja-JP" sz="2200" dirty="0"/>
                  <a:t>, </a:t>
                </a:r>
              </a:p>
              <a:p>
                <a:r>
                  <a:rPr lang="en-US" altLang="ja-JP" sz="2200" dirty="0"/>
                  <a:t>Adv wins </a:t>
                </a:r>
                <a:r>
                  <a:rPr lang="ja-JP" altLang="en-US" sz="2200" dirty="0"/>
                  <a:t>⇒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ja-JP" sz="2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ja-JP" sz="2200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200" dirty="0"/>
                  <a:t> for </a:t>
                </a:r>
                <a14:m>
                  <m:oMath xmlns:m="http://schemas.openxmlformats.org/officeDocument/2006/math"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en-US" altLang="ja-JP" sz="2200" dirty="0"/>
              </a:p>
              <a:p>
                <a:r>
                  <a:rPr lang="ja-JP" altLang="en-US" sz="2200" dirty="0"/>
                  <a:t>               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sz="24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. </m:t>
                        </m:r>
                        <m:sSub>
                          <m:sSubPr>
                            <m:ctrlP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</m:oMath>
                </a14:m>
                <a:r>
                  <a:rPr lang="en-US" altLang="ja-JP" sz="2200" dirty="0"/>
                  <a:t> can be recovered from </a:t>
                </a:r>
                <a14:m>
                  <m:oMath xmlns:m="http://schemas.openxmlformats.org/officeDocument/2006/math">
                    <m:r>
                      <a:rPr lang="en-US" altLang="ja-JP" sz="2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ja-JP" sz="22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ja-JP" sz="2200" dirty="0"/>
                  <a:t>                </a:t>
                </a:r>
                <a:endParaRPr kumimoji="1" lang="ja-JP" altLang="en-US" sz="22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2F5DEE48-9629-206C-4942-DDFA4E55D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1" y="3651870"/>
                <a:ext cx="7846391" cy="1331100"/>
              </a:xfrm>
              <a:prstGeom prst="rect">
                <a:avLst/>
              </a:prstGeom>
              <a:blipFill>
                <a:blip r:embed="rId10"/>
                <a:stretch>
                  <a:fillRect l="-2176" t="-13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120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025B16-3534-262E-C32F-272FC6A8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Proof of </a:t>
            </a:r>
            <a:r>
              <a:rPr kumimoji="1" lang="en-US" altLang="ja-JP" dirty="0"/>
              <a:t>OW-VRA security</a:t>
            </a:r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88EC42B6-DC80-46FE-523B-652AA6AC38E3}"/>
              </a:ext>
            </a:extLst>
          </p:cNvPr>
          <p:cNvSpPr/>
          <p:nvPr/>
        </p:nvSpPr>
        <p:spPr>
          <a:xfrm>
            <a:off x="35496" y="2158287"/>
            <a:ext cx="1419289" cy="631118"/>
          </a:xfrm>
          <a:prstGeom prst="roundRect">
            <a:avLst/>
          </a:prstGeom>
          <a:solidFill>
            <a:srgbClr val="FF00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r>
              <a:rPr kumimoji="0" lang="en-US" altLang="ja-JP" sz="2000" kern="0" dirty="0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Adversary </a:t>
            </a:r>
            <a:endParaRPr kumimoji="0" lang="ja-JP" altLang="en-US" sz="2000" kern="0" dirty="0">
              <a:solidFill>
                <a:schemeClr val="tx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EF565786-8DD1-D263-CCA3-756D68089153}"/>
              </a:ext>
            </a:extLst>
          </p:cNvPr>
          <p:cNvSpPr/>
          <p:nvPr/>
        </p:nvSpPr>
        <p:spPr>
          <a:xfrm>
            <a:off x="8100392" y="2211710"/>
            <a:ext cx="936104" cy="6311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r>
              <a:rPr kumimoji="0" lang="en-US" altLang="ja-JP" sz="2000" kern="0" dirty="0" err="1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Chal</a:t>
            </a:r>
            <a:endParaRPr kumimoji="0" lang="ja-JP" altLang="en-US" sz="2000" kern="0" dirty="0">
              <a:solidFill>
                <a:schemeClr val="tx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7CB6C4CC-0335-0CA0-3C90-D596B857E282}"/>
              </a:ext>
            </a:extLst>
          </p:cNvPr>
          <p:cNvGrpSpPr/>
          <p:nvPr/>
        </p:nvGrpSpPr>
        <p:grpSpPr>
          <a:xfrm>
            <a:off x="1625210" y="771550"/>
            <a:ext cx="2370726" cy="720079"/>
            <a:chOff x="1625210" y="771550"/>
            <a:chExt cx="2370726" cy="720079"/>
          </a:xfrm>
        </p:grpSpPr>
        <p:sp>
          <p:nvSpPr>
            <p:cNvPr id="5" name="矢印: 右 4">
              <a:extLst>
                <a:ext uri="{FF2B5EF4-FFF2-40B4-BE49-F238E27FC236}">
                  <a16:creationId xmlns:a16="http://schemas.microsoft.com/office/drawing/2014/main" id="{6DF37FFE-F742-663B-DC15-B67C96338E94}"/>
                </a:ext>
              </a:extLst>
            </p:cNvPr>
            <p:cNvSpPr/>
            <p:nvPr/>
          </p:nvSpPr>
          <p:spPr>
            <a:xfrm rot="10800000">
              <a:off x="1625210" y="1203597"/>
              <a:ext cx="2154702" cy="288032"/>
            </a:xfrm>
            <a:prstGeom prst="rightArrow">
              <a:avLst/>
            </a:prstGeom>
            <a:solidFill>
              <a:schemeClr val="bg2">
                <a:lumMod val="20000"/>
                <a:lumOff val="80000"/>
              </a:schemeClr>
            </a:solidFill>
            <a:ln w="5080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836"/>
              <a:endParaRPr kumimoji="0" lang="ja-JP" altLang="en-US" sz="1050" kern="0" dirty="0">
                <a:solidFill>
                  <a:schemeClr val="bg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79B315EB-5760-A8DD-EC9E-A42312267F87}"/>
                    </a:ext>
                  </a:extLst>
                </p:cNvPr>
                <p:cNvSpPr txBox="1"/>
                <p:nvPr/>
              </p:nvSpPr>
              <p:spPr>
                <a:xfrm>
                  <a:off x="1691680" y="771550"/>
                  <a:ext cx="230425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𝑝𝑘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,|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𝑠𝑘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⟩</m:t>
                            </m:r>
                          </m:e>
                        </m:d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79B315EB-5760-A8DD-EC9E-A42312267F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680" y="771550"/>
                  <a:ext cx="2304256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4BB5D3CA-5376-2E70-E8CC-B876B5561192}"/>
              </a:ext>
            </a:extLst>
          </p:cNvPr>
          <p:cNvGrpSpPr/>
          <p:nvPr/>
        </p:nvGrpSpPr>
        <p:grpSpPr>
          <a:xfrm>
            <a:off x="1532954" y="1626354"/>
            <a:ext cx="2304256" cy="678928"/>
            <a:chOff x="1532954" y="1626354"/>
            <a:chExt cx="2304256" cy="678928"/>
          </a:xfrm>
        </p:grpSpPr>
        <p:sp>
          <p:nvSpPr>
            <p:cNvPr id="3" name="矢印: 右 2">
              <a:extLst>
                <a:ext uri="{FF2B5EF4-FFF2-40B4-BE49-F238E27FC236}">
                  <a16:creationId xmlns:a16="http://schemas.microsoft.com/office/drawing/2014/main" id="{539990E8-37AF-B68D-A073-9981C93EFA03}"/>
                </a:ext>
              </a:extLst>
            </p:cNvPr>
            <p:cNvSpPr/>
            <p:nvPr/>
          </p:nvSpPr>
          <p:spPr>
            <a:xfrm>
              <a:off x="1660166" y="1995686"/>
              <a:ext cx="2119746" cy="309596"/>
            </a:xfrm>
            <a:prstGeom prst="rightArrow">
              <a:avLst/>
            </a:prstGeom>
            <a:solidFill>
              <a:schemeClr val="bg2">
                <a:lumMod val="20000"/>
                <a:lumOff val="80000"/>
              </a:schemeClr>
            </a:solidFill>
            <a:ln w="5080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836"/>
              <a:endParaRPr kumimoji="0" lang="ja-JP" altLang="en-US" sz="1050" kern="0" dirty="0">
                <a:solidFill>
                  <a:schemeClr val="bg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1914E8CA-82B9-87DF-18B1-70BB6099A8BB}"/>
                    </a:ext>
                  </a:extLst>
                </p:cNvPr>
                <p:cNvSpPr txBox="1"/>
                <p:nvPr/>
              </p:nvSpPr>
              <p:spPr>
                <a:xfrm>
                  <a:off x="1532954" y="1626354"/>
                  <a:ext cx="230425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𝑐𝑒𝑟𝑡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1914E8CA-82B9-87DF-18B1-70BB6099A8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2954" y="1626354"/>
                  <a:ext cx="230425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矢印: 右 14">
            <a:extLst>
              <a:ext uri="{FF2B5EF4-FFF2-40B4-BE49-F238E27FC236}">
                <a16:creationId xmlns:a16="http://schemas.microsoft.com/office/drawing/2014/main" id="{FB4F5B46-5C3E-C43A-8C74-8A2F15F0C5C0}"/>
              </a:ext>
            </a:extLst>
          </p:cNvPr>
          <p:cNvSpPr/>
          <p:nvPr/>
        </p:nvSpPr>
        <p:spPr>
          <a:xfrm rot="10800000">
            <a:off x="1625210" y="2850488"/>
            <a:ext cx="2119746" cy="369332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508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endParaRPr kumimoji="0" lang="ja-JP" altLang="en-US" sz="1050" kern="0" dirty="0">
              <a:solidFill>
                <a:schemeClr val="bg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A26F18-E88F-8AE3-331A-85784BFA44B5}"/>
                  </a:ext>
                </a:extLst>
              </p:cNvPr>
              <p:cNvSpPr txBox="1"/>
              <p:nvPr/>
            </p:nvSpPr>
            <p:spPr>
              <a:xfrm>
                <a:off x="1532954" y="2523260"/>
                <a:ext cx="23689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𝑑𝑣𝑘</m:t>
                          </m:r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A26F18-E88F-8AE3-331A-85784BFA4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954" y="2523260"/>
                <a:ext cx="236894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FC8A166-F327-11F1-4298-64AA52E9C4F2}"/>
              </a:ext>
            </a:extLst>
          </p:cNvPr>
          <p:cNvGrpSpPr/>
          <p:nvPr/>
        </p:nvGrpSpPr>
        <p:grpSpPr>
          <a:xfrm>
            <a:off x="1619672" y="3507854"/>
            <a:ext cx="2376264" cy="585357"/>
            <a:chOff x="1619672" y="3507854"/>
            <a:chExt cx="2376264" cy="585357"/>
          </a:xfrm>
        </p:grpSpPr>
        <p:sp>
          <p:nvSpPr>
            <p:cNvPr id="27" name="矢印: 右 26">
              <a:extLst>
                <a:ext uri="{FF2B5EF4-FFF2-40B4-BE49-F238E27FC236}">
                  <a16:creationId xmlns:a16="http://schemas.microsoft.com/office/drawing/2014/main" id="{F40B1CA4-608A-F866-BA2D-BE7E8BD1929A}"/>
                </a:ext>
              </a:extLst>
            </p:cNvPr>
            <p:cNvSpPr/>
            <p:nvPr/>
          </p:nvSpPr>
          <p:spPr>
            <a:xfrm>
              <a:off x="1619672" y="3805178"/>
              <a:ext cx="2154702" cy="288033"/>
            </a:xfrm>
            <a:prstGeom prst="rightArrow">
              <a:avLst/>
            </a:prstGeom>
            <a:solidFill>
              <a:schemeClr val="bg2">
                <a:lumMod val="20000"/>
                <a:lumOff val="80000"/>
              </a:schemeClr>
            </a:solidFill>
            <a:ln w="5080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836"/>
              <a:endParaRPr kumimoji="0" lang="ja-JP" altLang="en-US" sz="1050" kern="0" dirty="0">
                <a:solidFill>
                  <a:schemeClr val="bg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BA501357-5B97-7C34-6667-EF384EF85D91}"/>
                    </a:ext>
                  </a:extLst>
                </p:cNvPr>
                <p:cNvSpPr txBox="1"/>
                <p:nvPr/>
              </p:nvSpPr>
              <p:spPr>
                <a:xfrm>
                  <a:off x="1691680" y="3507854"/>
                  <a:ext cx="230425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BA501357-5B97-7C34-6667-EF384EF85D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680" y="3507854"/>
                  <a:ext cx="230425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CA9E69F8-AFCF-2590-D754-C2B3720460A7}"/>
              </a:ext>
            </a:extLst>
          </p:cNvPr>
          <p:cNvGrpSpPr/>
          <p:nvPr/>
        </p:nvGrpSpPr>
        <p:grpSpPr>
          <a:xfrm>
            <a:off x="5692614" y="1635646"/>
            <a:ext cx="2551794" cy="681129"/>
            <a:chOff x="5692614" y="1635646"/>
            <a:chExt cx="2551794" cy="681129"/>
          </a:xfrm>
        </p:grpSpPr>
        <p:sp>
          <p:nvSpPr>
            <p:cNvPr id="10" name="矢印: 右 9">
              <a:extLst>
                <a:ext uri="{FF2B5EF4-FFF2-40B4-BE49-F238E27FC236}">
                  <a16:creationId xmlns:a16="http://schemas.microsoft.com/office/drawing/2014/main" id="{4B880DA9-815F-A3C2-C2AD-5264044643A9}"/>
                </a:ext>
              </a:extLst>
            </p:cNvPr>
            <p:cNvSpPr/>
            <p:nvPr/>
          </p:nvSpPr>
          <p:spPr>
            <a:xfrm>
              <a:off x="5692614" y="2007179"/>
              <a:ext cx="2119746" cy="309596"/>
            </a:xfrm>
            <a:prstGeom prst="rightArrow">
              <a:avLst/>
            </a:prstGeom>
            <a:solidFill>
              <a:schemeClr val="bg2">
                <a:lumMod val="20000"/>
                <a:lumOff val="80000"/>
              </a:schemeClr>
            </a:solidFill>
            <a:ln w="5080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836"/>
              <a:endParaRPr kumimoji="0" lang="ja-JP" altLang="en-US" sz="1050" kern="0" dirty="0">
                <a:solidFill>
                  <a:schemeClr val="bg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32809697-7E62-BC11-B9CD-D4BB2AA21D06}"/>
                    </a:ext>
                  </a:extLst>
                </p:cNvPr>
                <p:cNvSpPr txBox="1"/>
                <p:nvPr/>
              </p:nvSpPr>
              <p:spPr>
                <a:xfrm>
                  <a:off x="5940152" y="1635646"/>
                  <a:ext cx="2304256" cy="39651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. 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32809697-7E62-BC11-B9CD-D4BB2AA21D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152" y="1635646"/>
                  <a:ext cx="2304256" cy="396519"/>
                </a:xfrm>
                <a:prstGeom prst="rect">
                  <a:avLst/>
                </a:prstGeom>
                <a:blipFill>
                  <a:blip r:embed="rId7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矢印: 右 18">
            <a:extLst>
              <a:ext uri="{FF2B5EF4-FFF2-40B4-BE49-F238E27FC236}">
                <a16:creationId xmlns:a16="http://schemas.microsoft.com/office/drawing/2014/main" id="{8D4F6C23-F1C3-372D-0721-A1016C940756}"/>
              </a:ext>
            </a:extLst>
          </p:cNvPr>
          <p:cNvSpPr/>
          <p:nvPr/>
        </p:nvSpPr>
        <p:spPr>
          <a:xfrm rot="10800000">
            <a:off x="5657658" y="2861981"/>
            <a:ext cx="2119746" cy="369332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508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endParaRPr kumimoji="0" lang="ja-JP" altLang="en-US" sz="1050" kern="0" dirty="0">
              <a:solidFill>
                <a:schemeClr val="bg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831852B-E965-817C-0696-EC58C96D39E7}"/>
              </a:ext>
            </a:extLst>
          </p:cNvPr>
          <p:cNvGrpSpPr/>
          <p:nvPr/>
        </p:nvGrpSpPr>
        <p:grpSpPr>
          <a:xfrm>
            <a:off x="5652120" y="3471375"/>
            <a:ext cx="2664296" cy="633329"/>
            <a:chOff x="5652120" y="3471375"/>
            <a:chExt cx="2664296" cy="633329"/>
          </a:xfrm>
        </p:grpSpPr>
        <p:sp>
          <p:nvSpPr>
            <p:cNvPr id="21" name="矢印: 右 20">
              <a:extLst>
                <a:ext uri="{FF2B5EF4-FFF2-40B4-BE49-F238E27FC236}">
                  <a16:creationId xmlns:a16="http://schemas.microsoft.com/office/drawing/2014/main" id="{E58FAACD-6A42-E4EA-952C-1AE53FBD9927}"/>
                </a:ext>
              </a:extLst>
            </p:cNvPr>
            <p:cNvSpPr/>
            <p:nvPr/>
          </p:nvSpPr>
          <p:spPr>
            <a:xfrm>
              <a:off x="5652120" y="3816671"/>
              <a:ext cx="2154702" cy="288033"/>
            </a:xfrm>
            <a:prstGeom prst="rightArrow">
              <a:avLst/>
            </a:prstGeom>
            <a:solidFill>
              <a:schemeClr val="bg2">
                <a:lumMod val="20000"/>
                <a:lumOff val="80000"/>
              </a:schemeClr>
            </a:solidFill>
            <a:ln w="5080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836"/>
              <a:endParaRPr kumimoji="0" lang="ja-JP" altLang="en-US" sz="1050" kern="0" dirty="0">
                <a:solidFill>
                  <a:schemeClr val="bg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454A5C8C-673B-0648-FAF8-EA91433657E4}"/>
                    </a:ext>
                  </a:extLst>
                </p:cNvPr>
                <p:cNvSpPr txBox="1"/>
                <p:nvPr/>
              </p:nvSpPr>
              <p:spPr>
                <a:xfrm>
                  <a:off x="6012160" y="3471375"/>
                  <a:ext cx="2304256" cy="39651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. </m:t>
                            </m:r>
                            <m:sSub>
                              <m:sSubPr>
                                <m:ctrlP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</m:s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454A5C8C-673B-0648-FAF8-EA91433657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2160" y="3471375"/>
                  <a:ext cx="2304256" cy="396519"/>
                </a:xfrm>
                <a:prstGeom prst="rect">
                  <a:avLst/>
                </a:prstGeom>
                <a:blipFill>
                  <a:blip r:embed="rId8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9AFBF0BD-8EF5-CFD7-CD22-6856073AE185}"/>
              </a:ext>
            </a:extLst>
          </p:cNvPr>
          <p:cNvSpPr/>
          <p:nvPr/>
        </p:nvSpPr>
        <p:spPr>
          <a:xfrm>
            <a:off x="4036633" y="2327222"/>
            <a:ext cx="1419289" cy="631118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r>
              <a:rPr kumimoji="0" lang="en-US" altLang="ja-JP" sz="2000" kern="0" dirty="0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Reduction</a:t>
            </a:r>
            <a:endParaRPr kumimoji="0" lang="ja-JP" altLang="en-US" sz="2000" kern="0" dirty="0">
              <a:solidFill>
                <a:schemeClr val="tx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9BC8494A-439D-7DE4-B3F1-818749E9A8F3}"/>
              </a:ext>
            </a:extLst>
          </p:cNvPr>
          <p:cNvGrpSpPr/>
          <p:nvPr/>
        </p:nvGrpSpPr>
        <p:grpSpPr>
          <a:xfrm>
            <a:off x="5611770" y="790334"/>
            <a:ext cx="2304256" cy="712788"/>
            <a:chOff x="5611770" y="790334"/>
            <a:chExt cx="2304256" cy="712788"/>
          </a:xfrm>
        </p:grpSpPr>
        <p:sp>
          <p:nvSpPr>
            <p:cNvPr id="13" name="矢印: 右 12">
              <a:extLst>
                <a:ext uri="{FF2B5EF4-FFF2-40B4-BE49-F238E27FC236}">
                  <a16:creationId xmlns:a16="http://schemas.microsoft.com/office/drawing/2014/main" id="{4C0339EE-6776-1C9D-4B41-00B78FB179F2}"/>
                </a:ext>
              </a:extLst>
            </p:cNvPr>
            <p:cNvSpPr/>
            <p:nvPr/>
          </p:nvSpPr>
          <p:spPr>
            <a:xfrm rot="10800000">
              <a:off x="5657658" y="1215090"/>
              <a:ext cx="2154702" cy="288032"/>
            </a:xfrm>
            <a:prstGeom prst="rightArrow">
              <a:avLst/>
            </a:prstGeom>
            <a:solidFill>
              <a:schemeClr val="bg2">
                <a:lumMod val="20000"/>
                <a:lumOff val="80000"/>
              </a:schemeClr>
            </a:solidFill>
            <a:ln w="5080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836"/>
              <a:endParaRPr kumimoji="0" lang="ja-JP" altLang="en-US" sz="1050" kern="0" dirty="0">
                <a:solidFill>
                  <a:schemeClr val="bg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65B674FB-AED0-3333-1C44-E6DDAA5F6664}"/>
                    </a:ext>
                  </a:extLst>
                </p:cNvPr>
                <p:cNvSpPr txBox="1"/>
                <p:nvPr/>
              </p:nvSpPr>
              <p:spPr>
                <a:xfrm>
                  <a:off x="5611770" y="790334"/>
                  <a:ext cx="2304256" cy="3693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65B674FB-AED0-3333-1C44-E6DDAA5F66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1770" y="790334"/>
                  <a:ext cx="2304256" cy="369397"/>
                </a:xfrm>
                <a:prstGeom prst="rect">
                  <a:avLst/>
                </a:prstGeom>
                <a:blipFill>
                  <a:blip r:embed="rId9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0BA40BCF-4BCE-86C3-8376-DF767A040781}"/>
                  </a:ext>
                </a:extLst>
              </p:cNvPr>
              <p:cNvSpPr txBox="1"/>
              <p:nvPr/>
            </p:nvSpPr>
            <p:spPr>
              <a:xfrm>
                <a:off x="2654346" y="1031413"/>
                <a:ext cx="3219336" cy="7462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b="0" i="1" dirty="0">
                    <a:latin typeface="Cambria Math" panose="02040503050406030204" pitchFamily="18" charset="0"/>
                  </a:rPr>
                  <a:t>                            </a:t>
                </a:r>
                <a:r>
                  <a:rPr lang="en-US" altLang="ja-JP" b="0" dirty="0">
                    <a:latin typeface="Cambria Math" panose="02040503050406030204" pitchFamily="18" charset="0"/>
                  </a:rPr>
                  <a:t>Generate </a:t>
                </a:r>
                <a:br>
                  <a:rPr lang="en-US" altLang="ja-JP" b="0" dirty="0">
                    <a:latin typeface="Cambria Math" panose="02040503050406030204" pitchFamily="18" charset="0"/>
                  </a:rPr>
                </a:br>
                <a:r>
                  <a:rPr lang="en-US" altLang="ja-JP" b="0" dirty="0">
                    <a:latin typeface="Cambria Math" panose="020405030504060302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sSubSup>
                              <m:sSubSupPr>
                                <m:ctrlP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  <m:sup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Sup>
                              <m:sSubSupPr>
                                <m:ctrlP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  <m:sup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0BA40BCF-4BCE-86C3-8376-DF767A040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346" y="1031413"/>
                <a:ext cx="3219336" cy="746295"/>
              </a:xfrm>
              <a:prstGeom prst="rect">
                <a:avLst/>
              </a:prstGeom>
              <a:blipFill>
                <a:blip r:embed="rId10"/>
                <a:stretch>
                  <a:fillRect t="-48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583639DA-FDB0-E136-027F-0170E28A5CDF}"/>
                  </a:ext>
                </a:extLst>
              </p:cNvPr>
              <p:cNvSpPr txBox="1"/>
              <p:nvPr/>
            </p:nvSpPr>
            <p:spPr>
              <a:xfrm>
                <a:off x="5796136" y="2499742"/>
                <a:ext cx="2304256" cy="3965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583639DA-FDB0-E136-027F-0170E28A5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499742"/>
                <a:ext cx="2304256" cy="39651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吹き出し: 角を丸めた四角形 16">
            <a:extLst>
              <a:ext uri="{FF2B5EF4-FFF2-40B4-BE49-F238E27FC236}">
                <a16:creationId xmlns:a16="http://schemas.microsoft.com/office/drawing/2014/main" id="{CD53D1EC-B9E9-59E6-1692-925CF43F3A1E}"/>
              </a:ext>
            </a:extLst>
          </p:cNvPr>
          <p:cNvSpPr/>
          <p:nvPr/>
        </p:nvSpPr>
        <p:spPr>
          <a:xfrm>
            <a:off x="1778150" y="3122901"/>
            <a:ext cx="1418867" cy="279462"/>
          </a:xfrm>
          <a:prstGeom prst="wedgeRoundRectCallout">
            <a:avLst>
              <a:gd name="adj1" fmla="val -8979"/>
              <a:gd name="adj2" fmla="val -11229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508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r>
              <a:rPr kumimoji="0" lang="en-US" altLang="ja-JP" sz="1600" i="1" kern="0" dirty="0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Special mode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CC5A628-6967-2ADC-C826-044FC34C4155}"/>
              </a:ext>
            </a:extLst>
          </p:cNvPr>
          <p:cNvSpPr txBox="1"/>
          <p:nvPr/>
        </p:nvSpPr>
        <p:spPr>
          <a:xfrm>
            <a:off x="648804" y="4330341"/>
            <a:ext cx="7846391" cy="631118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/>
          <a:p>
            <a:r>
              <a:rPr lang="en-US" altLang="ja-JP" sz="2200" dirty="0"/>
              <a:t>Adv wins the OW-VRA game </a:t>
            </a:r>
            <a:r>
              <a:rPr lang="ja-JP" altLang="en-US" sz="2200" dirty="0"/>
              <a:t>⇒ </a:t>
            </a:r>
            <a:r>
              <a:rPr lang="en-US" altLang="ja-JP" sz="2200" dirty="0"/>
              <a:t>Red wins the CDBB84 game</a:t>
            </a: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285120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025B16-3534-262E-C32F-272FC6A8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Reduction to Certified Deletion of BB84</a:t>
            </a:r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88EC42B6-DC80-46FE-523B-652AA6AC38E3}"/>
              </a:ext>
            </a:extLst>
          </p:cNvPr>
          <p:cNvSpPr/>
          <p:nvPr/>
        </p:nvSpPr>
        <p:spPr>
          <a:xfrm>
            <a:off x="35496" y="2158287"/>
            <a:ext cx="1419289" cy="631118"/>
          </a:xfrm>
          <a:prstGeom prst="roundRect">
            <a:avLst/>
          </a:prstGeom>
          <a:solidFill>
            <a:srgbClr val="FF00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r>
              <a:rPr kumimoji="0" lang="en-US" altLang="ja-JP" sz="2000" kern="0" dirty="0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Adversary </a:t>
            </a:r>
            <a:endParaRPr kumimoji="0" lang="ja-JP" altLang="en-US" sz="2000" kern="0" dirty="0">
              <a:solidFill>
                <a:schemeClr val="tx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EF565786-8DD1-D263-CCA3-756D68089153}"/>
              </a:ext>
            </a:extLst>
          </p:cNvPr>
          <p:cNvSpPr/>
          <p:nvPr/>
        </p:nvSpPr>
        <p:spPr>
          <a:xfrm>
            <a:off x="8100392" y="2211710"/>
            <a:ext cx="936104" cy="6311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r>
              <a:rPr kumimoji="0" lang="en-US" altLang="ja-JP" sz="2000" kern="0" dirty="0" err="1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Chal</a:t>
            </a:r>
            <a:endParaRPr kumimoji="0" lang="ja-JP" altLang="en-US" sz="2000" kern="0" dirty="0">
              <a:solidFill>
                <a:schemeClr val="tx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7CB6C4CC-0335-0CA0-3C90-D596B857E282}"/>
              </a:ext>
            </a:extLst>
          </p:cNvPr>
          <p:cNvGrpSpPr/>
          <p:nvPr/>
        </p:nvGrpSpPr>
        <p:grpSpPr>
          <a:xfrm>
            <a:off x="1625210" y="771550"/>
            <a:ext cx="2370726" cy="720079"/>
            <a:chOff x="1625210" y="771550"/>
            <a:chExt cx="2370726" cy="720079"/>
          </a:xfrm>
        </p:grpSpPr>
        <p:sp>
          <p:nvSpPr>
            <p:cNvPr id="5" name="矢印: 右 4">
              <a:extLst>
                <a:ext uri="{FF2B5EF4-FFF2-40B4-BE49-F238E27FC236}">
                  <a16:creationId xmlns:a16="http://schemas.microsoft.com/office/drawing/2014/main" id="{6DF37FFE-F742-663B-DC15-B67C96338E94}"/>
                </a:ext>
              </a:extLst>
            </p:cNvPr>
            <p:cNvSpPr/>
            <p:nvPr/>
          </p:nvSpPr>
          <p:spPr>
            <a:xfrm rot="10800000">
              <a:off x="1625210" y="1203597"/>
              <a:ext cx="2154702" cy="288032"/>
            </a:xfrm>
            <a:prstGeom prst="rightArrow">
              <a:avLst/>
            </a:prstGeom>
            <a:solidFill>
              <a:schemeClr val="bg2">
                <a:lumMod val="20000"/>
                <a:lumOff val="80000"/>
              </a:schemeClr>
            </a:solidFill>
            <a:ln w="5080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836"/>
              <a:endParaRPr kumimoji="0" lang="ja-JP" altLang="en-US" sz="1050" kern="0" dirty="0">
                <a:solidFill>
                  <a:schemeClr val="bg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79B315EB-5760-A8DD-EC9E-A42312267F87}"/>
                    </a:ext>
                  </a:extLst>
                </p:cNvPr>
                <p:cNvSpPr txBox="1"/>
                <p:nvPr/>
              </p:nvSpPr>
              <p:spPr>
                <a:xfrm>
                  <a:off x="1691680" y="771550"/>
                  <a:ext cx="230425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𝑝𝑘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,|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𝑠𝑘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⟩</m:t>
                            </m:r>
                          </m:e>
                        </m:d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79B315EB-5760-A8DD-EC9E-A42312267F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680" y="771550"/>
                  <a:ext cx="2304256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4BB5D3CA-5376-2E70-E8CC-B876B5561192}"/>
              </a:ext>
            </a:extLst>
          </p:cNvPr>
          <p:cNvGrpSpPr/>
          <p:nvPr/>
        </p:nvGrpSpPr>
        <p:grpSpPr>
          <a:xfrm>
            <a:off x="1532954" y="1626354"/>
            <a:ext cx="2304256" cy="678928"/>
            <a:chOff x="1532954" y="1626354"/>
            <a:chExt cx="2304256" cy="678928"/>
          </a:xfrm>
        </p:grpSpPr>
        <p:sp>
          <p:nvSpPr>
            <p:cNvPr id="3" name="矢印: 右 2">
              <a:extLst>
                <a:ext uri="{FF2B5EF4-FFF2-40B4-BE49-F238E27FC236}">
                  <a16:creationId xmlns:a16="http://schemas.microsoft.com/office/drawing/2014/main" id="{539990E8-37AF-B68D-A073-9981C93EFA03}"/>
                </a:ext>
              </a:extLst>
            </p:cNvPr>
            <p:cNvSpPr/>
            <p:nvPr/>
          </p:nvSpPr>
          <p:spPr>
            <a:xfrm>
              <a:off x="1660166" y="1995686"/>
              <a:ext cx="2119746" cy="309596"/>
            </a:xfrm>
            <a:prstGeom prst="rightArrow">
              <a:avLst/>
            </a:prstGeom>
            <a:solidFill>
              <a:schemeClr val="bg2">
                <a:lumMod val="20000"/>
                <a:lumOff val="80000"/>
              </a:schemeClr>
            </a:solidFill>
            <a:ln w="5080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836"/>
              <a:endParaRPr kumimoji="0" lang="ja-JP" altLang="en-US" sz="1050" kern="0" dirty="0">
                <a:solidFill>
                  <a:schemeClr val="bg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1914E8CA-82B9-87DF-18B1-70BB6099A8BB}"/>
                    </a:ext>
                  </a:extLst>
                </p:cNvPr>
                <p:cNvSpPr txBox="1"/>
                <p:nvPr/>
              </p:nvSpPr>
              <p:spPr>
                <a:xfrm>
                  <a:off x="1532954" y="1626354"/>
                  <a:ext cx="230425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𝑐𝑒𝑟𝑡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1914E8CA-82B9-87DF-18B1-70BB6099A8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2954" y="1626354"/>
                  <a:ext cx="230425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矢印: 右 14">
            <a:extLst>
              <a:ext uri="{FF2B5EF4-FFF2-40B4-BE49-F238E27FC236}">
                <a16:creationId xmlns:a16="http://schemas.microsoft.com/office/drawing/2014/main" id="{FB4F5B46-5C3E-C43A-8C74-8A2F15F0C5C0}"/>
              </a:ext>
            </a:extLst>
          </p:cNvPr>
          <p:cNvSpPr/>
          <p:nvPr/>
        </p:nvSpPr>
        <p:spPr>
          <a:xfrm rot="10800000">
            <a:off x="1625210" y="2850488"/>
            <a:ext cx="2119746" cy="369332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508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endParaRPr kumimoji="0" lang="ja-JP" altLang="en-US" sz="1050" kern="0" dirty="0">
              <a:solidFill>
                <a:schemeClr val="bg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A26F18-E88F-8AE3-331A-85784BFA44B5}"/>
                  </a:ext>
                </a:extLst>
              </p:cNvPr>
              <p:cNvSpPr txBox="1"/>
              <p:nvPr/>
            </p:nvSpPr>
            <p:spPr>
              <a:xfrm>
                <a:off x="1532954" y="2523260"/>
                <a:ext cx="23689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h𝑎𝑙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𝑑𝑣𝑘</m:t>
                          </m:r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A26F18-E88F-8AE3-331A-85784BFA4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954" y="2523260"/>
                <a:ext cx="236894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FC8A166-F327-11F1-4298-64AA52E9C4F2}"/>
              </a:ext>
            </a:extLst>
          </p:cNvPr>
          <p:cNvGrpSpPr/>
          <p:nvPr/>
        </p:nvGrpSpPr>
        <p:grpSpPr>
          <a:xfrm>
            <a:off x="1619672" y="3507854"/>
            <a:ext cx="2376264" cy="585357"/>
            <a:chOff x="1619672" y="3507854"/>
            <a:chExt cx="2376264" cy="585357"/>
          </a:xfrm>
        </p:grpSpPr>
        <p:sp>
          <p:nvSpPr>
            <p:cNvPr id="27" name="矢印: 右 26">
              <a:extLst>
                <a:ext uri="{FF2B5EF4-FFF2-40B4-BE49-F238E27FC236}">
                  <a16:creationId xmlns:a16="http://schemas.microsoft.com/office/drawing/2014/main" id="{F40B1CA4-608A-F866-BA2D-BE7E8BD1929A}"/>
                </a:ext>
              </a:extLst>
            </p:cNvPr>
            <p:cNvSpPr/>
            <p:nvPr/>
          </p:nvSpPr>
          <p:spPr>
            <a:xfrm>
              <a:off x="1619672" y="3805178"/>
              <a:ext cx="2154702" cy="288033"/>
            </a:xfrm>
            <a:prstGeom prst="rightArrow">
              <a:avLst/>
            </a:prstGeom>
            <a:solidFill>
              <a:schemeClr val="bg2">
                <a:lumMod val="20000"/>
                <a:lumOff val="80000"/>
              </a:schemeClr>
            </a:solidFill>
            <a:ln w="5080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836"/>
              <a:endParaRPr kumimoji="0" lang="ja-JP" altLang="en-US" sz="1050" kern="0" dirty="0">
                <a:solidFill>
                  <a:schemeClr val="bg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BA501357-5B97-7C34-6667-EF384EF85D91}"/>
                    </a:ext>
                  </a:extLst>
                </p:cNvPr>
                <p:cNvSpPr txBox="1"/>
                <p:nvPr/>
              </p:nvSpPr>
              <p:spPr>
                <a:xfrm>
                  <a:off x="1691680" y="3507854"/>
                  <a:ext cx="230425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𝑎𝑛𝑠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BA501357-5B97-7C34-6667-EF384EF85D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680" y="3507854"/>
                  <a:ext cx="230425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CA9E69F8-AFCF-2590-D754-C2B3720460A7}"/>
              </a:ext>
            </a:extLst>
          </p:cNvPr>
          <p:cNvGrpSpPr/>
          <p:nvPr/>
        </p:nvGrpSpPr>
        <p:grpSpPr>
          <a:xfrm>
            <a:off x="5692614" y="1635646"/>
            <a:ext cx="2551794" cy="681129"/>
            <a:chOff x="5692614" y="1635646"/>
            <a:chExt cx="2551794" cy="681129"/>
          </a:xfrm>
        </p:grpSpPr>
        <p:sp>
          <p:nvSpPr>
            <p:cNvPr id="10" name="矢印: 右 9">
              <a:extLst>
                <a:ext uri="{FF2B5EF4-FFF2-40B4-BE49-F238E27FC236}">
                  <a16:creationId xmlns:a16="http://schemas.microsoft.com/office/drawing/2014/main" id="{4B880DA9-815F-A3C2-C2AD-5264044643A9}"/>
                </a:ext>
              </a:extLst>
            </p:cNvPr>
            <p:cNvSpPr/>
            <p:nvPr/>
          </p:nvSpPr>
          <p:spPr>
            <a:xfrm>
              <a:off x="5692614" y="2007179"/>
              <a:ext cx="2119746" cy="309596"/>
            </a:xfrm>
            <a:prstGeom prst="rightArrow">
              <a:avLst/>
            </a:prstGeom>
            <a:solidFill>
              <a:schemeClr val="bg2">
                <a:lumMod val="20000"/>
                <a:lumOff val="80000"/>
              </a:schemeClr>
            </a:solidFill>
            <a:ln w="5080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836"/>
              <a:endParaRPr kumimoji="0" lang="ja-JP" altLang="en-US" sz="1050" kern="0" dirty="0">
                <a:solidFill>
                  <a:schemeClr val="bg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32809697-7E62-BC11-B9CD-D4BB2AA21D06}"/>
                    </a:ext>
                  </a:extLst>
                </p:cNvPr>
                <p:cNvSpPr txBox="1"/>
                <p:nvPr/>
              </p:nvSpPr>
              <p:spPr>
                <a:xfrm>
                  <a:off x="5940152" y="1635646"/>
                  <a:ext cx="2304256" cy="39651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. 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32809697-7E62-BC11-B9CD-D4BB2AA21D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152" y="1635646"/>
                  <a:ext cx="2304256" cy="396519"/>
                </a:xfrm>
                <a:prstGeom prst="rect">
                  <a:avLst/>
                </a:prstGeom>
                <a:blipFill>
                  <a:blip r:embed="rId7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矢印: 右 18">
            <a:extLst>
              <a:ext uri="{FF2B5EF4-FFF2-40B4-BE49-F238E27FC236}">
                <a16:creationId xmlns:a16="http://schemas.microsoft.com/office/drawing/2014/main" id="{8D4F6C23-F1C3-372D-0721-A1016C940756}"/>
              </a:ext>
            </a:extLst>
          </p:cNvPr>
          <p:cNvSpPr/>
          <p:nvPr/>
        </p:nvSpPr>
        <p:spPr>
          <a:xfrm rot="10800000">
            <a:off x="5657658" y="2861981"/>
            <a:ext cx="2119746" cy="369332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508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endParaRPr kumimoji="0" lang="ja-JP" altLang="en-US" sz="1050" kern="0" dirty="0">
              <a:solidFill>
                <a:schemeClr val="bg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831852B-E965-817C-0696-EC58C96D39E7}"/>
              </a:ext>
            </a:extLst>
          </p:cNvPr>
          <p:cNvGrpSpPr/>
          <p:nvPr/>
        </p:nvGrpSpPr>
        <p:grpSpPr>
          <a:xfrm>
            <a:off x="5652120" y="3471375"/>
            <a:ext cx="2664296" cy="633329"/>
            <a:chOff x="5652120" y="3471375"/>
            <a:chExt cx="2664296" cy="633329"/>
          </a:xfrm>
        </p:grpSpPr>
        <p:sp>
          <p:nvSpPr>
            <p:cNvPr id="21" name="矢印: 右 20">
              <a:extLst>
                <a:ext uri="{FF2B5EF4-FFF2-40B4-BE49-F238E27FC236}">
                  <a16:creationId xmlns:a16="http://schemas.microsoft.com/office/drawing/2014/main" id="{E58FAACD-6A42-E4EA-952C-1AE53FBD9927}"/>
                </a:ext>
              </a:extLst>
            </p:cNvPr>
            <p:cNvSpPr/>
            <p:nvPr/>
          </p:nvSpPr>
          <p:spPr>
            <a:xfrm>
              <a:off x="5652120" y="3816671"/>
              <a:ext cx="2154702" cy="288033"/>
            </a:xfrm>
            <a:prstGeom prst="rightArrow">
              <a:avLst/>
            </a:prstGeom>
            <a:solidFill>
              <a:schemeClr val="bg2">
                <a:lumMod val="20000"/>
                <a:lumOff val="80000"/>
              </a:schemeClr>
            </a:solidFill>
            <a:ln w="5080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836"/>
              <a:endParaRPr kumimoji="0" lang="ja-JP" altLang="en-US" sz="1050" kern="0" dirty="0">
                <a:solidFill>
                  <a:schemeClr val="bg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454A5C8C-673B-0648-FAF8-EA91433657E4}"/>
                    </a:ext>
                  </a:extLst>
                </p:cNvPr>
                <p:cNvSpPr txBox="1"/>
                <p:nvPr/>
              </p:nvSpPr>
              <p:spPr>
                <a:xfrm>
                  <a:off x="6012160" y="3471375"/>
                  <a:ext cx="2304256" cy="39651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. </m:t>
                            </m:r>
                            <m:sSub>
                              <m:sSubPr>
                                <m:ctrlP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</m:s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454A5C8C-673B-0648-FAF8-EA91433657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2160" y="3471375"/>
                  <a:ext cx="2304256" cy="396519"/>
                </a:xfrm>
                <a:prstGeom prst="rect">
                  <a:avLst/>
                </a:prstGeom>
                <a:blipFill>
                  <a:blip r:embed="rId8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9AFBF0BD-8EF5-CFD7-CD22-6856073AE185}"/>
              </a:ext>
            </a:extLst>
          </p:cNvPr>
          <p:cNvSpPr/>
          <p:nvPr/>
        </p:nvSpPr>
        <p:spPr>
          <a:xfrm>
            <a:off x="4036633" y="2327222"/>
            <a:ext cx="1419289" cy="631118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r>
              <a:rPr kumimoji="0" lang="en-US" altLang="ja-JP" sz="2000" kern="0" dirty="0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Reduction</a:t>
            </a:r>
            <a:endParaRPr kumimoji="0" lang="ja-JP" altLang="en-US" sz="2000" kern="0" dirty="0">
              <a:solidFill>
                <a:schemeClr val="tx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9BC8494A-439D-7DE4-B3F1-818749E9A8F3}"/>
              </a:ext>
            </a:extLst>
          </p:cNvPr>
          <p:cNvGrpSpPr/>
          <p:nvPr/>
        </p:nvGrpSpPr>
        <p:grpSpPr>
          <a:xfrm>
            <a:off x="5611770" y="790334"/>
            <a:ext cx="2304256" cy="712788"/>
            <a:chOff x="5611770" y="790334"/>
            <a:chExt cx="2304256" cy="712788"/>
          </a:xfrm>
        </p:grpSpPr>
        <p:sp>
          <p:nvSpPr>
            <p:cNvPr id="13" name="矢印: 右 12">
              <a:extLst>
                <a:ext uri="{FF2B5EF4-FFF2-40B4-BE49-F238E27FC236}">
                  <a16:creationId xmlns:a16="http://schemas.microsoft.com/office/drawing/2014/main" id="{4C0339EE-6776-1C9D-4B41-00B78FB179F2}"/>
                </a:ext>
              </a:extLst>
            </p:cNvPr>
            <p:cNvSpPr/>
            <p:nvPr/>
          </p:nvSpPr>
          <p:spPr>
            <a:xfrm rot="10800000">
              <a:off x="5657658" y="1215090"/>
              <a:ext cx="2154702" cy="288032"/>
            </a:xfrm>
            <a:prstGeom prst="rightArrow">
              <a:avLst/>
            </a:prstGeom>
            <a:solidFill>
              <a:schemeClr val="bg2">
                <a:lumMod val="20000"/>
                <a:lumOff val="80000"/>
              </a:schemeClr>
            </a:solidFill>
            <a:ln w="5080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836"/>
              <a:endParaRPr kumimoji="0" lang="ja-JP" altLang="en-US" sz="1050" kern="0" dirty="0">
                <a:solidFill>
                  <a:schemeClr val="bg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65B674FB-AED0-3333-1C44-E6DDAA5F6664}"/>
                    </a:ext>
                  </a:extLst>
                </p:cNvPr>
                <p:cNvSpPr txBox="1"/>
                <p:nvPr/>
              </p:nvSpPr>
              <p:spPr>
                <a:xfrm>
                  <a:off x="5611770" y="790334"/>
                  <a:ext cx="2304256" cy="3693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65B674FB-AED0-3333-1C44-E6DDAA5F66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1770" y="790334"/>
                  <a:ext cx="2304256" cy="369397"/>
                </a:xfrm>
                <a:prstGeom prst="rect">
                  <a:avLst/>
                </a:prstGeom>
                <a:blipFill>
                  <a:blip r:embed="rId9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0BA40BCF-4BCE-86C3-8376-DF767A040781}"/>
                  </a:ext>
                </a:extLst>
              </p:cNvPr>
              <p:cNvSpPr txBox="1"/>
              <p:nvPr/>
            </p:nvSpPr>
            <p:spPr>
              <a:xfrm>
                <a:off x="2654346" y="1031413"/>
                <a:ext cx="3219336" cy="7462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b="0" i="1" dirty="0">
                    <a:latin typeface="Cambria Math" panose="02040503050406030204" pitchFamily="18" charset="0"/>
                  </a:rPr>
                  <a:t>                            </a:t>
                </a:r>
                <a:r>
                  <a:rPr lang="en-US" altLang="ja-JP" b="0" dirty="0">
                    <a:latin typeface="Cambria Math" panose="02040503050406030204" pitchFamily="18" charset="0"/>
                  </a:rPr>
                  <a:t>Generate </a:t>
                </a:r>
                <a:br>
                  <a:rPr lang="en-US" altLang="ja-JP" b="0" dirty="0">
                    <a:latin typeface="Cambria Math" panose="02040503050406030204" pitchFamily="18" charset="0"/>
                  </a:rPr>
                </a:br>
                <a:r>
                  <a:rPr lang="en-US" altLang="ja-JP" b="0" dirty="0">
                    <a:latin typeface="Cambria Math" panose="020405030504060302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sSubSup>
                              <m:sSubSupPr>
                                <m:ctrlP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  <m:sup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Sup>
                              <m:sSubSupPr>
                                <m:ctrlP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  <m:sup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0BA40BCF-4BCE-86C3-8376-DF767A040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346" y="1031413"/>
                <a:ext cx="3219336" cy="746295"/>
              </a:xfrm>
              <a:prstGeom prst="rect">
                <a:avLst/>
              </a:prstGeom>
              <a:blipFill>
                <a:blip r:embed="rId10"/>
                <a:stretch>
                  <a:fillRect t="-48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583639DA-FDB0-E136-027F-0170E28A5CDF}"/>
                  </a:ext>
                </a:extLst>
              </p:cNvPr>
              <p:cNvSpPr txBox="1"/>
              <p:nvPr/>
            </p:nvSpPr>
            <p:spPr>
              <a:xfrm>
                <a:off x="5796136" y="2499742"/>
                <a:ext cx="2304256" cy="3965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583639DA-FDB0-E136-027F-0170E28A5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499742"/>
                <a:ext cx="2304256" cy="39651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82B07C23-CA08-41E4-27E6-4A1AE63A815B}"/>
              </a:ext>
            </a:extLst>
          </p:cNvPr>
          <p:cNvSpPr/>
          <p:nvPr/>
        </p:nvSpPr>
        <p:spPr>
          <a:xfrm>
            <a:off x="3908455" y="1756144"/>
            <a:ext cx="1683051" cy="7405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r>
              <a:rPr kumimoji="0" lang="en-US" altLang="ja-JP" kern="0" dirty="0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This is always possible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四角形: 角を丸くする 13">
                <a:extLst>
                  <a:ext uri="{FF2B5EF4-FFF2-40B4-BE49-F238E27FC236}">
                    <a16:creationId xmlns:a16="http://schemas.microsoft.com/office/drawing/2014/main" id="{BB04982E-D021-6710-2C69-E87727327A0D}"/>
                  </a:ext>
                </a:extLst>
              </p:cNvPr>
              <p:cNvSpPr/>
              <p:nvPr/>
            </p:nvSpPr>
            <p:spPr>
              <a:xfrm>
                <a:off x="3316579" y="3375473"/>
                <a:ext cx="2941674" cy="1435476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836"/>
                <a:r>
                  <a:rPr kumimoji="0" lang="en-US" altLang="ja-JP" kern="0" dirty="0">
                    <a:solidFill>
                      <a:schemeClr val="tx1"/>
                    </a:solidFill>
                    <a:latin typeface="+mj-lt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This is the non-trivial part.</a:t>
                </a:r>
              </a:p>
              <a:p>
                <a:pPr algn="ctr" defTabSz="777836"/>
                <a:r>
                  <a:rPr kumimoji="0" lang="en-US" altLang="ja-JP" kern="0" dirty="0">
                    <a:solidFill>
                      <a:schemeClr val="tx1"/>
                    </a:solidFill>
                    <a:latin typeface="+mj-lt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We design a “special challenge” such that </a:t>
                </a:r>
                <a14:m>
                  <m:oMath xmlns:m="http://schemas.openxmlformats.org/officeDocument/2006/math">
                    <m:r>
                      <a:rPr kumimoji="0" lang="en-US" altLang="ja-JP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𝑎𝑛𝑠</m:t>
                    </m:r>
                  </m:oMath>
                </a14:m>
                <a:r>
                  <a:rPr kumimoji="0" lang="en-US" altLang="ja-JP" kern="0" dirty="0">
                    <a:solidFill>
                      <a:schemeClr val="tx1"/>
                    </a:solidFill>
                    <a:latin typeface="+mj-lt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reveals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ja-JP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ja-JP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ja-JP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sSub>
                          <m:sSubPr>
                            <m:ctrlPr>
                              <a:rPr lang="en-US" altLang="ja-JP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ja-JP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</m:oMath>
                </a14:m>
                <a:r>
                  <a:rPr kumimoji="0" lang="en-US" altLang="ja-JP" kern="0" dirty="0">
                    <a:solidFill>
                      <a:schemeClr val="tx1"/>
                    </a:solidFill>
                    <a:latin typeface="+mj-lt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 </a:t>
                </a:r>
              </a:p>
            </p:txBody>
          </p:sp>
        </mc:Choice>
        <mc:Fallback xmlns="">
          <p:sp>
            <p:nvSpPr>
              <p:cNvPr id="14" name="四角形: 角を丸くする 13">
                <a:extLst>
                  <a:ext uri="{FF2B5EF4-FFF2-40B4-BE49-F238E27FC236}">
                    <a16:creationId xmlns:a16="http://schemas.microsoft.com/office/drawing/2014/main" id="{BB04982E-D021-6710-2C69-E87727327A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579" y="3375473"/>
                <a:ext cx="2941674" cy="1435476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508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641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025B16-3534-262E-C32F-272FC6A8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OW</a:t>
            </a:r>
            <a:r>
              <a:rPr kumimoji="1" lang="en-US" altLang="ja-JP" dirty="0"/>
              <a:t>-VRA Security</a:t>
            </a:r>
            <a:endParaRPr kumimoji="1" lang="ja-JP" altLang="en-US" dirty="0"/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539990E8-37AF-B68D-A073-9981C93EFA03}"/>
              </a:ext>
            </a:extLst>
          </p:cNvPr>
          <p:cNvSpPr/>
          <p:nvPr/>
        </p:nvSpPr>
        <p:spPr>
          <a:xfrm>
            <a:off x="2164222" y="1635646"/>
            <a:ext cx="2592288" cy="288032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508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endParaRPr kumimoji="0" lang="ja-JP" altLang="en-US" sz="1050" kern="0" dirty="0">
              <a:solidFill>
                <a:schemeClr val="bg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88EC42B6-DC80-46FE-523B-652AA6AC38E3}"/>
              </a:ext>
            </a:extLst>
          </p:cNvPr>
          <p:cNvSpPr/>
          <p:nvPr/>
        </p:nvSpPr>
        <p:spPr>
          <a:xfrm>
            <a:off x="84281" y="1722243"/>
            <a:ext cx="1419289" cy="631118"/>
          </a:xfrm>
          <a:prstGeom prst="roundRect">
            <a:avLst/>
          </a:prstGeom>
          <a:solidFill>
            <a:srgbClr val="FF00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r>
              <a:rPr kumimoji="0" lang="en-US" altLang="ja-JP" sz="2000" kern="0" dirty="0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Adversary</a:t>
            </a:r>
            <a:endParaRPr kumimoji="0" lang="ja-JP" altLang="en-US" sz="2000" kern="0" dirty="0">
              <a:solidFill>
                <a:schemeClr val="tx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6DF37FFE-F742-663B-DC15-B67C96338E94}"/>
              </a:ext>
            </a:extLst>
          </p:cNvPr>
          <p:cNvSpPr/>
          <p:nvPr/>
        </p:nvSpPr>
        <p:spPr>
          <a:xfrm rot="10800000">
            <a:off x="2129266" y="1107823"/>
            <a:ext cx="2592288" cy="288032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508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endParaRPr kumimoji="0" lang="ja-JP" altLang="en-US" sz="1050" kern="0" dirty="0">
              <a:solidFill>
                <a:schemeClr val="bg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EF565786-8DD1-D263-CCA3-756D68089153}"/>
              </a:ext>
            </a:extLst>
          </p:cNvPr>
          <p:cNvSpPr/>
          <p:nvPr/>
        </p:nvSpPr>
        <p:spPr>
          <a:xfrm>
            <a:off x="7416316" y="1689924"/>
            <a:ext cx="1512168" cy="6311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r>
              <a:rPr kumimoji="0" lang="en-US" altLang="ja-JP" sz="2000" kern="0" dirty="0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Challenger</a:t>
            </a:r>
            <a:endParaRPr kumimoji="0" lang="ja-JP" altLang="en-US" sz="2000" kern="0" dirty="0">
              <a:solidFill>
                <a:schemeClr val="tx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A5C94F1-444C-D270-3179-7F064B0B7BE1}"/>
                  </a:ext>
                </a:extLst>
              </p:cNvPr>
              <p:cNvSpPr txBox="1"/>
              <p:nvPr/>
            </p:nvSpPr>
            <p:spPr>
              <a:xfrm>
                <a:off x="3600400" y="838911"/>
                <a:ext cx="4572000" cy="3822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b="0" dirty="0"/>
                  <a:t> 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,|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⟩,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𝑑𝑣𝑘</m:t>
                        </m:r>
                      </m:e>
                    </m:d>
                    <m:r>
                      <a:rPr lang="ja-JP" alt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altLang="ja-JP" b="0" i="0" dirty="0" smtClean="0">
                        <a:latin typeface="Cambria Math" panose="02040503050406030204" pitchFamily="18" charset="0"/>
                      </a:rPr>
                      <m:t>KeyGen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A5C94F1-444C-D270-3179-7F064B0B7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400" y="838911"/>
                <a:ext cx="4572000" cy="382284"/>
              </a:xfrm>
              <a:prstGeom prst="rect">
                <a:avLst/>
              </a:prstGeom>
              <a:blipFill>
                <a:blip r:embed="rId3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9B315EB-5760-A8DD-EC9E-A42312267F87}"/>
                  </a:ext>
                </a:extLst>
              </p:cNvPr>
              <p:cNvSpPr txBox="1"/>
              <p:nvPr/>
            </p:nvSpPr>
            <p:spPr>
              <a:xfrm>
                <a:off x="2345290" y="760057"/>
                <a:ext cx="23042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,|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⟩</m:t>
                          </m:r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9B315EB-5760-A8DD-EC9E-A42312267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290" y="760057"/>
                <a:ext cx="2304256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914E8CA-82B9-87DF-18B1-70BB6099A8BB}"/>
                  </a:ext>
                </a:extLst>
              </p:cNvPr>
              <p:cNvSpPr txBox="1"/>
              <p:nvPr/>
            </p:nvSpPr>
            <p:spPr>
              <a:xfrm>
                <a:off x="2267744" y="1326829"/>
                <a:ext cx="23042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𝑐𝑒𝑟𝑡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914E8CA-82B9-87DF-18B1-70BB6099A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326829"/>
                <a:ext cx="230425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78091E86-C347-0EEC-4B21-71EAEFA51D17}"/>
                  </a:ext>
                </a:extLst>
              </p:cNvPr>
              <p:cNvSpPr txBox="1"/>
              <p:nvPr/>
            </p:nvSpPr>
            <p:spPr>
              <a:xfrm>
                <a:off x="3947593" y="1960000"/>
                <a:ext cx="3877613" cy="6524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altLang="ja-JP" b="0" dirty="0"/>
              </a:p>
              <a:p>
                <a:r>
                  <a:rPr lang="en-US" altLang="ja-JP" b="0" dirty="0"/>
                  <a:t>               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ja-JP" alt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Enc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/>
                      <m:sup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78091E86-C347-0EEC-4B21-71EAEFA51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593" y="1960000"/>
                <a:ext cx="3877613" cy="652423"/>
              </a:xfrm>
              <a:prstGeom prst="rect">
                <a:avLst/>
              </a:prstGeom>
              <a:blipFill>
                <a:blip r:embed="rId6"/>
                <a:stretch>
                  <a:fillRect b="-65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矢印: 右 14">
            <a:extLst>
              <a:ext uri="{FF2B5EF4-FFF2-40B4-BE49-F238E27FC236}">
                <a16:creationId xmlns:a16="http://schemas.microsoft.com/office/drawing/2014/main" id="{FB4F5B46-5C3E-C43A-8C74-8A2F15F0C5C0}"/>
              </a:ext>
            </a:extLst>
          </p:cNvPr>
          <p:cNvSpPr/>
          <p:nvPr/>
        </p:nvSpPr>
        <p:spPr>
          <a:xfrm rot="10800000">
            <a:off x="2129266" y="2211709"/>
            <a:ext cx="2592288" cy="288032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508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endParaRPr kumimoji="0" lang="ja-JP" altLang="en-US" sz="1050" kern="0" dirty="0">
              <a:solidFill>
                <a:schemeClr val="bg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A26F18-E88F-8AE3-331A-85784BFA44B5}"/>
                  </a:ext>
                </a:extLst>
              </p:cNvPr>
              <p:cNvSpPr txBox="1"/>
              <p:nvPr/>
            </p:nvSpPr>
            <p:spPr>
              <a:xfrm>
                <a:off x="2273282" y="1914385"/>
                <a:ext cx="23042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𝑑𝑣𝑘</m:t>
                          </m:r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A26F18-E88F-8AE3-331A-85784BFA4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282" y="1914385"/>
                <a:ext cx="230425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矢印: 右 26">
            <a:extLst>
              <a:ext uri="{FF2B5EF4-FFF2-40B4-BE49-F238E27FC236}">
                <a16:creationId xmlns:a16="http://schemas.microsoft.com/office/drawing/2014/main" id="{F40B1CA4-608A-F866-BA2D-BE7E8BD1929A}"/>
              </a:ext>
            </a:extLst>
          </p:cNvPr>
          <p:cNvSpPr/>
          <p:nvPr/>
        </p:nvSpPr>
        <p:spPr>
          <a:xfrm>
            <a:off x="2123728" y="2725058"/>
            <a:ext cx="2592288" cy="288032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508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endParaRPr kumimoji="0" lang="ja-JP" altLang="en-US" sz="1050" kern="0" dirty="0">
              <a:solidFill>
                <a:schemeClr val="bg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BA501357-5B97-7C34-6667-EF384EF85D91}"/>
                  </a:ext>
                </a:extLst>
              </p:cNvPr>
              <p:cNvSpPr txBox="1"/>
              <p:nvPr/>
            </p:nvSpPr>
            <p:spPr>
              <a:xfrm>
                <a:off x="2195736" y="2427734"/>
                <a:ext cx="23042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BA501357-5B97-7C34-6667-EF384EF85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427734"/>
                <a:ext cx="230425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1C32F9D-7C01-BB70-90F5-2142BDB5ACE5}"/>
                  </a:ext>
                </a:extLst>
              </p:cNvPr>
              <p:cNvSpPr txBox="1"/>
              <p:nvPr/>
            </p:nvSpPr>
            <p:spPr>
              <a:xfrm>
                <a:off x="1043608" y="3396711"/>
                <a:ext cx="6655202" cy="722163"/>
              </a:xfrm>
              <a:prstGeom prst="rect">
                <a:avLst/>
              </a:prstGeom>
            </p:spPr>
            <p:txBody>
              <a:bodyPr vert="horz" wrap="square" lIns="0" tIns="45720" rIns="0" bIns="45720" rtlCol="0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sz="280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2800" i="0" dirty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ja-JP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altLang="ja-JP" sz="2800" dirty="0">
                                  <a:latin typeface="Cambria Math" panose="02040503050406030204" pitchFamily="18" charset="0"/>
                                </a:rPr>
                                <m:t>DelVrfy</m:t>
                              </m:r>
                              <m:d>
                                <m:dPr>
                                  <m:ctrlPr>
                                    <a:rPr lang="en-US" altLang="ja-JP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 dirty="0">
                                      <a:latin typeface="Cambria Math" panose="02040503050406030204" pitchFamily="18" charset="0"/>
                                    </a:rPr>
                                    <m:t>𝑑𝑣𝑘</m:t>
                                  </m:r>
                                  <m:r>
                                    <a:rPr lang="en-US" altLang="ja-JP" sz="28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2800" i="1" dirty="0">
                                      <a:latin typeface="Cambria Math" panose="02040503050406030204" pitchFamily="18" charset="0"/>
                                    </a:rPr>
                                    <m:t>𝑐𝑒𝑟𝑡</m:t>
                                  </m:r>
                                </m:e>
                              </m:d>
                              <m:r>
                                <a:rPr lang="en-US" altLang="ja-JP" sz="28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ja-JP" sz="2800" i="1" dirty="0">
                                  <a:latin typeface="Cambria Math" panose="02040503050406030204" pitchFamily="18" charset="0"/>
                                </a:rPr>
                                <m:t>𝑎𝑐𝑐</m:t>
                              </m:r>
                              <m:r>
                                <a:rPr lang="en-US" altLang="ja-JP" sz="2800" b="0" i="1" dirty="0" smtClean="0">
                                  <a:latin typeface="Cambria Math" panose="02040503050406030204" pitchFamily="18" charset="0"/>
                                </a:rPr>
                                <m:t>∧ </m:t>
                              </m:r>
                              <m:r>
                                <a:rPr kumimoji="1" lang="en-US" altLang="ja-JP" sz="2800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kumimoji="1" lang="en-US" altLang="ja-JP" sz="2800" b="0" i="1" dirty="0" smtClean="0">
                                  <a:latin typeface="Cambria Math" panose="02040503050406030204" pitchFamily="18" charset="0"/>
                                </a:rPr>
                                <m:t>′=</m:t>
                              </m:r>
                              <m:sSup>
                                <m:sSupPr>
                                  <m:ctrlPr>
                                    <a:rPr kumimoji="1" lang="en-US" altLang="ja-JP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800" b="0" i="1" dirty="0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kumimoji="1" lang="en-US" altLang="ja-JP" sz="2800" b="0" i="1" dirty="0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𝑛𝑒𝑔𝑙</m:t>
                      </m:r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1C32F9D-7C01-BB70-90F5-2142BDB5A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396711"/>
                <a:ext cx="6655202" cy="7221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AA8C00F-8EE2-9536-B53C-B9236C94296D}"/>
              </a:ext>
            </a:extLst>
          </p:cNvPr>
          <p:cNvSpPr txBox="1"/>
          <p:nvPr/>
        </p:nvSpPr>
        <p:spPr>
          <a:xfrm>
            <a:off x="349817" y="4398239"/>
            <a:ext cx="4222183" cy="1012315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/>
          <a:p>
            <a:endParaRPr kumimoji="1" lang="ja-JP" altLang="en-US" sz="2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AFC4831-E1A0-9F1F-7A2B-4ED844EEE9EF}"/>
              </a:ext>
            </a:extLst>
          </p:cNvPr>
          <p:cNvSpPr txBox="1"/>
          <p:nvPr/>
        </p:nvSpPr>
        <p:spPr>
          <a:xfrm>
            <a:off x="422575" y="4052244"/>
            <a:ext cx="7276235" cy="896707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/>
          <a:p>
            <a:r>
              <a:rPr kumimoji="1" lang="en-US" altLang="ja-JP" sz="2200" b="1" i="1" dirty="0"/>
              <a:t>OW-VRA -&gt; IND-VRA (quantum </a:t>
            </a:r>
            <a:r>
              <a:rPr kumimoji="1" lang="en-US" altLang="ja-JP" sz="2200" b="1" i="1" dirty="0" err="1"/>
              <a:t>Goldreich</a:t>
            </a:r>
            <a:r>
              <a:rPr kumimoji="1" lang="en-US" altLang="ja-JP" sz="2200" b="1" i="1" dirty="0"/>
              <a:t>-Levin)</a:t>
            </a:r>
            <a:endParaRPr kumimoji="1" lang="ja-JP" altLang="en-US" sz="2200" b="1" i="1" dirty="0"/>
          </a:p>
        </p:txBody>
      </p:sp>
    </p:spTree>
    <p:extLst>
      <p:ext uri="{BB962C8B-B14F-4D97-AF65-F5344CB8AC3E}">
        <p14:creationId xmlns:p14="http://schemas.microsoft.com/office/powerpoint/2010/main" val="333039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B2927B-F325-09FA-5C1F-FCC67F111C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PRF-SKL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7747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3F73326B-D88C-F914-32CA-35419C54F7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i="0" dirty="0" smtClean="0">
                        <a:latin typeface="Cambria Math" panose="02040503050406030204" pitchFamily="18" charset="0"/>
                      </a:rPr>
                      <m:t>KeyGen</m:t>
                    </m:r>
                    <m:d>
                      <m:dPr>
                        <m:ctrlP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e>
                    </m:d>
                    <m:r>
                      <a:rPr lang="ja-JP" altLang="en-US" i="1" dirty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𝑚𝑠𝑘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,|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⟩,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𝑑𝑣𝑘</m:t>
                        </m:r>
                      </m:e>
                    </m:d>
                  </m:oMath>
                </a14:m>
                <a:r>
                  <a:rPr lang="en-US" altLang="ja-JP" b="0" dirty="0"/>
                  <a:t> </a:t>
                </a:r>
                <a:br>
                  <a:rPr lang="en-US" altLang="ja-JP" b="0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dirty="0">
                        <a:latin typeface="Cambria Math" panose="02040503050406030204" pitchFamily="18" charset="0"/>
                      </a:rPr>
                      <m:t>E</m:t>
                    </m:r>
                    <m:r>
                      <m:rPr>
                        <m:sty m:val="p"/>
                      </m:rPr>
                      <a:rPr lang="en-US" altLang="ja-JP" b="0" i="0" dirty="0" smtClean="0">
                        <a:latin typeface="Cambria Math" panose="02040503050406030204" pitchFamily="18" charset="0"/>
                      </a:rPr>
                      <m:t>val</m:t>
                    </m:r>
                    <m:d>
                      <m:d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𝑚𝑠𝑘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ja-JP" altLang="en-US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ja-JP" dirty="0"/>
                  <a:t> </a:t>
                </a:r>
                <a:br>
                  <a:rPr lang="en-US" altLang="ja-JP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dirty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sty m:val="p"/>
                      </m:rPr>
                      <a:rPr lang="en-US" altLang="ja-JP" b="0" i="0" dirty="0" smtClean="0">
                        <a:latin typeface="Cambria Math" panose="02040503050406030204" pitchFamily="18" charset="0"/>
                      </a:rPr>
                      <m:t>Eval</m:t>
                    </m:r>
                    <m:d>
                      <m:d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⟩,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ja-JP" altLang="en-US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ja-JP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dirty="0"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altLang="ja-JP" b="0" i="0" dirty="0" smtClean="0">
                        <a:latin typeface="Cambria Math" panose="02040503050406030204" pitchFamily="18" charset="0"/>
                      </a:rPr>
                      <m:t>el</m:t>
                    </m:r>
                    <m:d>
                      <m:d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d>
                    <m:r>
                      <a:rPr lang="ja-JP" altLang="en-US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𝑐𝑒𝑟𝑡</m:t>
                    </m:r>
                  </m:oMath>
                </a14:m>
                <a:r>
                  <a:rPr lang="en-US" altLang="ja-JP" dirty="0"/>
                  <a:t>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dirty="0" smtClean="0"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altLang="ja-JP" b="0" i="0" dirty="0" smtClean="0">
                        <a:latin typeface="Cambria Math" panose="02040503050406030204" pitchFamily="18" charset="0"/>
                      </a:rPr>
                      <m:t>elVrfy</m:t>
                    </m:r>
                    <m:d>
                      <m:d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𝑑𝑣𝑘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𝑐𝑒𝑟𝑡</m:t>
                        </m:r>
                      </m:e>
                    </m:d>
                    <m:r>
                      <a:rPr lang="ja-JP" altLang="en-US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𝑎𝑐𝑐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𝑟𝑒𝑗</m:t>
                    </m:r>
                  </m:oMath>
                </a14:m>
                <a:r>
                  <a:rPr lang="en-US" altLang="ja-JP" dirty="0"/>
                  <a:t> 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Evaluation correctness: for any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 </a:t>
                </a:r>
                <a:r>
                  <a:rPr lang="en-US" altLang="ja-JP" dirty="0" err="1"/>
                  <a:t>Pr</a:t>
                </a:r>
                <a:r>
                  <a:rPr lang="en-US" altLang="ja-JP" dirty="0"/>
                  <a:t>[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dirty="0" smtClean="0">
                        <a:latin typeface="Cambria Math" panose="02040503050406030204" pitchFamily="18" charset="0"/>
                      </a:rPr>
                      <m:t>LE</m:t>
                    </m:r>
                    <m:r>
                      <m:rPr>
                        <m:sty m:val="p"/>
                      </m:rPr>
                      <a:rPr lang="en-US" altLang="ja-JP" dirty="0">
                        <a:latin typeface="Cambria Math" panose="02040503050406030204" pitchFamily="18" charset="0"/>
                      </a:rPr>
                      <m:t>val</m:t>
                    </m:r>
                    <m:d>
                      <m:d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𝑚𝑠𝑘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ja-JP" dirty="0"/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dirty="0">
                        <a:latin typeface="Cambria Math" panose="02040503050406030204" pitchFamily="18" charset="0"/>
                      </a:rPr>
                      <m:t>Eval</m:t>
                    </m:r>
                    <m:d>
                      <m:d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𝑚𝑠𝑘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ja-JP" dirty="0"/>
                  <a:t>]=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𝑛𝑒𝑔𝑙</m:t>
                    </m:r>
                  </m:oMath>
                </a14:m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Deletion verification correctness: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 </a:t>
                </a:r>
                <a:r>
                  <a:rPr lang="en-US" altLang="ja-JP" dirty="0" err="1"/>
                  <a:t>Pr</a:t>
                </a:r>
                <a:r>
                  <a:rPr lang="en-US" altLang="ja-JP" dirty="0"/>
                  <a:t>[</a:t>
                </a:r>
                <a:r>
                  <a:rPr lang="en-US" altLang="ja-JP" dirty="0" err="1"/>
                  <a:t>DelVrfy</a:t>
                </a:r>
                <a:r>
                  <a:rPr lang="en-US" altLang="ja-JP" dirty="0"/>
                  <a:t>(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𝑑𝑣𝑘</m:t>
                    </m:r>
                  </m:oMath>
                </a14:m>
                <a:r>
                  <a:rPr lang="en-US" altLang="ja-JP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dirty="0">
                        <a:latin typeface="Cambria Math" panose="02040503050406030204" pitchFamily="18" charset="0"/>
                      </a:rPr>
                      <m:t>Del</m:t>
                    </m:r>
                    <m:d>
                      <m:d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d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ja-JP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b="0" i="0" dirty="0" smtClean="0">
                        <a:latin typeface="Cambria Math" panose="02040503050406030204" pitchFamily="18" charset="0"/>
                      </a:rPr>
                      <m:t>acc</m:t>
                    </m:r>
                    <m:r>
                      <a:rPr lang="en-US" altLang="ja-JP" b="0" i="0" dirty="0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𝑛𝑒𝑔𝑙</m:t>
                    </m:r>
                  </m:oMath>
                </a14:m>
                <a:r>
                  <a:rPr lang="en-US" altLang="ja-JP" dirty="0"/>
                  <a:t> </a:t>
                </a:r>
              </a:p>
              <a:p>
                <a:pPr marL="0" indent="0">
                  <a:buNone/>
                </a:pPr>
                <a:endParaRPr lang="en-US" altLang="ja-JP" b="0" dirty="0"/>
              </a:p>
              <a:p>
                <a:pPr marL="0" indent="0">
                  <a:buNone/>
                </a:pPr>
                <a:endParaRPr lang="en-US" altLang="ja-JP" b="0" dirty="0"/>
              </a:p>
              <a:p>
                <a:pPr marL="0" indent="0">
                  <a:buNone/>
                </a:pPr>
                <a:endParaRPr kumimoji="1" lang="en-US" altLang="ja-JP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3F73326B-D88C-F914-32CA-35419C54F7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タイトル 2">
            <a:extLst>
              <a:ext uri="{FF2B5EF4-FFF2-40B4-BE49-F238E27FC236}">
                <a16:creationId xmlns:a16="http://schemas.microsoft.com/office/drawing/2014/main" id="{482DF708-1197-AB17-F822-24369367A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Syntax of PRF-SKL with Classical Revocation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65703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025B16-3534-262E-C32F-272FC6A8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PR</a:t>
            </a:r>
            <a:r>
              <a:rPr kumimoji="1" lang="en-US" altLang="ja-JP" dirty="0"/>
              <a:t>-VRA Security</a:t>
            </a:r>
            <a:endParaRPr kumimoji="1" lang="ja-JP" altLang="en-US" dirty="0"/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539990E8-37AF-B68D-A073-9981C93EFA03}"/>
              </a:ext>
            </a:extLst>
          </p:cNvPr>
          <p:cNvSpPr/>
          <p:nvPr/>
        </p:nvSpPr>
        <p:spPr>
          <a:xfrm>
            <a:off x="2164222" y="1635646"/>
            <a:ext cx="2592288" cy="288032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508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endParaRPr kumimoji="0" lang="ja-JP" altLang="en-US" sz="1050" kern="0" dirty="0">
              <a:solidFill>
                <a:schemeClr val="bg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88EC42B6-DC80-46FE-523B-652AA6AC38E3}"/>
              </a:ext>
            </a:extLst>
          </p:cNvPr>
          <p:cNvSpPr/>
          <p:nvPr/>
        </p:nvSpPr>
        <p:spPr>
          <a:xfrm>
            <a:off x="139384" y="2300672"/>
            <a:ext cx="1419289" cy="631118"/>
          </a:xfrm>
          <a:prstGeom prst="roundRect">
            <a:avLst/>
          </a:prstGeom>
          <a:solidFill>
            <a:srgbClr val="FF00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r>
              <a:rPr kumimoji="0" lang="en-US" altLang="ja-JP" sz="2000" kern="0" dirty="0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Adversary</a:t>
            </a:r>
            <a:endParaRPr kumimoji="0" lang="ja-JP" altLang="en-US" sz="2000" kern="0" dirty="0">
              <a:solidFill>
                <a:schemeClr val="tx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6DF37FFE-F742-663B-DC15-B67C96338E94}"/>
              </a:ext>
            </a:extLst>
          </p:cNvPr>
          <p:cNvSpPr/>
          <p:nvPr/>
        </p:nvSpPr>
        <p:spPr>
          <a:xfrm rot="10800000">
            <a:off x="2129266" y="1107823"/>
            <a:ext cx="2592288" cy="288032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508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endParaRPr kumimoji="0" lang="ja-JP" altLang="en-US" sz="1050" kern="0" dirty="0">
              <a:solidFill>
                <a:schemeClr val="bg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EF565786-8DD1-D263-CCA3-756D68089153}"/>
              </a:ext>
            </a:extLst>
          </p:cNvPr>
          <p:cNvSpPr/>
          <p:nvPr/>
        </p:nvSpPr>
        <p:spPr>
          <a:xfrm>
            <a:off x="7446782" y="2292242"/>
            <a:ext cx="1512168" cy="6311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r>
              <a:rPr kumimoji="0" lang="en-US" altLang="ja-JP" sz="2000" kern="0" dirty="0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Challenger</a:t>
            </a:r>
            <a:endParaRPr kumimoji="0" lang="ja-JP" altLang="en-US" sz="2000" kern="0" dirty="0">
              <a:solidFill>
                <a:schemeClr val="tx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A5C94F1-444C-D270-3179-7F064B0B7BE1}"/>
                  </a:ext>
                </a:extLst>
              </p:cNvPr>
              <p:cNvSpPr txBox="1"/>
              <p:nvPr/>
            </p:nvSpPr>
            <p:spPr>
              <a:xfrm>
                <a:off x="3600400" y="838911"/>
                <a:ext cx="5076056" cy="3822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b="0" dirty="0"/>
                  <a:t> 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𝑚𝑠𝑘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,|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⟩,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𝑑𝑣𝑘</m:t>
                        </m:r>
                      </m:e>
                    </m:d>
                    <m:r>
                      <a:rPr lang="ja-JP" alt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altLang="ja-JP" b="0" i="0" dirty="0" smtClean="0">
                        <a:latin typeface="Cambria Math" panose="02040503050406030204" pitchFamily="18" charset="0"/>
                      </a:rPr>
                      <m:t>KeyGen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A5C94F1-444C-D270-3179-7F064B0B7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400" y="838911"/>
                <a:ext cx="5076056" cy="382284"/>
              </a:xfrm>
              <a:prstGeom prst="rect">
                <a:avLst/>
              </a:prstGeom>
              <a:blipFill>
                <a:blip r:embed="rId3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9B315EB-5760-A8DD-EC9E-A42312267F87}"/>
                  </a:ext>
                </a:extLst>
              </p:cNvPr>
              <p:cNvSpPr txBox="1"/>
              <p:nvPr/>
            </p:nvSpPr>
            <p:spPr>
              <a:xfrm>
                <a:off x="2345290" y="760057"/>
                <a:ext cx="23042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9B315EB-5760-A8DD-EC9E-A42312267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290" y="760057"/>
                <a:ext cx="2304256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914E8CA-82B9-87DF-18B1-70BB6099A8BB}"/>
                  </a:ext>
                </a:extLst>
              </p:cNvPr>
              <p:cNvSpPr txBox="1"/>
              <p:nvPr/>
            </p:nvSpPr>
            <p:spPr>
              <a:xfrm>
                <a:off x="2267744" y="1326829"/>
                <a:ext cx="23042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𝑐𝑒𝑟𝑡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914E8CA-82B9-87DF-18B1-70BB6099A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326829"/>
                <a:ext cx="230425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53FF9A2A-950D-33B0-165A-9D30F59FF9C9}"/>
                  </a:ext>
                </a:extLst>
              </p:cNvPr>
              <p:cNvSpPr txBox="1"/>
              <p:nvPr/>
            </p:nvSpPr>
            <p:spPr>
              <a:xfrm>
                <a:off x="4067944" y="2945426"/>
                <a:ext cx="309634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b="0" i="0" dirty="0" smtClean="0">
                          <a:latin typeface="Cambria Math" panose="02040503050406030204" pitchFamily="18" charset="0"/>
                        </a:rPr>
                        <m:t>Otherwise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53FF9A2A-950D-33B0-165A-9D30F59FF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945426"/>
                <a:ext cx="309634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78091E86-C347-0EEC-4B21-71EAEFA51D17}"/>
                  </a:ext>
                </a:extLst>
              </p:cNvPr>
              <p:cNvSpPr txBox="1"/>
              <p:nvPr/>
            </p:nvSpPr>
            <p:spPr>
              <a:xfrm>
                <a:off x="4145300" y="1477154"/>
                <a:ext cx="3877613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b="0" dirty="0">
                    <a:latin typeface="Cambria Math" panose="02040503050406030204" pitchFamily="18" charset="0"/>
                  </a:rPr>
                  <a:t>                If </a:t>
                </a:r>
                <a:r>
                  <a:rPr lang="en-US" altLang="ja-JP" dirty="0" err="1">
                    <a:latin typeface="Cambria Math" panose="02040503050406030204" pitchFamily="18" charset="0"/>
                  </a:rPr>
                  <a:t>DelVrfy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𝑑𝑣𝑘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𝑐𝑒𝑟𝑡</m:t>
                        </m:r>
                      </m:e>
                    </m:d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𝑎𝑐𝑐</m:t>
                    </m:r>
                  </m:oMath>
                </a14:m>
                <a:endParaRPr lang="en-US" altLang="ja-JP" b="0" i="1" dirty="0">
                  <a:latin typeface="Cambria Math" panose="02040503050406030204" pitchFamily="18" charset="0"/>
                </a:endParaRPr>
              </a:p>
              <a:p>
                <a:r>
                  <a:rPr lang="en-US" altLang="ja-JP" b="0" dirty="0"/>
                  <a:t>            </a:t>
                </a:r>
                <a14:m>
                  <m:oMath xmlns:m="http://schemas.openxmlformats.org/officeDocument/2006/math">
                    <m:r>
                      <a:rPr lang="en-US" altLang="ja-JP" b="0" i="0" dirty="0" smtClean="0">
                        <a:latin typeface="Cambria Math" panose="02040503050406030204" pitchFamily="18" charset="0"/>
                      </a:rPr>
                      <m:t>     </m:t>
                    </m:r>
                    <m:sSup>
                      <m:sSup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br>
                  <a:rPr lang="en-US" altLang="ja-JP" b="0" i="1" dirty="0">
                    <a:latin typeface="Cambria Math" panose="02040503050406030204" pitchFamily="18" charset="0"/>
                  </a:rPr>
                </a:br>
                <a:r>
                  <a:rPr lang="en-US" altLang="ja-JP" b="0" i="1" dirty="0">
                    <a:latin typeface="Cambria Math" panose="02040503050406030204" pitchFamily="18" charset="0"/>
                  </a:rPr>
                  <a:t>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Eval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𝑚𝑠𝑘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altLang="ja-JP" b="0" i="1" dirty="0">
                  <a:latin typeface="Cambria Math" panose="02040503050406030204" pitchFamily="18" charset="0"/>
                </a:endParaRPr>
              </a:p>
              <a:p>
                <a:r>
                  <a:rPr lang="en-US" altLang="ja-JP" b="0" dirty="0"/>
                  <a:t>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ℛ</m:t>
                    </m:r>
                  </m:oMath>
                </a14:m>
                <a:r>
                  <a:rPr lang="en-US" altLang="ja-JP" b="0" dirty="0"/>
                  <a:t>  </a:t>
                </a:r>
              </a:p>
              <a:p>
                <a:r>
                  <a:rPr lang="en-US" altLang="ja-JP" dirty="0"/>
                  <a:t>                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ja-JP" altLang="en-US" i="1" dirty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altLang="ja-JP" b="0" dirty="0"/>
              </a:p>
              <a:p>
                <a:r>
                  <a:rPr lang="en-US" altLang="ja-JP" b="0" dirty="0"/>
                  <a:t>                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78091E86-C347-0EEC-4B21-71EAEFA51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300" y="1477154"/>
                <a:ext cx="3877613" cy="1754326"/>
              </a:xfrm>
              <a:prstGeom prst="rect">
                <a:avLst/>
              </a:prstGeom>
              <a:blipFill>
                <a:blip r:embed="rId7"/>
                <a:stretch>
                  <a:fillRect t="-20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矢印: 右 14">
            <a:extLst>
              <a:ext uri="{FF2B5EF4-FFF2-40B4-BE49-F238E27FC236}">
                <a16:creationId xmlns:a16="http://schemas.microsoft.com/office/drawing/2014/main" id="{FB4F5B46-5C3E-C43A-8C74-8A2F15F0C5C0}"/>
              </a:ext>
            </a:extLst>
          </p:cNvPr>
          <p:cNvSpPr/>
          <p:nvPr/>
        </p:nvSpPr>
        <p:spPr>
          <a:xfrm rot="10800000">
            <a:off x="2129266" y="2391271"/>
            <a:ext cx="2592288" cy="288032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508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endParaRPr kumimoji="0" lang="ja-JP" altLang="en-US" sz="1050" kern="0" dirty="0">
              <a:solidFill>
                <a:schemeClr val="bg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A26F18-E88F-8AE3-331A-85784BFA44B5}"/>
                  </a:ext>
                </a:extLst>
              </p:cNvPr>
              <p:cNvSpPr txBox="1"/>
              <p:nvPr/>
            </p:nvSpPr>
            <p:spPr>
              <a:xfrm>
                <a:off x="2273282" y="2093947"/>
                <a:ext cx="2304256" cy="375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),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𝑑𝑣𝑘</m:t>
                          </m:r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A26F18-E88F-8AE3-331A-85784BFA4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282" y="2093947"/>
                <a:ext cx="2304256" cy="375424"/>
              </a:xfrm>
              <a:prstGeom prst="rect">
                <a:avLst/>
              </a:prstGeom>
              <a:blipFill>
                <a:blip r:embed="rId8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矢印: 右 16">
            <a:extLst>
              <a:ext uri="{FF2B5EF4-FFF2-40B4-BE49-F238E27FC236}">
                <a16:creationId xmlns:a16="http://schemas.microsoft.com/office/drawing/2014/main" id="{DEACD241-FF65-C6D0-F614-62483D6F31F6}"/>
              </a:ext>
            </a:extLst>
          </p:cNvPr>
          <p:cNvSpPr/>
          <p:nvPr/>
        </p:nvSpPr>
        <p:spPr>
          <a:xfrm rot="10800000">
            <a:off x="2129267" y="3147813"/>
            <a:ext cx="2592288" cy="288032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508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endParaRPr kumimoji="0" lang="ja-JP" altLang="en-US" sz="1050" kern="0" dirty="0">
              <a:solidFill>
                <a:schemeClr val="bg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A2F81A2-3F15-004E-F247-0674E15093F4}"/>
              </a:ext>
            </a:extLst>
          </p:cNvPr>
          <p:cNvSpPr txBox="1"/>
          <p:nvPr/>
        </p:nvSpPr>
        <p:spPr>
          <a:xfrm>
            <a:off x="2201274" y="2850490"/>
            <a:ext cx="2304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             nothing</a:t>
            </a:r>
            <a:endParaRPr lang="ja-JP" altLang="en-US" dirty="0"/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8330840D-63B3-57A9-F7C1-076B35AB0D1D}"/>
              </a:ext>
            </a:extLst>
          </p:cNvPr>
          <p:cNvCxnSpPr>
            <a:cxnSpLocks/>
          </p:cNvCxnSpPr>
          <p:nvPr/>
        </p:nvCxnSpPr>
        <p:spPr>
          <a:xfrm>
            <a:off x="1841234" y="2897529"/>
            <a:ext cx="5467070" cy="8419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矢印: 右 26">
            <a:extLst>
              <a:ext uri="{FF2B5EF4-FFF2-40B4-BE49-F238E27FC236}">
                <a16:creationId xmlns:a16="http://schemas.microsoft.com/office/drawing/2014/main" id="{F40B1CA4-608A-F866-BA2D-BE7E8BD1929A}"/>
              </a:ext>
            </a:extLst>
          </p:cNvPr>
          <p:cNvSpPr/>
          <p:nvPr/>
        </p:nvSpPr>
        <p:spPr>
          <a:xfrm>
            <a:off x="2195736" y="3939902"/>
            <a:ext cx="2592288" cy="288032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508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endParaRPr kumimoji="0" lang="ja-JP" altLang="en-US" sz="1050" kern="0" dirty="0">
              <a:solidFill>
                <a:schemeClr val="bg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BA501357-5B97-7C34-6667-EF384EF85D91}"/>
                  </a:ext>
                </a:extLst>
              </p:cNvPr>
              <p:cNvSpPr txBox="1"/>
              <p:nvPr/>
            </p:nvSpPr>
            <p:spPr>
              <a:xfrm>
                <a:off x="2267744" y="3642578"/>
                <a:ext cx="2304256" cy="3693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BA501357-5B97-7C34-6667-EF384EF85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642578"/>
                <a:ext cx="2304256" cy="3693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右中かっこ 29">
            <a:extLst>
              <a:ext uri="{FF2B5EF4-FFF2-40B4-BE49-F238E27FC236}">
                <a16:creationId xmlns:a16="http://schemas.microsoft.com/office/drawing/2014/main" id="{206CD12B-961F-C70F-A8D7-848840ABA91E}"/>
              </a:ext>
            </a:extLst>
          </p:cNvPr>
          <p:cNvSpPr/>
          <p:nvPr/>
        </p:nvSpPr>
        <p:spPr>
          <a:xfrm>
            <a:off x="4788024" y="2376051"/>
            <a:ext cx="266288" cy="10597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1C32F9D-7C01-BB70-90F5-2142BDB5ACE5}"/>
                  </a:ext>
                </a:extLst>
              </p:cNvPr>
              <p:cNvSpPr txBox="1"/>
              <p:nvPr/>
            </p:nvSpPr>
            <p:spPr>
              <a:xfrm>
                <a:off x="5220071" y="4219009"/>
                <a:ext cx="3657229" cy="738704"/>
              </a:xfrm>
              <a:prstGeom prst="rect">
                <a:avLst/>
              </a:prstGeom>
            </p:spPr>
            <p:txBody>
              <a:bodyPr vert="horz" wrap="square" lIns="0" tIns="45720" rIns="0" bIns="45720" rtlCol="0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sz="280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2800" i="0" dirty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ja-JP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kumimoji="1" lang="en-US" altLang="ja-JP" sz="28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1" lang="en-US" altLang="ja-JP" sz="2800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kumimoji="1" lang="en-US" altLang="ja-JP" sz="28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func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𝑛𝑒𝑔𝑙</m:t>
                      </m:r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1C32F9D-7C01-BB70-90F5-2142BDB5A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1" y="4219009"/>
                <a:ext cx="3657229" cy="7387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9441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348DCFD2-ECD4-9F9D-63FD-8721FCA96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7147B7E4-EEEE-AA06-F3D4-F0FF1C000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A3A63116-8F36-278E-D137-59D4772A7D1F}"/>
              </a:ext>
            </a:extLst>
          </p:cNvPr>
          <p:cNvSpPr/>
          <p:nvPr/>
        </p:nvSpPr>
        <p:spPr>
          <a:xfrm>
            <a:off x="467544" y="483518"/>
            <a:ext cx="7776864" cy="1800200"/>
          </a:xfrm>
          <a:prstGeom prst="round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77836"/>
            <a:r>
              <a:rPr kumimoji="0" lang="en-US" altLang="ja-JP" sz="3600" kern="0" dirty="0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Is key leasing without key update possible??</a:t>
            </a:r>
            <a:endParaRPr kumimoji="0" lang="ja-JP" altLang="en-US" sz="3600" kern="0" dirty="0">
              <a:solidFill>
                <a:schemeClr val="tx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6DDD0F83-5D9F-4608-921A-5D2FAE1E5586}"/>
              </a:ext>
            </a:extLst>
          </p:cNvPr>
          <p:cNvSpPr/>
          <p:nvPr/>
        </p:nvSpPr>
        <p:spPr>
          <a:xfrm>
            <a:off x="503548" y="2562960"/>
            <a:ext cx="7704856" cy="1368152"/>
          </a:xfrm>
          <a:prstGeom prst="round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77836"/>
            <a:r>
              <a:rPr kumimoji="0" lang="en-US" altLang="ja-JP" sz="4800" kern="0" dirty="0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By</a:t>
            </a:r>
            <a:r>
              <a:rPr kumimoji="0" lang="ja-JP" altLang="en-US" sz="4800" kern="0" dirty="0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0" lang="en-US" altLang="ja-JP" sz="4800" kern="0" dirty="0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using</a:t>
            </a:r>
            <a:r>
              <a:rPr kumimoji="0" lang="ja-JP" altLang="en-US" sz="4800" kern="0" dirty="0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0" lang="en-US" altLang="ja-JP" sz="4800" kern="0" dirty="0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quantum,</a:t>
            </a:r>
            <a:r>
              <a:rPr kumimoji="0" lang="ja-JP" altLang="en-US" sz="4800" kern="0" dirty="0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0" lang="en-US" altLang="ja-JP" sz="4800" kern="0" dirty="0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YES!</a:t>
            </a:r>
            <a:endParaRPr kumimoji="0" lang="ja-JP" altLang="en-US" sz="4800" kern="0" dirty="0">
              <a:solidFill>
                <a:schemeClr val="tx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A0391ED-3D6E-494E-AD67-5C42CEBAE624}"/>
              </a:ext>
            </a:extLst>
          </p:cNvPr>
          <p:cNvSpPr txBox="1"/>
          <p:nvPr/>
        </p:nvSpPr>
        <p:spPr>
          <a:xfrm>
            <a:off x="539552" y="4227934"/>
            <a:ext cx="7704856" cy="432048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/>
          <a:p>
            <a:r>
              <a:rPr kumimoji="1" lang="en-US" altLang="ja-JP" sz="2200" dirty="0"/>
              <a:t>[KN22], [AKN+23], [APV23], [AHH24], [MPY24]</a:t>
            </a: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88276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025B16-3534-262E-C32F-272FC6A8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UP</a:t>
            </a:r>
            <a:r>
              <a:rPr kumimoji="1" lang="en-US" altLang="ja-JP" dirty="0"/>
              <a:t>-VRA Security</a:t>
            </a:r>
            <a:endParaRPr kumimoji="1" lang="ja-JP" altLang="en-US" dirty="0"/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539990E8-37AF-B68D-A073-9981C93EFA03}"/>
              </a:ext>
            </a:extLst>
          </p:cNvPr>
          <p:cNvSpPr/>
          <p:nvPr/>
        </p:nvSpPr>
        <p:spPr>
          <a:xfrm>
            <a:off x="2164222" y="1635646"/>
            <a:ext cx="2592288" cy="288032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508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endParaRPr kumimoji="0" lang="ja-JP" altLang="en-US" sz="1050" kern="0" dirty="0">
              <a:solidFill>
                <a:schemeClr val="bg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88EC42B6-DC80-46FE-523B-652AA6AC38E3}"/>
              </a:ext>
            </a:extLst>
          </p:cNvPr>
          <p:cNvSpPr/>
          <p:nvPr/>
        </p:nvSpPr>
        <p:spPr>
          <a:xfrm>
            <a:off x="84281" y="1722243"/>
            <a:ext cx="1419289" cy="631118"/>
          </a:xfrm>
          <a:prstGeom prst="roundRect">
            <a:avLst/>
          </a:prstGeom>
          <a:solidFill>
            <a:srgbClr val="FF00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r>
              <a:rPr kumimoji="0" lang="en-US" altLang="ja-JP" sz="2000" kern="0" dirty="0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Adversary</a:t>
            </a:r>
            <a:endParaRPr kumimoji="0" lang="ja-JP" altLang="en-US" sz="2000" kern="0" dirty="0">
              <a:solidFill>
                <a:schemeClr val="tx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6DF37FFE-F742-663B-DC15-B67C96338E94}"/>
              </a:ext>
            </a:extLst>
          </p:cNvPr>
          <p:cNvSpPr/>
          <p:nvPr/>
        </p:nvSpPr>
        <p:spPr>
          <a:xfrm rot="10800000">
            <a:off x="2129266" y="1107823"/>
            <a:ext cx="2592288" cy="288032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508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endParaRPr kumimoji="0" lang="ja-JP" altLang="en-US" sz="1050" kern="0" dirty="0">
              <a:solidFill>
                <a:schemeClr val="bg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EF565786-8DD1-D263-CCA3-756D68089153}"/>
              </a:ext>
            </a:extLst>
          </p:cNvPr>
          <p:cNvSpPr/>
          <p:nvPr/>
        </p:nvSpPr>
        <p:spPr>
          <a:xfrm>
            <a:off x="7416316" y="1689924"/>
            <a:ext cx="1512168" cy="6311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r>
              <a:rPr kumimoji="0" lang="en-US" altLang="ja-JP" sz="2000" kern="0" dirty="0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Challenger</a:t>
            </a:r>
            <a:endParaRPr kumimoji="0" lang="ja-JP" altLang="en-US" sz="2000" kern="0" dirty="0">
              <a:solidFill>
                <a:schemeClr val="tx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A5C94F1-444C-D270-3179-7F064B0B7BE1}"/>
                  </a:ext>
                </a:extLst>
              </p:cNvPr>
              <p:cNvSpPr txBox="1"/>
              <p:nvPr/>
            </p:nvSpPr>
            <p:spPr>
              <a:xfrm>
                <a:off x="3600400" y="987574"/>
                <a:ext cx="5076056" cy="3822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b="0" dirty="0"/>
                  <a:t> 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𝑚𝑠𝑘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,|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⟩,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𝑑𝑣𝑘</m:t>
                        </m:r>
                      </m:e>
                    </m:d>
                    <m:r>
                      <a:rPr lang="ja-JP" alt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altLang="ja-JP" b="0" i="0" dirty="0" smtClean="0">
                        <a:latin typeface="Cambria Math" panose="02040503050406030204" pitchFamily="18" charset="0"/>
                      </a:rPr>
                      <m:t>KeyGen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A5C94F1-444C-D270-3179-7F064B0B7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400" y="987574"/>
                <a:ext cx="5076056" cy="382284"/>
              </a:xfrm>
              <a:prstGeom prst="rect">
                <a:avLst/>
              </a:prstGeom>
              <a:blipFill>
                <a:blip r:embed="rId3"/>
                <a:stretch>
                  <a:fillRect b="-158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9B315EB-5760-A8DD-EC9E-A42312267F87}"/>
                  </a:ext>
                </a:extLst>
              </p:cNvPr>
              <p:cNvSpPr txBox="1"/>
              <p:nvPr/>
            </p:nvSpPr>
            <p:spPr>
              <a:xfrm>
                <a:off x="2345290" y="760057"/>
                <a:ext cx="23042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9B315EB-5760-A8DD-EC9E-A42312267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290" y="760057"/>
                <a:ext cx="2304256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914E8CA-82B9-87DF-18B1-70BB6099A8BB}"/>
                  </a:ext>
                </a:extLst>
              </p:cNvPr>
              <p:cNvSpPr txBox="1"/>
              <p:nvPr/>
            </p:nvSpPr>
            <p:spPr>
              <a:xfrm>
                <a:off x="2267744" y="1326829"/>
                <a:ext cx="23042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𝑐𝑒𝑟𝑡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914E8CA-82B9-87DF-18B1-70BB6099A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326829"/>
                <a:ext cx="230425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78091E86-C347-0EEC-4B21-71EAEFA51D17}"/>
                  </a:ext>
                </a:extLst>
              </p:cNvPr>
              <p:cNvSpPr txBox="1"/>
              <p:nvPr/>
            </p:nvSpPr>
            <p:spPr>
              <a:xfrm>
                <a:off x="3995936" y="2139702"/>
                <a:ext cx="3877613" cy="6674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b="0" i="0" dirty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𝒟</m:t>
                      </m:r>
                    </m:oMath>
                  </m:oMathPara>
                </a14:m>
                <a:endParaRPr lang="en-US" altLang="ja-JP" b="0" dirty="0"/>
              </a:p>
              <a:p>
                <a:r>
                  <a:rPr lang="en-US" altLang="ja-JP" b="0" dirty="0"/>
                  <a:t>                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78091E86-C347-0EEC-4B21-71EAEFA51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139702"/>
                <a:ext cx="3877613" cy="6674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矢印: 右 14">
            <a:extLst>
              <a:ext uri="{FF2B5EF4-FFF2-40B4-BE49-F238E27FC236}">
                <a16:creationId xmlns:a16="http://schemas.microsoft.com/office/drawing/2014/main" id="{FB4F5B46-5C3E-C43A-8C74-8A2F15F0C5C0}"/>
              </a:ext>
            </a:extLst>
          </p:cNvPr>
          <p:cNvSpPr/>
          <p:nvPr/>
        </p:nvSpPr>
        <p:spPr>
          <a:xfrm rot="10800000">
            <a:off x="2129266" y="2211709"/>
            <a:ext cx="2592288" cy="288032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508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endParaRPr kumimoji="0" lang="ja-JP" altLang="en-US" sz="1050" kern="0" dirty="0">
              <a:solidFill>
                <a:schemeClr val="bg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A26F18-E88F-8AE3-331A-85784BFA44B5}"/>
                  </a:ext>
                </a:extLst>
              </p:cNvPr>
              <p:cNvSpPr txBox="1"/>
              <p:nvPr/>
            </p:nvSpPr>
            <p:spPr>
              <a:xfrm>
                <a:off x="2273282" y="1914385"/>
                <a:ext cx="23042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𝑑𝑣𝑘</m:t>
                          </m:r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A26F18-E88F-8AE3-331A-85784BFA4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282" y="1914385"/>
                <a:ext cx="230425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矢印: 右 26">
            <a:extLst>
              <a:ext uri="{FF2B5EF4-FFF2-40B4-BE49-F238E27FC236}">
                <a16:creationId xmlns:a16="http://schemas.microsoft.com/office/drawing/2014/main" id="{F40B1CA4-608A-F866-BA2D-BE7E8BD1929A}"/>
              </a:ext>
            </a:extLst>
          </p:cNvPr>
          <p:cNvSpPr/>
          <p:nvPr/>
        </p:nvSpPr>
        <p:spPr>
          <a:xfrm>
            <a:off x="2123728" y="2725058"/>
            <a:ext cx="2592288" cy="288032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508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endParaRPr kumimoji="0" lang="ja-JP" altLang="en-US" sz="1050" kern="0" dirty="0">
              <a:solidFill>
                <a:schemeClr val="bg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BA501357-5B97-7C34-6667-EF384EF85D91}"/>
                  </a:ext>
                </a:extLst>
              </p:cNvPr>
              <p:cNvSpPr txBox="1"/>
              <p:nvPr/>
            </p:nvSpPr>
            <p:spPr>
              <a:xfrm>
                <a:off x="2195736" y="2427734"/>
                <a:ext cx="23042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BA501357-5B97-7C34-6667-EF384EF85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427734"/>
                <a:ext cx="230425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1C32F9D-7C01-BB70-90F5-2142BDB5ACE5}"/>
                  </a:ext>
                </a:extLst>
              </p:cNvPr>
              <p:cNvSpPr txBox="1"/>
              <p:nvPr/>
            </p:nvSpPr>
            <p:spPr>
              <a:xfrm>
                <a:off x="221731" y="3343744"/>
                <a:ext cx="8454725" cy="476833"/>
              </a:xfrm>
              <a:prstGeom prst="rect">
                <a:avLst/>
              </a:prstGeom>
            </p:spPr>
            <p:txBody>
              <a:bodyPr vert="horz" wrap="square" lIns="0" tIns="45720" rIns="0" bIns="45720" rtlCol="0"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sz="280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2800" i="0" dirty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ja-JP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altLang="ja-JP" sz="2800" dirty="0">
                                  <a:latin typeface="Cambria Math" panose="02040503050406030204" pitchFamily="18" charset="0"/>
                                </a:rPr>
                                <m:t>DelVrfy</m:t>
                              </m:r>
                              <m:d>
                                <m:dPr>
                                  <m:ctrlPr>
                                    <a:rPr lang="en-US" altLang="ja-JP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 dirty="0">
                                      <a:latin typeface="Cambria Math" panose="02040503050406030204" pitchFamily="18" charset="0"/>
                                    </a:rPr>
                                    <m:t>𝑑𝑣𝑘</m:t>
                                  </m:r>
                                  <m:r>
                                    <a:rPr lang="en-US" altLang="ja-JP" sz="28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2800" i="1" dirty="0">
                                      <a:latin typeface="Cambria Math" panose="02040503050406030204" pitchFamily="18" charset="0"/>
                                    </a:rPr>
                                    <m:t>𝑐𝑒𝑟𝑡</m:t>
                                  </m:r>
                                </m:e>
                              </m:d>
                              <m:r>
                                <a:rPr lang="en-US" altLang="ja-JP" sz="28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ja-JP" sz="2800" i="1" dirty="0">
                                  <a:latin typeface="Cambria Math" panose="02040503050406030204" pitchFamily="18" charset="0"/>
                                </a:rPr>
                                <m:t>𝑎𝑐𝑐</m:t>
                              </m:r>
                              <m:r>
                                <a:rPr lang="en-US" altLang="ja-JP" sz="2800" b="0" i="1" dirty="0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p>
                                <m:sSupPr>
                                  <m:ctrlPr>
                                    <a:rPr kumimoji="1" lang="en-US" altLang="ja-JP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kumimoji="1" lang="en-US" altLang="ja-JP" sz="2800" b="0" i="1" dirty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1" lang="en-US" altLang="ja-JP" sz="28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1" lang="en-US" altLang="ja-JP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ja-JP" sz="2800" b="0" i="0" dirty="0" smtClean="0">
                                      <a:latin typeface="Cambria Math" panose="02040503050406030204" pitchFamily="18" charset="0"/>
                                    </a:rPr>
                                    <m:t>Eval</m:t>
                                  </m:r>
                                  <m:r>
                                    <a:rPr kumimoji="1" lang="en-US" altLang="ja-JP" sz="2800" b="0" i="1" dirty="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kumimoji="1" lang="en-US" altLang="ja-JP" sz="2800" b="0" i="1" dirty="0" smtClean="0">
                                      <a:latin typeface="Cambria Math" panose="02040503050406030204" pitchFamily="18" charset="0"/>
                                    </a:rPr>
                                    <m:t>𝑚𝑠𝑘</m:t>
                                  </m:r>
                                  <m:r>
                                    <a:rPr kumimoji="1" lang="en-US" altLang="ja-JP" sz="2800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ja-JP" sz="2800" b="0" i="1" dirty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kumimoji="1" lang="en-US" altLang="ja-JP" sz="2800" b="0" i="1" dirty="0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kumimoji="1" lang="en-US" altLang="ja-JP" sz="2800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𝑛𝑒𝑔𝑙</m:t>
                      </m:r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1C32F9D-7C01-BB70-90F5-2142BDB5A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31" y="3343744"/>
                <a:ext cx="8454725" cy="476833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AA8C00F-8EE2-9536-B53C-B9236C94296D}"/>
              </a:ext>
            </a:extLst>
          </p:cNvPr>
          <p:cNvSpPr txBox="1"/>
          <p:nvPr/>
        </p:nvSpPr>
        <p:spPr>
          <a:xfrm>
            <a:off x="349817" y="4398239"/>
            <a:ext cx="4222183" cy="1012315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/>
          <a:p>
            <a:endParaRPr kumimoji="1" lang="ja-JP" altLang="en-US" sz="2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AFC4831-E1A0-9F1F-7A2B-4ED844EEE9EF}"/>
              </a:ext>
            </a:extLst>
          </p:cNvPr>
          <p:cNvSpPr txBox="1"/>
          <p:nvPr/>
        </p:nvSpPr>
        <p:spPr>
          <a:xfrm>
            <a:off x="422575" y="4086011"/>
            <a:ext cx="7276235" cy="1006019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/>
          <a:p>
            <a:r>
              <a:rPr lang="en-US" altLang="ja-JP" sz="2200" b="1" i="1" dirty="0"/>
              <a:t>UP</a:t>
            </a:r>
            <a:r>
              <a:rPr kumimoji="1" lang="en-US" altLang="ja-JP" sz="2200" b="1" i="1" dirty="0"/>
              <a:t>-VRA -&gt; PR-VRA (quantum </a:t>
            </a:r>
            <a:r>
              <a:rPr kumimoji="1" lang="en-US" altLang="ja-JP" sz="2200" b="1" i="1" dirty="0" err="1"/>
              <a:t>Goldreich</a:t>
            </a:r>
            <a:r>
              <a:rPr kumimoji="1" lang="en-US" altLang="ja-JP" sz="2200" b="1" i="1" dirty="0"/>
              <a:t>-Levin)</a:t>
            </a:r>
            <a:endParaRPr kumimoji="1" lang="ja-JP" altLang="en-US" sz="2200" b="1" i="1" dirty="0"/>
          </a:p>
        </p:txBody>
      </p:sp>
    </p:spTree>
    <p:extLst>
      <p:ext uri="{BB962C8B-B14F-4D97-AF65-F5344CB8AC3E}">
        <p14:creationId xmlns:p14="http://schemas.microsoft.com/office/powerpoint/2010/main" val="73351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3F73326B-D88C-F914-32CA-35419C54F7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i="0" dirty="0">
                    <a:latin typeface="Cambria Math" panose="02040503050406030204" pitchFamily="18" charset="0"/>
                  </a:rPr>
                  <a:t>(</a:t>
                </a:r>
                <a:r>
                  <a:rPr kumimoji="1" lang="en-US" altLang="ja-JP" i="0" dirty="0" err="1">
                    <a:latin typeface="Cambria Math" panose="02040503050406030204" pitchFamily="18" charset="0"/>
                  </a:rPr>
                  <a:t>KeyGen</a:t>
                </a:r>
                <a:r>
                  <a:rPr kumimoji="1" lang="en-US" altLang="ja-JP" i="0" dirty="0">
                    <a:latin typeface="Cambria Math" panose="02040503050406030204" pitchFamily="18" charset="0"/>
                  </a:rPr>
                  <a:t>’,Eval’): PRF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i="0" dirty="0" smtClean="0">
                        <a:latin typeface="Cambria Math" panose="02040503050406030204" pitchFamily="18" charset="0"/>
                      </a:rPr>
                      <m:t>KeyGen</m:t>
                    </m:r>
                    <m:d>
                      <m:dPr>
                        <m:ctrlP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e>
                    </m:d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b="0" i="1" dirty="0">
                    <a:latin typeface="Cambria Math" panose="02040503050406030204" pitchFamily="18" charset="0"/>
                  </a:rPr>
                  <a:t> </a:t>
                </a:r>
                <a:br>
                  <a:rPr kumimoji="1" lang="en-US" altLang="ja-JP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ja-JP" altLang="en-US" i="1" dirty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𝑠</m:t>
                    </m:r>
                    <m:sSubSup>
                      <m:sSubSup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ja-JP" alt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altLang="ja-JP" dirty="0">
                        <a:latin typeface="Cambria Math" panose="02040503050406030204" pitchFamily="18" charset="0"/>
                      </a:rPr>
                      <m:t>KeyGen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e>
                    </m:d>
                  </m:oMath>
                </a14:m>
                <a:r>
                  <a:rPr kumimoji="1" lang="en-US" altLang="ja-JP" b="0" i="1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ja-JP" b="0" dirty="0">
                    <a:latin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endParaRPr kumimoji="1" lang="en-US" altLang="ja-JP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kumimoji="1" lang="en-US" altLang="ja-JP" b="0" i="1" dirty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:=</m:t>
                    </m:r>
                    <m:d>
                      <m:dPr>
                        <m:begChr m:val="{"/>
                        <m:endChr m:val="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d>
                              <m:dPr>
                                <m:begChr m:val="|"/>
                                <m:endChr m:val="⟩"/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sSubSup>
                                  <m:sSubSup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</m:e>
                          <m:e>
                            <m:f>
                              <m:f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(|0⟩|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Sup>
                              <m:sSubSup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sub>
                              <m:sup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⟩+</m:t>
                            </m:r>
                            <m:sSup>
                              <m:sSup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⟩|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Sup>
                              <m:sSubSup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  <m:sup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⟩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kumimoji="1" lang="en-US" altLang="ja-JP" b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|"/>
                        <m:endChr m:val="⟩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|"/>
                        <m:endChr m:val="⟩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⊗…⊗</m:t>
                    </m:r>
                    <m:d>
                      <m:dPr>
                        <m:begChr m:val="|"/>
                        <m:endChr m:val="⟩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kumimoji="1" lang="en-US" altLang="ja-JP" b="0" dirty="0"/>
                  <a:t> </a:t>
                </a:r>
                <a:endParaRPr kumimoji="1" lang="en-US" altLang="ja-JP" b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endParaRPr lang="en-US" altLang="ja-JP" b="0" dirty="0"/>
              </a:p>
              <a:p>
                <a:pPr marL="0" indent="0">
                  <a:buNone/>
                </a:pPr>
                <a:endParaRPr lang="en-US" altLang="ja-JP" b="0" dirty="0"/>
              </a:p>
              <a:p>
                <a:pPr marL="0" indent="0">
                  <a:buNone/>
                </a:pPr>
                <a:endParaRPr kumimoji="1" lang="en-US" altLang="ja-JP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3F73326B-D88C-F914-32CA-35419C54F7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77" t="-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タイトル 2">
            <a:extLst>
              <a:ext uri="{FF2B5EF4-FFF2-40B4-BE49-F238E27FC236}">
                <a16:creationId xmlns:a16="http://schemas.microsoft.com/office/drawing/2014/main" id="{482DF708-1197-AB17-F822-24369367A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First Attempt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D8DF034-2671-313D-D4FE-C93B6F2F257F}"/>
                  </a:ext>
                </a:extLst>
              </p:cNvPr>
              <p:cNvSpPr txBox="1"/>
              <p:nvPr/>
            </p:nvSpPr>
            <p:spPr>
              <a:xfrm>
                <a:off x="5940152" y="2122748"/>
                <a:ext cx="2411760" cy="521010"/>
              </a:xfrm>
              <a:prstGeom prst="rect">
                <a:avLst/>
              </a:prstGeom>
            </p:spPr>
            <p:txBody>
              <a:bodyPr vert="horz" wrap="square" lIns="0" tIns="45720" rIns="0" bIns="45720" rtlCol="0">
                <a:normAutofit/>
              </a:bodyPr>
              <a:lstStyle/>
              <a:p>
                <a:r>
                  <a:rPr lang="en-US" altLang="ja-JP" sz="2200" dirty="0"/>
                  <a:t>(if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200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ja-JP" sz="2200" dirty="0"/>
                  <a:t>) </a:t>
                </a:r>
                <a:endParaRPr kumimoji="1" lang="ja-JP" altLang="en-US" sz="22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D8DF034-2671-313D-D4FE-C93B6F2F2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122748"/>
                <a:ext cx="2411760" cy="521010"/>
              </a:xfrm>
              <a:prstGeom prst="rect">
                <a:avLst/>
              </a:prstGeom>
              <a:blipFill>
                <a:blip r:embed="rId3"/>
                <a:stretch>
                  <a:fillRect l="-7071" t="-6977" b="-69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72C0D3F-AFD3-D165-C655-1EB409E814DC}"/>
                  </a:ext>
                </a:extLst>
              </p:cNvPr>
              <p:cNvSpPr txBox="1"/>
              <p:nvPr/>
            </p:nvSpPr>
            <p:spPr>
              <a:xfrm>
                <a:off x="5940152" y="2626804"/>
                <a:ext cx="2411760" cy="521010"/>
              </a:xfrm>
              <a:prstGeom prst="rect">
                <a:avLst/>
              </a:prstGeom>
            </p:spPr>
            <p:txBody>
              <a:bodyPr vert="horz" wrap="square" lIns="0" tIns="45720" rIns="0" bIns="45720" rtlCol="0">
                <a:normAutofit/>
              </a:bodyPr>
              <a:lstStyle/>
              <a:p>
                <a:r>
                  <a:rPr lang="en-US" altLang="ja-JP" sz="2200" dirty="0"/>
                  <a:t>(if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ja-JP" sz="2200" dirty="0"/>
                  <a:t>) </a:t>
                </a:r>
                <a:endParaRPr kumimoji="1" lang="ja-JP" altLang="en-US" sz="22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72C0D3F-AFD3-D165-C655-1EB409E81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626804"/>
                <a:ext cx="2411760" cy="521010"/>
              </a:xfrm>
              <a:prstGeom prst="rect">
                <a:avLst/>
              </a:prstGeom>
              <a:blipFill>
                <a:blip r:embed="rId4"/>
                <a:stretch>
                  <a:fillRect l="-7071" t="-7059" b="-70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吹き出し: 角を丸めた四角形 5">
                <a:extLst>
                  <a:ext uri="{FF2B5EF4-FFF2-40B4-BE49-F238E27FC236}">
                    <a16:creationId xmlns:a16="http://schemas.microsoft.com/office/drawing/2014/main" id="{A8E84CBD-833D-1E39-2C47-1F9824DD8704}"/>
                  </a:ext>
                </a:extLst>
              </p:cNvPr>
              <p:cNvSpPr/>
              <p:nvPr/>
            </p:nvSpPr>
            <p:spPr>
              <a:xfrm>
                <a:off x="179512" y="3435846"/>
                <a:ext cx="6910289" cy="1547123"/>
              </a:xfrm>
              <a:prstGeom prst="wedgeRoundRectCallout">
                <a:avLst>
                  <a:gd name="adj1" fmla="val -7771"/>
                  <a:gd name="adj2" fmla="val -68979"/>
                  <a:gd name="adj3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0800" cap="flat" cmpd="sng" algn="ctr">
                <a:solidFill>
                  <a:schemeClr val="accent6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defTabSz="777836"/>
                <a:r>
                  <a:rPr kumimoji="0" lang="en-US" altLang="ja-JP" sz="2000" kern="0" dirty="0">
                    <a:solidFill>
                      <a:schemeClr val="tx1"/>
                    </a:solidFill>
                    <a:latin typeface="+mj-lt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How to evaluate a function using this?  </a:t>
                </a:r>
              </a:p>
              <a:p>
                <a:pPr algn="just" defTabSz="777836"/>
                <a:r>
                  <a:rPr kumimoji="0" lang="en-US" altLang="ja-JP" sz="2000" kern="0" dirty="0">
                    <a:solidFill>
                      <a:schemeClr val="tx1"/>
                    </a:solidFill>
                    <a:latin typeface="+mj-lt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If we simply run Eval’ in superposition,</a:t>
                </a:r>
              </a:p>
              <a:p>
                <a:pPr algn="just" defTabSz="777836"/>
                <a:r>
                  <a:rPr kumimoji="0" lang="en-US" altLang="ja-JP" sz="2000" kern="0" dirty="0">
                    <a:solidFill>
                      <a:schemeClr val="tx1"/>
                    </a:solidFill>
                    <a:latin typeface="+mj-lt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the outcome is either Eval(</a:t>
                </a:r>
                <a14:m>
                  <m:oMath xmlns:m="http://schemas.openxmlformats.org/officeDocument/2006/math">
                    <m:r>
                      <a:rPr kumimoji="0" lang="en-US" altLang="ja-JP" sz="20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𝑠</m:t>
                    </m:r>
                    <m:sSubSup>
                      <m:sSubSupPr>
                        <m:ctrlPr>
                          <a:rPr kumimoji="0" lang="en-US" altLang="ja-JP" sz="2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sSubSupPr>
                      <m:e>
                        <m:r>
                          <a:rPr kumimoji="0" lang="en-US" altLang="ja-JP" sz="2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𝑘</m:t>
                        </m:r>
                      </m:e>
                      <m:sub>
                        <m:r>
                          <a:rPr kumimoji="0" lang="en-US" altLang="ja-JP" sz="2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𝑖</m:t>
                        </m:r>
                        <m:r>
                          <a:rPr kumimoji="0" lang="en-US" altLang="ja-JP" sz="2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,0</m:t>
                        </m:r>
                      </m:sub>
                      <m:sup>
                        <m:r>
                          <a:rPr kumimoji="0" lang="en-US" altLang="ja-JP" sz="2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′</m:t>
                        </m:r>
                      </m:sup>
                    </m:sSubSup>
                    <m:r>
                      <a:rPr kumimoji="0" lang="en-US" altLang="ja-JP" sz="20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,</m:t>
                    </m:r>
                    <m:r>
                      <a:rPr kumimoji="0" lang="en-US" altLang="ja-JP" sz="20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𝑠</m:t>
                    </m:r>
                  </m:oMath>
                </a14:m>
                <a:r>
                  <a:rPr kumimoji="0" lang="en-US" altLang="ja-JP" sz="2000" kern="0" dirty="0">
                    <a:solidFill>
                      <a:schemeClr val="tx1"/>
                    </a:solidFill>
                    <a:latin typeface="+mj-lt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) or </a:t>
                </a:r>
                <a:r>
                  <a:rPr kumimoji="0" lang="en-US" altLang="ja-JP" sz="2000" kern="0" dirty="0">
                    <a:solidFill>
                      <a:schemeClr val="tx1"/>
                    </a:solidFill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Eval(</a:t>
                </a:r>
                <a14:m>
                  <m:oMath xmlns:m="http://schemas.openxmlformats.org/officeDocument/2006/math">
                    <m:r>
                      <a:rPr kumimoji="0" lang="en-US" altLang="ja-JP" sz="20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𝑠</m:t>
                    </m:r>
                    <m:sSubSup>
                      <m:sSubSupPr>
                        <m:ctrlPr>
                          <a:rPr kumimoji="0" lang="en-US" altLang="ja-JP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sSubSupPr>
                      <m:e>
                        <m:r>
                          <a:rPr kumimoji="0" lang="en-US" altLang="ja-JP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𝑘</m:t>
                        </m:r>
                      </m:e>
                      <m:sub>
                        <m:r>
                          <a:rPr kumimoji="0" lang="en-US" altLang="ja-JP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𝑖</m:t>
                        </m:r>
                        <m:r>
                          <a:rPr kumimoji="0" lang="en-US" altLang="ja-JP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,1</m:t>
                        </m:r>
                      </m:sub>
                      <m:sup>
                        <m:r>
                          <a:rPr kumimoji="0" lang="en-US" altLang="ja-JP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′</m:t>
                        </m:r>
                      </m:sup>
                    </m:sSubSup>
                    <m:r>
                      <a:rPr kumimoji="0" lang="en-US" altLang="ja-JP" sz="20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,</m:t>
                    </m:r>
                    <m:r>
                      <a:rPr kumimoji="0" lang="en-US" altLang="ja-JP" sz="20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𝑠</m:t>
                    </m:r>
                  </m:oMath>
                </a14:m>
                <a:r>
                  <a:rPr kumimoji="0" lang="en-US" altLang="ja-JP" sz="2000" kern="0" dirty="0">
                    <a:solidFill>
                      <a:schemeClr val="tx1"/>
                    </a:solidFill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)</a:t>
                </a:r>
              </a:p>
              <a:p>
                <a:pPr algn="just" defTabSz="777836"/>
                <a:r>
                  <a:rPr kumimoji="0" lang="ja-JP" altLang="en-US" sz="2000" kern="0" dirty="0">
                    <a:solidFill>
                      <a:schemeClr val="tx1"/>
                    </a:solidFill>
                    <a:latin typeface="+mj-lt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⇒</a:t>
                </a:r>
                <a:r>
                  <a:rPr kumimoji="0" lang="en-US" altLang="ja-JP" sz="2000" kern="0" dirty="0">
                    <a:solidFill>
                      <a:schemeClr val="tx1"/>
                    </a:solidFill>
                    <a:latin typeface="+mj-lt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we want to make sure that Eval(</a:t>
                </a:r>
                <a14:m>
                  <m:oMath xmlns:m="http://schemas.openxmlformats.org/officeDocument/2006/math">
                    <m:r>
                      <a:rPr kumimoji="0" lang="en-US" altLang="ja-JP" sz="20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𝑠</m:t>
                    </m:r>
                    <m:sSubSup>
                      <m:sSubSupPr>
                        <m:ctrlPr>
                          <a:rPr kumimoji="0" lang="en-US" altLang="ja-JP" sz="2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sSubSupPr>
                      <m:e>
                        <m:r>
                          <a:rPr kumimoji="0" lang="en-US" altLang="ja-JP" sz="2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𝑘</m:t>
                        </m:r>
                      </m:e>
                      <m:sub>
                        <m:r>
                          <a:rPr kumimoji="0" lang="en-US" altLang="ja-JP" sz="2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𝑖</m:t>
                        </m:r>
                        <m:r>
                          <a:rPr kumimoji="0" lang="en-US" altLang="ja-JP" sz="2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,0</m:t>
                        </m:r>
                      </m:sub>
                      <m:sup>
                        <m:r>
                          <a:rPr kumimoji="0" lang="en-US" altLang="ja-JP" sz="2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′</m:t>
                        </m:r>
                      </m:sup>
                    </m:sSubSup>
                    <m:r>
                      <a:rPr kumimoji="0" lang="en-US" altLang="ja-JP" sz="20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,</m:t>
                    </m:r>
                    <m:r>
                      <a:rPr kumimoji="0" lang="en-US" altLang="ja-JP" sz="2000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𝑠</m:t>
                    </m:r>
                  </m:oMath>
                </a14:m>
                <a:r>
                  <a:rPr kumimoji="0" lang="en-US" altLang="ja-JP" sz="2000" kern="0" dirty="0">
                    <a:solidFill>
                      <a:schemeClr val="tx1"/>
                    </a:solidFill>
                    <a:latin typeface="+mj-lt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)=</a:t>
                </a:r>
                <a:r>
                  <a:rPr kumimoji="0" lang="en-US" altLang="ja-JP" sz="2000" kern="0" dirty="0">
                    <a:solidFill>
                      <a:schemeClr val="tx1"/>
                    </a:solidFill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Eval(</a:t>
                </a:r>
                <a14:m>
                  <m:oMath xmlns:m="http://schemas.openxmlformats.org/officeDocument/2006/math">
                    <m:r>
                      <a:rPr kumimoji="0" lang="en-US" altLang="ja-JP" sz="20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𝑠</m:t>
                    </m:r>
                    <m:sSubSup>
                      <m:sSubSupPr>
                        <m:ctrlPr>
                          <a:rPr kumimoji="0" lang="en-US" altLang="ja-JP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</m:ctrlPr>
                      </m:sSubSupPr>
                      <m:e>
                        <m:r>
                          <a:rPr kumimoji="0" lang="en-US" altLang="ja-JP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𝑘</m:t>
                        </m:r>
                      </m:e>
                      <m:sub>
                        <m:r>
                          <a:rPr kumimoji="0" lang="en-US" altLang="ja-JP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𝑖</m:t>
                        </m:r>
                        <m:r>
                          <a:rPr kumimoji="0" lang="en-US" altLang="ja-JP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,1</m:t>
                        </m:r>
                      </m:sub>
                      <m:sup>
                        <m:r>
                          <a:rPr kumimoji="0" lang="en-US" altLang="ja-JP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メイリオ" panose="020B0604030504040204" pitchFamily="50" charset="-128"/>
                            <a:cs typeface="メイリオ" panose="020B0604030504040204" pitchFamily="50" charset="-128"/>
                          </a:rPr>
                          <m:t>′</m:t>
                        </m:r>
                      </m:sup>
                    </m:sSubSup>
                    <m:r>
                      <a:rPr kumimoji="0" lang="en-US" altLang="ja-JP" sz="20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,</m:t>
                    </m:r>
                    <m:r>
                      <a:rPr kumimoji="0" lang="en-US" altLang="ja-JP" sz="20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rPr>
                      <m:t>𝑠</m:t>
                    </m:r>
                  </m:oMath>
                </a14:m>
                <a:r>
                  <a:rPr kumimoji="0" lang="en-US" altLang="ja-JP" sz="2000" kern="0" dirty="0">
                    <a:solidFill>
                      <a:schemeClr val="tx1"/>
                    </a:solidFill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)</a:t>
                </a:r>
              </a:p>
              <a:p>
                <a:pPr algn="just" defTabSz="777836"/>
                <a:r>
                  <a:rPr kumimoji="0" lang="ja-JP" altLang="en-US" sz="2000" kern="0" dirty="0">
                    <a:solidFill>
                      <a:schemeClr val="tx1"/>
                    </a:solidFill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⇒</a:t>
                </a:r>
                <a:r>
                  <a:rPr kumimoji="0" lang="ja-JP" altLang="en-US" sz="2000" kern="0" dirty="0">
                    <a:solidFill>
                      <a:schemeClr val="tx1"/>
                    </a:solidFill>
                    <a:latin typeface="+mj-lt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  <a:r>
                  <a:rPr kumimoji="0" lang="en-US" altLang="ja-JP" sz="2000" kern="0" dirty="0">
                    <a:solidFill>
                      <a:schemeClr val="tx1"/>
                    </a:solidFill>
                    <a:latin typeface="+mj-lt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use</a:t>
                </a:r>
                <a:r>
                  <a:rPr kumimoji="0" lang="ja-JP" altLang="en-US" sz="2000" kern="0" dirty="0">
                    <a:solidFill>
                      <a:schemeClr val="tx1"/>
                    </a:solidFill>
                    <a:latin typeface="+mj-lt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</a:t>
                </a:r>
                <a:r>
                  <a:rPr kumimoji="0" lang="en-US" altLang="ja-JP" sz="2000" b="1" kern="0" dirty="0">
                    <a:solidFill>
                      <a:srgbClr val="FF0000"/>
                    </a:solidFill>
                    <a:latin typeface="+mj-lt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two-key equivocal PRFs </a:t>
                </a:r>
                <a:r>
                  <a:rPr kumimoji="0" lang="en-US" altLang="ja-JP" sz="2000" kern="0" dirty="0">
                    <a:solidFill>
                      <a:schemeClr val="tx1"/>
                    </a:solidFill>
                    <a:latin typeface="+mj-lt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(TEPRFs)! </a:t>
                </a:r>
                <a:endParaRPr kumimoji="0" lang="en-US" altLang="ja-JP" sz="2000" kern="0" dirty="0">
                  <a:solidFill>
                    <a:schemeClr val="tx1"/>
                  </a:solidFill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6" name="吹き出し: 角を丸めた四角形 5">
                <a:extLst>
                  <a:ext uri="{FF2B5EF4-FFF2-40B4-BE49-F238E27FC236}">
                    <a16:creationId xmlns:a16="http://schemas.microsoft.com/office/drawing/2014/main" id="{A8E84CBD-833D-1E39-2C47-1F9824DD87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435846"/>
                <a:ext cx="6910289" cy="1547123"/>
              </a:xfrm>
              <a:prstGeom prst="wedgeRoundRectCallout">
                <a:avLst>
                  <a:gd name="adj1" fmla="val -7771"/>
                  <a:gd name="adj2" fmla="val -68979"/>
                  <a:gd name="adj3" fmla="val 16667"/>
                </a:avLst>
              </a:prstGeom>
              <a:blipFill>
                <a:blip r:embed="rId5"/>
                <a:stretch>
                  <a:fillRect b="-8065"/>
                </a:stretch>
              </a:blipFill>
              <a:ln w="50800" cap="flat" cmpd="sng" algn="ctr">
                <a:solidFill>
                  <a:schemeClr val="accent6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877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3F73326B-D88C-F914-32CA-35419C54F7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i="0" dirty="0" smtClean="0">
                        <a:latin typeface="Cambria Math" panose="02040503050406030204" pitchFamily="18" charset="0"/>
                      </a:rPr>
                      <m:t>KeyGen</m:t>
                    </m:r>
                    <m:d>
                      <m:dPr>
                        <m:ctrlP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kumimoji="1" lang="en-US" altLang="ja-JP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dirty="0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e>
                    </m:d>
                    <m:r>
                      <a:rPr lang="ja-JP" altLang="en-US" i="1" dirty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b="0" dirty="0"/>
                  <a:t> </a:t>
                </a:r>
                <a:br>
                  <a:rPr lang="en-US" altLang="ja-JP" b="0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dirty="0">
                        <a:latin typeface="Cambria Math" panose="02040503050406030204" pitchFamily="18" charset="0"/>
                      </a:rPr>
                      <m:t>E</m:t>
                    </m:r>
                    <m:r>
                      <m:rPr>
                        <m:sty m:val="p"/>
                      </m:rPr>
                      <a:rPr lang="en-US" altLang="ja-JP" b="0" i="0" dirty="0" smtClean="0">
                        <a:latin typeface="Cambria Math" panose="02040503050406030204" pitchFamily="18" charset="0"/>
                      </a:rPr>
                      <m:t>val</m:t>
                    </m:r>
                    <m:d>
                      <m:d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e>
                    </m:d>
                    <m:r>
                      <a:rPr lang="ja-JP" altLang="en-US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∈{0,1} </m:t>
                    </m:r>
                  </m:oMath>
                </a14:m>
                <a:r>
                  <a:rPr lang="en-US" altLang="ja-JP" dirty="0"/>
                  <a:t> </a:t>
                </a:r>
              </a:p>
              <a:p>
                <a:pPr marL="0" indent="0">
                  <a:buNone/>
                </a:pPr>
                <a:r>
                  <a:rPr lang="en-US" altLang="ja-JP" b="1" dirty="0"/>
                  <a:t>Equality: </a:t>
                </a:r>
                <a:br>
                  <a:rPr lang="en-US" altLang="ja-JP" b="1" dirty="0"/>
                </a:br>
                <a:r>
                  <a:rPr lang="en-US" altLang="ja-JP" dirty="0"/>
                  <a:t>For all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̃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altLang="ja-JP" dirty="0"/>
                  <a:t>Eval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ja-JP" dirty="0"/>
                  <a:t> Eval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b="1" dirty="0"/>
                  <a:t>Different values 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b="1" dirty="0"/>
                  <a:t>: </a:t>
                </a:r>
                <a:br>
                  <a:rPr lang="en-US" altLang="ja-JP" b="1" dirty="0"/>
                </a:br>
                <a:r>
                  <a:rPr lang="en-US" altLang="ja-JP" dirty="0"/>
                  <a:t>Eval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</m:d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altLang="ja-JP" dirty="0"/>
                  <a:t> Eval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</m:d>
                  </m:oMath>
                </a14:m>
                <a:endParaRPr lang="en-US" altLang="ja-JP" b="0" dirty="0"/>
              </a:p>
              <a:p>
                <a:pPr marL="0" indent="0">
                  <a:buNone/>
                </a:pPr>
                <a:r>
                  <a:rPr lang="en-US" altLang="ja-JP" b="1" dirty="0"/>
                  <a:t>Differing point hiding: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QPT adversaries given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b="0" i="0" dirty="0" smtClean="0">
                        <a:latin typeface="Cambria Math" panose="02040503050406030204" pitchFamily="18" charset="0"/>
                      </a:rPr>
                      <m:t>or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dirty="0"/>
                  <a:t> can learn no information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altLang="ja-JP" dirty="0"/>
                  <a:t> 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b="1" dirty="0"/>
                  <a:t>Theorem [HJO+16]: TEPRFs exist if OWFs exist. </a:t>
                </a:r>
              </a:p>
              <a:p>
                <a:pPr marL="0" indent="0">
                  <a:buNone/>
                </a:pPr>
                <a:endParaRPr kumimoji="1" lang="en-US" altLang="ja-JP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3F73326B-D88C-F914-32CA-35419C54F7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タイトル 2">
            <a:extLst>
              <a:ext uri="{FF2B5EF4-FFF2-40B4-BE49-F238E27FC236}">
                <a16:creationId xmlns:a16="http://schemas.microsoft.com/office/drawing/2014/main" id="{482DF708-1197-AB17-F822-24369367A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Two-Key Equivocal PRF (TEPRF)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619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3F73326B-D88C-F914-32CA-35419C54F7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i="0" dirty="0">
                    <a:latin typeface="Cambria Math" panose="02040503050406030204" pitchFamily="18" charset="0"/>
                  </a:rPr>
                  <a:t>(</a:t>
                </a:r>
                <a:r>
                  <a:rPr kumimoji="1" lang="en-US" altLang="ja-JP" i="0" dirty="0" err="1">
                    <a:latin typeface="Cambria Math" panose="02040503050406030204" pitchFamily="18" charset="0"/>
                  </a:rPr>
                  <a:t>KeyGen</a:t>
                </a:r>
                <a:r>
                  <a:rPr kumimoji="1" lang="en-US" altLang="ja-JP" i="0" dirty="0">
                    <a:latin typeface="Cambria Math" panose="02040503050406030204" pitchFamily="18" charset="0"/>
                  </a:rPr>
                  <a:t>’,Eval’): TEPRF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i="0" dirty="0" smtClean="0">
                        <a:latin typeface="Cambria Math" panose="02040503050406030204" pitchFamily="18" charset="0"/>
                      </a:rPr>
                      <m:t>KeyGen</m:t>
                    </m:r>
                    <m:d>
                      <m:dPr>
                        <m:ctrlP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e>
                    </m:d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b="0" i="1" dirty="0">
                    <a:latin typeface="Cambria Math" panose="02040503050406030204" pitchFamily="18" charset="0"/>
                  </a:rPr>
                  <a:t> </a:t>
                </a:r>
                <a:br>
                  <a:rPr kumimoji="1" lang="en-US" altLang="ja-JP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ja-JP" altLang="en-US" i="1" dirty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,  (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𝑠</m:t>
                    </m:r>
                    <m:sSubSup>
                      <m:sSubSup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  <m:sup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𝑠</m:t>
                    </m:r>
                    <m:sSubSup>
                      <m:sSubSup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  <m:sup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ja-JP" alt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altLang="ja-JP" dirty="0">
                        <a:latin typeface="Cambria Math" panose="02040503050406030204" pitchFamily="18" charset="0"/>
                      </a:rPr>
                      <m:t>KeyGen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kumimoji="1" lang="en-US" altLang="ja-JP" b="0" i="1" dirty="0">
                    <a:latin typeface="Cambria Math" panose="02040503050406030204" pitchFamily="18" charset="0"/>
                  </a:rPr>
                  <a:t> </a:t>
                </a:r>
                <a:r>
                  <a:rPr kumimoji="1" lang="en-US" altLang="ja-JP" b="0" dirty="0">
                    <a:latin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kumimoji="1" lang="en-US" altLang="ja-JP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kumimoji="1" lang="en-US" altLang="ja-JP" b="0" i="1" dirty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:=</m:t>
                    </m:r>
                    <m:d>
                      <m:dPr>
                        <m:begChr m:val="{"/>
                        <m:endChr m:val="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d>
                              <m:dPr>
                                <m:begChr m:val="|"/>
                                <m:endChr m:val="⟩"/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sSubSup>
                                  <m:sSubSup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</m:e>
                          <m:e>
                            <m:f>
                              <m:f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(|0⟩|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Sup>
                              <m:sSubSup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sub>
                              <m:sup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⟩+</m:t>
                            </m:r>
                            <m:sSup>
                              <m:sSup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⟩|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Sup>
                              <m:sSubSup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  <m:sup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⟩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kumimoji="1" lang="en-US" altLang="ja-JP" b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|"/>
                        <m:endChr m:val="⟩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|"/>
                        <m:endChr m:val="⟩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⊗…⊗</m:t>
                    </m:r>
                    <m:d>
                      <m:dPr>
                        <m:begChr m:val="|"/>
                        <m:endChr m:val="⟩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kumimoji="1" lang="en-US" altLang="ja-JP" b="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𝑚𝑠𝑘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Sup>
                              <m:sSubSup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sub>
                              <m:sup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br>
                  <a:rPr kumimoji="1" lang="en-US" altLang="ja-JP" b="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𝑑𝑣𝑘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Sup>
                              <m:sSubSup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sub>
                              <m:sup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Sup>
                              <m:sSubSup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  <m:sup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b="0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endParaRPr lang="en-US" altLang="ja-JP" b="0" dirty="0"/>
              </a:p>
              <a:p>
                <a:pPr marL="0" indent="0">
                  <a:buNone/>
                </a:pPr>
                <a:endParaRPr lang="en-US" altLang="ja-JP" b="0" dirty="0"/>
              </a:p>
              <a:p>
                <a:pPr marL="0" indent="0">
                  <a:buNone/>
                </a:pPr>
                <a:endParaRPr kumimoji="1" lang="en-US" altLang="ja-JP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3F73326B-D88C-F914-32CA-35419C54F7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77" t="-1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タイトル 2">
            <a:extLst>
              <a:ext uri="{FF2B5EF4-FFF2-40B4-BE49-F238E27FC236}">
                <a16:creationId xmlns:a16="http://schemas.microsoft.com/office/drawing/2014/main" id="{482DF708-1197-AB17-F822-24369367A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Our Construction of UP-VRA PRF-SKL 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D8DF034-2671-313D-D4FE-C93B6F2F257F}"/>
                  </a:ext>
                </a:extLst>
              </p:cNvPr>
              <p:cNvSpPr txBox="1"/>
              <p:nvPr/>
            </p:nvSpPr>
            <p:spPr>
              <a:xfrm>
                <a:off x="5940152" y="2122748"/>
                <a:ext cx="2411760" cy="521010"/>
              </a:xfrm>
              <a:prstGeom prst="rect">
                <a:avLst/>
              </a:prstGeom>
            </p:spPr>
            <p:txBody>
              <a:bodyPr vert="horz" wrap="square" lIns="0" tIns="45720" rIns="0" bIns="45720" rtlCol="0">
                <a:normAutofit/>
              </a:bodyPr>
              <a:lstStyle/>
              <a:p>
                <a:r>
                  <a:rPr lang="en-US" altLang="ja-JP" sz="2200" dirty="0"/>
                  <a:t>(if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200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ja-JP" sz="2200" dirty="0"/>
                  <a:t>) </a:t>
                </a:r>
                <a:endParaRPr kumimoji="1" lang="ja-JP" altLang="en-US" sz="22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D8DF034-2671-313D-D4FE-C93B6F2F2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122748"/>
                <a:ext cx="2411760" cy="521010"/>
              </a:xfrm>
              <a:prstGeom prst="rect">
                <a:avLst/>
              </a:prstGeom>
              <a:blipFill>
                <a:blip r:embed="rId3"/>
                <a:stretch>
                  <a:fillRect l="-7071" t="-6977" b="-69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72C0D3F-AFD3-D165-C655-1EB409E814DC}"/>
                  </a:ext>
                </a:extLst>
              </p:cNvPr>
              <p:cNvSpPr txBox="1"/>
              <p:nvPr/>
            </p:nvSpPr>
            <p:spPr>
              <a:xfrm>
                <a:off x="5940152" y="2626804"/>
                <a:ext cx="2411760" cy="521010"/>
              </a:xfrm>
              <a:prstGeom prst="rect">
                <a:avLst/>
              </a:prstGeom>
            </p:spPr>
            <p:txBody>
              <a:bodyPr vert="horz" wrap="square" lIns="0" tIns="45720" rIns="0" bIns="45720" rtlCol="0">
                <a:normAutofit/>
              </a:bodyPr>
              <a:lstStyle/>
              <a:p>
                <a:r>
                  <a:rPr lang="en-US" altLang="ja-JP" sz="2200" dirty="0"/>
                  <a:t>(if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ja-JP" sz="2200" dirty="0"/>
                  <a:t>) </a:t>
                </a:r>
                <a:endParaRPr kumimoji="1" lang="ja-JP" altLang="en-US" sz="22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72C0D3F-AFD3-D165-C655-1EB409E81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626804"/>
                <a:ext cx="2411760" cy="521010"/>
              </a:xfrm>
              <a:prstGeom prst="rect">
                <a:avLst/>
              </a:prstGeom>
              <a:blipFill>
                <a:blip r:embed="rId4"/>
                <a:stretch>
                  <a:fillRect l="-7071" t="-7059" b="-70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79286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3F73326B-D88C-F914-32CA-35419C54F7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4001" y="681540"/>
                <a:ext cx="3957959" cy="12421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|"/>
                        <m:endChr m:val="⟩"/>
                        <m:ctrlP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</m:e>
                    </m:d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|"/>
                        <m:endChr m:val="⟩"/>
                        <m:ctrlP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⊗…⊗</m:t>
                    </m:r>
                    <m:d>
                      <m:dPr>
                        <m:begChr m:val="|"/>
                        <m:endChr m:val="⟩"/>
                        <m:ctrlP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</m:e>
                    </m:d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1800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kumimoji="1" lang="en-US" altLang="ja-JP" sz="1800" b="0" dirty="0"/>
                  <a:t>  </a:t>
                </a:r>
                <a14:m>
                  <m:oMath xmlns:m="http://schemas.openxmlformats.org/officeDocument/2006/math"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𝑚𝑠𝑘</m:t>
                    </m:r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Sup>
                              <m:sSubSupPr>
                                <m:ctrlP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sub>
                              <m:sup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br>
                  <a:rPr kumimoji="1" lang="en-US" altLang="ja-JP" sz="1800" b="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kumimoji="1" lang="en-US" altLang="ja-JP" sz="18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𝑑𝑣𝑘</m:t>
                    </m:r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Sup>
                              <m:sSubSupPr>
                                <m:ctrlP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sub>
                              <m:sup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Sup>
                              <m:sSubSupPr>
                                <m:ctrlP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  <m:sup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sSub>
                          <m:sSubPr>
                            <m:ctrlP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1800" b="0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endParaRPr lang="en-US" altLang="ja-JP" b="0" dirty="0"/>
              </a:p>
              <a:p>
                <a:pPr marL="0" indent="0">
                  <a:buNone/>
                </a:pPr>
                <a:endParaRPr lang="en-US" altLang="ja-JP" b="0" dirty="0"/>
              </a:p>
              <a:p>
                <a:pPr marL="0" indent="0">
                  <a:buNone/>
                </a:pPr>
                <a:endParaRPr kumimoji="1" lang="en-US" altLang="ja-JP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3F73326B-D88C-F914-32CA-35419C54F7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001" y="681540"/>
                <a:ext cx="3957959" cy="1242138"/>
              </a:xfrm>
              <a:blipFill>
                <a:blip r:embed="rId2"/>
                <a:stretch>
                  <a:fillRect l="-1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タイトル 2">
            <a:extLst>
              <a:ext uri="{FF2B5EF4-FFF2-40B4-BE49-F238E27FC236}">
                <a16:creationId xmlns:a16="http://schemas.microsoft.com/office/drawing/2014/main" id="{482DF708-1197-AB17-F822-24369367A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Our Construction of UP-VRA PRF-SKL 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6218114-BF06-B0CE-DAB5-C1A607450FA7}"/>
                  </a:ext>
                </a:extLst>
              </p:cNvPr>
              <p:cNvSpPr txBox="1"/>
              <p:nvPr/>
            </p:nvSpPr>
            <p:spPr>
              <a:xfrm>
                <a:off x="3645904" y="699542"/>
                <a:ext cx="4598504" cy="9766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:=</m:t>
                    </m:r>
                    <m:d>
                      <m:dPr>
                        <m:begChr m:val="{"/>
                        <m:endChr m:val="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d>
                              <m:dPr>
                                <m:begChr m:val="|"/>
                                <m:endChr m:val="⟩"/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sSubSup>
                                  <m:sSubSup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</m:e>
                          <m:e>
                            <m:f>
                              <m:f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(|0⟩|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Sup>
                              <m:sSubSup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sub>
                              <m:sup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⟩+</m:t>
                            </m:r>
                            <m:sSup>
                              <m:sSup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⟩|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Sup>
                              <m:sSubSup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  <m:sup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⟩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6218114-BF06-B0CE-DAB5-C1A607450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904" y="699542"/>
                <a:ext cx="4598504" cy="976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7347039-CB15-D599-827B-B2A1D57C11F9}"/>
                  </a:ext>
                </a:extLst>
              </p:cNvPr>
              <p:cNvSpPr txBox="1"/>
              <p:nvPr/>
            </p:nvSpPr>
            <p:spPr>
              <a:xfrm>
                <a:off x="8100392" y="771550"/>
                <a:ext cx="2411760" cy="521010"/>
              </a:xfrm>
              <a:prstGeom prst="rect">
                <a:avLst/>
              </a:prstGeom>
            </p:spPr>
            <p:txBody>
              <a:bodyPr vert="horz" wrap="square" lIns="0" tIns="45720" rIns="0" bIns="45720" rtlCol="0">
                <a:normAutofit/>
              </a:bodyPr>
              <a:lstStyle/>
              <a:p>
                <a:r>
                  <a:rPr lang="en-US" altLang="ja-JP" dirty="0"/>
                  <a:t>(if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ja-JP" dirty="0"/>
                  <a:t>)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7347039-CB15-D599-827B-B2A1D57C1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2" y="771550"/>
                <a:ext cx="2411760" cy="521010"/>
              </a:xfrm>
              <a:prstGeom prst="rect">
                <a:avLst/>
              </a:prstGeom>
              <a:blipFill>
                <a:blip r:embed="rId4"/>
                <a:stretch>
                  <a:fillRect l="-6076" t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37E2D9A8-83C1-1A7A-6E48-67F9471D2A01}"/>
                  </a:ext>
                </a:extLst>
              </p:cNvPr>
              <p:cNvSpPr txBox="1"/>
              <p:nvPr/>
            </p:nvSpPr>
            <p:spPr>
              <a:xfrm>
                <a:off x="8100392" y="1203598"/>
                <a:ext cx="2411760" cy="521010"/>
              </a:xfrm>
              <a:prstGeom prst="rect">
                <a:avLst/>
              </a:prstGeom>
            </p:spPr>
            <p:txBody>
              <a:bodyPr vert="horz" wrap="square" lIns="0" tIns="45720" rIns="0" bIns="45720" rtlCol="0">
                <a:normAutofit/>
              </a:bodyPr>
              <a:lstStyle/>
              <a:p>
                <a:r>
                  <a:rPr lang="en-US" altLang="ja-JP" dirty="0"/>
                  <a:t>(if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ja-JP" dirty="0"/>
                  <a:t>)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37E2D9A8-83C1-1A7A-6E48-67F9471D2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2" y="1203598"/>
                <a:ext cx="2411760" cy="521010"/>
              </a:xfrm>
              <a:prstGeom prst="rect">
                <a:avLst/>
              </a:prstGeom>
              <a:blipFill>
                <a:blip r:embed="rId5"/>
                <a:stretch>
                  <a:fillRect l="-6076" t="-46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コンテンツ プレースホルダー 1">
                <a:extLst>
                  <a:ext uri="{FF2B5EF4-FFF2-40B4-BE49-F238E27FC236}">
                    <a16:creationId xmlns:a16="http://schemas.microsoft.com/office/drawing/2014/main" id="{E423DE8C-8935-3D2C-B33D-2DF85FD3DB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4001" y="1955581"/>
                <a:ext cx="8636000" cy="2848417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200" kern="1200" baseline="0">
                    <a:solidFill>
                      <a:schemeClr val="tx1"/>
                    </a:solidFill>
                    <a:latin typeface="+mn-lt"/>
                    <a:ea typeface="+mn-ea"/>
                    <a:cs typeface="メイリオ" panose="020B0604030504040204" pitchFamily="50" charset="-128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メイリオ" panose="020B0604030504040204" pitchFamily="50" charset="-128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メイリオ" panose="020B0604030504040204" pitchFamily="50" charset="-128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メイリオ" panose="020B0604030504040204" pitchFamily="50" charset="-128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メイリオ" panose="020B0604030504040204" pitchFamily="50" charset="-128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dirty="0" smtClean="0">
                        <a:latin typeface="Cambria Math" panose="02040503050406030204" pitchFamily="18" charset="0"/>
                      </a:rPr>
                      <m:t>Eval</m:t>
                    </m:r>
                    <m:d>
                      <m:dPr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𝑚𝑠𝑘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ja-JP" i="1" dirty="0">
                    <a:latin typeface="Cambria Math" panose="02040503050406030204" pitchFamily="18" charset="0"/>
                  </a:rPr>
                  <a:t> </a:t>
                </a:r>
                <a:br>
                  <a:rPr lang="en-US" altLang="ja-JP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|…</m:t>
                    </m:r>
                    <m:sSub>
                      <m:sSub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n-US" altLang="ja-JP" i="1" dirty="0">
                    <a:latin typeface="Cambria Math" panose="02040503050406030204" pitchFamily="18" charset="0"/>
                  </a:rPr>
                  <a:t>        </a:t>
                </a:r>
                <a:r>
                  <a:rPr lang="en-US" altLang="ja-JP" dirty="0">
                    <a:latin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ja-JP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ja-JP" b="0" i="1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ja-JP" alt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Eval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Sup>
                              <m:sSubSup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sub>
                              <m:sup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i="1" dirty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i="1" dirty="0">
                        <a:latin typeface="Cambria Math" panose="02040503050406030204" pitchFamily="18" charset="0"/>
                      </a:rPr>
                      <m:t>|…</m:t>
                    </m:r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n-US" altLang="ja-JP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ja-JP" dirty="0">
                    <a:latin typeface="Cambria Math" panose="02040503050406030204" pitchFamily="18" charset="0"/>
                  </a:rPr>
                  <a:t>LEval(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US" altLang="ja-JP" b="0" i="0" dirty="0">
                    <a:latin typeface="+mj-lt"/>
                  </a:rPr>
                  <a:t>⟩</a:t>
                </a:r>
                <a:r>
                  <a:rPr lang="en-US" altLang="ja-JP" dirty="0">
                    <a:latin typeface="Cambria Math" panose="020405030504060302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):</a:t>
                </a:r>
              </a:p>
              <a:p>
                <a:pPr marL="0" indent="0">
                  <a:buNone/>
                </a:pPr>
                <a:r>
                  <a:rPr lang="en-US" altLang="ja-JP" dirty="0">
                    <a:latin typeface="Cambria Math" panose="02040503050406030204" pitchFamily="18" charset="0"/>
                  </a:rPr>
                  <a:t> For each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measure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 to get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Sup>
                          <m:sSub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altLang="ja-JP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ja-JP" alt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altLang="ja-JP">
                        <a:latin typeface="Cambria Math" panose="02040503050406030204" pitchFamily="18" charset="0"/>
                      </a:rPr>
                      <m:t>Eval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Sup>
                              <m:sSub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and output</a:t>
                </a:r>
                <a14:m>
                  <m:oMath xmlns:m="http://schemas.openxmlformats.org/officeDocument/2006/math">
                    <m:r>
                      <a:rPr lang="en-US" altLang="ja-JP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i="1" dirty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i="1" dirty="0">
                        <a:latin typeface="Cambria Math" panose="02040503050406030204" pitchFamily="18" charset="0"/>
                      </a:rPr>
                      <m:t>|…</m:t>
                    </m:r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</m:oMath>
                </a14:m>
                <a:endParaRPr lang="en-US" altLang="ja-JP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>
                    <a:latin typeface="Cambria Math" panose="02040503050406030204" pitchFamily="18" charset="0"/>
                  </a:rPr>
                  <a:t>(This can be done without destroying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US" altLang="ja-JP" b="0" i="0" dirty="0">
                    <a:latin typeface="+mj-lt"/>
                  </a:rPr>
                  <a:t>⟩ by gentle measurement if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̃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altLang="ja-JP" b="0" i="0" dirty="0">
                    <a:latin typeface="+mj-lt"/>
                  </a:rPr>
                  <a:t>)</a:t>
                </a:r>
                <a:endParaRPr lang="en-US" altLang="ja-JP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ja-JP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ja-JP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ja-JP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ja-JP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ja-JP" dirty="0"/>
              </a:p>
            </p:txBody>
          </p:sp>
        </mc:Choice>
        <mc:Fallback xmlns="">
          <p:sp>
            <p:nvSpPr>
              <p:cNvPr id="10" name="コンテンツ プレースホルダー 1">
                <a:extLst>
                  <a:ext uri="{FF2B5EF4-FFF2-40B4-BE49-F238E27FC236}">
                    <a16:creationId xmlns:a16="http://schemas.microsoft.com/office/drawing/2014/main" id="{E423DE8C-8935-3D2C-B33D-2DF85FD3D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1" y="1955581"/>
                <a:ext cx="8636000" cy="2848417"/>
              </a:xfrm>
              <a:prstGeom prst="rect">
                <a:avLst/>
              </a:prstGeom>
              <a:blipFill>
                <a:blip r:embed="rId6"/>
                <a:stretch>
                  <a:fillRect l="-1836" b="-40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754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3F73326B-D88C-F914-32CA-35419C54F7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4001" y="681540"/>
                <a:ext cx="3957959" cy="12421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|"/>
                        <m:endChr m:val="⟩"/>
                        <m:ctrlP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</m:e>
                    </m:d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|"/>
                        <m:endChr m:val="⟩"/>
                        <m:ctrlP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⊗…⊗</m:t>
                    </m:r>
                    <m:d>
                      <m:dPr>
                        <m:begChr m:val="|"/>
                        <m:endChr m:val="⟩"/>
                        <m:ctrlP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</m:e>
                    </m:d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1800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kumimoji="1" lang="en-US" altLang="ja-JP" sz="1800" b="0" dirty="0"/>
                  <a:t>  </a:t>
                </a:r>
                <a14:m>
                  <m:oMath xmlns:m="http://schemas.openxmlformats.org/officeDocument/2006/math"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𝑚𝑠𝑘</m:t>
                    </m:r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Sup>
                              <m:sSubSupPr>
                                <m:ctrlP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sub>
                              <m:sup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br>
                  <a:rPr kumimoji="1" lang="en-US" altLang="ja-JP" sz="1800" b="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kumimoji="1" lang="en-US" altLang="ja-JP" sz="18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𝑑𝑣𝑘</m:t>
                    </m:r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Sup>
                              <m:sSubSupPr>
                                <m:ctrlP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sub>
                              <m:sup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Sup>
                              <m:sSubSupPr>
                                <m:ctrlP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  <m:sup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sSub>
                          <m:sSubPr>
                            <m:ctrlP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1800" b="0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endParaRPr lang="en-US" altLang="ja-JP" b="0" dirty="0"/>
              </a:p>
              <a:p>
                <a:pPr marL="0" indent="0">
                  <a:buNone/>
                </a:pPr>
                <a:endParaRPr lang="en-US" altLang="ja-JP" b="0" dirty="0"/>
              </a:p>
              <a:p>
                <a:pPr marL="0" indent="0">
                  <a:buNone/>
                </a:pPr>
                <a:endParaRPr kumimoji="1" lang="en-US" altLang="ja-JP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3F73326B-D88C-F914-32CA-35419C54F7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001" y="681540"/>
                <a:ext cx="3957959" cy="1242138"/>
              </a:xfrm>
              <a:blipFill>
                <a:blip r:embed="rId2"/>
                <a:stretch>
                  <a:fillRect l="-1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タイトル 2">
            <a:extLst>
              <a:ext uri="{FF2B5EF4-FFF2-40B4-BE49-F238E27FC236}">
                <a16:creationId xmlns:a16="http://schemas.microsoft.com/office/drawing/2014/main" id="{482DF708-1197-AB17-F822-24369367A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Our Construction of UP-VRA PRF-SKL 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6218114-BF06-B0CE-DAB5-C1A607450FA7}"/>
                  </a:ext>
                </a:extLst>
              </p:cNvPr>
              <p:cNvSpPr txBox="1"/>
              <p:nvPr/>
            </p:nvSpPr>
            <p:spPr>
              <a:xfrm>
                <a:off x="3645904" y="699542"/>
                <a:ext cx="4598504" cy="9766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:=</m:t>
                    </m:r>
                    <m:d>
                      <m:dPr>
                        <m:begChr m:val="{"/>
                        <m:endChr m:val="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d>
                              <m:dPr>
                                <m:begChr m:val="|"/>
                                <m:endChr m:val="⟩"/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sSubSup>
                                  <m:sSubSup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</m:e>
                          <m:e>
                            <m:f>
                              <m:f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(|0⟩|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Sup>
                              <m:sSubSup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sub>
                              <m:sup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⟩+</m:t>
                            </m:r>
                            <m:sSup>
                              <m:sSup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⟩|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Sup>
                              <m:sSubSup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  <m:sup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⟩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6218114-BF06-B0CE-DAB5-C1A607450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904" y="699542"/>
                <a:ext cx="4598504" cy="976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7347039-CB15-D599-827B-B2A1D57C11F9}"/>
                  </a:ext>
                </a:extLst>
              </p:cNvPr>
              <p:cNvSpPr txBox="1"/>
              <p:nvPr/>
            </p:nvSpPr>
            <p:spPr>
              <a:xfrm>
                <a:off x="8100392" y="771550"/>
                <a:ext cx="2411760" cy="521010"/>
              </a:xfrm>
              <a:prstGeom prst="rect">
                <a:avLst/>
              </a:prstGeom>
            </p:spPr>
            <p:txBody>
              <a:bodyPr vert="horz" wrap="square" lIns="0" tIns="45720" rIns="0" bIns="45720" rtlCol="0">
                <a:normAutofit/>
              </a:bodyPr>
              <a:lstStyle/>
              <a:p>
                <a:r>
                  <a:rPr lang="en-US" altLang="ja-JP" dirty="0"/>
                  <a:t>(if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ja-JP" dirty="0"/>
                  <a:t>)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7347039-CB15-D599-827B-B2A1D57C1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2" y="771550"/>
                <a:ext cx="2411760" cy="521010"/>
              </a:xfrm>
              <a:prstGeom prst="rect">
                <a:avLst/>
              </a:prstGeom>
              <a:blipFill>
                <a:blip r:embed="rId4"/>
                <a:stretch>
                  <a:fillRect l="-6076" t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37E2D9A8-83C1-1A7A-6E48-67F9471D2A01}"/>
                  </a:ext>
                </a:extLst>
              </p:cNvPr>
              <p:cNvSpPr txBox="1"/>
              <p:nvPr/>
            </p:nvSpPr>
            <p:spPr>
              <a:xfrm>
                <a:off x="8100392" y="1203598"/>
                <a:ext cx="2411760" cy="521010"/>
              </a:xfrm>
              <a:prstGeom prst="rect">
                <a:avLst/>
              </a:prstGeom>
            </p:spPr>
            <p:txBody>
              <a:bodyPr vert="horz" wrap="square" lIns="0" tIns="45720" rIns="0" bIns="45720" rtlCol="0">
                <a:normAutofit/>
              </a:bodyPr>
              <a:lstStyle/>
              <a:p>
                <a:r>
                  <a:rPr lang="en-US" altLang="ja-JP" dirty="0"/>
                  <a:t>(if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ja-JP" dirty="0"/>
                  <a:t>)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37E2D9A8-83C1-1A7A-6E48-67F9471D2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2" y="1203598"/>
                <a:ext cx="2411760" cy="521010"/>
              </a:xfrm>
              <a:prstGeom prst="rect">
                <a:avLst/>
              </a:prstGeom>
              <a:blipFill>
                <a:blip r:embed="rId5"/>
                <a:stretch>
                  <a:fillRect l="-6076" t="-46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コンテンツ プレースホルダー 1">
                <a:extLst>
                  <a:ext uri="{FF2B5EF4-FFF2-40B4-BE49-F238E27FC236}">
                    <a16:creationId xmlns:a16="http://schemas.microsoft.com/office/drawing/2014/main" id="{E423DE8C-8935-3D2C-B33D-2DF85FD3DB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4001" y="1955581"/>
                <a:ext cx="8636000" cy="2848417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200" kern="1200" baseline="0">
                    <a:solidFill>
                      <a:schemeClr val="tx1"/>
                    </a:solidFill>
                    <a:latin typeface="+mn-lt"/>
                    <a:ea typeface="+mn-ea"/>
                    <a:cs typeface="メイリオ" panose="020B0604030504040204" pitchFamily="50" charset="-128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メイリオ" panose="020B0604030504040204" pitchFamily="50" charset="-128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メイリオ" panose="020B0604030504040204" pitchFamily="50" charset="-128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メイリオ" panose="020B0604030504040204" pitchFamily="50" charset="-128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メイリオ" panose="020B0604030504040204" pitchFamily="50" charset="-128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dirty="0" smtClean="0"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altLang="ja-JP" b="0" i="0" dirty="0" smtClean="0">
                        <a:latin typeface="Cambria Math" panose="02040503050406030204" pitchFamily="18" charset="0"/>
                      </a:rPr>
                      <m:t>el</m:t>
                    </m:r>
                    <m:d>
                      <m:dPr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d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ja-JP" i="1" dirty="0">
                    <a:latin typeface="Cambria Math" panose="02040503050406030204" pitchFamily="18" charset="0"/>
                  </a:rPr>
                  <a:t> </a:t>
                </a:r>
                <a:br>
                  <a:rPr lang="en-US" altLang="ja-JP" i="1" dirty="0">
                    <a:latin typeface="Cambria Math" panose="02040503050406030204" pitchFamily="18" charset="0"/>
                  </a:rPr>
                </a:br>
                <a:r>
                  <a:rPr lang="en-US" altLang="ja-JP" i="1" dirty="0">
                    <a:latin typeface="Cambria Math" panose="02040503050406030204" pitchFamily="18" charset="0"/>
                  </a:rPr>
                  <a:t>   </a:t>
                </a:r>
                <a:r>
                  <a:rPr lang="en-US" altLang="ja-JP" dirty="0">
                    <a:latin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measure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i="1" dirty="0">
                    <a:latin typeface="Cambria Math" panose="02040503050406030204" pitchFamily="18" charset="0"/>
                  </a:rPr>
                  <a:t> </a:t>
                </a:r>
                <a:r>
                  <a:rPr lang="en-US" altLang="ja-JP" dirty="0">
                    <a:latin typeface="Cambria Math" panose="02040503050406030204" pitchFamily="18" charset="0"/>
                  </a:rPr>
                  <a:t>in the Hadamard basis to get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)</a:t>
                </a:r>
                <a:br>
                  <a:rPr lang="en-US" altLang="ja-JP" dirty="0">
                    <a:latin typeface="Cambria Math" panose="02040503050406030204" pitchFamily="18" charset="0"/>
                  </a:rPr>
                </a:br>
                <a:r>
                  <a:rPr lang="en-US" altLang="ja-JP" dirty="0">
                    <a:latin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𝑐𝑒𝑟𝑡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br>
                  <a:rPr lang="en-US" altLang="ja-JP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dirty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ja-JP" dirty="0" err="1">
                    <a:latin typeface="Cambria Math" panose="02040503050406030204" pitchFamily="18" charset="0"/>
                  </a:rPr>
                  <a:t>DelVrfy</a:t>
                </a:r>
                <a:r>
                  <a:rPr lang="en-US" altLang="ja-JP" dirty="0">
                    <a:latin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𝑑𝑣𝑘</m:t>
                    </m:r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𝑒𝑟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):</a:t>
                </a:r>
              </a:p>
              <a:p>
                <a:pPr marL="0" indent="0">
                  <a:buNone/>
                </a:pPr>
                <a:r>
                  <a:rPr lang="en-US" altLang="ja-JP" dirty="0">
                    <a:latin typeface="Cambria Math" panose="02040503050406030204" pitchFamily="18" charset="0"/>
                  </a:rPr>
                  <a:t> For each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, check</a:t>
                </a:r>
                <a:br>
                  <a:rPr lang="en-US" altLang="ja-JP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⋅(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𝑠</m:t>
                      </m:r>
                      <m:sSubSup>
                        <m:sSub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𝑠</m:t>
                      </m:r>
                      <m:sSubSup>
                        <m:sSub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ja-JP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ja-JP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ja-JP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ja-JP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ja-JP" dirty="0"/>
              </a:p>
            </p:txBody>
          </p:sp>
        </mc:Choice>
        <mc:Fallback xmlns="">
          <p:sp>
            <p:nvSpPr>
              <p:cNvPr id="10" name="コンテンツ プレースホルダー 1">
                <a:extLst>
                  <a:ext uri="{FF2B5EF4-FFF2-40B4-BE49-F238E27FC236}">
                    <a16:creationId xmlns:a16="http://schemas.microsoft.com/office/drawing/2014/main" id="{E423DE8C-8935-3D2C-B33D-2DF85FD3D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1" y="1955581"/>
                <a:ext cx="8636000" cy="2848417"/>
              </a:xfrm>
              <a:prstGeom prst="rect">
                <a:avLst/>
              </a:prstGeom>
              <a:blipFill>
                <a:blip r:embed="rId6"/>
                <a:stretch>
                  <a:fillRect l="-19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44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025B16-3534-262E-C32F-272FC6A8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Reduction to Certified Deletion of BB84</a:t>
            </a:r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88EC42B6-DC80-46FE-523B-652AA6AC38E3}"/>
              </a:ext>
            </a:extLst>
          </p:cNvPr>
          <p:cNvSpPr/>
          <p:nvPr/>
        </p:nvSpPr>
        <p:spPr>
          <a:xfrm>
            <a:off x="35496" y="2158287"/>
            <a:ext cx="1419289" cy="631118"/>
          </a:xfrm>
          <a:prstGeom prst="roundRect">
            <a:avLst/>
          </a:prstGeom>
          <a:solidFill>
            <a:srgbClr val="FF00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r>
              <a:rPr kumimoji="0" lang="en-US" altLang="ja-JP" sz="2000" kern="0" dirty="0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Adversary </a:t>
            </a:r>
            <a:endParaRPr kumimoji="0" lang="ja-JP" altLang="en-US" sz="2000" kern="0" dirty="0">
              <a:solidFill>
                <a:schemeClr val="tx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EF565786-8DD1-D263-CCA3-756D68089153}"/>
              </a:ext>
            </a:extLst>
          </p:cNvPr>
          <p:cNvSpPr/>
          <p:nvPr/>
        </p:nvSpPr>
        <p:spPr>
          <a:xfrm>
            <a:off x="8100392" y="2211710"/>
            <a:ext cx="936104" cy="6311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r>
              <a:rPr kumimoji="0" lang="en-US" altLang="ja-JP" sz="2000" kern="0" dirty="0" err="1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Chal</a:t>
            </a:r>
            <a:endParaRPr kumimoji="0" lang="ja-JP" altLang="en-US" sz="2000" kern="0" dirty="0">
              <a:solidFill>
                <a:schemeClr val="tx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7CB6C4CC-0335-0CA0-3C90-D596B857E282}"/>
              </a:ext>
            </a:extLst>
          </p:cNvPr>
          <p:cNvGrpSpPr/>
          <p:nvPr/>
        </p:nvGrpSpPr>
        <p:grpSpPr>
          <a:xfrm>
            <a:off x="1625210" y="771550"/>
            <a:ext cx="2370726" cy="720079"/>
            <a:chOff x="1625210" y="771550"/>
            <a:chExt cx="2370726" cy="720079"/>
          </a:xfrm>
        </p:grpSpPr>
        <p:sp>
          <p:nvSpPr>
            <p:cNvPr id="5" name="矢印: 右 4">
              <a:extLst>
                <a:ext uri="{FF2B5EF4-FFF2-40B4-BE49-F238E27FC236}">
                  <a16:creationId xmlns:a16="http://schemas.microsoft.com/office/drawing/2014/main" id="{6DF37FFE-F742-663B-DC15-B67C96338E94}"/>
                </a:ext>
              </a:extLst>
            </p:cNvPr>
            <p:cNvSpPr/>
            <p:nvPr/>
          </p:nvSpPr>
          <p:spPr>
            <a:xfrm rot="10800000">
              <a:off x="1625210" y="1203597"/>
              <a:ext cx="2154702" cy="288032"/>
            </a:xfrm>
            <a:prstGeom prst="rightArrow">
              <a:avLst/>
            </a:prstGeom>
            <a:solidFill>
              <a:schemeClr val="bg2">
                <a:lumMod val="20000"/>
                <a:lumOff val="80000"/>
              </a:schemeClr>
            </a:solidFill>
            <a:ln w="5080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836"/>
              <a:endParaRPr kumimoji="0" lang="ja-JP" altLang="en-US" sz="1050" kern="0" dirty="0">
                <a:solidFill>
                  <a:schemeClr val="bg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79B315EB-5760-A8DD-EC9E-A42312267F87}"/>
                    </a:ext>
                  </a:extLst>
                </p:cNvPr>
                <p:cNvSpPr txBox="1"/>
                <p:nvPr/>
              </p:nvSpPr>
              <p:spPr>
                <a:xfrm>
                  <a:off x="1691680" y="771550"/>
                  <a:ext cx="230425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79B315EB-5760-A8DD-EC9E-A42312267F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680" y="771550"/>
                  <a:ext cx="2304256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4BB5D3CA-5376-2E70-E8CC-B876B5561192}"/>
              </a:ext>
            </a:extLst>
          </p:cNvPr>
          <p:cNvGrpSpPr/>
          <p:nvPr/>
        </p:nvGrpSpPr>
        <p:grpSpPr>
          <a:xfrm>
            <a:off x="1532954" y="1626354"/>
            <a:ext cx="2304256" cy="678928"/>
            <a:chOff x="1532954" y="1626354"/>
            <a:chExt cx="2304256" cy="678928"/>
          </a:xfrm>
        </p:grpSpPr>
        <p:sp>
          <p:nvSpPr>
            <p:cNvPr id="3" name="矢印: 右 2">
              <a:extLst>
                <a:ext uri="{FF2B5EF4-FFF2-40B4-BE49-F238E27FC236}">
                  <a16:creationId xmlns:a16="http://schemas.microsoft.com/office/drawing/2014/main" id="{539990E8-37AF-B68D-A073-9981C93EFA03}"/>
                </a:ext>
              </a:extLst>
            </p:cNvPr>
            <p:cNvSpPr/>
            <p:nvPr/>
          </p:nvSpPr>
          <p:spPr>
            <a:xfrm>
              <a:off x="1660166" y="1995686"/>
              <a:ext cx="2119746" cy="309596"/>
            </a:xfrm>
            <a:prstGeom prst="rightArrow">
              <a:avLst/>
            </a:prstGeom>
            <a:solidFill>
              <a:schemeClr val="bg2">
                <a:lumMod val="20000"/>
                <a:lumOff val="80000"/>
              </a:schemeClr>
            </a:solidFill>
            <a:ln w="5080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836"/>
              <a:endParaRPr kumimoji="0" lang="ja-JP" altLang="en-US" sz="1050" kern="0" dirty="0">
                <a:solidFill>
                  <a:schemeClr val="bg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1914E8CA-82B9-87DF-18B1-70BB6099A8BB}"/>
                    </a:ext>
                  </a:extLst>
                </p:cNvPr>
                <p:cNvSpPr txBox="1"/>
                <p:nvPr/>
              </p:nvSpPr>
              <p:spPr>
                <a:xfrm>
                  <a:off x="1532954" y="1626354"/>
                  <a:ext cx="230425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𝑐𝑒𝑟𝑡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1914E8CA-82B9-87DF-18B1-70BB6099A8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2954" y="1626354"/>
                  <a:ext cx="230425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矢印: 右 14">
            <a:extLst>
              <a:ext uri="{FF2B5EF4-FFF2-40B4-BE49-F238E27FC236}">
                <a16:creationId xmlns:a16="http://schemas.microsoft.com/office/drawing/2014/main" id="{FB4F5B46-5C3E-C43A-8C74-8A2F15F0C5C0}"/>
              </a:ext>
            </a:extLst>
          </p:cNvPr>
          <p:cNvSpPr/>
          <p:nvPr/>
        </p:nvSpPr>
        <p:spPr>
          <a:xfrm rot="10800000">
            <a:off x="1625210" y="2850488"/>
            <a:ext cx="2119746" cy="369332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508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endParaRPr kumimoji="0" lang="ja-JP" altLang="en-US" sz="1050" kern="0" dirty="0">
              <a:solidFill>
                <a:schemeClr val="bg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A26F18-E88F-8AE3-331A-85784BFA44B5}"/>
                  </a:ext>
                </a:extLst>
              </p:cNvPr>
              <p:cNvSpPr txBox="1"/>
              <p:nvPr/>
            </p:nvSpPr>
            <p:spPr>
              <a:xfrm>
                <a:off x="1532954" y="2523260"/>
                <a:ext cx="23689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𝑑𝑣𝑘</m:t>
                          </m:r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A26F18-E88F-8AE3-331A-85784BFA4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954" y="2523260"/>
                <a:ext cx="236894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FC8A166-F327-11F1-4298-64AA52E9C4F2}"/>
              </a:ext>
            </a:extLst>
          </p:cNvPr>
          <p:cNvGrpSpPr/>
          <p:nvPr/>
        </p:nvGrpSpPr>
        <p:grpSpPr>
          <a:xfrm>
            <a:off x="1619672" y="3507854"/>
            <a:ext cx="2376264" cy="585357"/>
            <a:chOff x="1619672" y="3507854"/>
            <a:chExt cx="2376264" cy="585357"/>
          </a:xfrm>
        </p:grpSpPr>
        <p:sp>
          <p:nvSpPr>
            <p:cNvPr id="27" name="矢印: 右 26">
              <a:extLst>
                <a:ext uri="{FF2B5EF4-FFF2-40B4-BE49-F238E27FC236}">
                  <a16:creationId xmlns:a16="http://schemas.microsoft.com/office/drawing/2014/main" id="{F40B1CA4-608A-F866-BA2D-BE7E8BD1929A}"/>
                </a:ext>
              </a:extLst>
            </p:cNvPr>
            <p:cNvSpPr/>
            <p:nvPr/>
          </p:nvSpPr>
          <p:spPr>
            <a:xfrm>
              <a:off x="1619672" y="3805178"/>
              <a:ext cx="2154702" cy="288033"/>
            </a:xfrm>
            <a:prstGeom prst="rightArrow">
              <a:avLst/>
            </a:prstGeom>
            <a:solidFill>
              <a:schemeClr val="bg2">
                <a:lumMod val="20000"/>
                <a:lumOff val="80000"/>
              </a:schemeClr>
            </a:solidFill>
            <a:ln w="5080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836"/>
              <a:endParaRPr kumimoji="0" lang="ja-JP" altLang="en-US" sz="1050" kern="0" dirty="0">
                <a:solidFill>
                  <a:schemeClr val="bg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BA501357-5B97-7C34-6667-EF384EF85D91}"/>
                    </a:ext>
                  </a:extLst>
                </p:cNvPr>
                <p:cNvSpPr txBox="1"/>
                <p:nvPr/>
              </p:nvSpPr>
              <p:spPr>
                <a:xfrm>
                  <a:off x="1691680" y="3507854"/>
                  <a:ext cx="230425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BA501357-5B97-7C34-6667-EF384EF85D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680" y="3507854"/>
                  <a:ext cx="230425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CA9E69F8-AFCF-2590-D754-C2B3720460A7}"/>
              </a:ext>
            </a:extLst>
          </p:cNvPr>
          <p:cNvGrpSpPr/>
          <p:nvPr/>
        </p:nvGrpSpPr>
        <p:grpSpPr>
          <a:xfrm>
            <a:off x="5692614" y="1635646"/>
            <a:ext cx="2551794" cy="681129"/>
            <a:chOff x="5692614" y="1635646"/>
            <a:chExt cx="2551794" cy="681129"/>
          </a:xfrm>
        </p:grpSpPr>
        <p:sp>
          <p:nvSpPr>
            <p:cNvPr id="10" name="矢印: 右 9">
              <a:extLst>
                <a:ext uri="{FF2B5EF4-FFF2-40B4-BE49-F238E27FC236}">
                  <a16:creationId xmlns:a16="http://schemas.microsoft.com/office/drawing/2014/main" id="{4B880DA9-815F-A3C2-C2AD-5264044643A9}"/>
                </a:ext>
              </a:extLst>
            </p:cNvPr>
            <p:cNvSpPr/>
            <p:nvPr/>
          </p:nvSpPr>
          <p:spPr>
            <a:xfrm>
              <a:off x="5692614" y="2007179"/>
              <a:ext cx="2119746" cy="309596"/>
            </a:xfrm>
            <a:prstGeom prst="rightArrow">
              <a:avLst/>
            </a:prstGeom>
            <a:solidFill>
              <a:schemeClr val="bg2">
                <a:lumMod val="20000"/>
                <a:lumOff val="80000"/>
              </a:schemeClr>
            </a:solidFill>
            <a:ln w="5080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836"/>
              <a:endParaRPr kumimoji="0" lang="ja-JP" altLang="en-US" sz="1050" kern="0" dirty="0">
                <a:solidFill>
                  <a:schemeClr val="bg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32809697-7E62-BC11-B9CD-D4BB2AA21D06}"/>
                    </a:ext>
                  </a:extLst>
                </p:cNvPr>
                <p:cNvSpPr txBox="1"/>
                <p:nvPr/>
              </p:nvSpPr>
              <p:spPr>
                <a:xfrm>
                  <a:off x="5940152" y="1635646"/>
                  <a:ext cx="2304256" cy="39651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. 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32809697-7E62-BC11-B9CD-D4BB2AA21D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152" y="1635646"/>
                  <a:ext cx="2304256" cy="396519"/>
                </a:xfrm>
                <a:prstGeom prst="rect">
                  <a:avLst/>
                </a:prstGeom>
                <a:blipFill>
                  <a:blip r:embed="rId7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矢印: 右 18">
            <a:extLst>
              <a:ext uri="{FF2B5EF4-FFF2-40B4-BE49-F238E27FC236}">
                <a16:creationId xmlns:a16="http://schemas.microsoft.com/office/drawing/2014/main" id="{8D4F6C23-F1C3-372D-0721-A1016C940756}"/>
              </a:ext>
            </a:extLst>
          </p:cNvPr>
          <p:cNvSpPr/>
          <p:nvPr/>
        </p:nvSpPr>
        <p:spPr>
          <a:xfrm rot="10800000">
            <a:off x="5657658" y="2861981"/>
            <a:ext cx="2119746" cy="369332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508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endParaRPr kumimoji="0" lang="ja-JP" altLang="en-US" sz="1050" kern="0" dirty="0">
              <a:solidFill>
                <a:schemeClr val="bg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831852B-E965-817C-0696-EC58C96D39E7}"/>
              </a:ext>
            </a:extLst>
          </p:cNvPr>
          <p:cNvGrpSpPr/>
          <p:nvPr/>
        </p:nvGrpSpPr>
        <p:grpSpPr>
          <a:xfrm>
            <a:off x="5652120" y="3471375"/>
            <a:ext cx="2664296" cy="633329"/>
            <a:chOff x="5652120" y="3471375"/>
            <a:chExt cx="2664296" cy="633329"/>
          </a:xfrm>
        </p:grpSpPr>
        <p:sp>
          <p:nvSpPr>
            <p:cNvPr id="21" name="矢印: 右 20">
              <a:extLst>
                <a:ext uri="{FF2B5EF4-FFF2-40B4-BE49-F238E27FC236}">
                  <a16:creationId xmlns:a16="http://schemas.microsoft.com/office/drawing/2014/main" id="{E58FAACD-6A42-E4EA-952C-1AE53FBD9927}"/>
                </a:ext>
              </a:extLst>
            </p:cNvPr>
            <p:cNvSpPr/>
            <p:nvPr/>
          </p:nvSpPr>
          <p:spPr>
            <a:xfrm>
              <a:off x="5652120" y="3816671"/>
              <a:ext cx="2154702" cy="288033"/>
            </a:xfrm>
            <a:prstGeom prst="rightArrow">
              <a:avLst/>
            </a:prstGeom>
            <a:solidFill>
              <a:schemeClr val="bg2">
                <a:lumMod val="20000"/>
                <a:lumOff val="80000"/>
              </a:schemeClr>
            </a:solidFill>
            <a:ln w="5080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836"/>
              <a:endParaRPr kumimoji="0" lang="ja-JP" altLang="en-US" sz="1050" kern="0" dirty="0">
                <a:solidFill>
                  <a:schemeClr val="bg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454A5C8C-673B-0648-FAF8-EA91433657E4}"/>
                    </a:ext>
                  </a:extLst>
                </p:cNvPr>
                <p:cNvSpPr txBox="1"/>
                <p:nvPr/>
              </p:nvSpPr>
              <p:spPr>
                <a:xfrm>
                  <a:off x="6012160" y="3471375"/>
                  <a:ext cx="2304256" cy="39651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. </m:t>
                            </m:r>
                            <m:sSub>
                              <m:sSubPr>
                                <m:ctrlP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</m:s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454A5C8C-673B-0648-FAF8-EA91433657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2160" y="3471375"/>
                  <a:ext cx="2304256" cy="396519"/>
                </a:xfrm>
                <a:prstGeom prst="rect">
                  <a:avLst/>
                </a:prstGeom>
                <a:blipFill>
                  <a:blip r:embed="rId8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9AFBF0BD-8EF5-CFD7-CD22-6856073AE185}"/>
              </a:ext>
            </a:extLst>
          </p:cNvPr>
          <p:cNvSpPr/>
          <p:nvPr/>
        </p:nvSpPr>
        <p:spPr>
          <a:xfrm>
            <a:off x="4036633" y="2327222"/>
            <a:ext cx="1419289" cy="631118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r>
              <a:rPr kumimoji="0" lang="en-US" altLang="ja-JP" sz="2000" kern="0" dirty="0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Reduction</a:t>
            </a:r>
            <a:endParaRPr kumimoji="0" lang="ja-JP" altLang="en-US" sz="2000" kern="0" dirty="0">
              <a:solidFill>
                <a:schemeClr val="tx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9BC8494A-439D-7DE4-B3F1-818749E9A8F3}"/>
              </a:ext>
            </a:extLst>
          </p:cNvPr>
          <p:cNvGrpSpPr/>
          <p:nvPr/>
        </p:nvGrpSpPr>
        <p:grpSpPr>
          <a:xfrm>
            <a:off x="5611770" y="790334"/>
            <a:ext cx="2304256" cy="712788"/>
            <a:chOff x="5611770" y="790334"/>
            <a:chExt cx="2304256" cy="712788"/>
          </a:xfrm>
        </p:grpSpPr>
        <p:sp>
          <p:nvSpPr>
            <p:cNvPr id="13" name="矢印: 右 12">
              <a:extLst>
                <a:ext uri="{FF2B5EF4-FFF2-40B4-BE49-F238E27FC236}">
                  <a16:creationId xmlns:a16="http://schemas.microsoft.com/office/drawing/2014/main" id="{4C0339EE-6776-1C9D-4B41-00B78FB179F2}"/>
                </a:ext>
              </a:extLst>
            </p:cNvPr>
            <p:cNvSpPr/>
            <p:nvPr/>
          </p:nvSpPr>
          <p:spPr>
            <a:xfrm rot="10800000">
              <a:off x="5657658" y="1215090"/>
              <a:ext cx="2154702" cy="288032"/>
            </a:xfrm>
            <a:prstGeom prst="rightArrow">
              <a:avLst/>
            </a:prstGeom>
            <a:solidFill>
              <a:schemeClr val="bg2">
                <a:lumMod val="20000"/>
                <a:lumOff val="80000"/>
              </a:schemeClr>
            </a:solidFill>
            <a:ln w="5080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836"/>
              <a:endParaRPr kumimoji="0" lang="ja-JP" altLang="en-US" sz="1050" kern="0" dirty="0">
                <a:solidFill>
                  <a:schemeClr val="bg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65B674FB-AED0-3333-1C44-E6DDAA5F6664}"/>
                    </a:ext>
                  </a:extLst>
                </p:cNvPr>
                <p:cNvSpPr txBox="1"/>
                <p:nvPr/>
              </p:nvSpPr>
              <p:spPr>
                <a:xfrm>
                  <a:off x="5611770" y="790334"/>
                  <a:ext cx="2304256" cy="3693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65B674FB-AED0-3333-1C44-E6DDAA5F66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1770" y="790334"/>
                  <a:ext cx="2304256" cy="369397"/>
                </a:xfrm>
                <a:prstGeom prst="rect">
                  <a:avLst/>
                </a:prstGeom>
                <a:blipFill>
                  <a:blip r:embed="rId9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0BA40BCF-4BCE-86C3-8376-DF767A040781}"/>
                  </a:ext>
                </a:extLst>
              </p:cNvPr>
              <p:cNvSpPr txBox="1"/>
              <p:nvPr/>
            </p:nvSpPr>
            <p:spPr>
              <a:xfrm>
                <a:off x="2654346" y="1031413"/>
                <a:ext cx="3219336" cy="7462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b="0" i="1" dirty="0">
                    <a:latin typeface="Cambria Math" panose="02040503050406030204" pitchFamily="18" charset="0"/>
                  </a:rPr>
                  <a:t>                            </a:t>
                </a:r>
                <a:r>
                  <a:rPr lang="en-US" altLang="ja-JP" b="0" dirty="0">
                    <a:latin typeface="Cambria Math" panose="02040503050406030204" pitchFamily="18" charset="0"/>
                  </a:rPr>
                  <a:t>Generate </a:t>
                </a:r>
                <a:br>
                  <a:rPr lang="en-US" altLang="ja-JP" b="0" dirty="0">
                    <a:latin typeface="Cambria Math" panose="02040503050406030204" pitchFamily="18" charset="0"/>
                  </a:rPr>
                </a:br>
                <a:r>
                  <a:rPr lang="en-US" altLang="ja-JP" b="0" dirty="0">
                    <a:latin typeface="Cambria Math" panose="020405030504060302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   </m:t>
                        </m:r>
                        <m:d>
                          <m:dPr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Sup>
                              <m:sSubSupPr>
                                <m:ctrlP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  <m:sup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0BA40BCF-4BCE-86C3-8376-DF767A040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346" y="1031413"/>
                <a:ext cx="3219336" cy="746295"/>
              </a:xfrm>
              <a:prstGeom prst="rect">
                <a:avLst/>
              </a:prstGeom>
              <a:blipFill>
                <a:blip r:embed="rId10"/>
                <a:stretch>
                  <a:fillRect t="-48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583639DA-FDB0-E136-027F-0170E28A5CDF}"/>
                  </a:ext>
                </a:extLst>
              </p:cNvPr>
              <p:cNvSpPr txBox="1"/>
              <p:nvPr/>
            </p:nvSpPr>
            <p:spPr>
              <a:xfrm>
                <a:off x="5796136" y="2499742"/>
                <a:ext cx="2304256" cy="3965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583639DA-FDB0-E136-027F-0170E28A5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499742"/>
                <a:ext cx="2304256" cy="39651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吹き出し: 角を丸めた四角形 16">
            <a:extLst>
              <a:ext uri="{FF2B5EF4-FFF2-40B4-BE49-F238E27FC236}">
                <a16:creationId xmlns:a16="http://schemas.microsoft.com/office/drawing/2014/main" id="{CD53D1EC-B9E9-59E6-1692-925CF43F3A1E}"/>
              </a:ext>
            </a:extLst>
          </p:cNvPr>
          <p:cNvSpPr/>
          <p:nvPr/>
        </p:nvSpPr>
        <p:spPr>
          <a:xfrm>
            <a:off x="1778150" y="3122901"/>
            <a:ext cx="1418867" cy="279462"/>
          </a:xfrm>
          <a:prstGeom prst="wedgeRoundRectCallout">
            <a:avLst>
              <a:gd name="adj1" fmla="val -8979"/>
              <a:gd name="adj2" fmla="val -11229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508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r>
              <a:rPr kumimoji="0" lang="en-US" altLang="ja-JP" sz="1600" i="1" kern="0" dirty="0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Special mode</a:t>
            </a:r>
          </a:p>
        </p:txBody>
      </p:sp>
    </p:spTree>
    <p:extLst>
      <p:ext uri="{BB962C8B-B14F-4D97-AF65-F5344CB8AC3E}">
        <p14:creationId xmlns:p14="http://schemas.microsoft.com/office/powerpoint/2010/main" val="7055383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3F73326B-D88C-F914-32CA-35419C54F7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4001" y="681540"/>
                <a:ext cx="3957959" cy="12421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|"/>
                        <m:endChr m:val="⟩"/>
                        <m:ctrlP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</m:e>
                    </m:d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|"/>
                        <m:endChr m:val="⟩"/>
                        <m:ctrlP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⊗…⊗</m:t>
                    </m:r>
                    <m:d>
                      <m:dPr>
                        <m:begChr m:val="|"/>
                        <m:endChr m:val="⟩"/>
                        <m:ctrlP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</m:e>
                    </m:d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1800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kumimoji="1" lang="en-US" altLang="ja-JP" sz="1800" b="0" dirty="0"/>
                  <a:t>  </a:t>
                </a:r>
                <a14:m>
                  <m:oMath xmlns:m="http://schemas.openxmlformats.org/officeDocument/2006/math"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𝑚𝑠𝑘</m:t>
                    </m:r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Sup>
                              <m:sSubSupPr>
                                <m:ctrlP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  <m:sup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br>
                  <a:rPr kumimoji="1" lang="en-US" altLang="ja-JP" sz="1800" b="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kumimoji="1" lang="en-US" altLang="ja-JP" sz="18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𝑑𝑣𝑘</m:t>
                    </m:r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Sup>
                              <m:sSubSupPr>
                                <m:ctrlP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sub>
                              <m:sup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Sup>
                              <m:sSubSupPr>
                                <m:ctrlP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  <m:sup>
                                <m:r>
                                  <a:rPr kumimoji="1" lang="en-US" altLang="ja-JP" sz="1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sSub>
                          <m:sSubPr>
                            <m:ctrlP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kumimoji="1" lang="en-US" altLang="ja-JP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1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kumimoji="1" lang="en-US" altLang="ja-JP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1800" b="0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endParaRPr lang="en-US" altLang="ja-JP" b="0" dirty="0"/>
              </a:p>
              <a:p>
                <a:pPr marL="0" indent="0">
                  <a:buNone/>
                </a:pPr>
                <a:endParaRPr lang="en-US" altLang="ja-JP" b="0" dirty="0"/>
              </a:p>
              <a:p>
                <a:pPr marL="0" indent="0">
                  <a:buNone/>
                </a:pPr>
                <a:endParaRPr kumimoji="1" lang="en-US" altLang="ja-JP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3F73326B-D88C-F914-32CA-35419C54F7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001" y="681540"/>
                <a:ext cx="3957959" cy="1242138"/>
              </a:xfrm>
              <a:blipFill>
                <a:blip r:embed="rId2"/>
                <a:stretch>
                  <a:fillRect l="-1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タイトル 2">
            <a:extLst>
              <a:ext uri="{FF2B5EF4-FFF2-40B4-BE49-F238E27FC236}">
                <a16:creationId xmlns:a16="http://schemas.microsoft.com/office/drawing/2014/main" id="{482DF708-1197-AB17-F822-24369367A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How to Generate Special Challenge?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6218114-BF06-B0CE-DAB5-C1A607450FA7}"/>
                  </a:ext>
                </a:extLst>
              </p:cNvPr>
              <p:cNvSpPr txBox="1"/>
              <p:nvPr/>
            </p:nvSpPr>
            <p:spPr>
              <a:xfrm>
                <a:off x="3645904" y="699542"/>
                <a:ext cx="4598504" cy="9766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:=</m:t>
                    </m:r>
                    <m:d>
                      <m:dPr>
                        <m:begChr m:val="{"/>
                        <m:endChr m:val="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d>
                              <m:dPr>
                                <m:begChr m:val="|"/>
                                <m:endChr m:val="⟩"/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sSubSup>
                                  <m:sSubSup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</m:e>
                          <m:e>
                            <m:f>
                              <m:f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(|0⟩|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Sup>
                              <m:sSubSup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sub>
                              <m:sup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⟩+</m:t>
                            </m:r>
                            <m:sSup>
                              <m:sSup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⟩|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Sup>
                              <m:sSubSup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  <m:sup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⟩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6218114-BF06-B0CE-DAB5-C1A607450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904" y="699542"/>
                <a:ext cx="4598504" cy="976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7347039-CB15-D599-827B-B2A1D57C11F9}"/>
                  </a:ext>
                </a:extLst>
              </p:cNvPr>
              <p:cNvSpPr txBox="1"/>
              <p:nvPr/>
            </p:nvSpPr>
            <p:spPr>
              <a:xfrm>
                <a:off x="8100392" y="771550"/>
                <a:ext cx="2411760" cy="521010"/>
              </a:xfrm>
              <a:prstGeom prst="rect">
                <a:avLst/>
              </a:prstGeom>
            </p:spPr>
            <p:txBody>
              <a:bodyPr vert="horz" wrap="square" lIns="0" tIns="45720" rIns="0" bIns="45720" rtlCol="0">
                <a:normAutofit/>
              </a:bodyPr>
              <a:lstStyle/>
              <a:p>
                <a:r>
                  <a:rPr lang="en-US" altLang="ja-JP" dirty="0"/>
                  <a:t>(if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ja-JP" dirty="0"/>
                  <a:t>)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7347039-CB15-D599-827B-B2A1D57C1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2" y="771550"/>
                <a:ext cx="2411760" cy="521010"/>
              </a:xfrm>
              <a:prstGeom prst="rect">
                <a:avLst/>
              </a:prstGeom>
              <a:blipFill>
                <a:blip r:embed="rId4"/>
                <a:stretch>
                  <a:fillRect l="-6076" t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37E2D9A8-83C1-1A7A-6E48-67F9471D2A01}"/>
                  </a:ext>
                </a:extLst>
              </p:cNvPr>
              <p:cNvSpPr txBox="1"/>
              <p:nvPr/>
            </p:nvSpPr>
            <p:spPr>
              <a:xfrm>
                <a:off x="8100392" y="1203598"/>
                <a:ext cx="2411760" cy="521010"/>
              </a:xfrm>
              <a:prstGeom prst="rect">
                <a:avLst/>
              </a:prstGeom>
            </p:spPr>
            <p:txBody>
              <a:bodyPr vert="horz" wrap="square" lIns="0" tIns="45720" rIns="0" bIns="45720" rtlCol="0">
                <a:normAutofit/>
              </a:bodyPr>
              <a:lstStyle/>
              <a:p>
                <a:r>
                  <a:rPr lang="en-US" altLang="ja-JP" dirty="0"/>
                  <a:t>(if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ja-JP" dirty="0"/>
                  <a:t>)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37E2D9A8-83C1-1A7A-6E48-67F9471D2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2" y="1203598"/>
                <a:ext cx="2411760" cy="521010"/>
              </a:xfrm>
              <a:prstGeom prst="rect">
                <a:avLst/>
              </a:prstGeom>
              <a:blipFill>
                <a:blip r:embed="rId5"/>
                <a:stretch>
                  <a:fillRect l="-6076" t="-46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コンテンツ プレースホルダー 1">
            <a:extLst>
              <a:ext uri="{FF2B5EF4-FFF2-40B4-BE49-F238E27FC236}">
                <a16:creationId xmlns:a16="http://schemas.microsoft.com/office/drawing/2014/main" id="{E423DE8C-8935-3D2C-B33D-2DF85FD3DBCA}"/>
              </a:ext>
            </a:extLst>
          </p:cNvPr>
          <p:cNvSpPr txBox="1">
            <a:spLocks/>
          </p:cNvSpPr>
          <p:nvPr/>
        </p:nvSpPr>
        <p:spPr>
          <a:xfrm>
            <a:off x="254001" y="1955581"/>
            <a:ext cx="8636000" cy="28484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 baseline="0">
                <a:solidFill>
                  <a:schemeClr val="tx1"/>
                </a:solidFill>
                <a:latin typeface="+mn-lt"/>
                <a:ea typeface="+mn-ea"/>
                <a:cs typeface="メイリオ" panose="020B0604030504040204" pitchFamily="50" charset="-128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メイリオ" panose="020B0604030504040204" pitchFamily="50" charset="-128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メイリオ" panose="020B0604030504040204" pitchFamily="50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メイリオ" panose="020B0604030504040204" pitchFamily="50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メイリオ" panose="020B0604030504040204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dirty="0">
              <a:latin typeface="Cambria Math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>
              <a:latin typeface="Cambria Math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i="1" dirty="0">
              <a:latin typeface="Cambria Math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0143AEF-0C24-65B8-86CF-2866D481929E}"/>
              </a:ext>
            </a:extLst>
          </p:cNvPr>
          <p:cNvSpPr txBox="1"/>
          <p:nvPr/>
        </p:nvSpPr>
        <p:spPr>
          <a:xfrm>
            <a:off x="395535" y="1960214"/>
            <a:ext cx="8635999" cy="2771776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/>
          <a:p>
            <a:endParaRPr kumimoji="1" lang="ja-JP" altLang="en-US" sz="2200" dirty="0"/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D7D73EDF-9BE2-39D4-5D56-764838B073D6}"/>
              </a:ext>
            </a:extLst>
          </p:cNvPr>
          <p:cNvGrpSpPr/>
          <p:nvPr/>
        </p:nvGrpSpPr>
        <p:grpSpPr>
          <a:xfrm>
            <a:off x="323528" y="2047821"/>
            <a:ext cx="2772308" cy="1019463"/>
            <a:chOff x="323528" y="2047821"/>
            <a:chExt cx="2772308" cy="10194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A2AEC4CB-1BC8-1D55-9C17-86BF184793B3}"/>
                    </a:ext>
                  </a:extLst>
                </p:cNvPr>
                <p:cNvSpPr txBox="1"/>
                <p:nvPr/>
              </p:nvSpPr>
              <p:spPr>
                <a:xfrm>
                  <a:off x="323528" y="2402230"/>
                  <a:ext cx="2641076" cy="665054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||…</m:t>
                      </m:r>
                      <m:sSubSup>
                        <m:sSub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a14:m>
                  <a:r>
                    <a:rPr lang="en-US" altLang="ja-JP" b="0" i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ja-JP" b="0" dirty="0">
                      <a:latin typeface="Cambria Math" panose="02040503050406030204" pitchFamily="18" charset="0"/>
                    </a:rPr>
                    <a:t>where</a:t>
                  </a:r>
                  <a:r>
                    <a:rPr lang="en-US" altLang="ja-JP" b="0" i="1" dirty="0">
                      <a:latin typeface="Cambria Math" panose="02040503050406030204" pitchFamily="18" charset="0"/>
                    </a:rPr>
                    <a:t> </a:t>
                  </a:r>
                </a:p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a14:m>
                  <a:r>
                    <a:rPr lang="ja-JP" alt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A2AEC4CB-1BC8-1D55-9C17-86BF184793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28" y="2402230"/>
                  <a:ext cx="2641076" cy="665054"/>
                </a:xfrm>
                <a:prstGeom prst="rect">
                  <a:avLst/>
                </a:prstGeom>
                <a:blipFill>
                  <a:blip r:embed="rId6"/>
                  <a:stretch>
                    <a:fillRect t="-4505" b="-1802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9439CFD5-F54A-2910-5FBF-CA3261DAABB5}"/>
                </a:ext>
              </a:extLst>
            </p:cNvPr>
            <p:cNvSpPr txBox="1"/>
            <p:nvPr/>
          </p:nvSpPr>
          <p:spPr>
            <a:xfrm>
              <a:off x="755576" y="2047821"/>
              <a:ext cx="2340260" cy="521010"/>
            </a:xfrm>
            <a:prstGeom prst="rect">
              <a:avLst/>
            </a:prstGeom>
          </p:spPr>
          <p:txBody>
            <a:bodyPr vert="horz" wrap="square" lIns="0" tIns="45720" rIns="0" bIns="45720" rtlCol="0">
              <a:normAutofit/>
            </a:bodyPr>
            <a:lstStyle/>
            <a:p>
              <a:r>
                <a:rPr kumimoji="1" lang="en-US" altLang="ja-JP" sz="1600" dirty="0"/>
                <a:t>Normal challenge</a:t>
              </a:r>
              <a:endParaRPr kumimoji="1" lang="ja-JP" altLang="en-US" sz="1600" dirty="0"/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D44D3819-FF4C-F8E5-29DA-C33824D13FE1}"/>
              </a:ext>
            </a:extLst>
          </p:cNvPr>
          <p:cNvGrpSpPr/>
          <p:nvPr/>
        </p:nvGrpSpPr>
        <p:grpSpPr>
          <a:xfrm>
            <a:off x="4896035" y="2047821"/>
            <a:ext cx="3924437" cy="1309542"/>
            <a:chOff x="4896035" y="2067694"/>
            <a:chExt cx="3924437" cy="13095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id="{DA3154C7-EDFE-0C10-9EC4-4AA924CD19A5}"/>
                    </a:ext>
                  </a:extLst>
                </p:cNvPr>
                <p:cNvSpPr txBox="1"/>
                <p:nvPr/>
              </p:nvSpPr>
              <p:spPr>
                <a:xfrm>
                  <a:off x="4896035" y="2422103"/>
                  <a:ext cx="3924437" cy="955133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ja-JP" i="1">
                          <a:latin typeface="Cambria Math" panose="02040503050406030204" pitchFamily="18" charset="0"/>
                        </a:rPr>
                        <m:t>||…</m:t>
                      </m:r>
                      <m:sSubSup>
                        <m:sSub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a14:m>
                  <a:r>
                    <a:rPr lang="en-US" altLang="ja-JP" i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ja-JP" dirty="0">
                      <a:latin typeface="Cambria Math" panose="02040503050406030204" pitchFamily="18" charset="0"/>
                    </a:rPr>
                    <a:t>where</a:t>
                  </a:r>
                  <a:r>
                    <a:rPr lang="en-US" altLang="ja-JP" i="1" dirty="0">
                      <a:latin typeface="Cambria Math" panose="02040503050406030204" pitchFamily="18" charset="0"/>
                    </a:rPr>
                    <a:t> </a:t>
                  </a:r>
                  <a:endParaRPr lang="en-US" altLang="ja-JP" b="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ja-JP" i="1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a14:m>
                  <a:r>
                    <a:rPr lang="en-US" altLang="ja-JP" dirty="0">
                      <a:latin typeface="Cambria Math" panose="02040503050406030204" pitchFamily="18" charset="0"/>
                    </a:rPr>
                    <a:t>       if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endParaRPr lang="en-US" altLang="ja-JP" dirty="0"/>
                </a:p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a14:m>
                  <a:r>
                    <a:rPr lang="en-US" altLang="ja-JP" dirty="0">
                      <a:solidFill>
                        <a:srgbClr val="FF0000"/>
                      </a:solidFill>
                      <a:latin typeface="Cambria Math" panose="02040503050406030204" pitchFamily="18" charset="0"/>
                    </a:rPr>
                    <a:t>               </a:t>
                  </a:r>
                  <a:r>
                    <a:rPr lang="en-US" altLang="ja-JP" dirty="0">
                      <a:latin typeface="Cambria Math" panose="02040503050406030204" pitchFamily="18" charset="0"/>
                    </a:rPr>
                    <a:t>if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en-US" altLang="ja-JP" dirty="0"/>
                </a:p>
              </p:txBody>
            </p:sp>
          </mc:Choice>
          <mc:Fallback xmlns=""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id="{DA3154C7-EDFE-0C10-9EC4-4AA924CD19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6035" y="2422103"/>
                  <a:ext cx="3924437" cy="955133"/>
                </a:xfrm>
                <a:prstGeom prst="rect">
                  <a:avLst/>
                </a:prstGeom>
                <a:blipFill>
                  <a:blip r:embed="rId7"/>
                  <a:stretch>
                    <a:fillRect t="-3145" b="-6289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E65D796D-DC53-AA12-D418-00500FA4E464}"/>
                </a:ext>
              </a:extLst>
            </p:cNvPr>
            <p:cNvSpPr txBox="1"/>
            <p:nvPr/>
          </p:nvSpPr>
          <p:spPr>
            <a:xfrm>
              <a:off x="5328084" y="2067694"/>
              <a:ext cx="2340260" cy="521010"/>
            </a:xfrm>
            <a:prstGeom prst="rect">
              <a:avLst/>
            </a:prstGeom>
          </p:spPr>
          <p:txBody>
            <a:bodyPr vert="horz" wrap="square" lIns="0" tIns="45720" rIns="0" bIns="45720" rtlCol="0">
              <a:normAutofit/>
            </a:bodyPr>
            <a:lstStyle/>
            <a:p>
              <a:r>
                <a:rPr lang="en-US" altLang="ja-JP" sz="1600" dirty="0"/>
                <a:t>Special</a:t>
              </a:r>
              <a:r>
                <a:rPr kumimoji="1" lang="en-US" altLang="ja-JP" sz="1600" dirty="0"/>
                <a:t> challenge</a:t>
              </a:r>
              <a:endParaRPr kumimoji="1" lang="ja-JP" altLang="en-US" sz="1600" dirty="0"/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E7E7DAF7-FCED-7A83-D678-0E85F2A45E13}"/>
              </a:ext>
            </a:extLst>
          </p:cNvPr>
          <p:cNvGrpSpPr/>
          <p:nvPr/>
        </p:nvGrpSpPr>
        <p:grpSpPr>
          <a:xfrm>
            <a:off x="3194956" y="2308326"/>
            <a:ext cx="1701079" cy="1224928"/>
            <a:chOff x="3194956" y="2328199"/>
            <a:chExt cx="1701079" cy="12249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883DF28C-342B-D90D-EBB3-9166C9BC24E5}"/>
                    </a:ext>
                  </a:extLst>
                </p:cNvPr>
                <p:cNvSpPr txBox="1"/>
                <p:nvPr/>
              </p:nvSpPr>
              <p:spPr>
                <a:xfrm>
                  <a:off x="3491881" y="2328199"/>
                  <a:ext cx="1080120" cy="853837"/>
                </a:xfrm>
                <a:prstGeom prst="rect">
                  <a:avLst/>
                </a:prstGeom>
              </p:spPr>
              <p:txBody>
                <a:bodyPr vert="horz" wrap="square" lIns="0" tIns="45720" rIns="0" bIns="45720" rtlCol="0">
                  <a:normAutofit lnSpcReduction="10000"/>
                </a:bodyPr>
                <a:lstStyle/>
                <a:p>
                  <a:endParaRPr kumimoji="1" lang="en-US" altLang="ja-JP" sz="22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000" b="0" i="1" smtClean="0">
                                <a:latin typeface="Cambria Math" panose="02040503050406030204" pitchFamily="18" charset="0"/>
                              </a:rPr>
                              <m:t>≈</m:t>
                            </m:r>
                          </m:e>
                          <m:sub>
                            <m:r>
                              <a:rPr kumimoji="1" lang="en-US" altLang="ja-JP" sz="3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3000" dirty="0"/>
                </a:p>
              </p:txBody>
            </p:sp>
          </mc:Choice>
          <mc:Fallback xmlns=""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883DF28C-342B-D90D-EBB3-9166C9BC24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1881" y="2328199"/>
                  <a:ext cx="1080120" cy="85383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475CD5B1-23E7-9D16-F0A5-6EB08438AF50}"/>
                </a:ext>
              </a:extLst>
            </p:cNvPr>
            <p:cNvSpPr txBox="1"/>
            <p:nvPr/>
          </p:nvSpPr>
          <p:spPr>
            <a:xfrm>
              <a:off x="3194956" y="3178823"/>
              <a:ext cx="1701079" cy="374304"/>
            </a:xfrm>
            <a:prstGeom prst="rect">
              <a:avLst/>
            </a:prstGeom>
          </p:spPr>
          <p:txBody>
            <a:bodyPr vert="horz" wrap="square" lIns="0" tIns="45720" rIns="0" bIns="45720" rtlCol="0">
              <a:normAutofit fontScale="77500" lnSpcReduction="20000"/>
            </a:bodyPr>
            <a:lstStyle/>
            <a:p>
              <a:r>
                <a:rPr lang="en-US" altLang="ja-JP" sz="1400" dirty="0">
                  <a:latin typeface="Cambria Math" panose="02040503050406030204" pitchFamily="18" charset="0"/>
                </a:rPr>
                <a:t>(b</a:t>
              </a:r>
              <a:r>
                <a:rPr lang="en-US" altLang="ja-JP" sz="1400" b="0" dirty="0">
                  <a:latin typeface="Cambria Math" panose="02040503050406030204" pitchFamily="18" charset="0"/>
                </a:rPr>
                <a:t>y</a:t>
              </a:r>
              <a:r>
                <a:rPr lang="ja-JP" altLang="en-US" sz="1400" b="0" dirty="0">
                  <a:latin typeface="Cambria Math" panose="02040503050406030204" pitchFamily="18" charset="0"/>
                </a:rPr>
                <a:t> </a:t>
              </a:r>
              <a:r>
                <a:rPr lang="en-US" altLang="ja-JP" sz="1400" b="0" dirty="0">
                  <a:latin typeface="Cambria Math" panose="02040503050406030204" pitchFamily="18" charset="0"/>
                </a:rPr>
                <a:t>differing point hiding)</a:t>
              </a:r>
              <a:endParaRPr kumimoji="1" lang="en-US" altLang="ja-JP" sz="1400" b="0" dirty="0">
                <a:latin typeface="Cambria Math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9344D1B9-0F9A-0190-8E59-E99126CA14E5}"/>
                  </a:ext>
                </a:extLst>
              </p:cNvPr>
              <p:cNvSpPr txBox="1"/>
              <p:nvPr/>
            </p:nvSpPr>
            <p:spPr>
              <a:xfrm>
                <a:off x="254001" y="3616914"/>
                <a:ext cx="8777533" cy="1331100"/>
              </a:xfrm>
              <a:prstGeom prst="rect">
                <a:avLst/>
              </a:prstGeom>
            </p:spPr>
            <p:txBody>
              <a:bodyPr vert="horz" wrap="square" lIns="0" tIns="45720" rIns="0" bIns="45720" rtlCol="0">
                <a:normAutofit fontScale="92500" lnSpcReduction="20000"/>
              </a:bodyPr>
              <a:lstStyle/>
              <a:p>
                <a:r>
                  <a:rPr kumimoji="1" lang="en-US" altLang="ja-JP" sz="2200" dirty="0"/>
                  <a:t>If Adv is given a special mode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1" lang="en-US" altLang="ja-JP" sz="2200" dirty="0"/>
                  <a:t>, </a:t>
                </a:r>
              </a:p>
              <a:p>
                <a:r>
                  <a:rPr lang="en-US" altLang="ja-JP" sz="2200" dirty="0"/>
                  <a:t>Adv wins </a:t>
                </a:r>
                <a:r>
                  <a:rPr lang="ja-JP" altLang="en-US" sz="2200" dirty="0"/>
                  <a:t>⇒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ja-JP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sz="2200" b="0" i="0" smtClean="0">
                        <a:latin typeface="Cambria Math" panose="02040503050406030204" pitchFamily="18" charset="0"/>
                      </a:rPr>
                      <m:t>Eval</m:t>
                    </m:r>
                    <m:r>
                      <a:rPr lang="en-US" altLang="ja-JP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200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altLang="ja-JP" sz="22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ja-JP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altLang="ja-JP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200" dirty="0"/>
                  <a:t> for </a:t>
                </a:r>
                <a14:m>
                  <m:oMath xmlns:m="http://schemas.openxmlformats.org/officeDocument/2006/math"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br>
                  <a:rPr kumimoji="1" lang="en-US" altLang="ja-JP" sz="2200" dirty="0"/>
                </a:br>
                <a:r>
                  <a:rPr kumimoji="1" lang="en-US" altLang="ja-JP" sz="2200" dirty="0"/>
                  <a:t>By the “different values on target” property,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200" smtClean="0">
                        <a:latin typeface="Cambria Math" panose="02040503050406030204" pitchFamily="18" charset="0"/>
                      </a:rPr>
                      <m:t>Eval</m:t>
                    </m:r>
                    <m:d>
                      <m:dPr>
                        <m:ctrlPr>
                          <a:rPr lang="en-US" altLang="ja-JP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200" i="1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altLang="ja-JP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sz="2200" i="1">
                                <a:latin typeface="Cambria Math" panose="02040503050406030204" pitchFamily="18" charset="0"/>
                              </a:rPr>
                              <m:t>,0 </m:t>
                            </m:r>
                          </m:sub>
                        </m:sSub>
                        <m:r>
                          <a:rPr lang="en-US" altLang="ja-JP" sz="22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altLang="ja-JP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ja-JP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2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ja-JP" sz="2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altLang="ja-JP" sz="22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en-US" altLang="ja-JP" sz="2200">
                        <a:latin typeface="Cambria Math" panose="02040503050406030204" pitchFamily="18" charset="0"/>
                      </a:rPr>
                      <m:t>Eval</m:t>
                    </m:r>
                    <m:r>
                      <a:rPr lang="en-US" altLang="ja-JP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200" i="1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altLang="ja-JP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sz="2200" i="1">
                            <a:latin typeface="Cambria Math" panose="02040503050406030204" pitchFamily="18" charset="0"/>
                          </a:rPr>
                          <m:t>,1 </m:t>
                        </m:r>
                      </m:sub>
                    </m:sSub>
                    <m:r>
                      <a:rPr lang="en-US" altLang="ja-JP" sz="22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altLang="ja-JP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ja-JP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altLang="ja-JP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sz="2200" dirty="0"/>
              </a:p>
              <a:p>
                <a:r>
                  <a:rPr lang="ja-JP" altLang="en-US" sz="2200" dirty="0"/>
                  <a:t>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sz="24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. </m:t>
                        </m:r>
                        <m:sSub>
                          <m:sSubPr>
                            <m:ctrlP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ja-JP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</m:oMath>
                </a14:m>
                <a:r>
                  <a:rPr lang="en-US" altLang="ja-JP" sz="2200" dirty="0"/>
                  <a:t> can be recovered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ja-JP" sz="2200" dirty="0"/>
                  <a:t>                </a:t>
                </a:r>
                <a:endParaRPr kumimoji="1" lang="ja-JP" altLang="en-US" sz="22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9344D1B9-0F9A-0190-8E59-E99126CA1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1" y="3616914"/>
                <a:ext cx="8777533" cy="1331100"/>
              </a:xfrm>
              <a:prstGeom prst="rect">
                <a:avLst/>
              </a:prstGeom>
              <a:blipFill>
                <a:blip r:embed="rId9"/>
                <a:stretch>
                  <a:fillRect l="-1806" t="-54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155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025B16-3534-262E-C32F-272FC6A8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Reduction to Certified Deletion of BB84</a:t>
            </a:r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88EC42B6-DC80-46FE-523B-652AA6AC38E3}"/>
              </a:ext>
            </a:extLst>
          </p:cNvPr>
          <p:cNvSpPr/>
          <p:nvPr/>
        </p:nvSpPr>
        <p:spPr>
          <a:xfrm>
            <a:off x="35496" y="2158287"/>
            <a:ext cx="1419289" cy="631118"/>
          </a:xfrm>
          <a:prstGeom prst="roundRect">
            <a:avLst/>
          </a:prstGeom>
          <a:solidFill>
            <a:srgbClr val="FF00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r>
              <a:rPr kumimoji="0" lang="en-US" altLang="ja-JP" sz="2000" kern="0" dirty="0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Adversary </a:t>
            </a:r>
            <a:endParaRPr kumimoji="0" lang="ja-JP" altLang="en-US" sz="2000" kern="0" dirty="0">
              <a:solidFill>
                <a:schemeClr val="tx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EF565786-8DD1-D263-CCA3-756D68089153}"/>
              </a:ext>
            </a:extLst>
          </p:cNvPr>
          <p:cNvSpPr/>
          <p:nvPr/>
        </p:nvSpPr>
        <p:spPr>
          <a:xfrm>
            <a:off x="8100392" y="2211710"/>
            <a:ext cx="936104" cy="6311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r>
              <a:rPr kumimoji="0" lang="en-US" altLang="ja-JP" sz="2000" kern="0" dirty="0" err="1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Chal</a:t>
            </a:r>
            <a:endParaRPr kumimoji="0" lang="ja-JP" altLang="en-US" sz="2000" kern="0" dirty="0">
              <a:solidFill>
                <a:schemeClr val="tx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7CB6C4CC-0335-0CA0-3C90-D596B857E282}"/>
              </a:ext>
            </a:extLst>
          </p:cNvPr>
          <p:cNvGrpSpPr/>
          <p:nvPr/>
        </p:nvGrpSpPr>
        <p:grpSpPr>
          <a:xfrm>
            <a:off x="1625210" y="771550"/>
            <a:ext cx="2370726" cy="720079"/>
            <a:chOff x="1625210" y="771550"/>
            <a:chExt cx="2370726" cy="720079"/>
          </a:xfrm>
        </p:grpSpPr>
        <p:sp>
          <p:nvSpPr>
            <p:cNvPr id="5" name="矢印: 右 4">
              <a:extLst>
                <a:ext uri="{FF2B5EF4-FFF2-40B4-BE49-F238E27FC236}">
                  <a16:creationId xmlns:a16="http://schemas.microsoft.com/office/drawing/2014/main" id="{6DF37FFE-F742-663B-DC15-B67C96338E94}"/>
                </a:ext>
              </a:extLst>
            </p:cNvPr>
            <p:cNvSpPr/>
            <p:nvPr/>
          </p:nvSpPr>
          <p:spPr>
            <a:xfrm rot="10800000">
              <a:off x="1625210" y="1203597"/>
              <a:ext cx="2154702" cy="288032"/>
            </a:xfrm>
            <a:prstGeom prst="rightArrow">
              <a:avLst/>
            </a:prstGeom>
            <a:solidFill>
              <a:schemeClr val="bg2">
                <a:lumMod val="20000"/>
                <a:lumOff val="80000"/>
              </a:schemeClr>
            </a:solidFill>
            <a:ln w="5080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836"/>
              <a:endParaRPr kumimoji="0" lang="ja-JP" altLang="en-US" sz="1050" kern="0" dirty="0">
                <a:solidFill>
                  <a:schemeClr val="bg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79B315EB-5760-A8DD-EC9E-A42312267F87}"/>
                    </a:ext>
                  </a:extLst>
                </p:cNvPr>
                <p:cNvSpPr txBox="1"/>
                <p:nvPr/>
              </p:nvSpPr>
              <p:spPr>
                <a:xfrm>
                  <a:off x="1691680" y="771550"/>
                  <a:ext cx="230425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79B315EB-5760-A8DD-EC9E-A42312267F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680" y="771550"/>
                  <a:ext cx="2304256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4BB5D3CA-5376-2E70-E8CC-B876B5561192}"/>
              </a:ext>
            </a:extLst>
          </p:cNvPr>
          <p:cNvGrpSpPr/>
          <p:nvPr/>
        </p:nvGrpSpPr>
        <p:grpSpPr>
          <a:xfrm>
            <a:off x="1532954" y="1626354"/>
            <a:ext cx="2304256" cy="678928"/>
            <a:chOff x="1532954" y="1626354"/>
            <a:chExt cx="2304256" cy="678928"/>
          </a:xfrm>
        </p:grpSpPr>
        <p:sp>
          <p:nvSpPr>
            <p:cNvPr id="3" name="矢印: 右 2">
              <a:extLst>
                <a:ext uri="{FF2B5EF4-FFF2-40B4-BE49-F238E27FC236}">
                  <a16:creationId xmlns:a16="http://schemas.microsoft.com/office/drawing/2014/main" id="{539990E8-37AF-B68D-A073-9981C93EFA03}"/>
                </a:ext>
              </a:extLst>
            </p:cNvPr>
            <p:cNvSpPr/>
            <p:nvPr/>
          </p:nvSpPr>
          <p:spPr>
            <a:xfrm>
              <a:off x="1660166" y="1995686"/>
              <a:ext cx="2119746" cy="309596"/>
            </a:xfrm>
            <a:prstGeom prst="rightArrow">
              <a:avLst/>
            </a:prstGeom>
            <a:solidFill>
              <a:schemeClr val="bg2">
                <a:lumMod val="20000"/>
                <a:lumOff val="80000"/>
              </a:schemeClr>
            </a:solidFill>
            <a:ln w="5080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836"/>
              <a:endParaRPr kumimoji="0" lang="ja-JP" altLang="en-US" sz="1050" kern="0" dirty="0">
                <a:solidFill>
                  <a:schemeClr val="bg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1914E8CA-82B9-87DF-18B1-70BB6099A8BB}"/>
                    </a:ext>
                  </a:extLst>
                </p:cNvPr>
                <p:cNvSpPr txBox="1"/>
                <p:nvPr/>
              </p:nvSpPr>
              <p:spPr>
                <a:xfrm>
                  <a:off x="1532954" y="1626354"/>
                  <a:ext cx="230425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𝑐𝑒𝑟𝑡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1914E8CA-82B9-87DF-18B1-70BB6099A8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2954" y="1626354"/>
                  <a:ext cx="230425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矢印: 右 14">
            <a:extLst>
              <a:ext uri="{FF2B5EF4-FFF2-40B4-BE49-F238E27FC236}">
                <a16:creationId xmlns:a16="http://schemas.microsoft.com/office/drawing/2014/main" id="{FB4F5B46-5C3E-C43A-8C74-8A2F15F0C5C0}"/>
              </a:ext>
            </a:extLst>
          </p:cNvPr>
          <p:cNvSpPr/>
          <p:nvPr/>
        </p:nvSpPr>
        <p:spPr>
          <a:xfrm rot="10800000">
            <a:off x="1625210" y="2850488"/>
            <a:ext cx="2119746" cy="369332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508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endParaRPr kumimoji="0" lang="ja-JP" altLang="en-US" sz="1050" kern="0" dirty="0">
              <a:solidFill>
                <a:schemeClr val="bg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A26F18-E88F-8AE3-331A-85784BFA44B5}"/>
                  </a:ext>
                </a:extLst>
              </p:cNvPr>
              <p:cNvSpPr txBox="1"/>
              <p:nvPr/>
            </p:nvSpPr>
            <p:spPr>
              <a:xfrm>
                <a:off x="1532954" y="2523260"/>
                <a:ext cx="23689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𝑑𝑣𝑘</m:t>
                          </m:r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A26F18-E88F-8AE3-331A-85784BFA4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954" y="2523260"/>
                <a:ext cx="236894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FC8A166-F327-11F1-4298-64AA52E9C4F2}"/>
              </a:ext>
            </a:extLst>
          </p:cNvPr>
          <p:cNvGrpSpPr/>
          <p:nvPr/>
        </p:nvGrpSpPr>
        <p:grpSpPr>
          <a:xfrm>
            <a:off x="1619672" y="3507854"/>
            <a:ext cx="2376264" cy="585357"/>
            <a:chOff x="1619672" y="3507854"/>
            <a:chExt cx="2376264" cy="585357"/>
          </a:xfrm>
        </p:grpSpPr>
        <p:sp>
          <p:nvSpPr>
            <p:cNvPr id="27" name="矢印: 右 26">
              <a:extLst>
                <a:ext uri="{FF2B5EF4-FFF2-40B4-BE49-F238E27FC236}">
                  <a16:creationId xmlns:a16="http://schemas.microsoft.com/office/drawing/2014/main" id="{F40B1CA4-608A-F866-BA2D-BE7E8BD1929A}"/>
                </a:ext>
              </a:extLst>
            </p:cNvPr>
            <p:cNvSpPr/>
            <p:nvPr/>
          </p:nvSpPr>
          <p:spPr>
            <a:xfrm>
              <a:off x="1619672" y="3805178"/>
              <a:ext cx="2154702" cy="288033"/>
            </a:xfrm>
            <a:prstGeom prst="rightArrow">
              <a:avLst/>
            </a:prstGeom>
            <a:solidFill>
              <a:schemeClr val="bg2">
                <a:lumMod val="20000"/>
                <a:lumOff val="80000"/>
              </a:schemeClr>
            </a:solidFill>
            <a:ln w="5080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836"/>
              <a:endParaRPr kumimoji="0" lang="ja-JP" altLang="en-US" sz="1050" kern="0" dirty="0">
                <a:solidFill>
                  <a:schemeClr val="bg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BA501357-5B97-7C34-6667-EF384EF85D91}"/>
                    </a:ext>
                  </a:extLst>
                </p:cNvPr>
                <p:cNvSpPr txBox="1"/>
                <p:nvPr/>
              </p:nvSpPr>
              <p:spPr>
                <a:xfrm>
                  <a:off x="1691680" y="3507854"/>
                  <a:ext cx="230425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BA501357-5B97-7C34-6667-EF384EF85D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680" y="3507854"/>
                  <a:ext cx="230425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CA9E69F8-AFCF-2590-D754-C2B3720460A7}"/>
              </a:ext>
            </a:extLst>
          </p:cNvPr>
          <p:cNvGrpSpPr/>
          <p:nvPr/>
        </p:nvGrpSpPr>
        <p:grpSpPr>
          <a:xfrm>
            <a:off x="5692614" y="1635646"/>
            <a:ext cx="2551794" cy="681129"/>
            <a:chOff x="5692614" y="1635646"/>
            <a:chExt cx="2551794" cy="681129"/>
          </a:xfrm>
        </p:grpSpPr>
        <p:sp>
          <p:nvSpPr>
            <p:cNvPr id="10" name="矢印: 右 9">
              <a:extLst>
                <a:ext uri="{FF2B5EF4-FFF2-40B4-BE49-F238E27FC236}">
                  <a16:creationId xmlns:a16="http://schemas.microsoft.com/office/drawing/2014/main" id="{4B880DA9-815F-A3C2-C2AD-5264044643A9}"/>
                </a:ext>
              </a:extLst>
            </p:cNvPr>
            <p:cNvSpPr/>
            <p:nvPr/>
          </p:nvSpPr>
          <p:spPr>
            <a:xfrm>
              <a:off x="5692614" y="2007179"/>
              <a:ext cx="2119746" cy="309596"/>
            </a:xfrm>
            <a:prstGeom prst="rightArrow">
              <a:avLst/>
            </a:prstGeom>
            <a:solidFill>
              <a:schemeClr val="bg2">
                <a:lumMod val="20000"/>
                <a:lumOff val="80000"/>
              </a:schemeClr>
            </a:solidFill>
            <a:ln w="5080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836"/>
              <a:endParaRPr kumimoji="0" lang="ja-JP" altLang="en-US" sz="1050" kern="0" dirty="0">
                <a:solidFill>
                  <a:schemeClr val="bg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32809697-7E62-BC11-B9CD-D4BB2AA21D06}"/>
                    </a:ext>
                  </a:extLst>
                </p:cNvPr>
                <p:cNvSpPr txBox="1"/>
                <p:nvPr/>
              </p:nvSpPr>
              <p:spPr>
                <a:xfrm>
                  <a:off x="5940152" y="1635646"/>
                  <a:ext cx="2304256" cy="39651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. </m:t>
                            </m:r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32809697-7E62-BC11-B9CD-D4BB2AA21D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152" y="1635646"/>
                  <a:ext cx="2304256" cy="396519"/>
                </a:xfrm>
                <a:prstGeom prst="rect">
                  <a:avLst/>
                </a:prstGeom>
                <a:blipFill>
                  <a:blip r:embed="rId7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矢印: 右 18">
            <a:extLst>
              <a:ext uri="{FF2B5EF4-FFF2-40B4-BE49-F238E27FC236}">
                <a16:creationId xmlns:a16="http://schemas.microsoft.com/office/drawing/2014/main" id="{8D4F6C23-F1C3-372D-0721-A1016C940756}"/>
              </a:ext>
            </a:extLst>
          </p:cNvPr>
          <p:cNvSpPr/>
          <p:nvPr/>
        </p:nvSpPr>
        <p:spPr>
          <a:xfrm rot="10800000">
            <a:off x="5657658" y="2861981"/>
            <a:ext cx="2119746" cy="369332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508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endParaRPr kumimoji="0" lang="ja-JP" altLang="en-US" sz="1050" kern="0" dirty="0">
              <a:solidFill>
                <a:schemeClr val="bg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831852B-E965-817C-0696-EC58C96D39E7}"/>
              </a:ext>
            </a:extLst>
          </p:cNvPr>
          <p:cNvGrpSpPr/>
          <p:nvPr/>
        </p:nvGrpSpPr>
        <p:grpSpPr>
          <a:xfrm>
            <a:off x="5652120" y="3471375"/>
            <a:ext cx="2664296" cy="633329"/>
            <a:chOff x="5652120" y="3471375"/>
            <a:chExt cx="2664296" cy="633329"/>
          </a:xfrm>
        </p:grpSpPr>
        <p:sp>
          <p:nvSpPr>
            <p:cNvPr id="21" name="矢印: 右 20">
              <a:extLst>
                <a:ext uri="{FF2B5EF4-FFF2-40B4-BE49-F238E27FC236}">
                  <a16:creationId xmlns:a16="http://schemas.microsoft.com/office/drawing/2014/main" id="{E58FAACD-6A42-E4EA-952C-1AE53FBD9927}"/>
                </a:ext>
              </a:extLst>
            </p:cNvPr>
            <p:cNvSpPr/>
            <p:nvPr/>
          </p:nvSpPr>
          <p:spPr>
            <a:xfrm>
              <a:off x="5652120" y="3816671"/>
              <a:ext cx="2154702" cy="288033"/>
            </a:xfrm>
            <a:prstGeom prst="rightArrow">
              <a:avLst/>
            </a:prstGeom>
            <a:solidFill>
              <a:schemeClr val="bg2">
                <a:lumMod val="20000"/>
                <a:lumOff val="80000"/>
              </a:schemeClr>
            </a:solidFill>
            <a:ln w="5080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836"/>
              <a:endParaRPr kumimoji="0" lang="ja-JP" altLang="en-US" sz="1050" kern="0" dirty="0">
                <a:solidFill>
                  <a:schemeClr val="bg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454A5C8C-673B-0648-FAF8-EA91433657E4}"/>
                    </a:ext>
                  </a:extLst>
                </p:cNvPr>
                <p:cNvSpPr txBox="1"/>
                <p:nvPr/>
              </p:nvSpPr>
              <p:spPr>
                <a:xfrm>
                  <a:off x="6012160" y="3471375"/>
                  <a:ext cx="2304256" cy="39651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. </m:t>
                            </m:r>
                            <m:sSub>
                              <m:sSubPr>
                                <m:ctrlP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</m:s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454A5C8C-673B-0648-FAF8-EA91433657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2160" y="3471375"/>
                  <a:ext cx="2304256" cy="396519"/>
                </a:xfrm>
                <a:prstGeom prst="rect">
                  <a:avLst/>
                </a:prstGeom>
                <a:blipFill>
                  <a:blip r:embed="rId8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9AFBF0BD-8EF5-CFD7-CD22-6856073AE185}"/>
              </a:ext>
            </a:extLst>
          </p:cNvPr>
          <p:cNvSpPr/>
          <p:nvPr/>
        </p:nvSpPr>
        <p:spPr>
          <a:xfrm>
            <a:off x="4036633" y="2327222"/>
            <a:ext cx="1419289" cy="631118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r>
              <a:rPr kumimoji="0" lang="en-US" altLang="ja-JP" sz="2000" kern="0" dirty="0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Reduction</a:t>
            </a:r>
            <a:endParaRPr kumimoji="0" lang="ja-JP" altLang="en-US" sz="2000" kern="0" dirty="0">
              <a:solidFill>
                <a:schemeClr val="tx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9BC8494A-439D-7DE4-B3F1-818749E9A8F3}"/>
              </a:ext>
            </a:extLst>
          </p:cNvPr>
          <p:cNvGrpSpPr/>
          <p:nvPr/>
        </p:nvGrpSpPr>
        <p:grpSpPr>
          <a:xfrm>
            <a:off x="5611770" y="790334"/>
            <a:ext cx="2304256" cy="712788"/>
            <a:chOff x="5611770" y="790334"/>
            <a:chExt cx="2304256" cy="712788"/>
          </a:xfrm>
        </p:grpSpPr>
        <p:sp>
          <p:nvSpPr>
            <p:cNvPr id="13" name="矢印: 右 12">
              <a:extLst>
                <a:ext uri="{FF2B5EF4-FFF2-40B4-BE49-F238E27FC236}">
                  <a16:creationId xmlns:a16="http://schemas.microsoft.com/office/drawing/2014/main" id="{4C0339EE-6776-1C9D-4B41-00B78FB179F2}"/>
                </a:ext>
              </a:extLst>
            </p:cNvPr>
            <p:cNvSpPr/>
            <p:nvPr/>
          </p:nvSpPr>
          <p:spPr>
            <a:xfrm rot="10800000">
              <a:off x="5657658" y="1215090"/>
              <a:ext cx="2154702" cy="288032"/>
            </a:xfrm>
            <a:prstGeom prst="rightArrow">
              <a:avLst/>
            </a:prstGeom>
            <a:solidFill>
              <a:schemeClr val="bg2">
                <a:lumMod val="20000"/>
                <a:lumOff val="80000"/>
              </a:schemeClr>
            </a:solidFill>
            <a:ln w="50800" cap="flat" cmpd="sng" algn="ctr">
              <a:solidFill>
                <a:schemeClr val="bg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836"/>
              <a:endParaRPr kumimoji="0" lang="ja-JP" altLang="en-US" sz="1050" kern="0" dirty="0">
                <a:solidFill>
                  <a:schemeClr val="bg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65B674FB-AED0-3333-1C44-E6DDAA5F6664}"/>
                    </a:ext>
                  </a:extLst>
                </p:cNvPr>
                <p:cNvSpPr txBox="1"/>
                <p:nvPr/>
              </p:nvSpPr>
              <p:spPr>
                <a:xfrm>
                  <a:off x="5611770" y="790334"/>
                  <a:ext cx="2304256" cy="3693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65B674FB-AED0-3333-1C44-E6DDAA5F66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1770" y="790334"/>
                  <a:ext cx="2304256" cy="369397"/>
                </a:xfrm>
                <a:prstGeom prst="rect">
                  <a:avLst/>
                </a:prstGeom>
                <a:blipFill>
                  <a:blip r:embed="rId9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0BA40BCF-4BCE-86C3-8376-DF767A040781}"/>
                  </a:ext>
                </a:extLst>
              </p:cNvPr>
              <p:cNvSpPr txBox="1"/>
              <p:nvPr/>
            </p:nvSpPr>
            <p:spPr>
              <a:xfrm>
                <a:off x="2654346" y="1031413"/>
                <a:ext cx="3219336" cy="7462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b="0" i="1" dirty="0">
                    <a:latin typeface="Cambria Math" panose="02040503050406030204" pitchFamily="18" charset="0"/>
                  </a:rPr>
                  <a:t>                            </a:t>
                </a:r>
                <a:r>
                  <a:rPr lang="en-US" altLang="ja-JP" b="0" dirty="0">
                    <a:latin typeface="Cambria Math" panose="02040503050406030204" pitchFamily="18" charset="0"/>
                  </a:rPr>
                  <a:t>Generate </a:t>
                </a:r>
                <a:br>
                  <a:rPr lang="en-US" altLang="ja-JP" b="0" dirty="0">
                    <a:latin typeface="Cambria Math" panose="02040503050406030204" pitchFamily="18" charset="0"/>
                  </a:rPr>
                </a:br>
                <a:r>
                  <a:rPr lang="en-US" altLang="ja-JP" b="0" dirty="0">
                    <a:latin typeface="Cambria Math" panose="020405030504060302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   </m:t>
                        </m:r>
                        <m:d>
                          <m:dPr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Sup>
                              <m:sSubSupPr>
                                <m:ctrlP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  <m:sup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0BA40BCF-4BCE-86C3-8376-DF767A040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346" y="1031413"/>
                <a:ext cx="3219336" cy="746295"/>
              </a:xfrm>
              <a:prstGeom prst="rect">
                <a:avLst/>
              </a:prstGeom>
              <a:blipFill>
                <a:blip r:embed="rId10"/>
                <a:stretch>
                  <a:fillRect t="-48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583639DA-FDB0-E136-027F-0170E28A5CDF}"/>
                  </a:ext>
                </a:extLst>
              </p:cNvPr>
              <p:cNvSpPr txBox="1"/>
              <p:nvPr/>
            </p:nvSpPr>
            <p:spPr>
              <a:xfrm>
                <a:off x="5796136" y="2499742"/>
                <a:ext cx="2304256" cy="3965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583639DA-FDB0-E136-027F-0170E28A5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499742"/>
                <a:ext cx="2304256" cy="39651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吹き出し: 角を丸めた四角形 16">
            <a:extLst>
              <a:ext uri="{FF2B5EF4-FFF2-40B4-BE49-F238E27FC236}">
                <a16:creationId xmlns:a16="http://schemas.microsoft.com/office/drawing/2014/main" id="{CD53D1EC-B9E9-59E6-1692-925CF43F3A1E}"/>
              </a:ext>
            </a:extLst>
          </p:cNvPr>
          <p:cNvSpPr/>
          <p:nvPr/>
        </p:nvSpPr>
        <p:spPr>
          <a:xfrm>
            <a:off x="1778150" y="3122901"/>
            <a:ext cx="1418867" cy="279462"/>
          </a:xfrm>
          <a:prstGeom prst="wedgeRoundRectCallout">
            <a:avLst>
              <a:gd name="adj1" fmla="val -8979"/>
              <a:gd name="adj2" fmla="val -11229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508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r>
              <a:rPr kumimoji="0" lang="en-US" altLang="ja-JP" sz="1600" i="1" kern="0" dirty="0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Special mode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CC5A628-6967-2ADC-C826-044FC34C4155}"/>
              </a:ext>
            </a:extLst>
          </p:cNvPr>
          <p:cNvSpPr txBox="1"/>
          <p:nvPr/>
        </p:nvSpPr>
        <p:spPr>
          <a:xfrm>
            <a:off x="648804" y="4330341"/>
            <a:ext cx="7846391" cy="631118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/>
          <a:p>
            <a:r>
              <a:rPr lang="en-US" altLang="ja-JP" sz="2200" dirty="0"/>
              <a:t>Adv wins the UP-VRA game </a:t>
            </a:r>
            <a:r>
              <a:rPr lang="ja-JP" altLang="en-US" sz="2200" dirty="0"/>
              <a:t>⇒ </a:t>
            </a:r>
            <a:r>
              <a:rPr lang="en-US" altLang="ja-JP" sz="2200" dirty="0"/>
              <a:t>Red wins the CDBB84 game</a:t>
            </a: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8819329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4FD7CF-139C-4057-3084-AC3EEC21A4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DS-SKL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351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60EE10D-5397-4856-ABAE-05C98EB22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100" dirty="0"/>
              <a:t>Secure Key Leasing </a:t>
            </a:r>
            <a:br>
              <a:rPr lang="en-US" altLang="ja-JP" sz="3100" dirty="0"/>
            </a:br>
            <a:r>
              <a:rPr lang="en-US" altLang="ja-JP" sz="3100" dirty="0"/>
              <a:t>(a.k.a. Key-Revocable Cryptography) </a:t>
            </a:r>
            <a:br>
              <a:rPr lang="en-US" altLang="ja-JP" dirty="0"/>
            </a:br>
            <a:endParaRPr kumimoji="1" lang="ja-JP" altLang="en-US" dirty="0"/>
          </a:p>
        </p:txBody>
      </p:sp>
      <p:pic>
        <p:nvPicPr>
          <p:cNvPr id="8" name="Picture 2" descr="小さい会社のビルのイラスト | かわいいフリー素材集 いらすとや">
            <a:extLst>
              <a:ext uri="{FF2B5EF4-FFF2-40B4-BE49-F238E27FC236}">
                <a16:creationId xmlns:a16="http://schemas.microsoft.com/office/drawing/2014/main" id="{73D9E432-AA34-84E1-9BCA-BEE156310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18725"/>
            <a:ext cx="1152128" cy="150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女の子の顔のアイコン | かわいいフリー素材集 いらすとや">
            <a:extLst>
              <a:ext uri="{FF2B5EF4-FFF2-40B4-BE49-F238E27FC236}">
                <a16:creationId xmlns:a16="http://schemas.microsoft.com/office/drawing/2014/main" id="{7E0DA12E-5503-7799-8F07-523E78CE0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8767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右矢印 18">
            <a:extLst>
              <a:ext uri="{FF2B5EF4-FFF2-40B4-BE49-F238E27FC236}">
                <a16:creationId xmlns:a16="http://schemas.microsoft.com/office/drawing/2014/main" id="{119D1744-AF3C-B4DF-C23A-2028DE8BAF9B}"/>
              </a:ext>
            </a:extLst>
          </p:cNvPr>
          <p:cNvSpPr/>
          <p:nvPr/>
        </p:nvSpPr>
        <p:spPr>
          <a:xfrm>
            <a:off x="2123728" y="2134808"/>
            <a:ext cx="1656184" cy="390107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  <a:ln w="508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endParaRPr kumimoji="0" lang="ja-JP" altLang="en-US" sz="1050" kern="0" dirty="0">
              <a:solidFill>
                <a:schemeClr val="bg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右矢印 18">
            <a:extLst>
              <a:ext uri="{FF2B5EF4-FFF2-40B4-BE49-F238E27FC236}">
                <a16:creationId xmlns:a16="http://schemas.microsoft.com/office/drawing/2014/main" id="{2D7D560C-5263-A2BB-7157-8A104D08087E}"/>
              </a:ext>
            </a:extLst>
          </p:cNvPr>
          <p:cNvSpPr/>
          <p:nvPr/>
        </p:nvSpPr>
        <p:spPr>
          <a:xfrm rot="10800000">
            <a:off x="2083636" y="2817667"/>
            <a:ext cx="1656184" cy="390107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  <a:ln w="508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endParaRPr kumimoji="0" lang="ja-JP" altLang="en-US" sz="1050" kern="0" dirty="0">
              <a:solidFill>
                <a:schemeClr val="bg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13DF72C-7C36-3070-CD7A-46C9F9BA7667}"/>
              </a:ext>
            </a:extLst>
          </p:cNvPr>
          <p:cNvGrpSpPr/>
          <p:nvPr/>
        </p:nvGrpSpPr>
        <p:grpSpPr>
          <a:xfrm>
            <a:off x="2267744" y="1707306"/>
            <a:ext cx="1944216" cy="1014588"/>
            <a:chOff x="2187084" y="3708992"/>
            <a:chExt cx="1944216" cy="10145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テキスト ボックス 1">
                  <a:extLst>
                    <a:ext uri="{FF2B5EF4-FFF2-40B4-BE49-F238E27FC236}">
                      <a16:creationId xmlns:a16="http://schemas.microsoft.com/office/drawing/2014/main" id="{CCF6540D-355E-3CE1-A07B-2769F738D14A}"/>
                    </a:ext>
                  </a:extLst>
                </p:cNvPr>
                <p:cNvSpPr txBox="1"/>
                <p:nvPr/>
              </p:nvSpPr>
              <p:spPr>
                <a:xfrm>
                  <a:off x="2187084" y="3708992"/>
                  <a:ext cx="1944216" cy="666074"/>
                </a:xfrm>
                <a:prstGeom prst="rect">
                  <a:avLst/>
                </a:prstGeom>
              </p:spPr>
              <p:txBody>
                <a:bodyPr vert="horz" wrap="square" lIns="0" tIns="45720" rIns="0" bIns="45720" rtlCol="0">
                  <a:no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5400" b="0" i="1" smtClean="0">
                          <a:latin typeface="Cambria Math" panose="02040503050406030204" pitchFamily="18" charset="0"/>
                        </a:rPr>
                        <m:t>|    ⟩</m:t>
                      </m:r>
                    </m:oMath>
                  </a14:m>
                  <a:r>
                    <a:rPr kumimoji="1" lang="ja-JP" altLang="en-US" sz="6000" dirty="0"/>
                    <a:t> </a:t>
                  </a:r>
                </a:p>
              </p:txBody>
            </p:sp>
          </mc:Choice>
          <mc:Fallback xmlns="">
            <p:sp>
              <p:nvSpPr>
                <p:cNvPr id="2" name="テキスト ボックス 1">
                  <a:extLst>
                    <a:ext uri="{FF2B5EF4-FFF2-40B4-BE49-F238E27FC236}">
                      <a16:creationId xmlns:a16="http://schemas.microsoft.com/office/drawing/2014/main" id="{CCF6540D-355E-3CE1-A07B-2769F738D1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7084" y="3708992"/>
                  <a:ext cx="1944216" cy="666074"/>
                </a:xfrm>
                <a:prstGeom prst="rect">
                  <a:avLst/>
                </a:prstGeom>
                <a:blipFill>
                  <a:blip r:embed="rId5"/>
                  <a:stretch>
                    <a:fillRect b="-4128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" name="Picture 4" descr="鍵のイラスト">
              <a:extLst>
                <a:ext uri="{FF2B5EF4-FFF2-40B4-BE49-F238E27FC236}">
                  <a16:creationId xmlns:a16="http://schemas.microsoft.com/office/drawing/2014/main" id="{6A7FC73E-3F54-2BAD-D41B-D8D8A76EF8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8706" y="3931492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435A373-45D8-B381-4DF4-C89F38F22249}"/>
              </a:ext>
            </a:extLst>
          </p:cNvPr>
          <p:cNvSpPr txBox="1"/>
          <p:nvPr/>
        </p:nvSpPr>
        <p:spPr>
          <a:xfrm>
            <a:off x="323528" y="4371950"/>
            <a:ext cx="2098475" cy="483514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/>
          <a:p>
            <a:r>
              <a:rPr lang="en-US" altLang="ja-JP" sz="2000" dirty="0"/>
              <a:t>Verification</a:t>
            </a:r>
            <a:r>
              <a:rPr kumimoji="1" lang="en-US" altLang="ja-JP" sz="2000" dirty="0"/>
              <a:t> key</a:t>
            </a:r>
            <a:endParaRPr kumimoji="1" lang="ja-JP" altLang="en-US" sz="2000" dirty="0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B8876EAA-D2A5-6CAA-CE18-BF7306D3DF1C}"/>
              </a:ext>
            </a:extLst>
          </p:cNvPr>
          <p:cNvCxnSpPr>
            <a:cxnSpLocks/>
          </p:cNvCxnSpPr>
          <p:nvPr/>
        </p:nvCxnSpPr>
        <p:spPr>
          <a:xfrm>
            <a:off x="1601873" y="4083918"/>
            <a:ext cx="7378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43953D49-2989-E89B-7113-EC4826786C4B}"/>
              </a:ext>
            </a:extLst>
          </p:cNvPr>
          <p:cNvCxnSpPr>
            <a:cxnSpLocks/>
          </p:cNvCxnSpPr>
          <p:nvPr/>
        </p:nvCxnSpPr>
        <p:spPr>
          <a:xfrm>
            <a:off x="2797254" y="3324775"/>
            <a:ext cx="0" cy="571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2A1644D-762E-1563-058C-A29AF330B4BE}"/>
              </a:ext>
            </a:extLst>
          </p:cNvPr>
          <p:cNvSpPr txBox="1"/>
          <p:nvPr/>
        </p:nvSpPr>
        <p:spPr>
          <a:xfrm>
            <a:off x="2483768" y="3867894"/>
            <a:ext cx="2304256" cy="648071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/>
          <a:p>
            <a:r>
              <a:rPr lang="en-US" altLang="ja-JP" sz="2200" dirty="0"/>
              <a:t>a</a:t>
            </a:r>
            <a:r>
              <a:rPr kumimoji="1" lang="en-US" altLang="ja-JP" sz="2200" dirty="0"/>
              <a:t>ccept/reject</a:t>
            </a:r>
            <a:endParaRPr kumimoji="1" lang="ja-JP" altLang="en-US" sz="2200" dirty="0"/>
          </a:p>
        </p:txBody>
      </p:sp>
      <p:pic>
        <p:nvPicPr>
          <p:cNvPr id="14" name="Picture 4" descr="いろいろなものを見る虫眼鏡のイラスト | かわいいフリー素材集 いらすとや">
            <a:extLst>
              <a:ext uri="{FF2B5EF4-FFF2-40B4-BE49-F238E27FC236}">
                <a16:creationId xmlns:a16="http://schemas.microsoft.com/office/drawing/2014/main" id="{BA68C75D-30DF-E775-DED4-606A7FC65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81" y="3450612"/>
            <a:ext cx="583759" cy="79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98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7284E-6 L 0.32674 -0.005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74 -0.00587 L -0.00312 0.148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3" y="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3F73326B-D88C-F914-32CA-35419C54F7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i="0" dirty="0" smtClean="0">
                        <a:latin typeface="Cambria Math" panose="02040503050406030204" pitchFamily="18" charset="0"/>
                      </a:rPr>
                      <m:t>KeyGen</m:t>
                    </m:r>
                    <m:d>
                      <m:dPr>
                        <m:ctrlPr>
                          <a:rPr kumimoji="1" lang="en-US" altLang="ja-JP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kumimoji="1" lang="en-US" altLang="ja-JP" b="0" i="1" dirty="0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e>
                    </m:d>
                    <m:r>
                      <a:rPr lang="ja-JP" altLang="en-US" i="1" dirty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𝑠𝑖𝑔𝑘</m:t>
                            </m:r>
                          </m:e>
                        </m:d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𝑠𝑖𝑔𝑣𝑘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𝑑𝑣𝑘</m:t>
                        </m:r>
                      </m:e>
                    </m:d>
                  </m:oMath>
                </a14:m>
                <a:r>
                  <a:rPr lang="en-US" altLang="ja-JP" b="0" dirty="0"/>
                  <a:t> </a:t>
                </a:r>
                <a:br>
                  <a:rPr lang="en-US" altLang="ja-JP" b="0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dirty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 altLang="ja-JP" b="0" i="0" dirty="0" smtClean="0">
                        <a:latin typeface="Cambria Math" panose="02040503050406030204" pitchFamily="18" charset="0"/>
                      </a:rPr>
                      <m:t>ign</m:t>
                    </m:r>
                    <m:d>
                      <m:d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𝑠𝑖𝑔𝑘</m:t>
                            </m:r>
                          </m:e>
                        </m:d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ja-JP" altLang="en-US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⟩"/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𝑠𝑖𝑔𝑘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dirty="0"/>
                  <a:t> </a:t>
                </a:r>
                <a:br>
                  <a:rPr lang="en-US" altLang="ja-JP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dirty="0" smtClean="0">
                        <a:latin typeface="Cambria Math" panose="02040503050406030204" pitchFamily="18" charset="0"/>
                      </a:rPr>
                      <m:t>SigVrfy</m:t>
                    </m:r>
                    <m:d>
                      <m:d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𝑠𝑖𝑔𝑣𝑘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ja-JP" altLang="en-US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𝑎𝑐𝑐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𝑟𝑒𝑗</m:t>
                    </m:r>
                  </m:oMath>
                </a14:m>
                <a:r>
                  <a:rPr lang="en-US" altLang="ja-JP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dirty="0"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altLang="ja-JP" b="0" i="0" dirty="0" smtClean="0">
                        <a:latin typeface="Cambria Math" panose="02040503050406030204" pitchFamily="18" charset="0"/>
                      </a:rPr>
                      <m:t>el</m:t>
                    </m:r>
                    <m:d>
                      <m:d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𝑠𝑖𝑔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d>
                    <m:r>
                      <a:rPr lang="ja-JP" altLang="en-US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𝑐𝑒𝑟𝑡</m:t>
                    </m:r>
                  </m:oMath>
                </a14:m>
                <a:r>
                  <a:rPr lang="en-US" altLang="ja-JP" dirty="0"/>
                  <a:t>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dirty="0" smtClean="0"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en-US" altLang="ja-JP" b="0" i="0" dirty="0" smtClean="0">
                        <a:latin typeface="Cambria Math" panose="02040503050406030204" pitchFamily="18" charset="0"/>
                      </a:rPr>
                      <m:t>elVrfy</m:t>
                    </m:r>
                    <m:d>
                      <m:d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𝑑𝑣𝑘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𝑐𝑒𝑟𝑡</m:t>
                        </m:r>
                      </m:e>
                    </m:d>
                    <m:r>
                      <a:rPr lang="ja-JP" altLang="en-US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𝑎𝑐𝑐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𝑟𝑒𝑗</m:t>
                    </m:r>
                  </m:oMath>
                </a14:m>
                <a:r>
                  <a:rPr lang="en-US" altLang="ja-JP" dirty="0"/>
                  <a:t> 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Signature verification correctness: for any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 </a:t>
                </a:r>
                <a:r>
                  <a:rPr lang="en-US" altLang="ja-JP" dirty="0" err="1"/>
                  <a:t>Pr</a:t>
                </a:r>
                <a:r>
                  <a:rPr lang="en-US" altLang="ja-JP" dirty="0"/>
                  <a:t>[</a:t>
                </a:r>
                <a:r>
                  <a:rPr lang="en-US" altLang="ja-JP" dirty="0" err="1"/>
                  <a:t>SigVrfy</a:t>
                </a:r>
                <a:r>
                  <a:rPr lang="en-US" altLang="ja-JP" dirty="0"/>
                  <a:t>(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𝑠𝑖𝑔𝑣𝑘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ja-JP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dirty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altLang="ja-JP" b="0" i="0" dirty="0" smtClean="0">
                            <a:latin typeface="Cambria Math" panose="02040503050406030204" pitchFamily="18" charset="0"/>
                          </a:rPr>
                          <m:t>ign</m:t>
                        </m:r>
                      </m:e>
                      <m:sub>
                        <m:r>
                          <a:rPr lang="en-US" altLang="ja-JP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𝑖𝑔</m:t>
                            </m:r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ja-JP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ja-JP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dirty="0">
                        <a:latin typeface="Cambria Math" panose="02040503050406030204" pitchFamily="18" charset="0"/>
                      </a:rPr>
                      <m:t>acc</m:t>
                    </m:r>
                    <m:r>
                      <a:rPr lang="en-US" altLang="ja-JP" dirty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𝑛𝑒𝑔𝑙</m:t>
                    </m:r>
                  </m:oMath>
                </a14:m>
                <a:r>
                  <a:rPr lang="en-US" altLang="ja-JP" dirty="0"/>
                  <a:t> </a:t>
                </a:r>
                <a:br>
                  <a:rPr lang="en-US" altLang="ja-JP" dirty="0"/>
                </a:br>
                <a:r>
                  <a:rPr lang="en-US" altLang="ja-JP" dirty="0"/>
                  <a:t>Deletion verification correctness: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 </a:t>
                </a:r>
                <a:r>
                  <a:rPr lang="en-US" altLang="ja-JP" dirty="0" err="1"/>
                  <a:t>Pr</a:t>
                </a:r>
                <a:r>
                  <a:rPr lang="en-US" altLang="ja-JP" dirty="0"/>
                  <a:t>[</a:t>
                </a:r>
                <a:r>
                  <a:rPr lang="en-US" altLang="ja-JP" dirty="0" err="1"/>
                  <a:t>DelVrfy</a:t>
                </a:r>
                <a:r>
                  <a:rPr lang="en-US" altLang="ja-JP" dirty="0"/>
                  <a:t>(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𝑑𝑣𝑘</m:t>
                    </m:r>
                  </m:oMath>
                </a14:m>
                <a:r>
                  <a:rPr lang="en-US" altLang="ja-JP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dirty="0">
                        <a:latin typeface="Cambria Math" panose="02040503050406030204" pitchFamily="18" charset="0"/>
                      </a:rPr>
                      <m:t>Del</m:t>
                    </m:r>
                    <m:d>
                      <m:d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d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ja-JP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b="0" i="0" dirty="0" smtClean="0">
                        <a:latin typeface="Cambria Math" panose="02040503050406030204" pitchFamily="18" charset="0"/>
                      </a:rPr>
                      <m:t>acc</m:t>
                    </m:r>
                    <m:r>
                      <a:rPr lang="en-US" altLang="ja-JP" b="0" i="0" dirty="0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𝑛𝑒𝑔𝑙</m:t>
                    </m:r>
                  </m:oMath>
                </a14:m>
                <a:r>
                  <a:rPr lang="en-US" altLang="ja-JP" dirty="0"/>
                  <a:t> 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Reusability: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𝑠𝑖𝑔𝑘</m:t>
                        </m:r>
                      </m:e>
                    </m:d>
                    <m:sSub>
                      <m:sSub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≈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begChr m:val="|"/>
                        <m:endChr m:val="⟩"/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𝑠𝑖𝑔𝑘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altLang="ja-JP" b="0" dirty="0"/>
              </a:p>
              <a:p>
                <a:pPr marL="0" indent="0">
                  <a:buNone/>
                </a:pPr>
                <a:endParaRPr lang="en-US" altLang="ja-JP" b="0" dirty="0"/>
              </a:p>
              <a:p>
                <a:pPr marL="0" indent="0">
                  <a:buNone/>
                </a:pPr>
                <a:endParaRPr kumimoji="1" lang="en-US" altLang="ja-JP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3F73326B-D88C-F914-32CA-35419C54F7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タイトル 2">
            <a:extLst>
              <a:ext uri="{FF2B5EF4-FFF2-40B4-BE49-F238E27FC236}">
                <a16:creationId xmlns:a16="http://schemas.microsoft.com/office/drawing/2014/main" id="{482DF708-1197-AB17-F822-24369367A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Syntax of </a:t>
            </a:r>
            <a:r>
              <a:rPr lang="en-US" altLang="ja-JP" dirty="0"/>
              <a:t>DS</a:t>
            </a:r>
            <a:r>
              <a:rPr kumimoji="1" lang="en-US" altLang="ja-JP" dirty="0"/>
              <a:t>-SKL with Classical Revocation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吹き出し: 角を丸めた四角形 3">
                <a:extLst>
                  <a:ext uri="{FF2B5EF4-FFF2-40B4-BE49-F238E27FC236}">
                    <a16:creationId xmlns:a16="http://schemas.microsoft.com/office/drawing/2014/main" id="{2B65F8D0-EE56-CD82-59B9-12D844DEBD54}"/>
                  </a:ext>
                </a:extLst>
              </p:cNvPr>
              <p:cNvSpPr/>
              <p:nvPr/>
            </p:nvSpPr>
            <p:spPr>
              <a:xfrm>
                <a:off x="4716016" y="3597864"/>
                <a:ext cx="4161285" cy="1296144"/>
              </a:xfrm>
              <a:prstGeom prst="wedgeRoundRectCallout">
                <a:avLst>
                  <a:gd name="adj1" fmla="val -69721"/>
                  <a:gd name="adj2" fmla="val 9074"/>
                  <a:gd name="adj3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0800" cap="flat" cmpd="sng" algn="ctr">
                <a:solidFill>
                  <a:schemeClr val="accent6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777836"/>
                <a:r>
                  <a:rPr kumimoji="0" lang="en-US" altLang="ja-JP" sz="2000" kern="0" dirty="0">
                    <a:solidFill>
                      <a:schemeClr val="tx1"/>
                    </a:solidFill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[MP</a:t>
                </a:r>
                <a:r>
                  <a:rPr kumimoji="0" lang="en-US" altLang="ja-JP" sz="2000" kern="0" dirty="0">
                    <a:solidFill>
                      <a:srgbClr val="FF0000"/>
                    </a:solidFill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Y</a:t>
                </a:r>
                <a:r>
                  <a:rPr kumimoji="0" lang="en-US" altLang="ja-JP" sz="2000" kern="0" dirty="0">
                    <a:solidFill>
                      <a:schemeClr val="tx1"/>
                    </a:solidFill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24] only requires weaker reusability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ja-JP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𝑠𝑖𝑔𝑘</m:t>
                        </m:r>
                        <m:r>
                          <a:rPr lang="en-US" altLang="ja-JP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kumimoji="0" lang="en-US" altLang="ja-JP" sz="2000" kern="0" dirty="0">
                    <a:solidFill>
                      <a:schemeClr val="tx1"/>
                    </a:solidFill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 can be far from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ja-JP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𝑠𝑖𝑔𝑘</m:t>
                        </m:r>
                      </m:e>
                    </m:d>
                  </m:oMath>
                </a14:m>
                <a:br>
                  <a:rPr kumimoji="0" lang="en-US" altLang="ja-JP" sz="2000" kern="0" dirty="0">
                    <a:solidFill>
                      <a:schemeClr val="tx1"/>
                    </a:solidFill>
                    <a:ea typeface="メイリオ" panose="020B0604030504040204" pitchFamily="50" charset="-128"/>
                    <a:cs typeface="メイリオ" panose="020B0604030504040204" pitchFamily="50" charset="-128"/>
                  </a:rPr>
                </a:br>
                <a:r>
                  <a:rPr kumimoji="0" lang="en-US" altLang="ja-JP" sz="2000" kern="0" dirty="0">
                    <a:solidFill>
                      <a:schemeClr val="tx1"/>
                    </a:solidFill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(In particular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altLang="ja-JP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𝑠𝑖𝑔𝑘</m:t>
                            </m:r>
                            <m:r>
                              <a:rPr lang="en-US" altLang="ja-JP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  <m:r>
                      <a:rPr lang="en-US" altLang="ja-JP" sz="20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&gt;|</m:t>
                    </m:r>
                    <m:d>
                      <m:dPr>
                        <m:begChr m:val="|"/>
                        <m:endChr m:val="⟩"/>
                        <m:ctrlPr>
                          <a:rPr lang="en-US" altLang="ja-JP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𝑠𝑖𝑔𝑘</m:t>
                        </m:r>
                      </m:e>
                    </m:d>
                    <m:r>
                      <a:rPr lang="en-US" altLang="ja-JP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kumimoji="0" lang="en-US" altLang="ja-JP" sz="2000" kern="0" dirty="0">
                  <a:solidFill>
                    <a:schemeClr val="tx1"/>
                  </a:solidFill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4" name="吹き出し: 角を丸めた四角形 3">
                <a:extLst>
                  <a:ext uri="{FF2B5EF4-FFF2-40B4-BE49-F238E27FC236}">
                    <a16:creationId xmlns:a16="http://schemas.microsoft.com/office/drawing/2014/main" id="{2B65F8D0-EE56-CD82-59B9-12D844DEBD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3597864"/>
                <a:ext cx="4161285" cy="1296144"/>
              </a:xfrm>
              <a:prstGeom prst="wedgeRoundRectCallout">
                <a:avLst>
                  <a:gd name="adj1" fmla="val -69721"/>
                  <a:gd name="adj2" fmla="val 9074"/>
                  <a:gd name="adj3" fmla="val 16667"/>
                </a:avLst>
              </a:prstGeom>
              <a:blipFill>
                <a:blip r:embed="rId3"/>
                <a:stretch>
                  <a:fillRect t="-2262" b="-6787"/>
                </a:stretch>
              </a:blipFill>
              <a:ln w="50800" cap="flat" cmpd="sng" algn="ctr">
                <a:solidFill>
                  <a:schemeClr val="accent6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464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025B16-3534-262E-C32F-272FC6A8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RUF-VRA Security</a:t>
            </a:r>
            <a:endParaRPr kumimoji="1" lang="ja-JP" altLang="en-US" dirty="0"/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539990E8-37AF-B68D-A073-9981C93EFA03}"/>
              </a:ext>
            </a:extLst>
          </p:cNvPr>
          <p:cNvSpPr/>
          <p:nvPr/>
        </p:nvSpPr>
        <p:spPr>
          <a:xfrm>
            <a:off x="2164222" y="1635646"/>
            <a:ext cx="2592288" cy="288032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508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endParaRPr kumimoji="0" lang="ja-JP" altLang="en-US" sz="1050" kern="0" dirty="0">
              <a:solidFill>
                <a:schemeClr val="bg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88EC42B6-DC80-46FE-523B-652AA6AC38E3}"/>
              </a:ext>
            </a:extLst>
          </p:cNvPr>
          <p:cNvSpPr/>
          <p:nvPr/>
        </p:nvSpPr>
        <p:spPr>
          <a:xfrm>
            <a:off x="84281" y="1722243"/>
            <a:ext cx="1419289" cy="631118"/>
          </a:xfrm>
          <a:prstGeom prst="roundRect">
            <a:avLst/>
          </a:prstGeom>
          <a:solidFill>
            <a:srgbClr val="FF00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r>
              <a:rPr kumimoji="0" lang="en-US" altLang="ja-JP" sz="2000" kern="0" dirty="0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Adversary</a:t>
            </a:r>
            <a:endParaRPr kumimoji="0" lang="ja-JP" altLang="en-US" sz="2000" kern="0" dirty="0">
              <a:solidFill>
                <a:schemeClr val="tx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6DF37FFE-F742-663B-DC15-B67C96338E94}"/>
              </a:ext>
            </a:extLst>
          </p:cNvPr>
          <p:cNvSpPr/>
          <p:nvPr/>
        </p:nvSpPr>
        <p:spPr>
          <a:xfrm rot="10800000">
            <a:off x="2129266" y="1107823"/>
            <a:ext cx="2592288" cy="288032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508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endParaRPr kumimoji="0" lang="ja-JP" altLang="en-US" sz="1050" kern="0" dirty="0">
              <a:solidFill>
                <a:schemeClr val="bg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EF565786-8DD1-D263-CCA3-756D68089153}"/>
              </a:ext>
            </a:extLst>
          </p:cNvPr>
          <p:cNvSpPr/>
          <p:nvPr/>
        </p:nvSpPr>
        <p:spPr>
          <a:xfrm>
            <a:off x="7416316" y="1689924"/>
            <a:ext cx="1512168" cy="6311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r>
              <a:rPr kumimoji="0" lang="en-US" altLang="ja-JP" sz="2000" kern="0" dirty="0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Challenger</a:t>
            </a:r>
            <a:endParaRPr kumimoji="0" lang="ja-JP" altLang="en-US" sz="2000" kern="0" dirty="0">
              <a:solidFill>
                <a:schemeClr val="tx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A5C94F1-444C-D270-3179-7F064B0B7BE1}"/>
                  </a:ext>
                </a:extLst>
              </p:cNvPr>
              <p:cNvSpPr txBox="1"/>
              <p:nvPr/>
            </p:nvSpPr>
            <p:spPr>
              <a:xfrm>
                <a:off x="3600400" y="987574"/>
                <a:ext cx="5076056" cy="3822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b="0" dirty="0"/>
                  <a:t> 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𝑠𝑖𝑔𝑘</m:t>
                            </m:r>
                          </m:e>
                        </m:d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𝑠𝑖𝑔𝑣𝑘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𝑑𝑣𝑘</m:t>
                        </m:r>
                      </m:e>
                    </m:d>
                    <m:r>
                      <a:rPr lang="ja-JP" alt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altLang="ja-JP" b="0" i="0" dirty="0" smtClean="0">
                        <a:latin typeface="Cambria Math" panose="02040503050406030204" pitchFamily="18" charset="0"/>
                      </a:rPr>
                      <m:t>KeyGen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A5C94F1-444C-D270-3179-7F064B0B7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400" y="987574"/>
                <a:ext cx="5076056" cy="382284"/>
              </a:xfrm>
              <a:prstGeom prst="rect">
                <a:avLst/>
              </a:prstGeom>
              <a:blipFill>
                <a:blip r:embed="rId3"/>
                <a:stretch>
                  <a:fillRect b="-158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9B315EB-5760-A8DD-EC9E-A42312267F87}"/>
                  </a:ext>
                </a:extLst>
              </p:cNvPr>
              <p:cNvSpPr txBox="1"/>
              <p:nvPr/>
            </p:nvSpPr>
            <p:spPr>
              <a:xfrm>
                <a:off x="2345290" y="760057"/>
                <a:ext cx="23042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𝑠𝑖𝑔𝑘</m:t>
                          </m:r>
                        </m:e>
                      </m:d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𝑠𝑖𝑔𝑣𝑘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9B315EB-5760-A8DD-EC9E-A42312267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290" y="760057"/>
                <a:ext cx="2304256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914E8CA-82B9-87DF-18B1-70BB6099A8BB}"/>
                  </a:ext>
                </a:extLst>
              </p:cNvPr>
              <p:cNvSpPr txBox="1"/>
              <p:nvPr/>
            </p:nvSpPr>
            <p:spPr>
              <a:xfrm>
                <a:off x="2267744" y="1326829"/>
                <a:ext cx="23042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𝑐𝑒𝑟𝑡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914E8CA-82B9-87DF-18B1-70BB6099A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326829"/>
                <a:ext cx="230425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78091E86-C347-0EEC-4B21-71EAEFA51D17}"/>
                  </a:ext>
                </a:extLst>
              </p:cNvPr>
              <p:cNvSpPr txBox="1"/>
              <p:nvPr/>
            </p:nvSpPr>
            <p:spPr>
              <a:xfrm>
                <a:off x="3995936" y="2139702"/>
                <a:ext cx="3877613" cy="6674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ja-JP" altLang="en-US" i="1" dirty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altLang="ja-JP" b="0" dirty="0"/>
              </a:p>
              <a:p>
                <a:r>
                  <a:rPr lang="en-US" altLang="ja-JP" b="0" dirty="0"/>
                  <a:t>                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78091E86-C347-0EEC-4B21-71EAEFA51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139702"/>
                <a:ext cx="3877613" cy="6674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矢印: 右 14">
            <a:extLst>
              <a:ext uri="{FF2B5EF4-FFF2-40B4-BE49-F238E27FC236}">
                <a16:creationId xmlns:a16="http://schemas.microsoft.com/office/drawing/2014/main" id="{FB4F5B46-5C3E-C43A-8C74-8A2F15F0C5C0}"/>
              </a:ext>
            </a:extLst>
          </p:cNvPr>
          <p:cNvSpPr/>
          <p:nvPr/>
        </p:nvSpPr>
        <p:spPr>
          <a:xfrm rot="10800000">
            <a:off x="2129266" y="2211709"/>
            <a:ext cx="2592288" cy="288032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508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endParaRPr kumimoji="0" lang="ja-JP" altLang="en-US" sz="1050" kern="0" dirty="0">
              <a:solidFill>
                <a:schemeClr val="bg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A26F18-E88F-8AE3-331A-85784BFA44B5}"/>
                  </a:ext>
                </a:extLst>
              </p:cNvPr>
              <p:cNvSpPr txBox="1"/>
              <p:nvPr/>
            </p:nvSpPr>
            <p:spPr>
              <a:xfrm>
                <a:off x="2273282" y="1914385"/>
                <a:ext cx="23042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𝑑𝑣𝑘</m:t>
                          </m:r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CA26F18-E88F-8AE3-331A-85784BFA4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282" y="1914385"/>
                <a:ext cx="230425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矢印: 右 26">
            <a:extLst>
              <a:ext uri="{FF2B5EF4-FFF2-40B4-BE49-F238E27FC236}">
                <a16:creationId xmlns:a16="http://schemas.microsoft.com/office/drawing/2014/main" id="{F40B1CA4-608A-F866-BA2D-BE7E8BD1929A}"/>
              </a:ext>
            </a:extLst>
          </p:cNvPr>
          <p:cNvSpPr/>
          <p:nvPr/>
        </p:nvSpPr>
        <p:spPr>
          <a:xfrm>
            <a:off x="2123728" y="2725058"/>
            <a:ext cx="2592288" cy="288032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508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endParaRPr kumimoji="0" lang="ja-JP" altLang="en-US" sz="1050" kern="0" dirty="0">
              <a:solidFill>
                <a:schemeClr val="bg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BA501357-5B97-7C34-6667-EF384EF85D91}"/>
                  </a:ext>
                </a:extLst>
              </p:cNvPr>
              <p:cNvSpPr txBox="1"/>
              <p:nvPr/>
            </p:nvSpPr>
            <p:spPr>
              <a:xfrm>
                <a:off x="2195736" y="2427734"/>
                <a:ext cx="230425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BA501357-5B97-7C34-6667-EF384EF85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427734"/>
                <a:ext cx="230425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1C32F9D-7C01-BB70-90F5-2142BDB5ACE5}"/>
                  </a:ext>
                </a:extLst>
              </p:cNvPr>
              <p:cNvSpPr txBox="1"/>
              <p:nvPr/>
            </p:nvSpPr>
            <p:spPr>
              <a:xfrm>
                <a:off x="221731" y="3343744"/>
                <a:ext cx="8706753" cy="476833"/>
              </a:xfrm>
              <a:prstGeom prst="rect">
                <a:avLst/>
              </a:prstGeom>
            </p:spPr>
            <p:txBody>
              <a:bodyPr vert="horz" wrap="square" lIns="0" tIns="45720" rIns="0" bIns="45720" rtlCol="0"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sz="280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2800" i="0" dirty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ja-JP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altLang="ja-JP" sz="2800" dirty="0">
                                  <a:latin typeface="Cambria Math" panose="02040503050406030204" pitchFamily="18" charset="0"/>
                                </a:rPr>
                                <m:t>DelVrfy</m:t>
                              </m:r>
                              <m:d>
                                <m:dPr>
                                  <m:ctrlPr>
                                    <a:rPr lang="en-US" altLang="ja-JP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 dirty="0">
                                      <a:latin typeface="Cambria Math" panose="02040503050406030204" pitchFamily="18" charset="0"/>
                                    </a:rPr>
                                    <m:t>𝑑𝑣𝑘</m:t>
                                  </m:r>
                                  <m:r>
                                    <a:rPr lang="en-US" altLang="ja-JP" sz="28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ja-JP" sz="2800" i="1" dirty="0">
                                      <a:latin typeface="Cambria Math" panose="02040503050406030204" pitchFamily="18" charset="0"/>
                                    </a:rPr>
                                    <m:t>𝑐𝑒𝑟𝑡</m:t>
                                  </m:r>
                                </m:e>
                              </m:d>
                              <m:r>
                                <a:rPr lang="en-US" altLang="ja-JP" sz="28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800" b="0" i="0" dirty="0" smtClean="0">
                                  <a:latin typeface="Cambria Math" panose="02040503050406030204" pitchFamily="18" charset="0"/>
                                </a:rPr>
                                <m:t>SigVrfy</m:t>
                              </m:r>
                              <m:d>
                                <m:dPr>
                                  <m:ctrlPr>
                                    <a:rPr lang="en-US" altLang="ja-JP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0" i="1" dirty="0" smtClean="0">
                                      <a:latin typeface="Cambria Math" panose="02040503050406030204" pitchFamily="18" charset="0"/>
                                    </a:rPr>
                                    <m:t>𝑠𝑖𝑔𝑣𝑘</m:t>
                                  </m:r>
                                  <m:r>
                                    <a:rPr lang="en-US" altLang="ja-JP" sz="2800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ja-JP" sz="28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800" b="0" i="1" dirty="0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altLang="ja-JP" sz="2800" b="0" i="1" dirty="0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altLang="ja-JP" sz="2800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ja-JP" sz="28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800" b="0" i="1" dirty="0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altLang="ja-JP" sz="2800" b="0" i="1" dirty="0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ja-JP" sz="28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ja-JP" sz="2800" i="1" dirty="0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  <m:r>
                                <a:rPr lang="en-US" altLang="ja-JP" sz="2800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𝑛𝑒𝑔𝑙</m:t>
                      </m:r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1C32F9D-7C01-BB70-90F5-2142BDB5A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31" y="3343744"/>
                <a:ext cx="8706753" cy="476833"/>
              </a:xfrm>
              <a:prstGeom prst="rect">
                <a:avLst/>
              </a:prstGeom>
              <a:blipFill>
                <a:blip r:embed="rId9"/>
                <a:stretch>
                  <a:fillRect r="-350"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AA8C00F-8EE2-9536-B53C-B9236C94296D}"/>
              </a:ext>
            </a:extLst>
          </p:cNvPr>
          <p:cNvSpPr txBox="1"/>
          <p:nvPr/>
        </p:nvSpPr>
        <p:spPr>
          <a:xfrm>
            <a:off x="349817" y="4398239"/>
            <a:ext cx="4222183" cy="1012315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/>
          <a:p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1736277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AA1F448F-D0A1-19B8-BA59-53EEB08D6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Observe that UP-VRA secure PRF-SKL can be seen as MAC-SKL</a:t>
            </a:r>
          </a:p>
          <a:p>
            <a:r>
              <a:rPr lang="en-US" altLang="ja-JP" dirty="0"/>
              <a:t>We add public verifiability by additionally relying on </a:t>
            </a:r>
            <a:br>
              <a:rPr lang="en-US" altLang="ja-JP" dirty="0"/>
            </a:br>
            <a:r>
              <a:rPr lang="en-US" altLang="ja-JP" dirty="0"/>
              <a:t>(single-key) constrained signatures 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D196CAB5-739A-F4B0-502F-837C4E030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Idea for DS-SKL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1">
                <a:extLst>
                  <a:ext uri="{FF2B5EF4-FFF2-40B4-BE49-F238E27FC236}">
                    <a16:creationId xmlns:a16="http://schemas.microsoft.com/office/drawing/2014/main" id="{09B97DAC-3E14-B130-7EFA-21F275310A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6401" y="1923678"/>
                <a:ext cx="8636000" cy="277230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200" kern="1200" baseline="0">
                    <a:solidFill>
                      <a:schemeClr val="tx1"/>
                    </a:solidFill>
                    <a:latin typeface="+mn-lt"/>
                    <a:ea typeface="+mn-ea"/>
                    <a:cs typeface="メイリオ" panose="020B0604030504040204" pitchFamily="50" charset="-128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メイリオ" panose="020B0604030504040204" pitchFamily="50" charset="-128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メイリオ" panose="020B0604030504040204" pitchFamily="50" charset="-128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メイリオ" panose="020B0604030504040204" pitchFamily="50" charset="-128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1200" kern="1200">
                    <a:solidFill>
                      <a:schemeClr val="tx1"/>
                    </a:solidFill>
                    <a:latin typeface="+mn-lt"/>
                    <a:ea typeface="+mn-ea"/>
                    <a:cs typeface="メイリオ" panose="020B0604030504040204" pitchFamily="50" charset="-128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60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altLang="ja-JP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60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ja-JP" sz="160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ja-JP" sz="1600" i="1" smtClean="0">
                          <a:latin typeface="Cambria Math" panose="02040503050406030204" pitchFamily="18" charset="0"/>
                        </a:rPr>
                        <m:t>:=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sz="16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altLang="ja-JP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160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sz="160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1600" i="0">
                                      <a:latin typeface="Cambria Math" panose="02040503050406030204" pitchFamily="18" charset="0"/>
                                    </a:rPr>
                                    <m:t>TEPRF</m:t>
                                  </m:r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sSubSup>
                                    <m:sSubSupPr>
                                      <m:ctrlPr>
                                        <a:rPr lang="en-US" altLang="ja-JP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JP" sz="1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ja-JP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ja-JP" sz="16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  <m:sup/>
                                  </m:sSubSup>
                                </m:e>
                              </m:d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𝐶𝑆</m:t>
                              </m:r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sSub>
                                <m:sSub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ja-JP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160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ja-JP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ja-JP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(|0⟩</m:t>
                              </m:r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altLang="ja-JP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1600" b="0" i="0" smtClean="0">
                                      <a:latin typeface="Cambria Math" panose="02040503050406030204" pitchFamily="18" charset="0"/>
                                    </a:rPr>
                                    <m:t>TEPRF</m:t>
                                  </m:r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altLang="ja-JP" sz="160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sSubSup>
                                    <m:sSubSupPr>
                                      <m:ctrlPr>
                                        <a:rPr lang="en-US" altLang="ja-JP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JP" sz="160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ja-JP" sz="160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ja-JP" sz="1600" i="1" smtClean="0">
                                          <a:latin typeface="Cambria Math" panose="02040503050406030204" pitchFamily="18" charset="0"/>
                                        </a:rPr>
                                        <m:t>,0</m:t>
                                      </m:r>
                                    </m:sub>
                                    <m:sup/>
                                  </m:sSubSup>
                                </m:e>
                              </m:d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1600" b="0" i="0" smtClean="0">
                                  <a:latin typeface="Cambria Math" panose="02040503050406030204" pitchFamily="18" charset="0"/>
                                </a:rPr>
                                <m:t>CS</m:t>
                              </m:r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sSub>
                                <m:sSubPr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,0</m:t>
                                  </m:r>
                                </m:sub>
                              </m:s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  <m:r>
                                <a:rPr lang="en-US" altLang="ja-JP" sz="16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ja-JP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ja-JP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160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altLang="ja-JP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160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sz="160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|1</m:t>
                              </m:r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1600" i="0">
                                      <a:latin typeface="Cambria Math" panose="02040503050406030204" pitchFamily="18" charset="0"/>
                                    </a:rPr>
                                    <m:t>TEPRF</m:t>
                                  </m:r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sSubSup>
                                    <m:sSubSupPr>
                                      <m:ctrlPr>
                                        <a:rPr lang="en-US" altLang="ja-JP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ja-JP" sz="1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ja-JP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ja-JP" sz="1600" i="1">
                                          <a:latin typeface="Cambria Math" panose="02040503050406030204" pitchFamily="18" charset="0"/>
                                        </a:rPr>
                                        <m:t>,1</m:t>
                                      </m:r>
                                    </m:sub>
                                    <m:sup/>
                                  </m:sSubSup>
                                </m:e>
                              </m:d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1600" i="0">
                                  <a:latin typeface="Cambria Math" panose="02040503050406030204" pitchFamily="18" charset="0"/>
                                </a:rPr>
                                <m:t>CS</m:t>
                              </m:r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sSub>
                                <m:sSubPr>
                                  <m:ctrlP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ja-JP" sz="1600" i="1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  <m:r>
                                <a:rPr lang="en-US" altLang="ja-JP" sz="1600" i="1"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</m:e>
                          </m:eqArr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                                       </m:t>
                          </m:r>
                        </m:e>
                      </m:d>
                    </m:oMath>
                  </m:oMathPara>
                </a14:m>
                <a:endParaRPr lang="en-US" altLang="ja-JP" sz="16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sz="1600" dirty="0">
                    <a:latin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1600" b="0" i="0" smtClean="0">
                        <a:latin typeface="Cambria Math" panose="02040503050406030204" pitchFamily="18" charset="0"/>
                      </a:rPr>
                      <m:t>CS</m:t>
                    </m:r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ja-JP" sz="1600" dirty="0">
                    <a:latin typeface="Cambria Math" panose="02040503050406030204" pitchFamily="18" charset="0"/>
                  </a:rPr>
                  <a:t> is a constrained signing key that enables one to generate a signature on messages of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1600" dirty="0">
                    <a:latin typeface="Cambria Math" panose="02040503050406030204" pitchFamily="18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16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sz="1600" i="0">
                        <a:latin typeface="Cambria Math" panose="02040503050406030204" pitchFamily="18" charset="0"/>
                      </a:rPr>
                      <m:t>TEPRF</m:t>
                    </m:r>
                    <m:r>
                      <a:rPr lang="en-US" altLang="ja-JP" sz="1600" i="1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ja-JP" sz="1600" i="0">
                        <a:latin typeface="Cambria Math" panose="02040503050406030204" pitchFamily="18" charset="0"/>
                      </a:rPr>
                      <m:t>Eval</m:t>
                    </m:r>
                    <m:r>
                      <a:rPr lang="en-US" altLang="ja-JP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1600" i="1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altLang="ja-JP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1600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ja-JP" sz="1600" dirty="0"/>
                  <a:t>On message </a:t>
                </a:r>
                <a14:m>
                  <m:oMath xmlns:m="http://schemas.openxmlformats.org/officeDocument/2006/math">
                    <m:r>
                      <a:rPr lang="en-US" altLang="ja-JP" sz="1600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ja-JP" sz="16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ja-JP" sz="1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altLang="ja-JP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b="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ja-JP" sz="16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ja-JP" sz="1600" b="0" i="1" dirty="0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ja-JP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b="0" i="1" dirty="0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ja-JP" sz="16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ja-JP" sz="1600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altLang="ja-JP" sz="1600" b="0" i="0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altLang="ja-JP" sz="1600" dirty="0"/>
                  <a:t>a signature of DS-SKL looks like 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ja-JP" sz="16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ja-JP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ja-JP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ja-JP" sz="160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∈[</m:t>
                          </m:r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</m:oMath>
                  </m:oMathPara>
                </a14:m>
                <a:endParaRPr lang="en-US" altLang="ja-JP" sz="16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sz="1600" dirty="0">
                    <a:latin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sz="1600" b="0" i="0" smtClean="0">
                        <a:latin typeface="Cambria Math" panose="02040503050406030204" pitchFamily="18" charset="0"/>
                      </a:rPr>
                      <m:t>TEPRF</m:t>
                    </m:r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ja-JP" sz="1600" b="0" i="0" smtClean="0">
                        <a:latin typeface="Cambria Math" panose="02040503050406030204" pitchFamily="18" charset="0"/>
                      </a:rPr>
                      <m:t>Eval</m:t>
                    </m:r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1600" dirty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sz="1600" b="0" i="0" smtClean="0">
                        <a:latin typeface="Cambria Math" panose="02040503050406030204" pitchFamily="18" charset="0"/>
                      </a:rPr>
                      <m:t>CS</m:t>
                    </m:r>
                    <m:r>
                      <a:rPr lang="en-US" altLang="ja-JP" sz="16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ja-JP" sz="1600" b="0" i="0" smtClean="0">
                        <a:latin typeface="Cambria Math" panose="02040503050406030204" pitchFamily="18" charset="0"/>
                      </a:rPr>
                      <m:t>Sign</m:t>
                    </m:r>
                  </m:oMath>
                </a14:m>
                <a:r>
                  <a:rPr lang="en-US" altLang="ja-JP" sz="1600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1600">
                        <a:latin typeface="Cambria Math" panose="02040503050406030204" pitchFamily="18" charset="0"/>
                      </a:rPr>
                      <m:t>CS</m:t>
                    </m:r>
                    <m:r>
                      <a:rPr lang="en-US" altLang="ja-JP" sz="16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1600" i="1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ja-JP" sz="16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1600" i="1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sz="1600" dirty="0">
                    <a:latin typeface="Cambria Math" panose="02040503050406030204" pitchFamily="18" charset="0"/>
                  </a:rPr>
                  <a:t> </a:t>
                </a:r>
                <a:r>
                  <a:rPr lang="en-US" altLang="ja-JP" sz="1600" dirty="0"/>
                  <a:t>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ja-JP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ja-JP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ja-JP" dirty="0"/>
              </a:p>
            </p:txBody>
          </p:sp>
        </mc:Choice>
        <mc:Fallback xmlns="">
          <p:sp>
            <p:nvSpPr>
              <p:cNvPr id="4" name="コンテンツ プレースホルダー 1">
                <a:extLst>
                  <a:ext uri="{FF2B5EF4-FFF2-40B4-BE49-F238E27FC236}">
                    <a16:creationId xmlns:a16="http://schemas.microsoft.com/office/drawing/2014/main" id="{09B97DAC-3E14-B130-7EFA-21F275310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1" y="1923678"/>
                <a:ext cx="8636000" cy="2772308"/>
              </a:xfrm>
              <a:prstGeom prst="rect">
                <a:avLst/>
              </a:prstGeom>
              <a:blipFill>
                <a:blip r:embed="rId2"/>
                <a:stretch>
                  <a:fillRect l="-1483" r="-9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86FEEB2-3E2B-6DB2-A71B-82B20695DF2C}"/>
                  </a:ext>
                </a:extLst>
              </p:cNvPr>
              <p:cNvSpPr txBox="1"/>
              <p:nvPr/>
            </p:nvSpPr>
            <p:spPr>
              <a:xfrm>
                <a:off x="7560840" y="1906724"/>
                <a:ext cx="2411760" cy="521010"/>
              </a:xfrm>
              <a:prstGeom prst="rect">
                <a:avLst/>
              </a:prstGeom>
            </p:spPr>
            <p:txBody>
              <a:bodyPr vert="horz" wrap="square" lIns="0" tIns="45720" rIns="0" bIns="45720" rtlCol="0">
                <a:normAutofit/>
              </a:bodyPr>
              <a:lstStyle/>
              <a:p>
                <a:r>
                  <a:rPr lang="en-US" altLang="ja-JP" sz="1600" dirty="0"/>
                  <a:t>(if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1600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ja-JP" sz="1600" dirty="0"/>
                  <a:t>) </a:t>
                </a:r>
                <a:endParaRPr kumimoji="1" lang="ja-JP" altLang="en-US" sz="16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86FEEB2-3E2B-6DB2-A71B-82B20695DF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840" y="1906724"/>
                <a:ext cx="2411760" cy="521010"/>
              </a:xfrm>
              <a:prstGeom prst="rect">
                <a:avLst/>
              </a:prstGeom>
              <a:blipFill>
                <a:blip r:embed="rId3"/>
                <a:stretch>
                  <a:fillRect l="-5051" t="-47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E036F20-F399-7981-6EF1-851B08AC5CC1}"/>
                  </a:ext>
                </a:extLst>
              </p:cNvPr>
              <p:cNvSpPr txBox="1"/>
              <p:nvPr/>
            </p:nvSpPr>
            <p:spPr>
              <a:xfrm>
                <a:off x="7560840" y="2482788"/>
                <a:ext cx="2411760" cy="521010"/>
              </a:xfrm>
              <a:prstGeom prst="rect">
                <a:avLst/>
              </a:prstGeom>
            </p:spPr>
            <p:txBody>
              <a:bodyPr vert="horz" wrap="square" lIns="0" tIns="45720" rIns="0" bIns="45720" rtlCol="0">
                <a:normAutofit/>
              </a:bodyPr>
              <a:lstStyle/>
              <a:p>
                <a:r>
                  <a:rPr lang="en-US" altLang="ja-JP" sz="1600" dirty="0"/>
                  <a:t>(if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ja-JP" sz="1600" dirty="0"/>
                  <a:t>) </a:t>
                </a:r>
                <a:endParaRPr kumimoji="1" lang="ja-JP" altLang="en-US" sz="16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E036F20-F399-7981-6EF1-851B08AC5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840" y="2482788"/>
                <a:ext cx="2411760" cy="521010"/>
              </a:xfrm>
              <a:prstGeom prst="rect">
                <a:avLst/>
              </a:prstGeom>
              <a:blipFill>
                <a:blip r:embed="rId4"/>
                <a:stretch>
                  <a:fillRect l="-5051" t="-46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479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222431EE-18D2-17ED-64D8-CF943F08CA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dirty="0"/>
                  <a:t>We need (selective) single-key secure constrained signatures for all circuits with </a:t>
                </a:r>
                <a:r>
                  <a:rPr kumimoji="1" lang="en-US" altLang="ja-JP" b="1" dirty="0"/>
                  <a:t>coherent-</a:t>
                </a:r>
                <a:r>
                  <a:rPr kumimoji="1" lang="en-US" altLang="ja-JP" b="1" dirty="0" err="1"/>
                  <a:t>signability</a:t>
                </a:r>
                <a:endParaRPr kumimoji="1" lang="en-US" altLang="ja-JP" b="1" dirty="0"/>
              </a:p>
              <a:p>
                <a:pPr lvl="1"/>
                <a:r>
                  <a:rPr lang="en-US" altLang="ja-JP" dirty="0"/>
                  <a:t>Given a superposition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altLang="ja-JP" dirty="0"/>
                  <a:t> of two constrained signing keys, </a:t>
                </a:r>
                <a:br>
                  <a:rPr lang="en-US" altLang="ja-JP" dirty="0"/>
                </a:br>
                <a:r>
                  <a:rPr lang="en-US" altLang="ja-JP" dirty="0"/>
                  <a:t>we can generate a signature on any message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ja-JP" dirty="0"/>
                  <a:t> that satisfies both policies of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ja-JP" dirty="0"/>
                  <a:t> and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dirty="0"/>
                  <a:t> </a:t>
                </a:r>
              </a:p>
              <a:p>
                <a:r>
                  <a:rPr lang="en-US" altLang="ja-JP" dirty="0"/>
                  <a:t>If signatures are unique, </a:t>
                </a:r>
                <a:r>
                  <a:rPr kumimoji="1" lang="en-US" altLang="ja-JP" dirty="0"/>
                  <a:t>coherent-</a:t>
                </a:r>
                <a:r>
                  <a:rPr kumimoji="1" lang="en-US" altLang="ja-JP" dirty="0" err="1"/>
                  <a:t>signability</a:t>
                </a:r>
                <a:r>
                  <a:rPr kumimoji="1" lang="en-US" altLang="ja-JP" dirty="0"/>
                  <a:t> automatically follows, but the only known unique constrained signatures scheme is based on </a:t>
                </a:r>
                <a:r>
                  <a:rPr kumimoji="1" lang="en-US" altLang="ja-JP" dirty="0" err="1"/>
                  <a:t>iO</a:t>
                </a:r>
                <a:endParaRPr kumimoji="1" lang="en-US" altLang="ja-JP" dirty="0"/>
              </a:p>
              <a:p>
                <a:r>
                  <a:rPr kumimoji="1" lang="en-US" altLang="ja-JP" dirty="0"/>
                  <a:t>We </a:t>
                </a:r>
                <a:r>
                  <a:rPr lang="en-US" altLang="ja-JP" dirty="0"/>
                  <a:t>give</a:t>
                </a:r>
                <a:r>
                  <a:rPr kumimoji="1" lang="en-US" altLang="ja-JP" dirty="0"/>
                  <a:t> a lattice-based instantiation based on SIS</a:t>
                </a:r>
              </a:p>
              <a:p>
                <a:pPr lvl="1"/>
                <a:r>
                  <a:rPr lang="en-US" altLang="ja-JP" dirty="0"/>
                  <a:t>Show that the constrained signature scheme of [Tsabary17+GVW15] satisfies coherent-</a:t>
                </a:r>
                <a:r>
                  <a:rPr lang="en-US" altLang="ja-JP" dirty="0" err="1"/>
                  <a:t>signability</a:t>
                </a:r>
                <a:r>
                  <a:rPr lang="en-US" altLang="ja-JP" dirty="0"/>
                  <a:t> using the “quantum Gaussian sampling” technique of [Por23,APV23] </a:t>
                </a:r>
                <a:r>
                  <a:rPr kumimoji="1" lang="en-US" altLang="ja-JP" dirty="0"/>
                  <a:t>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222431EE-18D2-17ED-64D8-CF943F08CA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07" t="-868" r="-26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タイトル 2">
            <a:extLst>
              <a:ext uri="{FF2B5EF4-FFF2-40B4-BE49-F238E27FC236}">
                <a16:creationId xmlns:a16="http://schemas.microsoft.com/office/drawing/2014/main" id="{2ACEEB64-0AA2-D880-DB75-E7B7F9DAD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Instantiation of Constrained Signatures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753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6DB13EC4-A372-0544-7576-5CF956CAC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New framework for secure key leasing (SKL)</a:t>
            </a:r>
          </a:p>
          <a:p>
            <a:r>
              <a:rPr lang="en-US" altLang="ja-JP" dirty="0"/>
              <a:t>Applications:</a:t>
            </a:r>
          </a:p>
          <a:p>
            <a:pPr lvl="1"/>
            <a:r>
              <a:rPr lang="en-US" altLang="ja-JP" dirty="0"/>
              <a:t>PKE-SKL with classical revocation from IND-CPA PKE</a:t>
            </a:r>
          </a:p>
          <a:p>
            <a:pPr lvl="1"/>
            <a:r>
              <a:rPr lang="en-US" altLang="ja-JP" dirty="0"/>
              <a:t>PRF-SKL with classical revocation from OWFs</a:t>
            </a:r>
          </a:p>
          <a:p>
            <a:pPr lvl="1"/>
            <a:r>
              <a:rPr kumimoji="1" lang="en-US" altLang="ja-JP" dirty="0"/>
              <a:t>DS-SKL </a:t>
            </a:r>
            <a:r>
              <a:rPr lang="en-US" altLang="ja-JP" dirty="0"/>
              <a:t>with classical revocation with static signing keys from SIS</a:t>
            </a:r>
          </a:p>
          <a:p>
            <a:r>
              <a:rPr lang="en-US" altLang="ja-JP" dirty="0"/>
              <a:t>Very simple security proofs! </a:t>
            </a:r>
          </a:p>
          <a:p>
            <a:r>
              <a:rPr lang="en-US" altLang="ja-JP" dirty="0"/>
              <a:t>VRA security as a bonus</a:t>
            </a:r>
          </a:p>
          <a:p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CCBE8F76-4BB9-9FE9-A5A8-67BEE53B7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47393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254F19D4-82FF-A07F-66B3-71775A86F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DS-SKL from DS (=OWFs) </a:t>
            </a:r>
          </a:p>
          <a:p>
            <a:r>
              <a:rPr lang="en-US" altLang="ja-JP" dirty="0"/>
              <a:t>Application to more primitives with SKL</a:t>
            </a:r>
          </a:p>
          <a:p>
            <a:pPr lvl="1"/>
            <a:r>
              <a:rPr lang="en-US" altLang="ja-JP" dirty="0"/>
              <a:t>Our PKE-SKL easily extends to IBE-SKL and ABE-SKL</a:t>
            </a:r>
          </a:p>
          <a:p>
            <a:pPr lvl="1"/>
            <a:r>
              <a:rPr lang="en-US" altLang="ja-JP" dirty="0"/>
              <a:t>But it’s unclear if it extends to FHE-SKL</a:t>
            </a:r>
            <a:br>
              <a:rPr lang="en-US" altLang="ja-JP" dirty="0"/>
            </a:br>
            <a:r>
              <a:rPr lang="en-US" altLang="ja-JP" dirty="0"/>
              <a:t>(</a:t>
            </a:r>
            <a:r>
              <a:rPr kumimoji="1" lang="en-US" altLang="ja-JP" dirty="0"/>
              <a:t>FHE-SKL is directly constructed from LWE [APV23,AHH24])</a:t>
            </a:r>
            <a:endParaRPr lang="en-US" altLang="ja-JP" dirty="0"/>
          </a:p>
          <a:p>
            <a:r>
              <a:rPr lang="en-US" altLang="ja-JP" dirty="0"/>
              <a:t>Extension to the classical communication setting </a:t>
            </a:r>
          </a:p>
          <a:p>
            <a:pPr lvl="1"/>
            <a:r>
              <a:rPr lang="en-US" altLang="ja-JP" dirty="0"/>
              <a:t>PKE-SKL with classical communication is directly constructed from LWE [CGJL23,PWYZ24]</a:t>
            </a:r>
            <a:endParaRPr kumimoji="1"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E0F5753C-2475-EDC4-45DC-305979373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Open Problems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48079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688144D1-84B2-1F2B-6DEC-353C0A945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400" dirty="0"/>
              <a:t>Quantum money [Wiesner83, Aaronson09]</a:t>
            </a:r>
          </a:p>
          <a:p>
            <a:r>
              <a:rPr lang="en-US" altLang="ja-JP" sz="2400" dirty="0"/>
              <a:t>Copy protection [Aaronson09]</a:t>
            </a:r>
          </a:p>
          <a:p>
            <a:r>
              <a:rPr lang="en-US" altLang="ja-JP" sz="2400" dirty="0"/>
              <a:t>Secure software leasing [ALP21]</a:t>
            </a:r>
          </a:p>
          <a:p>
            <a:r>
              <a:rPr lang="en-US" altLang="ja-JP" sz="2400" dirty="0"/>
              <a:t>Unclonable encryption [BL20]</a:t>
            </a:r>
          </a:p>
          <a:p>
            <a:r>
              <a:rPr lang="en-US" altLang="ja-JP" sz="2400" dirty="0"/>
              <a:t>Unclonable keys [GZ20,CLLZ21]</a:t>
            </a:r>
          </a:p>
          <a:p>
            <a:r>
              <a:rPr lang="en-US" altLang="ja-JP" sz="2400" dirty="0"/>
              <a:t>Certified deletion [BI20]</a:t>
            </a:r>
          </a:p>
          <a:p>
            <a:r>
              <a:rPr lang="en-US" altLang="ja-JP" sz="2400" b="1" dirty="0"/>
              <a:t>Secure key leasing [KN22,APV23, AKNY</a:t>
            </a:r>
            <a:r>
              <a:rPr lang="en-US" altLang="ja-JP" sz="2400" b="1" dirty="0">
                <a:solidFill>
                  <a:srgbClr val="FF0000"/>
                </a:solidFill>
              </a:rPr>
              <a:t>Y</a:t>
            </a:r>
            <a:r>
              <a:rPr lang="en-US" altLang="ja-JP" sz="2400" b="1" dirty="0"/>
              <a:t>23]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2B48981-5736-9A93-94A6-33074DE0A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Quantum Cryptography from No-Cloning Theorem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78010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3F73326B-D88C-F914-32CA-35419C54F7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b="0" dirty="0">
                    <a:latin typeface="Cambria Math" panose="02040503050406030204" pitchFamily="18" charset="0"/>
                  </a:rPr>
                  <a:t>For constructing X-SKL, generate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kumimoji="1" lang="en-US" altLang="ja-JP" b="0" dirty="0">
                    <a:latin typeface="Cambria Math" panose="02040503050406030204" pitchFamily="18" charset="0"/>
                  </a:rPr>
                  <a:t> secret keys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sSub>
                              <m:sSubPr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∈{0,1} </m:t>
                        </m:r>
                      </m:sub>
                    </m:sSub>
                  </m:oMath>
                </a14:m>
                <a:r>
                  <a:rPr kumimoji="1" lang="en-US" altLang="ja-JP" b="0" dirty="0">
                    <a:latin typeface="Cambria Math" panose="02040503050406030204" pitchFamily="18" charset="0"/>
                  </a:rPr>
                  <a:t> of X,</a:t>
                </a:r>
                <a:br>
                  <a:rPr kumimoji="1" lang="en-US" altLang="ja-JP" b="0" dirty="0">
                    <a:latin typeface="Cambria Math" panose="02040503050406030204" pitchFamily="18" charset="0"/>
                  </a:rPr>
                </a:br>
                <a:r>
                  <a:rPr kumimoji="1" lang="en-US" altLang="ja-JP" b="0" dirty="0">
                    <a:latin typeface="Cambria Math" panose="02040503050406030204" pitchFamily="18" charset="0"/>
                  </a:rPr>
                  <a:t>Choose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endParaRPr kumimoji="1" lang="en-US" altLang="ja-JP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⟩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|"/>
                        <m:endChr m:val="⟩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⊗…⊗</m:t>
                    </m:r>
                    <m:d>
                      <m:dPr>
                        <m:begChr m:val="|"/>
                        <m:endChr m:val="⟩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dirty="0">
                    <a:latin typeface="Cambria Math" panose="02040503050406030204" pitchFamily="18" charset="0"/>
                  </a:rPr>
                  <a:t>  </a:t>
                </a:r>
                <a:endParaRPr kumimoji="1" lang="en-US" altLang="ja-JP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:=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sSubSup>
                                    <m:sSubSupPr>
                                      <m:ctrlP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e>
                              <m:f>
                                <m:f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(|0⟩|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sSubSup>
                                <m:sSubSup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,0</m:t>
                                  </m:r>
                                </m:sub>
                                <m:sup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⟩+</m:t>
                              </m:r>
                              <m:sSup>
                                <m:sSup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⟩|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sSubSup>
                                <m:sSubSup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en-US" altLang="ja-JP" b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endParaRPr lang="en-US" altLang="ja-JP" b="0" dirty="0"/>
              </a:p>
              <a:p>
                <a:pPr marL="0" indent="0">
                  <a:buNone/>
                </a:pPr>
                <a:endParaRPr lang="en-US" altLang="ja-JP" b="0" dirty="0"/>
              </a:p>
              <a:p>
                <a:pPr marL="0" indent="0">
                  <a:buNone/>
                </a:pPr>
                <a:endParaRPr kumimoji="1" lang="en-US" altLang="ja-JP" dirty="0"/>
              </a:p>
            </p:txBody>
          </p:sp>
        </mc:Choice>
        <mc:Fallback xmlns="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3F73326B-D88C-F914-32CA-35419C54F7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77" t="-7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タイトル 2">
            <a:extLst>
              <a:ext uri="{FF2B5EF4-FFF2-40B4-BE49-F238E27FC236}">
                <a16:creationId xmlns:a16="http://schemas.microsoft.com/office/drawing/2014/main" id="{482DF708-1197-AB17-F822-24369367A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Design Template for Secure Key Leasing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D8DF034-2671-313D-D4FE-C93B6F2F257F}"/>
                  </a:ext>
                </a:extLst>
              </p:cNvPr>
              <p:cNvSpPr txBox="1"/>
              <p:nvPr/>
            </p:nvSpPr>
            <p:spPr>
              <a:xfrm>
                <a:off x="7344816" y="1906724"/>
                <a:ext cx="2411760" cy="521010"/>
              </a:xfrm>
              <a:prstGeom prst="rect">
                <a:avLst/>
              </a:prstGeom>
            </p:spPr>
            <p:txBody>
              <a:bodyPr vert="horz" wrap="square" lIns="0" tIns="45720" rIns="0" bIns="45720" rtlCol="0">
                <a:normAutofit/>
              </a:bodyPr>
              <a:lstStyle/>
              <a:p>
                <a:r>
                  <a:rPr lang="en-US" altLang="ja-JP" sz="2200" dirty="0"/>
                  <a:t>(if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200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ja-JP" sz="2200" dirty="0"/>
                  <a:t>) </a:t>
                </a:r>
                <a:endParaRPr kumimoji="1" lang="ja-JP" altLang="en-US" sz="22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D8DF034-2671-313D-D4FE-C93B6F2F2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816" y="1906724"/>
                <a:ext cx="2411760" cy="521010"/>
              </a:xfrm>
              <a:prstGeom prst="rect">
                <a:avLst/>
              </a:prstGeom>
              <a:blipFill>
                <a:blip r:embed="rId3"/>
                <a:stretch>
                  <a:fillRect l="-7089" t="-7059" b="-70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72C0D3F-AFD3-D165-C655-1EB409E814DC}"/>
                  </a:ext>
                </a:extLst>
              </p:cNvPr>
              <p:cNvSpPr txBox="1"/>
              <p:nvPr/>
            </p:nvSpPr>
            <p:spPr>
              <a:xfrm>
                <a:off x="7380312" y="2626804"/>
                <a:ext cx="2411760" cy="521010"/>
              </a:xfrm>
              <a:prstGeom prst="rect">
                <a:avLst/>
              </a:prstGeom>
            </p:spPr>
            <p:txBody>
              <a:bodyPr vert="horz" wrap="square" lIns="0" tIns="45720" rIns="0" bIns="45720" rtlCol="0">
                <a:normAutofit/>
              </a:bodyPr>
              <a:lstStyle/>
              <a:p>
                <a:r>
                  <a:rPr lang="en-US" altLang="ja-JP" sz="2200" dirty="0"/>
                  <a:t>(if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ja-JP" sz="2200" dirty="0"/>
                  <a:t>) </a:t>
                </a:r>
                <a:endParaRPr kumimoji="1" lang="ja-JP" altLang="en-US" sz="22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72C0D3F-AFD3-D165-C655-1EB409E81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2626804"/>
                <a:ext cx="2411760" cy="521010"/>
              </a:xfrm>
              <a:prstGeom prst="rect">
                <a:avLst/>
              </a:prstGeom>
              <a:blipFill>
                <a:blip r:embed="rId4"/>
                <a:stretch>
                  <a:fillRect l="-7089" t="-7059" b="-70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36A3501-017A-8F5F-3DC8-E570D4E217FA}"/>
              </a:ext>
            </a:extLst>
          </p:cNvPr>
          <p:cNvSpPr txBox="1"/>
          <p:nvPr/>
        </p:nvSpPr>
        <p:spPr>
          <a:xfrm>
            <a:off x="4438436" y="2198669"/>
            <a:ext cx="914400" cy="914400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/>
          <a:p>
            <a:endParaRPr kumimoji="1" lang="ja-JP" altLang="en-US" sz="22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39E7B47-E72B-DD6C-E175-27A33A6D4B52}"/>
              </a:ext>
            </a:extLst>
          </p:cNvPr>
          <p:cNvSpPr txBox="1"/>
          <p:nvPr/>
        </p:nvSpPr>
        <p:spPr>
          <a:xfrm>
            <a:off x="4438436" y="2198669"/>
            <a:ext cx="914400" cy="914400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/>
          <a:p>
            <a:endParaRPr kumimoji="1" lang="ja-JP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144CEF2C-F30F-E664-8D7A-7DFAD50F114E}"/>
                  </a:ext>
                </a:extLst>
              </p:cNvPr>
              <p:cNvSpPr txBox="1"/>
              <p:nvPr/>
            </p:nvSpPr>
            <p:spPr>
              <a:xfrm>
                <a:off x="276272" y="3288629"/>
                <a:ext cx="10153128" cy="2808312"/>
              </a:xfrm>
              <a:prstGeom prst="rect">
                <a:avLst/>
              </a:prstGeom>
            </p:spPr>
            <p:txBody>
              <a:bodyPr vert="horz" wrap="square" lIns="0" tIns="45720" rIns="0" bIns="45720" rtlCol="0">
                <a:normAutofit/>
              </a:bodyPr>
              <a:lstStyle/>
              <a:p>
                <a:r>
                  <a:rPr kumimoji="1" lang="en-US" altLang="ja-JP" sz="2200" dirty="0"/>
                  <a:t>For deleting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</m:e>
                    </m:d>
                    <m:r>
                      <a:rPr kumimoji="1" lang="en-US" altLang="ja-JP" sz="22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kumimoji="1" lang="en-US" altLang="ja-JP" sz="2200" dirty="0"/>
                  <a:t>measure it in the Hadamard to basis 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1" lang="en-US" altLang="ja-JP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1" lang="en-US" altLang="ja-JP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kumimoji="1" lang="en-US" altLang="ja-JP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200" dirty="0"/>
                  <a:t> </a:t>
                </a:r>
              </a:p>
              <a:p>
                <a:r>
                  <a:rPr lang="en-US" altLang="ja-JP" sz="2200" dirty="0"/>
                  <a:t>For verification, check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bSup>
                            <m:sSubSup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sub>
                            <m:sup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bSup>
                            <m:sSubSup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  <m:sup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br>
                  <a:rPr lang="en-US" altLang="ja-JP" sz="2400" dirty="0">
                    <a:latin typeface="Cambria Math" panose="02040503050406030204" pitchFamily="18" charset="0"/>
                  </a:rPr>
                </a:br>
                <a:r>
                  <a:rPr lang="en-US" altLang="ja-JP" sz="2200" dirty="0">
                    <a:latin typeface="Cambria Math" panose="02040503050406030204" pitchFamily="18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altLang="ja-JP" sz="22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ja-JP" sz="22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2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2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sz="22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ja-JP" sz="2200" dirty="0">
                  <a:latin typeface="Cambria Math" panose="02040503050406030204" pitchFamily="18" charset="0"/>
                </a:endParaRPr>
              </a:p>
              <a:p>
                <a:endParaRPr kumimoji="1" lang="ja-JP" altLang="en-US" sz="22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144CEF2C-F30F-E664-8D7A-7DFAD50F1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72" y="3288629"/>
                <a:ext cx="10153128" cy="2808312"/>
              </a:xfrm>
              <a:prstGeom prst="rect">
                <a:avLst/>
              </a:prstGeom>
              <a:blipFill>
                <a:blip r:embed="rId5"/>
                <a:stretch>
                  <a:fillRect l="-1681" t="-10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6838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60EE10D-5397-4856-ABAE-05C98EB22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100" dirty="0"/>
              <a:t>Secure Key Leasing </a:t>
            </a:r>
            <a:r>
              <a:rPr lang="en-US" altLang="ja-JP" sz="3100" dirty="0">
                <a:solidFill>
                  <a:srgbClr val="FF0000"/>
                </a:solidFill>
              </a:rPr>
              <a:t>with Classical Revocation </a:t>
            </a:r>
            <a:br>
              <a:rPr lang="en-US" altLang="ja-JP" sz="3100" dirty="0"/>
            </a:br>
            <a:r>
              <a:rPr lang="en-US" altLang="ja-JP" sz="3100" dirty="0"/>
              <a:t>(a.k.a. Key-Revocable Cryptography) </a:t>
            </a:r>
            <a:br>
              <a:rPr lang="en-US" altLang="ja-JP" dirty="0"/>
            </a:br>
            <a:endParaRPr kumimoji="1" lang="ja-JP" altLang="en-US" dirty="0"/>
          </a:p>
        </p:txBody>
      </p:sp>
      <p:pic>
        <p:nvPicPr>
          <p:cNvPr id="8" name="Picture 2" descr="小さい会社のビルのイラスト | かわいいフリー素材集 いらすとや">
            <a:extLst>
              <a:ext uri="{FF2B5EF4-FFF2-40B4-BE49-F238E27FC236}">
                <a16:creationId xmlns:a16="http://schemas.microsoft.com/office/drawing/2014/main" id="{73D9E432-AA34-84E1-9BCA-BEE156310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18725"/>
            <a:ext cx="1152128" cy="150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女の子の顔のアイコン | かわいいフリー素材集 いらすとや">
            <a:extLst>
              <a:ext uri="{FF2B5EF4-FFF2-40B4-BE49-F238E27FC236}">
                <a16:creationId xmlns:a16="http://schemas.microsoft.com/office/drawing/2014/main" id="{7E0DA12E-5503-7799-8F07-523E78CE0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8767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右矢印 18">
            <a:extLst>
              <a:ext uri="{FF2B5EF4-FFF2-40B4-BE49-F238E27FC236}">
                <a16:creationId xmlns:a16="http://schemas.microsoft.com/office/drawing/2014/main" id="{119D1744-AF3C-B4DF-C23A-2028DE8BAF9B}"/>
              </a:ext>
            </a:extLst>
          </p:cNvPr>
          <p:cNvSpPr/>
          <p:nvPr/>
        </p:nvSpPr>
        <p:spPr>
          <a:xfrm>
            <a:off x="2123728" y="2134808"/>
            <a:ext cx="1656184" cy="390107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  <a:ln w="508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endParaRPr kumimoji="0" lang="ja-JP" altLang="en-US" sz="1050" kern="0" dirty="0">
              <a:solidFill>
                <a:schemeClr val="bg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右矢印 18">
            <a:extLst>
              <a:ext uri="{FF2B5EF4-FFF2-40B4-BE49-F238E27FC236}">
                <a16:creationId xmlns:a16="http://schemas.microsoft.com/office/drawing/2014/main" id="{2D7D560C-5263-A2BB-7157-8A104D08087E}"/>
              </a:ext>
            </a:extLst>
          </p:cNvPr>
          <p:cNvSpPr/>
          <p:nvPr/>
        </p:nvSpPr>
        <p:spPr>
          <a:xfrm rot="10800000">
            <a:off x="2083636" y="2817667"/>
            <a:ext cx="1656184" cy="390107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  <a:ln w="508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endParaRPr kumimoji="0" lang="ja-JP" altLang="en-US" sz="1050" kern="0" dirty="0">
              <a:solidFill>
                <a:schemeClr val="bg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13DF72C-7C36-3070-CD7A-46C9F9BA7667}"/>
              </a:ext>
            </a:extLst>
          </p:cNvPr>
          <p:cNvGrpSpPr/>
          <p:nvPr/>
        </p:nvGrpSpPr>
        <p:grpSpPr>
          <a:xfrm>
            <a:off x="2267744" y="1707306"/>
            <a:ext cx="1944216" cy="1014588"/>
            <a:chOff x="2187084" y="3708992"/>
            <a:chExt cx="1944216" cy="10145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テキスト ボックス 1">
                  <a:extLst>
                    <a:ext uri="{FF2B5EF4-FFF2-40B4-BE49-F238E27FC236}">
                      <a16:creationId xmlns:a16="http://schemas.microsoft.com/office/drawing/2014/main" id="{CCF6540D-355E-3CE1-A07B-2769F738D14A}"/>
                    </a:ext>
                  </a:extLst>
                </p:cNvPr>
                <p:cNvSpPr txBox="1"/>
                <p:nvPr/>
              </p:nvSpPr>
              <p:spPr>
                <a:xfrm>
                  <a:off x="2187084" y="3708992"/>
                  <a:ext cx="1944216" cy="666074"/>
                </a:xfrm>
                <a:prstGeom prst="rect">
                  <a:avLst/>
                </a:prstGeom>
              </p:spPr>
              <p:txBody>
                <a:bodyPr vert="horz" wrap="square" lIns="0" tIns="45720" rIns="0" bIns="45720" rtlCol="0">
                  <a:no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5400" b="0" i="1" smtClean="0">
                          <a:latin typeface="Cambria Math" panose="02040503050406030204" pitchFamily="18" charset="0"/>
                        </a:rPr>
                        <m:t>|    ⟩</m:t>
                      </m:r>
                    </m:oMath>
                  </a14:m>
                  <a:r>
                    <a:rPr kumimoji="1" lang="ja-JP" altLang="en-US" sz="6000" dirty="0"/>
                    <a:t> </a:t>
                  </a:r>
                </a:p>
              </p:txBody>
            </p:sp>
          </mc:Choice>
          <mc:Fallback xmlns="">
            <p:sp>
              <p:nvSpPr>
                <p:cNvPr id="2" name="テキスト ボックス 1">
                  <a:extLst>
                    <a:ext uri="{FF2B5EF4-FFF2-40B4-BE49-F238E27FC236}">
                      <a16:creationId xmlns:a16="http://schemas.microsoft.com/office/drawing/2014/main" id="{CCF6540D-355E-3CE1-A07B-2769F738D1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7084" y="3708992"/>
                  <a:ext cx="1944216" cy="666074"/>
                </a:xfrm>
                <a:prstGeom prst="rect">
                  <a:avLst/>
                </a:prstGeom>
                <a:blipFill>
                  <a:blip r:embed="rId5"/>
                  <a:stretch>
                    <a:fillRect b="-4128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" name="Picture 4" descr="鍵のイラスト">
              <a:extLst>
                <a:ext uri="{FF2B5EF4-FFF2-40B4-BE49-F238E27FC236}">
                  <a16:creationId xmlns:a16="http://schemas.microsoft.com/office/drawing/2014/main" id="{6A7FC73E-3F54-2BAD-D41B-D8D8A76EF8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8706" y="3931492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435A373-45D8-B381-4DF4-C89F38F22249}"/>
              </a:ext>
            </a:extLst>
          </p:cNvPr>
          <p:cNvSpPr txBox="1"/>
          <p:nvPr/>
        </p:nvSpPr>
        <p:spPr>
          <a:xfrm>
            <a:off x="323528" y="4371950"/>
            <a:ext cx="2098475" cy="483514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/>
          <a:p>
            <a:r>
              <a:rPr lang="en-US" altLang="ja-JP" sz="2000" dirty="0"/>
              <a:t>Verification</a:t>
            </a:r>
            <a:r>
              <a:rPr kumimoji="1" lang="en-US" altLang="ja-JP" sz="2000" dirty="0"/>
              <a:t> key</a:t>
            </a:r>
            <a:endParaRPr kumimoji="1" lang="ja-JP" altLang="en-US" sz="2000" dirty="0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B8876EAA-D2A5-6CAA-CE18-BF7306D3DF1C}"/>
              </a:ext>
            </a:extLst>
          </p:cNvPr>
          <p:cNvCxnSpPr>
            <a:cxnSpLocks/>
          </p:cNvCxnSpPr>
          <p:nvPr/>
        </p:nvCxnSpPr>
        <p:spPr>
          <a:xfrm>
            <a:off x="1601873" y="4083918"/>
            <a:ext cx="7378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43953D49-2989-E89B-7113-EC4826786C4B}"/>
              </a:ext>
            </a:extLst>
          </p:cNvPr>
          <p:cNvCxnSpPr>
            <a:cxnSpLocks/>
          </p:cNvCxnSpPr>
          <p:nvPr/>
        </p:nvCxnSpPr>
        <p:spPr>
          <a:xfrm>
            <a:off x="2797254" y="3324775"/>
            <a:ext cx="0" cy="571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2A1644D-762E-1563-058C-A29AF330B4BE}"/>
              </a:ext>
            </a:extLst>
          </p:cNvPr>
          <p:cNvSpPr txBox="1"/>
          <p:nvPr/>
        </p:nvSpPr>
        <p:spPr>
          <a:xfrm>
            <a:off x="2483768" y="3867894"/>
            <a:ext cx="2304256" cy="648071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/>
          <a:p>
            <a:r>
              <a:rPr lang="en-US" altLang="ja-JP" sz="2200" dirty="0"/>
              <a:t>a</a:t>
            </a:r>
            <a:r>
              <a:rPr kumimoji="1" lang="en-US" altLang="ja-JP" sz="2200" dirty="0"/>
              <a:t>ccept/reject</a:t>
            </a:r>
            <a:endParaRPr kumimoji="1" lang="ja-JP" altLang="en-US" sz="2200" dirty="0"/>
          </a:p>
        </p:txBody>
      </p:sp>
      <p:pic>
        <p:nvPicPr>
          <p:cNvPr id="14" name="Picture 4" descr="いろいろなものを見る虫眼鏡のイラスト | かわいいフリー素材集 いらすとや">
            <a:extLst>
              <a:ext uri="{FF2B5EF4-FFF2-40B4-BE49-F238E27FC236}">
                <a16:creationId xmlns:a16="http://schemas.microsoft.com/office/drawing/2014/main" id="{BA68C75D-30DF-E775-DED4-606A7FC65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81" y="3450612"/>
            <a:ext cx="583759" cy="79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ショートカットキーのイラスト（Ctrl+Alt+Del）">
            <a:extLst>
              <a:ext uri="{FF2B5EF4-FFF2-40B4-BE49-F238E27FC236}">
                <a16:creationId xmlns:a16="http://schemas.microsoft.com/office/drawing/2014/main" id="{96A94C2F-19DE-2323-0E7E-2ABF3DB8A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4" t="51202" r="26184" b="6607"/>
          <a:stretch/>
        </p:blipFill>
        <p:spPr bwMode="auto">
          <a:xfrm>
            <a:off x="2543517" y="2773416"/>
            <a:ext cx="840131" cy="45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乗算記号 14">
            <a:extLst>
              <a:ext uri="{FF2B5EF4-FFF2-40B4-BE49-F238E27FC236}">
                <a16:creationId xmlns:a16="http://schemas.microsoft.com/office/drawing/2014/main" id="{7BEA2E72-55B6-BDE8-160C-7F82C3FD4989}"/>
              </a:ext>
            </a:extLst>
          </p:cNvPr>
          <p:cNvSpPr/>
          <p:nvPr/>
        </p:nvSpPr>
        <p:spPr>
          <a:xfrm>
            <a:off x="5220072" y="1742289"/>
            <a:ext cx="1152128" cy="973477"/>
          </a:xfrm>
          <a:prstGeom prst="mathMultiply">
            <a:avLst/>
          </a:prstGeom>
          <a:solidFill>
            <a:srgbClr val="FF0000"/>
          </a:solidFill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endParaRPr kumimoji="0" lang="ja-JP" altLang="en-US" sz="1050" kern="0" dirty="0">
              <a:solidFill>
                <a:schemeClr val="bg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454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7284E-6 L 0.32674 -0.005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53D62-EBD2-847F-F348-97CC39CD6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71F5C263-61B6-28DF-41F3-F60C5E7B1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sz="2000" dirty="0"/>
              <a:t>(1) A new 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unified and simple </a:t>
            </a:r>
            <a:r>
              <a:rPr kumimoji="1" lang="en-US" altLang="ja-JP" sz="2000" dirty="0"/>
              <a:t>framework to construct cryptography with secure key leasing.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E46B373-6BCB-B2D7-8F15-3D1D37D3E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Our Results</a:t>
            </a:r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3C911B4E-A6ED-4139-B19A-AE73E34EBA9B}"/>
              </a:ext>
            </a:extLst>
          </p:cNvPr>
          <p:cNvSpPr/>
          <p:nvPr/>
        </p:nvSpPr>
        <p:spPr>
          <a:xfrm>
            <a:off x="1115616" y="1563638"/>
            <a:ext cx="6768752" cy="521010"/>
          </a:xfrm>
          <a:prstGeom prst="round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77836"/>
            <a:r>
              <a:rPr kumimoji="0" lang="en-US" altLang="ja-JP" kern="0" dirty="0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Based on Certified deletion property of BB84 states [BSS21]</a:t>
            </a:r>
            <a:endParaRPr kumimoji="0" lang="ja-JP" altLang="en-US" kern="0" dirty="0">
              <a:solidFill>
                <a:schemeClr val="tx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6CCDCDA-CAD2-41E1-8546-D73A02642CC9}"/>
              </a:ext>
            </a:extLst>
          </p:cNvPr>
          <p:cNvSpPr txBox="1"/>
          <p:nvPr/>
        </p:nvSpPr>
        <p:spPr>
          <a:xfrm>
            <a:off x="323528" y="2283718"/>
            <a:ext cx="8352928" cy="1368152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/>
          <a:p>
            <a:r>
              <a:rPr lang="en-US" altLang="ja-JP" sz="2000" dirty="0"/>
              <a:t>(2) Constructions of PKE, PRF, DS (advantages over previous ones)</a:t>
            </a:r>
            <a:endParaRPr kumimoji="1" lang="ja-JP" altLang="en-US" sz="20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F598B73-DD10-4EAA-9981-0B9187F4B228}"/>
              </a:ext>
            </a:extLst>
          </p:cNvPr>
          <p:cNvSpPr txBox="1"/>
          <p:nvPr/>
        </p:nvSpPr>
        <p:spPr>
          <a:xfrm>
            <a:off x="4142389" y="2199289"/>
            <a:ext cx="914400" cy="914400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/>
          <a:p>
            <a:endParaRPr kumimoji="1" lang="ja-JP" altLang="en-US" sz="22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3C25C3-A547-4662-AD12-1D5771A4FCE0}"/>
              </a:ext>
            </a:extLst>
          </p:cNvPr>
          <p:cNvSpPr txBox="1"/>
          <p:nvPr/>
        </p:nvSpPr>
        <p:spPr>
          <a:xfrm>
            <a:off x="323528" y="3363838"/>
            <a:ext cx="8636000" cy="1008112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/>
          <a:p>
            <a:r>
              <a:rPr lang="en-US" altLang="ja-JP" sz="2000" dirty="0"/>
              <a:t>(3) A new security notion </a:t>
            </a:r>
            <a:r>
              <a:rPr lang="en-US" altLang="ja-JP" sz="2000" b="1" dirty="0">
                <a:solidFill>
                  <a:srgbClr val="FF0000"/>
                </a:solidFill>
              </a:rPr>
              <a:t>verification revealing attack (VRA) security.</a:t>
            </a:r>
          </a:p>
          <a:p>
            <a:endParaRPr kumimoji="1" lang="ja-JP" altLang="en-US" sz="2200" dirty="0"/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48481EA9-B32A-4213-B2FC-700CA5C52981}"/>
              </a:ext>
            </a:extLst>
          </p:cNvPr>
          <p:cNvSpPr/>
          <p:nvPr/>
        </p:nvSpPr>
        <p:spPr>
          <a:xfrm rot="10302090">
            <a:off x="8241927" y="770930"/>
            <a:ext cx="1296144" cy="792088"/>
          </a:xfrm>
          <a:prstGeom prst="rightArrow">
            <a:avLst/>
          </a:prstGeom>
          <a:solidFill>
            <a:srgbClr val="FF0000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endParaRPr kumimoji="0" lang="ja-JP" altLang="en-US" sz="1050" kern="0" dirty="0">
              <a:solidFill>
                <a:schemeClr val="bg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F60CD2C-396F-41A8-8A1D-719AFB9A1DCA}"/>
              </a:ext>
            </a:extLst>
          </p:cNvPr>
          <p:cNvSpPr txBox="1"/>
          <p:nvPr/>
        </p:nvSpPr>
        <p:spPr>
          <a:xfrm>
            <a:off x="1027731" y="4009856"/>
            <a:ext cx="7632848" cy="612243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/>
          <a:p>
            <a:r>
              <a:rPr lang="en-US" altLang="ja-JP" sz="1600" dirty="0"/>
              <a:t>To our knowledge, all prior constructions are totally broken in this setting.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0721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025B16-3534-262E-C32F-272FC6A8E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Certified Deletion Property of BB84 States [BSS21]</a:t>
            </a:r>
            <a:endParaRPr kumimoji="1" lang="ja-JP" altLang="en-US" dirty="0"/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539990E8-37AF-B68D-A073-9981C93EFA03}"/>
              </a:ext>
            </a:extLst>
          </p:cNvPr>
          <p:cNvSpPr/>
          <p:nvPr/>
        </p:nvSpPr>
        <p:spPr>
          <a:xfrm>
            <a:off x="2686406" y="2067694"/>
            <a:ext cx="2592288" cy="288032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508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endParaRPr kumimoji="0" lang="ja-JP" altLang="en-US" sz="1050" kern="0" dirty="0">
              <a:solidFill>
                <a:schemeClr val="bg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88EC42B6-DC80-46FE-523B-652AA6AC38E3}"/>
              </a:ext>
            </a:extLst>
          </p:cNvPr>
          <p:cNvSpPr/>
          <p:nvPr/>
        </p:nvSpPr>
        <p:spPr>
          <a:xfrm>
            <a:off x="661568" y="2300672"/>
            <a:ext cx="1419289" cy="631118"/>
          </a:xfrm>
          <a:prstGeom prst="roundRect">
            <a:avLst/>
          </a:prstGeom>
          <a:solidFill>
            <a:srgbClr val="FF0000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r>
              <a:rPr kumimoji="0" lang="en-US" altLang="ja-JP" sz="2000" kern="0" dirty="0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Adversary</a:t>
            </a:r>
            <a:endParaRPr kumimoji="0" lang="ja-JP" altLang="en-US" sz="2000" kern="0" dirty="0">
              <a:solidFill>
                <a:schemeClr val="tx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6DF37FFE-F742-663B-DC15-B67C96338E94}"/>
              </a:ext>
            </a:extLst>
          </p:cNvPr>
          <p:cNvSpPr/>
          <p:nvPr/>
        </p:nvSpPr>
        <p:spPr>
          <a:xfrm rot="10800000">
            <a:off x="2651450" y="1419623"/>
            <a:ext cx="2592288" cy="288032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508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endParaRPr kumimoji="0" lang="ja-JP" altLang="en-US" sz="1050" kern="0" dirty="0">
              <a:solidFill>
                <a:schemeClr val="bg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EF565786-8DD1-D263-CCA3-756D68089153}"/>
              </a:ext>
            </a:extLst>
          </p:cNvPr>
          <p:cNvSpPr/>
          <p:nvPr/>
        </p:nvSpPr>
        <p:spPr>
          <a:xfrm>
            <a:off x="6030288" y="2287388"/>
            <a:ext cx="1512168" cy="6311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r>
              <a:rPr kumimoji="0" lang="en-US" altLang="ja-JP" sz="2000" kern="0" dirty="0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Challenger</a:t>
            </a:r>
            <a:endParaRPr kumimoji="0" lang="ja-JP" altLang="en-US" sz="2000" kern="0" dirty="0">
              <a:solidFill>
                <a:schemeClr val="tx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A5C94F1-444C-D270-3179-7F064B0B7BE1}"/>
                  </a:ext>
                </a:extLst>
              </p:cNvPr>
              <p:cNvSpPr txBox="1"/>
              <p:nvPr/>
            </p:nvSpPr>
            <p:spPr>
              <a:xfrm>
                <a:off x="4355976" y="811856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b="0" dirty="0"/>
                  <a:t>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←{0,1}</m:t>
                    </m:r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A5C94F1-444C-D270-3179-7F064B0B7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811856"/>
                <a:ext cx="4572000" cy="369332"/>
              </a:xfrm>
              <a:prstGeom prst="rect">
                <a:avLst/>
              </a:prstGeom>
              <a:blipFill>
                <a:blip r:embed="rId3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9B315EB-5760-A8DD-EC9E-A42312267F87}"/>
                  </a:ext>
                </a:extLst>
              </p:cNvPr>
              <p:cNvSpPr txBox="1"/>
              <p:nvPr/>
            </p:nvSpPr>
            <p:spPr>
              <a:xfrm>
                <a:off x="2867474" y="1050225"/>
                <a:ext cx="2304256" cy="398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⊗…⊗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9B315EB-5760-A8DD-EC9E-A42312267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474" y="1050225"/>
                <a:ext cx="2304256" cy="398314"/>
              </a:xfrm>
              <a:prstGeom prst="rect">
                <a:avLst/>
              </a:prstGeom>
              <a:blipFill>
                <a:blip r:embed="rId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1C32F9D-7C01-BB70-90F5-2142BDB5ACE5}"/>
                  </a:ext>
                </a:extLst>
              </p:cNvPr>
              <p:cNvSpPr txBox="1"/>
              <p:nvPr/>
            </p:nvSpPr>
            <p:spPr>
              <a:xfrm>
                <a:off x="107504" y="4155926"/>
                <a:ext cx="8423392" cy="738704"/>
              </a:xfrm>
              <a:prstGeom prst="rect">
                <a:avLst/>
              </a:prstGeom>
            </p:spPr>
            <p:txBody>
              <a:bodyPr vert="horz" wrap="square" lIns="0" tIns="45720" rIns="0" bIns="45720" rtlCol="0"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sz="280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2800" i="0" dirty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ja-JP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kumimoji="1" lang="en-US" altLang="ja-JP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kumimoji="1" lang="en-US" altLang="ja-JP" sz="28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b="0" i="1" dirty="0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b="0" i="1" dirty="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en-US" altLang="ja-JP" sz="2800" b="0" i="1" dirty="0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28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b="0" i="1" dirty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b="0" i="1" dirty="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en-US" altLang="ja-JP" sz="2800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1" lang="en-US" altLang="ja-JP" sz="2800" b="0" i="0" dirty="0" smtClean="0">
                                      <a:latin typeface="Cambria Math" panose="02040503050406030204" pitchFamily="18" charset="0"/>
                                    </a:rPr>
                                    <m:t>for</m:t>
                                  </m:r>
                                  <m:r>
                                    <a:rPr kumimoji="1" lang="en-US" altLang="ja-JP" sz="2800" b="0" i="0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1" lang="en-US" altLang="ja-JP" sz="2800" b="0" i="0" dirty="0" smtClean="0">
                                      <a:latin typeface="Cambria Math" panose="02040503050406030204" pitchFamily="18" charset="0"/>
                                    </a:rPr>
                                    <m:t>all</m:t>
                                  </m:r>
                                  <m:r>
                                    <a:rPr kumimoji="1" lang="en-US" altLang="ja-JP" sz="2800" b="0" i="0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kumimoji="1" lang="en-US" altLang="ja-JP" sz="28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kumimoji="1" lang="en-US" altLang="ja-JP" sz="2800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1" lang="en-US" altLang="ja-JP" sz="2800" b="0" i="0" dirty="0" smtClean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  <m:r>
                                    <a:rPr kumimoji="1" lang="en-US" altLang="ja-JP" sz="2800" b="0" i="0" dirty="0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m:rPr>
                                      <m:sty m:val="p"/>
                                    </m:rPr>
                                    <a:rPr kumimoji="1" lang="en-US" altLang="ja-JP" sz="2800" b="0" i="0" dirty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  <m:r>
                                    <a:rPr kumimoji="1" lang="en-US" altLang="ja-JP" sz="2800" b="0" i="1" dirty="0" smtClean="0">
                                      <a:latin typeface="Cambria Math" panose="02040503050406030204" pitchFamily="18" charset="0"/>
                                    </a:rPr>
                                    <m:t>. 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28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b="0" i="1" dirty="0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b="0" i="1" dirty="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en-US" altLang="ja-JP" sz="2800" b="0" i="1" dirty="0" smtClean="0">
                                      <a:latin typeface="Cambria Math" panose="02040503050406030204" pitchFamily="18" charset="0"/>
                                    </a:rPr>
                                    <m:t>=1 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ja-JP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b="0" i="1" dirty="0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ja-JP" sz="28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ja-JP" sz="2800" i="1" dirty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altLang="ja-JP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sz="28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ja-JP" sz="2800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ja-JP" sz="2800" dirty="0">
                                      <a:latin typeface="Cambria Math" panose="02040503050406030204" pitchFamily="18" charset="0"/>
                                    </a:rPr>
                                    <m:t>for</m:t>
                                  </m:r>
                                  <m:r>
                                    <a:rPr lang="en-US" altLang="ja-JP" sz="2800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ja-JP" sz="2800" dirty="0">
                                      <a:latin typeface="Cambria Math" panose="02040503050406030204" pitchFamily="18" charset="0"/>
                                    </a:rPr>
                                    <m:t>all</m:t>
                                  </m:r>
                                  <m:r>
                                    <a:rPr lang="en-US" altLang="ja-JP" sz="2800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ja-JP" sz="28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ja-JP" sz="2800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ja-JP" sz="2800" dirty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  <m:r>
                                    <a:rPr lang="en-US" altLang="ja-JP" sz="2800" dirty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ja-JP" sz="2800" dirty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  <m:r>
                                    <a:rPr lang="en-US" altLang="ja-JP" sz="2800" i="1" dirty="0">
                                      <a:latin typeface="Cambria Math" panose="02040503050406030204" pitchFamily="18" charset="0"/>
                                    </a:rPr>
                                    <m:t>. </m:t>
                                  </m:r>
                                  <m:sSub>
                                    <m:sSubPr>
                                      <m:ctrlPr>
                                        <a:rPr lang="en-US" altLang="ja-JP" sz="2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i="1" dirty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ja-JP" sz="28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ja-JP" sz="2800" i="1" dirty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ja-JP" sz="2800" b="0" i="1" dirty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</m:d>
                        </m:e>
                      </m:func>
                      <m:r>
                        <a:rPr lang="en-US" altLang="ja-JP" sz="2800" b="0" i="1" dirty="0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ja-JP" sz="2800" b="0" i="0" dirty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1C32F9D-7C01-BB70-90F5-2142BDB5A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155926"/>
                <a:ext cx="8423392" cy="7387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ECF9D5F-400C-6266-78E0-F0DBCE08E8B2}"/>
                  </a:ext>
                </a:extLst>
              </p:cNvPr>
              <p:cNvSpPr txBox="1"/>
              <p:nvPr/>
            </p:nvSpPr>
            <p:spPr>
              <a:xfrm>
                <a:off x="2789928" y="1779662"/>
                <a:ext cx="2304256" cy="3822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ECF9D5F-400C-6266-78E0-F0DBCE08E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928" y="1779662"/>
                <a:ext cx="2304256" cy="382284"/>
              </a:xfrm>
              <a:prstGeom prst="rect">
                <a:avLst/>
              </a:prstGeom>
              <a:blipFill>
                <a:blip r:embed="rId6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矢印: 右 7">
            <a:extLst>
              <a:ext uri="{FF2B5EF4-FFF2-40B4-BE49-F238E27FC236}">
                <a16:creationId xmlns:a16="http://schemas.microsoft.com/office/drawing/2014/main" id="{4723FB36-EA13-4708-2813-0B0D80120409}"/>
              </a:ext>
            </a:extLst>
          </p:cNvPr>
          <p:cNvSpPr/>
          <p:nvPr/>
        </p:nvSpPr>
        <p:spPr>
          <a:xfrm>
            <a:off x="2680868" y="3651870"/>
            <a:ext cx="2592288" cy="288032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508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endParaRPr kumimoji="0" lang="ja-JP" altLang="en-US" sz="1050" kern="0" dirty="0">
              <a:solidFill>
                <a:schemeClr val="bg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31F0F852-08A3-C43E-1CA8-F76322C1BA62}"/>
              </a:ext>
            </a:extLst>
          </p:cNvPr>
          <p:cNvSpPr/>
          <p:nvPr/>
        </p:nvSpPr>
        <p:spPr>
          <a:xfrm rot="10800000">
            <a:off x="2645912" y="2859781"/>
            <a:ext cx="2592288" cy="288032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508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endParaRPr kumimoji="0" lang="ja-JP" altLang="en-US" sz="1050" kern="0" dirty="0">
              <a:solidFill>
                <a:schemeClr val="bg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94BC07E3-C0EF-4491-1C6B-15F105B72559}"/>
                  </a:ext>
                </a:extLst>
              </p:cNvPr>
              <p:cNvSpPr txBox="1"/>
              <p:nvPr/>
            </p:nvSpPr>
            <p:spPr>
              <a:xfrm>
                <a:off x="2867474" y="2522423"/>
                <a:ext cx="2304256" cy="3965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94BC07E3-C0EF-4491-1C6B-15F105B72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474" y="2522423"/>
                <a:ext cx="2304256" cy="396519"/>
              </a:xfrm>
              <a:prstGeom prst="rect">
                <a:avLst/>
              </a:prstGeom>
              <a:blipFill>
                <a:blip r:embed="rId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BC6FBBE6-6FC5-61F2-54AD-A5672BC0E112}"/>
                  </a:ext>
                </a:extLst>
              </p:cNvPr>
              <p:cNvSpPr txBox="1"/>
              <p:nvPr/>
            </p:nvSpPr>
            <p:spPr>
              <a:xfrm>
                <a:off x="2785675" y="3314071"/>
                <a:ext cx="2304256" cy="3822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BC6FBBE6-6FC5-61F2-54AD-A5672BC0E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675" y="3314071"/>
                <a:ext cx="2304256" cy="382284"/>
              </a:xfrm>
              <a:prstGeom prst="rect">
                <a:avLst/>
              </a:prstGeom>
              <a:blipFill>
                <a:blip r:embed="rId8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424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/>
      <p:bldP spid="11" grpId="0"/>
      <p:bldP spid="32" grpId="0"/>
      <p:bldP spid="6" grpId="0"/>
      <p:bldP spid="8" grpId="0" animBg="1"/>
      <p:bldP spid="10" grpId="0" animBg="1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53D62-EBD2-847F-F348-97CC39CD6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71F5C263-61B6-28DF-41F3-F60C5E7B1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sz="2000" dirty="0"/>
              <a:t>(1) A new 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unified and simple </a:t>
            </a:r>
            <a:r>
              <a:rPr kumimoji="1" lang="en-US" altLang="ja-JP" sz="2000" dirty="0"/>
              <a:t>framework to construct cryptography with secure key leasing.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E46B373-6BCB-B2D7-8F15-3D1D37D3E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Our Results</a:t>
            </a:r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3C911B4E-A6ED-4139-B19A-AE73E34EBA9B}"/>
              </a:ext>
            </a:extLst>
          </p:cNvPr>
          <p:cNvSpPr/>
          <p:nvPr/>
        </p:nvSpPr>
        <p:spPr>
          <a:xfrm>
            <a:off x="1115616" y="1563638"/>
            <a:ext cx="6768752" cy="521010"/>
          </a:xfrm>
          <a:prstGeom prst="round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77836"/>
            <a:r>
              <a:rPr kumimoji="0" lang="en-US" altLang="ja-JP" kern="0" dirty="0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Based on Certified deletion property of BB84 states [BSS21]</a:t>
            </a:r>
            <a:endParaRPr kumimoji="0" lang="ja-JP" altLang="en-US" kern="0" dirty="0">
              <a:solidFill>
                <a:schemeClr val="tx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6CCDCDA-CAD2-41E1-8546-D73A02642CC9}"/>
              </a:ext>
            </a:extLst>
          </p:cNvPr>
          <p:cNvSpPr txBox="1"/>
          <p:nvPr/>
        </p:nvSpPr>
        <p:spPr>
          <a:xfrm>
            <a:off x="323528" y="2283718"/>
            <a:ext cx="8352928" cy="1368152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/>
          <a:p>
            <a:r>
              <a:rPr lang="en-US" altLang="ja-JP" sz="2000" dirty="0"/>
              <a:t>(2) Constructions of PKE, PRF, DS (advantages over previous ones)</a:t>
            </a:r>
            <a:endParaRPr kumimoji="1" lang="ja-JP" altLang="en-US" sz="20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F598B73-DD10-4EAA-9981-0B9187F4B228}"/>
              </a:ext>
            </a:extLst>
          </p:cNvPr>
          <p:cNvSpPr txBox="1"/>
          <p:nvPr/>
        </p:nvSpPr>
        <p:spPr>
          <a:xfrm>
            <a:off x="4142389" y="2199289"/>
            <a:ext cx="914400" cy="914400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/>
          <a:p>
            <a:endParaRPr kumimoji="1" lang="ja-JP" altLang="en-US" sz="22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3C25C3-A547-4662-AD12-1D5771A4FCE0}"/>
              </a:ext>
            </a:extLst>
          </p:cNvPr>
          <p:cNvSpPr txBox="1"/>
          <p:nvPr/>
        </p:nvSpPr>
        <p:spPr>
          <a:xfrm>
            <a:off x="323528" y="3363838"/>
            <a:ext cx="8636000" cy="1008112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/>
          <a:p>
            <a:r>
              <a:rPr lang="en-US" altLang="ja-JP" sz="2000" dirty="0"/>
              <a:t>(3) A new security notion </a:t>
            </a:r>
            <a:r>
              <a:rPr lang="en-US" altLang="ja-JP" sz="2000" b="1" dirty="0">
                <a:solidFill>
                  <a:srgbClr val="FF0000"/>
                </a:solidFill>
              </a:rPr>
              <a:t>verification revealing attack (VRA) security.</a:t>
            </a:r>
          </a:p>
          <a:p>
            <a:endParaRPr kumimoji="1" lang="ja-JP" altLang="en-US" sz="2200" dirty="0"/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5CF6D256-B200-4701-8C1B-20505AF22368}"/>
              </a:ext>
            </a:extLst>
          </p:cNvPr>
          <p:cNvSpPr/>
          <p:nvPr/>
        </p:nvSpPr>
        <p:spPr>
          <a:xfrm rot="10302090">
            <a:off x="7650254" y="1982274"/>
            <a:ext cx="1296144" cy="792088"/>
          </a:xfrm>
          <a:prstGeom prst="rightArrow">
            <a:avLst/>
          </a:prstGeom>
          <a:solidFill>
            <a:srgbClr val="FF0000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endParaRPr kumimoji="0" lang="ja-JP" altLang="en-US" sz="1050" kern="0" dirty="0">
              <a:solidFill>
                <a:schemeClr val="bg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8B7A116F-A2D8-488C-BC1D-D382C2DE3696}"/>
              </a:ext>
            </a:extLst>
          </p:cNvPr>
          <p:cNvSpPr/>
          <p:nvPr/>
        </p:nvSpPr>
        <p:spPr>
          <a:xfrm rot="9095987">
            <a:off x="8227577" y="2779051"/>
            <a:ext cx="1296144" cy="792088"/>
          </a:xfrm>
          <a:prstGeom prst="rightArrow">
            <a:avLst/>
          </a:prstGeom>
          <a:solidFill>
            <a:srgbClr val="FF0000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836"/>
            <a:endParaRPr kumimoji="0" lang="ja-JP" altLang="en-US" sz="1050" kern="0" dirty="0">
              <a:solidFill>
                <a:schemeClr val="bg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1BF9D65-E9E1-4EC7-ADFE-E99DB9963671}"/>
              </a:ext>
            </a:extLst>
          </p:cNvPr>
          <p:cNvSpPr txBox="1"/>
          <p:nvPr/>
        </p:nvSpPr>
        <p:spPr>
          <a:xfrm>
            <a:off x="611560" y="4011910"/>
            <a:ext cx="7992888" cy="454020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/>
          <a:p>
            <a:endParaRPr kumimoji="1" lang="ja-JP" altLang="en-US" sz="22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A9DB8BB-3476-469E-A029-DE7327B2AB45}"/>
              </a:ext>
            </a:extLst>
          </p:cNvPr>
          <p:cNvSpPr txBox="1"/>
          <p:nvPr/>
        </p:nvSpPr>
        <p:spPr>
          <a:xfrm>
            <a:off x="4331576" y="2199289"/>
            <a:ext cx="914400" cy="914400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/>
          <a:p>
            <a:endParaRPr kumimoji="1" lang="ja-JP" altLang="en-US" sz="22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78A16D6-4E76-4765-9AF4-BB8D3175AA1F}"/>
              </a:ext>
            </a:extLst>
          </p:cNvPr>
          <p:cNvSpPr txBox="1"/>
          <p:nvPr/>
        </p:nvSpPr>
        <p:spPr>
          <a:xfrm>
            <a:off x="-108520" y="4011910"/>
            <a:ext cx="8352928" cy="703957"/>
          </a:xfrm>
          <a:prstGeom prst="rect">
            <a:avLst/>
          </a:prstGeom>
        </p:spPr>
        <p:txBody>
          <a:bodyPr vert="horz" wrap="square" lIns="0" tIns="45720" rIns="0" bIns="45720" rtlCol="0">
            <a:normAutofit/>
          </a:bodyPr>
          <a:lstStyle/>
          <a:p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53508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D45B4330-1887-4342-941C-A63C78859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8FD1E27-B02C-4557-8B29-07669C3ED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3198EB33-0EE0-4800-8031-871CF28DC425}"/>
              </a:ext>
            </a:extLst>
          </p:cNvPr>
          <p:cNvSpPr/>
          <p:nvPr/>
        </p:nvSpPr>
        <p:spPr>
          <a:xfrm>
            <a:off x="755576" y="2211710"/>
            <a:ext cx="7632848" cy="720080"/>
          </a:xfrm>
          <a:prstGeom prst="round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77836"/>
            <a:r>
              <a:rPr kumimoji="0" lang="en-US" altLang="ja-JP" sz="2800" kern="0" dirty="0">
                <a:solidFill>
                  <a:schemeClr val="tx1"/>
                </a:solidFill>
                <a:latin typeface="+mj-lt"/>
                <a:ea typeface="メイリオ" panose="020B0604030504040204" pitchFamily="50" charset="-128"/>
                <a:cs typeface="メイリオ" panose="020B0604030504040204" pitchFamily="50" charset="-128"/>
              </a:rPr>
              <a:t>Because of time limitation, I only explain PKE</a:t>
            </a:r>
            <a:endParaRPr kumimoji="0" lang="ja-JP" altLang="en-US" sz="2800" kern="0" dirty="0">
              <a:solidFill>
                <a:schemeClr val="tx1"/>
              </a:solidFill>
              <a:latin typeface="+mj-lt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870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ユーザー定義 3">
      <a:dk1>
        <a:sysClr val="windowText" lastClr="000000"/>
      </a:dk1>
      <a:lt1>
        <a:srgbClr val="FFFFFF"/>
      </a:lt1>
      <a:dk2>
        <a:srgbClr val="01214F"/>
      </a:dk2>
      <a:lt2>
        <a:srgbClr val="128FFF"/>
      </a:lt2>
      <a:accent1>
        <a:srgbClr val="93C4FF"/>
      </a:accent1>
      <a:accent2>
        <a:srgbClr val="E94343"/>
      </a:accent2>
      <a:accent3>
        <a:srgbClr val="36AAF2"/>
      </a:accent3>
      <a:accent4>
        <a:srgbClr val="FE9700"/>
      </a:accent4>
      <a:accent5>
        <a:srgbClr val="862A88"/>
      </a:accent5>
      <a:accent6>
        <a:srgbClr val="6FBE28"/>
      </a:accent6>
      <a:hlink>
        <a:srgbClr val="E94343"/>
      </a:hlink>
      <a:folHlink>
        <a:srgbClr val="C91717"/>
      </a:folHlink>
    </a:clrScheme>
    <a:fontScheme name="ユーザー定義 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50800" cap="flat" cmpd="sng" algn="ctr">
          <a:solidFill>
            <a:schemeClr val="accent1">
              <a:lumMod val="40000"/>
              <a:lumOff val="6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 defTabSz="777836">
          <a:defRPr kumimoji="0" sz="1050" kern="0" dirty="0">
            <a:solidFill>
              <a:schemeClr val="bg1"/>
            </a:solidFill>
            <a:latin typeface="+mj-lt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/>
      <a:bodyPr vert="horz" wrap="none" lIns="0" tIns="45720" rIns="0" bIns="45720" rtlCol="0">
        <a:normAutofit/>
      </a:bodyPr>
      <a:lstStyle>
        <a:defPPr>
          <a:defRPr kumimoji="1" sz="2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102229</TotalTime>
  <Words>3146</Words>
  <Application>Microsoft Office PowerPoint</Application>
  <PresentationFormat>画面に合わせる (16:9)</PresentationFormat>
  <Paragraphs>531</Paragraphs>
  <Slides>47</Slides>
  <Notes>19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47</vt:i4>
      </vt:variant>
    </vt:vector>
  </HeadingPairs>
  <TitlesOfParts>
    <vt:vector size="55" baseType="lpstr">
      <vt:lpstr>HGP創英角ｺﾞｼｯｸUB</vt:lpstr>
      <vt:lpstr>ＭＳ Ｐゴシック</vt:lpstr>
      <vt:lpstr>メイリオ</vt:lpstr>
      <vt:lpstr>Arial</vt:lpstr>
      <vt:lpstr>Calibri</vt:lpstr>
      <vt:lpstr>Cambria Math</vt:lpstr>
      <vt:lpstr>Segoe UI</vt:lpstr>
      <vt:lpstr>Office ​​テーマ</vt:lpstr>
      <vt:lpstr>A Simple Framework  for Secure Key Leasing</vt:lpstr>
      <vt:lpstr>Key Leasing   </vt:lpstr>
      <vt:lpstr>PowerPoint プレゼンテーション</vt:lpstr>
      <vt:lpstr>Secure Key Leasing  (a.k.a. Key-Revocable Cryptography)  </vt:lpstr>
      <vt:lpstr>Secure Key Leasing with Classical Revocation  (a.k.a. Key-Revocable Cryptography)  </vt:lpstr>
      <vt:lpstr>Our Results</vt:lpstr>
      <vt:lpstr>Certified Deletion Property of BB84 States [BSS21]</vt:lpstr>
      <vt:lpstr>Our Results</vt:lpstr>
      <vt:lpstr>PowerPoint プレゼンテーション</vt:lpstr>
      <vt:lpstr>Syntax of PKE-SKL with Classical Revocation</vt:lpstr>
      <vt:lpstr>IND-VRA Security</vt:lpstr>
      <vt:lpstr>Construction</vt:lpstr>
      <vt:lpstr>Construction</vt:lpstr>
      <vt:lpstr>Construction</vt:lpstr>
      <vt:lpstr>Results</vt:lpstr>
      <vt:lpstr>Summary</vt:lpstr>
      <vt:lpstr>PowerPoint プレゼンテーション</vt:lpstr>
      <vt:lpstr>Existing Works on Secure Key Leasing </vt:lpstr>
      <vt:lpstr>Construction </vt:lpstr>
      <vt:lpstr>Existing Works on Secure Key Leasing </vt:lpstr>
      <vt:lpstr>Proof Idea for OW-VRA security</vt:lpstr>
      <vt:lpstr>Proof Idea for OW-VRA security</vt:lpstr>
      <vt:lpstr>“Special Mode” Challenge Ciphertext</vt:lpstr>
      <vt:lpstr>Proof of OW-VRA security</vt:lpstr>
      <vt:lpstr>Reduction to Certified Deletion of BB84</vt:lpstr>
      <vt:lpstr>OW-VRA Security</vt:lpstr>
      <vt:lpstr>PRF-SKL</vt:lpstr>
      <vt:lpstr>Syntax of PRF-SKL with Classical Revocation</vt:lpstr>
      <vt:lpstr>PR-VRA Security</vt:lpstr>
      <vt:lpstr>UP-VRA Security</vt:lpstr>
      <vt:lpstr>First Attempt</vt:lpstr>
      <vt:lpstr>Two-Key Equivocal PRF (TEPRF)</vt:lpstr>
      <vt:lpstr>Our Construction of UP-VRA PRF-SKL </vt:lpstr>
      <vt:lpstr>Our Construction of UP-VRA PRF-SKL </vt:lpstr>
      <vt:lpstr>Our Construction of UP-VRA PRF-SKL </vt:lpstr>
      <vt:lpstr>Reduction to Certified Deletion of BB84</vt:lpstr>
      <vt:lpstr>How to Generate Special Challenge?</vt:lpstr>
      <vt:lpstr>Reduction to Certified Deletion of BB84</vt:lpstr>
      <vt:lpstr>DS-SKL</vt:lpstr>
      <vt:lpstr>Syntax of DS-SKL with Classical Revocation</vt:lpstr>
      <vt:lpstr>RUF-VRA Security</vt:lpstr>
      <vt:lpstr>Idea for DS-SKL</vt:lpstr>
      <vt:lpstr>Instantiation of Constrained Signatures</vt:lpstr>
      <vt:lpstr>Summary</vt:lpstr>
      <vt:lpstr>Open Problems</vt:lpstr>
      <vt:lpstr>Quantum Cryptography from No-Cloning Theorem</vt:lpstr>
      <vt:lpstr>Design Template for Secure Key Leasing</vt:lpstr>
    </vt:vector>
  </TitlesOfParts>
  <Company>日本電信電話株式会社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日本電信電話株式会社</dc:creator>
  <cp:lastModifiedBy>m</cp:lastModifiedBy>
  <cp:revision>733</cp:revision>
  <cp:lastPrinted>2017-05-12T01:19:33Z</cp:lastPrinted>
  <dcterms:created xsi:type="dcterms:W3CDTF">2017-04-12T05:11:47Z</dcterms:created>
  <dcterms:modified xsi:type="dcterms:W3CDTF">2025-04-30T01:08:39Z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bb4fa5d-3ac5-4415-967c-34900a0e1c6f_Enabled">
    <vt:lpwstr>true</vt:lpwstr>
  </property>
  <property fmtid="{D5CDD505-2E9C-101B-9397-08002B2CF9AE}" pid="3" name="MSIP_Label_dbb4fa5d-3ac5-4415-967c-34900a0e1c6f_SetDate">
    <vt:lpwstr>2023-01-10T07:27:21Z</vt:lpwstr>
  </property>
  <property fmtid="{D5CDD505-2E9C-101B-9397-08002B2CF9AE}" pid="4" name="MSIP_Label_dbb4fa5d-3ac5-4415-967c-34900a0e1c6f_Method">
    <vt:lpwstr>Privileged</vt:lpwstr>
  </property>
  <property fmtid="{D5CDD505-2E9C-101B-9397-08002B2CF9AE}" pid="5" name="MSIP_Label_dbb4fa5d-3ac5-4415-967c-34900a0e1c6f_Name">
    <vt:lpwstr>dbb4fa5d-3ac5-4415-967c-34900a0e1c6f</vt:lpwstr>
  </property>
  <property fmtid="{D5CDD505-2E9C-101B-9397-08002B2CF9AE}" pid="6" name="MSIP_Label_dbb4fa5d-3ac5-4415-967c-34900a0e1c6f_SiteId">
    <vt:lpwstr>a629ef32-67ba-47a6-8eb3-ec43935644fc</vt:lpwstr>
  </property>
  <property fmtid="{D5CDD505-2E9C-101B-9397-08002B2CF9AE}" pid="7" name="MSIP_Label_dbb4fa5d-3ac5-4415-967c-34900a0e1c6f_ActionId">
    <vt:lpwstr>a274afce-55ff-4dd2-abcb-b7559d945c8b</vt:lpwstr>
  </property>
  <property fmtid="{D5CDD505-2E9C-101B-9397-08002B2CF9AE}" pid="8" name="MSIP_Label_dbb4fa5d-3ac5-4415-967c-34900a0e1c6f_ContentBits">
    <vt:lpwstr>0</vt:lpwstr>
  </property>
</Properties>
</file>