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2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3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4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5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notesSlides/notesSlide6.xml" ContentType="application/vnd.openxmlformats-officedocument.presentationml.notes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7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8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9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notesSlides/notesSlide10.xml" ContentType="application/vnd.openxmlformats-officedocument.presentationml.notesSlide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notesSlides/notesSlide11.xml" ContentType="application/vnd.openxmlformats-officedocument.presentationml.notesSlide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12.xml" ContentType="application/vnd.openxmlformats-officedocument.presentationml.notesSlide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notesSlides/notesSlide13.xml" ContentType="application/vnd.openxmlformats-officedocument.presentationml.notesSlide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notesSlides/notesSlide14.xml" ContentType="application/vnd.openxmlformats-officedocument.presentationml.notesSlide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notesSlides/notesSlide15.xml" ContentType="application/vnd.openxmlformats-officedocument.presentationml.notesSlide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notesSlides/notesSlide16.xml" ContentType="application/vnd.openxmlformats-officedocument.presentationml.notesSlide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1" r:id="rId1"/>
  </p:sldMasterIdLst>
  <p:notesMasterIdLst>
    <p:notesMasterId r:id="rId31"/>
  </p:notesMasterIdLst>
  <p:handoutMasterIdLst>
    <p:handoutMasterId r:id="rId32"/>
  </p:handoutMasterIdLst>
  <p:sldIdLst>
    <p:sldId id="2142532923" r:id="rId2"/>
    <p:sldId id="2142532952" r:id="rId3"/>
    <p:sldId id="2142532928" r:id="rId4"/>
    <p:sldId id="2142532954" r:id="rId5"/>
    <p:sldId id="2142532958" r:id="rId6"/>
    <p:sldId id="2142532969" r:id="rId7"/>
    <p:sldId id="2142532926" r:id="rId8"/>
    <p:sldId id="2142532960" r:id="rId9"/>
    <p:sldId id="2142532982" r:id="rId10"/>
    <p:sldId id="2142532966" r:id="rId11"/>
    <p:sldId id="2142532830" r:id="rId12"/>
    <p:sldId id="2142532968" r:id="rId13"/>
    <p:sldId id="2142532984" r:id="rId14"/>
    <p:sldId id="2142532965" r:id="rId15"/>
    <p:sldId id="2142532981" r:id="rId16"/>
    <p:sldId id="2142532972" r:id="rId17"/>
    <p:sldId id="2142532971" r:id="rId18"/>
    <p:sldId id="2142532974" r:id="rId19"/>
    <p:sldId id="2142532975" r:id="rId20"/>
    <p:sldId id="2142532985" r:id="rId21"/>
    <p:sldId id="2142532977" r:id="rId22"/>
    <p:sldId id="2142532980" r:id="rId23"/>
    <p:sldId id="2142532973" r:id="rId24"/>
    <p:sldId id="2142532978" r:id="rId25"/>
    <p:sldId id="2142532976" r:id="rId26"/>
    <p:sldId id="2142532979" r:id="rId27"/>
    <p:sldId id="2142532964" r:id="rId28"/>
    <p:sldId id="2142532983" r:id="rId29"/>
    <p:sldId id="2142532970" r:id="rId30"/>
  </p:sldIdLst>
  <p:sldSz cx="24387175" cy="13716000"/>
  <p:notesSz cx="6858000" cy="9144000"/>
  <p:defaultTextStyle>
    <a:defPPr>
      <a:defRPr lang="en-US"/>
    </a:defPPr>
    <a:lvl1pPr marL="0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688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9379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4068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8759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3447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8138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2827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7518" algn="l" defTabSz="182937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ary Anderson" initials="ZA" lastIdx="26" clrIdx="0">
    <p:extLst>
      <p:ext uri="{19B8F6BF-5375-455C-9EA6-DF929625EA0E}">
        <p15:presenceInfo xmlns:p15="http://schemas.microsoft.com/office/powerpoint/2012/main" userId="S::zanderson@vsapartners.com::b6da4b55-2f36-4779-ba8b-606d779a32e3" providerId="AD"/>
      </p:ext>
    </p:extLst>
  </p:cmAuthor>
  <p:cmAuthor id="2" name="Liz Sadler" initials="LS" lastIdx="36" clrIdx="1">
    <p:extLst>
      <p:ext uri="{19B8F6BF-5375-455C-9EA6-DF929625EA0E}">
        <p15:presenceInfo xmlns:p15="http://schemas.microsoft.com/office/powerpoint/2012/main" userId="Liz Sadl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4D6"/>
    <a:srgbClr val="F7F3F2"/>
    <a:srgbClr val="F3F3F3"/>
    <a:srgbClr val="F0F0F0"/>
    <a:srgbClr val="FFF1F1"/>
    <a:srgbClr val="E5F6FF"/>
    <a:srgbClr val="F1A21B"/>
    <a:srgbClr val="E08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31F7FE-0314-CF48-284C-98A699FD0269}" v="39" dt="2025-05-05T10:34:19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8/10/relationships/authors" Target="authors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19456" y="8705088"/>
            <a:ext cx="338328" cy="2286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pPr algn="l"/>
            <a:fld id="{614B4878-71CB-8F40-B9DD-F26F1F6CA014}" type="slidenum">
              <a:rPr lang="en-US" sz="600" smtClean="0">
                <a:solidFill>
                  <a:schemeClr val="bg1"/>
                </a:solidFill>
                <a:latin typeface="IBM Plex Sans Light" panose="020B0503050203000203" pitchFamily="34" charset="0"/>
                <a:ea typeface="IBM Plex Sans Light" charset="0"/>
                <a:cs typeface="IBM Plex Sans Light" charset="0"/>
              </a:rPr>
              <a:pPr algn="l"/>
              <a:t>‹#›</a:t>
            </a:fld>
            <a:endParaRPr lang="en-US" sz="600">
              <a:solidFill>
                <a:schemeClr val="bg1"/>
              </a:solidFill>
              <a:latin typeface="IBM Plex Sans Light" panose="020B0503050203000203" pitchFamily="34" charset="0"/>
              <a:ea typeface="IBM Plex Sans Light" charset="0"/>
              <a:cs typeface="IBM Plex Sans Light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30936" y="8705088"/>
            <a:ext cx="3657600" cy="2286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r>
              <a:rPr lang="en-US" sz="600">
                <a:solidFill>
                  <a:schemeClr val="bg1"/>
                </a:solidFill>
                <a:latin typeface="IBM Plex Sans Light" panose="020B0503050203000203" pitchFamily="34" charset="0"/>
                <a:ea typeface="IBM Plex Sans Light" charset="0"/>
                <a:cs typeface="IBM Plex Sans Light" charset="0"/>
              </a:rPr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4480278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22450" y="228600"/>
            <a:ext cx="3213100" cy="1808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8" name="Notes Placeholder 7">
            <a:extLst>
              <a:ext uri="{FF2B5EF4-FFF2-40B4-BE49-F238E27FC236}">
                <a16:creationId xmlns:a16="http://schemas.microsoft.com/office/drawing/2014/main" id="{6ABF5568-9620-E34F-9423-054ABD059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19456" y="2247900"/>
            <a:ext cx="6419088" cy="61595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marL="803275" marR="0" lvl="4" indent="-1714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Tx/>
              <a:buFont typeface="IBM Plex Sans Light" charset="-120"/>
              <a:buChar char="»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BM Plex Sans Light" panose="020B0503050203000203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19456" y="8705088"/>
            <a:ext cx="338328" cy="2286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600" b="0" i="0">
                <a:solidFill>
                  <a:schemeClr val="bg1"/>
                </a:solidFill>
                <a:latin typeface="IBM Plex Sans Light" panose="020B0503050203000203" pitchFamily="34" charset="0"/>
                <a:ea typeface="IBM Plex Sans Light" panose="020B0503050203000203" pitchFamily="34" charset="0"/>
                <a:cs typeface="IBM Plex Sans Light" panose="020B0503050203000203" pitchFamily="34" charset="0"/>
              </a:defRPr>
            </a:lvl1pPr>
          </a:lstStyle>
          <a:p>
            <a:fld id="{6E2E38B8-B0B4-AD41-AC6E-B781F46A9F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30936" y="8705088"/>
            <a:ext cx="3657600" cy="2286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600" b="0" i="0">
                <a:solidFill>
                  <a:schemeClr val="bg1"/>
                </a:solidFill>
                <a:latin typeface="IBM Plex Sans Light" panose="020B0503050203000203" pitchFamily="34" charset="0"/>
                <a:ea typeface="IBM Plex Sans Light" panose="020B0503050203000203" pitchFamily="34" charset="0"/>
                <a:cs typeface="IBM Plex Sans Light" panose="020B0503050203000203" pitchFamily="34" charset="0"/>
              </a:defRPr>
            </a:lvl1pPr>
          </a:lstStyle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7915985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2438522" rtl="0" eaLnBrk="1" latinLnBrk="0" hangingPunct="1">
      <a:spcBef>
        <a:spcPts val="1600"/>
      </a:spcBef>
      <a:defRPr sz="2667" b="0" i="0" kern="1200">
        <a:solidFill>
          <a:schemeClr val="bg1"/>
        </a:solidFill>
        <a:latin typeface="IBM Plex Sans Light" panose="020B0503050203000203" pitchFamily="34" charset="0"/>
        <a:ea typeface="+mn-ea"/>
        <a:cs typeface="+mn-cs"/>
      </a:defRPr>
    </a:lvl1pPr>
    <a:lvl2pPr marL="465690" indent="-452991" algn="l" defTabSz="2438522" rtl="0" eaLnBrk="1" latinLnBrk="0" hangingPunct="1">
      <a:spcBef>
        <a:spcPts val="1600"/>
      </a:spcBef>
      <a:buFont typeface="IBM Plex Sans"/>
      <a:buChar char="–"/>
      <a:tabLst/>
      <a:defRPr sz="2667" b="0" i="0" kern="1200">
        <a:solidFill>
          <a:schemeClr val="bg1"/>
        </a:solidFill>
        <a:latin typeface="IBM Plex Sans Light" panose="020B0503050203000203" pitchFamily="34" charset="0"/>
        <a:ea typeface="+mn-ea"/>
        <a:cs typeface="+mn-cs"/>
      </a:defRPr>
    </a:lvl2pPr>
    <a:lvl3pPr marL="926638" indent="-463319" algn="l" defTabSz="2438522" rtl="0" eaLnBrk="1" latinLnBrk="0" hangingPunct="1">
      <a:spcBef>
        <a:spcPts val="1600"/>
      </a:spcBef>
      <a:buFont typeface="IBM Plex Sans Light" panose="020B0604020202020204" pitchFamily="34" charset="0"/>
      <a:buChar char="•"/>
      <a:tabLst/>
      <a:defRPr sz="2667" b="0" i="0" kern="1200">
        <a:solidFill>
          <a:schemeClr val="bg1"/>
        </a:solidFill>
        <a:latin typeface="IBM Plex Sans Light" panose="020B0503050203000203" pitchFamily="34" charset="0"/>
        <a:ea typeface="+mn-ea"/>
        <a:cs typeface="+mn-cs"/>
      </a:defRPr>
    </a:lvl3pPr>
    <a:lvl4pPr marL="1682580" indent="-463319" algn="l" defTabSz="2438522" rtl="0" eaLnBrk="1" latinLnBrk="0" hangingPunct="1">
      <a:spcBef>
        <a:spcPts val="1600"/>
      </a:spcBef>
      <a:buFont typeface="IBM Plex Sans Light"/>
      <a:buChar char="–"/>
      <a:tabLst/>
      <a:defRPr sz="2667" b="0" i="0" kern="1200">
        <a:solidFill>
          <a:schemeClr val="bg1"/>
        </a:solidFill>
        <a:latin typeface="IBM Plex Sans Light" panose="020B0503050203000203" pitchFamily="34" charset="0"/>
        <a:ea typeface="+mn-ea"/>
        <a:cs typeface="+mn-cs"/>
      </a:defRPr>
    </a:lvl4pPr>
    <a:lvl5pPr marL="465690" marR="0" indent="-452991" algn="l" defTabSz="2438522" rtl="0" eaLnBrk="1" fontAlgn="base" latinLnBrk="0" hangingPunct="1">
      <a:lnSpc>
        <a:spcPct val="100000"/>
      </a:lnSpc>
      <a:spcBef>
        <a:spcPts val="1600"/>
      </a:spcBef>
      <a:spcAft>
        <a:spcPct val="0"/>
      </a:spcAft>
      <a:buClr>
        <a:srgbClr val="000000"/>
      </a:buClr>
      <a:buSzTx/>
      <a:buFont typeface="IBM Plex Sans Light" charset="-120"/>
      <a:buChar char="»"/>
      <a:tabLst/>
      <a:defRPr sz="2667" b="0" i="0" kern="1200">
        <a:solidFill>
          <a:schemeClr val="bg1"/>
        </a:solidFill>
        <a:latin typeface="IBM Plex Sans Light" panose="020B0503050203000203" pitchFamily="34" charset="0"/>
        <a:ea typeface="+mn-ea"/>
        <a:cs typeface="+mn-cs"/>
      </a:defRPr>
    </a:lvl5pPr>
    <a:lvl6pPr marL="6096305" algn="l" defTabSz="2438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5566" algn="l" defTabSz="2438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4827" algn="l" defTabSz="2438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4088" algn="l" defTabSz="24385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355CE5-D829-4820-F53F-76597561F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FA9BB0-E03F-1854-9FAD-92A01CD056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484905-77B9-32D1-3038-9347F1ECCE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CA7DE-8415-5CD1-688C-3955C3F7EE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CA053-989F-8081-5D7A-53F9ED921E8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568642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28C24-9FD0-8C45-70F9-575BA3E4D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6492ABB-B52A-70AC-21A6-773870B928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3206D1-EE4F-8C96-7CAD-F3C79D5412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49C8-3DAC-8617-BCF5-EDB14B5276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75AED-4D3B-8B19-1070-A08C4D6AC7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1990305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C6033-7C3C-7153-F920-A41360E7F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5324D0-E8D6-65C1-304B-313B034420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E98EFB-10DE-A2B4-41B6-05EF5988B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08C35-E018-E83E-FD9E-C9C6132C8F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E1DD1-28C8-028D-E421-E64D3365F2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4190537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0ABC2-33B8-1162-DB86-5EC4EDC66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2CB1A1-AF55-0D93-DDB6-BAE2479D1C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EF4DEA-A1D4-2732-AC9C-275BFAF149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7B3AA-CB72-2875-1C19-475A55FE62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4C865-46EB-409E-E35B-F06C0B916B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1790626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2CA3B-91EF-EAB9-1875-35DB217F8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6E61F2-963F-185F-5257-63335075DB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6AEB98-8A4A-6998-6A16-765C03DAEB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56C57-EEB8-C6B6-10FC-D0581CE851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4CDF4-9422-81E7-B585-A0E6266560E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4200916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639D67-28FA-CADB-3B1B-6D1CDBF58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41CCFA-5FD1-C752-0CD3-17942A97C0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F86859-FB18-45EF-6AB4-4C53C731A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85699-76BF-7CF7-6DED-4FACFF2AE4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522B8-EE29-AB09-C107-D1FC22297E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1135725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EE81A-7E85-9A3D-FEBB-ADC63F864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3D2E87-06D1-451E-E173-3BA125092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67417D-E88D-9C02-10BA-F1F5F55B28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D7A41-1EAF-9183-39D4-97885C8F94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7ED5A-722C-E479-4F82-F1883730AC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1362731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3A98C-5629-A601-EC9E-141EF9821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00A994-DE8E-B356-A5C6-43540B7C35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4DD22B-6E41-B069-3172-F0D24C0385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7432B-B01D-7545-1064-24A6287B6D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F631-3A87-A79B-9ED5-09E5C3C10B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1880386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6D5F9-6108-5E67-2460-0B599F8DA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C82373-0E85-701D-7F93-10AEEC5EB6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81F946-4EBC-7397-D9B2-DC14420DB4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A394F-193F-3B4F-B96C-A17BBED430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40FB7-5E82-7616-8C15-A9265673CF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973939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A549D-C0AC-C962-A38C-7F06E7DA4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18A5CF-0E5A-F539-971A-1329ED7ECF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D3D3DF-F3C9-90E0-153B-58A98CD0EE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4C45B-7BCE-9CE9-A094-2438A097CD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56F31-AB3E-32C6-29AA-2A017CEE0C2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2087015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CD0B8-95BF-1983-E6A0-3D58A5CC2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2ADA8B-339B-558A-CE02-569A6E9932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F0BAC9-3262-99CD-186B-7ED8D754E3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8CF564-D53F-FD48-B5D7-A67F03B0F9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6022F-4166-860C-AAD1-0D1143E7CF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590711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F40C7-72ED-C257-3054-A9E7D877B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8B4D95-C2A2-935C-A05B-EEE78E9308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499845-54FE-7BE1-D02E-AA1FF813A0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8F56D-F585-378F-7835-189DFEC7A4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64CDF-2AD4-77A1-B08F-DEF4D377AB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630481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78CC0-BCE1-55E7-C976-65B6B8092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429F61-4E73-4853-31A9-513D63D75B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AB0551-C76E-0296-47FC-9B3BE07712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833A7-CC77-79AA-6599-CF34EA52A8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99E59-60D0-96C5-5F36-C686CA38B6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3764958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B9DBC-7F80-614D-C319-B7C657030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DE3CA1-2CF2-8D21-AD39-6D9548A39E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76BE97-4FDB-2D92-09FD-073CA4F68A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A9127-9256-C98F-C768-16AF4AA229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A1BA7-FDC9-1617-60AA-BCB4C6C086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3052916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35781-784B-AA12-5DA3-65BFEF061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AD7C71-24A3-A76D-E17B-FD766A0A21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A1CFE7-ED39-E1C2-B2C6-6ABEA14FD8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68213C-859D-165A-B500-323BE2BEB2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D3461-3F31-BBDD-BDC0-90A0D01A07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2639220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B21F0-1992-3021-8949-02AF2B172A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8B8C3A-24AB-5B33-87DF-2431E342FC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A6ADA1-4E59-BFCF-6D94-F53913C756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1508A-AB55-D596-1185-0A670624DE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7D8B3-FB84-F64D-24A4-9DAA9EBE29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3169803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9E83D2-166F-E990-89A4-5DC8663EE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591E9C-B480-45EC-17D6-342F7D9CA0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526668-8AB7-3819-DD68-D73E83DF72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C8A4A-4BBF-831A-AB67-16715A2AB9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E38B8-B0B4-AD41-AC6E-B781F46A9FD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C7A84-806E-BC3B-5A5E-CE84A4C7C8D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Group Name / DOC ID / Month XX, 2022 / © 2022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4013649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, imag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descr="Place imagery here">
            <a:extLst>
              <a:ext uri="{FF2B5EF4-FFF2-40B4-BE49-F238E27FC236}">
                <a16:creationId xmlns:a16="http://schemas.microsoft.com/office/drawing/2014/main" id="{EA7055A2-0B5C-73F2-C2DB-FC7245A7AB3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24387175" cy="12001500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B36957-63E4-1587-AB6D-C18AE4E0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50588" cy="6288087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404A9AD-5866-6BA4-C928-31A5F88EF1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6072" y="12088368"/>
            <a:ext cx="4937887" cy="1143000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4A8A02-E5FB-018D-1574-2015680C3A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71501" y="12084739"/>
            <a:ext cx="4937887" cy="1143000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8" name="Picture 7" descr="IBM 8-bar logo">
            <a:extLst>
              <a:ext uri="{FF2B5EF4-FFF2-40B4-BE49-F238E27FC236}">
                <a16:creationId xmlns:a16="http://schemas.microsoft.com/office/drawing/2014/main" id="{418F6040-10C6-A4A5-7C1E-09A9F553C0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279951" y="12526963"/>
            <a:ext cx="1638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6114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, headl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6957-63E4-1587-AB6D-C18AE4E0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9909175" cy="2859087"/>
          </a:xfrm>
        </p:spPr>
        <p:txBody>
          <a:bodyPr/>
          <a:lstStyle>
            <a:lvl1pPr>
              <a:lnSpc>
                <a:spcPct val="100000"/>
              </a:lnSpc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4631A-4ED7-F527-1CBC-9AF7BE2CB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67252" y="448056"/>
            <a:ext cx="11042073" cy="857408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2"/>
                </a:solidFill>
              </a:defRPr>
            </a:lvl1pPr>
            <a:lvl2pPr marL="585216" indent="-585216"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2"/>
                </a:solidFill>
              </a:defRPr>
            </a:lvl2pPr>
            <a:lvl3pPr marL="1097280" indent="-585216"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2"/>
                </a:solidFill>
              </a:defRPr>
            </a:lvl3pPr>
            <a:lvl4pPr marL="1755648"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6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BE5947E-6D4A-9E09-E5A6-D31DBCAEE2C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C82E6DCD-41A5-9DA3-C061-E8DA39B9905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4074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, stand-al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6957-63E4-1587-AB6D-C18AE4E0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420624"/>
            <a:ext cx="14662150" cy="9717087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CFA7EA-8E9F-E01B-AB9C-B7BE7D3D11E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12510822-3D1B-0CFC-3FF0-1E55DA550F8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6076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, 2 callouts, vertic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D5E03B0-C633-E81D-0D42-3FCCAFD64B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6072" y="576072"/>
            <a:ext cx="7623175" cy="628808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1pPr>
            <a:lvl2pPr marL="402336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2pPr>
            <a:lvl3pPr marL="804672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3pPr>
            <a:lvl4pPr marL="1115568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B20D7FD-6784-59C5-938D-4728A153F52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9299448"/>
            <a:ext cx="11050588" cy="35433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sz="25800" b="0" i="0">
                <a:solidFill>
                  <a:schemeClr val="accent1"/>
                </a:solidFill>
                <a:latin typeface="IBM Plex Sans ExtLt" panose="020B0303050203000203" pitchFamily="34" charset="0"/>
              </a:defRPr>
            </a:lvl1pPr>
          </a:lstStyle>
          <a:p>
            <a:r>
              <a:rPr lang="en-US"/>
              <a:t>↗︎00M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7285B0-4A1E-8885-0C0E-77D0ECA9CA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763500" y="576072"/>
            <a:ext cx="7620000" cy="628808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1pPr>
            <a:lvl2pPr marL="402336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2pPr>
            <a:lvl3pPr marL="804672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3pPr>
            <a:lvl4pPr marL="1115568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F395CBF-E65B-9A42-BAE5-C2B2BD9B7B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0" y="9296400"/>
            <a:ext cx="11049000" cy="35433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sz="25800" b="0" i="0">
                <a:solidFill>
                  <a:schemeClr val="accent1"/>
                </a:solidFill>
                <a:latin typeface="IBM Plex Sans ExtLt" panose="020B0303050203000203" pitchFamily="34" charset="0"/>
              </a:defRPr>
            </a:lvl1pPr>
          </a:lstStyle>
          <a:p>
            <a:r>
              <a:rPr lang="en-US"/>
              <a:t>+00%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8F3E002C-97C5-3260-CB49-7E93DF3397C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160DC6C8-AF18-F14B-A164-C49B271F59A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7605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, 3 callouts, vertic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D02D-89A9-0455-FACB-7B6D0334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2859088"/>
          </a:xfrm>
        </p:spPr>
        <p:txBody>
          <a:bodyPr/>
          <a:lstStyle>
            <a:lvl1pPr>
              <a:lnSpc>
                <a:spcPct val="11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BB79390-98CC-5F62-D373-F6646F767DD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67500" y="429768"/>
            <a:ext cx="4951413" cy="1907912"/>
          </a:xfrm>
        </p:spPr>
        <p:txBody>
          <a:bodyPr/>
          <a:lstStyle>
            <a:lvl1pPr>
              <a:lnSpc>
                <a:spcPct val="90000"/>
              </a:lnSpc>
              <a:defRPr sz="13000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00%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DDE7F16-A938-0D17-3BFA-034F142A80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7500" y="2333068"/>
            <a:ext cx="4951413" cy="967304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516E6B1-7020-1EA5-CDD4-B1FC6CE274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768263" y="426481"/>
            <a:ext cx="4949825" cy="1906588"/>
          </a:xfrm>
        </p:spPr>
        <p:txBody>
          <a:bodyPr/>
          <a:lstStyle>
            <a:lvl1pPr>
              <a:lnSpc>
                <a:spcPct val="90000"/>
              </a:lnSpc>
              <a:defRPr sz="13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00%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F3FD8FB-143C-CB66-123C-0495EB1C33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3500" y="2334654"/>
            <a:ext cx="4953000" cy="9666845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C11D906-6DD0-910D-48BA-0C197C90AA4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859500" y="429654"/>
            <a:ext cx="4949825" cy="1903413"/>
          </a:xfrm>
        </p:spPr>
        <p:txBody>
          <a:bodyPr/>
          <a:lstStyle>
            <a:lvl1pPr>
              <a:lnSpc>
                <a:spcPct val="90000"/>
              </a:lnSpc>
              <a:defRPr sz="13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00%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A1063D1-FD79-491C-791B-87858EA0CB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59500" y="2333067"/>
            <a:ext cx="4953000" cy="9666845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7E465D-4B5F-2DAE-57C4-590983308A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67500" y="12042775"/>
            <a:ext cx="4951413" cy="1143000"/>
          </a:xfrm>
        </p:spPr>
        <p:txBody>
          <a:bodyPr anchor="b"/>
          <a:lstStyle>
            <a:lvl1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46304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292608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438912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15DBF980-9C8F-3F7A-E896-C207BA2781B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85A7B871-06B9-0A3F-4D1D-A14D572C268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6728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, 2 callouts, horizont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48808-B77B-7E67-E7EA-BCC945D4D5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675" y="402336"/>
            <a:ext cx="4949825" cy="5335588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accent1"/>
                </a:solidFill>
              </a:defRPr>
            </a:lvl1pPr>
          </a:lstStyle>
          <a:p>
            <a:r>
              <a:rPr lang="en-US"/>
              <a:t>+000%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78CF2-9CD6-2749-A489-08A4608D0B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67500" y="402336"/>
            <a:ext cx="11049000" cy="533558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1pPr>
            <a:lvl2pPr marL="786384" indent="-786384"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2pPr>
            <a:lvl3pPr marL="1499616" indent="-786384"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3pPr>
            <a:lvl4pPr marL="2286000" indent="-786384"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 descr="Horizontal row divider">
            <a:extLst>
              <a:ext uri="{FF2B5EF4-FFF2-40B4-BE49-F238E27FC236}">
                <a16:creationId xmlns:a16="http://schemas.microsoft.com/office/drawing/2014/main" id="{3D81813D-DA09-FCA0-D570-1E2D428C59E9}"/>
              </a:ext>
            </a:extLst>
          </p:cNvPr>
          <p:cNvCxnSpPr/>
          <p:nvPr userDrawn="1"/>
        </p:nvCxnSpPr>
        <p:spPr bwMode="auto">
          <a:xfrm>
            <a:off x="568325" y="6096000"/>
            <a:ext cx="2324417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16C1F9D-1D2C-5BDA-E821-35CB4A8708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675" y="6477000"/>
            <a:ext cx="4949825" cy="5334000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defRPr sz="8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defRPr sz="86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defRPr sz="86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defRPr sz="8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+000M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97FE8A-75E3-6FC8-02DD-50E0A4C8C9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67500" y="6477000"/>
            <a:ext cx="11049000" cy="5334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1pPr>
            <a:lvl2pPr marL="786384" indent="-786384"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2pPr>
            <a:lvl3pPr marL="1499616" indent="-786384"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3pPr>
            <a:lvl4pPr marL="2286000" indent="-786384"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8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837D060-1DA4-2AC5-AC63-E1AFDD16370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B3EE9E1A-5619-752E-836B-A127FD2C7D7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0980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, 3 callouts, horizont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D02D-89A9-0455-FACB-7B6D0334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2859088"/>
          </a:xfrm>
        </p:spPr>
        <p:txBody>
          <a:bodyPr/>
          <a:lstStyle>
            <a:lvl1pPr>
              <a:lnSpc>
                <a:spcPct val="11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BB79390-98CC-5F62-D373-F6646F767DD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67500" y="411480"/>
            <a:ext cx="4951413" cy="2859087"/>
          </a:xfrm>
        </p:spPr>
        <p:txBody>
          <a:bodyPr/>
          <a:lstStyle>
            <a:lvl1pPr>
              <a:lnSpc>
                <a:spcPct val="90000"/>
              </a:lnSpc>
              <a:defRPr sz="13000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r>
              <a:rPr lang="en-US"/>
              <a:t>00%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DDE7F16-A938-0D17-3BFA-034F142A80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763500" y="576072"/>
            <a:ext cx="7620000" cy="28590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7" name="Straight Connector 16" descr="Horizontal row divider">
            <a:extLst>
              <a:ext uri="{FF2B5EF4-FFF2-40B4-BE49-F238E27FC236}">
                <a16:creationId xmlns:a16="http://schemas.microsoft.com/office/drawing/2014/main" id="{1103109C-6DA9-8F27-B4B1-EE276442E489}"/>
              </a:ext>
            </a:extLst>
          </p:cNvPr>
          <p:cNvCxnSpPr/>
          <p:nvPr userDrawn="1"/>
        </p:nvCxnSpPr>
        <p:spPr bwMode="auto">
          <a:xfrm>
            <a:off x="6667500" y="4000500"/>
            <a:ext cx="1714500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516E6B1-7020-1EA5-CDD4-B1FC6CE274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67500" y="4187952"/>
            <a:ext cx="4951413" cy="2857506"/>
          </a:xfrm>
        </p:spPr>
        <p:txBody>
          <a:bodyPr/>
          <a:lstStyle>
            <a:lvl1pPr>
              <a:lnSpc>
                <a:spcPct val="90000"/>
              </a:lnSpc>
              <a:defRPr sz="13000">
                <a:solidFill>
                  <a:schemeClr val="accent1"/>
                </a:solidFill>
              </a:defRPr>
            </a:lvl1pPr>
          </a:lstStyle>
          <a:p>
            <a:r>
              <a:rPr lang="en-US"/>
              <a:t>00%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F3FD8FB-143C-CB66-123C-0495EB1C33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3500" y="4381500"/>
            <a:ext cx="7620000" cy="2857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5" name="Straight Connector 14" descr="Horizontal row divider">
            <a:extLst>
              <a:ext uri="{FF2B5EF4-FFF2-40B4-BE49-F238E27FC236}">
                <a16:creationId xmlns:a16="http://schemas.microsoft.com/office/drawing/2014/main" id="{687931BB-B3EF-829C-B354-B048514D5138}"/>
              </a:ext>
            </a:extLst>
          </p:cNvPr>
          <p:cNvCxnSpPr/>
          <p:nvPr userDrawn="1"/>
        </p:nvCxnSpPr>
        <p:spPr bwMode="auto">
          <a:xfrm>
            <a:off x="6667500" y="8191500"/>
            <a:ext cx="1714500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C11D906-6DD0-910D-48BA-0C197C90AA4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67501" y="8403336"/>
            <a:ext cx="4951411" cy="2857506"/>
          </a:xfrm>
        </p:spPr>
        <p:txBody>
          <a:bodyPr/>
          <a:lstStyle>
            <a:lvl1pPr>
              <a:lnSpc>
                <a:spcPct val="90000"/>
              </a:lnSpc>
              <a:defRPr sz="13000">
                <a:solidFill>
                  <a:schemeClr val="accent1"/>
                </a:solidFill>
              </a:defRPr>
            </a:lvl1pPr>
          </a:lstStyle>
          <a:p>
            <a:r>
              <a:rPr lang="en-US"/>
              <a:t>00%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A1063D1-FD79-491C-791B-87858EA0CB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63500" y="8572500"/>
            <a:ext cx="7620000" cy="2857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7E465D-4B5F-2DAE-57C4-590983308A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67500" y="12042775"/>
            <a:ext cx="4951413" cy="1143000"/>
          </a:xfrm>
        </p:spPr>
        <p:txBody>
          <a:bodyPr anchor="b"/>
          <a:lstStyle>
            <a:lvl1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20000"/>
              </a:lnSpc>
              <a:spcBef>
                <a:spcPts val="0"/>
              </a:spcBef>
              <a:defRPr sz="1600" b="0" i="0"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75C67502-D618-DC10-9CCC-905693ABB58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022EFDDC-A614-EFF6-CE30-E60F4DB9F75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8609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4 columns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740D-848C-40A7-AB96-E7B74E0A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1525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7B282-9F6A-839A-442D-69BC9DF374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072" y="3429000"/>
            <a:ext cx="4956175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E6C7C8-F097-FDD3-FF97-3FC4133BC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7500" y="3429000"/>
            <a:ext cx="4951413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0B684B-61D6-CF9E-57FC-892D7CEE8D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3500" y="3429000"/>
            <a:ext cx="4953000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E0D5184-93C0-B658-7967-FBC78C38A5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59500" y="3429000"/>
            <a:ext cx="4959350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FBB77C83-5304-5E09-3590-D4337DA42A4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E78A9E4F-B41B-2A68-ED74-D619432AAB2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933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4 columns, short divider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740D-848C-40A7-AB96-E7B74E0A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1525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792CE3F-FA6A-2FE0-0146-4BFD45CF29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67500" y="576072"/>
            <a:ext cx="4956175" cy="15255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1239EA8E-6B4C-405F-E7F6-ABB450E071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9437" y="3429000"/>
            <a:ext cx="4951413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0" name="Straight Connector 19" descr="Vertical column divider">
            <a:extLst>
              <a:ext uri="{FF2B5EF4-FFF2-40B4-BE49-F238E27FC236}">
                <a16:creationId xmlns:a16="http://schemas.microsoft.com/office/drawing/2014/main" id="{ABAB2974-AD95-0BF2-C41A-265AEF03B4F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096000" y="3429000"/>
            <a:ext cx="0" cy="85725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E6C7C8-F097-FDD3-FF97-3FC4133BC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7500" y="3429000"/>
            <a:ext cx="4951413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1" name="Straight Connector 20" descr="Vertical column divider ">
            <a:extLst>
              <a:ext uri="{FF2B5EF4-FFF2-40B4-BE49-F238E27FC236}">
                <a16:creationId xmlns:a16="http://schemas.microsoft.com/office/drawing/2014/main" id="{CDB8CB8D-C4DB-E357-4948-59CD6A18A9DC}"/>
              </a:ext>
            </a:extLst>
          </p:cNvPr>
          <p:cNvCxnSpPr/>
          <p:nvPr userDrawn="1"/>
        </p:nvCxnSpPr>
        <p:spPr bwMode="auto">
          <a:xfrm>
            <a:off x="12188952" y="3429000"/>
            <a:ext cx="0" cy="8577072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0B684B-61D6-CF9E-57FC-892D7CEE8D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3500" y="3429000"/>
            <a:ext cx="4953000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 descr="Vertical column divider ">
            <a:extLst>
              <a:ext uri="{FF2B5EF4-FFF2-40B4-BE49-F238E27FC236}">
                <a16:creationId xmlns:a16="http://schemas.microsoft.com/office/drawing/2014/main" id="{8B5887E5-28C4-AA99-EBD5-E34B88F46F25}"/>
              </a:ext>
            </a:extLst>
          </p:cNvPr>
          <p:cNvCxnSpPr/>
          <p:nvPr userDrawn="1"/>
        </p:nvCxnSpPr>
        <p:spPr bwMode="auto">
          <a:xfrm>
            <a:off x="18288000" y="3429000"/>
            <a:ext cx="0" cy="8577072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E0D5184-93C0-B658-7967-FBC78C38A5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59500" y="3429000"/>
            <a:ext cx="4959350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769EE7B3-BC6A-6676-8FA2-607F9B08DA3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DB52D7E1-3828-A1B9-9239-637B1E2A543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7965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4 columns, dividers, headlin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740D-848C-40A7-AB96-E7B74E0A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1525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 descr="Vertical column divider">
            <a:extLst>
              <a:ext uri="{FF2B5EF4-FFF2-40B4-BE49-F238E27FC236}">
                <a16:creationId xmlns:a16="http://schemas.microsoft.com/office/drawing/2014/main" id="{C6EB28FF-C21F-A83D-2D19-2242B76C6B09}"/>
              </a:ext>
            </a:extLst>
          </p:cNvPr>
          <p:cNvCxnSpPr/>
          <p:nvPr userDrawn="1"/>
        </p:nvCxnSpPr>
        <p:spPr bwMode="auto">
          <a:xfrm>
            <a:off x="6096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792CE3F-FA6A-2FE0-0146-4BFD45CF29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67500" y="576072"/>
            <a:ext cx="4956175" cy="15255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E6C7C8-F097-FDD3-FF97-3FC4133BC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7500" y="3429000"/>
            <a:ext cx="4951413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8" name="Straight Connector 17" descr="Vertical column divider">
            <a:extLst>
              <a:ext uri="{FF2B5EF4-FFF2-40B4-BE49-F238E27FC236}">
                <a16:creationId xmlns:a16="http://schemas.microsoft.com/office/drawing/2014/main" id="{3D7A0E74-695D-C6F5-07CD-01209D58A70A}"/>
              </a:ext>
            </a:extLst>
          </p:cNvPr>
          <p:cNvCxnSpPr/>
          <p:nvPr userDrawn="1"/>
        </p:nvCxnSpPr>
        <p:spPr bwMode="auto">
          <a:xfrm>
            <a:off x="12188952" y="566928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93A9C8C-F98C-5899-BE8B-D1A544D66C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63500" y="576072"/>
            <a:ext cx="4953000" cy="15255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0B684B-61D6-CF9E-57FC-892D7CEE8D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3500" y="3429000"/>
            <a:ext cx="4953000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9" name="Straight Connector 18" descr="Vertical column divider">
            <a:extLst>
              <a:ext uri="{FF2B5EF4-FFF2-40B4-BE49-F238E27FC236}">
                <a16:creationId xmlns:a16="http://schemas.microsoft.com/office/drawing/2014/main" id="{19E1AC9A-B000-435B-E4BC-54B09FB7957C}"/>
              </a:ext>
            </a:extLst>
          </p:cNvPr>
          <p:cNvCxnSpPr/>
          <p:nvPr userDrawn="1"/>
        </p:nvCxnSpPr>
        <p:spPr bwMode="auto">
          <a:xfrm>
            <a:off x="18288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A62B128-D226-0D9B-89EC-51AFD07F30C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859500" y="576072"/>
            <a:ext cx="4959350" cy="15255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E0D5184-93C0-B658-7967-FBC78C38A5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59500" y="3429000"/>
            <a:ext cx="4959350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E3F3A850-F28F-F30E-5505-EA11791B052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B96005D4-0874-989F-217D-8A2592F81D5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4684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4 columns, dividers, pictogram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34332-B5B5-4358-3C72-8B35F374A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2097087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9C4772-2960-241E-274D-18A4B5568D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072" y="3429000"/>
            <a:ext cx="4956175" cy="40005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 descr="Vertical column divider">
            <a:extLst>
              <a:ext uri="{FF2B5EF4-FFF2-40B4-BE49-F238E27FC236}">
                <a16:creationId xmlns:a16="http://schemas.microsoft.com/office/drawing/2014/main" id="{4D695107-5427-4D2D-F88F-89BA74127CBF}"/>
              </a:ext>
            </a:extLst>
          </p:cNvPr>
          <p:cNvCxnSpPr/>
          <p:nvPr userDrawn="1"/>
        </p:nvCxnSpPr>
        <p:spPr bwMode="auto">
          <a:xfrm>
            <a:off x="6096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Picture Placeholder 13" descr="Place pictogram here">
            <a:extLst>
              <a:ext uri="{FF2B5EF4-FFF2-40B4-BE49-F238E27FC236}">
                <a16:creationId xmlns:a16="http://schemas.microsoft.com/office/drawing/2014/main" id="{637C5D5A-A533-DB2D-8BBE-C9DAA013CA0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67500" y="576072"/>
            <a:ext cx="1216152" cy="1216152"/>
          </a:xfrm>
        </p:spPr>
        <p:txBody>
          <a:bodyPr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27CF39F-F0FC-7815-2582-A13E0599BC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7500" y="3429000"/>
            <a:ext cx="4951413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8" name="Straight Connector 17" descr="Vertical column divider">
            <a:extLst>
              <a:ext uri="{FF2B5EF4-FFF2-40B4-BE49-F238E27FC236}">
                <a16:creationId xmlns:a16="http://schemas.microsoft.com/office/drawing/2014/main" id="{43B07B4A-5DB5-8126-EA79-502787053E82}"/>
              </a:ext>
            </a:extLst>
          </p:cNvPr>
          <p:cNvCxnSpPr/>
          <p:nvPr userDrawn="1"/>
        </p:nvCxnSpPr>
        <p:spPr bwMode="auto">
          <a:xfrm>
            <a:off x="12188952" y="566928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Picture Placeholder 13" descr="Place pictogram here">
            <a:extLst>
              <a:ext uri="{FF2B5EF4-FFF2-40B4-BE49-F238E27FC236}">
                <a16:creationId xmlns:a16="http://schemas.microsoft.com/office/drawing/2014/main" id="{81413BEF-DDD1-548F-409B-224DE030B67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776353" y="576072"/>
            <a:ext cx="1216152" cy="1216152"/>
          </a:xfrm>
        </p:spPr>
        <p:txBody>
          <a:bodyPr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8C92137-8AC3-46D8-C9A2-F6F058938B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8031" y="3429000"/>
            <a:ext cx="4942120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D829559-0A72-8826-E06A-C6CCD39750A4}"/>
              </a:ext>
            </a:extLst>
          </p:cNvPr>
          <p:cNvCxnSpPr/>
          <p:nvPr userDrawn="1"/>
        </p:nvCxnSpPr>
        <p:spPr bwMode="auto">
          <a:xfrm>
            <a:off x="18288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Picture Placeholder 13" descr="Place pictogram here">
            <a:extLst>
              <a:ext uri="{FF2B5EF4-FFF2-40B4-BE49-F238E27FC236}">
                <a16:creationId xmlns:a16="http://schemas.microsoft.com/office/drawing/2014/main" id="{B37C3DBB-1177-5FC6-7F7F-E6C5931C962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8859500" y="576072"/>
            <a:ext cx="1216152" cy="1216152"/>
          </a:xfrm>
        </p:spPr>
        <p:txBody>
          <a:bodyPr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AC380211-AA5F-2F8D-309F-DC766DF1EF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59501" y="3429000"/>
            <a:ext cx="4952999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782CF-665F-3C56-698C-16112EB19B2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D2A45AB7-102C-FBDF-94FD-99783B6A5A1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876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,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Blue 10 full slide background ">
            <a:extLst>
              <a:ext uri="{FF2B5EF4-FFF2-40B4-BE49-F238E27FC236}">
                <a16:creationId xmlns:a16="http://schemas.microsoft.com/office/drawing/2014/main" id="{8D23798D-A03E-2BC6-136A-14C1E387E723}"/>
              </a:ext>
            </a:extLst>
          </p:cNvPr>
          <p:cNvSpPr/>
          <p:nvPr userDrawn="1"/>
        </p:nvSpPr>
        <p:spPr bwMode="auto">
          <a:xfrm>
            <a:off x="0" y="0"/>
            <a:ext cx="24387175" cy="12001500"/>
          </a:xfrm>
          <a:prstGeom prst="rect">
            <a:avLst/>
          </a:prstGeom>
          <a:solidFill>
            <a:srgbClr val="E5F6FF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4617A5-E44D-86DD-8C8E-5D85DFCA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50588" cy="6288087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28CADC67-06E4-9D0B-7A49-159C1E99D5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6072" y="12088368"/>
            <a:ext cx="4937887" cy="1143000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AFC6AD-C46B-8438-C789-096006859E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71501" y="12084739"/>
            <a:ext cx="4937887" cy="1143000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4" name="Picture 3" descr="IBM 8-bar logo">
            <a:extLst>
              <a:ext uri="{FF2B5EF4-FFF2-40B4-BE49-F238E27FC236}">
                <a16:creationId xmlns:a16="http://schemas.microsoft.com/office/drawing/2014/main" id="{CCD12723-D775-EE21-95A9-8E6D8BA4DC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279951" y="12526963"/>
            <a:ext cx="1638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01316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1 wide column,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740D-848C-40A7-AB96-E7B74E0A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4949825" cy="1141412"/>
          </a:xfrm>
        </p:spPr>
        <p:txBody>
          <a:bodyPr/>
          <a:lstStyle>
            <a:lvl1pPr>
              <a:lnSpc>
                <a:spcPct val="100000"/>
              </a:lnSpc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792CE3F-FA6A-2FE0-0146-4BFD45CF29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65976" y="384048"/>
            <a:ext cx="4956175" cy="11414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2"/>
                </a:solidFill>
              </a:defRPr>
            </a:lvl1pPr>
            <a:lvl2pPr>
              <a:spcBef>
                <a:spcPts val="0"/>
              </a:spcBef>
              <a:defRPr sz="2800"/>
            </a:lvl2pPr>
            <a:lvl3pPr>
              <a:spcBef>
                <a:spcPts val="0"/>
              </a:spcBef>
              <a:defRPr sz="2800"/>
            </a:lvl3pPr>
            <a:lvl4pPr>
              <a:spcBef>
                <a:spcPts val="0"/>
              </a:spcBef>
              <a:defRPr sz="2800"/>
            </a:lvl4pPr>
            <a:lvl5pPr>
              <a:spcBef>
                <a:spcPts val="0"/>
              </a:spcBef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E6C7C8-F097-FDD3-FF97-3FC4133BC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7500" y="3429000"/>
            <a:ext cx="4951413" cy="8572500"/>
          </a:xfrm>
        </p:spPr>
        <p:txBody>
          <a:bodyPr/>
          <a:lstStyle>
            <a:lvl1pPr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0B684B-61D6-CF9E-57FC-892D7CEE8D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3500" y="3429000"/>
            <a:ext cx="10096500" cy="8572500"/>
          </a:xfrm>
        </p:spPr>
        <p:txBody>
          <a:bodyPr/>
          <a:lstStyle>
            <a:lvl1pPr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3B922-FA59-5165-48BF-0B57DFD6634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5C3B405E-94D1-4A09-C6BF-A66D9CBEF63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46203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2 wide colum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46C39-902F-3DA0-AAF4-319DA8AE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7424927" cy="1906588"/>
          </a:xfrm>
        </p:spPr>
        <p:txBody>
          <a:bodyPr/>
          <a:lstStyle>
            <a:lvl1pPr>
              <a:lnSpc>
                <a:spcPct val="11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BA43D-8D00-4EDB-B803-D1EEE6CE2C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072" y="3429000"/>
            <a:ext cx="10099675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32DCE7C-29C5-BC86-B154-7DD0C4F055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763500" y="3429000"/>
            <a:ext cx="10096500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0F4B3-D63C-0D8F-2804-F97776F90E4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38EC09FB-402F-F3CE-E1D2-51583F1BCCF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8361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2 columns, larg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91A7-388D-D543-2C74-58FA1F3BC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45825" cy="4573587"/>
          </a:xfrm>
        </p:spPr>
        <p:txBody>
          <a:bodyPr rIns="457200"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E09569-73DF-2226-A7D7-ABBE84A470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763500" y="576072"/>
            <a:ext cx="4953000" cy="11431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9B0D0BB0-9896-0353-D972-26B687C3D8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859500" y="576072"/>
            <a:ext cx="4953000" cy="11431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A54578-ECD5-347E-35A9-C3F93EB8CDF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C7A51FE3-0F54-1487-47B4-164B5B802CA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12082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2 columns, small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91A7-388D-D543-2C74-58FA1F3BC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53000" cy="4573587"/>
          </a:xfrm>
        </p:spPr>
        <p:txBody>
          <a:bodyPr/>
          <a:lstStyle>
            <a:lvl1pPr>
              <a:lnSpc>
                <a:spcPct val="10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E09569-73DF-2226-A7D7-ABBE84A470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763500" y="569913"/>
            <a:ext cx="4953000" cy="11431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9B0D0BB0-9896-0353-D972-26B687C3D8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859500" y="569913"/>
            <a:ext cx="4953000" cy="11431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A54578-ECD5-347E-35A9-C3F93EB8CDF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745FF4F8-7F82-E9C2-8046-C791019E169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65076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2 columns, dividers, larg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E75BA-E283-08AE-B230-A89A2245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39476" cy="4573587"/>
          </a:xfrm>
        </p:spPr>
        <p:txBody>
          <a:bodyPr rIns="457200"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8AF10F27-0178-9C93-8741-F0241501B4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63500" y="576072"/>
            <a:ext cx="4953000" cy="15255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898D950-EA52-ABF9-D15D-C6C8FE94649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763500" y="3429000"/>
            <a:ext cx="4953000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7CD3DC6-7946-2D82-C3E4-10BC579C88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859500" y="576072"/>
            <a:ext cx="4959350" cy="15255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501ADC5-5846-FF23-F5DB-93E8D05863E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62675" y="3429000"/>
            <a:ext cx="4953000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E734E-170F-6CE2-C852-A644ACB8F40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9BFC0CA6-CE6F-D94C-2967-FBF2240020C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83900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2 columns, dividers, small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E75BA-E283-08AE-B230-A89A2245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6" cy="4572000"/>
          </a:xfrm>
        </p:spPr>
        <p:txBody>
          <a:bodyPr rIns="0"/>
          <a:lstStyle>
            <a:lvl1pPr>
              <a:lnSpc>
                <a:spcPct val="10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8AF10F27-0178-9C93-8741-F0241501B4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63500" y="576072"/>
            <a:ext cx="4953000" cy="15255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898D950-EA52-ABF9-D15D-C6C8FE94649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763500" y="3429000"/>
            <a:ext cx="4953000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7CD3DC6-7946-2D82-C3E4-10BC579C88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859500" y="576072"/>
            <a:ext cx="4959350" cy="15255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501ADC5-5846-FF23-F5DB-93E8D05863E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65850" y="3429000"/>
            <a:ext cx="4953000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E734E-170F-6CE2-C852-A644ACB8F40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8CF1D655-1791-BEF3-D8AA-E589057E73A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03820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2 columns, dividers, pictogram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740D-848C-40A7-AB96-E7B74E0A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4949825" cy="1141413"/>
          </a:xfrm>
        </p:spPr>
        <p:txBody>
          <a:bodyPr/>
          <a:lstStyle>
            <a:lvl1pPr>
              <a:lnSpc>
                <a:spcPct val="100000"/>
              </a:lnSpc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792CE3F-FA6A-2FE0-0146-4BFD45CF29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69151" y="384048"/>
            <a:ext cx="4956175" cy="11414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2"/>
                </a:solidFill>
              </a:defRPr>
            </a:lvl1pPr>
            <a:lvl2pPr>
              <a:lnSpc>
                <a:spcPct val="90000"/>
              </a:lnSpc>
              <a:spcBef>
                <a:spcPts val="0"/>
              </a:spcBef>
              <a:defRPr sz="2800"/>
            </a:lvl2pPr>
            <a:lvl3pPr>
              <a:lnSpc>
                <a:spcPct val="90000"/>
              </a:lnSpc>
              <a:spcBef>
                <a:spcPts val="0"/>
              </a:spcBef>
              <a:defRPr sz="2800"/>
            </a:lvl3pPr>
            <a:lvl4pPr>
              <a:lnSpc>
                <a:spcPct val="90000"/>
              </a:lnSpc>
              <a:spcBef>
                <a:spcPts val="0"/>
              </a:spcBef>
              <a:defRPr sz="2800"/>
            </a:lvl4pPr>
            <a:lvl5pPr>
              <a:lnSpc>
                <a:spcPct val="90000"/>
              </a:lnSpc>
              <a:spcBef>
                <a:spcPts val="0"/>
              </a:spcBef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E6C7C8-F097-FDD3-FF97-3FC4133BC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7500" y="3429000"/>
            <a:ext cx="4951413" cy="8572500"/>
          </a:xfrm>
        </p:spPr>
        <p:txBody>
          <a:bodyPr/>
          <a:lstStyle>
            <a:lvl1pPr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 descr="Vertical column divider">
            <a:extLst>
              <a:ext uri="{FF2B5EF4-FFF2-40B4-BE49-F238E27FC236}">
                <a16:creationId xmlns:a16="http://schemas.microsoft.com/office/drawing/2014/main" id="{202744BD-C7A4-D538-2E19-AA279C025A21}"/>
              </a:ext>
            </a:extLst>
          </p:cNvPr>
          <p:cNvCxnSpPr/>
          <p:nvPr userDrawn="1"/>
        </p:nvCxnSpPr>
        <p:spPr bwMode="auto">
          <a:xfrm>
            <a:off x="12188952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Picture Placeholder 4" descr="Place pictogram here">
            <a:extLst>
              <a:ext uri="{FF2B5EF4-FFF2-40B4-BE49-F238E27FC236}">
                <a16:creationId xmlns:a16="http://schemas.microsoft.com/office/drawing/2014/main" id="{4E8FFEFF-CCD0-A436-418A-5FB8624CCC89}"/>
              </a:ext>
            </a:extLst>
          </p:cNvPr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12763500" y="576072"/>
            <a:ext cx="915672" cy="914400"/>
          </a:xfrm>
        </p:spPr>
        <p:txBody>
          <a:bodyPr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0B684B-61D6-CF9E-57FC-892D7CEE8D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7638" y="3429000"/>
            <a:ext cx="4953000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4" name="Straight Connector 13" descr="Vertical column divider">
            <a:extLst>
              <a:ext uri="{FF2B5EF4-FFF2-40B4-BE49-F238E27FC236}">
                <a16:creationId xmlns:a16="http://schemas.microsoft.com/office/drawing/2014/main" id="{ADCE883F-3781-7F7E-8236-8BB5CEBAD77C}"/>
              </a:ext>
            </a:extLst>
          </p:cNvPr>
          <p:cNvCxnSpPr/>
          <p:nvPr userDrawn="1"/>
        </p:nvCxnSpPr>
        <p:spPr bwMode="auto">
          <a:xfrm>
            <a:off x="18288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 descr="Place pictogram here">
            <a:extLst>
              <a:ext uri="{FF2B5EF4-FFF2-40B4-BE49-F238E27FC236}">
                <a16:creationId xmlns:a16="http://schemas.microsoft.com/office/drawing/2014/main" id="{484E55D7-CBB2-992D-3E77-5CB7B7CADA9C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18859500" y="576072"/>
            <a:ext cx="915672" cy="914400"/>
          </a:xfrm>
        </p:spPr>
        <p:txBody>
          <a:bodyPr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E0D5184-93C0-B658-7967-FBC78C38A5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63638" y="3429000"/>
            <a:ext cx="4959350" cy="8572500"/>
          </a:xfrm>
        </p:spPr>
        <p:txBody>
          <a:bodyPr/>
          <a:lstStyle>
            <a:lvl1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8288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36576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548640" indent="-182880"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spcBef>
                <a:spcPts val="0"/>
              </a:spcBef>
              <a:defRPr sz="20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96A2B-2DD4-AEBB-75C4-9215E33D266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FE28AB83-26B6-464D-000B-077BBC18861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89643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4 stacked wide, pictogram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 descr="Place pictogram here">
            <a:extLst>
              <a:ext uri="{FF2B5EF4-FFF2-40B4-BE49-F238E27FC236}">
                <a16:creationId xmlns:a16="http://schemas.microsoft.com/office/drawing/2014/main" id="{30AB5158-BCB8-39EE-DA85-F2CD01699FB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76072" y="576072"/>
            <a:ext cx="1216152" cy="1216152"/>
          </a:xfr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1099CB-CB87-D5D5-506D-4B49C08161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072" y="2478024"/>
            <a:ext cx="6670675" cy="304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1pPr>
            <a:lvl2pPr marL="402336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2pPr>
            <a:lvl3pPr marL="804672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3pPr>
            <a:lvl4pPr marL="1115568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4" name="Straight Connector 13" descr="Vertical column divider ">
            <a:extLst>
              <a:ext uri="{FF2B5EF4-FFF2-40B4-BE49-F238E27FC236}">
                <a16:creationId xmlns:a16="http://schemas.microsoft.com/office/drawing/2014/main" id="{00A530A6-2F26-DA70-D0D9-6DD90453CEC1}"/>
              </a:ext>
            </a:extLst>
          </p:cNvPr>
          <p:cNvCxnSpPr/>
          <p:nvPr userDrawn="1"/>
        </p:nvCxnSpPr>
        <p:spPr bwMode="auto">
          <a:xfrm>
            <a:off x="12192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Picture Placeholder 14" descr="Place pictogram here">
            <a:extLst>
              <a:ext uri="{FF2B5EF4-FFF2-40B4-BE49-F238E27FC236}">
                <a16:creationId xmlns:a16="http://schemas.microsoft.com/office/drawing/2014/main" id="{3C3730E5-61EB-7405-CC85-AB04242CDBC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763500" y="576072"/>
            <a:ext cx="1216152" cy="1216152"/>
          </a:xfr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C1DA3C4-E728-0E45-C91D-8EDF4B495F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763500" y="2476500"/>
            <a:ext cx="6667500" cy="304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1pPr>
            <a:lvl2pPr marL="402336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2pPr>
            <a:lvl3pPr marL="804672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3pPr>
            <a:lvl4pPr marL="1115568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6" name="Straight Connector 15" descr="Horizontal row divider">
            <a:extLst>
              <a:ext uri="{FF2B5EF4-FFF2-40B4-BE49-F238E27FC236}">
                <a16:creationId xmlns:a16="http://schemas.microsoft.com/office/drawing/2014/main" id="{9C5483A0-0E31-72CE-21C3-6248FAEBC09A}"/>
              </a:ext>
            </a:extLst>
          </p:cNvPr>
          <p:cNvCxnSpPr/>
          <p:nvPr userDrawn="1"/>
        </p:nvCxnSpPr>
        <p:spPr bwMode="auto">
          <a:xfrm>
            <a:off x="568325" y="6096000"/>
            <a:ext cx="2324417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Picture Placeholder 16" descr="Place pictogram here">
            <a:extLst>
              <a:ext uri="{FF2B5EF4-FFF2-40B4-BE49-F238E27FC236}">
                <a16:creationId xmlns:a16="http://schemas.microsoft.com/office/drawing/2014/main" id="{62C94928-6A9B-2EA7-301C-71E5F2547C8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76072" y="6473951"/>
            <a:ext cx="1216152" cy="1216152"/>
          </a:xfr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0565063-698E-31B0-B619-B99A9A0B3D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" y="8385048"/>
            <a:ext cx="6670676" cy="304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1pPr>
            <a:lvl2pPr marL="402336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2pPr>
            <a:lvl3pPr marL="804672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3pPr>
            <a:lvl4pPr marL="1115568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9" name="Picture Placeholder 18" descr="Place pictogram here">
            <a:extLst>
              <a:ext uri="{FF2B5EF4-FFF2-40B4-BE49-F238E27FC236}">
                <a16:creationId xmlns:a16="http://schemas.microsoft.com/office/drawing/2014/main" id="{2E840026-2FAF-826F-DCFD-3FF0082B082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2763500" y="6477000"/>
            <a:ext cx="1216152" cy="1216152"/>
          </a:xfr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/>
              <a:t>Pictogram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4E44FFD-1EB7-1873-F6D1-67DE839EF0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63501" y="8382000"/>
            <a:ext cx="6667500" cy="304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1pPr>
            <a:lvl2pPr marL="402336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2pPr>
            <a:lvl3pPr marL="804672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3pPr>
            <a:lvl4pPr marL="1115568" indent="-402336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7BB90E-D2B7-D6BA-E8F5-B16C3F57F6F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FDDCE3A8-54F6-70FC-38D0-2AF2D8AB71E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44779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4 stacked, small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29EF9E2-1551-8357-22BD-8C43EF5EBE3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6072" y="576072"/>
            <a:ext cx="4956175" cy="1141412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D740D-848C-40A7-AB96-E7B74E0A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1682496"/>
            <a:ext cx="5715000" cy="2276856"/>
          </a:xfrm>
        </p:spPr>
        <p:txBody>
          <a:bodyPr/>
          <a:lstStyle>
            <a:lvl1pPr>
              <a:lnSpc>
                <a:spcPct val="11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93A9C8C-F98C-5899-BE8B-D1A544D66C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65024" y="576072"/>
            <a:ext cx="4953000" cy="51450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A62B128-D226-0D9B-89EC-51AFD07F30C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859500" y="576072"/>
            <a:ext cx="4959350" cy="51450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D5CF1-28D6-74AF-B345-5911CB10D4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763500" y="6667500"/>
            <a:ext cx="4953000" cy="4953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7B1C684-915C-90D4-C69F-C24979A42E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59500" y="6667500"/>
            <a:ext cx="4953000" cy="4953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D46B95-CF19-9C3F-1691-68ABF62095BE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6CE92126-B67C-8301-95D0-A821B804399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69836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4 stacked, larg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29EF9E2-1551-8357-22BD-8C43EF5EBE3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6072" y="576072"/>
            <a:ext cx="4956175" cy="448056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D740D-848C-40A7-AB96-E7B74E0A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1527048"/>
            <a:ext cx="11044239" cy="2276856"/>
          </a:xfrm>
        </p:spPr>
        <p:txBody>
          <a:bodyPr rIns="457200"/>
          <a:lstStyle>
            <a:lvl1pPr>
              <a:lnSpc>
                <a:spcPct val="110000"/>
              </a:lnSpc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93A9C8C-F98C-5899-BE8B-D1A544D66C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63500" y="569913"/>
            <a:ext cx="4953000" cy="51450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A62B128-D226-0D9B-89EC-51AFD07F30C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859500" y="569913"/>
            <a:ext cx="4959350" cy="51450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D5CF1-28D6-74AF-B345-5911CB10D4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763500" y="6667500"/>
            <a:ext cx="4953000" cy="4953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7B1C684-915C-90D4-C69F-C24979A42E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59500" y="6667500"/>
            <a:ext cx="4953000" cy="4953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D46B95-CF19-9C3F-1691-68ABF62095BE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D8351E8F-C586-866F-37A3-340B3DD347B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942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, pl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C25B71-827F-9C78-56BA-F30A6070A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50588" cy="6288087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IBM 8-bar logo">
            <a:extLst>
              <a:ext uri="{FF2B5EF4-FFF2-40B4-BE49-F238E27FC236}">
                <a16:creationId xmlns:a16="http://schemas.microsoft.com/office/drawing/2014/main" id="{D1A09496-D938-6EB1-106C-48C5E423EA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279951" y="12526963"/>
            <a:ext cx="1638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7210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4 horizontal, small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353C-7670-AC55-CDA3-888971A54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56175" cy="4573587"/>
          </a:xfrm>
        </p:spPr>
        <p:txBody>
          <a:bodyPr/>
          <a:lstStyle>
            <a:lvl1pPr>
              <a:lnSpc>
                <a:spcPct val="10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A71C2BF-857E-B291-7D82-5920AF4A52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072" y="6656832"/>
            <a:ext cx="4949825" cy="534491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257EC586-7CBB-7AC4-C2FA-85F4BA8AA0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3241" y="6667501"/>
            <a:ext cx="4949825" cy="534491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A0ABD1EA-F6CD-F56B-B5E1-034EEB64D6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7760" y="6667501"/>
            <a:ext cx="4949825" cy="534491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F2DD97F-E181-3C33-32D8-844B57967D8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59500" y="6667501"/>
            <a:ext cx="4949825" cy="534491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76B22-9748-7A34-9D32-D77BB1B498E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7D0BCD34-4CA7-388C-5244-7DC8F9F36FA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44486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4 horizontal, larg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353C-7670-AC55-CDA3-888971A54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50589" cy="4573587"/>
          </a:xfrm>
        </p:spPr>
        <p:txBody>
          <a:bodyPr rIns="457200"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A71C2BF-857E-B291-7D82-5920AF4A52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072" y="6656832"/>
            <a:ext cx="4949825" cy="534491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257EC586-7CBB-7AC4-C2FA-85F4BA8AA0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69591" y="6667501"/>
            <a:ext cx="4949825" cy="534491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A0ABD1EA-F6CD-F56B-B5E1-034EEB64D6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67760" y="6667501"/>
            <a:ext cx="4949825" cy="534491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F2DD97F-E181-3C33-32D8-844B57967D8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859500" y="6667501"/>
            <a:ext cx="4949825" cy="534491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76B22-9748-7A34-9D32-D77BB1B498E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238163DF-77AB-875A-C8AC-2F8AEABFB85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49331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6 stack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740D-848C-40A7-AB96-E7B74E0A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4573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B1D44C30-196F-B4B1-540A-E556579735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65976" y="576072"/>
            <a:ext cx="4953000" cy="51450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7" name="Straight Connector 6" descr="Vertical column divider ">
            <a:extLst>
              <a:ext uri="{FF2B5EF4-FFF2-40B4-BE49-F238E27FC236}">
                <a16:creationId xmlns:a16="http://schemas.microsoft.com/office/drawing/2014/main" id="{1F6D0C9D-C937-48E3-BE84-3DA0D1BC274C}"/>
              </a:ext>
            </a:extLst>
          </p:cNvPr>
          <p:cNvCxnSpPr/>
          <p:nvPr userDrawn="1"/>
        </p:nvCxnSpPr>
        <p:spPr bwMode="auto">
          <a:xfrm>
            <a:off x="12188952" y="566928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93A9C8C-F98C-5899-BE8B-D1A544D66C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63500" y="576072"/>
            <a:ext cx="4953000" cy="51450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8" name="Straight Connector 7" descr="Vertical column divider ">
            <a:extLst>
              <a:ext uri="{FF2B5EF4-FFF2-40B4-BE49-F238E27FC236}">
                <a16:creationId xmlns:a16="http://schemas.microsoft.com/office/drawing/2014/main" id="{0B31714F-DB23-BEBB-75A7-6BFF47AECDDF}"/>
              </a:ext>
            </a:extLst>
          </p:cNvPr>
          <p:cNvCxnSpPr/>
          <p:nvPr userDrawn="1"/>
        </p:nvCxnSpPr>
        <p:spPr bwMode="auto">
          <a:xfrm>
            <a:off x="18294784" y="566928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A62B128-D226-0D9B-89EC-51AFD07F30C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859500" y="576072"/>
            <a:ext cx="4959350" cy="514508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3" name="Straight Connector 2" descr="Horizontal row divider">
            <a:extLst>
              <a:ext uri="{FF2B5EF4-FFF2-40B4-BE49-F238E27FC236}">
                <a16:creationId xmlns:a16="http://schemas.microsoft.com/office/drawing/2014/main" id="{3D492FDB-9D55-98D5-E9DE-229473DD5942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096000" y="6096000"/>
            <a:ext cx="1772285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AB1A268B-43F5-F600-93B7-6248877F5D3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669151" y="6667500"/>
            <a:ext cx="4953000" cy="4953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D5CF1-28D6-74AF-B345-5911CB10D4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763500" y="6667500"/>
            <a:ext cx="4953000" cy="4953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7B1C684-915C-90D4-C69F-C24979A42E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59500" y="6667500"/>
            <a:ext cx="4953000" cy="4953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 b="0" i="0">
                <a:solidFill>
                  <a:schemeClr val="tx1"/>
                </a:solidFill>
                <a:latin typeface="IBM Plex Sans Light" panose="020B040305020300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4BD59-9F51-7E32-8659-A763D0799EB2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180E7AB4-F0E4-7C09-7FE7-9F182217FE0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78703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6 stacked, ic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A5819-78ED-4475-16CD-65C8A2C5E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2859087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24" name="Straight Connector 23" descr="Vertical column divider">
            <a:extLst>
              <a:ext uri="{FF2B5EF4-FFF2-40B4-BE49-F238E27FC236}">
                <a16:creationId xmlns:a16="http://schemas.microsoft.com/office/drawing/2014/main" id="{B5CBE6E3-0E18-8A57-578D-D314948AF14F}"/>
              </a:ext>
            </a:extLst>
          </p:cNvPr>
          <p:cNvCxnSpPr/>
          <p:nvPr userDrawn="1"/>
        </p:nvCxnSpPr>
        <p:spPr bwMode="auto">
          <a:xfrm>
            <a:off x="6096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Picture Placeholder 15" descr="Place icon here">
            <a:extLst>
              <a:ext uri="{FF2B5EF4-FFF2-40B4-BE49-F238E27FC236}">
                <a16:creationId xmlns:a16="http://schemas.microsoft.com/office/drawing/2014/main" id="{DD1F0C48-79E5-E356-43FC-0FCF2DE89A2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67500" y="576072"/>
            <a:ext cx="402336" cy="4032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148C06-F3C6-0E95-A225-29F730DD15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67500" y="1333500"/>
            <a:ext cx="4951413" cy="3810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8" name="Straight Connector 27" descr="Vertical column divider">
            <a:extLst>
              <a:ext uri="{FF2B5EF4-FFF2-40B4-BE49-F238E27FC236}">
                <a16:creationId xmlns:a16="http://schemas.microsoft.com/office/drawing/2014/main" id="{52FF3B59-8BBA-8C99-9D4D-743723E434FC}"/>
              </a:ext>
            </a:extLst>
          </p:cNvPr>
          <p:cNvCxnSpPr/>
          <p:nvPr userDrawn="1"/>
        </p:nvCxnSpPr>
        <p:spPr bwMode="auto">
          <a:xfrm>
            <a:off x="12188952" y="566928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Picture Placeholder 15" descr="Place icon here">
            <a:extLst>
              <a:ext uri="{FF2B5EF4-FFF2-40B4-BE49-F238E27FC236}">
                <a16:creationId xmlns:a16="http://schemas.microsoft.com/office/drawing/2014/main" id="{18E9E323-0756-7849-8F52-19C58A517BD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2763501" y="576072"/>
            <a:ext cx="402336" cy="4032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1FD5E03-A007-B728-4616-E05622A43A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763501" y="1333500"/>
            <a:ext cx="4953000" cy="3810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7" name="Straight Connector 26" descr="Vertical column divider">
            <a:extLst>
              <a:ext uri="{FF2B5EF4-FFF2-40B4-BE49-F238E27FC236}">
                <a16:creationId xmlns:a16="http://schemas.microsoft.com/office/drawing/2014/main" id="{47200B05-7E36-4E03-3739-0BA983764616}"/>
              </a:ext>
            </a:extLst>
          </p:cNvPr>
          <p:cNvCxnSpPr/>
          <p:nvPr userDrawn="1"/>
        </p:nvCxnSpPr>
        <p:spPr bwMode="auto">
          <a:xfrm>
            <a:off x="18288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EEC06719-7195-BBE7-0154-56A039A4B3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59501" y="1333500"/>
            <a:ext cx="4953000" cy="3810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Picture Placeholder 15" descr="Place icon here">
            <a:extLst>
              <a:ext uri="{FF2B5EF4-FFF2-40B4-BE49-F238E27FC236}">
                <a16:creationId xmlns:a16="http://schemas.microsoft.com/office/drawing/2014/main" id="{7C3BFFDB-5499-B3D7-98B2-1ABDA7D5C9D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8859501" y="576072"/>
            <a:ext cx="402336" cy="4032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cxnSp>
        <p:nvCxnSpPr>
          <p:cNvPr id="23" name="Straight Connector 22" descr="Horizontal row divider">
            <a:extLst>
              <a:ext uri="{FF2B5EF4-FFF2-40B4-BE49-F238E27FC236}">
                <a16:creationId xmlns:a16="http://schemas.microsoft.com/office/drawing/2014/main" id="{252CDB94-BA57-B58F-95F0-D406FE34BB40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096000" y="6096000"/>
            <a:ext cx="1772285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Picture Placeholder 15" descr="Place icon here">
            <a:extLst>
              <a:ext uri="{FF2B5EF4-FFF2-40B4-BE49-F238E27FC236}">
                <a16:creationId xmlns:a16="http://schemas.microsoft.com/office/drawing/2014/main" id="{C00295A2-8D30-455D-EBB9-FA7A4679193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667500" y="6694631"/>
            <a:ext cx="402336" cy="4032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2704E464-B0E0-CDD0-B14B-FA6386285AE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67500" y="7429500"/>
            <a:ext cx="4951413" cy="3810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0" name="Picture Placeholder 15" descr="Place icon here">
            <a:extLst>
              <a:ext uri="{FF2B5EF4-FFF2-40B4-BE49-F238E27FC236}">
                <a16:creationId xmlns:a16="http://schemas.microsoft.com/office/drawing/2014/main" id="{F30F0F2C-CA19-3A79-4375-EB8A00FA887C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2763501" y="6694631"/>
            <a:ext cx="402336" cy="4032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96B64B8-6DA8-8704-DD30-37587B3E682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763501" y="7429500"/>
            <a:ext cx="4951413" cy="3792682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Picture Placeholder 15" descr="Place icon here">
            <a:extLst>
              <a:ext uri="{FF2B5EF4-FFF2-40B4-BE49-F238E27FC236}">
                <a16:creationId xmlns:a16="http://schemas.microsoft.com/office/drawing/2014/main" id="{9354D8C6-F61D-3FC1-07F8-FEE730E2D7A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8859501" y="6694631"/>
            <a:ext cx="402336" cy="4032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F965C82-A0A6-A670-C10A-6073DD3549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859501" y="7429500"/>
            <a:ext cx="4953000" cy="38100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 marL="219456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2pPr>
            <a:lvl3pPr marL="438912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3pPr>
            <a:lvl4pPr marL="658368" indent="-219456"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A430D6-E733-E611-E1EF-A795D0B0362A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A0B46D22-64E6-4222-F4E2-B807A7A1528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50859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6 stacked, alternate, larg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3E52F-EEA1-D56F-5E7A-C1983151D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39475" cy="3413126"/>
          </a:xfrm>
        </p:spPr>
        <p:txBody>
          <a:bodyPr rIns="457200"/>
          <a:lstStyle>
            <a:lvl1pPr>
              <a:lnSpc>
                <a:spcPct val="100000"/>
              </a:lnSpc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20" name="Straight Connector 19" descr="Vertical column divider">
            <a:extLst>
              <a:ext uri="{FF2B5EF4-FFF2-40B4-BE49-F238E27FC236}">
                <a16:creationId xmlns:a16="http://schemas.microsoft.com/office/drawing/2014/main" id="{F764036E-86AB-0893-B72B-200B84A6BCFD}"/>
              </a:ext>
            </a:extLst>
          </p:cNvPr>
          <p:cNvCxnSpPr/>
          <p:nvPr userDrawn="1"/>
        </p:nvCxnSpPr>
        <p:spPr bwMode="auto">
          <a:xfrm>
            <a:off x="12188952" y="566928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534223-A15F-A9E6-C7FA-95FFDF117A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763500" y="576072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9" name="Straight Connector 18" descr="Vertical column divider">
            <a:extLst>
              <a:ext uri="{FF2B5EF4-FFF2-40B4-BE49-F238E27FC236}">
                <a16:creationId xmlns:a16="http://schemas.microsoft.com/office/drawing/2014/main" id="{B87B78A1-A315-98D3-1692-18AAAF4C6002}"/>
              </a:ext>
            </a:extLst>
          </p:cNvPr>
          <p:cNvCxnSpPr/>
          <p:nvPr userDrawn="1"/>
        </p:nvCxnSpPr>
        <p:spPr bwMode="auto">
          <a:xfrm>
            <a:off x="18288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1675E3B-BB72-1CF2-CC6C-1977AEAF59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62675" y="576072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6" name="Straight Connector 15" descr="Horizontal row divider">
            <a:extLst>
              <a:ext uri="{FF2B5EF4-FFF2-40B4-BE49-F238E27FC236}">
                <a16:creationId xmlns:a16="http://schemas.microsoft.com/office/drawing/2014/main" id="{4F455E69-0B51-1D31-E569-651079398D3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574675" y="6096000"/>
            <a:ext cx="2324417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75681CC4-265E-A18C-1C70-60E527BC624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072" y="6665976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8" name="Straight Connector 17" descr="Vertical column divider">
            <a:extLst>
              <a:ext uri="{FF2B5EF4-FFF2-40B4-BE49-F238E27FC236}">
                <a16:creationId xmlns:a16="http://schemas.microsoft.com/office/drawing/2014/main" id="{54C560F4-CB2D-6B04-588B-57BB4D4E6DC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096000" y="6096000"/>
            <a:ext cx="0" cy="59055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8D234ED4-217E-BF9B-FDEE-0BE07F831ED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667500" y="6667500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58F0BD-A5CC-CECC-5230-86FB175FD6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63500" y="6667500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9573D61-18CF-FC91-A019-041D3206DA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62675" y="6667500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5ACE3-ACF8-D072-E98D-B30BD47D08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25C7A71B-E65D-0A5D-606D-9F95D5AC6BE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98796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, 6 stacked, alternate, small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3E52F-EEA1-D56F-5E7A-C1983151D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3413126"/>
          </a:xfrm>
        </p:spPr>
        <p:txBody>
          <a:bodyPr rIns="0"/>
          <a:lstStyle>
            <a:lvl1pPr>
              <a:lnSpc>
                <a:spcPct val="11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534223-A15F-A9E6-C7FA-95FFDF117A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763500" y="576072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1675E3B-BB72-1CF2-CC6C-1977AEAF59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62675" y="576072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58F0BD-A5CC-CECC-5230-86FB175FD6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63500" y="6667500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9573D61-18CF-FC91-A019-041D3206DA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62675" y="6667500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75681CC4-265E-A18C-1C70-60E527BC624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0160" y="6667500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8D234ED4-217E-BF9B-FDEE-0BE07F831ED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667500" y="6667500"/>
            <a:ext cx="4953000" cy="4954587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5ACE3-ACF8-D072-E98D-B30BD47D08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cxnSp>
        <p:nvCxnSpPr>
          <p:cNvPr id="16" name="Straight Connector 15" descr="Horizontal row divider">
            <a:extLst>
              <a:ext uri="{FF2B5EF4-FFF2-40B4-BE49-F238E27FC236}">
                <a16:creationId xmlns:a16="http://schemas.microsoft.com/office/drawing/2014/main" id="{4F455E69-0B51-1D31-E569-651079398D3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574675" y="6096000"/>
            <a:ext cx="2324417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 descr="Vertical column divider">
            <a:extLst>
              <a:ext uri="{FF2B5EF4-FFF2-40B4-BE49-F238E27FC236}">
                <a16:creationId xmlns:a16="http://schemas.microsoft.com/office/drawing/2014/main" id="{54C560F4-CB2D-6B04-588B-57BB4D4E6DC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096000" y="6096000"/>
            <a:ext cx="0" cy="59055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 descr="Vertical column divider">
            <a:extLst>
              <a:ext uri="{FF2B5EF4-FFF2-40B4-BE49-F238E27FC236}">
                <a16:creationId xmlns:a16="http://schemas.microsoft.com/office/drawing/2014/main" id="{B87B78A1-A315-98D3-1692-18AAAF4C6002}"/>
              </a:ext>
            </a:extLst>
          </p:cNvPr>
          <p:cNvCxnSpPr/>
          <p:nvPr userDrawn="1"/>
        </p:nvCxnSpPr>
        <p:spPr bwMode="auto">
          <a:xfrm>
            <a:off x="1828800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 descr="Vertical column divider">
            <a:extLst>
              <a:ext uri="{FF2B5EF4-FFF2-40B4-BE49-F238E27FC236}">
                <a16:creationId xmlns:a16="http://schemas.microsoft.com/office/drawing/2014/main" id="{F764036E-86AB-0893-B72B-200B84A6BCFD}"/>
              </a:ext>
            </a:extLst>
          </p:cNvPr>
          <p:cNvCxnSpPr/>
          <p:nvPr userDrawn="1"/>
        </p:nvCxnSpPr>
        <p:spPr bwMode="auto">
          <a:xfrm>
            <a:off x="12188952" y="566928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">
            <a:extLst>
              <a:ext uri="{FF2B5EF4-FFF2-40B4-BE49-F238E27FC236}">
                <a16:creationId xmlns:a16="http://schemas.microsoft.com/office/drawing/2014/main" id="{78DA00F4-B5C9-B0CB-71F8-ED123EAA68C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67149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or imagery, half, ins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0BFE-82FD-94B0-E6D9-A9096777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1525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8FE37E5-0FED-B2B2-3150-F02A8956CD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6072" y="3429000"/>
            <a:ext cx="4956175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8F00625-4E10-D884-2256-56B294B4BA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67500" y="3429000"/>
            <a:ext cx="4951413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Picture Placeholder 10" descr="Place imagery here">
            <a:extLst>
              <a:ext uri="{FF2B5EF4-FFF2-40B4-BE49-F238E27FC236}">
                <a16:creationId xmlns:a16="http://schemas.microsoft.com/office/drawing/2014/main" id="{468A48E8-BE84-7972-AB73-8E31C1C1349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763500" y="569913"/>
            <a:ext cx="11049000" cy="12574587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77F84A-1700-568D-FF6C-C74EAF713E1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458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or imagery, 3/4, ble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0BFE-82FD-94B0-E6D9-A9096777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1525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5EDE688-75EF-DA04-F0B3-24F53FFC6B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" y="3429000"/>
            <a:ext cx="4956175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Picture Placeholder 11" descr="Place imagery here">
            <a:extLst>
              <a:ext uri="{FF2B5EF4-FFF2-40B4-BE49-F238E27FC236}">
                <a16:creationId xmlns:a16="http://schemas.microsoft.com/office/drawing/2014/main" id="{DE390102-FDF4-C834-3F45-02B57A70ADB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18291175" cy="13716000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559113-A66F-B148-0A73-FD8B5C2B02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75B039-5865-7356-B725-0FF3C8F73E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55959" y="12896848"/>
            <a:ext cx="256541" cy="254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44176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or imagery, 3/4, ins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0BFE-82FD-94B0-E6D9-A9096777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1525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8FE37E5-0FED-B2B2-3150-F02A8956CD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6072" y="3429000"/>
            <a:ext cx="4956175" cy="8572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Picture Placeholder 6" descr="Place imagery here">
            <a:extLst>
              <a:ext uri="{FF2B5EF4-FFF2-40B4-BE49-F238E27FC236}">
                <a16:creationId xmlns:a16="http://schemas.microsoft.com/office/drawing/2014/main" id="{CC70703B-65B6-4B78-8B7C-73857A06C3A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667500" y="565151"/>
            <a:ext cx="17151350" cy="12579349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8C6A11-84D9-C1BA-F3C9-2E9D1A288B2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82277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or imagery, ble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 descr="Place imagery here">
            <a:extLst>
              <a:ext uri="{FF2B5EF4-FFF2-40B4-BE49-F238E27FC236}">
                <a16:creationId xmlns:a16="http://schemas.microsoft.com/office/drawing/2014/main" id="{F6679120-DB81-97FD-CD5A-00DC1F5E66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24387174" cy="13715999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C9F466-AC9D-B311-5655-93E326ED59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3555959" y="12896848"/>
            <a:ext cx="256541" cy="254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3062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, plain, business un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AD06EA-1AAE-9258-F68E-D0D307454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50588" cy="6288087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A2629C-3C99-5809-3D6C-46ACEB922F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6072" y="12463272"/>
            <a:ext cx="11050588" cy="762000"/>
          </a:xfrm>
        </p:spPr>
        <p:txBody>
          <a:bodyPr anchor="b"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 descr="IBM 8-bar logo">
            <a:extLst>
              <a:ext uri="{FF2B5EF4-FFF2-40B4-BE49-F238E27FC236}">
                <a16:creationId xmlns:a16="http://schemas.microsoft.com/office/drawing/2014/main" id="{6C5E26C6-9CEF-2A61-0C64-FAACB68F53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279951" y="12526963"/>
            <a:ext cx="1638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27532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or imagery, ins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 descr="Place imagery here">
            <a:extLst>
              <a:ext uri="{FF2B5EF4-FFF2-40B4-BE49-F238E27FC236}">
                <a16:creationId xmlns:a16="http://schemas.microsoft.com/office/drawing/2014/main" id="{34239CCE-9A38-90E1-F860-FF40FBDA240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68325" y="569913"/>
            <a:ext cx="23244175" cy="12580936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</p:spTree>
    <p:extLst>
      <p:ext uri="{BB962C8B-B14F-4D97-AF65-F5344CB8AC3E}">
        <p14:creationId xmlns:p14="http://schemas.microsoft.com/office/powerpoint/2010/main" val="1233576642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, profiles, contributor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0BFE-82FD-94B0-E6D9-A9096777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1525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7" descr="Place bio portrait here">
            <a:extLst>
              <a:ext uri="{FF2B5EF4-FFF2-40B4-BE49-F238E27FC236}">
                <a16:creationId xmlns:a16="http://schemas.microsoft.com/office/drawing/2014/main" id="{E889D859-F4A1-3E97-F05E-8D134A25B9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76072" y="2667000"/>
            <a:ext cx="2473325" cy="2476500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31D025A0-5106-DFB0-90B1-8B366B7891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29000" y="2667000"/>
            <a:ext cx="5708650" cy="2476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Picture Placeholder 7" descr="Place bio portrait here">
            <a:extLst>
              <a:ext uri="{FF2B5EF4-FFF2-40B4-BE49-F238E27FC236}">
                <a16:creationId xmlns:a16="http://schemas.microsoft.com/office/drawing/2014/main" id="{AB8510EE-4140-AEDB-B7AB-EF1D4B72D2A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76072" y="6121400"/>
            <a:ext cx="2473325" cy="2476500"/>
          </a:xfrm>
          <a:solidFill>
            <a:srgbClr val="E0E0E0"/>
          </a:solidFill>
        </p:spPr>
        <p:txBody>
          <a:bodyPr anchor="ctr"/>
          <a:lstStyle>
            <a:lvl1pPr marL="0" marR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5"/>
                </a:solidFill>
              </a:defRPr>
            </a:lvl1pPr>
          </a:lstStyle>
          <a:p>
            <a:pPr marL="0" marR="0" lvl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Place imagery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6F49A0-96BE-0B44-B1C8-17D765B10B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29000" y="6121400"/>
            <a:ext cx="5708650" cy="2476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Picture Placeholder 7" descr="Place bio portrait here">
            <a:extLst>
              <a:ext uri="{FF2B5EF4-FFF2-40B4-BE49-F238E27FC236}">
                <a16:creationId xmlns:a16="http://schemas.microsoft.com/office/drawing/2014/main" id="{3F048335-9A0B-2C1F-47A6-67051F20075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76072" y="9525000"/>
            <a:ext cx="2473325" cy="2476500"/>
          </a:xfrm>
          <a:solidFill>
            <a:srgbClr val="E0E0E0"/>
          </a:solidFill>
        </p:spPr>
        <p:txBody>
          <a:bodyPr anchor="ctr"/>
          <a:lstStyle>
            <a:lvl1pPr marL="0" marR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5"/>
                </a:solidFill>
              </a:defRPr>
            </a:lvl1pPr>
          </a:lstStyle>
          <a:p>
            <a:pPr marL="0" marR="0" lvl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Place imagery here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D4772377-8015-4C99-7ED3-E4475C524D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29000" y="9525001"/>
            <a:ext cx="5708650" cy="2476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3" name="Picture Placeholder 7" descr="Place bio portrait here">
            <a:extLst>
              <a:ext uri="{FF2B5EF4-FFF2-40B4-BE49-F238E27FC236}">
                <a16:creationId xmlns:a16="http://schemas.microsoft.com/office/drawing/2014/main" id="{F94AC7E0-2DC4-5DEB-8E1E-2F27996F98E6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2757150" y="2667000"/>
            <a:ext cx="2473325" cy="2476500"/>
          </a:xfrm>
          <a:solidFill>
            <a:srgbClr val="E0E0E0"/>
          </a:solidFill>
        </p:spPr>
        <p:txBody>
          <a:bodyPr anchor="ctr"/>
          <a:lstStyle>
            <a:lvl1pPr marL="0" marR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5"/>
                </a:solidFill>
              </a:defRPr>
            </a:lvl1pPr>
          </a:lstStyle>
          <a:p>
            <a:pPr marL="0" marR="0" lvl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Place imagery here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3E3566C7-C728-77B2-2A34-BBB83D482F5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5617825" y="2667000"/>
            <a:ext cx="5708650" cy="2476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9" name="Picture Placeholder 7" descr="Place bio portrait here">
            <a:extLst>
              <a:ext uri="{FF2B5EF4-FFF2-40B4-BE49-F238E27FC236}">
                <a16:creationId xmlns:a16="http://schemas.microsoft.com/office/drawing/2014/main" id="{A33F8C74-1D30-FEA9-4F3C-636531C86142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2757150" y="6121400"/>
            <a:ext cx="2473325" cy="2476500"/>
          </a:xfrm>
          <a:solidFill>
            <a:srgbClr val="E0E0E0"/>
          </a:solidFill>
        </p:spPr>
        <p:txBody>
          <a:bodyPr anchor="ctr"/>
          <a:lstStyle>
            <a:lvl1pPr marL="0" marR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5"/>
                </a:solidFill>
              </a:defRPr>
            </a:lvl1pPr>
          </a:lstStyle>
          <a:p>
            <a:pPr marL="0" marR="0" lvl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Place imagery here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A52D1EA1-405F-7875-BAB9-B258776E146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617825" y="6121400"/>
            <a:ext cx="5708650" cy="2476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Picture Placeholder 7" descr="Place bio portrait here">
            <a:extLst>
              <a:ext uri="{FF2B5EF4-FFF2-40B4-BE49-F238E27FC236}">
                <a16:creationId xmlns:a16="http://schemas.microsoft.com/office/drawing/2014/main" id="{2E690121-61A1-708E-E5B8-5B65A668E62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2757150" y="9525000"/>
            <a:ext cx="2473325" cy="2476500"/>
          </a:xfrm>
          <a:solidFill>
            <a:srgbClr val="E0E0E0"/>
          </a:solidFill>
        </p:spPr>
        <p:txBody>
          <a:bodyPr anchor="ctr"/>
          <a:lstStyle>
            <a:lvl1pPr marL="0" marR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5"/>
                </a:solidFill>
              </a:defRPr>
            </a:lvl1pPr>
          </a:lstStyle>
          <a:p>
            <a:pPr marL="0" marR="0" lvl="0" indent="0" algn="ctr" defTabSz="2438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Place imagery here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73849969-24A3-113A-C58E-4A4B0FB29BA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5617825" y="9525001"/>
            <a:ext cx="5708650" cy="2476500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1pPr>
            <a:lvl2pPr marL="256032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2pPr>
            <a:lvl3pPr marL="512064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3pPr>
            <a:lvl4pPr marL="768096" indent="-256032"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0"/>
              </a:spcBef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D83A84-CCD3-C297-7314-225B96D47D6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74870601-E9CA-9D0E-804F-2A7353CE534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00783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0BFE-82FD-94B0-E6D9-A9096777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4573587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B3D8D357-75A1-F4FD-F531-380CF7DE4340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6667500" y="569913"/>
            <a:ext cx="17145000" cy="114315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A8EE3-1224-3A4B-8A9E-611D8DCF629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7989FA07-F7B7-BE4B-581F-7BE47BBA605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31850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al disclaimer, one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B717A5-5D28-36C3-250F-93E0C68721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6072" y="384048"/>
            <a:ext cx="4956175" cy="2859087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4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FF5DC1-E283-8AC5-8620-93647430318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859500" y="569913"/>
            <a:ext cx="4953000" cy="11431587"/>
          </a:xfrm>
        </p:spPr>
        <p:txBody>
          <a:bodyPr/>
          <a:lstStyle>
            <a:lvl1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46304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292608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438912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r>
              <a:rPr lang="en-US"/>
              <a:t>Copy and paste appropriate legal disclaimer text from one of the three options in the PDF guidance deck, found on pages 22-24. Always use the proper legal disclaimer for your presentation audience.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A6E1A4-1881-81E9-2BBE-BC4DBFE11A0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80270476-9FE1-F85E-6F9B-322B184D8FC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37693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0BFE-82FD-94B0-E6D9-A9096777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4949825" cy="1525588"/>
          </a:xfrm>
        </p:spPr>
        <p:txBody>
          <a:bodyPr/>
          <a:lstStyle>
            <a:lvl1pPr>
              <a:lnSpc>
                <a:spcPct val="110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559113-A66F-B148-0A73-FD8B5C2B02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BAFC9C6E-79FD-9BB8-F74D-EAA013319C6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31483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al disclaimer, two colum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B717A5-5D28-36C3-250F-93E0C68721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6072" y="384048"/>
            <a:ext cx="4956175" cy="2859087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64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6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4E531DA-4051-706E-065B-21A0391415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763500" y="569913"/>
            <a:ext cx="4953000" cy="11431587"/>
          </a:xfrm>
        </p:spPr>
        <p:txBody>
          <a:bodyPr/>
          <a:lstStyle>
            <a:lvl1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46304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292608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438912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r>
              <a:rPr lang="en-US"/>
              <a:t>Copy and paste appropriate legal disclaimer text from one of the three options in the PDF guidance deck, found on pages 22-24. Always use the proper legal disclaimer for your presentation audience.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FF5DC1-E283-8AC5-8620-93647430318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859500" y="569913"/>
            <a:ext cx="4953000" cy="11431587"/>
          </a:xfrm>
        </p:spPr>
        <p:txBody>
          <a:bodyPr/>
          <a:lstStyle>
            <a:lvl1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  <a:lvl2pPr marL="146304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2pPr>
            <a:lvl3pPr marL="292608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3pPr>
            <a:lvl4pPr marL="438912" indent="-146304"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4pPr>
            <a:lvl5pPr>
              <a:lnSpc>
                <a:spcPct val="120000"/>
              </a:lnSpc>
              <a:spcBef>
                <a:spcPts val="0"/>
              </a:spcBef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5pPr>
          </a:lstStyle>
          <a:p>
            <a:r>
              <a:rPr lang="en-US"/>
              <a:t>Copy and paste appropriate legal disclaimer text from one of the three options in the PDF guidance deck, found on pages 22-24. Always use the proper legal disclaimer for your presentation audience.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A6E1A4-1881-81E9-2BBE-BC4DBFE11A0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81024" y="1280477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CAD686F0-BF95-1E62-61EC-96790733887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66477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BM 8-bar logo">
            <a:extLst>
              <a:ext uri="{FF2B5EF4-FFF2-40B4-BE49-F238E27FC236}">
                <a16:creationId xmlns:a16="http://schemas.microsoft.com/office/drawing/2014/main" id="{F7060FE5-C047-4041-AB41-F553D2847E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5371" y="6168460"/>
            <a:ext cx="3456432" cy="137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8333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, imagery, half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412C-EE28-6248-612D-41BAAD7F0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0101072" cy="10479087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 descr="Place imagery here">
            <a:extLst>
              <a:ext uri="{FF2B5EF4-FFF2-40B4-BE49-F238E27FC236}">
                <a16:creationId xmlns:a16="http://schemas.microsoft.com/office/drawing/2014/main" id="{9CD5B627-E439-376E-A00C-87BAFF059FD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763500" y="569913"/>
            <a:ext cx="11049000" cy="12574587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  <p:pic>
        <p:nvPicPr>
          <p:cNvPr id="9" name="Picture 8" descr="IBM 8-bar logo">
            <a:extLst>
              <a:ext uri="{FF2B5EF4-FFF2-40B4-BE49-F238E27FC236}">
                <a16:creationId xmlns:a16="http://schemas.microsoft.com/office/drawing/2014/main" id="{735CD4FC-3A11-28F6-09EF-9089FE9596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7850" y="12526963"/>
            <a:ext cx="1638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657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, imagery, half, business un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6E74B7-8F2A-46A5-97C4-76677246CF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072" y="576072"/>
            <a:ext cx="10099675" cy="571500"/>
          </a:xfrm>
        </p:spPr>
        <p:txBody>
          <a:bodyPr/>
          <a:lstStyle>
            <a:lvl1pPr>
              <a:spcBef>
                <a:spcPts val="0"/>
              </a:spcBef>
              <a:defRPr sz="2800">
                <a:solidFill>
                  <a:schemeClr val="tx2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3A412C-EE28-6248-612D-41BAAD7F0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1527048"/>
            <a:ext cx="10099675" cy="9337675"/>
          </a:xfrm>
        </p:spPr>
        <p:txBody>
          <a:bodyPr/>
          <a:lstStyle>
            <a:lvl1pPr>
              <a:lnSpc>
                <a:spcPct val="100000"/>
              </a:lnSpc>
              <a:defRPr sz="8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 descr="Place imagery here">
            <a:extLst>
              <a:ext uri="{FF2B5EF4-FFF2-40B4-BE49-F238E27FC236}">
                <a16:creationId xmlns:a16="http://schemas.microsoft.com/office/drawing/2014/main" id="{9CD5B627-E439-376E-A00C-87BAFF059FD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763500" y="569913"/>
            <a:ext cx="11049000" cy="12574587"/>
          </a:xfrm>
          <a:solidFill>
            <a:srgbClr val="E0E0E0"/>
          </a:solidFill>
        </p:spPr>
        <p:txBody>
          <a:bodyPr anchor="ctr"/>
          <a:lstStyle>
            <a:lvl1pPr algn="ct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Place imagery here</a:t>
            </a:r>
          </a:p>
        </p:txBody>
      </p:sp>
      <p:pic>
        <p:nvPicPr>
          <p:cNvPr id="4" name="Picture 3" descr="IBM 8-bar logo">
            <a:extLst>
              <a:ext uri="{FF2B5EF4-FFF2-40B4-BE49-F238E27FC236}">
                <a16:creationId xmlns:a16="http://schemas.microsoft.com/office/drawing/2014/main" id="{EEE0A3D1-7815-E46E-77D1-E2DC099B47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7850" y="12526963"/>
            <a:ext cx="1638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03886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6957-63E4-1587-AB6D-C18AE4E0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4956175" cy="4573587"/>
          </a:xfrm>
        </p:spPr>
        <p:txBody>
          <a:bodyPr/>
          <a:lstStyle>
            <a:lvl1pPr>
              <a:lnSpc>
                <a:spcPct val="100000"/>
              </a:lnSpc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5443B4-0187-FC99-0FDE-8EB191B6CE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63500" y="569913"/>
            <a:ext cx="4953000" cy="11431587"/>
          </a:xfrm>
        </p:spPr>
        <p:txBody>
          <a:bodyPr/>
          <a:lstStyle>
            <a:lvl1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647AD3-098B-D1AB-C8D8-463E38402F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862675" y="569913"/>
            <a:ext cx="4949825" cy="11431587"/>
          </a:xfrm>
        </p:spPr>
        <p:txBody>
          <a:bodyPr/>
          <a:lstStyle>
            <a:lvl1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defTabSz="1161288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028AA764-A00C-AFFF-7F3F-49A733DCD47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5D1D2A7-CF30-5698-14FC-F71CB82D5BC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6830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6957-63E4-1587-AB6D-C18AE4E0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1050588" cy="2859087"/>
          </a:xfrm>
        </p:spPr>
        <p:txBody>
          <a:bodyPr rIns="457200"/>
          <a:lstStyle>
            <a:lvl1pPr>
              <a:lnSpc>
                <a:spcPct val="100000"/>
              </a:lnSpc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289B0F8-E9A7-CF76-E87F-8D4302E8DA4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A4B74093-A800-CB62-8607-A04D569204E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8212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C7EC0-4BFB-A603-5703-0D692C626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420624"/>
            <a:ext cx="17141825" cy="8191500"/>
          </a:xfrm>
        </p:spPr>
        <p:txBody>
          <a:bodyPr/>
          <a:lstStyle>
            <a:lvl1pPr>
              <a:defRPr sz="17200" b="0" i="0">
                <a:solidFill>
                  <a:schemeClr val="tx2"/>
                </a:solidFill>
                <a:latin typeface="IBM Plex Sans ExtLt" panose="020B030305020300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C591478-AD3F-2EF7-29A4-36A887DC19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568324" y="12804235"/>
            <a:ext cx="4956176" cy="381000"/>
          </a:xfrm>
        </p:spPr>
        <p:txBody>
          <a:bodyPr/>
          <a:lstStyle/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6697187-0170-8894-23C9-28F80A0C3B2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541592" y="12938838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789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574675" y="577850"/>
            <a:ext cx="22590125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idx="1"/>
          </p:nvPr>
        </p:nvSpPr>
        <p:spPr>
          <a:xfrm>
            <a:off x="574675" y="3327399"/>
            <a:ext cx="22590125" cy="8669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EB465A-FE7F-6B71-D716-1673174BB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600" b="0" i="0">
                <a:solidFill>
                  <a:schemeClr val="tx1"/>
                </a:solidFill>
                <a:latin typeface="IBM Plex Sans" panose="020B0503050203000203" pitchFamily="34" charset="0"/>
              </a:defRPr>
            </a:lvl1pPr>
          </a:lstStyle>
          <a:p>
            <a:r>
              <a:rPr lang="en-GB"/>
              <a:t>Password-Protected Key Retrieval with(out) HSM Protection</a:t>
            </a:r>
            <a:endParaRPr lang="en-US"/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541592" y="12938760"/>
            <a:ext cx="270908" cy="2462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 anchorCtr="0">
            <a:spAutoFit/>
          </a:bodyPr>
          <a:lstStyle>
            <a:lvl1pPr algn="r">
              <a:defRPr sz="1600" b="0" i="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  <a:sym typeface="IBM Plex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284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  <p:sldLayoutId id="2147484019" r:id="rId15"/>
    <p:sldLayoutId id="2147484020" r:id="rId16"/>
    <p:sldLayoutId id="2147484021" r:id="rId17"/>
    <p:sldLayoutId id="2147484022" r:id="rId18"/>
    <p:sldLayoutId id="2147484023" r:id="rId19"/>
    <p:sldLayoutId id="2147484024" r:id="rId20"/>
    <p:sldLayoutId id="2147484025" r:id="rId21"/>
    <p:sldLayoutId id="2147484026" r:id="rId22"/>
    <p:sldLayoutId id="2147484027" r:id="rId23"/>
    <p:sldLayoutId id="2147484028" r:id="rId24"/>
    <p:sldLayoutId id="2147484029" r:id="rId25"/>
    <p:sldLayoutId id="2147484030" r:id="rId26"/>
    <p:sldLayoutId id="2147484031" r:id="rId27"/>
    <p:sldLayoutId id="2147484032" r:id="rId28"/>
    <p:sldLayoutId id="2147484033" r:id="rId29"/>
    <p:sldLayoutId id="2147484034" r:id="rId30"/>
    <p:sldLayoutId id="2147484035" r:id="rId31"/>
    <p:sldLayoutId id="2147484036" r:id="rId32"/>
    <p:sldLayoutId id="2147484037" r:id="rId33"/>
    <p:sldLayoutId id="2147484038" r:id="rId34"/>
    <p:sldLayoutId id="2147484039" r:id="rId35"/>
    <p:sldLayoutId id="2147484040" r:id="rId36"/>
    <p:sldLayoutId id="2147484041" r:id="rId37"/>
    <p:sldLayoutId id="2147484042" r:id="rId38"/>
    <p:sldLayoutId id="2147484043" r:id="rId39"/>
    <p:sldLayoutId id="2147484044" r:id="rId40"/>
    <p:sldLayoutId id="2147484045" r:id="rId41"/>
    <p:sldLayoutId id="2147484046" r:id="rId42"/>
    <p:sldLayoutId id="2147484048" r:id="rId43"/>
    <p:sldLayoutId id="2147484047" r:id="rId44"/>
    <p:sldLayoutId id="2147484049" r:id="rId45"/>
    <p:sldLayoutId id="2147484050" r:id="rId46"/>
  </p:sldLayoutIdLst>
  <p:transition spd="med"/>
  <p:hf sldNum="0" hdr="0" dt="0"/>
  <p:txStyles>
    <p:titleStyle>
      <a:lvl1pPr marL="0" marR="0" indent="0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chemeClr val="tx2"/>
          </a:solidFill>
          <a:uFillTx/>
          <a:latin typeface="+mj-lt"/>
          <a:ea typeface="+mj-ea"/>
          <a:cs typeface="+mj-cs"/>
          <a:sym typeface="IBM Plex Sans Light"/>
        </a:defRPr>
      </a:lvl1pPr>
      <a:lvl2pPr marL="0" marR="0" indent="0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2pPr>
      <a:lvl3pPr marL="0" marR="0" indent="0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3pPr>
      <a:lvl4pPr marL="0" marR="0" indent="0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4pPr>
      <a:lvl5pPr marL="0" marR="0" indent="0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5pPr>
      <a:lvl6pPr marL="0" marR="0" indent="362568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6pPr>
      <a:lvl7pPr marL="0" marR="0" indent="725139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7pPr>
      <a:lvl8pPr marL="0" marR="0" indent="1087706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8pPr>
      <a:lvl9pPr marL="0" marR="0" indent="1450276" algn="l" defTabSz="2438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9pPr>
    </p:titleStyle>
    <p:bodyStyle>
      <a:lvl1pPr marL="0" marR="0" indent="0" algn="l" defTabSz="2438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j-lt"/>
          <a:ea typeface="+mj-ea"/>
          <a:cs typeface="+mj-cs"/>
          <a:sym typeface="IBM Plex Sans Light"/>
        </a:defRPr>
      </a:lvl1pPr>
      <a:lvl2pPr marL="329184" marR="0" indent="-329184" algn="l" defTabSz="2438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Tx/>
        <a:buChar char="–"/>
        <a:tabLst/>
        <a:defRPr sz="3600" b="0" i="0" u="none" strike="noStrike" cap="none" spc="0" baseline="0">
          <a:solidFill>
            <a:schemeClr val="tx1"/>
          </a:solidFill>
          <a:uFillTx/>
          <a:latin typeface="+mj-lt"/>
          <a:ea typeface="+mj-ea"/>
          <a:cs typeface="+mj-cs"/>
          <a:sym typeface="IBM Plex Sans Light"/>
        </a:defRPr>
      </a:lvl2pPr>
      <a:lvl3pPr marL="658368" marR="0" indent="-329184" algn="l" defTabSz="2438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3600" b="0" i="0" u="none" strike="noStrike" cap="none" spc="0" baseline="0">
          <a:solidFill>
            <a:schemeClr val="tx1"/>
          </a:solidFill>
          <a:uFillTx/>
          <a:latin typeface="+mj-lt"/>
          <a:ea typeface="+mj-ea"/>
          <a:cs typeface="+mj-cs"/>
          <a:sym typeface="IBM Plex Sans Light"/>
        </a:defRPr>
      </a:lvl3pPr>
      <a:lvl4pPr marL="987552" marR="0" indent="-329184" algn="l" defTabSz="2438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Pct val="100000"/>
        <a:buFontTx/>
        <a:buChar char="–"/>
        <a:tabLst/>
        <a:defRPr sz="3600" b="0" i="0" u="none" strike="noStrike" cap="none" spc="0" baseline="0">
          <a:solidFill>
            <a:schemeClr val="tx1"/>
          </a:solidFill>
          <a:uFillTx/>
          <a:latin typeface="+mj-lt"/>
          <a:ea typeface="+mj-ea"/>
          <a:cs typeface="+mj-cs"/>
          <a:sym typeface="IBM Plex Sans Light"/>
        </a:defRPr>
      </a:lvl4pPr>
      <a:lvl5pPr marL="1143000" marR="0" indent="-457200" algn="l" defTabSz="2438400" rtl="0" eaLnBrk="1" latinLnBrk="0" hangingPunct="1">
        <a:lnSpc>
          <a:spcPct val="110000"/>
        </a:lnSpc>
        <a:spcBef>
          <a:spcPts val="29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5pPr>
      <a:lvl6pPr marL="1843060" marR="0" indent="-389009" algn="l" defTabSz="2438400" rtl="0" eaLnBrk="1" latinLnBrk="0" hangingPunct="1">
        <a:lnSpc>
          <a:spcPct val="100000"/>
        </a:lnSpc>
        <a:spcBef>
          <a:spcPts val="2900"/>
        </a:spcBef>
        <a:spcAft>
          <a:spcPts val="0"/>
        </a:spcAft>
        <a:buClrTx/>
        <a:buSzPct val="100000"/>
        <a:buFontTx/>
        <a:buChar char="»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6pPr>
      <a:lvl7pPr marL="2205631" marR="0" indent="-389009" algn="l" defTabSz="2438400" rtl="0" eaLnBrk="1" latinLnBrk="0" hangingPunct="1">
        <a:lnSpc>
          <a:spcPct val="100000"/>
        </a:lnSpc>
        <a:spcBef>
          <a:spcPts val="2900"/>
        </a:spcBef>
        <a:spcAft>
          <a:spcPts val="0"/>
        </a:spcAft>
        <a:buClrTx/>
        <a:buSzPct val="100000"/>
        <a:buFontTx/>
        <a:buChar char="»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7pPr>
      <a:lvl8pPr marL="2568200" marR="0" indent="-389009" algn="l" defTabSz="2438400" rtl="0" eaLnBrk="1" latinLnBrk="0" hangingPunct="1">
        <a:lnSpc>
          <a:spcPct val="100000"/>
        </a:lnSpc>
        <a:spcBef>
          <a:spcPts val="2900"/>
        </a:spcBef>
        <a:spcAft>
          <a:spcPts val="0"/>
        </a:spcAft>
        <a:buClrTx/>
        <a:buSzPct val="100000"/>
        <a:buFontTx/>
        <a:buChar char="»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8pPr>
      <a:lvl9pPr marL="2930769" marR="0" indent="-389009" algn="l" defTabSz="2438400" rtl="0" eaLnBrk="1" latinLnBrk="0" hangingPunct="1">
        <a:lnSpc>
          <a:spcPct val="100000"/>
        </a:lnSpc>
        <a:spcBef>
          <a:spcPts val="2900"/>
        </a:spcBef>
        <a:spcAft>
          <a:spcPts val="0"/>
        </a:spcAft>
        <a:buClrTx/>
        <a:buSzPct val="100000"/>
        <a:buFontTx/>
        <a:buChar char="»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IBM Plex Sans Light"/>
        </a:defRPr>
      </a:lvl9pPr>
    </p:bodyStyle>
    <p:otherStyle>
      <a:lvl1pPr marL="0" marR="0" indent="0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1pPr>
      <a:lvl2pPr marL="0" marR="0" indent="342991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2pPr>
      <a:lvl3pPr marL="0" marR="0" indent="685982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3pPr>
      <a:lvl4pPr marL="0" marR="0" indent="1028974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4pPr>
      <a:lvl5pPr marL="0" marR="0" indent="1371965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5pPr>
      <a:lvl6pPr marL="0" marR="0" indent="1714956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6pPr>
      <a:lvl7pPr marL="0" marR="0" indent="2057948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7pPr>
      <a:lvl8pPr marL="0" marR="0" indent="2400940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8pPr>
      <a:lvl9pPr marL="0" marR="0" indent="2743931" algn="r" defTabSz="182928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BM Plex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0F62FE"/>
          </p15:clr>
        </p15:guide>
        <p15:guide id="3" pos="364">
          <p15:clr>
            <a:srgbClr val="EE5396"/>
          </p15:clr>
        </p15:guide>
        <p15:guide id="4" pos="3840">
          <p15:clr>
            <a:srgbClr val="0F62FE"/>
          </p15:clr>
        </p15:guide>
        <p15:guide id="5" pos="1916">
          <p15:clr>
            <a:srgbClr val="EE5396"/>
          </p15:clr>
        </p15:guide>
        <p15:guide id="6" pos="5756">
          <p15:clr>
            <a:srgbClr val="EE5396"/>
          </p15:clr>
        </p15:guide>
        <p15:guide id="7" pos="7319">
          <p15:clr>
            <a:srgbClr val="EE5396"/>
          </p15:clr>
        </p15:guide>
        <p15:guide id="8" pos="8040">
          <p15:clr>
            <a:srgbClr val="EE5396"/>
          </p15:clr>
        </p15:guide>
        <p15:guide id="9" pos="4200">
          <p15:clr>
            <a:srgbClr val="EE5396"/>
          </p15:clr>
        </p15:guide>
        <p15:guide id="10" pos="3480">
          <p15:clr>
            <a:srgbClr val="EE5396"/>
          </p15:clr>
        </p15:guide>
        <p15:guide id="11" pos="9594">
          <p15:clr>
            <a:srgbClr val="EE5396"/>
          </p15:clr>
        </p15:guide>
        <p15:guide id="13" pos="11160">
          <p15:clr>
            <a:srgbClr val="EE5396"/>
          </p15:clr>
        </p15:guide>
        <p15:guide id="14" pos="11880">
          <p15:clr>
            <a:srgbClr val="EE5396"/>
          </p15:clr>
        </p15:guide>
        <p15:guide id="15" pos="13440">
          <p15:clr>
            <a:srgbClr val="EE5396"/>
          </p15:clr>
        </p15:guide>
        <p15:guide id="16" pos="14995">
          <p15:clr>
            <a:srgbClr val="EE5396"/>
          </p15:clr>
        </p15:guide>
        <p15:guide id="17" orient="horz" pos="2160">
          <p15:clr>
            <a:srgbClr val="0F62FE"/>
          </p15:clr>
        </p15:guide>
        <p15:guide id="19" orient="horz" pos="3240">
          <p15:clr>
            <a:srgbClr val="EE5396"/>
          </p15:clr>
        </p15:guide>
        <p15:guide id="20" orient="horz" pos="1080" userDrawn="1">
          <p15:clr>
            <a:srgbClr val="EE5396"/>
          </p15:clr>
        </p15:guide>
        <p15:guide id="21" orient="horz" pos="364">
          <p15:clr>
            <a:srgbClr val="EE5396"/>
          </p15:clr>
        </p15:guide>
        <p15:guide id="22" orient="horz" pos="5400">
          <p15:clr>
            <a:srgbClr val="EE5396"/>
          </p15:clr>
        </p15:guide>
        <p15:guide id="24" orient="horz" pos="7557">
          <p15:clr>
            <a:srgbClr val="EE5396"/>
          </p15:clr>
        </p15:guide>
        <p15:guide id="25" orient="horz" pos="8273">
          <p15:clr>
            <a:srgbClr val="EE5396"/>
          </p15:clr>
        </p15:guide>
        <p15:guide id="26" pos="7680">
          <p15:clr>
            <a:srgbClr val="0F62FE"/>
          </p15:clr>
        </p15:guide>
        <p15:guide id="27" pos="11520">
          <p15:clr>
            <a:srgbClr val="0F62FE"/>
          </p15:clr>
        </p15:guide>
        <p15:guide id="28" orient="horz" pos="6480">
          <p15:clr>
            <a:srgbClr val="0F62FE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4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94.xml"/><Relationship Id="rId13" Type="http://schemas.openxmlformats.org/officeDocument/2006/relationships/tags" Target="../tags/tag99.xml"/><Relationship Id="rId18" Type="http://schemas.openxmlformats.org/officeDocument/2006/relationships/tags" Target="../tags/tag104.xml"/><Relationship Id="rId26" Type="http://schemas.openxmlformats.org/officeDocument/2006/relationships/image" Target="../media/image7.svg"/><Relationship Id="rId3" Type="http://schemas.openxmlformats.org/officeDocument/2006/relationships/tags" Target="../tags/tag89.xml"/><Relationship Id="rId21" Type="http://schemas.openxmlformats.org/officeDocument/2006/relationships/slideLayout" Target="../slideLayouts/slideLayout7.xml"/><Relationship Id="rId7" Type="http://schemas.openxmlformats.org/officeDocument/2006/relationships/tags" Target="../tags/tag93.xml"/><Relationship Id="rId12" Type="http://schemas.openxmlformats.org/officeDocument/2006/relationships/tags" Target="../tags/tag98.xml"/><Relationship Id="rId17" Type="http://schemas.openxmlformats.org/officeDocument/2006/relationships/tags" Target="../tags/tag103.xml"/><Relationship Id="rId25" Type="http://schemas.openxmlformats.org/officeDocument/2006/relationships/image" Target="../media/image6.png"/><Relationship Id="rId2" Type="http://schemas.openxmlformats.org/officeDocument/2006/relationships/tags" Target="../tags/tag88.xml"/><Relationship Id="rId16" Type="http://schemas.openxmlformats.org/officeDocument/2006/relationships/tags" Target="../tags/tag102.xml"/><Relationship Id="rId20" Type="http://schemas.openxmlformats.org/officeDocument/2006/relationships/tags" Target="../tags/tag106.xml"/><Relationship Id="rId1" Type="http://schemas.openxmlformats.org/officeDocument/2006/relationships/tags" Target="../tags/tag87.xml"/><Relationship Id="rId6" Type="http://schemas.openxmlformats.org/officeDocument/2006/relationships/tags" Target="../tags/tag92.xml"/><Relationship Id="rId11" Type="http://schemas.openxmlformats.org/officeDocument/2006/relationships/tags" Target="../tags/tag97.xml"/><Relationship Id="rId24" Type="http://schemas.openxmlformats.org/officeDocument/2006/relationships/image" Target="../media/image5.svg"/><Relationship Id="rId5" Type="http://schemas.openxmlformats.org/officeDocument/2006/relationships/tags" Target="../tags/tag91.xml"/><Relationship Id="rId15" Type="http://schemas.openxmlformats.org/officeDocument/2006/relationships/tags" Target="../tags/tag101.xml"/><Relationship Id="rId23" Type="http://schemas.openxmlformats.org/officeDocument/2006/relationships/image" Target="../media/image4.png"/><Relationship Id="rId10" Type="http://schemas.openxmlformats.org/officeDocument/2006/relationships/tags" Target="../tags/tag96.xml"/><Relationship Id="rId19" Type="http://schemas.openxmlformats.org/officeDocument/2006/relationships/tags" Target="../tags/tag105.xml"/><Relationship Id="rId4" Type="http://schemas.openxmlformats.org/officeDocument/2006/relationships/tags" Target="../tags/tag90.xml"/><Relationship Id="rId9" Type="http://schemas.openxmlformats.org/officeDocument/2006/relationships/tags" Target="../tags/tag95.xml"/><Relationship Id="rId14" Type="http://schemas.openxmlformats.org/officeDocument/2006/relationships/tags" Target="../tags/tag100.xml"/><Relationship Id="rId2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14.xml"/><Relationship Id="rId13" Type="http://schemas.openxmlformats.org/officeDocument/2006/relationships/image" Target="../media/image10.png"/><Relationship Id="rId3" Type="http://schemas.openxmlformats.org/officeDocument/2006/relationships/tags" Target="../tags/tag109.xml"/><Relationship Id="rId7" Type="http://schemas.openxmlformats.org/officeDocument/2006/relationships/tags" Target="../tags/tag113.xml"/><Relationship Id="rId12" Type="http://schemas.openxmlformats.org/officeDocument/2006/relationships/image" Target="../media/image9.svg"/><Relationship Id="rId2" Type="http://schemas.openxmlformats.org/officeDocument/2006/relationships/tags" Target="../tags/tag108.xml"/><Relationship Id="rId16" Type="http://schemas.openxmlformats.org/officeDocument/2006/relationships/image" Target="../media/image13.svg"/><Relationship Id="rId1" Type="http://schemas.openxmlformats.org/officeDocument/2006/relationships/tags" Target="../tags/tag107.xml"/><Relationship Id="rId6" Type="http://schemas.openxmlformats.org/officeDocument/2006/relationships/tags" Target="../tags/tag112.xml"/><Relationship Id="rId11" Type="http://schemas.openxmlformats.org/officeDocument/2006/relationships/image" Target="../media/image8.png"/><Relationship Id="rId5" Type="http://schemas.openxmlformats.org/officeDocument/2006/relationships/tags" Target="../tags/tag111.xml"/><Relationship Id="rId15" Type="http://schemas.openxmlformats.org/officeDocument/2006/relationships/image" Target="../media/image12.png"/><Relationship Id="rId10" Type="http://schemas.openxmlformats.org/officeDocument/2006/relationships/slideLayout" Target="../slideLayouts/slideLayout19.xml"/><Relationship Id="rId4" Type="http://schemas.openxmlformats.org/officeDocument/2006/relationships/tags" Target="../tags/tag110.xml"/><Relationship Id="rId9" Type="http://schemas.openxmlformats.org/officeDocument/2006/relationships/tags" Target="../tags/tag115.xml"/><Relationship Id="rId14" Type="http://schemas.openxmlformats.org/officeDocument/2006/relationships/image" Target="../media/image11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118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4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3" Type="http://schemas.openxmlformats.org/officeDocument/2006/relationships/tags" Target="../tags/tag127.xml"/><Relationship Id="rId7" Type="http://schemas.openxmlformats.org/officeDocument/2006/relationships/tags" Target="../tags/tag131.xml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tags" Target="../tags/tag126.xml"/><Relationship Id="rId16" Type="http://schemas.openxmlformats.org/officeDocument/2006/relationships/image" Target="../media/image20.png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11" Type="http://schemas.openxmlformats.org/officeDocument/2006/relationships/image" Target="../media/image15.svg"/><Relationship Id="rId5" Type="http://schemas.openxmlformats.org/officeDocument/2006/relationships/tags" Target="../tags/tag129.xml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tags" Target="../tags/tag128.xml"/><Relationship Id="rId9" Type="http://schemas.openxmlformats.org/officeDocument/2006/relationships/notesSlide" Target="../notesSlides/notesSlide8.xml"/><Relationship Id="rId1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image" Target="../media/image23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7" Type="http://schemas.openxmlformats.org/officeDocument/2006/relationships/image" Target="../media/image23.png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3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image" Target="../media/image5.svg"/><Relationship Id="rId2" Type="http://schemas.openxmlformats.org/officeDocument/2006/relationships/tags" Target="../tags/tag3.xml"/><Relationship Id="rId16" Type="http://schemas.openxmlformats.org/officeDocument/2006/relationships/image" Target="../media/image4.pn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notesSlide" Target="../notesSlides/notesSlide1.xml"/><Relationship Id="rId10" Type="http://schemas.openxmlformats.org/officeDocument/2006/relationships/tags" Target="../tags/tag11.xml"/><Relationship Id="rId19" Type="http://schemas.openxmlformats.org/officeDocument/2006/relationships/image" Target="../media/image7.sv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141.xml"/><Relationship Id="rId7" Type="http://schemas.openxmlformats.org/officeDocument/2006/relationships/tags" Target="../tags/tag145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10" Type="http://schemas.openxmlformats.org/officeDocument/2006/relationships/image" Target="../media/image24.png"/><Relationship Id="rId4" Type="http://schemas.openxmlformats.org/officeDocument/2006/relationships/tags" Target="../tags/tag142.xml"/><Relationship Id="rId9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4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56.xml"/><Relationship Id="rId13" Type="http://schemas.openxmlformats.org/officeDocument/2006/relationships/tags" Target="../tags/tag161.xml"/><Relationship Id="rId18" Type="http://schemas.openxmlformats.org/officeDocument/2006/relationships/tags" Target="../tags/tag166.xml"/><Relationship Id="rId3" Type="http://schemas.openxmlformats.org/officeDocument/2006/relationships/tags" Target="../tags/tag151.xml"/><Relationship Id="rId21" Type="http://schemas.openxmlformats.org/officeDocument/2006/relationships/notesSlide" Target="../notesSlides/notesSlide12.xml"/><Relationship Id="rId7" Type="http://schemas.openxmlformats.org/officeDocument/2006/relationships/tags" Target="../tags/tag155.xml"/><Relationship Id="rId12" Type="http://schemas.openxmlformats.org/officeDocument/2006/relationships/tags" Target="../tags/tag160.xml"/><Relationship Id="rId17" Type="http://schemas.openxmlformats.org/officeDocument/2006/relationships/tags" Target="../tags/tag165.xml"/><Relationship Id="rId25" Type="http://schemas.openxmlformats.org/officeDocument/2006/relationships/image" Target="../media/image7.svg"/><Relationship Id="rId2" Type="http://schemas.openxmlformats.org/officeDocument/2006/relationships/tags" Target="../tags/tag150.xml"/><Relationship Id="rId16" Type="http://schemas.openxmlformats.org/officeDocument/2006/relationships/tags" Target="../tags/tag164.xml"/><Relationship Id="rId20" Type="http://schemas.openxmlformats.org/officeDocument/2006/relationships/slideLayout" Target="../slideLayouts/slideLayout7.xml"/><Relationship Id="rId1" Type="http://schemas.openxmlformats.org/officeDocument/2006/relationships/tags" Target="../tags/tag149.xml"/><Relationship Id="rId6" Type="http://schemas.openxmlformats.org/officeDocument/2006/relationships/tags" Target="../tags/tag154.xml"/><Relationship Id="rId11" Type="http://schemas.openxmlformats.org/officeDocument/2006/relationships/tags" Target="../tags/tag159.xml"/><Relationship Id="rId24" Type="http://schemas.openxmlformats.org/officeDocument/2006/relationships/image" Target="../media/image6.png"/><Relationship Id="rId5" Type="http://schemas.openxmlformats.org/officeDocument/2006/relationships/tags" Target="../tags/tag153.xml"/><Relationship Id="rId15" Type="http://schemas.openxmlformats.org/officeDocument/2006/relationships/tags" Target="../tags/tag163.xml"/><Relationship Id="rId23" Type="http://schemas.openxmlformats.org/officeDocument/2006/relationships/image" Target="../media/image5.svg"/><Relationship Id="rId10" Type="http://schemas.openxmlformats.org/officeDocument/2006/relationships/tags" Target="../tags/tag158.xml"/><Relationship Id="rId19" Type="http://schemas.openxmlformats.org/officeDocument/2006/relationships/tags" Target="../tags/tag167.xml"/><Relationship Id="rId4" Type="http://schemas.openxmlformats.org/officeDocument/2006/relationships/tags" Target="../tags/tag152.xml"/><Relationship Id="rId9" Type="http://schemas.openxmlformats.org/officeDocument/2006/relationships/tags" Target="../tags/tag157.xml"/><Relationship Id="rId14" Type="http://schemas.openxmlformats.org/officeDocument/2006/relationships/tags" Target="../tags/tag162.xml"/><Relationship Id="rId2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13" Type="http://schemas.openxmlformats.org/officeDocument/2006/relationships/tags" Target="../tags/tag180.xml"/><Relationship Id="rId18" Type="http://schemas.openxmlformats.org/officeDocument/2006/relationships/image" Target="../media/image4.png"/><Relationship Id="rId3" Type="http://schemas.openxmlformats.org/officeDocument/2006/relationships/tags" Target="../tags/tag170.xml"/><Relationship Id="rId21" Type="http://schemas.openxmlformats.org/officeDocument/2006/relationships/image" Target="../media/image7.svg"/><Relationship Id="rId7" Type="http://schemas.openxmlformats.org/officeDocument/2006/relationships/tags" Target="../tags/tag174.xml"/><Relationship Id="rId12" Type="http://schemas.openxmlformats.org/officeDocument/2006/relationships/tags" Target="../tags/tag179.xml"/><Relationship Id="rId17" Type="http://schemas.openxmlformats.org/officeDocument/2006/relationships/notesSlide" Target="../notesSlides/notesSlide13.xml"/><Relationship Id="rId2" Type="http://schemas.openxmlformats.org/officeDocument/2006/relationships/tags" Target="../tags/tag169.xml"/><Relationship Id="rId16" Type="http://schemas.openxmlformats.org/officeDocument/2006/relationships/slideLayout" Target="../slideLayouts/slideLayout7.xml"/><Relationship Id="rId20" Type="http://schemas.openxmlformats.org/officeDocument/2006/relationships/image" Target="../media/image6.png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tags" Target="../tags/tag178.xml"/><Relationship Id="rId5" Type="http://schemas.openxmlformats.org/officeDocument/2006/relationships/tags" Target="../tags/tag172.xml"/><Relationship Id="rId15" Type="http://schemas.openxmlformats.org/officeDocument/2006/relationships/tags" Target="../tags/tag182.xml"/><Relationship Id="rId10" Type="http://schemas.openxmlformats.org/officeDocument/2006/relationships/tags" Target="../tags/tag177.xml"/><Relationship Id="rId19" Type="http://schemas.openxmlformats.org/officeDocument/2006/relationships/image" Target="../media/image5.svg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tags" Target="../tags/tag18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90.xml"/><Relationship Id="rId13" Type="http://schemas.openxmlformats.org/officeDocument/2006/relationships/tags" Target="../tags/tag195.xml"/><Relationship Id="rId18" Type="http://schemas.openxmlformats.org/officeDocument/2006/relationships/image" Target="../media/image6.png"/><Relationship Id="rId3" Type="http://schemas.openxmlformats.org/officeDocument/2006/relationships/tags" Target="../tags/tag185.xml"/><Relationship Id="rId7" Type="http://schemas.openxmlformats.org/officeDocument/2006/relationships/tags" Target="../tags/tag189.xml"/><Relationship Id="rId12" Type="http://schemas.openxmlformats.org/officeDocument/2006/relationships/tags" Target="../tags/tag194.xml"/><Relationship Id="rId17" Type="http://schemas.openxmlformats.org/officeDocument/2006/relationships/image" Target="../media/image5.svg"/><Relationship Id="rId2" Type="http://schemas.openxmlformats.org/officeDocument/2006/relationships/tags" Target="../tags/tag184.xml"/><Relationship Id="rId16" Type="http://schemas.openxmlformats.org/officeDocument/2006/relationships/image" Target="../media/image4.png"/><Relationship Id="rId1" Type="http://schemas.openxmlformats.org/officeDocument/2006/relationships/tags" Target="../tags/tag183.xml"/><Relationship Id="rId6" Type="http://schemas.openxmlformats.org/officeDocument/2006/relationships/tags" Target="../tags/tag188.xml"/><Relationship Id="rId11" Type="http://schemas.openxmlformats.org/officeDocument/2006/relationships/tags" Target="../tags/tag193.xml"/><Relationship Id="rId5" Type="http://schemas.openxmlformats.org/officeDocument/2006/relationships/tags" Target="../tags/tag187.xml"/><Relationship Id="rId15" Type="http://schemas.openxmlformats.org/officeDocument/2006/relationships/notesSlide" Target="../notesSlides/notesSlide14.xml"/><Relationship Id="rId10" Type="http://schemas.openxmlformats.org/officeDocument/2006/relationships/tags" Target="../tags/tag192.xml"/><Relationship Id="rId19" Type="http://schemas.openxmlformats.org/officeDocument/2006/relationships/image" Target="../media/image7.svg"/><Relationship Id="rId4" Type="http://schemas.openxmlformats.org/officeDocument/2006/relationships/tags" Target="../tags/tag186.xml"/><Relationship Id="rId9" Type="http://schemas.openxmlformats.org/officeDocument/2006/relationships/tags" Target="../tags/tag191.xml"/><Relationship Id="rId14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tags" Target="../tags/tag208.xml"/><Relationship Id="rId18" Type="http://schemas.openxmlformats.org/officeDocument/2006/relationships/tags" Target="../tags/tag213.xml"/><Relationship Id="rId26" Type="http://schemas.openxmlformats.org/officeDocument/2006/relationships/tags" Target="../tags/tag221.xml"/><Relationship Id="rId21" Type="http://schemas.openxmlformats.org/officeDocument/2006/relationships/tags" Target="../tags/tag216.xml"/><Relationship Id="rId34" Type="http://schemas.openxmlformats.org/officeDocument/2006/relationships/image" Target="../media/image4.png"/><Relationship Id="rId7" Type="http://schemas.openxmlformats.org/officeDocument/2006/relationships/tags" Target="../tags/tag202.xml"/><Relationship Id="rId12" Type="http://schemas.openxmlformats.org/officeDocument/2006/relationships/tags" Target="../tags/tag207.xml"/><Relationship Id="rId17" Type="http://schemas.openxmlformats.org/officeDocument/2006/relationships/tags" Target="../tags/tag212.xml"/><Relationship Id="rId25" Type="http://schemas.openxmlformats.org/officeDocument/2006/relationships/tags" Target="../tags/tag220.xml"/><Relationship Id="rId33" Type="http://schemas.openxmlformats.org/officeDocument/2006/relationships/notesSlide" Target="../notesSlides/notesSlide15.xml"/><Relationship Id="rId2" Type="http://schemas.openxmlformats.org/officeDocument/2006/relationships/tags" Target="../tags/tag197.xml"/><Relationship Id="rId16" Type="http://schemas.openxmlformats.org/officeDocument/2006/relationships/tags" Target="../tags/tag211.xml"/><Relationship Id="rId20" Type="http://schemas.openxmlformats.org/officeDocument/2006/relationships/tags" Target="../tags/tag215.xml"/><Relationship Id="rId29" Type="http://schemas.openxmlformats.org/officeDocument/2006/relationships/tags" Target="../tags/tag224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11" Type="http://schemas.openxmlformats.org/officeDocument/2006/relationships/tags" Target="../tags/tag206.xml"/><Relationship Id="rId24" Type="http://schemas.openxmlformats.org/officeDocument/2006/relationships/tags" Target="../tags/tag219.xml"/><Relationship Id="rId32" Type="http://schemas.openxmlformats.org/officeDocument/2006/relationships/slideLayout" Target="../slideLayouts/slideLayout7.xml"/><Relationship Id="rId37" Type="http://schemas.openxmlformats.org/officeDocument/2006/relationships/image" Target="../media/image7.svg"/><Relationship Id="rId5" Type="http://schemas.openxmlformats.org/officeDocument/2006/relationships/tags" Target="../tags/tag200.xml"/><Relationship Id="rId15" Type="http://schemas.openxmlformats.org/officeDocument/2006/relationships/tags" Target="../tags/tag210.xml"/><Relationship Id="rId23" Type="http://schemas.openxmlformats.org/officeDocument/2006/relationships/tags" Target="../tags/tag218.xml"/><Relationship Id="rId28" Type="http://schemas.openxmlformats.org/officeDocument/2006/relationships/tags" Target="../tags/tag223.xml"/><Relationship Id="rId36" Type="http://schemas.openxmlformats.org/officeDocument/2006/relationships/image" Target="../media/image6.png"/><Relationship Id="rId10" Type="http://schemas.openxmlformats.org/officeDocument/2006/relationships/tags" Target="../tags/tag205.xml"/><Relationship Id="rId19" Type="http://schemas.openxmlformats.org/officeDocument/2006/relationships/tags" Target="../tags/tag214.xml"/><Relationship Id="rId31" Type="http://schemas.openxmlformats.org/officeDocument/2006/relationships/tags" Target="../tags/tag226.xml"/><Relationship Id="rId4" Type="http://schemas.openxmlformats.org/officeDocument/2006/relationships/tags" Target="../tags/tag199.xml"/><Relationship Id="rId9" Type="http://schemas.openxmlformats.org/officeDocument/2006/relationships/tags" Target="../tags/tag204.xml"/><Relationship Id="rId14" Type="http://schemas.openxmlformats.org/officeDocument/2006/relationships/tags" Target="../tags/tag209.xml"/><Relationship Id="rId22" Type="http://schemas.openxmlformats.org/officeDocument/2006/relationships/tags" Target="../tags/tag217.xml"/><Relationship Id="rId27" Type="http://schemas.openxmlformats.org/officeDocument/2006/relationships/tags" Target="../tags/tag222.xml"/><Relationship Id="rId30" Type="http://schemas.openxmlformats.org/officeDocument/2006/relationships/tags" Target="../tags/tag225.xml"/><Relationship Id="rId35" Type="http://schemas.openxmlformats.org/officeDocument/2006/relationships/image" Target="../media/image5.svg"/><Relationship Id="rId8" Type="http://schemas.openxmlformats.org/officeDocument/2006/relationships/tags" Target="../tags/tag203.xml"/><Relationship Id="rId3" Type="http://schemas.openxmlformats.org/officeDocument/2006/relationships/tags" Target="../tags/tag19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229.xml"/><Relationship Id="rId2" Type="http://schemas.openxmlformats.org/officeDocument/2006/relationships/tags" Target="../tags/tag228.xml"/><Relationship Id="rId1" Type="http://schemas.openxmlformats.org/officeDocument/2006/relationships/tags" Target="../tags/tag227.xml"/><Relationship Id="rId4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237.xml"/><Relationship Id="rId13" Type="http://schemas.openxmlformats.org/officeDocument/2006/relationships/tags" Target="../tags/tag242.xml"/><Relationship Id="rId3" Type="http://schemas.openxmlformats.org/officeDocument/2006/relationships/tags" Target="../tags/tag232.xml"/><Relationship Id="rId7" Type="http://schemas.openxmlformats.org/officeDocument/2006/relationships/tags" Target="../tags/tag236.xml"/><Relationship Id="rId12" Type="http://schemas.openxmlformats.org/officeDocument/2006/relationships/tags" Target="../tags/tag241.xml"/><Relationship Id="rId17" Type="http://schemas.openxmlformats.org/officeDocument/2006/relationships/image" Target="../media/image26.png"/><Relationship Id="rId2" Type="http://schemas.openxmlformats.org/officeDocument/2006/relationships/tags" Target="../tags/tag231.xml"/><Relationship Id="rId16" Type="http://schemas.openxmlformats.org/officeDocument/2006/relationships/image" Target="../media/image25.png"/><Relationship Id="rId1" Type="http://schemas.openxmlformats.org/officeDocument/2006/relationships/tags" Target="../tags/tag230.xml"/><Relationship Id="rId6" Type="http://schemas.openxmlformats.org/officeDocument/2006/relationships/tags" Target="../tags/tag235.xml"/><Relationship Id="rId11" Type="http://schemas.openxmlformats.org/officeDocument/2006/relationships/tags" Target="../tags/tag240.xml"/><Relationship Id="rId5" Type="http://schemas.openxmlformats.org/officeDocument/2006/relationships/tags" Target="../tags/tag234.xml"/><Relationship Id="rId15" Type="http://schemas.openxmlformats.org/officeDocument/2006/relationships/slideLayout" Target="../slideLayouts/slideLayout15.xml"/><Relationship Id="rId10" Type="http://schemas.openxmlformats.org/officeDocument/2006/relationships/tags" Target="../tags/tag239.xml"/><Relationship Id="rId4" Type="http://schemas.openxmlformats.org/officeDocument/2006/relationships/tags" Target="../tags/tag233.xml"/><Relationship Id="rId9" Type="http://schemas.openxmlformats.org/officeDocument/2006/relationships/tags" Target="../tags/tag238.xml"/><Relationship Id="rId14" Type="http://schemas.openxmlformats.org/officeDocument/2006/relationships/tags" Target="../tags/tag24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246.xml"/><Relationship Id="rId7" Type="http://schemas.openxmlformats.org/officeDocument/2006/relationships/hyperlink" Target="https://ia.cr/2016/144" TargetMode="External"/><Relationship Id="rId2" Type="http://schemas.openxmlformats.org/officeDocument/2006/relationships/tags" Target="../tags/tag245.xml"/><Relationship Id="rId1" Type="http://schemas.openxmlformats.org/officeDocument/2006/relationships/tags" Target="../tags/tag244.xml"/><Relationship Id="rId6" Type="http://schemas.openxmlformats.org/officeDocument/2006/relationships/hyperlink" Target="https://ia.cr/2014/650" TargetMode="Externa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254.xml"/><Relationship Id="rId13" Type="http://schemas.openxmlformats.org/officeDocument/2006/relationships/tags" Target="../tags/tag259.xml"/><Relationship Id="rId18" Type="http://schemas.openxmlformats.org/officeDocument/2006/relationships/image" Target="../media/image6.png"/><Relationship Id="rId3" Type="http://schemas.openxmlformats.org/officeDocument/2006/relationships/tags" Target="../tags/tag249.xml"/><Relationship Id="rId7" Type="http://schemas.openxmlformats.org/officeDocument/2006/relationships/tags" Target="../tags/tag253.xml"/><Relationship Id="rId12" Type="http://schemas.openxmlformats.org/officeDocument/2006/relationships/tags" Target="../tags/tag258.xml"/><Relationship Id="rId17" Type="http://schemas.openxmlformats.org/officeDocument/2006/relationships/image" Target="../media/image5.svg"/><Relationship Id="rId2" Type="http://schemas.openxmlformats.org/officeDocument/2006/relationships/tags" Target="../tags/tag248.xml"/><Relationship Id="rId16" Type="http://schemas.openxmlformats.org/officeDocument/2006/relationships/image" Target="../media/image4.png"/><Relationship Id="rId1" Type="http://schemas.openxmlformats.org/officeDocument/2006/relationships/tags" Target="../tags/tag247.xml"/><Relationship Id="rId6" Type="http://schemas.openxmlformats.org/officeDocument/2006/relationships/tags" Target="../tags/tag252.xml"/><Relationship Id="rId11" Type="http://schemas.openxmlformats.org/officeDocument/2006/relationships/tags" Target="../tags/tag257.xml"/><Relationship Id="rId5" Type="http://schemas.openxmlformats.org/officeDocument/2006/relationships/tags" Target="../tags/tag251.xml"/><Relationship Id="rId15" Type="http://schemas.openxmlformats.org/officeDocument/2006/relationships/notesSlide" Target="../notesSlides/notesSlide17.xml"/><Relationship Id="rId10" Type="http://schemas.openxmlformats.org/officeDocument/2006/relationships/tags" Target="../tags/tag256.xml"/><Relationship Id="rId19" Type="http://schemas.openxmlformats.org/officeDocument/2006/relationships/image" Target="../media/image7.svg"/><Relationship Id="rId4" Type="http://schemas.openxmlformats.org/officeDocument/2006/relationships/tags" Target="../tags/tag250.xml"/><Relationship Id="rId9" Type="http://schemas.openxmlformats.org/officeDocument/2006/relationships/tags" Target="../tags/tag255.xml"/><Relationship Id="rId1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image" Target="../media/image4.png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notesSlide" Target="../notesSlides/notesSlide2.xml"/><Relationship Id="rId2" Type="http://schemas.openxmlformats.org/officeDocument/2006/relationships/tags" Target="../tags/tag18.xml"/><Relationship Id="rId16" Type="http://schemas.openxmlformats.org/officeDocument/2006/relationships/image" Target="../media/image7.svg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21.xml"/><Relationship Id="rId15" Type="http://schemas.openxmlformats.org/officeDocument/2006/relationships/image" Target="../media/image6.png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notesSlide" Target="../notesSlides/notesSlide3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slideLayout" Target="../slideLayouts/slideLayout7.xml"/><Relationship Id="rId17" Type="http://schemas.openxmlformats.org/officeDocument/2006/relationships/image" Target="../media/image7.svg"/><Relationship Id="rId2" Type="http://schemas.openxmlformats.org/officeDocument/2006/relationships/tags" Target="../tags/tag28.xml"/><Relationship Id="rId16" Type="http://schemas.openxmlformats.org/officeDocument/2006/relationships/image" Target="../media/image6.png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5" Type="http://schemas.openxmlformats.org/officeDocument/2006/relationships/tags" Target="../tags/tag31.xml"/><Relationship Id="rId15" Type="http://schemas.openxmlformats.org/officeDocument/2006/relationships/image" Target="../media/image5.svg"/><Relationship Id="rId10" Type="http://schemas.openxmlformats.org/officeDocument/2006/relationships/tags" Target="../tags/tag36.xml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18" Type="http://schemas.openxmlformats.org/officeDocument/2006/relationships/image" Target="../media/image5.svg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image" Target="../media/image4.png"/><Relationship Id="rId2" Type="http://schemas.openxmlformats.org/officeDocument/2006/relationships/tags" Target="../tags/tag39.xml"/><Relationship Id="rId16" Type="http://schemas.openxmlformats.org/officeDocument/2006/relationships/notesSlide" Target="../notesSlides/notesSlide4.xml"/><Relationship Id="rId20" Type="http://schemas.openxmlformats.org/officeDocument/2006/relationships/image" Target="../media/image7.svg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47.xml"/><Relationship Id="rId19" Type="http://schemas.openxmlformats.org/officeDocument/2006/relationships/image" Target="../media/image6.png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image" Target="../media/image4.png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slideLayout" Target="../slideLayouts/slideLayout5.xml"/><Relationship Id="rId2" Type="http://schemas.openxmlformats.org/officeDocument/2006/relationships/tags" Target="../tags/tag53.xml"/><Relationship Id="rId16" Type="http://schemas.openxmlformats.org/officeDocument/2006/relationships/image" Target="../media/image7.sv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image" Target="../media/image6.png"/><Relationship Id="rId10" Type="http://schemas.openxmlformats.org/officeDocument/2006/relationships/tags" Target="../tags/tag61.xml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3.xml"/><Relationship Id="rId13" Type="http://schemas.openxmlformats.org/officeDocument/2006/relationships/tags" Target="../tags/tag78.xml"/><Relationship Id="rId18" Type="http://schemas.openxmlformats.org/officeDocument/2006/relationships/image" Target="../media/image6.png"/><Relationship Id="rId3" Type="http://schemas.openxmlformats.org/officeDocument/2006/relationships/tags" Target="../tags/tag68.xml"/><Relationship Id="rId7" Type="http://schemas.openxmlformats.org/officeDocument/2006/relationships/tags" Target="../tags/tag72.xml"/><Relationship Id="rId12" Type="http://schemas.openxmlformats.org/officeDocument/2006/relationships/tags" Target="../tags/tag77.xml"/><Relationship Id="rId17" Type="http://schemas.openxmlformats.org/officeDocument/2006/relationships/image" Target="../media/image5.svg"/><Relationship Id="rId2" Type="http://schemas.openxmlformats.org/officeDocument/2006/relationships/tags" Target="../tags/tag67.xml"/><Relationship Id="rId16" Type="http://schemas.openxmlformats.org/officeDocument/2006/relationships/image" Target="../media/image4.png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11" Type="http://schemas.openxmlformats.org/officeDocument/2006/relationships/tags" Target="../tags/tag76.xml"/><Relationship Id="rId5" Type="http://schemas.openxmlformats.org/officeDocument/2006/relationships/tags" Target="../tags/tag70.xml"/><Relationship Id="rId15" Type="http://schemas.openxmlformats.org/officeDocument/2006/relationships/notesSlide" Target="../notesSlides/notesSlide5.xml"/><Relationship Id="rId10" Type="http://schemas.openxmlformats.org/officeDocument/2006/relationships/tags" Target="../tags/tag75.xml"/><Relationship Id="rId19" Type="http://schemas.openxmlformats.org/officeDocument/2006/relationships/image" Target="../media/image7.svg"/><Relationship Id="rId4" Type="http://schemas.openxmlformats.org/officeDocument/2006/relationships/tags" Target="../tags/tag69.xml"/><Relationship Id="rId9" Type="http://schemas.openxmlformats.org/officeDocument/2006/relationships/tags" Target="../tags/tag74.xml"/><Relationship Id="rId1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EA14EC32-5EBA-F8A7-F54A-AF972463E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384048"/>
            <a:ext cx="10547178" cy="10479087"/>
          </a:xfrm>
        </p:spPr>
        <p:txBody>
          <a:bodyPr lIns="0" tIns="0" rIns="0" bIns="0" anchor="t"/>
          <a:lstStyle/>
          <a:p>
            <a:r>
              <a:rPr lang="en-US" sz="7200">
                <a:ea typeface="+mj-lt"/>
                <a:cs typeface="+mj-lt"/>
              </a:rPr>
              <a:t>The 2Hash OPRF Framework and Efficient Post-Quantum Instantiations</a:t>
            </a:r>
            <a:br>
              <a:rPr lang="en-US" sz="7200"/>
            </a:br>
            <a:br>
              <a:rPr lang="en-US" sz="2800"/>
            </a:br>
            <a:r>
              <a:rPr lang="en-US" sz="2800"/>
              <a:t>Ward Beullens</a:t>
            </a:r>
            <a:r>
              <a:rPr lang="en-US" sz="2800" b="1" baseline="30000">
                <a:ea typeface="+mj-lt"/>
                <a:cs typeface="+mj-lt"/>
              </a:rPr>
              <a:t>1</a:t>
            </a:r>
            <a:r>
              <a:rPr lang="en-US" sz="2800">
                <a:ea typeface="+mj-lt"/>
                <a:cs typeface="+mj-lt"/>
              </a:rPr>
              <a:t>,</a:t>
            </a:r>
            <a:r>
              <a:rPr lang="en-US" sz="2800"/>
              <a:t> Lucas </a:t>
            </a:r>
            <a:r>
              <a:rPr lang="en-US" sz="2800">
                <a:ea typeface="+mj-lt"/>
                <a:cs typeface="+mj-lt"/>
              </a:rPr>
              <a:t>Dodgson</a:t>
            </a:r>
            <a:r>
              <a:rPr lang="en-US" sz="2800" b="1" baseline="30000">
                <a:ea typeface="+mj-lt"/>
                <a:cs typeface="+mj-lt"/>
              </a:rPr>
              <a:t>2</a:t>
            </a:r>
            <a:r>
              <a:rPr lang="en-US" sz="2800">
                <a:ea typeface="+mj-lt"/>
                <a:cs typeface="+mj-lt"/>
              </a:rPr>
              <a:t>,</a:t>
            </a:r>
            <a:r>
              <a:rPr lang="en-US" sz="2800"/>
              <a:t> </a:t>
            </a:r>
            <a:r>
              <a:rPr lang="en-US" sz="2800" b="1"/>
              <a:t>Sebastian Faller</a:t>
            </a:r>
            <a:r>
              <a:rPr lang="en-US" sz="2800" b="1" baseline="30000"/>
              <a:t>1,2</a:t>
            </a:r>
            <a:r>
              <a:rPr lang="en-US" sz="2800"/>
              <a:t>,  Julia Hesse</a:t>
            </a:r>
            <a:r>
              <a:rPr lang="en-US" sz="2800" b="1" baseline="30000">
                <a:ea typeface="+mj-lt"/>
                <a:cs typeface="+mj-lt"/>
              </a:rPr>
              <a:t>1</a:t>
            </a:r>
            <a:br>
              <a:rPr lang="en-US" sz="2800"/>
            </a:br>
            <a:br>
              <a:rPr lang="en-US" sz="2800"/>
            </a:br>
            <a:br>
              <a:rPr lang="en-US" sz="2800"/>
            </a:br>
            <a:r>
              <a:rPr lang="en-US" sz="2800" b="1" baseline="30000">
                <a:ea typeface="+mj-lt"/>
                <a:cs typeface="+mj-lt"/>
              </a:rPr>
              <a:t>1 </a:t>
            </a:r>
            <a:r>
              <a:rPr lang="en-US" sz="2800"/>
              <a:t>IBM Research Europe</a:t>
            </a:r>
            <a:br>
              <a:rPr lang="en-US"/>
            </a:br>
            <a:r>
              <a:rPr lang="en-US" sz="2800" b="1" baseline="30000"/>
              <a:t>2</a:t>
            </a:r>
            <a:r>
              <a:rPr lang="en-US" sz="2800" b="1" baseline="30000">
                <a:ea typeface="+mj-lt"/>
                <a:cs typeface="+mj-lt"/>
              </a:rPr>
              <a:t> </a:t>
            </a:r>
            <a:r>
              <a:rPr lang="en-US" sz="2800">
                <a:ea typeface="+mj-lt"/>
                <a:cs typeface="+mj-lt"/>
              </a:rPr>
              <a:t>ETH</a:t>
            </a:r>
            <a:r>
              <a:rPr lang="en-US" sz="2800"/>
              <a:t> Zürich</a:t>
            </a:r>
            <a:br>
              <a:rPr lang="en-US" sz="2800"/>
            </a:br>
            <a:br>
              <a:rPr lang="en-US" sz="2800"/>
            </a:br>
            <a:endParaRPr lang="en-US"/>
          </a:p>
        </p:txBody>
      </p:sp>
      <p:sp>
        <p:nvSpPr>
          <p:cNvPr id="2" name="TextBox 1" descr="IBM 8-bar logo in black">
            <a:extLst>
              <a:ext uri="{FF2B5EF4-FFF2-40B4-BE49-F238E27FC236}">
                <a16:creationId xmlns:a16="http://schemas.microsoft.com/office/drawing/2014/main" id="{5836DE57-B337-B93A-D434-723BC4227CE0}"/>
              </a:ext>
            </a:extLst>
          </p:cNvPr>
          <p:cNvSpPr txBox="1"/>
          <p:nvPr/>
        </p:nvSpPr>
        <p:spPr>
          <a:xfrm>
            <a:off x="1346200" y="12471400"/>
            <a:ext cx="0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US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pic>
        <p:nvPicPr>
          <p:cNvPr id="5" name="Picture 4" descr="Illustration showing intersecting gradient cyan lines terminated with white circles on a light blue background">
            <a:extLst>
              <a:ext uri="{FF2B5EF4-FFF2-40B4-BE49-F238E27FC236}">
                <a16:creationId xmlns:a16="http://schemas.microsoft.com/office/drawing/2014/main" id="{149BFFF6-C3DC-76DF-33F3-BB845DD7B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3103" y="-576395"/>
            <a:ext cx="12494072" cy="1336377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F9EC915-11A7-5C2A-1A30-993A7E83F46C}"/>
              </a:ext>
            </a:extLst>
          </p:cNvPr>
          <p:cNvSpPr/>
          <p:nvPr/>
        </p:nvSpPr>
        <p:spPr bwMode="auto">
          <a:xfrm>
            <a:off x="433372" y="12242800"/>
            <a:ext cx="2174361" cy="108915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612850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BFD32-E361-62B3-AA3D-E8EC06FEA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7/8 slide background in cyan 20 ">
            <a:extLst>
              <a:ext uri="{FF2B5EF4-FFF2-40B4-BE49-F238E27FC236}">
                <a16:creationId xmlns:a16="http://schemas.microsoft.com/office/drawing/2014/main" id="{FD101511-9033-D29D-0C4A-7FD4BAF32964}"/>
              </a:ext>
            </a:extLst>
          </p:cNvPr>
          <p:cNvSpPr/>
          <p:nvPr/>
        </p:nvSpPr>
        <p:spPr bwMode="auto">
          <a:xfrm>
            <a:off x="0" y="0"/>
            <a:ext cx="24387175" cy="12001500"/>
          </a:xfrm>
          <a:prstGeom prst="rect">
            <a:avLst/>
          </a:prstGeom>
          <a:solidFill>
            <a:srgbClr val="BAE6FF"/>
          </a:solidFill>
          <a:ln w="19050">
            <a:noFill/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RO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B7EF8CF-B195-7BDD-1B21-2398972D1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/>
              <a:t>Quantum-safe OPRFs?</a:t>
            </a:r>
            <a:br>
              <a:rPr lang="en-GB"/>
            </a:b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AF5EE6-7128-B76D-59C0-B0CC0142D1AB}"/>
              </a:ext>
            </a:extLst>
          </p:cNvPr>
          <p:cNvSpPr txBox="1"/>
          <p:nvPr/>
        </p:nvSpPr>
        <p:spPr>
          <a:xfrm>
            <a:off x="21850350" y="12001500"/>
            <a:ext cx="234315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CH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5B1E09-05B7-DEB6-EB69-05A0F83D2213}"/>
              </a:ext>
            </a:extLst>
          </p:cNvPr>
          <p:cNvSpPr/>
          <p:nvPr/>
        </p:nvSpPr>
        <p:spPr bwMode="auto">
          <a:xfrm>
            <a:off x="22155150" y="12211050"/>
            <a:ext cx="1866900" cy="1219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Footer Placeholder 36">
            <a:extLst>
              <a:ext uri="{FF2B5EF4-FFF2-40B4-BE49-F238E27FC236}">
                <a16:creationId xmlns:a16="http://schemas.microsoft.com/office/drawing/2014/main" id="{A5EC9EA9-D6C0-7898-5A57-F3EE8374210F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73047F9-7154-4790-E64F-F07AB8E7122D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FEDDD09A-EC86-1603-DE6D-927FDED8EC6B}"/>
              </a:ext>
            </a:extLst>
          </p:cNvPr>
          <p:cNvSpPr txBox="1">
            <a:spLocks/>
          </p:cNvSpPr>
          <p:nvPr/>
        </p:nvSpPr>
        <p:spPr>
          <a:xfrm>
            <a:off x="1366371" y="5036583"/>
            <a:ext cx="9797214" cy="8579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1pPr>
            <a:lvl2pPr marL="256032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2pPr>
            <a:lvl3pPr marL="512064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3pPr>
            <a:lvl4pPr marL="768096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pPr marL="0" lvl="1" indent="0">
              <a:lnSpc>
                <a:spcPct val="100000"/>
              </a:lnSpc>
              <a:buNone/>
            </a:pPr>
            <a:r>
              <a:rPr lang="en-US" sz="3600" b="1" kern="0">
                <a:latin typeface="IBM Plex Sans Light"/>
              </a:rPr>
              <a:t>Not yet there....</a:t>
            </a:r>
            <a:endParaRPr lang="en-US"/>
          </a:p>
          <a:p>
            <a:pPr marL="255905" lvl="1" indent="-255905">
              <a:lnSpc>
                <a:spcPct val="100000"/>
              </a:lnSpc>
            </a:pPr>
            <a:endParaRPr lang="en-US" sz="3600" kern="0"/>
          </a:p>
          <a:p>
            <a:pPr marL="255905" lvl="1" indent="-255905">
              <a:lnSpc>
                <a:spcPct val="100000"/>
              </a:lnSpc>
            </a:pPr>
            <a:endParaRPr lang="en-US" sz="3600" kern="0"/>
          </a:p>
          <a:p>
            <a:pPr>
              <a:lnSpc>
                <a:spcPct val="100000"/>
              </a:lnSpc>
            </a:pPr>
            <a:endParaRPr lang="en-US" sz="3600" ker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0680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7E72D-2E58-5FA9-35AF-EA3BF67E2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576072"/>
            <a:ext cx="11045825" cy="4573587"/>
          </a:xfrm>
        </p:spPr>
        <p:txBody>
          <a:bodyPr lIns="0" tIns="0" rIns="457200" bIns="0" anchor="t"/>
          <a:lstStyle/>
          <a:p>
            <a:r>
              <a:rPr lang="en-US" sz="4400" dirty="0"/>
              <a:t>Quantum-safe OPRFs</a:t>
            </a:r>
            <a:br>
              <a:rPr lang="en-US" sz="4400" dirty="0"/>
            </a:br>
            <a:r>
              <a:rPr lang="en-US" sz="3200" dirty="0"/>
              <a:t>(shown are only construction with security for both parties)</a:t>
            </a:r>
            <a:endParaRPr lang="en-US" sz="320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23D4C4C-2D60-B809-4D3C-25527410A685}"/>
              </a:ext>
            </a:extLst>
          </p:cNvPr>
          <p:cNvSpPr txBox="1">
            <a:spLocks/>
          </p:cNvSpPr>
          <p:nvPr/>
        </p:nvSpPr>
        <p:spPr>
          <a:xfrm>
            <a:off x="2655695" y="5157877"/>
            <a:ext cx="4729046" cy="650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4400" kern="0">
                <a:solidFill>
                  <a:schemeClr val="accent1"/>
                </a:solidFill>
              </a:rPr>
              <a:t>2021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DB0545C-EF6E-8250-E389-3360AD443CEA}"/>
              </a:ext>
            </a:extLst>
          </p:cNvPr>
          <p:cNvSpPr txBox="1">
            <a:spLocks/>
          </p:cNvSpPr>
          <p:nvPr/>
        </p:nvSpPr>
        <p:spPr>
          <a:xfrm>
            <a:off x="2655695" y="6486293"/>
            <a:ext cx="4953000" cy="4753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4400"/>
              <a:t>Lattice-based </a:t>
            </a:r>
            <a:endParaRPr lang="en-US"/>
          </a:p>
          <a:p>
            <a:r>
              <a:rPr lang="en-US" sz="2400"/>
              <a:t>[ADDS21]</a:t>
            </a:r>
            <a:endParaRPr lang="en-US"/>
          </a:p>
          <a:p>
            <a:endParaRPr lang="en-US" sz="2400"/>
          </a:p>
          <a:p>
            <a:r>
              <a:rPr lang="en-US" kern="0"/>
              <a:t>Feasibility result. </a:t>
            </a:r>
          </a:p>
          <a:p>
            <a:r>
              <a:rPr lang="en-US" kern="0"/>
              <a:t>~128 GB network traffic</a:t>
            </a:r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C7D268-1FDE-8A7C-0F2F-110F07E66E8C}"/>
              </a:ext>
            </a:extLst>
          </p:cNvPr>
          <p:cNvSpPr txBox="1">
            <a:spLocks/>
          </p:cNvSpPr>
          <p:nvPr/>
        </p:nvSpPr>
        <p:spPr>
          <a:xfrm>
            <a:off x="7752338" y="5150689"/>
            <a:ext cx="4729046" cy="650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4400" kern="0">
                <a:solidFill>
                  <a:schemeClr val="accent1"/>
                </a:solidFill>
              </a:rPr>
              <a:t>2023</a:t>
            </a:r>
            <a:endParaRPr lang="en-US" kern="0">
              <a:solidFill>
                <a:schemeClr val="accent1"/>
              </a:solidFill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D198770-F133-90D2-9142-CF760E41134F}"/>
              </a:ext>
            </a:extLst>
          </p:cNvPr>
          <p:cNvSpPr txBox="1">
            <a:spLocks/>
          </p:cNvSpPr>
          <p:nvPr/>
        </p:nvSpPr>
        <p:spPr>
          <a:xfrm>
            <a:off x="7755100" y="6486293"/>
            <a:ext cx="4953000" cy="4753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4400" err="1"/>
              <a:t>FHE+Dark</a:t>
            </a:r>
            <a:r>
              <a:rPr lang="en-US" sz="4400"/>
              <a:t> Matter</a:t>
            </a:r>
            <a:endParaRPr lang="en-US" sz="4400" kern="0"/>
          </a:p>
          <a:p>
            <a:r>
              <a:rPr lang="en-US" sz="2400"/>
              <a:t>[ADDG24]</a:t>
            </a:r>
          </a:p>
          <a:p>
            <a:endParaRPr lang="en-US" sz="2400"/>
          </a:p>
          <a:p>
            <a:r>
              <a:rPr lang="en-US" kern="0"/>
              <a:t>Based on new assumption</a:t>
            </a:r>
          </a:p>
          <a:p>
            <a:r>
              <a:rPr lang="en-US" kern="0"/>
              <a:t>~3 MB network traffic</a:t>
            </a:r>
            <a:endParaRPr lang="en-US"/>
          </a:p>
          <a:p>
            <a:endParaRPr lang="en-US" kern="0"/>
          </a:p>
          <a:p>
            <a:r>
              <a:rPr lang="en-US" kern="0"/>
              <a:t>7 sec only running the server</a:t>
            </a:r>
          </a:p>
          <a:p>
            <a:endParaRPr lang="en-US" kern="0"/>
          </a:p>
          <a:p>
            <a:endParaRPr lang="en-US" kern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F92EB60-F383-9440-4DC9-76DCFCE9E844}"/>
              </a:ext>
            </a:extLst>
          </p:cNvPr>
          <p:cNvSpPr txBox="1">
            <a:spLocks/>
          </p:cNvSpPr>
          <p:nvPr/>
        </p:nvSpPr>
        <p:spPr>
          <a:xfrm>
            <a:off x="12799059" y="5157877"/>
            <a:ext cx="4729046" cy="650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4400" kern="0">
                <a:solidFill>
                  <a:schemeClr val="accent1"/>
                </a:solidFill>
              </a:rPr>
              <a:t>2024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5C83FBB-1445-AA05-C11B-D17DD8613F20}"/>
              </a:ext>
            </a:extLst>
          </p:cNvPr>
          <p:cNvSpPr txBox="1">
            <a:spLocks/>
          </p:cNvSpPr>
          <p:nvPr/>
        </p:nvSpPr>
        <p:spPr>
          <a:xfrm>
            <a:off x="12796988" y="6486293"/>
            <a:ext cx="4953000" cy="4753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4400"/>
              <a:t>Our work</a:t>
            </a:r>
            <a:endParaRPr lang="en-US"/>
          </a:p>
          <a:p>
            <a:endParaRPr lang="en-US" kern="0"/>
          </a:p>
          <a:p>
            <a:endParaRPr lang="en-US" kern="0"/>
          </a:p>
          <a:p>
            <a:r>
              <a:rPr lang="en-US" kern="0"/>
              <a:t>Legendre Symbol assumption</a:t>
            </a:r>
          </a:p>
          <a:p>
            <a:r>
              <a:rPr lang="en-US" kern="0"/>
              <a:t>~900 KB network traffic </a:t>
            </a:r>
          </a:p>
          <a:p>
            <a:endParaRPr lang="en-US" kern="0"/>
          </a:p>
          <a:p>
            <a:r>
              <a:rPr lang="en-US" kern="0"/>
              <a:t>~180ms whole protocol run</a:t>
            </a:r>
          </a:p>
        </p:txBody>
      </p:sp>
      <p:cxnSp>
        <p:nvCxnSpPr>
          <p:cNvPr id="8" name="Straight Connector 7" descr="Horizontal row divider line">
            <a:extLst>
              <a:ext uri="{FF2B5EF4-FFF2-40B4-BE49-F238E27FC236}">
                <a16:creationId xmlns:a16="http://schemas.microsoft.com/office/drawing/2014/main" id="{D95CBF20-B132-D063-400E-B2594659199B}"/>
              </a:ext>
            </a:extLst>
          </p:cNvPr>
          <p:cNvCxnSpPr>
            <a:cxnSpLocks/>
          </p:cNvCxnSpPr>
          <p:nvPr/>
        </p:nvCxnSpPr>
        <p:spPr bwMode="auto">
          <a:xfrm>
            <a:off x="568324" y="6096000"/>
            <a:ext cx="23244176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7CC8C711-D3D4-F220-650E-BABFCD4E3BF4}"/>
              </a:ext>
            </a:extLst>
          </p:cNvPr>
          <p:cNvSpPr txBox="1">
            <a:spLocks/>
          </p:cNvSpPr>
          <p:nvPr/>
        </p:nvSpPr>
        <p:spPr>
          <a:xfrm>
            <a:off x="18273630" y="6486293"/>
            <a:ext cx="4953000" cy="4753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4400"/>
              <a:t>More constructions</a:t>
            </a:r>
            <a:endParaRPr lang="en-US"/>
          </a:p>
          <a:p>
            <a:endParaRPr lang="en-US" kern="0"/>
          </a:p>
          <a:p>
            <a:r>
              <a:rPr lang="en-US" kern="0"/>
              <a:t>Standard lattice assumptions [AG24]</a:t>
            </a:r>
          </a:p>
          <a:p>
            <a:r>
              <a:rPr lang="en-US" kern="0"/>
              <a:t>~500 KB network traffic </a:t>
            </a:r>
          </a:p>
          <a:p>
            <a:endParaRPr lang="en-US" kern="0"/>
          </a:p>
          <a:p>
            <a:r>
              <a:rPr lang="en-US" kern="0"/>
              <a:t>From new (interactive) lattice assumptions</a:t>
            </a:r>
          </a:p>
          <a:p>
            <a:r>
              <a:rPr lang="en-US" kern="0"/>
              <a:t>[ESTX24]</a:t>
            </a:r>
          </a:p>
          <a:p>
            <a:r>
              <a:rPr lang="en-US" kern="0"/>
              <a:t>~200 KB network traffic</a:t>
            </a:r>
            <a:endParaRPr lang="en-US"/>
          </a:p>
          <a:p>
            <a:endParaRPr lang="en-US" kern="0"/>
          </a:p>
          <a:p>
            <a:r>
              <a:rPr lang="en-US"/>
              <a:t>Legendre Symbol assumption</a:t>
            </a:r>
          </a:p>
          <a:p>
            <a:r>
              <a:rPr lang="en-US"/>
              <a:t>[YBHKR24]</a:t>
            </a:r>
          </a:p>
          <a:p>
            <a:r>
              <a:rPr lang="en-US"/>
              <a:t>~970 KB network traffic</a:t>
            </a:r>
          </a:p>
        </p:txBody>
      </p:sp>
      <p:sp>
        <p:nvSpPr>
          <p:cNvPr id="16" name="Footer Placeholder 36">
            <a:extLst>
              <a:ext uri="{FF2B5EF4-FFF2-40B4-BE49-F238E27FC236}">
                <a16:creationId xmlns:a16="http://schemas.microsoft.com/office/drawing/2014/main" id="{FA5B3249-105D-90BE-3070-CA8305ABC0CB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5AF44CE2-B43B-83A9-5BB3-B6145A35FDCD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12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0" grpId="0" animBg="1"/>
      <p:bldP spid="11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D5DDD-A3E9-9CDD-18A4-5DB1B71FE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7/8 slide background in cyan 20 ">
            <a:extLst>
              <a:ext uri="{FF2B5EF4-FFF2-40B4-BE49-F238E27FC236}">
                <a16:creationId xmlns:a16="http://schemas.microsoft.com/office/drawing/2014/main" id="{D430B14F-7F21-8383-F777-D1D40461435B}"/>
              </a:ext>
            </a:extLst>
          </p:cNvPr>
          <p:cNvSpPr/>
          <p:nvPr/>
        </p:nvSpPr>
        <p:spPr bwMode="auto">
          <a:xfrm>
            <a:off x="0" y="0"/>
            <a:ext cx="24387175" cy="12001500"/>
          </a:xfrm>
          <a:prstGeom prst="rect">
            <a:avLst/>
          </a:prstGeom>
          <a:solidFill>
            <a:srgbClr val="BAE6FF"/>
          </a:solidFill>
          <a:ln w="19050">
            <a:noFill/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RO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BA06595-1973-2ED9-3110-C6DBA6DB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 dirty="0"/>
              <a:t>A framework for building OPRFs</a:t>
            </a:r>
            <a:br>
              <a:rPr lang="en-GB" dirty="0"/>
            </a:b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DFA6E1-9CA7-A54F-C709-5935424D4A59}"/>
              </a:ext>
            </a:extLst>
          </p:cNvPr>
          <p:cNvSpPr txBox="1"/>
          <p:nvPr/>
        </p:nvSpPr>
        <p:spPr>
          <a:xfrm>
            <a:off x="21850350" y="12001500"/>
            <a:ext cx="234315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CH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5A920F-4A9A-6B60-AF7B-EB93DEDD3489}"/>
              </a:ext>
            </a:extLst>
          </p:cNvPr>
          <p:cNvSpPr/>
          <p:nvPr/>
        </p:nvSpPr>
        <p:spPr bwMode="auto">
          <a:xfrm>
            <a:off x="22155150" y="12211050"/>
            <a:ext cx="1866900" cy="1219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Footer Placeholder 36">
            <a:extLst>
              <a:ext uri="{FF2B5EF4-FFF2-40B4-BE49-F238E27FC236}">
                <a16:creationId xmlns:a16="http://schemas.microsoft.com/office/drawing/2014/main" id="{A742449B-7BC5-553E-C9A6-A6CFEA4584D3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9998A22-3325-771B-8F9E-95EC054DFE75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47722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13CC6-9E15-0A15-DBCA-DCB7F2DBF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6EC63129-E01A-573A-42A1-50093A86070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831981" y="576072"/>
            <a:ext cx="5043720" cy="753169"/>
          </a:xfrm>
        </p:spPr>
        <p:txBody>
          <a:bodyPr lIns="0" tIns="0" rIns="0" bIns="0" anchor="t"/>
          <a:lstStyle/>
          <a:p>
            <a:r>
              <a:rPr lang="en-US" sz="3600" b="1" dirty="0">
                <a:latin typeface="IBM Plex Sans Medm"/>
              </a:rPr>
              <a:t>Ingredients:</a:t>
            </a:r>
            <a:endParaRPr lang="en-US" dirty="0"/>
          </a:p>
        </p:txBody>
      </p:sp>
      <p:cxnSp>
        <p:nvCxnSpPr>
          <p:cNvPr id="16" name="Straight Connector 15" descr="Vertical column divider">
            <a:extLst>
              <a:ext uri="{FF2B5EF4-FFF2-40B4-BE49-F238E27FC236}">
                <a16:creationId xmlns:a16="http://schemas.microsoft.com/office/drawing/2014/main" id="{FC9919E1-6F4D-D9CB-F841-BAFB455D3255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1823987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6715B7FC-C465-6FCE-985F-93851540C063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38CC039A-DFC3-877E-C224-3FBE62E47275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310ACEC-D373-13B8-E2A4-C9D8617EB2B2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3212156" y="9432144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FB4F72F4-041B-51D2-FBE4-989FE7C1B1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04BAE5-CDFA-1552-A437-809FFE6EFAAF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AC85CE0-B1ED-6F98-52D0-0BDFC168B8A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238648" y="9138663"/>
            <a:ext cx="245486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r </a:t>
            </a:r>
            <a:r>
              <a:rPr lang="en-GB" dirty="0">
                <a:ea typeface="+mn-lt"/>
                <a:cs typeface="+mn-lt"/>
              </a:rPr>
              <a:t>← </a:t>
            </a:r>
            <a:r>
              <a:rPr lang="de" dirty="0" err="1">
                <a:ea typeface="+mn-lt"/>
                <a:cs typeface="+mn-lt"/>
              </a:rPr>
              <a:t>ℤ</a:t>
            </a:r>
            <a:r>
              <a:rPr lang="de" baseline="-25000" dirty="0" err="1">
                <a:ea typeface="+mn-lt"/>
                <a:cs typeface="+mn-lt"/>
              </a:rPr>
              <a:t>p</a:t>
            </a:r>
            <a:endParaRPr lang="en-GB" baseline="-25000" dirty="0" err="1"/>
          </a:p>
          <a:p>
            <a:r>
              <a:rPr lang="en-GB" dirty="0"/>
              <a:t>A = H</a:t>
            </a:r>
            <a:r>
              <a:rPr lang="en-GB" baseline="-25000" dirty="0"/>
              <a:t>1</a:t>
            </a:r>
            <a:r>
              <a:rPr lang="en-GB" dirty="0"/>
              <a:t>(x)</a:t>
            </a:r>
            <a:r>
              <a:rPr lang="en-GB" baseline="30000" dirty="0"/>
              <a:t>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2626D64-F690-D26B-4E20-15A7453F8BE9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 flipH="1">
            <a:off x="8005443" y="11092259"/>
            <a:ext cx="4566326" cy="2032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1ED5915-E100-558F-314D-9DE4A0A8AF0F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 flipV="1">
            <a:off x="8010612" y="10539810"/>
            <a:ext cx="4578864" cy="4064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8637890-4C8B-4B8C-6ABC-1B2EAD10FFAA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2600900" y="10438510"/>
            <a:ext cx="154034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B = A</a:t>
            </a:r>
            <a:r>
              <a:rPr lang="en-GB" baseline="30000" dirty="0"/>
              <a:t>k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A62682D-15B7-1820-029D-84DB971E1C85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  <a:ea typeface="+mj-lt"/>
                <a:cs typeface="+mj-lt"/>
              </a:rPr>
              <a:t>2HashDH </a:t>
            </a:r>
            <a:r>
              <a:rPr lang="en-US" sz="3600" kern="0" dirty="0">
                <a:solidFill>
                  <a:srgbClr val="000000"/>
                </a:solidFill>
                <a:ea typeface="+mj-lt"/>
                <a:cs typeface="+mj-lt"/>
              </a:rPr>
              <a:t>[JKK14,JKKX16]</a:t>
            </a:r>
            <a:endParaRPr lang="en-US" sz="36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8196310-C6C2-DF7B-068D-F6D9887526CC}"/>
              </a:ext>
            </a:extLst>
          </p:cNvPr>
          <p:cNvGrpSpPr/>
          <p:nvPr/>
        </p:nvGrpSpPr>
        <p:grpSpPr>
          <a:xfrm>
            <a:off x="14142634" y="9155439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B3C84C80-C6B1-AC52-4B54-AE3395AE3D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26E6FD3-0B78-AA56-0381-CC8475FDA41E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CCAECE3-30D5-587E-E996-43F5A8B15EC1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4620177" y="12167223"/>
            <a:ext cx="368983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Output H</a:t>
            </a:r>
            <a:r>
              <a:rPr lang="en-GB" baseline="-25000" dirty="0"/>
              <a:t>2</a:t>
            </a:r>
            <a:r>
              <a:rPr lang="en-GB" dirty="0"/>
              <a:t>(x,B</a:t>
            </a:r>
            <a:r>
              <a:rPr lang="en-GB" baseline="30000" dirty="0"/>
              <a:t>1/r</a:t>
            </a:r>
            <a:r>
              <a:rPr lang="en-GB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D63BC1-3663-70D2-0316-1600589D893A}"/>
              </a:ext>
            </a:extLst>
          </p:cNvPr>
          <p:cNvSpPr txBox="1"/>
          <p:nvPr/>
        </p:nvSpPr>
        <p:spPr>
          <a:xfrm>
            <a:off x="19237280" y="1520780"/>
            <a:ext cx="4925703" cy="388311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defTabSz="2438400">
              <a:lnSpc>
                <a:spcPct val="150000"/>
              </a:lnSpc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sz="4000" dirty="0">
                <a:solidFill>
                  <a:srgbClr val="000000"/>
                </a:solidFill>
                <a:ea typeface="+mj-ea"/>
                <a:cs typeface="+mj-cs"/>
              </a:rPr>
              <a:t>PRF uses H</a:t>
            </a:r>
            <a:r>
              <a:rPr lang="en-US" sz="4000" baseline="-25000" dirty="0">
                <a:solidFill>
                  <a:srgbClr val="000000"/>
                </a:solidFill>
                <a:ea typeface="+mj-ea"/>
                <a:cs typeface="+mj-cs"/>
              </a:rPr>
              <a:t>1</a:t>
            </a:r>
            <a:r>
              <a:rPr lang="en-US" sz="4000" dirty="0">
                <a:solidFill>
                  <a:srgbClr val="000000"/>
                </a:solidFill>
                <a:ea typeface="+mj-ea"/>
                <a:cs typeface="+mj-cs"/>
              </a:rPr>
              <a:t> and H</a:t>
            </a:r>
            <a:r>
              <a:rPr lang="en-US" sz="4000" baseline="-25000" dirty="0">
                <a:solidFill>
                  <a:srgbClr val="000000"/>
                </a:solidFill>
                <a:ea typeface="+mj-ea"/>
                <a:cs typeface="+mj-cs"/>
              </a:rPr>
              <a:t>2</a:t>
            </a:r>
            <a:endParaRPr lang="en-US" sz="4000" baseline="-25000" dirty="0">
              <a:ea typeface="+mj-ea"/>
              <a:cs typeface="Arial"/>
            </a:endParaRPr>
          </a:p>
          <a:p>
            <a:pPr marL="443865" indent="-446405" defTabSz="2438400"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dirty="0">
                <a:ea typeface="+mj-ea"/>
                <a:cs typeface="+mj-cs"/>
              </a:rPr>
              <a:t>Inner function f is unpredictable</a:t>
            </a:r>
          </a:p>
          <a:p>
            <a:pPr marL="443865" indent="-446405" defTabSz="2438400"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dirty="0">
                <a:ea typeface="+mj-ea"/>
                <a:cs typeface="+mj-cs"/>
              </a:rPr>
              <a:t>Blind-unblind to evaluate 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360B5-6314-B643-3490-B5AD818A247E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0150792" y="9680611"/>
            <a:ext cx="243405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AE460B-890A-93EB-68BC-62FB7D0542AC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0160933" y="11092851"/>
            <a:ext cx="243405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E8000D-8435-3DD8-7FA9-0FF3103A10A7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6550468" y="3955668"/>
            <a:ext cx="8031918" cy="9898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0"/>
              </a:spcBef>
              <a:spcAft>
                <a:spcPct val="0"/>
              </a:spcAft>
              <a:buFont typeface="IBM Plex Sans Light"/>
            </a:pPr>
            <a:r>
              <a:rPr lang="en-US" sz="4800" dirty="0">
                <a:solidFill>
                  <a:schemeClr val="tx1"/>
                </a:solidFill>
              </a:rPr>
              <a:t>PRF( k, x ) = H</a:t>
            </a:r>
            <a:r>
              <a:rPr lang="en-US" sz="4800" baseline="-25000" dirty="0">
                <a:solidFill>
                  <a:schemeClr val="tx1"/>
                </a:solidFill>
              </a:rPr>
              <a:t>2</a:t>
            </a:r>
            <a:r>
              <a:rPr lang="en-US" sz="4800" dirty="0">
                <a:solidFill>
                  <a:schemeClr val="tx1"/>
                </a:solidFill>
              </a:rPr>
              <a:t>(x, H</a:t>
            </a:r>
            <a:r>
              <a:rPr lang="en-US" sz="4800" baseline="-25000" dirty="0">
                <a:solidFill>
                  <a:schemeClr val="tx1"/>
                </a:solidFill>
              </a:rPr>
              <a:t>1</a:t>
            </a:r>
            <a:r>
              <a:rPr lang="en-US" sz="4800" dirty="0">
                <a:solidFill>
                  <a:schemeClr val="tx1"/>
                </a:solidFill>
              </a:rPr>
              <a:t>(x)</a:t>
            </a:r>
            <a:r>
              <a:rPr lang="en-US" sz="4800" baseline="30000" dirty="0">
                <a:solidFill>
                  <a:schemeClr val="tx1"/>
                </a:solidFill>
              </a:rPr>
              <a:t>k </a:t>
            </a:r>
            <a:r>
              <a:rPr lang="en-US" sz="4800" dirty="0">
                <a:solidFill>
                  <a:schemeClr val="tx1"/>
                </a:solidFill>
              </a:rPr>
              <a:t>))</a:t>
            </a:r>
            <a:endParaRPr lang="en-US">
              <a:solidFill>
                <a:schemeClr val="tx1"/>
              </a:solidFill>
            </a:endParaRP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116750-5F3E-5A02-87AB-2C6C7EB2371F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676913" y="6284104"/>
            <a:ext cx="588506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Oblivious Evaluation of inner function f:</a:t>
            </a:r>
            <a:endParaRPr lang="en-US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4452AAC-1D29-A98E-AA3A-C5D8DDC3CE78}"/>
              </a:ext>
            </a:extLst>
          </p:cNvPr>
          <p:cNvGrpSpPr/>
          <p:nvPr/>
        </p:nvGrpSpPr>
        <p:grpSpPr>
          <a:xfrm>
            <a:off x="9779344" y="1361239"/>
            <a:ext cx="3684545" cy="2602368"/>
            <a:chOff x="9213213" y="1361239"/>
            <a:chExt cx="3684545" cy="260236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08A1FD9-FC94-0C6D-186B-9A8C5164CE8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 bwMode="auto">
            <a:xfrm>
              <a:off x="9213213" y="1361239"/>
              <a:ext cx="3684545" cy="154576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E5F6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91440" rIns="91440" bIns="9144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>
                <a:spcBef>
                  <a:spcPct val="0"/>
                </a:spcBef>
                <a:spcAft>
                  <a:spcPct val="0"/>
                </a:spcAft>
              </a:pPr>
              <a:r>
                <a:rPr lang="en-US" sz="4800" dirty="0">
                  <a:solidFill>
                    <a:schemeClr val="bg2"/>
                  </a:solidFill>
                </a:rPr>
                <a:t>Two hash functions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0E2DD41-15CD-36D7-BF79-DEA6A454C9C7}"/>
                </a:ext>
              </a:extLst>
            </p:cNvPr>
            <p:cNvCxnSpPr>
              <a:cxnSpLocks/>
            </p:cNvCxnSpPr>
            <p:nvPr>
              <p:custDataLst>
                <p:tags r:id="rId19"/>
              </p:custDataLst>
            </p:nvPr>
          </p:nvCxnSpPr>
          <p:spPr>
            <a:xfrm flipH="1">
              <a:off x="10318974" y="3062529"/>
              <a:ext cx="187850" cy="901078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55647754-40CD-8B6F-C02B-1B0737E40C92}"/>
                </a:ext>
              </a:extLst>
            </p:cNvPr>
            <p:cNvCxnSpPr>
              <a:cxnSpLocks/>
            </p:cNvCxnSpPr>
            <p:nvPr>
              <p:custDataLst>
                <p:tags r:id="rId20"/>
              </p:custDataLst>
            </p:nvPr>
          </p:nvCxnSpPr>
          <p:spPr>
            <a:xfrm>
              <a:off x="11414134" y="3085533"/>
              <a:ext cx="200389" cy="87232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14177E-02A6-9A3C-393D-869D969FF3C3}"/>
              </a:ext>
            </a:extLst>
          </p:cNvPr>
          <p:cNvGrpSpPr/>
          <p:nvPr/>
        </p:nvGrpSpPr>
        <p:grpSpPr>
          <a:xfrm>
            <a:off x="7543931" y="4944145"/>
            <a:ext cx="7408764" cy="1557193"/>
            <a:chOff x="7543931" y="4944145"/>
            <a:chExt cx="7408764" cy="155719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F1024E7-71A5-02C9-9271-C16A8AD4A2B5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 bwMode="auto">
            <a:xfrm>
              <a:off x="7543931" y="5545049"/>
              <a:ext cx="7408764" cy="95628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E5F6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91440" rIns="91440" bIns="9144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>
                <a:spcBef>
                  <a:spcPct val="0"/>
                </a:spcBef>
                <a:spcAft>
                  <a:spcPct val="0"/>
                </a:spcAft>
              </a:pPr>
              <a:r>
                <a:rPr lang="en-US" sz="4800" dirty="0">
                  <a:solidFill>
                    <a:schemeClr val="bg2"/>
                  </a:solidFill>
                </a:rPr>
                <a:t>Inner function f(</a:t>
              </a:r>
              <a:r>
                <a:rPr lang="en-US" sz="4800" dirty="0" err="1">
                  <a:solidFill>
                    <a:schemeClr val="bg2"/>
                  </a:solidFill>
                </a:rPr>
                <a:t>k,h</a:t>
              </a:r>
              <a:r>
                <a:rPr lang="en-US" sz="4800" dirty="0">
                  <a:solidFill>
                    <a:schemeClr val="bg2"/>
                  </a:solidFill>
                </a:rPr>
                <a:t>) =  </a:t>
              </a:r>
              <a:r>
                <a:rPr lang="en-US" sz="4800" dirty="0" err="1">
                  <a:solidFill>
                    <a:schemeClr val="bg2"/>
                  </a:solidFill>
                </a:rPr>
                <a:t>h</a:t>
              </a:r>
              <a:r>
                <a:rPr lang="en-US" sz="4800" baseline="30000" dirty="0" err="1">
                  <a:solidFill>
                    <a:schemeClr val="bg2"/>
                  </a:solidFill>
                </a:rPr>
                <a:t>k</a:t>
              </a:r>
              <a:endParaRPr lang="en-US" sz="4800" baseline="30000" dirty="0">
                <a:solidFill>
                  <a:schemeClr val="bg2"/>
                </a:solidFill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12B8C22-7690-8293-A96D-2635E358B0AA}"/>
                </a:ext>
              </a:extLst>
            </p:cNvPr>
            <p:cNvCxnSpPr>
              <a:cxnSpLocks/>
            </p:cNvCxnSpPr>
            <p:nvPr>
              <p:custDataLst>
                <p:tags r:id="rId17"/>
              </p:custDataLst>
            </p:nvPr>
          </p:nvCxnSpPr>
          <p:spPr>
            <a:xfrm flipH="1" flipV="1">
              <a:off x="12227058" y="4944145"/>
              <a:ext cx="920" cy="50790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35151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5" grpId="0"/>
      <p:bldP spid="23" grpId="0"/>
      <p:bldP spid="17" grpId="0"/>
      <p:bldP spid="4" grpId="0" animBg="1"/>
      <p:bldP spid="10" grpId="0"/>
      <p:bldP spid="22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CAB42-836C-E307-6E71-A0AFF54E5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6EACB-BF7A-0FDB-46C6-5BB83C53C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 sz="3600"/>
              <a:t>The 2Hash Framework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A8B44-FB25-0620-259D-A93EF35D1E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0" tIns="0" rIns="0" bIns="0" anchor="t"/>
          <a:lstStyle/>
          <a:p>
            <a:r>
              <a:rPr lang="en-US" dirty="0"/>
              <a:t>For a secure OPRF you need: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FFD3C7CB-B441-A5D2-9383-3A663A47E3B5}"/>
              </a:ext>
            </a:extLst>
          </p:cNvPr>
          <p:cNvSpPr txBox="1">
            <a:spLocks/>
          </p:cNvSpPr>
          <p:nvPr/>
        </p:nvSpPr>
        <p:spPr>
          <a:xfrm>
            <a:off x="6667500" y="384048"/>
            <a:ext cx="5549723" cy="952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kern="0">
                <a:solidFill>
                  <a:schemeClr val="accent1"/>
                </a:solidFill>
              </a:rPr>
              <a:t>Unpredictable and key-collision resistant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6DEF0B-4E2A-7857-3EB1-B42A2270F7D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0" tIns="0" rIns="0" bIns="0" anchor="t"/>
          <a:lstStyle/>
          <a:p>
            <a:pPr>
              <a:lnSpc>
                <a:spcPct val="100000"/>
              </a:lnSpc>
            </a:pPr>
            <a:endParaRPr lang="en-US" sz="3600"/>
          </a:p>
          <a:p>
            <a:pPr>
              <a:lnSpc>
                <a:spcPct val="100000"/>
              </a:lnSpc>
            </a:pPr>
            <a:endParaRPr lang="en-RO" sz="3600">
              <a:solidFill>
                <a:schemeClr val="tx1"/>
              </a:solidFill>
            </a:endParaRPr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6F3169D5-678B-2345-0615-E74500CC4434}"/>
              </a:ext>
            </a:extLst>
          </p:cNvPr>
          <p:cNvSpPr txBox="1">
            <a:spLocks/>
          </p:cNvSpPr>
          <p:nvPr/>
        </p:nvSpPr>
        <p:spPr>
          <a:xfrm>
            <a:off x="12768261" y="384048"/>
            <a:ext cx="4941889" cy="952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kern="0">
                <a:solidFill>
                  <a:schemeClr val="accent1"/>
                </a:solidFill>
              </a:rPr>
              <a:t>Multi-Party Computation</a:t>
            </a:r>
            <a:endParaRPr lang="en-US"/>
          </a:p>
        </p:txBody>
      </p:sp>
      <p:sp>
        <p:nvSpPr>
          <p:cNvPr id="24" name="Text Placeholder 1">
            <a:extLst>
              <a:ext uri="{FF2B5EF4-FFF2-40B4-BE49-F238E27FC236}">
                <a16:creationId xmlns:a16="http://schemas.microsoft.com/office/drawing/2014/main" id="{A1F1F2F1-457C-BB63-58D4-78828E99B4DB}"/>
              </a:ext>
            </a:extLst>
          </p:cNvPr>
          <p:cNvSpPr txBox="1">
            <a:spLocks/>
          </p:cNvSpPr>
          <p:nvPr/>
        </p:nvSpPr>
        <p:spPr>
          <a:xfrm>
            <a:off x="18869024" y="384048"/>
            <a:ext cx="3931709" cy="952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kern="0" dirty="0">
                <a:solidFill>
                  <a:schemeClr val="accent1"/>
                </a:solidFill>
              </a:rPr>
              <a:t>2 Hash functions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214294-B9FA-3A7E-EBB6-59CC9F216C5A}"/>
              </a:ext>
            </a:extLst>
          </p:cNvPr>
          <p:cNvSpPr txBox="1"/>
          <p:nvPr/>
        </p:nvSpPr>
        <p:spPr>
          <a:xfrm>
            <a:off x="12154829" y="8898673"/>
            <a:ext cx="0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non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US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0376B76-5125-4C6B-AA07-C7E2B9C40180}"/>
              </a:ext>
            </a:extLst>
          </p:cNvPr>
          <p:cNvGrpSpPr/>
          <p:nvPr/>
        </p:nvGrpSpPr>
        <p:grpSpPr>
          <a:xfrm>
            <a:off x="14310465" y="5004137"/>
            <a:ext cx="1569466" cy="2317834"/>
            <a:chOff x="7982476" y="8330345"/>
            <a:chExt cx="1569466" cy="2317834"/>
          </a:xfrm>
        </p:grpSpPr>
        <p:pic>
          <p:nvPicPr>
            <p:cNvPr id="9" name="Graphic 8" descr="Safe with solid fill">
              <a:extLst>
                <a:ext uri="{FF2B5EF4-FFF2-40B4-BE49-F238E27FC236}">
                  <a16:creationId xmlns:a16="http://schemas.microsoft.com/office/drawing/2014/main" id="{1086D181-4EB1-E64D-FFD2-4D83108F33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982476" y="9078713"/>
              <a:ext cx="1569466" cy="1569466"/>
            </a:xfrm>
            <a:prstGeom prst="rect">
              <a:avLst/>
            </a:prstGeom>
          </p:spPr>
        </p:pic>
        <p:pic>
          <p:nvPicPr>
            <p:cNvPr id="17" name="Graphic 16" descr="Lock with solid fill">
              <a:extLst>
                <a:ext uri="{FF2B5EF4-FFF2-40B4-BE49-F238E27FC236}">
                  <a16:creationId xmlns:a16="http://schemas.microsoft.com/office/drawing/2014/main" id="{C5A0F79E-A658-0739-0CDA-A36E168A1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306134" y="8330345"/>
              <a:ext cx="914400" cy="914400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F4B7FFB-C343-3C8C-C6D9-B00FED3DF9F1}"/>
              </a:ext>
            </a:extLst>
          </p:cNvPr>
          <p:cNvSpPr txBox="1"/>
          <p:nvPr/>
        </p:nvSpPr>
        <p:spPr>
          <a:xfrm>
            <a:off x="8484452" y="5398730"/>
            <a:ext cx="2743200" cy="147732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defTabSz="2438400">
              <a:spcBef>
                <a:spcPts val="2900"/>
              </a:spcBef>
              <a:buSzPct val="100000"/>
            </a:pPr>
            <a:r>
              <a:rPr lang="en-US" sz="9600" b="1" kern="0" dirty="0">
                <a:solidFill>
                  <a:schemeClr val="accent1"/>
                </a:solidFill>
                <a:ea typeface="+mj-ea"/>
                <a:cs typeface="+mj-cs"/>
              </a:rPr>
              <a:t>f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D4DA82D-89A5-2C52-57FA-AA4FF273E274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13625070" y="6067468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E425AD1-626F-47A3-23CF-2DC8E4254F62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>
          <a:xfrm flipH="1">
            <a:off x="15886029" y="6103411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1928F4A-B098-1A3E-98B7-819079C63C7A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 flipH="1">
            <a:off x="13625070" y="6734219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Graphic 38" descr="Document with solid fill">
            <a:extLst>
              <a:ext uri="{FF2B5EF4-FFF2-40B4-BE49-F238E27FC236}">
                <a16:creationId xmlns:a16="http://schemas.microsoft.com/office/drawing/2014/main" id="{2F90044D-0D53-1762-7B29-F223A133C20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8867515" y="5933648"/>
            <a:ext cx="914400" cy="91440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92B146C-FB0E-73D2-F637-2B9D74F42141}"/>
              </a:ext>
            </a:extLst>
          </p:cNvPr>
          <p:cNvSpPr txBox="1"/>
          <p:nvPr/>
        </p:nvSpPr>
        <p:spPr>
          <a:xfrm>
            <a:off x="20669815" y="5935623"/>
            <a:ext cx="890010" cy="92333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2438400">
              <a:spcBef>
                <a:spcPts val="2900"/>
              </a:spcBef>
              <a:buSzPct val="100000"/>
            </a:pPr>
            <a:r>
              <a:rPr lang="en-US" sz="6000" b="1" kern="0">
                <a:solidFill>
                  <a:schemeClr val="bg1"/>
                </a:solidFill>
                <a:ea typeface="+mj-ea"/>
                <a:cs typeface="+mj-cs"/>
              </a:rPr>
              <a:t>#</a:t>
            </a:r>
            <a:endParaRPr lang="en-US">
              <a:solidFill>
                <a:schemeClr val="bg1"/>
              </a:solidFill>
              <a:ea typeface="+mj-ea"/>
              <a:cs typeface="+mj-cs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363F9E5-877F-949E-3169-6FD1DA2437CF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19835105" y="6405335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736C21E-3EC4-216A-0B43-417E267E1858}"/>
              </a:ext>
            </a:extLst>
          </p:cNvPr>
          <p:cNvCxnSpPr>
            <a:cxnSpLocks/>
          </p:cNvCxnSpPr>
          <p:nvPr>
            <p:custDataLst>
              <p:tags r:id="rId6"/>
            </p:custDataLst>
          </p:nvPr>
        </p:nvCxnSpPr>
        <p:spPr>
          <a:xfrm>
            <a:off x="21788079" y="6405334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8DBCA18-BCDF-4B5E-F942-FE864840421B}"/>
              </a:ext>
            </a:extLst>
          </p:cNvPr>
          <p:cNvSpPr txBox="1"/>
          <p:nvPr/>
        </p:nvSpPr>
        <p:spPr>
          <a:xfrm>
            <a:off x="22550332" y="6166660"/>
            <a:ext cx="995089" cy="55399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defTabSz="2438400">
              <a:spcBef>
                <a:spcPts val="2900"/>
              </a:spcBef>
              <a:buSzPct val="100000"/>
            </a:pPr>
            <a:r>
              <a:rPr lang="en-US" sz="1800" kern="0">
                <a:solidFill>
                  <a:schemeClr val="accent1"/>
                </a:solidFill>
                <a:ea typeface="+mj-ea"/>
                <a:cs typeface="+mj-cs"/>
              </a:rPr>
              <a:t>01000100111001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94DFB3A-BDAB-62A6-EF10-3AADC8D7936B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>
            <a:off x="15888006" y="6757581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ooter Placeholder 36">
            <a:extLst>
              <a:ext uri="{FF2B5EF4-FFF2-40B4-BE49-F238E27FC236}">
                <a16:creationId xmlns:a16="http://schemas.microsoft.com/office/drawing/2014/main" id="{9985EB2D-0297-3667-B7A7-D1EB40C06B42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48" name="Slide Number Placeholder 6">
            <a:extLst>
              <a:ext uri="{FF2B5EF4-FFF2-40B4-BE49-F238E27FC236}">
                <a16:creationId xmlns:a16="http://schemas.microsoft.com/office/drawing/2014/main" id="{47DC1B03-FB14-0997-679E-1E26549BBDBA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67ABCFF0-11DC-ED48-2DBF-B43114162358}"/>
              </a:ext>
            </a:extLst>
          </p:cNvPr>
          <p:cNvSpPr txBox="1">
            <a:spLocks/>
          </p:cNvSpPr>
          <p:nvPr/>
        </p:nvSpPr>
        <p:spPr>
          <a:xfrm>
            <a:off x="563111" y="6169325"/>
            <a:ext cx="5495396" cy="400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329184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58368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87552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endParaRPr lang="en-US" kern="0" dirty="0"/>
          </a:p>
          <a:p>
            <a:r>
              <a:rPr lang="en-US" kern="0" dirty="0"/>
              <a:t>We show two instantiations:</a:t>
            </a:r>
          </a:p>
          <a:p>
            <a:endParaRPr lang="en-US" kern="0" dirty="0"/>
          </a:p>
          <a:p>
            <a:endParaRPr lang="en-US" kern="0" dirty="0"/>
          </a:p>
          <a:p>
            <a:pPr marL="457200" indent="-457200">
              <a:buFont typeface="Calibri"/>
              <a:buChar char="-"/>
            </a:pPr>
            <a:r>
              <a:rPr lang="en-US" kern="0" dirty="0"/>
              <a:t>From block ciphers</a:t>
            </a:r>
          </a:p>
          <a:p>
            <a:pPr marL="457200" indent="-457200">
              <a:buFont typeface="Calibri"/>
              <a:buChar char="-"/>
            </a:pPr>
            <a:endParaRPr lang="en-US" kern="0" dirty="0"/>
          </a:p>
          <a:p>
            <a:pPr marL="457200" indent="-457200">
              <a:buFont typeface="Calibri"/>
              <a:buChar char="-"/>
            </a:pPr>
            <a:r>
              <a:rPr lang="en-US" kern="0" dirty="0"/>
              <a:t>From Legendre symbols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636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B4C5260-4A4A-8051-BD9E-6E1E7DF71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F8FB727-1367-00A7-AF44-AE4ED10B69D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3641079" y="1036147"/>
            <a:ext cx="5000785" cy="8201450"/>
          </a:xfrm>
        </p:spPr>
        <p:txBody>
          <a:bodyPr lIns="0" tIns="0" rIns="0" bIns="0" anchor="t"/>
          <a:lstStyle/>
          <a:p>
            <a:r>
              <a:rPr lang="en-US" sz="2800" b="1" dirty="0">
                <a:latin typeface="IBM Plex Sans Medm"/>
              </a:rPr>
              <a:t>Unpredictability</a:t>
            </a:r>
            <a:br>
              <a:rPr lang="en-US" sz="2800" dirty="0">
                <a:latin typeface="IBM Plex Sans Medm"/>
              </a:rPr>
            </a:br>
            <a:br>
              <a:rPr lang="en-US" sz="2800" dirty="0">
                <a:latin typeface="IBM Plex Sans Medm"/>
              </a:rPr>
            </a:br>
            <a:br>
              <a:rPr lang="en-US" sz="2800" dirty="0">
                <a:latin typeface="IBM Plex Sans Medm"/>
              </a:rPr>
            </a:br>
            <a:r>
              <a:rPr lang="en-US" sz="2800" dirty="0">
                <a:latin typeface="IBM Plex Sans Medm"/>
                <a:ea typeface="+mj-lt"/>
                <a:cs typeface="+mj-lt"/>
              </a:rPr>
              <a:t>Client output must be </a:t>
            </a:r>
            <a:r>
              <a:rPr lang="en-US" sz="2800" dirty="0">
                <a:solidFill>
                  <a:srgbClr val="000000"/>
                </a:solidFill>
                <a:latin typeface="IBM Plex Sans Medm"/>
                <a:ea typeface="+mj-lt"/>
                <a:cs typeface="+mj-lt"/>
              </a:rPr>
              <a:t>programmable</a:t>
            </a:r>
            <a:r>
              <a:rPr lang="en-US" sz="2800" dirty="0">
                <a:solidFill>
                  <a:srgbClr val="000000"/>
                </a:solidFill>
                <a:latin typeface="IBM Plex Sans Medm"/>
              </a:rPr>
              <a:t>. </a:t>
            </a:r>
            <a:r>
              <a:rPr lang="en-US" sz="2800" dirty="0">
                <a:solidFill>
                  <a:schemeClr val="accent1"/>
                </a:solidFill>
                <a:latin typeface="IBM Plex Sans Light"/>
              </a:rPr>
              <a:t>(</a:t>
            </a:r>
            <a:r>
              <a:rPr lang="en-US" sz="2800" dirty="0">
                <a:solidFill>
                  <a:schemeClr val="accent1"/>
                </a:solidFill>
                <a:ea typeface="+mj-lt"/>
                <a:cs typeface="+mj-lt"/>
              </a:rPr>
              <a:t>Hash)</a:t>
            </a:r>
            <a:r>
              <a:rPr lang="en-US" sz="2800" dirty="0">
                <a:solidFill>
                  <a:srgbClr val="000000"/>
                </a:solidFill>
                <a:latin typeface="IBM Plex Sans Medm"/>
              </a:rPr>
              <a:t> </a:t>
            </a:r>
            <a:br>
              <a:rPr lang="en-US" sz="2800" dirty="0">
                <a:latin typeface="IBM Plex Sans Medm"/>
              </a:rPr>
            </a:br>
            <a:br>
              <a:rPr lang="en-US" sz="2800" dirty="0">
                <a:latin typeface="IBM Plex Sans Medm"/>
              </a:rPr>
            </a:br>
            <a:br>
              <a:rPr lang="en-US" sz="2800" dirty="0">
                <a:latin typeface="IBM Plex Sans Medm"/>
              </a:rPr>
            </a:br>
            <a:r>
              <a:rPr lang="en-US" sz="2800" dirty="0">
                <a:solidFill>
                  <a:srgbClr val="000000"/>
                </a:solidFill>
                <a:latin typeface="IBM Plex Sans Medm"/>
              </a:rPr>
              <a:t>Pseudo-randomness must even hold for malicious keys. </a:t>
            </a:r>
            <a:r>
              <a:rPr lang="en-US" sz="2800" dirty="0">
                <a:solidFill>
                  <a:schemeClr val="accent1"/>
                </a:solidFill>
                <a:latin typeface="IBM Plex Sans Light"/>
              </a:rPr>
              <a:t>(key-collision resistance)</a:t>
            </a:r>
            <a:br>
              <a:rPr lang="en-US" sz="2800" dirty="0">
                <a:latin typeface="IBM Plex Sans Medm"/>
              </a:rPr>
            </a:br>
            <a:endParaRPr lang="en-US" sz="2800">
              <a:latin typeface="IBM Plex Sans Light"/>
            </a:endParaRPr>
          </a:p>
        </p:txBody>
      </p:sp>
      <p:cxnSp>
        <p:nvCxnSpPr>
          <p:cNvPr id="16" name="Straight Connector 15" descr="Vertical column divider">
            <a:extLst>
              <a:ext uri="{FF2B5EF4-FFF2-40B4-BE49-F238E27FC236}">
                <a16:creationId xmlns:a16="http://schemas.microsoft.com/office/drawing/2014/main" id="{EC77DDD3-D183-9FDA-44F1-D2AE8A21154D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11884250" y="577102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88BFB6AE-25CA-D3C2-DA6A-21F331B0035E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31DA8241-5C28-42C0-0A0B-0FF24E867A6B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66D7E5B-F0FE-D1C2-5C81-1330ACAA2887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4130636" y="1037585"/>
            <a:ext cx="5000785" cy="8201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pPr>
              <a:spcBef>
                <a:spcPts val="2900"/>
              </a:spcBef>
            </a:pPr>
            <a:r>
              <a:rPr lang="en-US" sz="2800" b="1" kern="0" dirty="0">
                <a:latin typeface="IBM Plex Sans Medm"/>
              </a:rPr>
              <a:t>Weak key-collision resistance</a:t>
            </a:r>
            <a:br>
              <a:rPr lang="en-US" sz="2800" kern="0" dirty="0">
                <a:latin typeface="IBM Plex Sans Medm"/>
              </a:rPr>
            </a:br>
            <a:br>
              <a:rPr lang="en-US" sz="2800" kern="0" dirty="0">
                <a:latin typeface="IBM Plex Sans Medm"/>
              </a:rPr>
            </a:br>
            <a:r>
              <a:rPr lang="en-US" sz="2800" kern="0" dirty="0">
                <a:latin typeface="IBM Plex Sans Medm"/>
              </a:rPr>
              <a:t>Given x</a:t>
            </a:r>
            <a:r>
              <a:rPr lang="en-US" sz="2800" kern="0" baseline="-25000" dirty="0">
                <a:latin typeface="IBM Plex Sans Medm"/>
              </a:rPr>
              <a:t>1</a:t>
            </a:r>
            <a:r>
              <a:rPr lang="en-US" sz="2800" kern="0" dirty="0">
                <a:latin typeface="IBM Plex Sans Medm"/>
              </a:rPr>
              <a:t>,…,</a:t>
            </a:r>
            <a:r>
              <a:rPr lang="en-US" sz="2800" kern="0" err="1">
                <a:latin typeface="IBM Plex Sans Medm"/>
              </a:rPr>
              <a:t>x</a:t>
            </a:r>
            <a:r>
              <a:rPr lang="en-US" sz="2800" kern="0" baseline="-25000" err="1">
                <a:latin typeface="IBM Plex Sans Medm"/>
              </a:rPr>
              <a:t>n</a:t>
            </a:r>
            <a:r>
              <a:rPr lang="en-US" sz="2800" kern="0" dirty="0">
                <a:latin typeface="IBM Plex Sans Medm"/>
              </a:rPr>
              <a:t> </a:t>
            </a:r>
            <a:r>
              <a:rPr lang="en-GB" sz="3600" kern="0" dirty="0">
                <a:latin typeface="IBM Plex Sans Light"/>
              </a:rPr>
              <a:t>← 𝔽</a:t>
            </a:r>
            <a:r>
              <a:rPr lang="en-GB" sz="2400" kern="0" baseline="-25000" dirty="0">
                <a:latin typeface="IBM Plex Sans Light"/>
              </a:rPr>
              <a:t>p</a:t>
            </a:r>
            <a:endParaRPr lang="en-US" sz="2400" kern="0" dirty="0">
              <a:latin typeface="IBM Plex Sans Light"/>
            </a:endParaRPr>
          </a:p>
          <a:p>
            <a:pPr algn="r"/>
            <a:r>
              <a:rPr lang="en-US" sz="2800" kern="0" dirty="0">
                <a:latin typeface="IBM Plex Sans Medm"/>
              </a:rPr>
              <a:t> </a:t>
            </a:r>
            <a:br>
              <a:rPr lang="en-US" sz="2800" kern="0" dirty="0">
                <a:latin typeface="IBM Plex Sans Medm"/>
              </a:rPr>
            </a:br>
            <a:br>
              <a:rPr lang="en-US" sz="2800" kern="0" dirty="0">
                <a:latin typeface="IBM Plex Sans Medm"/>
              </a:rPr>
            </a:br>
            <a:br>
              <a:rPr lang="en-US" sz="2800" kern="0" dirty="0">
                <a:latin typeface="IBM Plex Sans Medm"/>
              </a:rPr>
            </a:br>
            <a:r>
              <a:rPr lang="en-US" sz="2800" kern="0" dirty="0">
                <a:latin typeface="IBM Plex Sans Medm"/>
              </a:rPr>
              <a:t>Hard to find k, k' such that for</a:t>
            </a:r>
          </a:p>
          <a:p>
            <a:r>
              <a:rPr lang="en-US" sz="2800" kern="0" dirty="0">
                <a:latin typeface="IBM Plex Sans Medm"/>
              </a:rPr>
              <a:t>one </a:t>
            </a:r>
            <a:r>
              <a:rPr lang="en-US" sz="2800" kern="0" dirty="0" err="1">
                <a:latin typeface="IBM Plex Sans Medm"/>
              </a:rPr>
              <a:t>i</a:t>
            </a:r>
            <a:r>
              <a:rPr lang="en-US" sz="2800" kern="0" dirty="0">
                <a:latin typeface="IBM Plex Sans Medm"/>
              </a:rPr>
              <a:t>:</a:t>
            </a:r>
          </a:p>
          <a:p>
            <a:endParaRPr lang="en-US" sz="2800" kern="0" dirty="0">
              <a:latin typeface="IBM Plex Sans Medm"/>
            </a:endParaRPr>
          </a:p>
          <a:p>
            <a:r>
              <a:rPr lang="en-US" sz="2800" kern="0" dirty="0">
                <a:latin typeface="IBM Plex Sans Medm"/>
              </a:rPr>
              <a:t>f(</a:t>
            </a:r>
            <a:r>
              <a:rPr lang="en-US" sz="2800" kern="0" err="1">
                <a:latin typeface="IBM Plex Sans Medm"/>
              </a:rPr>
              <a:t>k,x</a:t>
            </a:r>
            <a:r>
              <a:rPr lang="en-US" sz="2800" kern="0" baseline="-25000" err="1">
                <a:latin typeface="IBM Plex Sans Medm"/>
              </a:rPr>
              <a:t>i</a:t>
            </a:r>
            <a:r>
              <a:rPr lang="en-US" sz="2800" kern="0" dirty="0">
                <a:latin typeface="IBM Plex Sans Medm"/>
              </a:rPr>
              <a:t>) = f(</a:t>
            </a:r>
            <a:r>
              <a:rPr lang="en-US" sz="2800" kern="0" err="1">
                <a:latin typeface="IBM Plex Sans Medm"/>
              </a:rPr>
              <a:t>k',x</a:t>
            </a:r>
            <a:r>
              <a:rPr lang="en-US" sz="2800" kern="0" baseline="-25000" err="1">
                <a:latin typeface="IBM Plex Sans Medm"/>
              </a:rPr>
              <a:t>i</a:t>
            </a:r>
            <a:r>
              <a:rPr lang="en-US" sz="2800" kern="0" dirty="0">
                <a:latin typeface="IBM Plex Sans Medm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3606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7FB66A-D994-2055-E3DC-80E508777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7/8 slide background in cyan 20 ">
            <a:extLst>
              <a:ext uri="{FF2B5EF4-FFF2-40B4-BE49-F238E27FC236}">
                <a16:creationId xmlns:a16="http://schemas.microsoft.com/office/drawing/2014/main" id="{FA70C321-B13D-9EE6-43EB-94ECC52C96CB}"/>
              </a:ext>
            </a:extLst>
          </p:cNvPr>
          <p:cNvSpPr/>
          <p:nvPr/>
        </p:nvSpPr>
        <p:spPr bwMode="auto">
          <a:xfrm>
            <a:off x="0" y="0"/>
            <a:ext cx="24387175" cy="12001500"/>
          </a:xfrm>
          <a:prstGeom prst="rect">
            <a:avLst/>
          </a:prstGeom>
          <a:solidFill>
            <a:srgbClr val="BAE6FF"/>
          </a:solidFill>
          <a:ln w="19050">
            <a:noFill/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RO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333B34E-1775-6EB2-7982-70120EBA4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 dirty="0"/>
              <a:t>Instantiation from Legendre symbols</a:t>
            </a:r>
            <a:br>
              <a:rPr lang="en-GB" dirty="0"/>
            </a:b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E79073-D76C-3322-4944-E5C7FB37209F}"/>
              </a:ext>
            </a:extLst>
          </p:cNvPr>
          <p:cNvSpPr txBox="1"/>
          <p:nvPr/>
        </p:nvSpPr>
        <p:spPr>
          <a:xfrm>
            <a:off x="21850350" y="12001500"/>
            <a:ext cx="234315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CH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2E42A8-45AF-45B6-017B-3F80938B19BC}"/>
              </a:ext>
            </a:extLst>
          </p:cNvPr>
          <p:cNvSpPr/>
          <p:nvPr/>
        </p:nvSpPr>
        <p:spPr bwMode="auto">
          <a:xfrm>
            <a:off x="22155150" y="12211050"/>
            <a:ext cx="1866900" cy="1219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Footer Placeholder 36">
            <a:extLst>
              <a:ext uri="{FF2B5EF4-FFF2-40B4-BE49-F238E27FC236}">
                <a16:creationId xmlns:a16="http://schemas.microsoft.com/office/drawing/2014/main" id="{BB44CDF1-CC14-5F53-CAB4-3AB1FC8F44A9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E0D9C9C5-1297-8872-0640-E098DF949380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649053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1C9EC-82A3-F8B9-D4DD-67087EE44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002A5D02-65B9-1B37-24ED-0B9941DB8C48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DB38E626-5F53-9EEE-B70B-448450E7D844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CBC0C89-80EC-3DC0-5A7C-B5EB66D89F04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3992343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Decisional Shifted Legendre Symbol Assumption </a:t>
            </a:r>
            <a:r>
              <a:rPr lang="en-US" sz="4400" kern="0" dirty="0">
                <a:solidFill>
                  <a:srgbClr val="000000"/>
                </a:solidFill>
              </a:rPr>
              <a:t>[Dam88,GRRSS16]</a:t>
            </a:r>
            <a:endParaRPr lang="en-US" sz="4800" dirty="0"/>
          </a:p>
        </p:txBody>
      </p:sp>
      <p:pic>
        <p:nvPicPr>
          <p:cNvPr id="2" name="Graphic 1" descr="Confused person with solid fill">
            <a:extLst>
              <a:ext uri="{FF2B5EF4-FFF2-40B4-BE49-F238E27FC236}">
                <a16:creationId xmlns:a16="http://schemas.microsoft.com/office/drawing/2014/main" id="{12202AF4-97A8-3234-EBD6-611D12A5B8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738347" y="8971893"/>
            <a:ext cx="2940641" cy="2941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D69D54-2B45-D52C-EEE8-C64F9DC27E0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39960" y="4651375"/>
            <a:ext cx="3766676" cy="236093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C42F1EE-8008-B8D1-45A7-C6FCD8C17BD2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7659720" y="7818822"/>
            <a:ext cx="3212676" cy="16970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3BE114F-9010-A04F-46E7-3ED8E5BEBB10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 flipH="1" flipV="1">
            <a:off x="7973599" y="7457516"/>
            <a:ext cx="3034344" cy="15849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C983BDCC-A117-D570-8200-A32E0DE204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481150" y="7364739"/>
            <a:ext cx="445829" cy="7023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C39E22-9137-CB75-560E-B8B9919914B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571710" y="8662352"/>
            <a:ext cx="435668" cy="59753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43AB0E8-AC7E-6556-4AF3-CFBAFE5404CD}"/>
              </a:ext>
            </a:extLst>
          </p:cNvPr>
          <p:cNvCxnSpPr>
            <a:cxnSpLocks/>
          </p:cNvCxnSpPr>
          <p:nvPr>
            <p:custDataLst>
              <p:tags r:id="rId6"/>
            </p:custDataLst>
          </p:nvPr>
        </p:nvCxnSpPr>
        <p:spPr>
          <a:xfrm flipV="1">
            <a:off x="13193292" y="7532621"/>
            <a:ext cx="2334206" cy="15179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212DA7-B381-2751-7B29-D47F15552B18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 flipH="1">
            <a:off x="13380290" y="7811212"/>
            <a:ext cx="2325519" cy="154608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153E4FD-5BB5-ED49-B127-9CD3ACBE2B9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927222" y="7594381"/>
            <a:ext cx="445829" cy="70231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7B10DCA-58AD-4CD2-CC6A-616B80FD7F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625616" y="8662350"/>
            <a:ext cx="435668" cy="59753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E8754E4-3EDB-9027-DE3D-00FBB528A87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539043" y="5590136"/>
            <a:ext cx="971677" cy="9429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ECE5613-7780-96A7-8516-2C2F872DA46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152364" y="5598876"/>
            <a:ext cx="4263841" cy="925491"/>
          </a:xfrm>
          <a:prstGeom prst="rect">
            <a:avLst/>
          </a:prstGeom>
        </p:spPr>
      </p:pic>
      <p:pic>
        <p:nvPicPr>
          <p:cNvPr id="18" name="Graphic 17" descr="Repeat outline">
            <a:extLst>
              <a:ext uri="{FF2B5EF4-FFF2-40B4-BE49-F238E27FC236}">
                <a16:creationId xmlns:a16="http://schemas.microsoft.com/office/drawing/2014/main" id="{EBD0B11B-2ED2-1434-522A-4209D25629A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436395" y="7951893"/>
            <a:ext cx="914519" cy="914400"/>
          </a:xfrm>
          <a:prstGeom prst="rect">
            <a:avLst/>
          </a:prstGeom>
        </p:spPr>
      </p:pic>
      <p:pic>
        <p:nvPicPr>
          <p:cNvPr id="20" name="Graphic 19" descr="Repeat outline">
            <a:extLst>
              <a:ext uri="{FF2B5EF4-FFF2-40B4-BE49-F238E27FC236}">
                <a16:creationId xmlns:a16="http://schemas.microsoft.com/office/drawing/2014/main" id="{D507A6D6-FA9E-6ABE-4C6B-2FEA661FD8D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80144" y="8063746"/>
            <a:ext cx="914519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573639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A4FAE-81D0-B028-F258-2248B5DE8F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FA116694-A785-4847-8D7E-FE4EC6F387D1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D7926250-4CC1-579B-E1A8-C370AFCEC1A6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CDE52C1-8144-9773-4B08-093FF3EE98F8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The inner function </a:t>
            </a:r>
            <a:endParaRPr lang="en-US" dirty="0"/>
          </a:p>
        </p:txBody>
      </p:sp>
      <p:pic>
        <p:nvPicPr>
          <p:cNvPr id="2" name="Picture 1" descr="A math equations and symbols&#10;&#10;AI-generated content may be incorrect.">
            <a:extLst>
              <a:ext uri="{FF2B5EF4-FFF2-40B4-BE49-F238E27FC236}">
                <a16:creationId xmlns:a16="http://schemas.microsoft.com/office/drawing/2014/main" id="{DD1F2BE0-1811-9475-5BDC-E33AA6FA8D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23271" y="4385583"/>
            <a:ext cx="16808370" cy="39433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672987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E06EB-7C1C-ACB6-1E1A-073D0F3621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th equations and symbols&#10;&#10;AI-generated content may be incorrect.">
            <a:extLst>
              <a:ext uri="{FF2B5EF4-FFF2-40B4-BE49-F238E27FC236}">
                <a16:creationId xmlns:a16="http://schemas.microsoft.com/office/drawing/2014/main" id="{D0E91AC0-5F54-A19C-986B-EB6D6DF317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8756" y="4233183"/>
            <a:ext cx="16808370" cy="3943349"/>
          </a:xfrm>
          <a:prstGeom prst="rect">
            <a:avLst/>
          </a:prstGeom>
        </p:spPr>
      </p:pic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6224AA1A-91CE-234C-136A-777A56BA5680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EC7E9B2F-2CB9-D024-8CB1-EEC746F8EBE3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3265211-0280-28F3-E573-54FC400A98C7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The inner function </a:t>
            </a:r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433DC9F-8919-C88C-8404-E7F8D0F4A681}"/>
              </a:ext>
            </a:extLst>
          </p:cNvPr>
          <p:cNvSpPr/>
          <p:nvPr/>
        </p:nvSpPr>
        <p:spPr bwMode="auto">
          <a:xfrm>
            <a:off x="12570382" y="5602856"/>
            <a:ext cx="698712" cy="856891"/>
          </a:xfrm>
          <a:prstGeom prst="roundRect">
            <a:avLst/>
          </a:prstGeom>
          <a:noFill/>
          <a:ln w="57150">
            <a:solidFill>
              <a:schemeClr val="accent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E9C7BA-A0B9-B898-D190-FE7777E75E30}"/>
              </a:ext>
            </a:extLst>
          </p:cNvPr>
          <p:cNvSpPr/>
          <p:nvPr/>
        </p:nvSpPr>
        <p:spPr bwMode="auto">
          <a:xfrm>
            <a:off x="18766175" y="5602855"/>
            <a:ext cx="611615" cy="856891"/>
          </a:xfrm>
          <a:prstGeom prst="roundRect">
            <a:avLst/>
          </a:prstGeom>
          <a:noFill/>
          <a:ln w="57150">
            <a:solidFill>
              <a:schemeClr val="accent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74494D3-B697-A163-C8A8-9CF52CDC9603}"/>
              </a:ext>
            </a:extLst>
          </p:cNvPr>
          <p:cNvSpPr/>
          <p:nvPr/>
        </p:nvSpPr>
        <p:spPr bwMode="auto">
          <a:xfrm>
            <a:off x="4326965" y="4323269"/>
            <a:ext cx="238577" cy="583722"/>
          </a:xfrm>
          <a:prstGeom prst="roundRect">
            <a:avLst/>
          </a:prstGeom>
          <a:noFill/>
          <a:ln w="57150">
            <a:solidFill>
              <a:schemeClr val="accent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EB6D09-9AFD-3BAC-286D-303897C4FF13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3763484" y="9333485"/>
            <a:ext cx="16855921" cy="176142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chemeClr val="bg2"/>
                </a:solidFill>
              </a:rPr>
              <a:t>Function defined bitwise. Need to prevent overlap.</a:t>
            </a: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chemeClr val="bg2"/>
                </a:solidFill>
                <a:ea typeface="+mn-lt"/>
                <a:cs typeface="+mn-lt"/>
              </a:rPr>
              <a:t>→</a:t>
            </a:r>
            <a:r>
              <a:rPr lang="en-US" sz="4800">
                <a:solidFill>
                  <a:schemeClr val="bg2"/>
                </a:solidFill>
              </a:rPr>
              <a:t> Offsets need to be random.</a:t>
            </a:r>
            <a:endParaRPr lang="en-US">
              <a:solidFill>
                <a:schemeClr val="bg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1615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58F7D-3F51-0362-3F8F-3A34C5166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7CDCDE08-7E5C-463A-FF60-0EF59E44D1C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206484" y="590449"/>
            <a:ext cx="5949813" cy="8273336"/>
          </a:xfrm>
        </p:spPr>
        <p:txBody>
          <a:bodyPr lIns="0" tIns="0" rIns="0" bIns="0" anchor="t"/>
          <a:lstStyle/>
          <a:p>
            <a:r>
              <a:rPr lang="en-US" sz="3600" b="1" dirty="0">
                <a:latin typeface="IBM Plex Sans Medm"/>
              </a:rPr>
              <a:t>Security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Client Privacy</a:t>
            </a:r>
            <a:br>
              <a:rPr lang="en-US" sz="3600" dirty="0">
                <a:latin typeface="IBM Plex Sans Medm" panose="020B0503050203000203" pitchFamily="34" charset="0"/>
              </a:rPr>
            </a:br>
            <a:r>
              <a:rPr lang="en-US" sz="3600" dirty="0">
                <a:latin typeface="IBM Plex Sans Medm"/>
              </a:rPr>
              <a:t>   - Server does not see x 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Server Privacy</a:t>
            </a: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   - Client does not see key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Pseudo-Random Output</a:t>
            </a: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      - F is a PRF</a:t>
            </a:r>
            <a:br>
              <a:rPr lang="en-US" sz="2800" dirty="0">
                <a:latin typeface="IBM Plex Sans Medm"/>
              </a:rPr>
            </a:br>
            <a:endParaRPr lang="en-US" sz="2800"/>
          </a:p>
        </p:txBody>
      </p:sp>
      <p:cxnSp>
        <p:nvCxnSpPr>
          <p:cNvPr id="16" name="Straight Connector 15" descr="Vertical column divider">
            <a:extLst>
              <a:ext uri="{FF2B5EF4-FFF2-40B4-BE49-F238E27FC236}">
                <a16:creationId xmlns:a16="http://schemas.microsoft.com/office/drawing/2014/main" id="{957B34A3-AF28-B830-9BA0-21B7C56DDA04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17664701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97F1E29F-47EF-C59E-AC03-86AD85D3D4B5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B78420FC-3DB6-B220-5C48-9A580E8EA388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7781624-DF2E-E5B0-F381-FB7C5B426FC2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2694504" y="6585427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E8082A4E-86AF-23AD-C63D-F27572031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E505165-1EFB-A64B-585D-3875459F0EEA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4A919B30-9304-4644-0E40-43C30728384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980999" y="6657706"/>
            <a:ext cx="99163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2BE2D0-9EAA-E6FB-2ED0-805FDEB355B9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8285753" y="6659296"/>
            <a:ext cx="2793033" cy="154576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r>
              <a:rPr kumimoji="0" lang="en-US" sz="48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OPRF</a:t>
            </a:r>
          </a:p>
          <a:p>
            <a:pPr algn="ctr" defTabSz="914400">
              <a:spcBef>
                <a:spcPct val="0"/>
              </a:spcBef>
              <a:spcAft>
                <a:spcPct val="0"/>
              </a:spcAft>
              <a:buFont typeface="IBM Plex Sans Light"/>
            </a:pPr>
            <a:r>
              <a:rPr lang="en-US" sz="4800" dirty="0">
                <a:solidFill>
                  <a:schemeClr val="bg2"/>
                </a:solidFill>
              </a:rPr>
              <a:t>PRF( . , . )</a:t>
            </a: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954A81-9B75-6A1E-3935-365EB28CAB6F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>
            <a:off x="7377294" y="7188902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32A9D6-12C5-91F6-7018-B842BE2DA58B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11227158" y="7188902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FF685D3-01D6-3A27-7324-52ACC25A315B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7377294" y="7855653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8F364F1-7359-D7D9-DC34-4DB1BFE26ED7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2279572" y="6865736"/>
            <a:ext cx="99163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key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59757B2-DB81-14FA-931D-E2C1709F2F42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>
                <a:solidFill>
                  <a:srgbClr val="000000"/>
                </a:solidFill>
              </a:rPr>
              <a:t>Oblivious Pseudo-Random Functions (OPRF)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36DDAC8-7B2B-64E2-4855-F95627F6CE1F}"/>
              </a:ext>
            </a:extLst>
          </p:cNvPr>
          <p:cNvGrpSpPr/>
          <p:nvPr/>
        </p:nvGrpSpPr>
        <p:grpSpPr>
          <a:xfrm>
            <a:off x="13373345" y="6308722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29680EA8-4B6B-7FC4-CD99-E980A48BFE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3CF6F1D-BB32-1AC8-ADC0-1FF791D1262A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6583B88-B780-766A-64EB-3BFA65EFB6BC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4753220" y="7535155"/>
            <a:ext cx="281076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PRF(</a:t>
            </a:r>
            <a:r>
              <a:rPr lang="en-GB" dirty="0" err="1"/>
              <a:t>key,x</a:t>
            </a:r>
            <a:r>
              <a:rPr lang="en-GB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4560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0E0E7-D524-DF4F-E158-A78775963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51E5A030-0CCB-D42B-C7CD-C0AD1D8589ED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F213A067-38EE-F08E-FD45-7E15315A19A4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B7EACF6-BB22-B1D8-CC3D-0872ED0E768D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The outer function 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A7C7F-A630-F133-D79A-03F3A16BE7B0}"/>
              </a:ext>
            </a:extLst>
          </p:cNvPr>
          <p:cNvGrpSpPr/>
          <p:nvPr/>
        </p:nvGrpSpPr>
        <p:grpSpPr>
          <a:xfrm>
            <a:off x="2178107" y="4249511"/>
            <a:ext cx="20009187" cy="4911582"/>
            <a:chOff x="3049077" y="4989740"/>
            <a:chExt cx="20009187" cy="4911582"/>
          </a:xfrm>
        </p:grpSpPr>
        <p:pic>
          <p:nvPicPr>
            <p:cNvPr id="3" name="Picture 2" descr="A math equations and symbols&#10;&#10;AI-generated content may be incorrect.">
              <a:extLst>
                <a:ext uri="{FF2B5EF4-FFF2-40B4-BE49-F238E27FC236}">
                  <a16:creationId xmlns:a16="http://schemas.microsoft.com/office/drawing/2014/main" id="{DE6A9D16-6F66-4869-B9A9-633EEAD0178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049077" y="4989740"/>
              <a:ext cx="20009187" cy="2952750"/>
            </a:xfrm>
            <a:prstGeom prst="rect">
              <a:avLst/>
            </a:prstGeom>
          </p:spPr>
        </p:pic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C05CBBD-D303-5E9E-651D-8EBB40536EC3}"/>
                </a:ext>
              </a:extLst>
            </p:cNvPr>
            <p:cNvGrpSpPr/>
            <p:nvPr/>
          </p:nvGrpSpPr>
          <p:grpSpPr>
            <a:xfrm>
              <a:off x="8315893" y="6756139"/>
              <a:ext cx="3684545" cy="3145183"/>
              <a:chOff x="8315893" y="6756139"/>
              <a:chExt cx="3684545" cy="314518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60CC80A-97BB-5865-A701-D6AB1BA48ED3}"/>
                  </a:ext>
                </a:extLst>
              </p:cNvPr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8315893" y="8355562"/>
                <a:ext cx="3684545" cy="154576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rgbClr val="E5F6FF"/>
                </a:solidFill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horz" wrap="square" lIns="91440" tIns="91440" rIns="91440" bIns="9144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4800" dirty="0">
                    <a:solidFill>
                      <a:schemeClr val="bg2"/>
                    </a:solidFill>
                  </a:rPr>
                  <a:t>Two hash functions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E6861B28-B305-74B3-B0D5-8008A0F85241}"/>
                  </a:ext>
                </a:extLst>
              </p:cNvPr>
              <p:cNvCxnSpPr>
                <a:cxnSpLocks/>
              </p:cNvCxnSpPr>
              <p:nvPr>
                <p:custDataLst>
                  <p:tags r:id="rId6"/>
                </p:custDataLst>
              </p:nvPr>
            </p:nvCxnSpPr>
            <p:spPr>
              <a:xfrm flipV="1">
                <a:off x="10752198" y="6756139"/>
                <a:ext cx="902634" cy="151706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E8BD8968-7346-A34E-22D9-9C861E5928FE}"/>
                  </a:ext>
                </a:extLst>
              </p:cNvPr>
              <p:cNvCxnSpPr>
                <a:cxnSpLocks/>
              </p:cNvCxnSpPr>
              <p:nvPr>
                <p:custDataLst>
                  <p:tags r:id="rId7"/>
                </p:custDataLst>
              </p:nvPr>
            </p:nvCxnSpPr>
            <p:spPr>
              <a:xfrm flipH="1" flipV="1">
                <a:off x="9820144" y="7245248"/>
                <a:ext cx="255630" cy="990832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A85AECF-292E-1E20-4027-F6074B47F586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 bwMode="auto">
            <a:xfrm>
              <a:off x="13337593" y="8651411"/>
              <a:ext cx="7408764" cy="95628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E5F6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91440" rIns="91440" bIns="9144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>
                <a:spcBef>
                  <a:spcPct val="0"/>
                </a:spcBef>
                <a:spcAft>
                  <a:spcPct val="0"/>
                </a:spcAft>
              </a:pPr>
              <a:r>
                <a:rPr lang="en-US" sz="4800" dirty="0">
                  <a:solidFill>
                    <a:schemeClr val="bg2"/>
                  </a:solidFill>
                </a:rPr>
                <a:t>Inner function f(</a:t>
              </a:r>
              <a:r>
                <a:rPr lang="en-US" sz="4800" dirty="0" err="1">
                  <a:solidFill>
                    <a:schemeClr val="bg2"/>
                  </a:solidFill>
                </a:rPr>
                <a:t>h,k</a:t>
              </a:r>
              <a:r>
                <a:rPr lang="en-US" sz="4800" dirty="0">
                  <a:solidFill>
                    <a:schemeClr val="bg2"/>
                  </a:solidFill>
                </a:rPr>
                <a:t>)</a:t>
              </a:r>
              <a:endParaRPr lang="en-US" sz="4800" baseline="30000" dirty="0">
                <a:solidFill>
                  <a:schemeClr val="bg2"/>
                </a:solidFill>
              </a:endParaRPr>
            </a:p>
          </p:txBody>
        </p:sp>
        <p:sp>
          <p:nvSpPr>
            <p:cNvPr id="35" name="Left Brace 34">
              <a:extLst>
                <a:ext uri="{FF2B5EF4-FFF2-40B4-BE49-F238E27FC236}">
                  <a16:creationId xmlns:a16="http://schemas.microsoft.com/office/drawing/2014/main" id="{C97936D4-222D-FE8E-5AE7-3666854C1AF7}"/>
                </a:ext>
              </a:extLst>
            </p:cNvPr>
            <p:cNvSpPr/>
            <p:nvPr/>
          </p:nvSpPr>
          <p:spPr bwMode="auto">
            <a:xfrm rot="16200000">
              <a:off x="16801979" y="2616713"/>
              <a:ext cx="548094" cy="10826126"/>
            </a:xfrm>
            <a:prstGeom prst="leftBrace">
              <a:avLst/>
            </a:prstGeom>
            <a:ln w="12700">
              <a:solidFill>
                <a:srgbClr val="4472C4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87038602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09D88-1674-AC37-4569-B5F60BAA0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7/8 slide background in cyan 20 ">
            <a:extLst>
              <a:ext uri="{FF2B5EF4-FFF2-40B4-BE49-F238E27FC236}">
                <a16:creationId xmlns:a16="http://schemas.microsoft.com/office/drawing/2014/main" id="{E6FE1A84-8B77-31C8-D98F-92F8ACB02327}"/>
              </a:ext>
            </a:extLst>
          </p:cNvPr>
          <p:cNvSpPr/>
          <p:nvPr/>
        </p:nvSpPr>
        <p:spPr bwMode="auto">
          <a:xfrm>
            <a:off x="0" y="0"/>
            <a:ext cx="24387175" cy="12001500"/>
          </a:xfrm>
          <a:prstGeom prst="rect">
            <a:avLst/>
          </a:prstGeom>
          <a:solidFill>
            <a:srgbClr val="BAE6FF"/>
          </a:solidFill>
          <a:ln w="19050">
            <a:noFill/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RO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3886FD7-DED0-679B-B0F2-7CEF50F36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 dirty="0"/>
              <a:t>Efficient MPC protocol for inner function</a:t>
            </a:r>
            <a:br>
              <a:rPr lang="en-GB" dirty="0"/>
            </a:b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0E6DE5-F934-1B65-5E62-0CEBFE47C62E}"/>
              </a:ext>
            </a:extLst>
          </p:cNvPr>
          <p:cNvSpPr txBox="1"/>
          <p:nvPr/>
        </p:nvSpPr>
        <p:spPr>
          <a:xfrm>
            <a:off x="21850350" y="12001500"/>
            <a:ext cx="234315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CH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B1EA78-F372-BD3C-80EC-15B761AF51CD}"/>
              </a:ext>
            </a:extLst>
          </p:cNvPr>
          <p:cNvSpPr/>
          <p:nvPr/>
        </p:nvSpPr>
        <p:spPr bwMode="auto">
          <a:xfrm>
            <a:off x="22155150" y="12211050"/>
            <a:ext cx="1866900" cy="1219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Footer Placeholder 36">
            <a:extLst>
              <a:ext uri="{FF2B5EF4-FFF2-40B4-BE49-F238E27FC236}">
                <a16:creationId xmlns:a16="http://schemas.microsoft.com/office/drawing/2014/main" id="{33BE91AD-D1BB-4F17-57CE-7E6E405CD5A4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7198A52-6125-2617-739C-E7CA9233E194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44388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EF16A-9A5F-D427-F338-E964C5B41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E58BFCE8-7701-C839-513D-04E62F20A9F3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FEC1EB45-41AB-6D5D-AE8A-2D9EB7AE74C1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255B531-379A-3032-2B52-3E559F183770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882720" y="5880936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76EC043E-841C-0650-A6C6-8EC4CDE35B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209535A-0382-0BD2-5369-BA0728E48955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4C2C6F0-BF77-A31A-C7D6-B88F55EF7EA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326744" y="6938064"/>
            <a:ext cx="56026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96F87C-E234-3FB7-C346-FBCE91140859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7696204" y="6033880"/>
            <a:ext cx="2793033" cy="155295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chemeClr val="bg2"/>
                </a:solidFill>
              </a:rPr>
              <a:t>Compute</a:t>
            </a: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chemeClr val="bg2"/>
                </a:solidFill>
              </a:rPr>
              <a:t>s</a:t>
            </a:r>
            <a:r>
              <a:rPr lang="en-US" sz="4800" baseline="30000" dirty="0">
                <a:solidFill>
                  <a:schemeClr val="bg2"/>
                </a:solidFill>
              </a:rPr>
              <a:t>2</a:t>
            </a:r>
            <a:r>
              <a:rPr lang="en-US" sz="4800" dirty="0">
                <a:solidFill>
                  <a:schemeClr val="bg2"/>
                </a:solidFill>
              </a:rPr>
              <a:t>(x</a:t>
            </a:r>
            <a:r>
              <a:rPr lang="en-US" sz="4800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r>
              <a:rPr lang="en-US" sz="4800" dirty="0">
                <a:solidFill>
                  <a:schemeClr val="bg2"/>
                </a:solidFill>
              </a:rPr>
              <a:t>+ k)</a:t>
            </a:r>
            <a:endParaRPr lang="en-GB">
              <a:solidFill>
                <a:schemeClr val="bg2"/>
              </a:solidFill>
            </a:endParaRP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0848BC-68D9-5284-DC6E-67FCA4E4AC2E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>
            <a:off x="6787745" y="6484411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3D199D3-F82F-B90E-E55B-F0A9C6B1D9A8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 flipH="1">
            <a:off x="10637609" y="6484411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0BDA547-7995-76DA-776E-995BB62ED49C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 flipH="1">
            <a:off x="6787745" y="7151162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D0093EE-26AF-1418-FBC9-877B736E28EF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1690023" y="6161245"/>
            <a:ext cx="99163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s, k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7784894-FC38-77EB-5826-81B8DC839A65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Core idea: Computing one Legendre symbol</a:t>
            </a:r>
            <a:endParaRPr lang="en-US" sz="8600" kern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66237A-7690-8638-F2EC-A021AB676570}"/>
              </a:ext>
            </a:extLst>
          </p:cNvPr>
          <p:cNvGrpSpPr/>
          <p:nvPr/>
        </p:nvGrpSpPr>
        <p:grpSpPr>
          <a:xfrm>
            <a:off x="14243288" y="5834269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551BDCAC-48AE-2172-8A6B-F3F139CF4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40D4C4B-D750-B5D0-034C-15C920634B92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88D6577-CAB7-4D09-F7EB-602517AE2220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5328593" y="6125952"/>
            <a:ext cx="4784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689BD9-7DE9-F79B-09E4-77A30CED27D9}"/>
              </a:ext>
            </a:extLst>
          </p:cNvPr>
          <p:cNvSpPr txBox="1"/>
          <p:nvPr/>
        </p:nvSpPr>
        <p:spPr>
          <a:xfrm>
            <a:off x="11691930" y="5277928"/>
            <a:ext cx="2743200" cy="55399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2438400">
              <a:spcBef>
                <a:spcPts val="2900"/>
              </a:spcBef>
              <a:buSzPct val="100000"/>
            </a:pPr>
            <a:r>
              <a:rPr lang="en-GB" dirty="0">
                <a:solidFill>
                  <a:srgbClr val="000000"/>
                </a:solidFill>
                <a:ea typeface="+mj-ea"/>
                <a:cs typeface="+mj-cs"/>
              </a:rPr>
              <a:t>s </a:t>
            </a:r>
            <a:r>
              <a:rPr lang="en-GB" dirty="0">
                <a:solidFill>
                  <a:srgbClr val="000000"/>
                </a:solidFill>
                <a:ea typeface="+mn-lt"/>
                <a:cs typeface="+mn-lt"/>
              </a:rPr>
              <a:t>←</a:t>
            </a:r>
            <a:r>
              <a:rPr lang="en-GB" dirty="0">
                <a:solidFill>
                  <a:srgbClr val="000000"/>
                </a:solidFill>
                <a:ea typeface="+mj-ea"/>
                <a:cs typeface="+mj-cs"/>
              </a:rPr>
              <a:t> </a:t>
            </a:r>
            <a:r>
              <a:rPr lang="en-GB" dirty="0">
                <a:solidFill>
                  <a:srgbClr val="000000"/>
                </a:solidFill>
                <a:ea typeface="+mn-lt"/>
                <a:cs typeface="+mn-lt"/>
              </a:rPr>
              <a:t>𝔽</a:t>
            </a:r>
            <a:r>
              <a:rPr lang="en-GB" baseline="-25000" dirty="0">
                <a:solidFill>
                  <a:srgbClr val="000000"/>
                </a:solidFill>
                <a:ea typeface="+mn-lt"/>
                <a:cs typeface="+mn-lt"/>
              </a:rPr>
              <a:t>p</a:t>
            </a:r>
            <a:endParaRPr lang="en-US" kern="0">
              <a:solidFill>
                <a:srgbClr val="000000"/>
              </a:solidFill>
              <a:ea typeface="+mj-ea"/>
              <a:cs typeface="+mj-c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483AD31-C21C-1B70-123D-2676BCF69671}"/>
              </a:ext>
            </a:extLst>
          </p:cNvPr>
          <p:cNvGrpSpPr/>
          <p:nvPr/>
        </p:nvGrpSpPr>
        <p:grpSpPr>
          <a:xfrm>
            <a:off x="4869875" y="8571541"/>
            <a:ext cx="1522387" cy="1346443"/>
            <a:chOff x="7364672" y="7982070"/>
            <a:chExt cx="1522387" cy="134644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605D0BD-4830-D0A9-BAC5-EA1C9BC6F617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7928293" y="7994799"/>
              <a:ext cx="560261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BBEDF5F-53F6-9026-379C-A11A92B9EF62}"/>
                </a:ext>
              </a:extLst>
            </p:cNvPr>
            <p:cNvSpPr txBox="1"/>
            <p:nvPr>
              <p:custDataLst>
                <p:tags r:id="rId16"/>
              </p:custDataLst>
            </p:nvPr>
          </p:nvSpPr>
          <p:spPr>
            <a:xfrm>
              <a:off x="7364672" y="7982070"/>
              <a:ext cx="478475" cy="13234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sz="8000" dirty="0"/>
                <a:t>(</a:t>
              </a:r>
              <a:endParaRPr lang="en-GB" sz="8000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4B5A7A0-2C66-2575-7839-BF6310A97728}"/>
                </a:ext>
              </a:extLst>
            </p:cNvPr>
            <p:cNvCxnSpPr>
              <a:cxnSpLocks/>
            </p:cNvCxnSpPr>
            <p:nvPr>
              <p:custDataLst>
                <p:tags r:id="rId17"/>
              </p:custDataLst>
            </p:nvPr>
          </p:nvCxnSpPr>
          <p:spPr>
            <a:xfrm flipH="1">
              <a:off x="7843335" y="8574520"/>
              <a:ext cx="6440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15F93CD-0581-4B32-E271-7A2FECC16027}"/>
                </a:ext>
              </a:extLst>
            </p:cNvPr>
            <p:cNvSpPr txBox="1"/>
            <p:nvPr>
              <p:custDataLst>
                <p:tags r:id="rId18"/>
              </p:custDataLst>
            </p:nvPr>
          </p:nvSpPr>
          <p:spPr>
            <a:xfrm>
              <a:off x="7941621" y="8490817"/>
              <a:ext cx="560261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p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F8278DF-C4A8-D7D0-F3FD-74BDFAF50A7D}"/>
                </a:ext>
              </a:extLst>
            </p:cNvPr>
            <p:cNvSpPr txBox="1"/>
            <p:nvPr>
              <p:custDataLst>
                <p:tags r:id="rId19"/>
              </p:custDataLst>
            </p:nvPr>
          </p:nvSpPr>
          <p:spPr>
            <a:xfrm>
              <a:off x="8408584" y="8005074"/>
              <a:ext cx="478475" cy="13234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sz="8000" dirty="0"/>
                <a:t>)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37736E73-5D4C-2BAB-9851-20CE7C8F04C2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3370076" y="8922139"/>
            <a:ext cx="255897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output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194C1E3-928A-2D2C-D369-B1DF0F86175B}"/>
              </a:ext>
            </a:extLst>
          </p:cNvPr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18831981" y="576072"/>
            <a:ext cx="5000785" cy="8201450"/>
          </a:xfrm>
        </p:spPr>
        <p:txBody>
          <a:bodyPr lIns="0" tIns="0" rIns="0" bIns="0" anchor="t"/>
          <a:lstStyle/>
          <a:p>
            <a:r>
              <a:rPr lang="en-US" sz="3600" b="1" dirty="0">
                <a:latin typeface="IBM Plex Sans Medm"/>
              </a:rPr>
              <a:t>Add-and-blind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Random s</a:t>
            </a:r>
            <a:r>
              <a:rPr lang="en-US" sz="3600" baseline="30000" dirty="0">
                <a:latin typeface="IBM Plex Sans Medm"/>
              </a:rPr>
              <a:t>2</a:t>
            </a:r>
            <a:r>
              <a:rPr lang="en-US" sz="3600" dirty="0">
                <a:latin typeface="IBM Plex Sans Medm"/>
              </a:rPr>
              <a:t> blinds k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Output e is square </a:t>
            </a:r>
            <a:r>
              <a:rPr lang="en-US" sz="3600" err="1">
                <a:latin typeface="IBM Plex Sans Medm"/>
              </a:rPr>
              <a:t>iff</a:t>
            </a:r>
            <a:r>
              <a:rPr lang="en-US" sz="3600" dirty="0">
                <a:latin typeface="IBM Plex Sans Medm"/>
              </a:rPr>
              <a:t> (</a:t>
            </a:r>
            <a:r>
              <a:rPr lang="en-US" sz="3600" err="1">
                <a:latin typeface="IBM Plex Sans Medm"/>
              </a:rPr>
              <a:t>x+k</a:t>
            </a:r>
            <a:r>
              <a:rPr lang="en-US" sz="3600" dirty="0">
                <a:latin typeface="IBM Plex Sans Medm"/>
              </a:rPr>
              <a:t>) is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>
                <a:latin typeface="IBM Plex Sans Medm"/>
              </a:rPr>
              <a:t>Need to execute this in a batched way</a:t>
            </a:r>
          </a:p>
        </p:txBody>
      </p:sp>
      <p:cxnSp>
        <p:nvCxnSpPr>
          <p:cNvPr id="29" name="Straight Connector 28" descr="Vertical column divider">
            <a:extLst>
              <a:ext uri="{FF2B5EF4-FFF2-40B4-BE49-F238E27FC236}">
                <a16:creationId xmlns:a16="http://schemas.microsoft.com/office/drawing/2014/main" id="{98F939FB-6E1A-5DE6-02FA-23815EC50A2E}"/>
              </a:ext>
            </a:extLst>
          </p:cNvPr>
          <p:cNvCxnSpPr/>
          <p:nvPr>
            <p:custDataLst>
              <p:tags r:id="rId14"/>
            </p:custDataLst>
          </p:nvPr>
        </p:nvCxnSpPr>
        <p:spPr bwMode="auto">
          <a:xfrm>
            <a:off x="1823987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36351845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95B3F-B079-EF4B-9CE9-6ABFC4F98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9750A023-64C5-2DF9-DCD1-E621947B5F88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FD1F9615-CF45-217C-9A7E-15AD3810CC65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8DCA6CF-DC4E-91AE-AF34-042EBC6C6E75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3801704" y="5837804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B7D8B981-ED72-E797-57B7-E2C0D5182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2405C9F-CD1B-ACF3-B237-AD2799DA69C9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68739CE6-5B49-876C-AECF-8C75EC9D9BD4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757478" y="6858989"/>
            <a:ext cx="271714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o</a:t>
            </a:r>
            <a:r>
              <a:rPr lang="en-GB" dirty="0"/>
              <a:t> = </a:t>
            </a:r>
            <a:r>
              <a:rPr lang="en-GB" b="1" dirty="0"/>
              <a:t>u</a:t>
            </a:r>
            <a:r>
              <a:rPr lang="en-GB" dirty="0"/>
              <a:t> + h </a:t>
            </a:r>
            <a:r>
              <a:rPr lang="en-GB" dirty="0">
                <a:ea typeface="+mn-lt"/>
                <a:cs typeface="+mn-lt"/>
              </a:rPr>
              <a:t>· </a:t>
            </a:r>
            <a:r>
              <a:rPr lang="en-GB" b="1" dirty="0"/>
              <a:t>v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077C4F-17FB-756D-8C25-6D7FD2BF7E57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10572050" y="6120144"/>
            <a:ext cx="2793033" cy="1056931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en-US" sz="4800">
                <a:solidFill>
                  <a:schemeClr val="bg2"/>
                </a:solidFill>
              </a:rPr>
              <a:t>VOLE</a:t>
            </a:r>
            <a:endParaRPr lang="en-US">
              <a:solidFill>
                <a:schemeClr val="bg2"/>
              </a:solidFill>
            </a:endParaRP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27C079-DBCB-0657-A79E-A2DBAD0D853C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>
            <a:off x="9706729" y="6441279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3619A53-5D00-E29D-0FF3-6DEE487309A1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 flipH="1">
            <a:off x="13556593" y="6441279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F057150-6E94-05C8-F9E7-07477B285688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 flipH="1">
            <a:off x="9706729" y="7108030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B81C279-D54D-0CA8-4C8B-645626E08A85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4609007" y="6118113"/>
            <a:ext cx="99163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 err="1"/>
              <a:t>u,v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C1B2B4B-6A99-5F2B-D106-2DAFE02AC8EE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>
                <a:solidFill>
                  <a:srgbClr val="000000"/>
                </a:solidFill>
              </a:rPr>
              <a:t>VOLE and VOLE+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CB05E56-F08E-366B-96A2-79AC82BAFE96}"/>
              </a:ext>
            </a:extLst>
          </p:cNvPr>
          <p:cNvGrpSpPr/>
          <p:nvPr/>
        </p:nvGrpSpPr>
        <p:grpSpPr>
          <a:xfrm>
            <a:off x="17162272" y="5791137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5FE27014-2FB5-D313-81D1-5CB1A9FA98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CDBAD7-81D7-E04B-C9FC-F9E1CBAE4E3D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CF651A2-A6A3-A7E0-86F3-93212B286FB1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8247577" y="6082820"/>
            <a:ext cx="4784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81138C-0FE9-931B-9A27-F6456734A175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14187968" y="3619839"/>
            <a:ext cx="2993255" cy="1966510"/>
          </a:xfrm>
          <a:prstGeom prst="rect">
            <a:avLst/>
          </a:prstGeom>
          <a:solidFill>
            <a:srgbClr val="FCF4D6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Suppose</a:t>
            </a: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chemeClr val="tx1"/>
                </a:solidFill>
              </a:rPr>
              <a:t>u</a:t>
            </a:r>
            <a:r>
              <a:rPr lang="en-US" baseline="-25000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  = (k + l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)s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= s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C3C8D5-20E6-AD38-17F5-B524E920926D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5086306" y="8714353"/>
            <a:ext cx="6063426" cy="1276055"/>
          </a:xfrm>
          <a:prstGeom prst="rect">
            <a:avLst/>
          </a:prstGeom>
          <a:solidFill>
            <a:srgbClr val="FCF4D6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Then</a:t>
            </a: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err="1">
                <a:solidFill>
                  <a:schemeClr val="tx1"/>
                </a:solidFill>
              </a:rPr>
              <a:t>u</a:t>
            </a:r>
            <a:r>
              <a:rPr lang="en-US" baseline="-2500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+ h v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baseline="30000">
              <a:solidFill>
                <a:schemeClr val="tx1"/>
              </a:solidFill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US" sz="2400" baseline="30000" dirty="0">
              <a:solidFill>
                <a:schemeClr val="tx1"/>
              </a:solidFill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6452C6-816E-2A86-9E19-23F46E963415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5078328" y="9988610"/>
            <a:ext cx="6043600" cy="740894"/>
          </a:xfrm>
          <a:prstGeom prst="rect">
            <a:avLst/>
          </a:prstGeom>
          <a:solidFill>
            <a:srgbClr val="FCF4D6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    = (k + l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)s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r>
              <a:rPr lang="en-US" sz="2400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+ h s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r>
              <a:rPr lang="en-US" sz="2400" baseline="30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tx1"/>
              </a:solidFill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33E68B-D04F-DE97-AE7F-5A9BE9D24E8E}"/>
              </a:ext>
            </a:extLst>
          </p:cNvPr>
          <p:cNvSpPr/>
          <p:nvPr>
            <p:custDataLst>
              <p:tags r:id="rId15"/>
            </p:custDataLst>
          </p:nvPr>
        </p:nvSpPr>
        <p:spPr bwMode="auto">
          <a:xfrm>
            <a:off x="5070128" y="10722641"/>
            <a:ext cx="6043600" cy="721072"/>
          </a:xfrm>
          <a:prstGeom prst="rect">
            <a:avLst/>
          </a:prstGeom>
          <a:solidFill>
            <a:srgbClr val="FCF4D6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    = (h + k + l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)s</a:t>
            </a:r>
            <a:r>
              <a:rPr lang="en-US" sz="2400" baseline="-25000" dirty="0">
                <a:solidFill>
                  <a:schemeClr val="tx1"/>
                </a:solidFill>
              </a:rPr>
              <a:t>i</a:t>
            </a:r>
            <a:r>
              <a:rPr lang="en-US" sz="2400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sz="2400" baseline="30000" dirty="0">
              <a:solidFill>
                <a:schemeClr val="tx1"/>
              </a:solidFill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7548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0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FEC73-5381-C05E-C427-DA28F90E8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9C0E984D-3857-5C40-4157-29F4E9C63689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94D728A4-6593-8300-BDA9-B5566A76B889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6C26CB1-1ED5-71A0-215F-5D657A34E903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3801704" y="5837804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829D6F72-CF99-5326-3E54-31877C2B2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30411A9-6CD6-4578-0EB0-861CF1DB58F3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6B02F6C-D7BB-BFCD-5E14-50A515090F8C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735910" y="6866178"/>
            <a:ext cx="3112574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o</a:t>
            </a:r>
            <a:r>
              <a:rPr lang="en-GB" dirty="0"/>
              <a:t> = </a:t>
            </a:r>
            <a:r>
              <a:rPr lang="en-GB" b="1" dirty="0"/>
              <a:t>u</a:t>
            </a:r>
            <a:r>
              <a:rPr lang="en-GB" dirty="0"/>
              <a:t> + h </a:t>
            </a:r>
            <a:r>
              <a:rPr lang="en-GB" dirty="0">
                <a:ea typeface="+mn-lt"/>
                <a:cs typeface="+mn-lt"/>
              </a:rPr>
              <a:t>· </a:t>
            </a:r>
            <a:r>
              <a:rPr lang="en-GB" b="1" dirty="0"/>
              <a:t>v</a:t>
            </a:r>
          </a:p>
          <a:p>
            <a:r>
              <a:rPr lang="en-GB" dirty="0"/>
              <a:t>c</a:t>
            </a:r>
            <a:r>
              <a:rPr lang="en-GB" b="1" baseline="-25000" dirty="0"/>
              <a:t>u</a:t>
            </a:r>
            <a:r>
              <a:rPr lang="en-GB" b="1" dirty="0"/>
              <a:t> = </a:t>
            </a:r>
            <a:r>
              <a:rPr lang="en-GB" dirty="0"/>
              <a:t>&lt;</a:t>
            </a:r>
            <a:r>
              <a:rPr lang="en-GB" b="1" err="1"/>
              <a:t>u,</a:t>
            </a:r>
            <a:r>
              <a:rPr lang="en-GB" b="1" err="1">
                <a:ea typeface="+mn-lt"/>
                <a:cs typeface="+mn-lt"/>
              </a:rPr>
              <a:t>γ</a:t>
            </a:r>
            <a:r>
              <a:rPr lang="en-GB" dirty="0">
                <a:ea typeface="+mn-lt"/>
                <a:cs typeface="+mn-lt"/>
              </a:rPr>
              <a:t>&gt;+</a:t>
            </a:r>
            <a:r>
              <a:rPr lang="en-GB" err="1">
                <a:ea typeface="+mn-lt"/>
                <a:cs typeface="+mn-lt"/>
              </a:rPr>
              <a:t>r</a:t>
            </a:r>
            <a:r>
              <a:rPr lang="en-GB" baseline="-25000" err="1">
                <a:ea typeface="+mn-lt"/>
                <a:cs typeface="+mn-lt"/>
              </a:rPr>
              <a:t>u</a:t>
            </a:r>
            <a:endParaRPr lang="en-GB" baseline="-25000">
              <a:ea typeface="+mn-lt"/>
              <a:cs typeface="+mn-lt"/>
            </a:endParaRPr>
          </a:p>
          <a:p>
            <a:r>
              <a:rPr lang="en-GB" dirty="0"/>
              <a:t>c</a:t>
            </a:r>
            <a:r>
              <a:rPr lang="en-GB" baseline="-25000" dirty="0"/>
              <a:t>v</a:t>
            </a:r>
            <a:r>
              <a:rPr lang="en-GB" dirty="0"/>
              <a:t> = &lt;</a:t>
            </a:r>
            <a:r>
              <a:rPr lang="en-GB" b="1" dirty="0" err="1"/>
              <a:t>v</a:t>
            </a:r>
            <a:r>
              <a:rPr lang="en-GB" dirty="0" err="1"/>
              <a:t>,</a:t>
            </a:r>
            <a:r>
              <a:rPr lang="en-GB" b="1" dirty="0" err="1">
                <a:ea typeface="+mn-lt"/>
                <a:cs typeface="+mn-lt"/>
              </a:rPr>
              <a:t>γ</a:t>
            </a:r>
            <a:r>
              <a:rPr lang="en-GB" dirty="0">
                <a:ea typeface="+mn-lt"/>
                <a:cs typeface="+mn-lt"/>
              </a:rPr>
              <a:t>&gt;+</a:t>
            </a:r>
            <a:r>
              <a:rPr lang="en-GB" dirty="0" err="1">
                <a:ea typeface="+mn-lt"/>
                <a:cs typeface="+mn-lt"/>
              </a:rPr>
              <a:t>r</a:t>
            </a:r>
            <a:r>
              <a:rPr lang="en-GB" baseline="-25000" dirty="0" err="1">
                <a:ea typeface="+mn-lt"/>
                <a:cs typeface="+mn-lt"/>
              </a:rPr>
              <a:t>v</a:t>
            </a:r>
            <a:endParaRPr lang="en-GB" baseline="-25000" dirty="0">
              <a:ea typeface="+mn-lt"/>
              <a:cs typeface="+mn-lt"/>
            </a:endParaRPr>
          </a:p>
          <a:p>
            <a:r>
              <a:rPr lang="en-GB" b="1" dirty="0">
                <a:ea typeface="+mn-lt"/>
                <a:cs typeface="+mn-lt"/>
              </a:rPr>
              <a:t>γ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9CA4B8-708A-EE41-85F4-CF7425273A13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10572050" y="6120144"/>
            <a:ext cx="2793033" cy="1056931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en-US" sz="4800" dirty="0">
                <a:solidFill>
                  <a:schemeClr val="bg2"/>
                </a:solidFill>
              </a:rPr>
              <a:t>VOLE+</a:t>
            </a:r>
            <a:endParaRPr lang="en-US" dirty="0">
              <a:solidFill>
                <a:schemeClr val="bg2"/>
              </a:solidFill>
            </a:endParaRP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BA4639A-8A67-DF5E-828C-1BD731F8BE63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>
            <a:off x="9706729" y="6441279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359EAB-04E2-449F-4060-E96B54F8CB10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 flipH="1">
            <a:off x="13556593" y="6441279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D9B1A29-7CE1-7010-CAB0-312A668193BB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 flipH="1">
            <a:off x="9706729" y="7108030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D695E9B-FCE3-38F3-8165-D7688909472B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4609007" y="6103736"/>
            <a:ext cx="19406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err="1"/>
              <a:t>u,v,</a:t>
            </a:r>
            <a:r>
              <a:rPr lang="en-GB" err="1"/>
              <a:t>r</a:t>
            </a:r>
            <a:r>
              <a:rPr lang="en-GB" b="1" baseline="-25000" err="1"/>
              <a:t>u</a:t>
            </a:r>
            <a:r>
              <a:rPr lang="en-GB" b="1" err="1"/>
              <a:t>,</a:t>
            </a:r>
            <a:r>
              <a:rPr lang="en-GB" err="1"/>
              <a:t>r</a:t>
            </a:r>
            <a:r>
              <a:rPr lang="en-GB" b="1" baseline="-25000" err="1"/>
              <a:t>v</a:t>
            </a:r>
            <a:endParaRPr lang="en-GB" b="1" baseline="-2500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46EFE80-8548-16F8-6CC0-37B4B8C5D4BC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>
                <a:solidFill>
                  <a:srgbClr val="000000"/>
                </a:solidFill>
              </a:rPr>
              <a:t>VOLE and VOLE+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55B4DCC-34FC-E731-A4D3-585921EC5FCB}"/>
              </a:ext>
            </a:extLst>
          </p:cNvPr>
          <p:cNvGrpSpPr/>
          <p:nvPr/>
        </p:nvGrpSpPr>
        <p:grpSpPr>
          <a:xfrm>
            <a:off x="17162272" y="5791137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DE016E59-645E-BC27-1CFA-A2150E369D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8DED3E-33E0-5883-70E7-0102897F1DE3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73C4FDA-49D5-3869-EC05-651CBC8A57BC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8247577" y="6082820"/>
            <a:ext cx="4784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h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26EAC3-93DB-6FCD-44F9-95220098E31E}"/>
              </a:ext>
            </a:extLst>
          </p:cNvPr>
          <p:cNvCxnSpPr>
            <a:cxnSpLocks/>
          </p:cNvCxnSpPr>
          <p:nvPr>
            <p:custDataLst>
              <p:tags r:id="rId12"/>
            </p:custDataLst>
          </p:nvPr>
        </p:nvCxnSpPr>
        <p:spPr>
          <a:xfrm>
            <a:off x="13559079" y="7160146"/>
            <a:ext cx="62967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2C58482-2756-4386-DA75-73CC2E52E916}"/>
              </a:ext>
            </a:extLst>
          </p:cNvPr>
          <p:cNvSpPr txBox="1"/>
          <p:nvPr/>
        </p:nvSpPr>
        <p:spPr>
          <a:xfrm>
            <a:off x="14610915" y="6866626"/>
            <a:ext cx="2743200" cy="55399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defTabSz="2438400">
              <a:spcBef>
                <a:spcPts val="2900"/>
              </a:spcBef>
              <a:buSzPct val="100000"/>
            </a:pPr>
            <a:r>
              <a:rPr lang="en-GB" b="1" dirty="0">
                <a:solidFill>
                  <a:srgbClr val="000000"/>
                </a:solidFill>
                <a:ea typeface="+mj-ea"/>
                <a:cs typeface="+mj-cs"/>
              </a:rPr>
              <a:t>γ</a:t>
            </a:r>
            <a:endParaRPr lang="en-US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D02387-2347-CCB2-AF41-3F11025313CD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4600140" y="4537630"/>
            <a:ext cx="2745903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2900"/>
              </a:spcBef>
            </a:pPr>
            <a:r>
              <a:rPr lang="en-GB" dirty="0" err="1"/>
              <a:t>r</a:t>
            </a:r>
            <a:r>
              <a:rPr lang="en-GB" sz="2400" b="1" baseline="-25000" dirty="0" err="1"/>
              <a:t>u</a:t>
            </a:r>
            <a:r>
              <a:rPr lang="en-GB" b="1" dirty="0" err="1"/>
              <a:t>,</a:t>
            </a:r>
            <a:r>
              <a:rPr lang="en-GB" dirty="0" err="1"/>
              <a:t>r</a:t>
            </a:r>
            <a:r>
              <a:rPr lang="en-GB" sz="2400" b="1" baseline="-25000" dirty="0" err="1"/>
              <a:t>v</a:t>
            </a:r>
            <a:r>
              <a:rPr lang="en-GB" dirty="0"/>
              <a:t> ← 𝔽</a:t>
            </a:r>
            <a:r>
              <a:rPr lang="en-GB" sz="2400" baseline="-25000" dirty="0"/>
              <a:t>p</a:t>
            </a:r>
            <a:endParaRPr lang="en-US" sz="2400" dirty="0"/>
          </a:p>
          <a:p>
            <a:endParaRPr lang="en-GB" baseline="30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335073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7F0FB-2AEF-6C6D-14FB-5E60F29B8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56D91830-C461-C66C-C962-DC815827F4C4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A5DB89C4-9A47-08D0-CF4C-E6ED52FA4B30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5ED535-498B-7859-9E57-403D24E3863E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566682" y="3106106"/>
            <a:ext cx="4742743" cy="1838228"/>
            <a:chOff x="14640631" y="4878838"/>
            <a:chExt cx="6659810" cy="3022078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E06D2C37-2169-7143-D3D2-FBFCDEBE6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5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57E7C0C-3163-5C5A-D279-CB351A5C1EFE}"/>
                </a:ext>
              </a:extLst>
            </p:cNvPr>
            <p:cNvSpPr txBox="1"/>
            <p:nvPr/>
          </p:nvSpPr>
          <p:spPr>
            <a:xfrm>
              <a:off x="14640631" y="6838337"/>
              <a:ext cx="6659810" cy="106257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Client(x)</a:t>
              </a:r>
              <a:endParaRPr lang="en-CH" dirty="0"/>
            </a:p>
          </p:txBody>
        </p:sp>
      </p:grpSp>
      <p:sp>
        <p:nvSpPr>
          <p:cNvPr id="9" name="Title 8">
            <a:extLst>
              <a:ext uri="{FF2B5EF4-FFF2-40B4-BE49-F238E27FC236}">
                <a16:creationId xmlns:a16="http://schemas.microsoft.com/office/drawing/2014/main" id="{C6B03F4A-E9BC-6503-81AD-22A1CA83D482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2280851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The OPRF protocol </a:t>
            </a:r>
            <a:r>
              <a:rPr lang="en-US" sz="4800" kern="0" dirty="0">
                <a:solidFill>
                  <a:srgbClr val="000000"/>
                </a:solidFill>
              </a:rPr>
              <a:t>(simplified)</a:t>
            </a:r>
            <a:endParaRPr lang="en-US" sz="48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1F39F8F-BAF9-AE1A-3540-7A49E2FBC107}"/>
              </a:ext>
            </a:extLst>
          </p:cNvPr>
          <p:cNvGrpSpPr/>
          <p:nvPr/>
        </p:nvGrpSpPr>
        <p:grpSpPr>
          <a:xfrm>
            <a:off x="21829729" y="2829399"/>
            <a:ext cx="5116198" cy="1900940"/>
            <a:chOff x="21382396" y="4878838"/>
            <a:chExt cx="6659810" cy="2889145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238E551F-0DCF-A993-5782-B534ED5D3D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7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6ADBD66-1D50-7629-B896-2E7A9DE43B9F}"/>
                </a:ext>
              </a:extLst>
            </p:cNvPr>
            <p:cNvSpPr txBox="1"/>
            <p:nvPr/>
          </p:nvSpPr>
          <p:spPr>
            <a:xfrm>
              <a:off x="21382396" y="6785656"/>
              <a:ext cx="6659810" cy="9823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Server(k) </a:t>
              </a:r>
              <a:endParaRPr lang="en-CH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528940A-B4E8-B1D9-7033-6FDD475DA7BB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642445" y="5737556"/>
            <a:ext cx="311257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o,</a:t>
            </a:r>
            <a:r>
              <a:rPr lang="en-GB" dirty="0"/>
              <a:t> c</a:t>
            </a:r>
            <a:r>
              <a:rPr lang="en-GB" b="1" baseline="-25000" dirty="0"/>
              <a:t>u</a:t>
            </a:r>
            <a:r>
              <a:rPr lang="en-GB" b="1" dirty="0"/>
              <a:t>, </a:t>
            </a:r>
            <a:r>
              <a:rPr lang="en-GB" dirty="0" err="1"/>
              <a:t>c</a:t>
            </a:r>
            <a:r>
              <a:rPr lang="en-GB" baseline="-25000" dirty="0" err="1"/>
              <a:t>v</a:t>
            </a:r>
            <a:r>
              <a:rPr lang="en-GB" dirty="0" err="1"/>
              <a:t>,</a:t>
            </a:r>
            <a:r>
              <a:rPr lang="en-GB" b="1" dirty="0" err="1">
                <a:ea typeface="+mn-lt"/>
                <a:cs typeface="+mn-lt"/>
              </a:rPr>
              <a:t>γ</a:t>
            </a:r>
            <a:endParaRPr lang="en-GB" baseline="-25000" dirty="0" err="1">
              <a:ea typeface="+mn-lt"/>
              <a:cs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A937C3-4244-0A5B-DB9B-4113F58AA84F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10284465" y="4984333"/>
            <a:ext cx="2793033" cy="1056931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en-US" sz="4800" dirty="0">
                <a:solidFill>
                  <a:schemeClr val="bg2"/>
                </a:solidFill>
              </a:rPr>
              <a:t>VOLE+</a:t>
            </a:r>
            <a:endParaRPr lang="en-US" dirty="0">
              <a:solidFill>
                <a:schemeClr val="bg2"/>
              </a:solidFill>
            </a:endParaRP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4F0EB0D-C133-8A10-3AE8-3540B0A00FB5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>
            <a:off x="9419144" y="5305468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01EADB5-45CC-EB22-818E-5113572270AF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 flipH="1">
            <a:off x="13269008" y="5305468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21940A8-85E3-BB19-2B12-97616743D6C6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 flipH="1">
            <a:off x="9419144" y="5972219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0378537-7A1E-39EC-1B50-D32B943C7BD1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4321422" y="4967925"/>
            <a:ext cx="19406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err="1"/>
              <a:t>u,v,</a:t>
            </a:r>
            <a:r>
              <a:rPr lang="en-GB" err="1"/>
              <a:t>r</a:t>
            </a:r>
            <a:r>
              <a:rPr lang="en-GB" b="1" baseline="-25000" err="1"/>
              <a:t>u</a:t>
            </a:r>
            <a:r>
              <a:rPr lang="en-GB" b="1" err="1"/>
              <a:t>,</a:t>
            </a:r>
            <a:r>
              <a:rPr lang="en-GB" err="1"/>
              <a:t>r</a:t>
            </a:r>
            <a:r>
              <a:rPr lang="en-GB" b="1" baseline="-25000" err="1"/>
              <a:t>v</a:t>
            </a:r>
            <a:endParaRPr lang="en-GB" b="1" baseline="-2500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8939FF9-9AB1-3B83-304F-B24DF5797AC2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>
            <a:off x="13271494" y="6024335"/>
            <a:ext cx="62967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9C3D5C6-4064-AB89-BFD5-ACE1B1DE2322}"/>
              </a:ext>
            </a:extLst>
          </p:cNvPr>
          <p:cNvSpPr txBox="1"/>
          <p:nvPr/>
        </p:nvSpPr>
        <p:spPr>
          <a:xfrm>
            <a:off x="14323330" y="5730815"/>
            <a:ext cx="2743200" cy="55399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defTabSz="2438400">
              <a:spcBef>
                <a:spcPts val="2900"/>
              </a:spcBef>
              <a:buSzPct val="100000"/>
            </a:pPr>
            <a:r>
              <a:rPr lang="en-GB" b="1" dirty="0">
                <a:solidFill>
                  <a:srgbClr val="000000"/>
                </a:solidFill>
                <a:ea typeface="+mj-ea"/>
                <a:cs typeface="+mj-cs"/>
              </a:rPr>
              <a:t>γ</a:t>
            </a:r>
            <a:endParaRPr lang="en-US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D41F82-745E-6C06-5B0C-ABDC472C87DE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9132768" y="7133748"/>
            <a:ext cx="5187174" cy="2782214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chemeClr val="bg2"/>
                </a:solidFill>
              </a:rPr>
              <a:t>Prove in ZK</a:t>
            </a:r>
            <a:endParaRPr lang="en-US" dirty="0">
              <a:solidFill>
                <a:schemeClr val="bg2"/>
              </a:solidFill>
            </a:endParaRPr>
          </a:p>
          <a:p>
            <a:pPr marL="685800" indent="-685800" defTabSz="91440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4800" dirty="0">
                <a:solidFill>
                  <a:schemeClr val="bg2"/>
                </a:solidFill>
              </a:rPr>
              <a:t>Same k for all </a:t>
            </a:r>
            <a:r>
              <a:rPr lang="en-US" sz="4800" err="1">
                <a:solidFill>
                  <a:schemeClr val="bg2"/>
                </a:solidFill>
              </a:rPr>
              <a:t>u</a:t>
            </a:r>
            <a:r>
              <a:rPr lang="en-US" sz="4800" baseline="-25000" err="1">
                <a:solidFill>
                  <a:schemeClr val="bg2"/>
                </a:solidFill>
              </a:rPr>
              <a:t>i</a:t>
            </a:r>
            <a:endParaRPr lang="en-US" sz="4800" baseline="-25000">
              <a:solidFill>
                <a:schemeClr val="bg2"/>
              </a:solidFill>
            </a:endParaRPr>
          </a:p>
          <a:p>
            <a:pPr marL="685800" indent="-685800" defTabSz="91440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4800">
                <a:solidFill>
                  <a:schemeClr val="bg2"/>
                </a:solidFill>
              </a:rPr>
              <a:t>v is squares </a:t>
            </a:r>
            <a:endParaRPr lang="en-US" sz="4800" dirty="0">
              <a:solidFill>
                <a:schemeClr val="bg2"/>
              </a:solidFill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A49782E-1EE4-3981-35C9-1E50A38E9358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041139" y="4862182"/>
            <a:ext cx="208894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h = H(x)</a:t>
            </a:r>
            <a:endParaRPr lang="en-US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1782973-5EE8-28E3-9FB6-83483B91F28C}"/>
              </a:ext>
            </a:extLst>
          </p:cNvPr>
          <p:cNvGrpSpPr/>
          <p:nvPr/>
        </p:nvGrpSpPr>
        <p:grpSpPr>
          <a:xfrm>
            <a:off x="4539153" y="9641006"/>
            <a:ext cx="1522387" cy="1362469"/>
            <a:chOff x="7364672" y="7966044"/>
            <a:chExt cx="1522387" cy="136246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6E96420-CBCD-09F4-598E-73EFA606BA8C}"/>
                </a:ext>
              </a:extLst>
            </p:cNvPr>
            <p:cNvSpPr txBox="1"/>
            <p:nvPr>
              <p:custDataLst>
                <p:tags r:id="rId27"/>
              </p:custDataLst>
            </p:nvPr>
          </p:nvSpPr>
          <p:spPr>
            <a:xfrm>
              <a:off x="7928293" y="7966044"/>
              <a:ext cx="560261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 err="1"/>
                <a:t>o</a:t>
              </a:r>
              <a:r>
                <a:rPr lang="en-GB" baseline="-25000" dirty="0" err="1"/>
                <a:t>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B14A534-0ECC-175D-D9D5-E57F3923AB2E}"/>
                </a:ext>
              </a:extLst>
            </p:cNvPr>
            <p:cNvSpPr txBox="1"/>
            <p:nvPr>
              <p:custDataLst>
                <p:tags r:id="rId28"/>
              </p:custDataLst>
            </p:nvPr>
          </p:nvSpPr>
          <p:spPr>
            <a:xfrm>
              <a:off x="7364672" y="7982070"/>
              <a:ext cx="478475" cy="13234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sz="8000" dirty="0"/>
                <a:t>(</a:t>
              </a:r>
              <a:endParaRPr lang="en-GB" sz="8000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D592BE5-8B39-6355-F3AA-28A7B2BA83A4}"/>
                </a:ext>
              </a:extLst>
            </p:cNvPr>
            <p:cNvCxnSpPr>
              <a:cxnSpLocks/>
            </p:cNvCxnSpPr>
            <p:nvPr>
              <p:custDataLst>
                <p:tags r:id="rId29"/>
              </p:custDataLst>
            </p:nvPr>
          </p:nvCxnSpPr>
          <p:spPr>
            <a:xfrm flipH="1">
              <a:off x="7843335" y="8574520"/>
              <a:ext cx="6440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BA1821F-4DC9-71C2-AF8E-7E78E53D1741}"/>
                </a:ext>
              </a:extLst>
            </p:cNvPr>
            <p:cNvSpPr txBox="1"/>
            <p:nvPr>
              <p:custDataLst>
                <p:tags r:id="rId30"/>
              </p:custDataLst>
            </p:nvPr>
          </p:nvSpPr>
          <p:spPr>
            <a:xfrm>
              <a:off x="7941621" y="8490817"/>
              <a:ext cx="560261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p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09AF38F-8E15-D934-26A1-219FF41246FB}"/>
                </a:ext>
              </a:extLst>
            </p:cNvPr>
            <p:cNvSpPr txBox="1"/>
            <p:nvPr>
              <p:custDataLst>
                <p:tags r:id="rId31"/>
              </p:custDataLst>
            </p:nvPr>
          </p:nvSpPr>
          <p:spPr>
            <a:xfrm>
              <a:off x="8408584" y="8005074"/>
              <a:ext cx="478475" cy="13234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sz="8000" dirty="0"/>
                <a:t>)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1CBA5D0F-980F-FC55-74CD-8F8CD9825F2B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68091" y="8893385"/>
            <a:ext cx="255897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output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EEDBC03-B4DC-C1FE-56CC-B4B672F49A58}"/>
              </a:ext>
            </a:extLst>
          </p:cNvPr>
          <p:cNvGrpSpPr/>
          <p:nvPr/>
        </p:nvGrpSpPr>
        <p:grpSpPr>
          <a:xfrm>
            <a:off x="2295694" y="9641005"/>
            <a:ext cx="1522387" cy="1362469"/>
            <a:chOff x="7364672" y="7966044"/>
            <a:chExt cx="1522387" cy="136246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B106470-0B52-76CE-9AB3-69CF4B0B5CA2}"/>
                </a:ext>
              </a:extLst>
            </p:cNvPr>
            <p:cNvSpPr txBox="1"/>
            <p:nvPr>
              <p:custDataLst>
                <p:tags r:id="rId22"/>
              </p:custDataLst>
            </p:nvPr>
          </p:nvSpPr>
          <p:spPr>
            <a:xfrm>
              <a:off x="7877966" y="7966044"/>
              <a:ext cx="639346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o</a:t>
              </a:r>
              <a:r>
                <a:rPr lang="en-GB" baseline="-25000" dirty="0"/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FC61B62-CF33-3C9A-AB1A-30873DEEBCB8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7364672" y="7982070"/>
              <a:ext cx="478475" cy="13234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sz="8000" dirty="0"/>
                <a:t>(</a:t>
              </a:r>
              <a:endParaRPr lang="en-GB" sz="8000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C231823C-ABB2-40EF-D348-5B56FA76E91D}"/>
                </a:ext>
              </a:extLst>
            </p:cNvPr>
            <p:cNvCxnSpPr>
              <a:cxnSpLocks/>
            </p:cNvCxnSpPr>
            <p:nvPr>
              <p:custDataLst>
                <p:tags r:id="rId24"/>
              </p:custDataLst>
            </p:nvPr>
          </p:nvCxnSpPr>
          <p:spPr>
            <a:xfrm flipH="1">
              <a:off x="7843335" y="8574520"/>
              <a:ext cx="6440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70F12B6-4CB6-8AC9-FE34-F8AE32F82E1A}"/>
                </a:ext>
              </a:extLst>
            </p:cNvPr>
            <p:cNvSpPr txBox="1"/>
            <p:nvPr>
              <p:custDataLst>
                <p:tags r:id="rId25"/>
              </p:custDataLst>
            </p:nvPr>
          </p:nvSpPr>
          <p:spPr>
            <a:xfrm>
              <a:off x="7941621" y="8490817"/>
              <a:ext cx="560261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p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981B634-20B0-951B-5E49-9D407C82E9A7}"/>
                </a:ext>
              </a:extLst>
            </p:cNvPr>
            <p:cNvSpPr txBox="1"/>
            <p:nvPr>
              <p:custDataLst>
                <p:tags r:id="rId26"/>
              </p:custDataLst>
            </p:nvPr>
          </p:nvSpPr>
          <p:spPr>
            <a:xfrm>
              <a:off x="8408584" y="8005074"/>
              <a:ext cx="478475" cy="13234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sz="8000" dirty="0"/>
                <a:t>)</a:t>
              </a: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6A9A9CF7-0741-9CEC-AA0E-FC021C8DA274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3707896" y="9914176"/>
            <a:ext cx="255897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, … ,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0C59D8-FCAD-F13E-1886-24719EED69B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17626762" y="2904773"/>
            <a:ext cx="2745903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2900"/>
              </a:spcBef>
            </a:pPr>
            <a:r>
              <a:rPr lang="en-GB" err="1"/>
              <a:t>s</a:t>
            </a:r>
            <a:r>
              <a:rPr lang="en-GB" sz="2400" baseline="-25000" err="1"/>
              <a:t>i</a:t>
            </a:r>
            <a:r>
              <a:rPr lang="en-GB" err="1"/>
              <a:t>,r</a:t>
            </a:r>
            <a:r>
              <a:rPr lang="en-GB" sz="2400" b="1" baseline="-25000" err="1"/>
              <a:t>u</a:t>
            </a:r>
            <a:r>
              <a:rPr lang="en-GB" b="1" err="1"/>
              <a:t>,</a:t>
            </a:r>
            <a:r>
              <a:rPr lang="en-GB" err="1"/>
              <a:t>r</a:t>
            </a:r>
            <a:r>
              <a:rPr lang="en-GB" sz="2400" b="1" baseline="-25000" err="1"/>
              <a:t>v</a:t>
            </a:r>
            <a:r>
              <a:rPr lang="en-GB" dirty="0"/>
              <a:t> ← 𝔽</a:t>
            </a:r>
            <a:r>
              <a:rPr lang="en-GB" sz="2400" baseline="-25000" dirty="0"/>
              <a:t>p</a:t>
            </a:r>
            <a:endParaRPr lang="en-US" sz="2400" dirty="0"/>
          </a:p>
          <a:p>
            <a:r>
              <a:rPr lang="en-GB" err="1"/>
              <a:t>u</a:t>
            </a:r>
            <a:r>
              <a:rPr lang="en-GB" b="1" baseline="-25000" err="1"/>
              <a:t>i</a:t>
            </a:r>
            <a:r>
              <a:rPr lang="en-GB" b="1" dirty="0"/>
              <a:t> </a:t>
            </a:r>
            <a:r>
              <a:rPr lang="en-GB" dirty="0"/>
              <a:t>=</a:t>
            </a:r>
            <a:r>
              <a:rPr lang="en-GB" b="1" dirty="0"/>
              <a:t> </a:t>
            </a:r>
            <a:r>
              <a:rPr lang="en-GB" dirty="0"/>
              <a:t>(k + l</a:t>
            </a:r>
            <a:r>
              <a:rPr lang="en-GB" baseline="-25000" dirty="0"/>
              <a:t>i</a:t>
            </a:r>
            <a:r>
              <a:rPr lang="en-GB" dirty="0"/>
              <a:t>)s</a:t>
            </a:r>
            <a:r>
              <a:rPr lang="en-GB" baseline="-25000" dirty="0"/>
              <a:t>i</a:t>
            </a:r>
            <a:r>
              <a:rPr lang="en-GB" baseline="30000" dirty="0"/>
              <a:t>2</a:t>
            </a:r>
            <a:endParaRPr lang="en-US" baseline="30000" dirty="0"/>
          </a:p>
          <a:p>
            <a:r>
              <a:rPr lang="en-GB" dirty="0"/>
              <a:t>v</a:t>
            </a:r>
            <a:r>
              <a:rPr lang="en-GB" b="1" baseline="-25000" dirty="0"/>
              <a:t>i</a:t>
            </a:r>
            <a:r>
              <a:rPr lang="en-GB" b="1" dirty="0"/>
              <a:t> </a:t>
            </a:r>
            <a:r>
              <a:rPr lang="en-GB" dirty="0"/>
              <a:t>= s</a:t>
            </a:r>
            <a:r>
              <a:rPr lang="en-GB" b="1" baseline="-25000" dirty="0"/>
              <a:t>i</a:t>
            </a:r>
            <a:r>
              <a:rPr lang="en-GB" b="1" baseline="30000" dirty="0"/>
              <a:t>2</a:t>
            </a:r>
            <a:endParaRPr lang="en-GB" baseline="30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846C3FA-78B6-6580-74FF-EB47ACFBB491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384030" y="9442808"/>
            <a:ext cx="464096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600" dirty="0"/>
              <a:t>(</a:t>
            </a:r>
            <a:endParaRPr lang="en-GB" sz="96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32CD64-80C4-0AAA-B230-8F1D242E917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5819734" y="9442808"/>
            <a:ext cx="464096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600" dirty="0"/>
              <a:t>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144FDF6-F444-BEA2-9526-D12C8D05B374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1781079" y="10000441"/>
            <a:ext cx="255897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x,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0D101E1-D5EC-67CF-B8A2-06CABDF1DB65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67980" y="10000442"/>
            <a:ext cx="2558974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400" dirty="0"/>
              <a:t>H'</a:t>
            </a:r>
            <a:endParaRPr lang="en-GB" sz="4400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F07EA0-9490-2F35-1D86-6D90C5BA403A}"/>
              </a:ext>
            </a:extLst>
          </p:cNvPr>
          <p:cNvSpPr/>
          <p:nvPr>
            <p:custDataLst>
              <p:tags r:id="rId21"/>
            </p:custDataLst>
          </p:nvPr>
        </p:nvSpPr>
        <p:spPr bwMode="auto">
          <a:xfrm>
            <a:off x="579053" y="5731668"/>
            <a:ext cx="6063426" cy="790854"/>
          </a:xfrm>
          <a:prstGeom prst="rect">
            <a:avLst/>
          </a:prstGeom>
          <a:solidFill>
            <a:srgbClr val="FCF4D6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err="1">
                <a:solidFill>
                  <a:schemeClr val="tx1"/>
                </a:solidFill>
              </a:rPr>
              <a:t>u</a:t>
            </a:r>
            <a:r>
              <a:rPr lang="en-US" baseline="-2500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+ h v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= (k + l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)s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+ h s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err="1">
                <a:solidFill>
                  <a:schemeClr val="bg2"/>
                </a:solidFill>
              </a:rPr>
              <a:t>s</a:t>
            </a:r>
            <a:r>
              <a:rPr lang="en-US" baseline="-25000" err="1">
                <a:solidFill>
                  <a:schemeClr val="bg2"/>
                </a:solidFill>
              </a:rPr>
              <a:t>i</a:t>
            </a:r>
            <a:r>
              <a:rPr lang="en-US" baseline="30000" err="1">
                <a:solidFill>
                  <a:schemeClr val="bg2"/>
                </a:solidFill>
              </a:rPr>
              <a:t>2</a:t>
            </a:r>
            <a:endParaRPr lang="en-US" baseline="30000">
              <a:solidFill>
                <a:schemeClr val="bg2"/>
              </a:solidFill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4884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DF85B-9AE3-7113-CF05-74E0844F9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7/8 slide background in cyan 20 ">
            <a:extLst>
              <a:ext uri="{FF2B5EF4-FFF2-40B4-BE49-F238E27FC236}">
                <a16:creationId xmlns:a16="http://schemas.microsoft.com/office/drawing/2014/main" id="{96BA5ABC-54B6-A094-F6EA-B845E3F530F1}"/>
              </a:ext>
            </a:extLst>
          </p:cNvPr>
          <p:cNvSpPr/>
          <p:nvPr/>
        </p:nvSpPr>
        <p:spPr bwMode="auto">
          <a:xfrm>
            <a:off x="0" y="0"/>
            <a:ext cx="24387175" cy="12001500"/>
          </a:xfrm>
          <a:prstGeom prst="rect">
            <a:avLst/>
          </a:prstGeom>
          <a:solidFill>
            <a:srgbClr val="BAE6FF"/>
          </a:solidFill>
          <a:ln w="19050">
            <a:noFill/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RO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5BC59E-9DB9-3708-5A0F-04A6857A5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 dirty="0"/>
              <a:t>Security: Relaxed OPRF definition</a:t>
            </a:r>
            <a:br>
              <a:rPr lang="en-GB" dirty="0"/>
            </a:b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966B8C-11D7-DC62-AF90-AB8A1615FBDD}"/>
              </a:ext>
            </a:extLst>
          </p:cNvPr>
          <p:cNvSpPr txBox="1"/>
          <p:nvPr/>
        </p:nvSpPr>
        <p:spPr>
          <a:xfrm>
            <a:off x="21850350" y="12001500"/>
            <a:ext cx="234315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CH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6461B6-E672-B9CC-FBE5-8C60A3549191}"/>
              </a:ext>
            </a:extLst>
          </p:cNvPr>
          <p:cNvSpPr/>
          <p:nvPr/>
        </p:nvSpPr>
        <p:spPr bwMode="auto">
          <a:xfrm>
            <a:off x="22155150" y="12211050"/>
            <a:ext cx="1866900" cy="1219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Footer Placeholder 36">
            <a:extLst>
              <a:ext uri="{FF2B5EF4-FFF2-40B4-BE49-F238E27FC236}">
                <a16:creationId xmlns:a16="http://schemas.microsoft.com/office/drawing/2014/main" id="{65A31D9C-03E9-4CB4-14B3-4125215E0FDC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FBCC984D-8759-9816-060A-13E3A28126FB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7736DEEB-F9E9-5779-70C5-0E897E9738FB}"/>
              </a:ext>
            </a:extLst>
          </p:cNvPr>
          <p:cNvSpPr txBox="1">
            <a:spLocks/>
          </p:cNvSpPr>
          <p:nvPr/>
        </p:nvSpPr>
        <p:spPr>
          <a:xfrm>
            <a:off x="1201010" y="3526960"/>
            <a:ext cx="9797214" cy="8579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1pPr>
            <a:lvl2pPr marL="256032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2pPr>
            <a:lvl3pPr marL="512064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3pPr>
            <a:lvl4pPr marL="768096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pPr marL="0" lvl="1" indent="0">
              <a:lnSpc>
                <a:spcPct val="100000"/>
              </a:lnSpc>
              <a:buNone/>
            </a:pPr>
            <a:r>
              <a:rPr lang="en-US" sz="3600" b="1" kern="0" dirty="0">
                <a:latin typeface="IBM Plex Sans Light"/>
              </a:rPr>
              <a:t>Our functionality:</a:t>
            </a:r>
            <a:endParaRPr lang="en-US" dirty="0"/>
          </a:p>
          <a:p>
            <a:pPr marL="0" lvl="1" indent="0">
              <a:lnSpc>
                <a:spcPct val="100000"/>
              </a:lnSpc>
              <a:buNone/>
            </a:pPr>
            <a:r>
              <a:rPr lang="en-US" sz="3600" kern="0" dirty="0">
                <a:latin typeface="IBM Plex Sans Light"/>
              </a:rPr>
              <a:t> </a:t>
            </a:r>
            <a:endParaRPr lang="en-US" sz="3600" kern="0">
              <a:latin typeface="IBM Plex Sans Light"/>
            </a:endParaRPr>
          </a:p>
          <a:p>
            <a:pPr marL="255905" lvl="1" indent="-255905">
              <a:lnSpc>
                <a:spcPct val="100000"/>
              </a:lnSpc>
            </a:pPr>
            <a:r>
              <a:rPr lang="en-US" sz="3600" kern="0" dirty="0">
                <a:latin typeface="IBM Plex Sans Light"/>
              </a:rPr>
              <a:t> Allows to delay extraction of malicious keys until first online execution</a:t>
            </a:r>
          </a:p>
          <a:p>
            <a:pPr marL="255905" lvl="1" indent="-255905">
              <a:lnSpc>
                <a:spcPct val="100000"/>
              </a:lnSpc>
            </a:pPr>
            <a:endParaRPr lang="en-US" sz="3600" kern="0">
              <a:latin typeface="IBM Plex Sans Light"/>
            </a:endParaRPr>
          </a:p>
          <a:p>
            <a:pPr marL="255905" lvl="1" indent="-255905">
              <a:lnSpc>
                <a:spcPct val="100000"/>
              </a:lnSpc>
            </a:pPr>
            <a:r>
              <a:rPr lang="en-US" sz="3600" kern="0" dirty="0">
                <a:latin typeface="IBM Plex Sans Light"/>
              </a:rPr>
              <a:t>No change for honest keys</a:t>
            </a:r>
            <a:endParaRPr lang="en-US" sz="3600" kern="0" dirty="0"/>
          </a:p>
          <a:p>
            <a:pPr marL="255905" lvl="1" indent="-255905">
              <a:lnSpc>
                <a:spcPct val="100000"/>
              </a:lnSpc>
            </a:pPr>
            <a:endParaRPr lang="en-US" sz="3600" kern="0"/>
          </a:p>
          <a:p>
            <a:pPr marL="255905" lvl="1" indent="-255905">
              <a:lnSpc>
                <a:spcPct val="100000"/>
              </a:lnSpc>
            </a:pPr>
            <a:r>
              <a:rPr lang="en-US" sz="3600" kern="0" dirty="0">
                <a:latin typeface="IBM Plex Sans Light"/>
              </a:rPr>
              <a:t> Provably sufficient for applications like OPAQUE and PPSS</a:t>
            </a:r>
            <a:endParaRPr lang="en-US" sz="3600" kern="0" dirty="0"/>
          </a:p>
          <a:p>
            <a:pPr marL="255905" lvl="1" indent="-255905">
              <a:lnSpc>
                <a:spcPct val="100000"/>
              </a:lnSpc>
            </a:pPr>
            <a:endParaRPr lang="en-US" sz="3600" kern="0"/>
          </a:p>
          <a:p>
            <a:pPr marL="255905" lvl="1" indent="-255905">
              <a:lnSpc>
                <a:spcPct val="100000"/>
              </a:lnSpc>
            </a:pPr>
            <a:endParaRPr lang="en-US" sz="3600" kern="0"/>
          </a:p>
          <a:p>
            <a:pPr>
              <a:lnSpc>
                <a:spcPct val="100000"/>
              </a:lnSpc>
            </a:pPr>
            <a:endParaRPr lang="en-US" sz="3600" ker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3876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DA65D-0DC7-45C2-A256-F2A5861E3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F40870-3AF9-6CA5-6166-CCB1D3CF815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lIns="0" tIns="0" rIns="0" bIns="0" anchor="t"/>
          <a:lstStyle/>
          <a:p>
            <a:pPr>
              <a:lnSpc>
                <a:spcPct val="100000"/>
              </a:lnSpc>
            </a:pPr>
            <a:r>
              <a:rPr lang="en-US" sz="4400"/>
              <a:t>Take-Aways</a:t>
            </a:r>
            <a:br>
              <a:rPr lang="en-US" sz="4400"/>
            </a:br>
            <a:endParaRPr lang="en-US" sz="4400"/>
          </a:p>
        </p:txBody>
      </p:sp>
      <p:sp>
        <p:nvSpPr>
          <p:cNvPr id="24" name="Text Placeholder 1">
            <a:extLst>
              <a:ext uri="{FF2B5EF4-FFF2-40B4-BE49-F238E27FC236}">
                <a16:creationId xmlns:a16="http://schemas.microsoft.com/office/drawing/2014/main" id="{5E51BB1D-5451-6449-5DB9-FAFB54ED5C86}"/>
              </a:ext>
            </a:extLst>
          </p:cNvPr>
          <p:cNvSpPr>
            <a:spLocks noGrp="1"/>
          </p:cNvSpPr>
          <p:nvPr>
            <p:ph type="body" sz="quarter" idx="15"/>
            <p:custDataLst>
              <p:tags r:id="rId3"/>
            </p:custDataLst>
          </p:nvPr>
        </p:nvSpPr>
        <p:spPr>
          <a:xfrm>
            <a:off x="7918784" y="576072"/>
            <a:ext cx="4951413" cy="2859087"/>
          </a:xfrm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AAC88C98-1763-D81A-7A50-80B197FC3AAC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4014784" y="576072"/>
            <a:ext cx="7620000" cy="2859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329184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58368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87552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4400" kern="0" dirty="0"/>
              <a:t>We show a generic framework for UC-secure OPRFs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sz="4400" kern="0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FCC29C0-B908-72E9-D8D8-B6A9F0D92775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7918784" y="4381494"/>
            <a:ext cx="4951413" cy="2857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0" b="0" i="0" u="none" strike="noStrike" cap="none" spc="0" baseline="0">
                <a:solidFill>
                  <a:schemeClr val="accent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329184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58368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87552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kern="0"/>
              <a:t>2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6974F495-C34A-FA5C-4A9A-EBE1AD75575E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14014784" y="4381500"/>
            <a:ext cx="7620000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329184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58368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87552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400" kern="0" dirty="0"/>
              <a:t>We give two instantiations:</a:t>
            </a:r>
            <a:endParaRPr lang="en-US" dirty="0"/>
          </a:p>
          <a:p>
            <a:pPr marL="571500" indent="-571500">
              <a:lnSpc>
                <a:spcPct val="100000"/>
              </a:lnSpc>
              <a:buFont typeface="Arial"/>
              <a:buChar char="•"/>
            </a:pPr>
            <a:r>
              <a:rPr lang="en-US" sz="4400" kern="0" dirty="0"/>
              <a:t>from block ciphers </a:t>
            </a:r>
          </a:p>
          <a:p>
            <a:pPr marL="571500" indent="-571500">
              <a:lnSpc>
                <a:spcPct val="100000"/>
              </a:lnSpc>
              <a:buFont typeface="Arial"/>
              <a:buChar char="•"/>
            </a:pPr>
            <a:r>
              <a:rPr lang="en-US" sz="4400" kern="0" dirty="0"/>
              <a:t>from Legendre symbols</a:t>
            </a:r>
          </a:p>
          <a:p>
            <a:pPr>
              <a:lnSpc>
                <a:spcPct val="100000"/>
              </a:lnSpc>
            </a:pPr>
            <a:endParaRPr lang="en-US" sz="4400" kern="0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492B3765-CA72-5667-9ABA-E1B6F0CD96E5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7918785" y="8572494"/>
            <a:ext cx="4951411" cy="2857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0" b="0" i="0" u="none" strike="noStrike" cap="none" spc="0" baseline="0">
                <a:solidFill>
                  <a:schemeClr val="accent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329184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58368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87552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kern="0"/>
              <a:t>3</a:t>
            </a: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BABA27EC-8124-AEEF-2F21-C62E4A3E3A9F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14014784" y="8572500"/>
            <a:ext cx="8648700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329184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58368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87552" marR="0" indent="-329184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36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400" kern="0" dirty="0"/>
              <a:t>We achieve sufficient security for applications like OPAQUE and PPSS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95FED3-A8C9-EA9A-C707-C22FB6E474DF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7449227" y="8125097"/>
            <a:ext cx="0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US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5" name="TextBox 4" descr="Horizontal row divider line">
            <a:extLst>
              <a:ext uri="{FF2B5EF4-FFF2-40B4-BE49-F238E27FC236}">
                <a16:creationId xmlns:a16="http://schemas.microsoft.com/office/drawing/2014/main" id="{67E0A648-77AB-3E2B-8126-2A9AFF5D0683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3112358" y="3944983"/>
            <a:ext cx="0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US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6" name="TextBox 5" descr="Horizontal row divider line">
            <a:extLst>
              <a:ext uri="{FF2B5EF4-FFF2-40B4-BE49-F238E27FC236}">
                <a16:creationId xmlns:a16="http://schemas.microsoft.com/office/drawing/2014/main" id="{7CBEA701-0DD8-4CD3-EF3C-1CAF260BF61E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21159078" y="8151223"/>
            <a:ext cx="0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US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93A51C-7C88-F9FE-785E-AD9BF84E8DF0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3062842" y="2213811"/>
            <a:ext cx="3478440" cy="7956884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BB3EE47C-97BE-8C40-2EDC-3C1CB252F586}"/>
              </a:ext>
            </a:extLst>
          </p:cNvPr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Footer Placeholder 36">
            <a:extLst>
              <a:ext uri="{FF2B5EF4-FFF2-40B4-BE49-F238E27FC236}">
                <a16:creationId xmlns:a16="http://schemas.microsoft.com/office/drawing/2014/main" id="{86D90D5E-0505-EAB8-4B6C-632FB296EE7A}"/>
              </a:ext>
            </a:extLst>
          </p:cNvPr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pic>
        <p:nvPicPr>
          <p:cNvPr id="2" name="Picture 1" descr="A qr code with a few squares&#10;&#10;AI-generated content may be incorrect.">
            <a:extLst>
              <a:ext uri="{FF2B5EF4-FFF2-40B4-BE49-F238E27FC236}">
                <a16:creationId xmlns:a16="http://schemas.microsoft.com/office/drawing/2014/main" id="{55DED67E-D3FC-5D6E-6105-15FB3B3AFA9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256643" y="2292183"/>
            <a:ext cx="3068348" cy="3101196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329613E-464A-ECA1-3393-2BED17B4A66F}"/>
              </a:ext>
            </a:extLst>
          </p:cNvPr>
          <p:cNvSpPr txBox="1">
            <a:spLocks/>
          </p:cNvSpPr>
          <p:nvPr/>
        </p:nvSpPr>
        <p:spPr>
          <a:xfrm>
            <a:off x="1384379" y="5399129"/>
            <a:ext cx="3061055" cy="69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3600" kern="0" dirty="0">
                <a:solidFill>
                  <a:schemeClr val="accent1"/>
                </a:solidFill>
                <a:ea typeface="+mj-lt"/>
                <a:cs typeface="+mj-lt"/>
              </a:rPr>
              <a:t>ia.cr/2024/</a:t>
            </a:r>
            <a:r>
              <a:rPr lang="en-US" sz="3200" kern="0" dirty="0">
                <a:solidFill>
                  <a:schemeClr val="accent1"/>
                </a:solidFill>
                <a:ea typeface="+mj-lt"/>
                <a:cs typeface="+mj-lt"/>
              </a:rPr>
              <a:t>450</a:t>
            </a:r>
            <a:endParaRPr lang="en-US" sz="3200">
              <a:solidFill>
                <a:schemeClr val="accent1"/>
              </a:solidFill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764475E-94E0-8FB8-A669-B7C5021BCAD2}"/>
              </a:ext>
            </a:extLst>
          </p:cNvPr>
          <p:cNvSpPr txBox="1">
            <a:spLocks/>
          </p:cNvSpPr>
          <p:nvPr/>
        </p:nvSpPr>
        <p:spPr>
          <a:xfrm>
            <a:off x="1353876" y="1528169"/>
            <a:ext cx="3061055" cy="69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3600" kern="0" dirty="0">
                <a:solidFill>
                  <a:schemeClr val="accent1"/>
                </a:solidFill>
                <a:ea typeface="+mj-lt"/>
                <a:cs typeface="+mj-lt"/>
              </a:rPr>
              <a:t>Paper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21A8543A-AE03-8269-9DC0-E56F4EE28630}"/>
              </a:ext>
            </a:extLst>
          </p:cNvPr>
          <p:cNvSpPr txBox="1">
            <a:spLocks/>
          </p:cNvSpPr>
          <p:nvPr/>
        </p:nvSpPr>
        <p:spPr>
          <a:xfrm>
            <a:off x="1394521" y="10550249"/>
            <a:ext cx="3487830" cy="69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3200" kern="0" dirty="0">
                <a:solidFill>
                  <a:schemeClr val="accent1"/>
                </a:solidFill>
                <a:ea typeface="+mj-lt"/>
                <a:cs typeface="+mj-lt"/>
              </a:rPr>
              <a:t>github.com/2HashFramework/</a:t>
            </a:r>
            <a:r>
              <a:rPr lang="en-US" sz="3200" kern="0" dirty="0" err="1">
                <a:solidFill>
                  <a:schemeClr val="accent1"/>
                </a:solidFill>
                <a:ea typeface="+mj-lt"/>
                <a:cs typeface="+mj-lt"/>
              </a:rPr>
              <a:t>LegendreOPRF</a:t>
            </a:r>
            <a:endParaRPr lang="en-US" dirty="0" err="1">
              <a:solidFill>
                <a:schemeClr val="accent1"/>
              </a:solidFill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EE555B9-2DBC-89EF-79EE-DFF262DB291F}"/>
              </a:ext>
            </a:extLst>
          </p:cNvPr>
          <p:cNvSpPr txBox="1">
            <a:spLocks/>
          </p:cNvSpPr>
          <p:nvPr/>
        </p:nvSpPr>
        <p:spPr>
          <a:xfrm>
            <a:off x="1404663" y="6679289"/>
            <a:ext cx="3467507" cy="774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 anchor="t"/>
          <a:lstStyle>
            <a:lvl1pPr marL="0" marR="0" indent="0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444465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61591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901671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1076298" marR="0" indent="-446749" algn="l" defTabSz="2438400" rtl="0" latinLnBrk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latinLnBrk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3600" kern="0" dirty="0">
                <a:solidFill>
                  <a:schemeClr val="accent1"/>
                </a:solidFill>
                <a:ea typeface="+mj-lt"/>
                <a:cs typeface="+mj-lt"/>
              </a:rPr>
              <a:t>Implementation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276B811-EEF2-87FC-83BA-969F6AD7D34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396864" y="7457440"/>
            <a:ext cx="3079516" cy="30886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14325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367D2-D2BB-0B1A-D146-4DF708D17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86F608C6-3626-74BB-28BE-2C32E78D28BF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2E71B211-4063-2DBB-69B0-E8456A8053FD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7BD9C90-9C83-D987-95B1-255175D4167C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References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537D96-E340-EFEF-BA1F-5520B61CA166}"/>
              </a:ext>
            </a:extLst>
          </p:cNvPr>
          <p:cNvSpPr txBox="1"/>
          <p:nvPr/>
        </p:nvSpPr>
        <p:spPr>
          <a:xfrm>
            <a:off x="2492565" y="2551090"/>
            <a:ext cx="17405820" cy="333168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 defTabSz="2438400"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b="1" dirty="0">
                <a:ea typeface="+mj-ea"/>
                <a:cs typeface="+mj-cs"/>
              </a:rPr>
              <a:t>[JKK14]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>
                <a:ea typeface="+mj-ea"/>
                <a:cs typeface="+mj-cs"/>
                <a:hlinkClick r:id="rId6"/>
              </a:rPr>
              <a:t>https://ia.cr/2014/650</a:t>
            </a:r>
            <a:endParaRPr lang="en-US" kern="0" dirty="0">
              <a:ea typeface="+mj-ea"/>
              <a:cs typeface="+mj-cs"/>
            </a:endParaRPr>
          </a:p>
          <a:p>
            <a:pPr marL="443865" indent="-446405" defTabSz="2438400"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 [JKKX16]</a:t>
            </a:r>
            <a:r>
              <a:rPr lang="en-US" dirty="0">
                <a:solidFill>
                  <a:srgbClr val="000000"/>
                </a:solidFill>
                <a:ea typeface="+mj-ea"/>
                <a:cs typeface="+mj-cs"/>
              </a:rPr>
              <a:t> 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  <a:hlinkClick r:id="rId7"/>
              </a:rPr>
              <a:t>https://ia.cr/2016/144</a:t>
            </a:r>
            <a:endParaRPr lang="en-US" dirty="0">
              <a:solidFill>
                <a:srgbClr val="000000"/>
              </a:solidFill>
              <a:ea typeface="+mn-lt"/>
              <a:cs typeface="+mn-lt"/>
            </a:endParaRPr>
          </a:p>
          <a:p>
            <a:pPr marL="443865" indent="-446405" defTabSz="2438400"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 [Dam88] </a:t>
            </a:r>
            <a:r>
              <a:rPr lang="en-US" u="sng" dirty="0">
                <a:solidFill>
                  <a:schemeClr val="accent1"/>
                </a:solidFill>
                <a:ea typeface="+mn-lt"/>
                <a:cs typeface="+mn-lt"/>
              </a:rPr>
              <a:t>https://link.springer.com/chapter/10.1007/0-387-34799-2_13</a:t>
            </a:r>
          </a:p>
          <a:p>
            <a:pPr marL="443865" indent="-446405" defTabSz="2438400"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 [GSRR16]</a:t>
            </a:r>
            <a:r>
              <a:rPr lang="en-US" dirty="0">
                <a:solidFill>
                  <a:srgbClr val="000000"/>
                </a:solidFill>
                <a:ea typeface="+mj-ea"/>
                <a:cs typeface="+mj-cs"/>
              </a:rPr>
              <a:t> </a:t>
            </a:r>
            <a:r>
              <a:rPr lang="en-US" u="sng" dirty="0">
                <a:solidFill>
                  <a:schemeClr val="accent1"/>
                </a:solidFill>
                <a:ea typeface="+mn-lt"/>
                <a:cs typeface="+mn-lt"/>
              </a:rPr>
              <a:t>https://ia.cr/2016/542</a:t>
            </a:r>
            <a:endParaRPr lang="en-US" u="sng">
              <a:solidFill>
                <a:schemeClr val="accent1"/>
              </a:solidFill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26532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C4A0E-2E68-47DC-200A-8716B8347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CC2BB79F-8893-B20E-AF62-54744A004F69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831981" y="576072"/>
            <a:ext cx="5000785" cy="8201450"/>
          </a:xfrm>
        </p:spPr>
        <p:txBody>
          <a:bodyPr lIns="0" tIns="0" rIns="0" bIns="0" anchor="t"/>
          <a:lstStyle/>
          <a:p>
            <a:r>
              <a:rPr lang="en-US" sz="3600" b="1" dirty="0">
                <a:latin typeface="IBM Plex Sans Medm"/>
              </a:rPr>
              <a:t>We aim for UC security</a:t>
            </a:r>
            <a:br>
              <a:rPr lang="en-US" sz="3600" b="1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(i.e., [JKKX16])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Client output must be programmable. </a:t>
            </a:r>
            <a:r>
              <a:rPr lang="en-US" sz="3600" dirty="0">
                <a:solidFill>
                  <a:schemeClr val="accent1"/>
                </a:solidFill>
                <a:latin typeface="IBM Plex Sans Light"/>
              </a:rPr>
              <a:t>(Hash)</a:t>
            </a:r>
            <a:r>
              <a:rPr lang="en-US" sz="3600" dirty="0">
                <a:latin typeface="IBM Plex Sans Medm"/>
              </a:rPr>
              <a:t> 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Pseudo-randomness must even hold for malicious keys. </a:t>
            </a:r>
            <a:r>
              <a:rPr lang="en-US" sz="3600" dirty="0">
                <a:solidFill>
                  <a:schemeClr val="accent1"/>
                </a:solidFill>
                <a:latin typeface="IBM Plex Sans Light"/>
              </a:rPr>
              <a:t>(key-collision resistance)</a:t>
            </a:r>
            <a:br>
              <a:rPr lang="en-US" sz="3600" dirty="0">
                <a:latin typeface="IBM Plex Sans Medm"/>
              </a:rPr>
            </a:br>
            <a:endParaRPr lang="en-US" sz="3600"/>
          </a:p>
        </p:txBody>
      </p:sp>
      <p:cxnSp>
        <p:nvCxnSpPr>
          <p:cNvPr id="16" name="Straight Connector 15" descr="Vertical column divider">
            <a:extLst>
              <a:ext uri="{FF2B5EF4-FFF2-40B4-BE49-F238E27FC236}">
                <a16:creationId xmlns:a16="http://schemas.microsoft.com/office/drawing/2014/main" id="{9A14C516-4FF3-B51E-E104-8E35E5CA862B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1823987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A9D1D8E0-76CC-9586-C91E-03A1B814E698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457B0D75-F576-597A-C5D7-915C19D454A2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028678F-2030-67BB-7B5E-4910491B3339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2694504" y="6585427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58B3FBED-E359-3611-3096-472A492AB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FD98F9A-4433-266C-4DE2-9792A376E7DE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2C2A9600-8CB5-ECA4-8725-128BFE4FA97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980999" y="6657706"/>
            <a:ext cx="99163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27E44C-3542-898C-B985-FAE3913BDFE8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8285753" y="6659296"/>
            <a:ext cx="2793033" cy="154576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r>
              <a:rPr kumimoji="0" lang="en-US" sz="48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OPRF</a:t>
            </a:r>
          </a:p>
          <a:p>
            <a:pPr algn="ctr" defTabSz="914400">
              <a:spcBef>
                <a:spcPct val="0"/>
              </a:spcBef>
              <a:spcAft>
                <a:spcPct val="0"/>
              </a:spcAft>
              <a:buFont typeface="IBM Plex Sans Light"/>
            </a:pPr>
            <a:r>
              <a:rPr lang="en-US" sz="4800" dirty="0">
                <a:solidFill>
                  <a:schemeClr val="bg2"/>
                </a:solidFill>
              </a:rPr>
              <a:t>PRF( . , . )</a:t>
            </a: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F738D9F-9F50-2A77-5735-DC7EA9F58B64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>
            <a:off x="7377294" y="7188902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DFB2883-611A-C9A6-0EFC-D64983A45357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11227158" y="7188902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9D880DD-DF18-4188-48CD-8DE140BDC20D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7377294" y="7855653"/>
            <a:ext cx="6440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E6B33AA-902F-9B7E-5725-645609B6D682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2279572" y="6865736"/>
            <a:ext cx="99163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key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4289C60-F75F-96E4-0A47-8AF86B9AC21A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Why not MPC-evaluate the whole PRF?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6A0007A-C1BB-DA6E-C518-17D374DDC8CE}"/>
              </a:ext>
            </a:extLst>
          </p:cNvPr>
          <p:cNvGrpSpPr/>
          <p:nvPr/>
        </p:nvGrpSpPr>
        <p:grpSpPr>
          <a:xfrm>
            <a:off x="13373345" y="6308722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2933D9D7-73F4-3C25-16F0-DBA3F602FF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BFFDDE7-745E-8F19-E678-6040E9B17367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1B87CA7-94C3-9F21-7238-502E643762BA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4969113" y="7534934"/>
            <a:ext cx="243405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PRF(</a:t>
            </a:r>
            <a:r>
              <a:rPr lang="en-GB" dirty="0" err="1"/>
              <a:t>key,x</a:t>
            </a:r>
            <a:r>
              <a:rPr lang="en-GB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43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7/8 slide background in cyan 20 ">
            <a:extLst>
              <a:ext uri="{FF2B5EF4-FFF2-40B4-BE49-F238E27FC236}">
                <a16:creationId xmlns:a16="http://schemas.microsoft.com/office/drawing/2014/main" id="{E13C7B17-A3B0-0C56-3973-306A7A5B7DA5}"/>
              </a:ext>
            </a:extLst>
          </p:cNvPr>
          <p:cNvSpPr/>
          <p:nvPr/>
        </p:nvSpPr>
        <p:spPr bwMode="auto">
          <a:xfrm>
            <a:off x="0" y="0"/>
            <a:ext cx="24387175" cy="12001500"/>
          </a:xfrm>
          <a:prstGeom prst="rect">
            <a:avLst/>
          </a:prstGeom>
          <a:solidFill>
            <a:srgbClr val="BAE6FF"/>
          </a:solidFill>
          <a:ln w="19050">
            <a:noFill/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RO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73FC27-7A0C-FE06-1D3D-C6C624AC1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 dirty="0"/>
              <a:t>OPRFs: The silver bullet for password-authentication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/>
          </a:p>
        </p:txBody>
      </p:sp>
      <p:sp>
        <p:nvSpPr>
          <p:cNvPr id="10" name="Footer Placeholder 66">
            <a:extLst>
              <a:ext uri="{FF2B5EF4-FFF2-40B4-BE49-F238E27FC236}">
                <a16:creationId xmlns:a16="http://schemas.microsoft.com/office/drawing/2014/main" id="{72475BC7-DBBF-1144-5820-451BC135109C}"/>
              </a:ext>
            </a:extLst>
          </p:cNvPr>
          <p:cNvSpPr txBox="1">
            <a:spLocks/>
          </p:cNvSpPr>
          <p:nvPr/>
        </p:nvSpPr>
        <p:spPr>
          <a:xfrm>
            <a:off x="479425" y="12661360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 sz="1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D6695F-0125-3650-546E-D527156F07E4}"/>
              </a:ext>
            </a:extLst>
          </p:cNvPr>
          <p:cNvSpPr txBox="1"/>
          <p:nvPr/>
        </p:nvSpPr>
        <p:spPr>
          <a:xfrm>
            <a:off x="21850350" y="12001500"/>
            <a:ext cx="234315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CH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4810B8-0859-43DE-3977-C9A5E1747F66}"/>
              </a:ext>
            </a:extLst>
          </p:cNvPr>
          <p:cNvSpPr/>
          <p:nvPr/>
        </p:nvSpPr>
        <p:spPr bwMode="auto">
          <a:xfrm>
            <a:off x="22155150" y="12211050"/>
            <a:ext cx="1866900" cy="1219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B6E34BA-8BDB-C641-3998-3E3B417668CC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39035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AF0D7-3FA6-693D-A66A-E7AFFCDFA8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 descr="Vertical column divider">
            <a:extLst>
              <a:ext uri="{FF2B5EF4-FFF2-40B4-BE49-F238E27FC236}">
                <a16:creationId xmlns:a16="http://schemas.microsoft.com/office/drawing/2014/main" id="{C2B985EE-DFC0-3151-A563-92BC942C9963}"/>
              </a:ext>
            </a:extLst>
          </p:cNvPr>
          <p:cNvCxnSpPr/>
          <p:nvPr>
            <p:custDataLst>
              <p:tags r:id="rId2"/>
            </p:custDataLst>
          </p:nvPr>
        </p:nvCxnSpPr>
        <p:spPr bwMode="auto">
          <a:xfrm>
            <a:off x="1823987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404359F4-EAD4-0BF0-5ABC-384A83B94D07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>
              <a:latin typeface="IBM Plex Sans"/>
            </a:endParaRPr>
          </a:p>
          <a:p>
            <a:endParaRPr lang="en-GB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63288D43-3A54-F8E8-577E-DE47A432AEC6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52B2039-F343-9009-35B9-CE0CF8AE3D55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1817371" y="5435238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7D708E9B-2F27-CFAA-877C-670E3A90A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5BEADA6-5CBD-6D25-43C7-C5AE8C846742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0DE77A45-FB76-75BD-D368-D182E280C39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2090979" y="3679172"/>
            <a:ext cx="4511673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stores </a:t>
            </a:r>
            <a:endParaRPr lang="en-US"/>
          </a:p>
          <a:p>
            <a:r>
              <a:rPr lang="en-GB"/>
              <a:t>salt, Hash(</a:t>
            </a:r>
            <a:r>
              <a:rPr lang="en-GB" err="1"/>
              <a:t>pw,salt</a:t>
            </a:r>
            <a:r>
              <a:rPr lang="en-GB"/>
              <a:t>)</a:t>
            </a:r>
            <a:endParaRPr lang="en-US"/>
          </a:p>
          <a:p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66070B5-F735-635F-7BB4-4E7F11DD528A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Conventional password-over-TLS</a:t>
            </a:r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53D6E19-BDB2-2AC7-1DB4-200B81729324}"/>
              </a:ext>
            </a:extLst>
          </p:cNvPr>
          <p:cNvGrpSpPr/>
          <p:nvPr/>
        </p:nvGrpSpPr>
        <p:grpSpPr>
          <a:xfrm>
            <a:off x="12496212" y="5158533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65077191-FFE8-B647-55FD-1D672DACD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B3BE95-99CD-6112-B2A0-1D9083B61006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B1F2228-5AF3-1107-E93F-2C5FF7ECF770}"/>
              </a:ext>
            </a:extLst>
          </p:cNvPr>
          <p:cNvCxnSpPr>
            <a:cxnSpLocks/>
          </p:cNvCxnSpPr>
          <p:nvPr/>
        </p:nvCxnSpPr>
        <p:spPr>
          <a:xfrm>
            <a:off x="6150912" y="6595017"/>
            <a:ext cx="388571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BCCEC65-4F27-8709-5857-F6E6ED8841A7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595142" y="5955561"/>
            <a:ext cx="99163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pw'</a:t>
            </a:r>
            <a:endParaRPr lang="en-US"/>
          </a:p>
          <a:p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EED0D45-7F5C-61DC-EF6A-A4DF4EB6EB82}"/>
              </a:ext>
            </a:extLst>
          </p:cNvPr>
          <p:cNvCxnSpPr/>
          <p:nvPr/>
        </p:nvCxnSpPr>
        <p:spPr bwMode="auto">
          <a:xfrm>
            <a:off x="4568341" y="5703498"/>
            <a:ext cx="7039951" cy="15815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CF3E0F9-0793-A97E-F55B-68E54788E755}"/>
              </a:ext>
            </a:extLst>
          </p:cNvPr>
          <p:cNvCxnSpPr>
            <a:cxnSpLocks/>
          </p:cNvCxnSpPr>
          <p:nvPr/>
        </p:nvCxnSpPr>
        <p:spPr bwMode="auto">
          <a:xfrm>
            <a:off x="4567727" y="6997460"/>
            <a:ext cx="7039951" cy="15815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A5901DF-2DA3-9BF8-FF7C-72E5FDA88905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6941658" y="7115360"/>
            <a:ext cx="373519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TLS channel</a:t>
            </a:r>
            <a:endParaRPr lang="en-US"/>
          </a:p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460DD5-C714-B9C9-4A17-0F853E0755DD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033192" y="8042701"/>
            <a:ext cx="821905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check Hash(</a:t>
            </a:r>
            <a:r>
              <a:rPr lang="en-GB" err="1"/>
              <a:t>pw',salt</a:t>
            </a:r>
            <a:r>
              <a:rPr lang="en-GB"/>
              <a:t>) == Hash(</a:t>
            </a:r>
            <a:r>
              <a:rPr lang="en-GB" err="1"/>
              <a:t>pw,salt</a:t>
            </a:r>
            <a:r>
              <a:rPr lang="en-GB"/>
              <a:t>)</a:t>
            </a:r>
            <a:endParaRPr lang="en-US"/>
          </a:p>
          <a:p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9EC0266-6ACD-B4A8-079C-27E54DDAEBCD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18831981" y="576072"/>
            <a:ext cx="5000785" cy="3061545"/>
          </a:xfrm>
        </p:spPr>
        <p:txBody>
          <a:bodyPr lIns="0" tIns="0" rIns="0" bIns="0" anchor="t"/>
          <a:lstStyle/>
          <a:p>
            <a:r>
              <a:rPr lang="en-US" sz="3600" b="1" dirty="0">
                <a:latin typeface="IBM Plex Sans Medm"/>
              </a:rPr>
              <a:t>Problems: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Server sees the password attempt pw' in the clea</a:t>
            </a:r>
            <a:r>
              <a:rPr lang="en-US" sz="2800" dirty="0">
                <a:latin typeface="IBM Plex Sans Medm"/>
              </a:rPr>
              <a:t>r</a:t>
            </a:r>
            <a:br>
              <a:rPr lang="en-US" sz="2800" dirty="0">
                <a:latin typeface="IBM Plex Sans Medm" panose="020B0503050203000203" pitchFamily="34" charset="0"/>
              </a:rPr>
            </a:br>
            <a:r>
              <a:rPr lang="en-US" sz="2800" dirty="0">
                <a:latin typeface="IBM Plex Sans Medm"/>
              </a:rPr>
              <a:t> 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3369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B2C52-4996-1C1E-DE2F-68CE6084A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 descr="Vertical column divider">
            <a:extLst>
              <a:ext uri="{FF2B5EF4-FFF2-40B4-BE49-F238E27FC236}">
                <a16:creationId xmlns:a16="http://schemas.microsoft.com/office/drawing/2014/main" id="{1BB38680-75A4-1C79-1507-E9ABE5FF5341}"/>
              </a:ext>
            </a:extLst>
          </p:cNvPr>
          <p:cNvCxnSpPr/>
          <p:nvPr>
            <p:custDataLst>
              <p:tags r:id="rId2"/>
            </p:custDataLst>
          </p:nvPr>
        </p:nvCxnSpPr>
        <p:spPr bwMode="auto">
          <a:xfrm>
            <a:off x="1823987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04444C17-F689-E1DE-874B-4C9F964EE086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>
              <a:latin typeface="IBM Plex Sans"/>
            </a:endParaRPr>
          </a:p>
          <a:p>
            <a:endParaRPr lang="en-GB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99994CB5-4BAD-5B64-4D83-56EEC81DF55F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406195-55CA-6AA4-493C-DFE9DE581B52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1817371" y="5435238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3AD222D3-4736-A8AE-40AB-D8128C941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F8289AF-0412-97F6-CE21-092F7E6BE71A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8A94D28-DAF1-BBD7-DA67-433F8C02FA06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2090979" y="3679172"/>
            <a:ext cx="4511673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stores </a:t>
            </a:r>
            <a:endParaRPr lang="en-US"/>
          </a:p>
          <a:p>
            <a:r>
              <a:rPr lang="en-GB"/>
              <a:t>salt, Hash(</a:t>
            </a:r>
            <a:r>
              <a:rPr lang="en-GB" err="1"/>
              <a:t>pw,salt</a:t>
            </a:r>
            <a:r>
              <a:rPr lang="en-GB"/>
              <a:t>)</a:t>
            </a:r>
            <a:endParaRPr lang="en-US"/>
          </a:p>
          <a:p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76446EB-0DB3-3F4A-76E8-E71B1DE10C98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Conventional password-over-TLS</a:t>
            </a:r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C39F4E2-F9FF-4CE1-0A9B-45A1DF36338E}"/>
              </a:ext>
            </a:extLst>
          </p:cNvPr>
          <p:cNvGrpSpPr/>
          <p:nvPr/>
        </p:nvGrpSpPr>
        <p:grpSpPr>
          <a:xfrm>
            <a:off x="12496212" y="5158533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26FC3454-5A6C-7221-D4FF-34DAC849FA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0AA70D3-D22E-729D-F731-11D1A143CB0E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F0B7815-6183-A8F5-4B24-8B6D9838375E}"/>
              </a:ext>
            </a:extLst>
          </p:cNvPr>
          <p:cNvCxnSpPr>
            <a:cxnSpLocks/>
          </p:cNvCxnSpPr>
          <p:nvPr/>
        </p:nvCxnSpPr>
        <p:spPr>
          <a:xfrm>
            <a:off x="6150912" y="6595017"/>
            <a:ext cx="388571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91C8011-6327-94AD-6C56-0F546CC3FE2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595142" y="5955561"/>
            <a:ext cx="99163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pw'</a:t>
            </a:r>
            <a:endParaRPr lang="en-US"/>
          </a:p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7F7FEC-4280-CD5A-2D83-BF98A2A33F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0033192" y="8045504"/>
            <a:ext cx="829168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check Hash(</a:t>
            </a:r>
            <a:r>
              <a:rPr lang="en-GB" err="1"/>
              <a:t>pw',salt</a:t>
            </a:r>
            <a:r>
              <a:rPr lang="en-GB"/>
              <a:t>) == Hash(</a:t>
            </a:r>
            <a:r>
              <a:rPr lang="en-GB" err="1"/>
              <a:t>pw,salt</a:t>
            </a:r>
            <a:r>
              <a:rPr lang="en-GB"/>
              <a:t>)</a:t>
            </a:r>
            <a:endParaRPr lang="en-US"/>
          </a:p>
          <a:p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680D75B-7839-E557-6165-C166DDDA67E5}"/>
              </a:ext>
            </a:extLst>
          </p:cNvPr>
          <p:cNvCxnSpPr/>
          <p:nvPr/>
        </p:nvCxnSpPr>
        <p:spPr bwMode="auto">
          <a:xfrm>
            <a:off x="4568341" y="5703498"/>
            <a:ext cx="7039951" cy="15815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1BB85E0-4117-FF19-7CC9-7C4B8C5B7039}"/>
              </a:ext>
            </a:extLst>
          </p:cNvPr>
          <p:cNvCxnSpPr>
            <a:cxnSpLocks/>
          </p:cNvCxnSpPr>
          <p:nvPr/>
        </p:nvCxnSpPr>
        <p:spPr bwMode="auto">
          <a:xfrm>
            <a:off x="4567727" y="6997460"/>
            <a:ext cx="7039951" cy="15815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1F88D81-89D2-8687-B263-32FE0962785F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6941658" y="7115360"/>
            <a:ext cx="373519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TLS channel</a:t>
            </a:r>
            <a:endParaRPr lang="en-US"/>
          </a:p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EB9766-F253-C020-0C11-BD2ED907B7B8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18831981" y="576072"/>
            <a:ext cx="5000785" cy="3061545"/>
          </a:xfrm>
        </p:spPr>
        <p:txBody>
          <a:bodyPr lIns="0" tIns="0" rIns="0" bIns="0" anchor="t"/>
          <a:lstStyle/>
          <a:p>
            <a:r>
              <a:rPr lang="en-US" sz="3600" b="1" dirty="0">
                <a:latin typeface="IBM Plex Sans Medm"/>
              </a:rPr>
              <a:t>Problems: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Server sees the password attempt pw' in the clea</a:t>
            </a:r>
            <a:r>
              <a:rPr lang="en-US" sz="2800" dirty="0">
                <a:latin typeface="IBM Plex Sans Medm"/>
              </a:rPr>
              <a:t>r</a:t>
            </a:r>
            <a:br>
              <a:rPr lang="en-US" sz="2800" dirty="0">
                <a:latin typeface="IBM Plex Sans Medm" panose="020B0503050203000203" pitchFamily="34" charset="0"/>
              </a:rPr>
            </a:br>
            <a:r>
              <a:rPr lang="en-US" sz="2800" dirty="0">
                <a:latin typeface="IBM Plex Sans Medm"/>
              </a:rPr>
              <a:t> 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40518BF-AEBA-4F01-0006-376681FFCC00}"/>
              </a:ext>
            </a:extLst>
          </p:cNvPr>
          <p:cNvSpPr txBox="1">
            <a:spLocks/>
          </p:cNvSpPr>
          <p:nvPr>
            <p:custDataLst>
              <p:tags r:id="rId11"/>
            </p:custDataLst>
          </p:nvPr>
        </p:nvSpPr>
        <p:spPr>
          <a:xfrm>
            <a:off x="18833399" y="5156698"/>
            <a:ext cx="5000785" cy="1422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3600" kern="0" dirty="0">
                <a:latin typeface="IBM Plex Sans Medm"/>
              </a:rPr>
              <a:t>TLS hijacking reveals the password attempt pw' in the clear</a:t>
            </a:r>
          </a:p>
          <a:p>
            <a:endParaRPr lang="en-US" sz="2800" kern="0">
              <a:ea typeface="+mj-lt"/>
              <a:cs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800819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FB228-57D2-5141-DE5A-6E6B012DF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A50C8F40-F93F-517C-FF79-B834B21D34C1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831981" y="576072"/>
            <a:ext cx="5000785" cy="8201450"/>
          </a:xfrm>
        </p:spPr>
        <p:txBody>
          <a:bodyPr lIns="0" tIns="0" rIns="0" bIns="0" anchor="t"/>
          <a:lstStyle/>
          <a:p>
            <a:r>
              <a:rPr lang="en-US" sz="3600" b="1" dirty="0">
                <a:latin typeface="IBM Plex Sans Medm"/>
              </a:rPr>
              <a:t>Security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Server never sees pw'</a:t>
            </a:r>
            <a:br>
              <a:rPr lang="en-US" sz="3600" dirty="0">
                <a:latin typeface="IBM Plex Sans Medm"/>
              </a:rPr>
            </a:br>
            <a:br>
              <a:rPr lang="en-US" sz="3600" dirty="0">
                <a:latin typeface="IBM Plex Sans Medm"/>
              </a:rPr>
            </a:br>
            <a:r>
              <a:rPr lang="en-US" sz="3600" dirty="0">
                <a:latin typeface="IBM Plex Sans Medm"/>
              </a:rPr>
              <a:t>pw' not visible to network attackers </a:t>
            </a:r>
            <a:br>
              <a:rPr lang="en-US" sz="2800" dirty="0">
                <a:latin typeface="IBM Plex Sans Medm"/>
              </a:rPr>
            </a:br>
            <a:endParaRPr lang="en-US" sz="2800"/>
          </a:p>
        </p:txBody>
      </p:sp>
      <p:cxnSp>
        <p:nvCxnSpPr>
          <p:cNvPr id="16" name="Straight Connector 15" descr="Vertical column divider">
            <a:extLst>
              <a:ext uri="{FF2B5EF4-FFF2-40B4-BE49-F238E27FC236}">
                <a16:creationId xmlns:a16="http://schemas.microsoft.com/office/drawing/2014/main" id="{8C5B7B76-4393-C8F8-2D3F-8E9212B892B2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1823987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71DB9F70-46C4-1CAC-AAEF-D7D1635EBA1A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>
              <a:latin typeface="IBM Plex Sans"/>
            </a:endParaRPr>
          </a:p>
          <a:p>
            <a:endParaRPr lang="en-GB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6DA2B8D8-B21A-5821-09C6-E56DAAE97A66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EE64D10-39DD-0474-5CFA-B0B0CE2145B0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</a:rPr>
              <a:t>Better solution: </a:t>
            </a:r>
          </a:p>
          <a:p>
            <a:r>
              <a:rPr lang="en-US" sz="8600" kern="0" dirty="0"/>
              <a:t>Authentication with an OPRF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85F6B1A-D0C5-EC14-97EF-0CAE1B18FD76}"/>
              </a:ext>
            </a:extLst>
          </p:cNvPr>
          <p:cNvGrpSpPr/>
          <p:nvPr/>
        </p:nvGrpSpPr>
        <p:grpSpPr>
          <a:xfrm>
            <a:off x="2694504" y="5446080"/>
            <a:ext cx="17565081" cy="2882535"/>
            <a:chOff x="2694504" y="5446080"/>
            <a:chExt cx="17565081" cy="28825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94B5EFF-5C81-534C-22BE-B223F95C50F5}"/>
                </a:ext>
              </a:extLst>
            </p:cNvPr>
            <p:cNvGrpSpPr/>
            <p:nvPr>
              <p:custDataLst>
                <p:tags r:id="rId7"/>
              </p:custDataLst>
            </p:nvPr>
          </p:nvGrpSpPr>
          <p:grpSpPr>
            <a:xfrm>
              <a:off x="2694504" y="5722785"/>
              <a:ext cx="6993397" cy="2605830"/>
              <a:chOff x="14801735" y="4878838"/>
              <a:chExt cx="6993397" cy="2605830"/>
            </a:xfrm>
          </p:grpSpPr>
          <p:pic>
            <p:nvPicPr>
              <p:cNvPr id="7" name="Graphic 6" descr="Smart Phone with solid fill">
                <a:extLst>
                  <a:ext uri="{FF2B5EF4-FFF2-40B4-BE49-F238E27FC236}">
                    <a16:creationId xmlns:a16="http://schemas.microsoft.com/office/drawing/2014/main" id="{96203665-ACE9-FDE8-9966-427F6E463F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14801735" y="4878838"/>
                <a:ext cx="1962423" cy="1950968"/>
              </a:xfrm>
              <a:prstGeom prst="rect">
                <a:avLst/>
              </a:prstGeom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135CA7A-6D46-8FCF-24A8-94D247CAD30E}"/>
                  </a:ext>
                </a:extLst>
              </p:cNvPr>
              <p:cNvSpPr txBox="1"/>
              <p:nvPr/>
            </p:nvSpPr>
            <p:spPr>
              <a:xfrm>
                <a:off x="15135322" y="6838337"/>
                <a:ext cx="66598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/>
                  <a:t>Client</a:t>
                </a:r>
                <a:endParaRPr lang="en-CH"/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6F7961C-2D65-69B7-9F7C-BBBEB8AB7E82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5980999" y="5795064"/>
              <a:ext cx="991638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pw'</a:t>
              </a:r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EFC4881-CC6A-B75B-AE64-2B16334FE313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 bwMode="auto">
            <a:xfrm>
              <a:off x="8285753" y="5796654"/>
              <a:ext cx="2793033" cy="154576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E5F6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91440" rIns="91440" bIns="9144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IBM Plex Sans Light"/>
                <a:buNone/>
                <a:tabLst/>
              </a:pPr>
              <a:r>
                <a:rPr kumimoji="0" lang="en-US" sz="4800" b="0" i="0" u="none" strike="noStrike" cap="none" normalizeH="0" baseline="0" dirty="0">
                  <a:ln>
                    <a:noFill/>
                  </a:ln>
                  <a:solidFill>
                    <a:schemeClr val="bg2"/>
                  </a:solidFill>
                  <a:effectLst/>
                  <a:latin typeface="+mn-lt"/>
                </a:rPr>
                <a:t>OPRF</a:t>
              </a:r>
            </a:p>
            <a:p>
              <a:pPr algn="ctr" defTabSz="914400">
                <a:spcBef>
                  <a:spcPct val="0"/>
                </a:spcBef>
                <a:spcAft>
                  <a:spcPct val="0"/>
                </a:spcAft>
                <a:buFont typeface="IBM Plex Sans Light"/>
              </a:pPr>
              <a:r>
                <a:rPr lang="en-US" sz="4800" dirty="0">
                  <a:solidFill>
                    <a:schemeClr val="bg2"/>
                  </a:solidFill>
                </a:rPr>
                <a:t>PRF( . , . )</a:t>
              </a:r>
            </a:p>
            <a:p>
              <a:pPr algn="ctr" defTabSz="914400">
                <a:spcBef>
                  <a:spcPct val="0"/>
                </a:spcBef>
                <a:spcAft>
                  <a:spcPct val="0"/>
                </a:spcAft>
              </a:pPr>
              <a:endParaRPr lang="en-US" sz="4800">
                <a:solidFill>
                  <a:schemeClr val="bg2"/>
                </a:solidFill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9D3192E-5A67-9555-4537-CB78D1E04C6B}"/>
                </a:ext>
              </a:extLst>
            </p:cNvPr>
            <p:cNvCxnSpPr>
              <a:cxnSpLocks/>
            </p:cNvCxnSpPr>
            <p:nvPr>
              <p:custDataLst>
                <p:tags r:id="rId10"/>
              </p:custDataLst>
            </p:nvPr>
          </p:nvCxnSpPr>
          <p:spPr>
            <a:xfrm>
              <a:off x="7377294" y="6326260"/>
              <a:ext cx="644055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E947382-082B-4299-80C9-F0D8F6ABB1EE}"/>
                </a:ext>
              </a:extLst>
            </p:cNvPr>
            <p:cNvCxnSpPr>
              <a:cxnSpLocks/>
            </p:cNvCxnSpPr>
            <p:nvPr>
              <p:custDataLst>
                <p:tags r:id="rId11"/>
              </p:custDataLst>
            </p:nvPr>
          </p:nvCxnSpPr>
          <p:spPr>
            <a:xfrm flipH="1">
              <a:off x="11227158" y="6326260"/>
              <a:ext cx="644055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49B22F3-7244-46DB-DE8A-2A5816B32F2C}"/>
                </a:ext>
              </a:extLst>
            </p:cNvPr>
            <p:cNvCxnSpPr>
              <a:cxnSpLocks/>
            </p:cNvCxnSpPr>
            <p:nvPr>
              <p:custDataLst>
                <p:tags r:id="rId12"/>
              </p:custDataLst>
            </p:nvPr>
          </p:nvCxnSpPr>
          <p:spPr>
            <a:xfrm flipH="1">
              <a:off x="7377294" y="6993011"/>
              <a:ext cx="644055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B37B621-7FB9-69C4-D679-33EFAC97FDA3}"/>
                </a:ext>
              </a:extLst>
            </p:cNvPr>
            <p:cNvSpPr txBox="1"/>
            <p:nvPr>
              <p:custDataLst>
                <p:tags r:id="rId13"/>
              </p:custDataLst>
            </p:nvPr>
          </p:nvSpPr>
          <p:spPr>
            <a:xfrm>
              <a:off x="12279572" y="6003094"/>
              <a:ext cx="991638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key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A197A63-5FA8-74F6-90CE-343C4B839E0A}"/>
                </a:ext>
              </a:extLst>
            </p:cNvPr>
            <p:cNvGrpSpPr/>
            <p:nvPr/>
          </p:nvGrpSpPr>
          <p:grpSpPr>
            <a:xfrm>
              <a:off x="13373345" y="5446080"/>
              <a:ext cx="6886240" cy="2564077"/>
              <a:chOff x="21605189" y="4878838"/>
              <a:chExt cx="6886240" cy="2564077"/>
            </a:xfrm>
          </p:grpSpPr>
          <p:pic>
            <p:nvPicPr>
              <p:cNvPr id="13" name="Content Placeholder 4" descr="Server with solid fill">
                <a:extLst>
                  <a:ext uri="{FF2B5EF4-FFF2-40B4-BE49-F238E27FC236}">
                    <a16:creationId xmlns:a16="http://schemas.microsoft.com/office/drawing/2014/main" id="{283EA69A-41CC-DF28-6B83-F4D7B0A7C7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21605189" y="4878838"/>
                <a:ext cx="1962413" cy="1962413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C64DE20-73D1-51A9-D5DB-C8381A55BBDB}"/>
                  </a:ext>
                </a:extLst>
              </p:cNvPr>
              <p:cNvSpPr txBox="1"/>
              <p:nvPr/>
            </p:nvSpPr>
            <p:spPr>
              <a:xfrm>
                <a:off x="21831619" y="6796584"/>
                <a:ext cx="6659810" cy="6463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GB"/>
                  <a:t>Server </a:t>
                </a:r>
                <a:endParaRPr lang="en-CH"/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F77C5F7-680B-6E0B-44DA-094C605AD9D3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4579436" y="6860841"/>
              <a:ext cx="3221825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PRF(</a:t>
              </a:r>
              <a:r>
                <a:rPr lang="en-GB" dirty="0" err="1"/>
                <a:t>key,pw</a:t>
              </a:r>
              <a:r>
                <a:rPr lang="en-GB" dirty="0"/>
                <a:t>')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654AD39-C544-0718-3EB1-F7213CAF93E7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6477971" y="8987674"/>
            <a:ext cx="6302386" cy="154576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E5F6FF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chemeClr val="bg2"/>
                </a:solidFill>
                <a:ea typeface="+mn-lt"/>
                <a:cs typeface="+mn-lt"/>
              </a:rPr>
              <a:t>PRF(</a:t>
            </a:r>
            <a:r>
              <a:rPr lang="en-US" sz="4800" dirty="0" err="1">
                <a:solidFill>
                  <a:schemeClr val="bg2"/>
                </a:solidFill>
                <a:ea typeface="+mn-lt"/>
                <a:cs typeface="+mn-lt"/>
              </a:rPr>
              <a:t>key,pw</a:t>
            </a:r>
            <a:r>
              <a:rPr lang="en-US" sz="4800" dirty="0">
                <a:solidFill>
                  <a:schemeClr val="bg2"/>
                </a:solidFill>
                <a:ea typeface="+mn-lt"/>
                <a:cs typeface="+mn-lt"/>
              </a:rPr>
              <a:t>') </a:t>
            </a:r>
            <a:r>
              <a:rPr lang="en-US" sz="4800" dirty="0">
                <a:solidFill>
                  <a:schemeClr val="bg2"/>
                </a:solidFill>
              </a:rPr>
              <a:t> as good as a salted hash of pw'</a:t>
            </a:r>
            <a:endParaRPr lang="en-US" dirty="0">
              <a:solidFill>
                <a:schemeClr val="bg2"/>
              </a:solidFill>
            </a:endParaRPr>
          </a:p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chemeClr val="bg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6606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1A024-DAFB-5EBC-1533-AB8E1285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/>
              <a:t>Tons of other applications:</a:t>
            </a:r>
            <a:br>
              <a:rPr lang="en-GB"/>
            </a:b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A4B04A-7CE3-A5E7-392C-C6FD1CA5FC25}"/>
              </a:ext>
            </a:extLst>
          </p:cNvPr>
          <p:cNvSpPr/>
          <p:nvPr/>
        </p:nvSpPr>
        <p:spPr bwMode="auto">
          <a:xfrm>
            <a:off x="433372" y="12242800"/>
            <a:ext cx="2174361" cy="108915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5EBDF315-873F-44B2-8B3F-1EF804FF905F}"/>
              </a:ext>
            </a:extLst>
          </p:cNvPr>
          <p:cNvSpPr txBox="1">
            <a:spLocks/>
          </p:cNvSpPr>
          <p:nvPr/>
        </p:nvSpPr>
        <p:spPr>
          <a:xfrm>
            <a:off x="1747421" y="3570093"/>
            <a:ext cx="4951413" cy="857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1pPr>
            <a:lvl2pPr marL="256032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2pPr>
            <a:lvl3pPr marL="512064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3pPr>
            <a:lvl4pPr marL="768096" marR="0" indent="-256032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–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4pPr>
            <a:lvl5pPr marL="1143000" marR="0" indent="-457200" algn="l" defTabSz="2438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800" b="0" i="0" u="none" strike="noStrike" cap="none" spc="0" baseline="0">
                <a:solidFill>
                  <a:schemeClr val="tx1"/>
                </a:solidFill>
                <a:uFillTx/>
                <a:latin typeface="IBM Plex Sans Light" panose="020B0403050203000203" pitchFamily="34" charset="0"/>
                <a:ea typeface="+mj-ea"/>
                <a:cs typeface="+mj-cs"/>
                <a:sym typeface="IBM Plex Sans Light"/>
              </a:defRPr>
            </a:lvl5pPr>
            <a:lvl6pPr marL="184306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2205631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2568200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2930769" marR="0" indent="-389009" algn="l" defTabSz="2438400" rtl="0" eaLnBrk="1" latinLnBrk="0" hangingPunct="1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Tx/>
              <a:buChar char="»"/>
              <a:tabLst/>
              <a:defRPr sz="36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pPr marL="255905" lvl="1" indent="-255905">
              <a:lnSpc>
                <a:spcPct val="100000"/>
              </a:lnSpc>
              <a:buFont typeface="Arial"/>
            </a:pPr>
            <a:r>
              <a:rPr lang="en-US" sz="3600" kern="0">
                <a:latin typeface="IBM Plex Sans Light"/>
              </a:rPr>
              <a:t> </a:t>
            </a:r>
            <a:r>
              <a:rPr lang="en-US" sz="3600" kern="0" err="1">
                <a:latin typeface="IBM Plex Sans Light"/>
              </a:rPr>
              <a:t>WhatsApps</a:t>
            </a:r>
            <a:r>
              <a:rPr lang="en-US" sz="3600" kern="0">
                <a:latin typeface="IBM Plex Sans Light"/>
              </a:rPr>
              <a:t> End-to-End Encrypted Backups</a:t>
            </a:r>
            <a:endParaRPr lang="en-US" sz="3600" kern="0"/>
          </a:p>
          <a:p>
            <a:pPr marL="255905" lvl="1" indent="-255905">
              <a:lnSpc>
                <a:spcPct val="100000"/>
              </a:lnSpc>
              <a:buFont typeface="Arial"/>
              <a:buChar char="–"/>
            </a:pPr>
            <a:endParaRPr lang="en-US" sz="3600" kern="0"/>
          </a:p>
          <a:p>
            <a:pPr marL="255905" lvl="1" indent="-255905">
              <a:lnSpc>
                <a:spcPct val="100000"/>
              </a:lnSpc>
              <a:buFont typeface="Arial"/>
            </a:pPr>
            <a:r>
              <a:rPr lang="en-US" sz="3600" kern="0">
                <a:latin typeface="IBM Plex Sans Light"/>
              </a:rPr>
              <a:t> Securing your Bitcoin Wallet with a PIN (PPSS)</a:t>
            </a:r>
            <a:endParaRPr lang="en-US" sz="3600" kern="0"/>
          </a:p>
          <a:p>
            <a:pPr marL="255905" lvl="1" indent="-255905">
              <a:lnSpc>
                <a:spcPct val="100000"/>
              </a:lnSpc>
              <a:buFont typeface="Arial"/>
            </a:pPr>
            <a:endParaRPr lang="en-US" sz="3600" kern="0"/>
          </a:p>
          <a:p>
            <a:pPr marL="255905" lvl="1" indent="-255905">
              <a:lnSpc>
                <a:spcPct val="100000"/>
              </a:lnSpc>
              <a:buFont typeface="Arial"/>
              <a:buChar char="–"/>
            </a:pPr>
            <a:r>
              <a:rPr lang="en-US" sz="3600" kern="0">
                <a:latin typeface="IBM Plex Sans Light"/>
              </a:rPr>
              <a:t> Single-Sign-On</a:t>
            </a:r>
            <a:endParaRPr lang="en-US" sz="3600" kern="0"/>
          </a:p>
          <a:p>
            <a:pPr marL="255905" lvl="1" indent="-255905">
              <a:lnSpc>
                <a:spcPct val="100000"/>
              </a:lnSpc>
              <a:buFont typeface="Arial"/>
            </a:pPr>
            <a:endParaRPr lang="en-US" sz="3600" kern="0"/>
          </a:p>
          <a:p>
            <a:pPr marL="255905" lvl="1" indent="-255905">
              <a:lnSpc>
                <a:spcPct val="100000"/>
              </a:lnSpc>
              <a:buFont typeface="Arial"/>
            </a:pPr>
            <a:r>
              <a:rPr lang="en-US" sz="3600" kern="0">
                <a:latin typeface="IBM Plex Sans Light"/>
              </a:rPr>
              <a:t> Private Set Intersection</a:t>
            </a:r>
            <a:endParaRPr lang="en-US" sz="3600" kern="0"/>
          </a:p>
          <a:p>
            <a:pPr marL="255905" lvl="1" indent="-255905">
              <a:lnSpc>
                <a:spcPct val="100000"/>
              </a:lnSpc>
              <a:buFont typeface="Arial"/>
            </a:pPr>
            <a:endParaRPr lang="en-US" sz="3600" kern="0"/>
          </a:p>
          <a:p>
            <a:pPr marL="0" lvl="1" indent="0">
              <a:lnSpc>
                <a:spcPct val="100000"/>
              </a:lnSpc>
              <a:buNone/>
            </a:pPr>
            <a:r>
              <a:rPr lang="en-US" sz="3600" kern="0">
                <a:latin typeface="IBM Plex Sans Light"/>
              </a:rPr>
              <a:t>...</a:t>
            </a:r>
            <a:endParaRPr lang="en-US" sz="3600" kern="0"/>
          </a:p>
          <a:p>
            <a:pPr marL="255905" lvl="1" indent="-255905">
              <a:lnSpc>
                <a:spcPct val="100000"/>
              </a:lnSpc>
              <a:buFont typeface="Arial"/>
            </a:pPr>
            <a:endParaRPr lang="en-US" sz="3600" kern="0"/>
          </a:p>
          <a:p>
            <a:pPr marL="255905" lvl="1" indent="-255905">
              <a:lnSpc>
                <a:spcPct val="100000"/>
              </a:lnSpc>
            </a:pPr>
            <a:endParaRPr lang="en-US" sz="3600" kern="0"/>
          </a:p>
          <a:p>
            <a:pPr>
              <a:lnSpc>
                <a:spcPct val="100000"/>
              </a:lnSpc>
            </a:pPr>
            <a:endParaRPr lang="en-US" sz="3600" kern="0"/>
          </a:p>
        </p:txBody>
      </p:sp>
      <p:sp>
        <p:nvSpPr>
          <p:cNvPr id="6" name="Footer Placeholder 36">
            <a:extLst>
              <a:ext uri="{FF2B5EF4-FFF2-40B4-BE49-F238E27FC236}">
                <a16:creationId xmlns:a16="http://schemas.microsoft.com/office/drawing/2014/main" id="{982FDFDC-555C-7B2B-F5BE-BC33283E5472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16E14C8-8E31-0725-9EF4-14AE31DDC84F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5BEA44-2DDF-1DD5-73FB-38D7EC3A40D0}"/>
              </a:ext>
            </a:extLst>
          </p:cNvPr>
          <p:cNvSpPr/>
          <p:nvPr/>
        </p:nvSpPr>
        <p:spPr bwMode="auto">
          <a:xfrm>
            <a:off x="11695742" y="6644640"/>
            <a:ext cx="304721" cy="42672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DF583EB-444A-894B-C4DE-AAFD78EA8FD5}"/>
              </a:ext>
            </a:extLst>
          </p:cNvPr>
          <p:cNvGrpSpPr/>
          <p:nvPr/>
        </p:nvGrpSpPr>
        <p:grpSpPr>
          <a:xfrm>
            <a:off x="8464684" y="4967109"/>
            <a:ext cx="17565081" cy="2882535"/>
            <a:chOff x="2694504" y="5446080"/>
            <a:chExt cx="17565081" cy="288253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970352F-7A40-13A7-0C82-800E95CE248A}"/>
                </a:ext>
              </a:extLst>
            </p:cNvPr>
            <p:cNvGrpSpPr/>
            <p:nvPr>
              <p:custDataLst>
                <p:tags r:id="rId4"/>
              </p:custDataLst>
            </p:nvPr>
          </p:nvGrpSpPr>
          <p:grpSpPr>
            <a:xfrm>
              <a:off x="2694504" y="5722785"/>
              <a:ext cx="6993397" cy="2605830"/>
              <a:chOff x="14801735" y="4878838"/>
              <a:chExt cx="6993397" cy="2605830"/>
            </a:xfrm>
          </p:grpSpPr>
          <p:pic>
            <p:nvPicPr>
              <p:cNvPr id="19" name="Graphic 18" descr="Smart Phone with solid fill">
                <a:extLst>
                  <a:ext uri="{FF2B5EF4-FFF2-40B4-BE49-F238E27FC236}">
                    <a16:creationId xmlns:a16="http://schemas.microsoft.com/office/drawing/2014/main" id="{73BC9AE5-ADD0-0D85-615D-9F19399CD4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14801735" y="4878838"/>
                <a:ext cx="1962423" cy="1950968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A17BB9C-BA10-3C80-1458-C41BD5D6B3BE}"/>
                  </a:ext>
                </a:extLst>
              </p:cNvPr>
              <p:cNvSpPr txBox="1"/>
              <p:nvPr/>
            </p:nvSpPr>
            <p:spPr>
              <a:xfrm>
                <a:off x="15135322" y="6838337"/>
                <a:ext cx="66598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/>
                  <a:t>Client</a:t>
                </a:r>
                <a:endParaRPr lang="en-CH"/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D165A96-3279-7C2A-54C0-5AB1CC135C3B}"/>
                </a:ext>
              </a:extLst>
            </p:cNvPr>
            <p:cNvSpPr txBox="1"/>
            <p:nvPr>
              <p:custDataLst>
                <p:tags r:id="rId5"/>
              </p:custDataLst>
            </p:nvPr>
          </p:nvSpPr>
          <p:spPr>
            <a:xfrm>
              <a:off x="5980999" y="5795064"/>
              <a:ext cx="991638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pw'</a:t>
              </a: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756237D-75A2-939F-6AAD-39E3899DB321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 bwMode="auto">
            <a:xfrm>
              <a:off x="8285753" y="5796654"/>
              <a:ext cx="2793033" cy="154576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E5F6FF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91440" rIns="91440" bIns="9144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IBM Plex Sans Light"/>
                <a:buNone/>
                <a:tabLst/>
              </a:pPr>
              <a:r>
                <a:rPr kumimoji="0" lang="en-US" sz="4800" b="0" i="0" u="none" strike="noStrike" cap="none" normalizeH="0" baseline="0" dirty="0">
                  <a:ln>
                    <a:noFill/>
                  </a:ln>
                  <a:solidFill>
                    <a:schemeClr val="bg2"/>
                  </a:solidFill>
                  <a:effectLst/>
                  <a:latin typeface="+mn-lt"/>
                </a:rPr>
                <a:t>OPRF</a:t>
              </a:r>
            </a:p>
            <a:p>
              <a:pPr algn="ctr" defTabSz="914400">
                <a:spcBef>
                  <a:spcPct val="0"/>
                </a:spcBef>
                <a:spcAft>
                  <a:spcPct val="0"/>
                </a:spcAft>
                <a:buFont typeface="IBM Plex Sans Light"/>
              </a:pPr>
              <a:r>
                <a:rPr lang="en-US" sz="4800" dirty="0">
                  <a:solidFill>
                    <a:schemeClr val="bg2"/>
                  </a:solidFill>
                </a:rPr>
                <a:t>PRF( . , . )</a:t>
              </a:r>
            </a:p>
            <a:p>
              <a:pPr algn="ctr" defTabSz="914400">
                <a:spcBef>
                  <a:spcPct val="0"/>
                </a:spcBef>
                <a:spcAft>
                  <a:spcPct val="0"/>
                </a:spcAft>
              </a:pPr>
              <a:endParaRPr lang="en-US" sz="4800">
                <a:solidFill>
                  <a:schemeClr val="bg2"/>
                </a:solidFill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8AF350F-8A9F-3CB9-CF27-4A870F5D9186}"/>
                </a:ext>
              </a:extLst>
            </p:cNvPr>
            <p:cNvCxnSpPr>
              <a:cxnSpLocks/>
            </p:cNvCxnSpPr>
            <p:nvPr>
              <p:custDataLst>
                <p:tags r:id="rId7"/>
              </p:custDataLst>
            </p:nvPr>
          </p:nvCxnSpPr>
          <p:spPr>
            <a:xfrm>
              <a:off x="7377294" y="6326260"/>
              <a:ext cx="644055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9FB9ACE-75DB-CD57-C112-376D5DF07EFE}"/>
                </a:ext>
              </a:extLst>
            </p:cNvPr>
            <p:cNvCxnSpPr>
              <a:cxnSpLocks/>
            </p:cNvCxnSpPr>
            <p:nvPr>
              <p:custDataLst>
                <p:tags r:id="rId8"/>
              </p:custDataLst>
            </p:nvPr>
          </p:nvCxnSpPr>
          <p:spPr>
            <a:xfrm flipH="1">
              <a:off x="11227158" y="6326260"/>
              <a:ext cx="644055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CFCF793-62AE-1619-6BF6-304A2E9A4D0E}"/>
                </a:ext>
              </a:extLst>
            </p:cNvPr>
            <p:cNvCxnSpPr>
              <a:cxnSpLocks/>
            </p:cNvCxnSpPr>
            <p:nvPr>
              <p:custDataLst>
                <p:tags r:id="rId9"/>
              </p:custDataLst>
            </p:nvPr>
          </p:nvCxnSpPr>
          <p:spPr>
            <a:xfrm flipH="1">
              <a:off x="7377294" y="6993011"/>
              <a:ext cx="644055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0308588-ABD4-A329-39A1-2D5D0699158D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12279572" y="6003094"/>
              <a:ext cx="991638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key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876BC65-457B-2BC1-7B4E-4D9BD7CB2567}"/>
                </a:ext>
              </a:extLst>
            </p:cNvPr>
            <p:cNvGrpSpPr/>
            <p:nvPr/>
          </p:nvGrpSpPr>
          <p:grpSpPr>
            <a:xfrm>
              <a:off x="13373345" y="5446080"/>
              <a:ext cx="6886240" cy="2564077"/>
              <a:chOff x="21605189" y="4878838"/>
              <a:chExt cx="6886240" cy="2564077"/>
            </a:xfrm>
          </p:grpSpPr>
          <p:pic>
            <p:nvPicPr>
              <p:cNvPr id="17" name="Content Placeholder 4" descr="Server with solid fill">
                <a:extLst>
                  <a:ext uri="{FF2B5EF4-FFF2-40B4-BE49-F238E27FC236}">
                    <a16:creationId xmlns:a16="http://schemas.microsoft.com/office/drawing/2014/main" id="{B6D77C23-E695-F35F-2E20-A925256099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21605189" y="4878838"/>
                <a:ext cx="1962413" cy="1962413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D42D5EE-79D6-91B9-A896-C8A7A553364E}"/>
                  </a:ext>
                </a:extLst>
              </p:cNvPr>
              <p:cNvSpPr txBox="1"/>
              <p:nvPr/>
            </p:nvSpPr>
            <p:spPr>
              <a:xfrm>
                <a:off x="21831619" y="6796584"/>
                <a:ext cx="6659810" cy="6463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GB"/>
                  <a:t>Server </a:t>
                </a:r>
                <a:endParaRPr lang="en-CH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6C49C74-C6FF-AC1F-DE97-3BC875418C29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4579436" y="6860841"/>
              <a:ext cx="3221825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dirty="0"/>
                <a:t>PRF(</a:t>
              </a:r>
              <a:r>
                <a:rPr lang="en-GB" dirty="0" err="1"/>
                <a:t>key,pw</a:t>
              </a:r>
              <a:r>
                <a:rPr lang="en-GB" dirty="0"/>
                <a:t>')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509442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D9B59-2BDA-7B29-0160-7707826DB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7/8 slide background in cyan 20 ">
            <a:extLst>
              <a:ext uri="{FF2B5EF4-FFF2-40B4-BE49-F238E27FC236}">
                <a16:creationId xmlns:a16="http://schemas.microsoft.com/office/drawing/2014/main" id="{41FD10BF-CE91-3263-74CE-7F586EE393B6}"/>
              </a:ext>
            </a:extLst>
          </p:cNvPr>
          <p:cNvSpPr/>
          <p:nvPr/>
        </p:nvSpPr>
        <p:spPr bwMode="auto">
          <a:xfrm>
            <a:off x="0" y="0"/>
            <a:ext cx="24387175" cy="12001500"/>
          </a:xfrm>
          <a:prstGeom prst="rect">
            <a:avLst/>
          </a:prstGeom>
          <a:solidFill>
            <a:srgbClr val="BAE6FF"/>
          </a:solidFill>
          <a:ln w="19050">
            <a:noFill/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RO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AEE8DF5-3835-32A5-51C5-D9AE10974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/>
              <a:t>OPRFs are cool. But how expensive are they?</a:t>
            </a:r>
            <a:br>
              <a:rPr lang="en-GB"/>
            </a:br>
            <a:br>
              <a:rPr lang="en-GB"/>
            </a:br>
            <a:br>
              <a:rPr lang="en-GB"/>
            </a:b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D53A3B-3EE3-6297-9EBA-FD41A7C67350}"/>
              </a:ext>
            </a:extLst>
          </p:cNvPr>
          <p:cNvSpPr txBox="1"/>
          <p:nvPr/>
        </p:nvSpPr>
        <p:spPr>
          <a:xfrm>
            <a:off x="21850350" y="12001500"/>
            <a:ext cx="234315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rtlCol="0">
            <a:noAutofit/>
          </a:bodyPr>
          <a:lstStyle/>
          <a:p>
            <a:pPr marL="444465" indent="-446749" algn="l" defTabSz="2438400">
              <a:spcBef>
                <a:spcPts val="2900"/>
              </a:spcBef>
              <a:buSzPct val="100000"/>
              <a:buFontTx/>
              <a:buChar char="–"/>
            </a:pPr>
            <a:endParaRPr lang="en-CH" kern="0">
              <a:solidFill>
                <a:srgbClr val="000000"/>
              </a:solidFill>
              <a:ea typeface="+mj-ea"/>
              <a:cs typeface="+mj-cs"/>
              <a:sym typeface="IBM Plex Sans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724311-70CD-3330-6A60-DB70D4B7CF19}"/>
              </a:ext>
            </a:extLst>
          </p:cNvPr>
          <p:cNvSpPr/>
          <p:nvPr/>
        </p:nvSpPr>
        <p:spPr bwMode="auto">
          <a:xfrm>
            <a:off x="22155150" y="12211050"/>
            <a:ext cx="1866900" cy="1219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IBM Plex Sans Light"/>
              <a:buNone/>
              <a:tabLst/>
            </a:pP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Footer Placeholder 36">
            <a:extLst>
              <a:ext uri="{FF2B5EF4-FFF2-40B4-BE49-F238E27FC236}">
                <a16:creationId xmlns:a16="http://schemas.microsoft.com/office/drawing/2014/main" id="{05D29336-4CA2-9F4B-5CD1-05F06E77C7CC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68324" y="12804235"/>
            <a:ext cx="4956176" cy="381000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>
                <a:latin typeface="IBM Plex Sans"/>
              </a:rPr>
              <a:t>The 2Hash OPRF Framework</a:t>
            </a:r>
            <a:endParaRPr lang="en-US" sz="1600">
              <a:latin typeface="IBM Plex Sans"/>
            </a:endParaRPr>
          </a:p>
          <a:p>
            <a:endParaRPr lang="en-GB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831C4AE8-6F96-AAD6-399F-C5750A30E1AC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500593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36E08-D2B2-1D82-C1E9-F4A2EBB67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AE6B87FC-DE2D-04E6-632C-962122DB9AF1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831981" y="576072"/>
            <a:ext cx="5043720" cy="753169"/>
          </a:xfrm>
        </p:spPr>
        <p:txBody>
          <a:bodyPr lIns="0" tIns="0" rIns="0" bIns="0" anchor="t"/>
          <a:lstStyle/>
          <a:p>
            <a:r>
              <a:rPr lang="en-US" sz="3600" b="1" dirty="0">
                <a:latin typeface="IBM Plex Sans Medm"/>
              </a:rPr>
              <a:t>Efficiency</a:t>
            </a:r>
            <a:br>
              <a:rPr lang="en-US" sz="2800" b="1" dirty="0">
                <a:latin typeface="IBM Plex Sans Medm"/>
              </a:rPr>
            </a:br>
            <a:br>
              <a:rPr lang="en-US" sz="2800" b="1" dirty="0">
                <a:latin typeface="IBM Plex Sans Medm"/>
              </a:rPr>
            </a:br>
            <a:endParaRPr lang="en-US" sz="2800"/>
          </a:p>
        </p:txBody>
      </p:sp>
      <p:cxnSp>
        <p:nvCxnSpPr>
          <p:cNvPr id="16" name="Straight Connector 15" descr="Vertical column divider">
            <a:extLst>
              <a:ext uri="{FF2B5EF4-FFF2-40B4-BE49-F238E27FC236}">
                <a16:creationId xmlns:a16="http://schemas.microsoft.com/office/drawing/2014/main" id="{1B71A3F1-7ADB-5749-352E-83A1047EC66C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18239870" y="569913"/>
            <a:ext cx="0" cy="11431587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ooter Placeholder 36">
            <a:extLst>
              <a:ext uri="{FF2B5EF4-FFF2-40B4-BE49-F238E27FC236}">
                <a16:creationId xmlns:a16="http://schemas.microsoft.com/office/drawing/2014/main" id="{E55FCD19-7A6D-3C9D-0A45-6A55AA9DE5BE}"/>
              </a:ext>
            </a:extLst>
          </p:cNvPr>
          <p:cNvSpPr>
            <a:spLocks noGrp="1"/>
          </p:cNvSpPr>
          <p:nvPr>
            <p:ph type="ftr" sz="quarter" idx="18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GB">
                <a:latin typeface="IBM Plex Sans"/>
              </a:rPr>
              <a:t>The 2Hash OPRF Framework</a:t>
            </a:r>
            <a:endParaRPr lang="en-US"/>
          </a:p>
        </p:txBody>
      </p:sp>
      <p:sp>
        <p:nvSpPr>
          <p:cNvPr id="39" name="Slide Number Placeholder 6">
            <a:extLst>
              <a:ext uri="{FF2B5EF4-FFF2-40B4-BE49-F238E27FC236}">
                <a16:creationId xmlns:a16="http://schemas.microsoft.com/office/drawing/2014/main" id="{E0039049-596D-AC9F-AF62-4DF546EF9ECF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3107650" y="12938838"/>
            <a:ext cx="762000" cy="24622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68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937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406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8759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344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813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2827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7518" algn="l" defTabSz="1829379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95FB3-9C97-154F-86B2-7E381B951268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F31A271-6224-6211-968A-2F01C1F7C928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2694504" y="6585427"/>
            <a:ext cx="6993397" cy="2605830"/>
            <a:chOff x="14801735" y="4878838"/>
            <a:chExt cx="6993397" cy="2605830"/>
          </a:xfrm>
        </p:grpSpPr>
        <p:pic>
          <p:nvPicPr>
            <p:cNvPr id="7" name="Graphic 6" descr="Smart Phone with solid fill">
              <a:extLst>
                <a:ext uri="{FF2B5EF4-FFF2-40B4-BE49-F238E27FC236}">
                  <a16:creationId xmlns:a16="http://schemas.microsoft.com/office/drawing/2014/main" id="{B468754F-3ED7-3796-6C0F-CC5818389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801735" y="4878838"/>
              <a:ext cx="1962423" cy="195096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CEE4934-BD29-53FD-6B2F-B410B4B5B921}"/>
                </a:ext>
              </a:extLst>
            </p:cNvPr>
            <p:cNvSpPr txBox="1"/>
            <p:nvPr/>
          </p:nvSpPr>
          <p:spPr>
            <a:xfrm>
              <a:off x="15135322" y="6838337"/>
              <a:ext cx="66598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Client</a:t>
              </a:r>
              <a:endParaRPr lang="en-CH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41E81A26-6A01-E6C8-5DB9-04D66E13F0E5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720996" y="6291946"/>
            <a:ext cx="245486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r </a:t>
            </a:r>
            <a:r>
              <a:rPr lang="en-GB" dirty="0">
                <a:ea typeface="+mn-lt"/>
                <a:cs typeface="+mn-lt"/>
              </a:rPr>
              <a:t>← </a:t>
            </a:r>
            <a:r>
              <a:rPr lang="de" dirty="0" err="1">
                <a:ea typeface="+mn-lt"/>
                <a:cs typeface="+mn-lt"/>
              </a:rPr>
              <a:t>ℤ</a:t>
            </a:r>
            <a:r>
              <a:rPr lang="de" baseline="-25000" dirty="0" err="1">
                <a:ea typeface="+mn-lt"/>
                <a:cs typeface="+mn-lt"/>
              </a:rPr>
              <a:t>p</a:t>
            </a:r>
            <a:endParaRPr lang="en-GB" baseline="-25000" dirty="0" err="1"/>
          </a:p>
          <a:p>
            <a:r>
              <a:rPr lang="en-GB" dirty="0"/>
              <a:t>A = H</a:t>
            </a:r>
            <a:r>
              <a:rPr lang="en-GB" baseline="-25000" dirty="0"/>
              <a:t>1</a:t>
            </a:r>
            <a:r>
              <a:rPr lang="en-GB" dirty="0"/>
              <a:t>(x)</a:t>
            </a:r>
            <a:r>
              <a:rPr lang="en-GB" baseline="30000" dirty="0"/>
              <a:t>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00BC3AB-DE1C-1357-2487-E7C6C4DB1376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 flipH="1">
            <a:off x="7487791" y="8245542"/>
            <a:ext cx="4566326" cy="2032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8746280-0861-BCB3-6DB9-7ED5BC2C3CC3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 flipV="1">
            <a:off x="7492960" y="7693093"/>
            <a:ext cx="4578864" cy="4064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0EFF871-6615-CACB-C22E-7D09CB331B4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2198282" y="6865736"/>
            <a:ext cx="154034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B=A</a:t>
            </a:r>
            <a:r>
              <a:rPr lang="en-GB" baseline="30000" dirty="0"/>
              <a:t>k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FC9897E-4B30-2B61-02A2-30CB1E59CD56}"/>
              </a:ext>
            </a:extLst>
          </p:cNvPr>
          <p:cNvSpPr txBox="1">
            <a:spLocks/>
          </p:cNvSpPr>
          <p:nvPr/>
        </p:nvSpPr>
        <p:spPr>
          <a:xfrm>
            <a:off x="574675" y="384048"/>
            <a:ext cx="11044238" cy="4340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 anchor="t"/>
          <a:lstStyle>
            <a:lvl1pPr marL="0" marR="0" indent="0" algn="l" defTabSz="2438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1pPr>
            <a:lvl2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2pPr>
            <a:lvl3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3pPr>
            <a:lvl4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4pPr>
            <a:lvl5pPr marL="0" marR="0" indent="0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5pPr>
            <a:lvl6pPr marL="0" marR="0" indent="362568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6pPr>
            <a:lvl7pPr marL="0" marR="0" indent="725139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7pPr>
            <a:lvl8pPr marL="0" marR="0" indent="108770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8pPr>
            <a:lvl9pPr marL="0" marR="0" indent="1450276" algn="l" defTabSz="2438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IBM Plex Sans Light"/>
              </a:defRPr>
            </a:lvl9pPr>
          </a:lstStyle>
          <a:p>
            <a:r>
              <a:rPr lang="en-US" sz="8600" kern="0" dirty="0">
                <a:solidFill>
                  <a:srgbClr val="000000"/>
                </a:solidFill>
                <a:ea typeface="+mj-lt"/>
                <a:cs typeface="+mj-lt"/>
              </a:rPr>
              <a:t>2HashDH </a:t>
            </a:r>
            <a:r>
              <a:rPr lang="en-US" sz="3600" kern="0" dirty="0">
                <a:solidFill>
                  <a:srgbClr val="000000"/>
                </a:solidFill>
                <a:ea typeface="+mj-lt"/>
                <a:cs typeface="+mj-lt"/>
              </a:rPr>
              <a:t>[JKK14,JKKX16]</a:t>
            </a:r>
            <a:endParaRPr lang="en-US" sz="36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1058229-AA3C-E3F8-D87C-B98A49E29AC6}"/>
              </a:ext>
            </a:extLst>
          </p:cNvPr>
          <p:cNvGrpSpPr/>
          <p:nvPr/>
        </p:nvGrpSpPr>
        <p:grpSpPr>
          <a:xfrm>
            <a:off x="13373345" y="6308722"/>
            <a:ext cx="6886240" cy="2564077"/>
            <a:chOff x="21605189" y="4878838"/>
            <a:chExt cx="6886240" cy="2564077"/>
          </a:xfrm>
        </p:grpSpPr>
        <p:pic>
          <p:nvPicPr>
            <p:cNvPr id="13" name="Content Placeholder 4" descr="Server with solid fill">
              <a:extLst>
                <a:ext uri="{FF2B5EF4-FFF2-40B4-BE49-F238E27FC236}">
                  <a16:creationId xmlns:a16="http://schemas.microsoft.com/office/drawing/2014/main" id="{CF9C78E8-E6AC-C160-1BA9-AE7783E9E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21605189" y="4878838"/>
              <a:ext cx="1962413" cy="196241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95B3D4-ABA6-713B-C301-257170E5B52A}"/>
                </a:ext>
              </a:extLst>
            </p:cNvPr>
            <p:cNvSpPr txBox="1"/>
            <p:nvPr/>
          </p:nvSpPr>
          <p:spPr>
            <a:xfrm>
              <a:off x="21831619" y="6796584"/>
              <a:ext cx="6659810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/>
                <a:t>Server </a:t>
              </a:r>
              <a:endParaRPr lang="en-CH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FF6B63C-9F1F-0217-ABFC-35552408A2E4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4562660" y="8896374"/>
            <a:ext cx="2942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y=H</a:t>
            </a:r>
            <a:r>
              <a:rPr lang="en-GB" baseline="-25000" dirty="0"/>
              <a:t>2</a:t>
            </a:r>
            <a:r>
              <a:rPr lang="en-GB" dirty="0"/>
              <a:t>(x,B</a:t>
            </a:r>
            <a:r>
              <a:rPr lang="en-GB" baseline="30000" dirty="0"/>
              <a:t>1/r</a:t>
            </a:r>
            <a:r>
              <a:rPr lang="en-GB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C667F5-D1AC-E024-1001-46685EEA85CF}"/>
              </a:ext>
            </a:extLst>
          </p:cNvPr>
          <p:cNvSpPr txBox="1"/>
          <p:nvPr/>
        </p:nvSpPr>
        <p:spPr>
          <a:xfrm>
            <a:off x="19122246" y="2440931"/>
            <a:ext cx="4343345" cy="499367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defTabSz="2438400">
              <a:lnSpc>
                <a:spcPct val="150000"/>
              </a:lnSpc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+mj-ea"/>
                <a:cs typeface="+mj-cs"/>
              </a:rPr>
              <a:t>3 exponentiations </a:t>
            </a:r>
            <a:r>
              <a:rPr lang="en-US" dirty="0">
                <a:ea typeface="+mj-ea"/>
                <a:cs typeface="+mj-cs"/>
              </a:rPr>
              <a:t>​</a:t>
            </a:r>
          </a:p>
          <a:p>
            <a:pPr marL="457200" indent="-457200" defTabSz="2438400">
              <a:lnSpc>
                <a:spcPct val="150000"/>
              </a:lnSpc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+mj-ea"/>
                <a:cs typeface="Arial"/>
              </a:rPr>
              <a:t>2 Hashes </a:t>
            </a:r>
            <a:r>
              <a:rPr lang="en-US" dirty="0">
                <a:ea typeface="+mj-ea"/>
                <a:cs typeface="Arial"/>
              </a:rPr>
              <a:t>​</a:t>
            </a:r>
          </a:p>
          <a:p>
            <a:pPr marL="457200" indent="-457200" defTabSz="2438400">
              <a:spcBef>
                <a:spcPts val="2900"/>
              </a:spcBef>
              <a:buSzPct val="100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+mj-ea"/>
                <a:cs typeface="Arial"/>
              </a:rPr>
              <a:t>Sending two group elements ~ 66 Bytes</a:t>
            </a:r>
            <a:r>
              <a:rPr lang="en-US" dirty="0">
                <a:ea typeface="+mj-ea"/>
                <a:cs typeface="Arial"/>
              </a:rPr>
              <a:t>​</a:t>
            </a:r>
          </a:p>
          <a:p>
            <a:pPr marL="443865" indent="-446405" algn="l" defTabSz="2438400">
              <a:spcBef>
                <a:spcPts val="2900"/>
              </a:spcBef>
              <a:buSzPct val="100000"/>
              <a:buFont typeface="Arial"/>
              <a:buChar char="•"/>
            </a:pPr>
            <a:endParaRPr lang="en-US">
              <a:ea typeface="+mj-ea"/>
              <a:cs typeface="+mj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CC33C5-7FC4-9AF0-EA84-42836FFED33B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9633140" y="6833894"/>
            <a:ext cx="243405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E0608F-C6BA-CFE9-C6E9-80BFBCA1F716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9643281" y="8246134"/>
            <a:ext cx="243405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433544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9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7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7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7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7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4"/>
  <p:tag name="PPSPLIT_DONE" val="1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4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5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6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7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8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9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7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7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7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8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13"/>
  <p:tag name="PPSPLIT_DONE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7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9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5"/>
</p:tagLst>
</file>

<file path=ppt/theme/theme1.xml><?xml version="1.0" encoding="utf-8"?>
<a:theme xmlns:a="http://schemas.openxmlformats.org/drawingml/2006/main" name="IBM presentation template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0F62FE"/>
      </a:accent1>
      <a:accent2>
        <a:srgbClr val="A56EFF"/>
      </a:accent2>
      <a:accent3>
        <a:srgbClr val="003A6D"/>
      </a:accent3>
      <a:accent4>
        <a:srgbClr val="009D9A"/>
      </a:accent4>
      <a:accent5>
        <a:srgbClr val="9F1853"/>
      </a:accent5>
      <a:accent6>
        <a:srgbClr val="FA4D56"/>
      </a:accent6>
      <a:hlink>
        <a:srgbClr val="0F62FE"/>
      </a:hlink>
      <a:folHlink>
        <a:srgbClr val="6F6F6F"/>
      </a:folHlink>
    </a:clrScheme>
    <a:fontScheme name="IBM Plex">
      <a:majorFont>
        <a:latin typeface="IBM Plex Sans Light"/>
        <a:ea typeface=""/>
        <a:cs typeface=""/>
      </a:majorFont>
      <a:minorFont>
        <a:latin typeface="IBM Plex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5F6FF"/>
        </a:solidFill>
        <a:ln w="19050">
          <a:solidFill>
            <a:srgbClr val="E5F6FF"/>
          </a:solidFill>
          <a:headEnd type="none" w="med" len="med"/>
          <a:tailEnd type="none" w="med" len="med"/>
        </a:ln>
        <a:effectLst/>
      </a:spPr>
      <a:bodyPr vert="horz" wrap="square" lIns="91440" tIns="91440" rIns="91440" bIns="9144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IBM Plex Sans Light"/>
          <a:buNone/>
          <a:tabLst/>
          <a:defRPr kumimoji="0" sz="14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 bwMode="auto">
        <a:ln w="12700">
          <a:solidFill>
            <a:schemeClr val="tx1"/>
          </a:solidFill>
          <a:headEnd type="none" w="med" len="med"/>
          <a:tailEnd type="none" w="med" len="med"/>
        </a:ln>
        <a:effectLst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ln w="12700">
          <a:miter lim="400000"/>
        </a:ln>
        <a:extLst>
          <a:ext uri="{C572A759-6A51-4108-AA02-DFA0A04FC94B}">
            <ma14:wrappingTextBoxFlag xmlns:r="http://schemas.openxmlformats.org/officeDocument/2006/relationships" xmlns:p="http://schemas.openxmlformats.org/presentationml/2006/main" xmlns="" xmlns:m="http://schemas.openxmlformats.org/officeDocument/2006/math" xmlns:a14="http://schemas.microsoft.com/office/drawing/2010/main" xmlns:ma14="http://schemas.microsoft.com/office/mac/drawingml/2011/main" val="1"/>
          </a:ext>
        </a:extLst>
      </a:spPr>
      <a:bodyPr wrap="square" lIns="0" tIns="0" rIns="0" bIns="0" rtlCol="0">
        <a:noAutofit/>
      </a:bodyPr>
      <a:lstStyle>
        <a:defPPr marL="444465" indent="-446749" algn="l" defTabSz="2438400">
          <a:spcBef>
            <a:spcPts val="2900"/>
          </a:spcBef>
          <a:buSzPct val="100000"/>
          <a:buFontTx/>
          <a:buChar char="–"/>
          <a:defRPr kern="0" dirty="0" smtClean="0">
            <a:solidFill>
              <a:srgbClr val="000000"/>
            </a:solidFill>
            <a:ea typeface="+mj-ea"/>
            <a:cs typeface="+mj-cs"/>
            <a:sym typeface="IBM Plex Sans Light"/>
          </a:defRPr>
        </a:defPPr>
      </a:lstStyle>
    </a:txDef>
  </a:objectDefaults>
  <a:extraClrSchemeLst/>
  <a:custClrLst>
    <a:custClr name="Gray 100">
      <a:srgbClr val="161616"/>
    </a:custClr>
    <a:custClr name="Gray 90">
      <a:srgbClr val="262626"/>
    </a:custClr>
    <a:custClr name="Gray 80">
      <a:srgbClr val="393939"/>
    </a:custClr>
    <a:custClr name="Gray 70">
      <a:srgbClr val="525252"/>
    </a:custClr>
    <a:custClr name="Gray 60">
      <a:srgbClr val="6F6F6F"/>
    </a:custClr>
    <a:custClr name="Gray 50">
      <a:srgbClr val="8D8D8D"/>
    </a:custClr>
    <a:custClr name="Gray 40">
      <a:srgbClr val="A8A8A8"/>
    </a:custClr>
    <a:custClr name="Gray 30">
      <a:srgbClr val="C6C6C6"/>
    </a:custClr>
    <a:custClr name="Gray 20">
      <a:srgbClr val="E0E0E0"/>
    </a:custClr>
    <a:custClr name="Gray 10">
      <a:srgbClr val="F4F4F4"/>
    </a:custClr>
    <a:custClr name="Blue 100">
      <a:srgbClr val="001141"/>
    </a:custClr>
    <a:custClr name="Blue 90">
      <a:srgbClr val="001D6C"/>
    </a:custClr>
    <a:custClr name="Blue 80">
      <a:srgbClr val="002D9C"/>
    </a:custClr>
    <a:custClr name="Blue 70">
      <a:srgbClr val="0043CE"/>
    </a:custClr>
    <a:custClr name="Blue 60">
      <a:srgbClr val="0F62FE"/>
    </a:custClr>
    <a:custClr name="Cyan 50">
      <a:srgbClr val="1192E8"/>
    </a:custClr>
    <a:custClr name="Cyan 40">
      <a:srgbClr val="33B1FF"/>
    </a:custClr>
    <a:custClr name="Cyan 30">
      <a:srgbClr val="82CFFF"/>
    </a:custClr>
    <a:custClr name="Cyan 20">
      <a:srgbClr val="BAE6FF"/>
    </a:custClr>
    <a:custClr name="Cyan 10">
      <a:srgbClr val="E5F6FF"/>
    </a:custClr>
    <a:custClr name="Red 60">
      <a:srgbClr val="DA1E28"/>
    </a:custClr>
    <a:custClr name="Red 50">
      <a:srgbClr val="FA4D56"/>
    </a:custClr>
    <a:custClr name="Red 30">
      <a:srgbClr val="FFB3B8"/>
    </a:custClr>
    <a:custClr name="Red 20">
      <a:srgbClr val="FFD7D9"/>
    </a:custClr>
    <a:custClr name="Red 10">
      <a:srgbClr val="FFF1F1"/>
    </a:custClr>
    <a:custClr name="Magenta 60">
      <a:srgbClr val="D02670"/>
    </a:custClr>
    <a:custClr name="Magenta 50">
      <a:srgbClr val="EE5396"/>
    </a:custClr>
    <a:custClr name="Magenta 30">
      <a:srgbClr val="FFAFD2"/>
    </a:custClr>
    <a:custClr name="Magenta 20">
      <a:srgbClr val="FFD6E8"/>
    </a:custClr>
    <a:custClr name="Magenta 10">
      <a:srgbClr val="FFF0F7"/>
    </a:custClr>
    <a:custClr name="Purple 60">
      <a:srgbClr val="8A3FFC"/>
    </a:custClr>
    <a:custClr name="Purple 50">
      <a:srgbClr val="A56EFF"/>
    </a:custClr>
    <a:custClr name="Purple 30">
      <a:srgbClr val="D4BBFF"/>
    </a:custClr>
    <a:custClr name="Purple 20">
      <a:srgbClr val="E8DAFF"/>
    </a:custClr>
    <a:custClr name="Purple 10">
      <a:srgbClr val="F6F2FF"/>
    </a:custClr>
    <a:custClr name="Teal 60">
      <a:srgbClr val="007D79"/>
    </a:custClr>
    <a:custClr name="Teal 50">
      <a:srgbClr val="009D9A"/>
    </a:custClr>
    <a:custClr name="Teal 30">
      <a:srgbClr val="3DDBD9"/>
    </a:custClr>
    <a:custClr name="Teal 20">
      <a:srgbClr val="9EF0F0"/>
    </a:custClr>
    <a:custClr name="Teal 10">
      <a:srgbClr val="D9FBFB"/>
    </a:custClr>
    <a:custClr name="Green 60">
      <a:srgbClr val="198038"/>
    </a:custClr>
    <a:custClr name="Green 50">
      <a:srgbClr val="24A148"/>
    </a:custClr>
    <a:custClr name="Green 30">
      <a:srgbClr val="6FDC8C"/>
    </a:custClr>
    <a:custClr name="Green 20">
      <a:srgbClr val="A7F0BA"/>
    </a:custClr>
    <a:custClr name="Green 10">
      <a:srgbClr val="DEFBE6"/>
    </a:custClr>
    <a:custClr name="Yellow 30">
      <a:srgbClr val="F1C21B"/>
    </a:custClr>
    <a:custClr name="Yellow 20">
      <a:srgbClr val="FDDC69"/>
    </a:custClr>
    <a:custClr name="Yellow 10">
      <a:srgbClr val="FCF4D6"/>
    </a:custClr>
    <a:custClr name="Blue 20">
      <a:srgbClr val="D0E2FF"/>
    </a:custClr>
    <a:custClr name="Blue 10">
      <a:srgbClr val="EDF5FF"/>
    </a:custClr>
  </a:custClrLst>
  <a:extLst>
    <a:ext uri="{05A4C25C-085E-4340-85A3-A5531E510DB2}">
      <thm15:themeFamily xmlns:thm15="http://schemas.microsoft.com/office/thememl/2012/main" name="IBM_presentation_sample_layouts_v_1_6_Plex.pptx" id="{204C4AD1-4225-FF43-9DF0-33AB212F5F6A}" vid="{AC0AD99D-B0EC-6A47-BE1D-AB1B22763064}"/>
    </a:ext>
  </a:extLst>
</a:theme>
</file>

<file path=ppt/theme/theme2.xml><?xml version="1.0" encoding="utf-8"?>
<a:theme xmlns:a="http://schemas.openxmlformats.org/drawingml/2006/main" name="IBM Brand Template 2022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0F62FE"/>
      </a:accent1>
      <a:accent2>
        <a:srgbClr val="A56EFF"/>
      </a:accent2>
      <a:accent3>
        <a:srgbClr val="003A6D"/>
      </a:accent3>
      <a:accent4>
        <a:srgbClr val="009D9A"/>
      </a:accent4>
      <a:accent5>
        <a:srgbClr val="9F1853"/>
      </a:accent5>
      <a:accent6>
        <a:srgbClr val="FA4D56"/>
      </a:accent6>
      <a:hlink>
        <a:srgbClr val="0F62FE"/>
      </a:hlink>
      <a:folHlink>
        <a:srgbClr val="6F6F6F"/>
      </a:folHlink>
    </a:clrScheme>
    <a:fontScheme name="IBM Plex">
      <a:majorFont>
        <a:latin typeface="IBM Plex Sans Light"/>
        <a:ea typeface=""/>
        <a:cs typeface=""/>
      </a:majorFont>
      <a:minorFont>
        <a:latin typeface="IBM Plex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9050">
          <a:solidFill>
            <a:schemeClr val="accent1"/>
          </a:solidFill>
          <a:headEnd type="none" w="med" len="med"/>
          <a:tailEnd type="none" w="med" len="med"/>
        </a:ln>
        <a:effectLst/>
      </a:spPr>
      <a:bodyPr vert="horz" wrap="square" lIns="91440" tIns="91440" rIns="91440" bIns="9144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IBM Plex Sans"/>
          <a:buNone/>
          <a:tabLst/>
          <a:defRPr kumimoji="0" sz="14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 bwMode="auto">
        <a:ln w="19050">
          <a:solidFill>
            <a:schemeClr val="tx1"/>
          </a:solidFill>
          <a:headEnd type="none" w="med" len="med"/>
          <a:tailEnd type="none" w="med" len="med"/>
        </a:ln>
        <a:effectLst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ln w="12700">
          <a:miter lim="400000"/>
        </a:ln>
        <a:extLst>
          <a:ext uri="{C572A759-6A51-4108-AA02-DFA0A04FC94B}">
            <ma14:wrappingTextBoxFlag xmlns:ma14="http://schemas.microsoft.com/office/mac/drawingml/2011/main" xmlns:a14="http://schemas.microsoft.com/office/drawing/2010/main" xmlns:m="http://schemas.openxmlformats.org/officeDocument/2006/math" xmlns="" xmlns:p="http://schemas.openxmlformats.org/presentationml/2006/main" xmlns:r="http://schemas.openxmlformats.org/officeDocument/2006/relationships" val="1"/>
          </a:ext>
        </a:extLst>
      </a:spPr>
      <a:bodyPr wrap="square" lIns="0" tIns="0" rIns="0" bIns="0" rtlCol="0">
        <a:noAutofit/>
      </a:bodyPr>
      <a:lstStyle>
        <a:defPPr marL="444465" indent="-446749" algn="l" defTabSz="2438400">
          <a:spcBef>
            <a:spcPts val="2900"/>
          </a:spcBef>
          <a:buSzPct val="100000"/>
          <a:buFontTx/>
          <a:buChar char="–"/>
          <a:defRPr kern="0" dirty="0" smtClean="0">
            <a:solidFill>
              <a:srgbClr val="000000"/>
            </a:solidFill>
            <a:ea typeface="+mj-ea"/>
            <a:cs typeface="+mj-cs"/>
            <a:sym typeface="IBM Plex Sans Light"/>
          </a:defRPr>
        </a:defPPr>
      </a:lstStyle>
    </a:txDef>
  </a:objectDefaults>
  <a:extraClrSchemeLst/>
  <a:custClrLst>
    <a:custClr name="Gray 100">
      <a:srgbClr val="161616"/>
    </a:custClr>
    <a:custClr name="Gray 90">
      <a:srgbClr val="262626"/>
    </a:custClr>
    <a:custClr name="Gray 80">
      <a:srgbClr val="393939"/>
    </a:custClr>
    <a:custClr name="Gray 70">
      <a:srgbClr val="525252"/>
    </a:custClr>
    <a:custClr name="Gray 60">
      <a:srgbClr val="6F6F6F"/>
    </a:custClr>
    <a:custClr name="Gray 50">
      <a:srgbClr val="8D8D8D"/>
    </a:custClr>
    <a:custClr name="Gray 40">
      <a:srgbClr val="A8A8A8"/>
    </a:custClr>
    <a:custClr name="Gray 30">
      <a:srgbClr val="C6C6C6"/>
    </a:custClr>
    <a:custClr name="Gray 20">
      <a:srgbClr val="E0E0E0"/>
    </a:custClr>
    <a:custClr name="Gray 10">
      <a:srgbClr val="F4F4F4"/>
    </a:custClr>
    <a:custClr name="Blue 100">
      <a:srgbClr val="001141"/>
    </a:custClr>
    <a:custClr name="Blue 90">
      <a:srgbClr val="001D6C"/>
    </a:custClr>
    <a:custClr name="Blue 80">
      <a:srgbClr val="002D9C"/>
    </a:custClr>
    <a:custClr name="Blue 70">
      <a:srgbClr val="0043CE"/>
    </a:custClr>
    <a:custClr name="Blue 60">
      <a:srgbClr val="0F62FE"/>
    </a:custClr>
    <a:custClr name="Cyan 50">
      <a:srgbClr val="1192E8"/>
    </a:custClr>
    <a:custClr name="Cyan 40">
      <a:srgbClr val="33B1FF"/>
    </a:custClr>
    <a:custClr name="Cyan 30">
      <a:srgbClr val="82CFFF"/>
    </a:custClr>
    <a:custClr name="Cyan 20">
      <a:srgbClr val="BAE6FF"/>
    </a:custClr>
    <a:custClr name="Cyan 10">
      <a:srgbClr val="E5F6FF"/>
    </a:custClr>
    <a:custClr name="Red 60">
      <a:srgbClr val="DA1E28"/>
    </a:custClr>
    <a:custClr name="Red 50">
      <a:srgbClr val="FA4D56"/>
    </a:custClr>
    <a:custClr name="Red 30">
      <a:srgbClr val="FFB3B8"/>
    </a:custClr>
    <a:custClr name="Red 20">
      <a:srgbClr val="FFD7D9"/>
    </a:custClr>
    <a:custClr name="Red 10">
      <a:srgbClr val="FFF1F1"/>
    </a:custClr>
    <a:custClr name="Magenta 60">
      <a:srgbClr val="D02670"/>
    </a:custClr>
    <a:custClr name="Magenta 50">
      <a:srgbClr val="EE5396"/>
    </a:custClr>
    <a:custClr name="Magenta 30">
      <a:srgbClr val="FFAFD2"/>
    </a:custClr>
    <a:custClr name="Magenta 20">
      <a:srgbClr val="FFD6E8"/>
    </a:custClr>
    <a:custClr name="Magenta 10">
      <a:srgbClr val="FFF0F7"/>
    </a:custClr>
    <a:custClr name="Purple 60">
      <a:srgbClr val="8A3FFC"/>
    </a:custClr>
    <a:custClr name="Purple 50">
      <a:srgbClr val="A56EFF"/>
    </a:custClr>
    <a:custClr name="Purple 30">
      <a:srgbClr val="D4BBFF"/>
    </a:custClr>
    <a:custClr name="Purple 20">
      <a:srgbClr val="E8DAFF"/>
    </a:custClr>
    <a:custClr name="Purple 10">
      <a:srgbClr val="F6F2FF"/>
    </a:custClr>
    <a:custClr name="Teal 60">
      <a:srgbClr val="007D79"/>
    </a:custClr>
    <a:custClr name="Teal 50">
      <a:srgbClr val="009D9A"/>
    </a:custClr>
    <a:custClr name="Teal 30">
      <a:srgbClr val="3DDBD9"/>
    </a:custClr>
    <a:custClr name="Teal 20">
      <a:srgbClr val="9EF0F0"/>
    </a:custClr>
    <a:custClr name="Teal 10">
      <a:srgbClr val="D9FBFB"/>
    </a:custClr>
    <a:custClr name="Green 60">
      <a:srgbClr val="198038"/>
    </a:custClr>
    <a:custClr name="Green 50">
      <a:srgbClr val="24A148"/>
    </a:custClr>
    <a:custClr name="Green 30">
      <a:srgbClr val="6FDC8C"/>
    </a:custClr>
    <a:custClr name="Green 20">
      <a:srgbClr val="A7F0BA"/>
    </a:custClr>
    <a:custClr name="Green 10">
      <a:srgbClr val="DEFBE6"/>
    </a:custClr>
    <a:custClr name="Yellow 30">
      <a:srgbClr val="F1C21B"/>
    </a:custClr>
    <a:custClr name="Yellow 20">
      <a:srgbClr val="FDDC69"/>
    </a:custClr>
    <a:custClr name="Yellow 10">
      <a:srgbClr val="FCF4D6"/>
    </a:custClr>
    <a:custClr name="Blue 20">
      <a:srgbClr val="D0E2FF"/>
    </a:custClr>
    <a:custClr name="Blue 10">
      <a:srgbClr val="EDF5FF"/>
    </a:custClr>
  </a:custClrLst>
  <a:extLst>
    <a:ext uri="{05A4C25C-085E-4340-85A3-A5531E510DB2}">
      <thm15:themeFamily xmlns:thm15="http://schemas.microsoft.com/office/thememl/2012/main" name="IBM_Master_Presentation_2021_V01_Plex" id="{BD398A2B-0B96-D843-9A4A-05239798B6A1}" vid="{46683C84-C800-D441-9101-471717108C97}"/>
    </a:ext>
  </a:extLst>
</a:theme>
</file>

<file path=ppt/theme/theme3.xml><?xml version="1.0" encoding="utf-8"?>
<a:theme xmlns:a="http://schemas.openxmlformats.org/drawingml/2006/main" name="IBM Brand Template 2022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0F62FE"/>
      </a:accent1>
      <a:accent2>
        <a:srgbClr val="A56EFF"/>
      </a:accent2>
      <a:accent3>
        <a:srgbClr val="003A6D"/>
      </a:accent3>
      <a:accent4>
        <a:srgbClr val="009D9A"/>
      </a:accent4>
      <a:accent5>
        <a:srgbClr val="9F1853"/>
      </a:accent5>
      <a:accent6>
        <a:srgbClr val="FA4D56"/>
      </a:accent6>
      <a:hlink>
        <a:srgbClr val="0F62FE"/>
      </a:hlink>
      <a:folHlink>
        <a:srgbClr val="6F6F6F"/>
      </a:folHlink>
    </a:clrScheme>
    <a:fontScheme name="IBM Plex">
      <a:majorFont>
        <a:latin typeface="IBM Plex Sans Light"/>
        <a:ea typeface=""/>
        <a:cs typeface=""/>
      </a:majorFont>
      <a:minorFont>
        <a:latin typeface="IBM Plex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9050">
          <a:solidFill>
            <a:schemeClr val="accent1"/>
          </a:solidFill>
          <a:headEnd type="none" w="med" len="med"/>
          <a:tailEnd type="none" w="med" len="med"/>
        </a:ln>
        <a:effectLst/>
      </a:spPr>
      <a:bodyPr vert="horz" wrap="square" lIns="91440" tIns="91440" rIns="91440" bIns="9144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IBM Plex Sans"/>
          <a:buNone/>
          <a:tabLst/>
          <a:defRPr kumimoji="0" sz="14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 bwMode="auto">
        <a:ln w="19050">
          <a:solidFill>
            <a:schemeClr val="tx1"/>
          </a:solidFill>
          <a:headEnd type="none" w="med" len="med"/>
          <a:tailEnd type="none" w="med" len="med"/>
        </a:ln>
        <a:effectLst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ln w="12700">
          <a:miter lim="400000"/>
        </a:ln>
        <a:extLst>
          <a:ext uri="{C572A759-6A51-4108-AA02-DFA0A04FC94B}">
            <ma14:wrappingTextBoxFlag xmlns:ma14="http://schemas.microsoft.com/office/mac/drawingml/2011/main" xmlns:a14="http://schemas.microsoft.com/office/drawing/2010/main" xmlns:m="http://schemas.openxmlformats.org/officeDocument/2006/math" xmlns="" xmlns:p="http://schemas.openxmlformats.org/presentationml/2006/main" xmlns:r="http://schemas.openxmlformats.org/officeDocument/2006/relationships" val="1"/>
          </a:ext>
        </a:extLst>
      </a:spPr>
      <a:bodyPr wrap="square" lIns="0" tIns="0" rIns="0" bIns="0" rtlCol="0">
        <a:noAutofit/>
      </a:bodyPr>
      <a:lstStyle>
        <a:defPPr marL="444465" indent="-446749" algn="l" defTabSz="2438400">
          <a:spcBef>
            <a:spcPts val="2900"/>
          </a:spcBef>
          <a:buSzPct val="100000"/>
          <a:buFontTx/>
          <a:buChar char="–"/>
          <a:defRPr kern="0" dirty="0" smtClean="0">
            <a:solidFill>
              <a:srgbClr val="000000"/>
            </a:solidFill>
            <a:ea typeface="+mj-ea"/>
            <a:cs typeface="+mj-cs"/>
            <a:sym typeface="IBM Plex Sans Light"/>
          </a:defRPr>
        </a:defPPr>
      </a:lstStyle>
    </a:txDef>
  </a:objectDefaults>
  <a:extraClrSchemeLst/>
  <a:custClrLst>
    <a:custClr name="Gray 100">
      <a:srgbClr val="161616"/>
    </a:custClr>
    <a:custClr name="Gray 90">
      <a:srgbClr val="262626"/>
    </a:custClr>
    <a:custClr name="Gray 80">
      <a:srgbClr val="393939"/>
    </a:custClr>
    <a:custClr name="Gray 70">
      <a:srgbClr val="525252"/>
    </a:custClr>
    <a:custClr name="Gray 60">
      <a:srgbClr val="6F6F6F"/>
    </a:custClr>
    <a:custClr name="Gray 50">
      <a:srgbClr val="8D8D8D"/>
    </a:custClr>
    <a:custClr name="Gray 40">
      <a:srgbClr val="A8A8A8"/>
    </a:custClr>
    <a:custClr name="Gray 30">
      <a:srgbClr val="C6C6C6"/>
    </a:custClr>
    <a:custClr name="Gray 20">
      <a:srgbClr val="E0E0E0"/>
    </a:custClr>
    <a:custClr name="Gray 10">
      <a:srgbClr val="F4F4F4"/>
    </a:custClr>
    <a:custClr name="Blue 100">
      <a:srgbClr val="001141"/>
    </a:custClr>
    <a:custClr name="Blue 90">
      <a:srgbClr val="001D6C"/>
    </a:custClr>
    <a:custClr name="Blue 80">
      <a:srgbClr val="002D9C"/>
    </a:custClr>
    <a:custClr name="Blue 70">
      <a:srgbClr val="0043CE"/>
    </a:custClr>
    <a:custClr name="Blue 60">
      <a:srgbClr val="0F62FE"/>
    </a:custClr>
    <a:custClr name="Cyan 50">
      <a:srgbClr val="1192E8"/>
    </a:custClr>
    <a:custClr name="Cyan 40">
      <a:srgbClr val="33B1FF"/>
    </a:custClr>
    <a:custClr name="Cyan 30">
      <a:srgbClr val="82CFFF"/>
    </a:custClr>
    <a:custClr name="Cyan 20">
      <a:srgbClr val="BAE6FF"/>
    </a:custClr>
    <a:custClr name="Cyan 10">
      <a:srgbClr val="E5F6FF"/>
    </a:custClr>
    <a:custClr name="Red 60">
      <a:srgbClr val="DA1E28"/>
    </a:custClr>
    <a:custClr name="Red 50">
      <a:srgbClr val="FA4D56"/>
    </a:custClr>
    <a:custClr name="Red 30">
      <a:srgbClr val="FFB3B8"/>
    </a:custClr>
    <a:custClr name="Red 20">
      <a:srgbClr val="FFD7D9"/>
    </a:custClr>
    <a:custClr name="Red 10">
      <a:srgbClr val="FFF1F1"/>
    </a:custClr>
    <a:custClr name="Magenta 60">
      <a:srgbClr val="D02670"/>
    </a:custClr>
    <a:custClr name="Magenta 50">
      <a:srgbClr val="EE5396"/>
    </a:custClr>
    <a:custClr name="Magenta 30">
      <a:srgbClr val="FFAFD2"/>
    </a:custClr>
    <a:custClr name="Magenta 20">
      <a:srgbClr val="FFD6E8"/>
    </a:custClr>
    <a:custClr name="Magenta 10">
      <a:srgbClr val="FFF0F7"/>
    </a:custClr>
    <a:custClr name="Purple 60">
      <a:srgbClr val="8A3FFC"/>
    </a:custClr>
    <a:custClr name="Purple 50">
      <a:srgbClr val="A56EFF"/>
    </a:custClr>
    <a:custClr name="Purple 30">
      <a:srgbClr val="D4BBFF"/>
    </a:custClr>
    <a:custClr name="Purple 20">
      <a:srgbClr val="E8DAFF"/>
    </a:custClr>
    <a:custClr name="Purple 10">
      <a:srgbClr val="F6F2FF"/>
    </a:custClr>
    <a:custClr name="Teal 60">
      <a:srgbClr val="007D79"/>
    </a:custClr>
    <a:custClr name="Teal 50">
      <a:srgbClr val="009D9A"/>
    </a:custClr>
    <a:custClr name="Teal 30">
      <a:srgbClr val="3DDBD9"/>
    </a:custClr>
    <a:custClr name="Teal 20">
      <a:srgbClr val="9EF0F0"/>
    </a:custClr>
    <a:custClr name="Teal 10">
      <a:srgbClr val="D9FBFB"/>
    </a:custClr>
    <a:custClr name="Green 60">
      <a:srgbClr val="198038"/>
    </a:custClr>
    <a:custClr name="Green 50">
      <a:srgbClr val="24A148"/>
    </a:custClr>
    <a:custClr name="Green 30">
      <a:srgbClr val="6FDC8C"/>
    </a:custClr>
    <a:custClr name="Green 20">
      <a:srgbClr val="A7F0BA"/>
    </a:custClr>
    <a:custClr name="Green 10">
      <a:srgbClr val="DEFBE6"/>
    </a:custClr>
    <a:custClr name="Yellow 30">
      <a:srgbClr val="F1C21B"/>
    </a:custClr>
    <a:custClr name="Yellow 20">
      <a:srgbClr val="FDDC69"/>
    </a:custClr>
    <a:custClr name="Yellow 10">
      <a:srgbClr val="FCF4D6"/>
    </a:custClr>
    <a:custClr name="Blue 20">
      <a:srgbClr val="D0E2FF"/>
    </a:custClr>
    <a:custClr name="Blue 10">
      <a:srgbClr val="EDF5FF"/>
    </a:custClr>
  </a:custClrLst>
  <a:extLst>
    <a:ext uri="{05A4C25C-085E-4340-85A3-A5531E510DB2}">
      <thm15:themeFamily xmlns:thm15="http://schemas.microsoft.com/office/thememl/2012/main" name="IBM_Master_Presentation_2021_V01_Plex" id="{BD398A2B-0B96-D843-9A4A-05239798B6A1}" vid="{46683C84-C800-D441-9101-471717108C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IBM_presentation_sample_layouts_v_1_6_Plex</Template>
  <Application>Microsoft Office PowerPoint</Application>
  <PresentationFormat>Custom</PresentationFormat>
  <Slides>29</Slides>
  <Notes>17</Notes>
  <HiddenSlides>1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IBM presentation template</vt:lpstr>
      <vt:lpstr>The 2Hash OPRF Framework and Efficient Post-Quantum Instantiations  Ward Beullens1, Lucas Dodgson2, Sebastian Faller1,2,  Julia Hesse1   1 IBM Research Europe 2 ETH Zürich  </vt:lpstr>
      <vt:lpstr>Security    Client Privacy    - Server does not see x   Server Privacy    - Client does not see key  Pseudo-Random Output       - F is a PRF </vt:lpstr>
      <vt:lpstr>OPRFs: The silver bullet for password-authentication    </vt:lpstr>
      <vt:lpstr>Problems:    Server sees the password attempt pw' in the clear   </vt:lpstr>
      <vt:lpstr>Problems:    Server sees the password attempt pw' in the clear   </vt:lpstr>
      <vt:lpstr>Security   Server never sees pw'  pw' not visible to network attackers  </vt:lpstr>
      <vt:lpstr>Tons of other applications: </vt:lpstr>
      <vt:lpstr>OPRFs are cool. But how expensive are they?   </vt:lpstr>
      <vt:lpstr>Efficiency  </vt:lpstr>
      <vt:lpstr>Quantum-safe OPRFs? </vt:lpstr>
      <vt:lpstr>Quantum-safe OPRFs (shown are only construction with security for both parties)</vt:lpstr>
      <vt:lpstr>A framework for building OPRFs </vt:lpstr>
      <vt:lpstr>Ingredients:</vt:lpstr>
      <vt:lpstr>The 2Hash Framework</vt:lpstr>
      <vt:lpstr>Unpredictability   Client output must be programmable. (Hash)    Pseudo-randomness must even hold for malicious keys. (key-collision resistance) </vt:lpstr>
      <vt:lpstr>Instantiation from Legendre symbols </vt:lpstr>
      <vt:lpstr>PowerPoint Presentation</vt:lpstr>
      <vt:lpstr>PowerPoint Presentation</vt:lpstr>
      <vt:lpstr>PowerPoint Presentation</vt:lpstr>
      <vt:lpstr>PowerPoint Presentation</vt:lpstr>
      <vt:lpstr>Efficient MPC protocol for inner function </vt:lpstr>
      <vt:lpstr>Add-and-blind  Random s2 blinds k  Output e is square iff (x+k) is  Need to execute this in a batched way</vt:lpstr>
      <vt:lpstr>PowerPoint Presentation</vt:lpstr>
      <vt:lpstr>PowerPoint Presentation</vt:lpstr>
      <vt:lpstr>PowerPoint Presentation</vt:lpstr>
      <vt:lpstr>Security: Relaxed OPRF definition </vt:lpstr>
      <vt:lpstr>Take-Aways </vt:lpstr>
      <vt:lpstr>PowerPoint Presentation</vt:lpstr>
      <vt:lpstr>We aim for UC security (i.e., [JKKX16])    Client output must be programmable. (Hash)    Pseudo-randomness must even hold for malicious keys. (key-collision resistance)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Sebastian Faller</dc:creator>
  <cp:keywords/>
  <dc:description/>
  <cp:revision>909</cp:revision>
  <cp:lastPrinted>2019-04-25T15:14:05Z</cp:lastPrinted>
  <dcterms:created xsi:type="dcterms:W3CDTF">2024-10-07T08:43:49Z</dcterms:created>
  <dcterms:modified xsi:type="dcterms:W3CDTF">2025-05-05T10:34:53Z</dcterms:modified>
  <cp:category/>
</cp:coreProperties>
</file>