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471" r:id="rId2"/>
    <p:sldId id="473" r:id="rId3"/>
    <p:sldId id="464" r:id="rId4"/>
    <p:sldId id="415" r:id="rId5"/>
    <p:sldId id="475" r:id="rId6"/>
    <p:sldId id="470" r:id="rId7"/>
    <p:sldId id="416" r:id="rId8"/>
    <p:sldId id="474" r:id="rId9"/>
    <p:sldId id="469" r:id="rId10"/>
    <p:sldId id="423" r:id="rId11"/>
    <p:sldId id="427" r:id="rId12"/>
    <p:sldId id="410" r:id="rId13"/>
    <p:sldId id="462" r:id="rId14"/>
    <p:sldId id="408" r:id="rId15"/>
    <p:sldId id="476" r:id="rId16"/>
    <p:sldId id="477" r:id="rId17"/>
    <p:sldId id="446" r:id="rId18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181AD"/>
    <a:srgbClr val="3384B0"/>
    <a:srgbClr val="4C91BB"/>
    <a:srgbClr val="C00000"/>
    <a:srgbClr val="F69200"/>
    <a:srgbClr val="7030A0"/>
    <a:srgbClr val="AB3C19"/>
    <a:srgbClr val="E0B9BF"/>
    <a:srgbClr val="B29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0" autoAdjust="0"/>
    <p:restoredTop sz="90854" autoAdjust="0"/>
  </p:normalViewPr>
  <p:slideViewPr>
    <p:cSldViewPr snapToGrid="0">
      <p:cViewPr>
        <p:scale>
          <a:sx n="89" d="100"/>
          <a:sy n="89" d="100"/>
        </p:scale>
        <p:origin x="84" y="12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538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EC2B603-89A0-C03E-F0CA-0A4A93AD43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7B39181-02F1-BF91-AD38-6DF3B5C7B3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DC8C1-6737-754D-8394-B03F778829CA}" type="datetimeFigureOut">
              <a:rPr kumimoji="1" lang="zh-CN" altLang="en-US" smtClean="0"/>
              <a:t>2025/5/5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68A71EE-0744-69F9-C0B9-2AA9436C2C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0D680A2-7999-6202-533D-FE30AB09D9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EC20F-0685-9745-97B6-51796FAFA9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08209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109C1-D425-354D-899A-6D6DBB8C797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13545-9065-234F-A2E5-DA67604D1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18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07FF1-AF97-ABBD-F308-7BFEAD1AC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685396B-65B1-643C-EEAB-75A21C54ED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6F5AB36-7F64-4F12-FE8A-8219F2483E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3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131C43-2664-2103-388B-92F1010191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5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88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lang="en-US" altLang="zh-CN" sz="14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11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  <a:buNone/>
                </a:pPr>
                <a:endParaRPr lang="zh-CN" altLang="zh-CN" sz="12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  <a:buNone/>
                </a:pP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To support distributed evaluation on encrypted truth tables, we extend the notion of somewhat homomorphic encryption to satisfy four properties: 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buFont typeface="+mj-lt"/>
                  <a:buAutoNum type="arabicParenBoth"/>
                </a:pP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Support somewhat homomorphic operations;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buFont typeface="+mj-lt"/>
                  <a:buAutoNum type="arabicParenBoth"/>
                </a:pP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Special decryption. That is, a ciphertext is decrypted as m*Delta instead of m. Here, Delta is the secret key.  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buFont typeface="+mj-lt"/>
                  <a:buAutoNum type="arabicParenBoth"/>
                </a:pP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Distributed evaluation. That is, there exists an Eval algorithm. It inputs two labels 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𝑋,𝑌</a:t>
                </a: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 and three ciphertexts 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2,𝜏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. This Eval algorithm needs to satisfy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28600" algn="just">
                  <a:lnSpc>
                    <a:spcPct val="115000"/>
                  </a:lnSpc>
                  <a:buNone/>
                </a:pP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Eval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𝑋+𝑖⋅Δ,𝑌+𝑗⋅Δ,𝜏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2,𝜏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3 )−Eval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𝑋,𝑌,𝜏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2,𝜏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3 )=𝑖⋅Dec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Δ,𝜏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1 )+𝑗⋅Dec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Δ,𝜏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2 )+𝑖∙𝑗⋅Dec(Δ,𝜏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3)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800"/>
                  </a:spcAft>
                  <a:buFont typeface="+mj-lt"/>
                  <a:buAutoNum type="arabicParenBoth"/>
                </a:pPr>
                <a:r>
                  <a:rPr lang="en-US" altLang="zh-CN" sz="1800" kern="100" dirty="0">
                    <a:effectLst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Oddness. That is, 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𝐸𝑣𝑎𝑙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𝑋,𝑌,−𝜏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1,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〖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−𝜏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〗_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2,−𝜏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3 )=−𝐸𝑣𝑎𝑙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𝑋,𝑌,𝜏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2,𝜏</a:t>
                </a:r>
                <a:r>
                  <a:rPr lang="zh-CN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_</a:t>
                </a:r>
                <a:r>
                  <a:rPr lang="en-US" altLang="zh-CN" sz="1800" i="0" kern="100">
                    <a:effectLst/>
                    <a:latin typeface="Cambria Math" panose="020405030504060302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3 )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algn="l">
                  <a:buNone/>
                </a:pPr>
                <a:endParaRPr lang="en-US" altLang="zh-CN" b="0" i="0" u="none" strike="noStrike" dirty="0">
                  <a:solidFill>
                    <a:srgbClr val="000000"/>
                  </a:solidFill>
                  <a:effectLst/>
                </a:endParaRPr>
              </a:p>
              <a:p>
                <a:pPr algn="l">
                  <a:buNone/>
                </a:pPr>
                <a:endParaRPr lang="en-US" altLang="zh-CN" b="0" i="0" u="none" strike="noStrike" dirty="0">
                  <a:solidFill>
                    <a:srgbClr val="000000"/>
                  </a:solidFill>
                  <a:effectLst/>
                </a:endParaRPr>
              </a:p>
              <a:p>
                <a:pPr algn="l">
                  <a:buNone/>
                </a:pPr>
                <a: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  <a:t>To support distributed evaluation on encrypted truth table bits,</a:t>
                </a:r>
                <a:r>
                  <a:rPr lang="zh-CN" altLang="en-US" b="0" i="0" u="none" strike="noStrike" dirty="0">
                    <a:solidFill>
                      <a:srgbClr val="000000"/>
                    </a:solidFill>
                    <a:effectLst/>
                  </a:rPr>
                  <a:t> </a:t>
                </a:r>
                <a:b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</a:br>
                <a: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  <a:t>our SWHE scheme satisfies four properties:</a:t>
                </a:r>
                <a:r>
                  <a:rPr lang="zh-CN" altLang="en-US" b="0" i="0" u="none" strike="noStrike" dirty="0">
                    <a:solidFill>
                      <a:srgbClr val="000000"/>
                    </a:solidFill>
                    <a:effectLst/>
                  </a:rPr>
                  <a:t> </a:t>
                </a:r>
                <a: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  <a:t>somewhat homomorphic operations, special decryption, distributed evaluation, and oddness.</a:t>
                </a:r>
                <a:b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</a:br>
                <a:b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</a:br>
                <a:endParaRPr lang="en-US" altLang="zh-CN" b="0" i="0" u="none" strike="noStrike" dirty="0">
                  <a:solidFill>
                    <a:srgbClr val="000000"/>
                  </a:solidFill>
                  <a:effectLst/>
                </a:endParaRPr>
              </a:p>
              <a:p>
                <a:pPr algn="l"/>
                <a:r>
                  <a:rPr lang="en-US" altLang="zh-CN" b="0" i="0" u="none" strike="noStrike" dirty="0">
                    <a:solidFill>
                      <a:srgbClr val="000000"/>
                    </a:solidFill>
                    <a:effectLst/>
                    <a:latin typeface="-webkit-standard"/>
                  </a:rPr>
                  <a:t>To support homomorphic operations, </a:t>
                </a:r>
                <a:r>
                  <a:rPr lang="en-US" altLang="zh-CN" b="0" i="0" u="none" strike="noStrike" dirty="0" err="1">
                    <a:solidFill>
                      <a:srgbClr val="000000"/>
                    </a:solidFill>
                    <a:effectLst/>
                    <a:latin typeface="-webkit-standard"/>
                  </a:rPr>
                  <a:t>BitGC</a:t>
                </a:r>
                <a:r>
                  <a:rPr lang="en-US" altLang="zh-CN" b="0" i="0" u="none" strike="noStrike" dirty="0">
                    <a:solidFill>
                      <a:srgbClr val="000000"/>
                    </a:solidFill>
                    <a:effectLst/>
                    <a:latin typeface="-webkit-standard"/>
                  </a:rPr>
                  <a:t> works over ring elements instead of bit strings.</a:t>
                </a:r>
              </a:p>
              <a:p>
                <a:pPr algn="l"/>
                <a:br>
                  <a:rPr lang="en-US" altLang="zh-CN" b="0" i="0" u="none" strike="noStrike" dirty="0">
                    <a:solidFill>
                      <a:srgbClr val="000000"/>
                    </a:solidFill>
                    <a:effectLst/>
                    <a:latin typeface="-webkit-standard"/>
                  </a:rPr>
                </a:br>
                <a:endParaRPr lang="en-US" altLang="zh-CN" b="0" i="0" u="none" strike="noStrike" dirty="0">
                  <a:solidFill>
                    <a:srgbClr val="000000"/>
                  </a:solidFill>
                  <a:effectLst/>
                  <a:latin typeface="-webkit-standard"/>
                </a:endParaRPr>
              </a:p>
              <a:p>
                <a:pPr algn="l"/>
                <a:r>
                  <a:rPr lang="en-US" altLang="zh-CN" b="0" i="0" u="none" strike="noStrike" dirty="0">
                    <a:solidFill>
                      <a:srgbClr val="000000"/>
                    </a:solidFill>
                    <a:effectLst/>
                  </a:rPr>
                  <a:t>The latter two properties follow from near-linear decryption and correlation distributed decryption.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47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32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02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E082E-CB05-25B8-846C-45314126A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F34C2E2-A279-C4DC-BAE8-11E305D845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27101B3-FF82-F6DE-11D2-4D3777BE14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altLang="zh-CN" sz="1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75521F9-7FF0-FE31-3FBF-0106D0D5F3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53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62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 conclusion, </a:t>
            </a:r>
            <a:r>
              <a:rPr lang="en-US" altLang="zh-CN" dirty="0" err="1"/>
              <a:t>BitGC</a:t>
            </a:r>
            <a:r>
              <a:rPr lang="en-US" altLang="zh-CN" dirty="0"/>
              <a:t> presents a new paradigm in garbled circuit design, offering practical and secure two-party computation with low communication. We believe this approach opens doors to more efficient cryptographic protocols and provides a promising alternative to current constructions. We are excited to explore further applications and optimizations in the future.</a:t>
            </a:r>
          </a:p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95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effectLst/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39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lang="en-US" altLang="zh-CN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90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73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6F0C1-ACAA-5D12-E6F0-77E1D29C4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A13832C-AB49-ABCF-8A1D-18BDD03FAC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F2CCF67-5317-44D9-8E94-78CA33689C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010C6B-9C7C-A03F-8792-2B1C75CA87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62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BE9EBC-A514-1615-14CC-CACF606AE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765D9A8-C874-F47E-03EA-E5443ECD97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B6BE7B4-2167-B358-D9B3-7A6DF0EC9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Another line of research which we call fancy GC, aims to make 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</a:rPr>
              <a:t>garbled circuits 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succinct or reusable. They rely on computational heavy tools  such as </a:t>
            </a:r>
            <a:r>
              <a:rPr lang="en-US" altLang="zh-CN" sz="1800" dirty="0" err="1">
                <a:effectLst/>
                <a:latin typeface="等线" panose="02010600030101010101" pitchFamily="2" charset="-122"/>
                <a:cs typeface="Times New Roman" panose="02020603050405020304" pitchFamily="18" charset="0"/>
              </a:rPr>
              <a:t>indistingsuishability</a:t>
            </a:r>
            <a:r>
              <a:rPr lang="en-US" altLang="zh-CN" sz="1800" dirty="0">
                <a:effectLst/>
                <a:latin typeface="等线" panose="02010600030101010101" pitchFamily="2" charset="-122"/>
                <a:cs typeface="Times New Roman" panose="02020603050405020304" pitchFamily="18" charset="0"/>
              </a:rPr>
              <a:t> obfuscation  and Fully Homomorphic Encryption (FHE). Some even resort to strong cryptographic assumptions such as bilinear maps, which make them less practical. </a:t>
            </a:r>
            <a:endParaRPr lang="en-US" altLang="zh-CN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B1DF4B-18DB-CF94-8883-52F7EEDCCC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1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lang="en-US" altLang="zh-CN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52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D26E7-6EFC-ECA2-6AE5-A34C43683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1078EF2-AD32-EA4D-F441-32DE0A905A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60E63C9-C5AF-19F8-362F-CC55890E73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lang="el-GR" altLang="zh-CN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547CDC-8267-96E4-F0EC-842C5A9404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91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081D7-8D7E-835D-BB5B-9BF883736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63CFAEC-21D7-096C-EF58-C9167A2B40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57FF497-88BE-B343-8A6E-3E01F7D9A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None/>
            </a:pPr>
            <a:endParaRPr lang="en-US" altLang="zh-CN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C8B165A-6A19-BE31-FEF6-5A64789AD5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13545-9065-234F-A2E5-DA67604D18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3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7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4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9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5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4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8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6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C1B7F3-7A03-FF4C-8A60-BAEC209B723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36B8E-B409-CF4D-B0D1-81094243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3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3.png"/><Relationship Id="rId18" Type="http://schemas.openxmlformats.org/officeDocument/2006/relationships/image" Target="../media/image35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5" Type="http://schemas.openxmlformats.org/officeDocument/2006/relationships/image" Target="../media/image5.png"/><Relationship Id="rId4" Type="http://schemas.openxmlformats.org/officeDocument/2006/relationships/image" Target="../media/image25.png"/><Relationship Id="rId9" Type="http://schemas.openxmlformats.org/officeDocument/2006/relationships/image" Target="../media/image20.png"/><Relationship Id="rId1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1.png"/><Relationship Id="rId5" Type="http://schemas.openxmlformats.org/officeDocument/2006/relationships/image" Target="../media/image361.png"/><Relationship Id="rId4" Type="http://schemas.openxmlformats.org/officeDocument/2006/relationships/image" Target="../media/image3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8" Type="http://schemas.openxmlformats.org/officeDocument/2006/relationships/image" Target="../media/image44.png"/><Relationship Id="rId3" Type="http://schemas.openxmlformats.org/officeDocument/2006/relationships/image" Target="../media/image350.png"/><Relationship Id="rId21" Type="http://schemas.openxmlformats.org/officeDocument/2006/relationships/image" Target="../media/image410.png"/><Relationship Id="rId7" Type="http://schemas.openxmlformats.org/officeDocument/2006/relationships/image" Target="../media/image370.png"/><Relationship Id="rId12" Type="http://schemas.openxmlformats.org/officeDocument/2006/relationships/image" Target="../media/image400.png"/><Relationship Id="rId17" Type="http://schemas.openxmlformats.org/officeDocument/2006/relationships/image" Target="../media/image49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48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3.png"/><Relationship Id="rId5" Type="http://schemas.openxmlformats.org/officeDocument/2006/relationships/image" Target="../media/image39.png"/><Relationship Id="rId10" Type="http://schemas.openxmlformats.org/officeDocument/2006/relationships/image" Target="../media/image42.png"/><Relationship Id="rId19" Type="http://schemas.openxmlformats.org/officeDocument/2006/relationships/image" Target="../media/image45.png"/><Relationship Id="rId4" Type="http://schemas.openxmlformats.org/officeDocument/2006/relationships/image" Target="../media/image38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8" Type="http://schemas.openxmlformats.org/officeDocument/2006/relationships/image" Target="../media/image53.png"/><Relationship Id="rId3" Type="http://schemas.openxmlformats.org/officeDocument/2006/relationships/image" Target="../media/image350.png"/><Relationship Id="rId21" Type="http://schemas.openxmlformats.org/officeDocument/2006/relationships/image" Target="../media/image410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50.png"/><Relationship Id="rId20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70.png"/><Relationship Id="rId15" Type="http://schemas.openxmlformats.org/officeDocument/2006/relationships/image" Target="../media/image49.png"/><Relationship Id="rId19" Type="http://schemas.openxmlformats.org/officeDocument/2006/relationships/image" Target="../media/image5.png"/><Relationship Id="rId4" Type="http://schemas.openxmlformats.org/officeDocument/2006/relationships/image" Target="../media/image360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836B13-E585-A804-2FE1-87465088A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D5CF99C-3113-16B9-8430-D359FA21C7FF}"/>
              </a:ext>
            </a:extLst>
          </p:cNvPr>
          <p:cNvSpPr txBox="1">
            <a:spLocks/>
          </p:cNvSpPr>
          <p:nvPr/>
        </p:nvSpPr>
        <p:spPr>
          <a:xfrm>
            <a:off x="860172" y="1275519"/>
            <a:ext cx="11043164" cy="837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600" b="1" dirty="0" err="1">
                <a:solidFill>
                  <a:srgbClr val="C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BitGC</a:t>
            </a:r>
            <a:r>
              <a:rPr lang="en-US" altLang="zh-CN" sz="46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Garbled Circuits with </a:t>
            </a:r>
            <a:r>
              <a:rPr lang="en-US" altLang="zh-CN" sz="4600" b="1" dirty="0">
                <a:solidFill>
                  <a:srgbClr val="C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Bit</a:t>
            </a:r>
            <a:r>
              <a:rPr lang="en-US" altLang="zh-CN" sz="46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per Gate</a:t>
            </a:r>
            <a:endParaRPr lang="en-US" sz="4600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817A67F-9063-3D91-915F-00E3E66F181E}"/>
              </a:ext>
            </a:extLst>
          </p:cNvPr>
          <p:cNvSpPr txBox="1">
            <a:spLocks/>
          </p:cNvSpPr>
          <p:nvPr/>
        </p:nvSpPr>
        <p:spPr>
          <a:xfrm>
            <a:off x="860172" y="3141459"/>
            <a:ext cx="10306592" cy="548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Hanlin Liu, Xiao Wang, Kang Yang, and </a:t>
            </a:r>
            <a:r>
              <a:rPr lang="en-US" sz="36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Yu Yu 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B774250-262F-032C-589D-9597A45DCD0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0078" t="6648" r="2500"/>
          <a:stretch/>
        </p:blipFill>
        <p:spPr>
          <a:xfrm>
            <a:off x="6831367" y="4420705"/>
            <a:ext cx="1391127" cy="1448344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EAE9CFB-006A-3091-331C-3168255EFB6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5067" r="-2" b="3951"/>
          <a:stretch/>
        </p:blipFill>
        <p:spPr>
          <a:xfrm>
            <a:off x="1203663" y="4326338"/>
            <a:ext cx="1510040" cy="1510040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5DA7445-D8E6-8F4D-C215-51E881BA783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b="24232"/>
          <a:stretch/>
        </p:blipFill>
        <p:spPr>
          <a:xfrm>
            <a:off x="3430701" y="4692527"/>
            <a:ext cx="2516288" cy="77766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D5210FA-DD20-42FB-6724-5C6002E3E8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1655" y="4460692"/>
            <a:ext cx="1664421" cy="140835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BE5F5A0-D727-3273-F83D-4C106A766C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2594" y="2113324"/>
            <a:ext cx="10908791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943F59-2676-754A-A1BC-6A19E8DFE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61DB6B4-F27D-90E7-ECD1-6AC84E8C3D24}"/>
              </a:ext>
            </a:extLst>
          </p:cNvPr>
          <p:cNvSpPr/>
          <p:nvPr/>
        </p:nvSpPr>
        <p:spPr>
          <a:xfrm>
            <a:off x="903694" y="3207364"/>
            <a:ext cx="1249561" cy="46151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Garbler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254D1D5-A658-DF2D-9F22-6404DAEA0AED}"/>
              </a:ext>
            </a:extLst>
          </p:cNvPr>
          <p:cNvSpPr/>
          <p:nvPr/>
        </p:nvSpPr>
        <p:spPr>
          <a:xfrm>
            <a:off x="7990394" y="3207364"/>
            <a:ext cx="1249561" cy="46151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Evaluator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3D42C221-3A9E-9E33-4F25-FCB2755B1B41}"/>
                  </a:ext>
                </a:extLst>
              </p:cNvPr>
              <p:cNvSpPr/>
              <p:nvPr/>
            </p:nvSpPr>
            <p:spPr>
              <a:xfrm>
                <a:off x="4120896" y="3877603"/>
                <a:ext cx="3950208" cy="54498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Encryptions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 under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𝑩</m:t>
                            </m:r>
                          </m:e>
                        </m:d>
                      </m:e>
                      <m:sup>
                        <m:r>
                          <a:rPr lang="en-US" b="1" i="0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</a:p>
            </p:txBody>
          </p:sp>
        </mc:Choice>
        <mc:Fallback xmlns=""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3D42C221-3A9E-9E33-4F25-FCB2755B1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0896" y="3877603"/>
                <a:ext cx="3950208" cy="544989"/>
              </a:xfrm>
              <a:prstGeom prst="roundRect">
                <a:avLst/>
              </a:prstGeom>
              <a:blipFill>
                <a:blip r:embed="rId3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7AE1BA9-08EC-3707-3E22-3E4021146F00}"/>
              </a:ext>
            </a:extLst>
          </p:cNvPr>
          <p:cNvCxnSpPr>
            <a:cxnSpLocks/>
          </p:cNvCxnSpPr>
          <p:nvPr/>
        </p:nvCxnSpPr>
        <p:spPr>
          <a:xfrm>
            <a:off x="3802788" y="4582295"/>
            <a:ext cx="4428791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val Callout 28">
                <a:extLst>
                  <a:ext uri="{FF2B5EF4-FFF2-40B4-BE49-F238E27FC236}">
                    <a16:creationId xmlns:a16="http://schemas.microsoft.com/office/drawing/2014/main" id="{5A2CDB13-000D-597C-45EA-55766227D82F}"/>
                  </a:ext>
                </a:extLst>
              </p:cNvPr>
              <p:cNvSpPr/>
              <p:nvPr/>
            </p:nvSpPr>
            <p:spPr>
              <a:xfrm>
                <a:off x="6017183" y="4620572"/>
                <a:ext cx="3674328" cy="814180"/>
              </a:xfrm>
              <a:prstGeom prst="wedgeEllipseCallout">
                <a:avLst>
                  <a:gd name="adj1" fmla="val -43148"/>
                  <a:gd name="adj2" fmla="val -70999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Needs to contain information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b="1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b="1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000" b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sub>
                        </m:sSub>
                      </m:sup>
                    </m:sSup>
                  </m:oMath>
                </a14:m>
                <a:endParaRPr lang="en-US" sz="2000" b="1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Oval Callout 28">
                <a:extLst>
                  <a:ext uri="{FF2B5EF4-FFF2-40B4-BE49-F238E27FC236}">
                    <a16:creationId xmlns:a16="http://schemas.microsoft.com/office/drawing/2014/main" id="{5A2CDB13-000D-597C-45EA-55766227D8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183" y="4620572"/>
                <a:ext cx="3674328" cy="814180"/>
              </a:xfrm>
              <a:prstGeom prst="wedgeEllipseCallout">
                <a:avLst>
                  <a:gd name="adj1" fmla="val -43148"/>
                  <a:gd name="adj2" fmla="val -70999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A9C93A-ACF4-CFFF-6A72-2D6B3816CA21}"/>
                  </a:ext>
                </a:extLst>
              </p:cNvPr>
              <p:cNvSpPr txBox="1"/>
              <p:nvPr/>
            </p:nvSpPr>
            <p:spPr>
              <a:xfrm>
                <a:off x="2153255" y="3250240"/>
                <a:ext cx="258162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kumimoji="1" lang="en-US" altLang="zh-CN" sz="2400" b="0" i="0" smtClean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,</m:t>
                      </m:r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,(</m:t>
                      </m:r>
                      <m:sSup>
                        <m:sSup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A9C93A-ACF4-CFFF-6A72-2D6B3816C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255" y="3250240"/>
                <a:ext cx="2581622" cy="461665"/>
              </a:xfrm>
              <a:prstGeom prst="rect">
                <a:avLst/>
              </a:prstGeom>
              <a:blipFill>
                <a:blip r:embed="rId5"/>
                <a:stretch>
                  <a:fillRect r="-35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7D74AE38-778A-CF27-146D-2F6A784D4D84}"/>
                  </a:ext>
                </a:extLst>
              </p:cNvPr>
              <p:cNvSpPr txBox="1"/>
              <p:nvPr/>
            </p:nvSpPr>
            <p:spPr>
              <a:xfrm>
                <a:off x="9262533" y="3245489"/>
                <a:ext cx="110631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kumimoji="1" lang="en-US" altLang="zh-CN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kumimoji="1" lang="en-US" altLang="zh-CN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sup>
                          </m:sSup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7D74AE38-778A-CF27-146D-2F6A784D4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533" y="3245489"/>
                <a:ext cx="1106312" cy="461665"/>
              </a:xfrm>
              <a:prstGeom prst="rect">
                <a:avLst/>
              </a:prstGeom>
              <a:blipFill>
                <a:blip r:embed="rId6"/>
                <a:stretch>
                  <a:fillRect r="-230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8FCF1456-A0AF-0B19-8A36-3E20FF01F1F4}"/>
                  </a:ext>
                </a:extLst>
              </p:cNvPr>
              <p:cNvSpPr txBox="1"/>
              <p:nvPr/>
            </p:nvSpPr>
            <p:spPr>
              <a:xfrm>
                <a:off x="9896549" y="4898112"/>
                <a:ext cx="53622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8FCF1456-A0AF-0B19-8A36-3E20FF01F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6549" y="4898112"/>
                <a:ext cx="536222" cy="461665"/>
              </a:xfrm>
              <a:prstGeom prst="rect">
                <a:avLst/>
              </a:prstGeom>
              <a:blipFill>
                <a:blip r:embed="rId7"/>
                <a:stretch>
                  <a:fillRect l="-2273" r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图片 21">
            <a:extLst>
              <a:ext uri="{FF2B5EF4-FFF2-40B4-BE49-F238E27FC236}">
                <a16:creationId xmlns:a16="http://schemas.microsoft.com/office/drawing/2014/main" id="{2D361780-A24A-4CEB-3434-A3DE8A0232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8474" y="1465693"/>
            <a:ext cx="2489200" cy="10193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4432F5EE-A712-DBCE-98AD-BD6E7B781AAE}"/>
                  </a:ext>
                </a:extLst>
              </p:cNvPr>
              <p:cNvSpPr txBox="1"/>
              <p:nvPr/>
            </p:nvSpPr>
            <p:spPr>
              <a:xfrm>
                <a:off x="1196204" y="1299995"/>
                <a:ext cx="110003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4432F5EE-A712-DBCE-98AD-BD6E7B781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204" y="1299995"/>
                <a:ext cx="1100035" cy="461665"/>
              </a:xfrm>
              <a:prstGeom prst="rect">
                <a:avLst/>
              </a:prstGeom>
              <a:blipFill>
                <a:blip r:embed="rId9"/>
                <a:stretch>
                  <a:fillRect r="-1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08CBB2F2-CBD1-7916-A64E-B47F52B987FD}"/>
                  </a:ext>
                </a:extLst>
              </p:cNvPr>
              <p:cNvSpPr txBox="1"/>
              <p:nvPr/>
            </p:nvSpPr>
            <p:spPr>
              <a:xfrm>
                <a:off x="1162713" y="2132257"/>
                <a:ext cx="116701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08CBB2F2-CBD1-7916-A64E-B47F52B98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713" y="2132257"/>
                <a:ext cx="1167018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F3375963-13B5-523B-7C12-B8A0CD07FB5C}"/>
                  </a:ext>
                </a:extLst>
              </p:cNvPr>
              <p:cNvSpPr txBox="1"/>
              <p:nvPr/>
            </p:nvSpPr>
            <p:spPr>
              <a:xfrm>
                <a:off x="3219749" y="1513692"/>
                <a:ext cx="90114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F3375963-13B5-523B-7C12-B8A0CD07F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749" y="1513692"/>
                <a:ext cx="901147" cy="461665"/>
              </a:xfrm>
              <a:prstGeom prst="rect">
                <a:avLst/>
              </a:prstGeom>
              <a:blipFill>
                <a:blip r:embed="rId11"/>
                <a:stretch>
                  <a:fillRect l="-5405" r="-41892" b="-17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>
            <a:extLst>
              <a:ext uri="{FF2B5EF4-FFF2-40B4-BE49-F238E27FC236}">
                <a16:creationId xmlns:a16="http://schemas.microsoft.com/office/drawing/2014/main" id="{CD3DE50F-B482-2B17-1DCC-41F40D47BB38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classical GC is large?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FD3C3F-4D00-28E4-F3DE-702A715EE686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6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0FF3-69C6-CD7C-4159-BE5CEBD31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2AC814-E3D2-F858-E707-1D176782CE93}"/>
              </a:ext>
            </a:extLst>
          </p:cNvPr>
          <p:cNvCxnSpPr>
            <a:cxnSpLocks/>
          </p:cNvCxnSpPr>
          <p:nvPr/>
        </p:nvCxnSpPr>
        <p:spPr>
          <a:xfrm>
            <a:off x="3670322" y="3821814"/>
            <a:ext cx="395020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A417C31A-19DC-65B0-1A34-D4DE0CFA6352}"/>
              </a:ext>
            </a:extLst>
          </p:cNvPr>
          <p:cNvSpPr txBox="1">
            <a:spLocks/>
          </p:cNvSpPr>
          <p:nvPr/>
        </p:nvSpPr>
        <p:spPr>
          <a:xfrm>
            <a:off x="9363456" y="-214559"/>
            <a:ext cx="54132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EF3A6D6-4438-3988-D0FE-F93CED6A02DD}"/>
              </a:ext>
            </a:extLst>
          </p:cNvPr>
          <p:cNvCxnSpPr>
            <a:cxnSpLocks/>
          </p:cNvCxnSpPr>
          <p:nvPr/>
        </p:nvCxnSpPr>
        <p:spPr>
          <a:xfrm flipH="1">
            <a:off x="3404507" y="5625806"/>
            <a:ext cx="1712477" cy="43533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A953F01-E5C8-7668-5292-4C441955A9DA}"/>
              </a:ext>
            </a:extLst>
          </p:cNvPr>
          <p:cNvCxnSpPr>
            <a:cxnSpLocks/>
          </p:cNvCxnSpPr>
          <p:nvPr/>
        </p:nvCxnSpPr>
        <p:spPr>
          <a:xfrm>
            <a:off x="6870789" y="5623382"/>
            <a:ext cx="1836000" cy="49984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768DAF7-1679-C58D-F245-E7B1195F5F96}"/>
              </a:ext>
            </a:extLst>
          </p:cNvPr>
          <p:cNvCxnSpPr>
            <a:cxnSpLocks/>
          </p:cNvCxnSpPr>
          <p:nvPr/>
        </p:nvCxnSpPr>
        <p:spPr>
          <a:xfrm>
            <a:off x="5431489" y="4412179"/>
            <a:ext cx="0" cy="54000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ounded Rectangle 13">
                <a:extLst>
                  <a:ext uri="{FF2B5EF4-FFF2-40B4-BE49-F238E27FC236}">
                    <a16:creationId xmlns:a16="http://schemas.microsoft.com/office/drawing/2014/main" id="{5E0E76DE-C3AB-1876-76F7-8818B984492B}"/>
                  </a:ext>
                </a:extLst>
              </p:cNvPr>
              <p:cNvSpPr/>
              <p:nvPr/>
            </p:nvSpPr>
            <p:spPr>
              <a:xfrm>
                <a:off x="3920892" y="3916273"/>
                <a:ext cx="3087715" cy="4616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m:t>𝑬𝒏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altLang="zh-CN" sz="2400" b="1" dirty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𝚫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zh-CN" sz="2400" b="1" dirty="0">
                          <a:latin typeface="Aptos" panose="020B00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m:t>true</m:t>
                      </m:r>
                      <m:r>
                        <m:rPr>
                          <m:nor/>
                        </m:rPr>
                        <a:rPr lang="zh-CN" altLang="en-US" sz="2400" b="1" dirty="0">
                          <a:latin typeface="Aptos" panose="020B00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zh-CN" sz="2400" b="1" dirty="0">
                          <a:latin typeface="Aptos" panose="020B0004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m:t>table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400" b="1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Rounded Rectangle 13">
                <a:extLst>
                  <a:ext uri="{FF2B5EF4-FFF2-40B4-BE49-F238E27FC236}">
                    <a16:creationId xmlns:a16="http://schemas.microsoft.com/office/drawing/2014/main" id="{5E0E76DE-C3AB-1876-76F7-8818B98449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892" y="3916273"/>
                <a:ext cx="3087715" cy="461665"/>
              </a:xfrm>
              <a:prstGeom prst="roundRect">
                <a:avLst/>
              </a:prstGeom>
              <a:blipFill>
                <a:blip r:embed="rId3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Callout 30">
            <a:extLst>
              <a:ext uri="{FF2B5EF4-FFF2-40B4-BE49-F238E27FC236}">
                <a16:creationId xmlns:a16="http://schemas.microsoft.com/office/drawing/2014/main" id="{5F3AC472-ACBA-9A66-630E-B0C609DECEB5}"/>
              </a:ext>
            </a:extLst>
          </p:cNvPr>
          <p:cNvSpPr/>
          <p:nvPr/>
        </p:nvSpPr>
        <p:spPr>
          <a:xfrm>
            <a:off x="8023282" y="4027807"/>
            <a:ext cx="3429714" cy="717586"/>
          </a:xfrm>
          <a:prstGeom prst="wedgeEllipseCallout">
            <a:avLst>
              <a:gd name="adj1" fmla="val -35033"/>
              <a:gd name="adj2" fmla="val 9338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bit per gate</a:t>
            </a:r>
            <a:endParaRPr lang="en-US" sz="2000" b="1" baseline="-25000" dirty="0"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Rounded Rectangle 11">
            <a:extLst>
              <a:ext uri="{FF2B5EF4-FFF2-40B4-BE49-F238E27FC236}">
                <a16:creationId xmlns:a16="http://schemas.microsoft.com/office/drawing/2014/main" id="{5CEC47F6-0743-A2DD-CC0A-0281D97BF684}"/>
              </a:ext>
            </a:extLst>
          </p:cNvPr>
          <p:cNvSpPr/>
          <p:nvPr/>
        </p:nvSpPr>
        <p:spPr>
          <a:xfrm>
            <a:off x="762289" y="3330155"/>
            <a:ext cx="1249561" cy="46151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Garbler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BFF90F05-F912-243E-3101-556C588B16AF}"/>
              </a:ext>
            </a:extLst>
          </p:cNvPr>
          <p:cNvSpPr/>
          <p:nvPr/>
        </p:nvSpPr>
        <p:spPr>
          <a:xfrm>
            <a:off x="7990394" y="3330155"/>
            <a:ext cx="1249561" cy="46151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Evaluator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E9A31A14-AA66-72D6-830B-BEA30CA8663D}"/>
                  </a:ext>
                </a:extLst>
              </p:cNvPr>
              <p:cNvSpPr txBox="1"/>
              <p:nvPr/>
            </p:nvSpPr>
            <p:spPr>
              <a:xfrm>
                <a:off x="2035892" y="3330155"/>
                <a:ext cx="176763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kumimoji="1" lang="en-US" altLang="zh-CN" sz="240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</m:d>
                      <m:r>
                        <a:rPr kumimoji="1" lang="en-US" altLang="zh-CN" sz="240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m:rPr>
                          <m:sty m:val="p"/>
                        </m:rPr>
                        <a:rPr kumimoji="1" lang="en-US" altLang="zh-CN" sz="240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  <a:ea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E9A31A14-AA66-72D6-830B-BEA30CA86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892" y="3330155"/>
                <a:ext cx="1767637" cy="461665"/>
              </a:xfrm>
              <a:prstGeom prst="rect">
                <a:avLst/>
              </a:prstGeom>
              <a:blipFill>
                <a:blip r:embed="rId4"/>
                <a:stretch>
                  <a:fillRect r="-3103" b="-17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Callout 48">
                <a:extLst>
                  <a:ext uri="{FF2B5EF4-FFF2-40B4-BE49-F238E27FC236}">
                    <a16:creationId xmlns:a16="http://schemas.microsoft.com/office/drawing/2014/main" id="{3037159C-6BD0-4A2A-4498-71FE92F7B0D1}"/>
                  </a:ext>
                </a:extLst>
              </p:cNvPr>
              <p:cNvSpPr/>
              <p:nvPr/>
            </p:nvSpPr>
            <p:spPr>
              <a:xfrm>
                <a:off x="383726" y="2613573"/>
                <a:ext cx="3490204" cy="461665"/>
              </a:xfrm>
              <a:prstGeom prst="wedgeEllipseCallout">
                <a:avLst>
                  <a:gd name="adj1" fmla="val 28400"/>
                  <a:gd name="adj2" fmla="val 113435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000" b="1">
                        <a:latin typeface="Aptos" panose="020B0004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altLang="zh-CN" sz="2000" b="1" i="0" smtClean="0">
                        <a:latin typeface="Aptos" panose="020B0004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]</m:t>
                    </m:r>
                    <m:r>
                      <m:rPr>
                        <m:nor/>
                      </m:rPr>
                      <a:rPr lang="en-US" altLang="zh-CN" sz="2000" b="1">
                        <a:latin typeface="Aptos" panose="020B0004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: secret sharing</a:t>
                </a:r>
                <a:endParaRPr lang="en-US" sz="2000" b="1" baseline="-250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Oval Callout 48">
                <a:extLst>
                  <a:ext uri="{FF2B5EF4-FFF2-40B4-BE49-F238E27FC236}">
                    <a16:creationId xmlns:a16="http://schemas.microsoft.com/office/drawing/2014/main" id="{3037159C-6BD0-4A2A-4498-71FE92F7B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26" y="2613573"/>
                <a:ext cx="3490204" cy="461665"/>
              </a:xfrm>
              <a:prstGeom prst="wedgeEllipseCallout">
                <a:avLst>
                  <a:gd name="adj1" fmla="val 28400"/>
                  <a:gd name="adj2" fmla="val 113435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1E9583B5-59A3-0A94-11A9-63B4BABD82D8}"/>
                  </a:ext>
                </a:extLst>
              </p:cNvPr>
              <p:cNvSpPr txBox="1"/>
              <p:nvPr/>
            </p:nvSpPr>
            <p:spPr>
              <a:xfrm>
                <a:off x="9363456" y="3330003"/>
                <a:ext cx="176763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kumimoji="1" lang="en-US" altLang="zh-CN" sz="240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</m:d>
                      <m:r>
                        <a:rPr kumimoji="1" lang="en-US" altLang="zh-CN" sz="240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m:rPr>
                          <m:sty m:val="p"/>
                        </m:rPr>
                        <a:rPr kumimoji="1" lang="en-US" altLang="zh-CN" sz="240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  <a:ea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1E9583B5-59A3-0A94-11A9-63B4BABD8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456" y="3330003"/>
                <a:ext cx="1767637" cy="461665"/>
              </a:xfrm>
              <a:prstGeom prst="rect">
                <a:avLst/>
              </a:prstGeom>
              <a:blipFill>
                <a:blip r:embed="rId6"/>
                <a:stretch>
                  <a:fillRect r="-3103" b="-17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文本框 51">
                <a:extLst>
                  <a:ext uri="{FF2B5EF4-FFF2-40B4-BE49-F238E27FC236}">
                    <a16:creationId xmlns:a16="http://schemas.microsoft.com/office/drawing/2014/main" id="{759509F7-05F6-7C25-26D6-61352F859D91}"/>
                  </a:ext>
                </a:extLst>
              </p:cNvPr>
              <p:cNvSpPr txBox="1"/>
              <p:nvPr/>
            </p:nvSpPr>
            <p:spPr>
              <a:xfrm>
                <a:off x="1327623" y="6061139"/>
                <a:ext cx="234269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kumimoji="1" lang="en-US" altLang="zh-CN" sz="2400">
                              <a:latin typeface="Aptos" panose="020B0004020202020204" pitchFamily="34" charset="0"/>
                              <a:ea typeface="Microsoft YaHei" panose="020B0503020204020204" pitchFamily="34" charset="-122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kumimoji="1" lang="en-US" altLang="zh-CN" sz="2400">
                              <a:latin typeface="Aptos" panose="020B0004020202020204" pitchFamily="34" charset="0"/>
                              <a:ea typeface="Microsoft YaHei" panose="020B0503020204020204" pitchFamily="34" charset="-122"/>
                            </a:rPr>
                            <m:t>)</m:t>
                          </m:r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  <a:ea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52" name="文本框 51">
                <a:extLst>
                  <a:ext uri="{FF2B5EF4-FFF2-40B4-BE49-F238E27FC236}">
                    <a16:creationId xmlns:a16="http://schemas.microsoft.com/office/drawing/2014/main" id="{759509F7-05F6-7C25-26D6-61352F859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623" y="6061139"/>
                <a:ext cx="2342699" cy="461665"/>
              </a:xfrm>
              <a:prstGeom prst="rect">
                <a:avLst/>
              </a:prstGeom>
              <a:blipFill>
                <a:blip r:embed="rId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A675F19A-8CB3-5D23-FF6E-225DD392AB44}"/>
                  </a:ext>
                </a:extLst>
              </p:cNvPr>
              <p:cNvSpPr txBox="1"/>
              <p:nvPr/>
            </p:nvSpPr>
            <p:spPr>
              <a:xfrm>
                <a:off x="8317451" y="6061139"/>
                <a:ext cx="262146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kumimoji="1" lang="en-US" altLang="zh-CN" sz="2400">
                              <a:latin typeface="Aptos" panose="020B0004020202020204" pitchFamily="34" charset="0"/>
                              <a:ea typeface="Microsoft YaHei" panose="020B0503020204020204" pitchFamily="34" charset="-122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kumimoji="1" lang="en-US" altLang="zh-CN" sz="2400">
                              <a:latin typeface="Aptos" panose="020B0004020202020204" pitchFamily="34" charset="0"/>
                              <a:ea typeface="Microsoft YaHei" panose="020B0503020204020204" pitchFamily="34" charset="-122"/>
                            </a:rPr>
                            <m:t>)</m:t>
                          </m:r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  <a:ea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A675F19A-8CB3-5D23-FF6E-225DD392A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7451" y="6061139"/>
                <a:ext cx="2621468" cy="461665"/>
              </a:xfrm>
              <a:prstGeom prst="rect">
                <a:avLst/>
              </a:prstGeom>
              <a:blipFill>
                <a:blip r:embed="rId8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图片 55">
            <a:extLst>
              <a:ext uri="{FF2B5EF4-FFF2-40B4-BE49-F238E27FC236}">
                <a16:creationId xmlns:a16="http://schemas.microsoft.com/office/drawing/2014/main" id="{213B15A6-F673-F00D-6B81-8711F30C62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8474" y="1325619"/>
            <a:ext cx="2489200" cy="10193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C918DFAC-CBC7-ED06-2436-5BF65A0A433C}"/>
                  </a:ext>
                </a:extLst>
              </p:cNvPr>
              <p:cNvSpPr txBox="1"/>
              <p:nvPr/>
            </p:nvSpPr>
            <p:spPr>
              <a:xfrm>
                <a:off x="1196204" y="1159921"/>
                <a:ext cx="110003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C918DFAC-CBC7-ED06-2436-5BF65A0A4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204" y="1159921"/>
                <a:ext cx="1100035" cy="461665"/>
              </a:xfrm>
              <a:prstGeom prst="rect">
                <a:avLst/>
              </a:prstGeom>
              <a:blipFill>
                <a:blip r:embed="rId12"/>
                <a:stretch>
                  <a:fillRect r="-1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6F70E06C-BBD7-421A-93DA-54D870F975AE}"/>
                  </a:ext>
                </a:extLst>
              </p:cNvPr>
              <p:cNvSpPr txBox="1"/>
              <p:nvPr/>
            </p:nvSpPr>
            <p:spPr>
              <a:xfrm>
                <a:off x="1162713" y="1992183"/>
                <a:ext cx="116701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6F70E06C-BBD7-421A-93DA-54D870F97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713" y="1992183"/>
                <a:ext cx="1167018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9483F2D7-8178-4922-2B1F-CFEA61677C4A}"/>
                  </a:ext>
                </a:extLst>
              </p:cNvPr>
              <p:cNvSpPr txBox="1"/>
              <p:nvPr/>
            </p:nvSpPr>
            <p:spPr>
              <a:xfrm>
                <a:off x="3219749" y="1373618"/>
                <a:ext cx="90114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9483F2D7-8178-4922-2B1F-CFEA61677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749" y="1373618"/>
                <a:ext cx="901147" cy="461665"/>
              </a:xfrm>
              <a:prstGeom prst="rect">
                <a:avLst/>
              </a:prstGeom>
              <a:blipFill>
                <a:blip r:embed="rId14"/>
                <a:stretch>
                  <a:fillRect l="-5405" r="-41892" b="-17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E63BB9C-81D9-18B8-44C0-453024E3D446}"/>
              </a:ext>
            </a:extLst>
          </p:cNvPr>
          <p:cNvSpPr txBox="1">
            <a:spLocks/>
          </p:cNvSpPr>
          <p:nvPr/>
        </p:nvSpPr>
        <p:spPr>
          <a:xfrm>
            <a:off x="0" y="221263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Different Way to Think about GC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1BA8892-4B7D-A8B4-0316-67B55A854223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 t="25902" b="21796"/>
          <a:stretch/>
        </p:blipFill>
        <p:spPr>
          <a:xfrm>
            <a:off x="483273" y="865306"/>
            <a:ext cx="10908791" cy="1727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987FBE4D-FD8D-A0A5-5820-D5158A0FC200}"/>
                  </a:ext>
                </a:extLst>
              </p:cNvPr>
              <p:cNvSpPr txBox="1"/>
              <p:nvPr/>
            </p:nvSpPr>
            <p:spPr>
              <a:xfrm>
                <a:off x="367213" y="5061377"/>
                <a:ext cx="3602359" cy="461665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CN" sz="2400" b="1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𝑬𝒏</m:t>
                    </m:r>
                    <m:sSub>
                      <m:sSubPr>
                        <m:ctrlPr>
                          <a:rPr lang="en-US" altLang="zh-CN" sz="2400" b="1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b>
                        <m:r>
                          <a:rPr lang="en-US" altLang="zh-CN" sz="2400" b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𝚫</m:t>
                        </m:r>
                      </m:sub>
                    </m:sSub>
                    <m:r>
                      <a:rPr lang="en-US" altLang="zh-CN" sz="2400" b="1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2400" b="1" i="0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zh-CN" sz="2400" b="1" dirty="0"/>
                      <m:t>PRG</m:t>
                    </m:r>
                    <m:r>
                      <a:rPr lang="en-US" altLang="zh-CN" sz="24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zh-CN" sz="2400" b="1" dirty="0"/>
                      <m:t>seed</m:t>
                    </m:r>
                    <m:r>
                      <m:rPr>
                        <m:nor/>
                      </m:rPr>
                      <a:rPr lang="en-US" altLang="zh-CN" sz="2400" b="1" i="0" dirty="0" smtClean="0"/>
                      <m:t>)</m:t>
                    </m:r>
                    <m:r>
                      <a:rPr lang="en-US" altLang="zh-CN" sz="2400" b="1" i="0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2400" b="1" dirty="0"/>
                  <a:t> </a:t>
                </a:r>
                <a:endParaRPr lang="zh-CN" altLang="en-US" sz="2400" b="1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987FBE4D-FD8D-A0A5-5820-D5158A0FC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13" y="5061377"/>
                <a:ext cx="3602359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十字形 6">
            <a:extLst>
              <a:ext uri="{FF2B5EF4-FFF2-40B4-BE49-F238E27FC236}">
                <a16:creationId xmlns:a16="http://schemas.microsoft.com/office/drawing/2014/main" id="{21AB2ED8-2F4D-2B4E-572B-F2FED4085407}"/>
              </a:ext>
            </a:extLst>
          </p:cNvPr>
          <p:cNvSpPr/>
          <p:nvPr/>
        </p:nvSpPr>
        <p:spPr>
          <a:xfrm>
            <a:off x="4132828" y="5088427"/>
            <a:ext cx="468123" cy="407564"/>
          </a:xfrm>
          <a:prstGeom prst="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12997137-84DB-F51C-5C77-28437F8485F7}"/>
                  </a:ext>
                </a:extLst>
              </p:cNvPr>
              <p:cNvSpPr txBox="1"/>
              <p:nvPr/>
            </p:nvSpPr>
            <p:spPr>
              <a:xfrm>
                <a:off x="4711850" y="5061377"/>
                <a:ext cx="7325957" cy="461665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/>
                  <a:t>differences: wire masks</a:t>
                </a:r>
                <a14:m>
                  <m:oMath xmlns:m="http://schemas.openxmlformats.org/officeDocument/2006/math">
                    <m:r>
                      <a:rPr lang="en-US" altLang="zh-CN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r>
                  <a:rPr lang="en-US" altLang="zh-CN" sz="2400" b="1" dirty="0"/>
                  <a:t> random bits of PRG(seed) </a:t>
                </a:r>
                <a:endParaRPr lang="zh-CN" altLang="en-US" sz="2400" b="1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12997137-84DB-F51C-5C77-28437F848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850" y="5061377"/>
                <a:ext cx="7325957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: 圆角 8">
            <a:extLst>
              <a:ext uri="{FF2B5EF4-FFF2-40B4-BE49-F238E27FC236}">
                <a16:creationId xmlns:a16="http://schemas.microsoft.com/office/drawing/2014/main" id="{D54E9281-84B2-2281-9098-A5B3D18050C3}"/>
              </a:ext>
            </a:extLst>
          </p:cNvPr>
          <p:cNvSpPr/>
          <p:nvPr/>
        </p:nvSpPr>
        <p:spPr>
          <a:xfrm>
            <a:off x="260012" y="4993969"/>
            <a:ext cx="11853097" cy="606193"/>
          </a:xfrm>
          <a:prstGeom prst="round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15B4125-EA10-F64B-5BF7-BB0D0F9689C2}"/>
              </a:ext>
            </a:extLst>
          </p:cNvPr>
          <p:cNvSpPr txBox="1"/>
          <p:nvPr/>
        </p:nvSpPr>
        <p:spPr>
          <a:xfrm>
            <a:off x="3763884" y="5964261"/>
            <a:ext cx="47577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Distributed Evaluation for SWHE</a:t>
            </a:r>
            <a:endParaRPr lang="zh-CN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val Callout 30">
                <a:extLst>
                  <a:ext uri="{FF2B5EF4-FFF2-40B4-BE49-F238E27FC236}">
                    <a16:creationId xmlns:a16="http://schemas.microsoft.com/office/drawing/2014/main" id="{580879E2-F3B8-E1C4-5C43-DD56EBC999AC}"/>
                  </a:ext>
                </a:extLst>
              </p:cNvPr>
              <p:cNvSpPr/>
              <p:nvPr/>
            </p:nvSpPr>
            <p:spPr>
              <a:xfrm>
                <a:off x="739005" y="4053386"/>
                <a:ext cx="3429714" cy="717586"/>
              </a:xfrm>
              <a:prstGeom prst="wedgeEllipseCallout">
                <a:avLst>
                  <a:gd name="adj1" fmla="val 567"/>
                  <a:gd name="adj2" fmla="val 93386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Homomorphic eval of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𝑬𝒏</m:t>
                    </m:r>
                    <m:sSub>
                      <m:sSubPr>
                        <m:ctrlPr>
                          <a:rPr lang="en-US" altLang="zh-CN" sz="2000" b="1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b>
                        <m:r>
                          <a:rPr lang="en-US" altLang="zh-CN" sz="2000" b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𝚫</m:t>
                        </m:r>
                      </m:sub>
                    </m:sSub>
                  </m:oMath>
                </a14:m>
                <a:r>
                  <a:rPr lang="en-US" sz="20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(seed) </a:t>
                </a:r>
                <a:endParaRPr lang="en-US" sz="2000" b="1" baseline="-250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Oval Callout 30">
                <a:extLst>
                  <a:ext uri="{FF2B5EF4-FFF2-40B4-BE49-F238E27FC236}">
                    <a16:creationId xmlns:a16="http://schemas.microsoft.com/office/drawing/2014/main" id="{580879E2-F3B8-E1C4-5C43-DD56EBC99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05" y="4053386"/>
                <a:ext cx="3429714" cy="717586"/>
              </a:xfrm>
              <a:prstGeom prst="wedgeEllipseCallout">
                <a:avLst>
                  <a:gd name="adj1" fmla="val 567"/>
                  <a:gd name="adj2" fmla="val 93386"/>
                </a:avLst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3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1" grpId="0" animBg="1"/>
      <p:bldP spid="52" grpId="0"/>
      <p:bldP spid="54" grpId="0"/>
      <p:bldP spid="6" grpId="0" animBg="1"/>
      <p:bldP spid="7" grpId="0" animBg="1"/>
      <p:bldP spid="8" grpId="0" animBg="1"/>
      <p:bldP spid="9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12">
            <a:extLst>
              <a:ext uri="{FF2B5EF4-FFF2-40B4-BE49-F238E27FC236}">
                <a16:creationId xmlns:a16="http://schemas.microsoft.com/office/drawing/2014/main" id="{FA12B3A5-C249-C79F-94C4-2F3863607FFC}"/>
              </a:ext>
            </a:extLst>
          </p:cNvPr>
          <p:cNvSpPr/>
          <p:nvPr/>
        </p:nvSpPr>
        <p:spPr>
          <a:xfrm>
            <a:off x="2089042" y="1213306"/>
            <a:ext cx="7607154" cy="55211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Somewhat homomorphic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12">
                <a:extLst>
                  <a:ext uri="{FF2B5EF4-FFF2-40B4-BE49-F238E27FC236}">
                    <a16:creationId xmlns:a16="http://schemas.microsoft.com/office/drawing/2014/main" id="{12A9A090-89B2-9CEC-9C92-FDDED48EF7D4}"/>
                  </a:ext>
                </a:extLst>
              </p:cNvPr>
              <p:cNvSpPr/>
              <p:nvPr/>
            </p:nvSpPr>
            <p:spPr>
              <a:xfrm>
                <a:off x="2089042" y="5295890"/>
                <a:ext cx="7607154" cy="850321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sz="24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Oddness: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Eval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Eval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1" lang="en-US" altLang="zh-CN" sz="2400" b="1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ounded Rectangle 12">
                <a:extLst>
                  <a:ext uri="{FF2B5EF4-FFF2-40B4-BE49-F238E27FC236}">
                    <a16:creationId xmlns:a16="http://schemas.microsoft.com/office/drawing/2014/main" id="{12A9A090-89B2-9CEC-9C92-FDDED48EF7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042" y="5295890"/>
                <a:ext cx="7607154" cy="850321"/>
              </a:xfrm>
              <a:prstGeom prst="roundRect">
                <a:avLst/>
              </a:prstGeom>
              <a:blipFill>
                <a:blip r:embed="rId3"/>
                <a:stretch>
                  <a:fillRect l="-640" t="-3546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ounded Rectangle 12">
                <a:extLst>
                  <a:ext uri="{FF2B5EF4-FFF2-40B4-BE49-F238E27FC236}">
                    <a16:creationId xmlns:a16="http://schemas.microsoft.com/office/drawing/2014/main" id="{0056FE4A-4BBC-C866-C376-021A348A01AD}"/>
                  </a:ext>
                </a:extLst>
              </p:cNvPr>
              <p:cNvSpPr/>
              <p:nvPr/>
            </p:nvSpPr>
            <p:spPr>
              <a:xfrm>
                <a:off x="2093842" y="3491529"/>
                <a:ext cx="7607154" cy="1219951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zh-CN" sz="24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Distributed evaluation: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sty m:val="p"/>
                        </m:rP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Dec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Dec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𝑖𝑗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Dec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2400" b="0" i="1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ounded Rectangle 12">
                <a:extLst>
                  <a:ext uri="{FF2B5EF4-FFF2-40B4-BE49-F238E27FC236}">
                    <a16:creationId xmlns:a16="http://schemas.microsoft.com/office/drawing/2014/main" id="{0056FE4A-4BBC-C866-C376-021A348A01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842" y="3491529"/>
                <a:ext cx="7607154" cy="1219951"/>
              </a:xfrm>
              <a:prstGeom prst="roundRect">
                <a:avLst/>
              </a:prstGeom>
              <a:blipFill>
                <a:blip r:embed="rId4"/>
                <a:stretch>
                  <a:fillRect l="-320" t="-2475" b="-4455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ounded Rectangle 12">
                <a:extLst>
                  <a:ext uri="{FF2B5EF4-FFF2-40B4-BE49-F238E27FC236}">
                    <a16:creationId xmlns:a16="http://schemas.microsoft.com/office/drawing/2014/main" id="{1E86C5C1-4B60-DB38-9F22-7E48D6CC38A5}"/>
                  </a:ext>
                </a:extLst>
              </p:cNvPr>
              <p:cNvSpPr/>
              <p:nvPr/>
            </p:nvSpPr>
            <p:spPr>
              <a:xfrm>
                <a:off x="2089043" y="2355005"/>
                <a:ext cx="7607154" cy="552114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b="1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Special decryption: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Dec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l-GR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Δ</m:t>
                    </m:r>
                  </m:oMath>
                </a14:m>
                <a:endParaRPr lang="en-US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Rounded Rectangle 12">
                <a:extLst>
                  <a:ext uri="{FF2B5EF4-FFF2-40B4-BE49-F238E27FC236}">
                    <a16:creationId xmlns:a16="http://schemas.microsoft.com/office/drawing/2014/main" id="{1E86C5C1-4B60-DB38-9F22-7E48D6CC38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043" y="2355005"/>
                <a:ext cx="7607154" cy="552114"/>
              </a:xfrm>
              <a:prstGeom prst="roundRect">
                <a:avLst/>
              </a:prstGeom>
              <a:blipFill>
                <a:blip r:embed="rId5"/>
                <a:stretch>
                  <a:fillRect l="-800" b="-15054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61038835-8AC1-B62F-12BA-3AFEA3ACF81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25902" b="21796"/>
          <a:stretch/>
        </p:blipFill>
        <p:spPr>
          <a:xfrm>
            <a:off x="485616" y="800447"/>
            <a:ext cx="10908791" cy="17270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F1A4A1C-DE98-CA94-8365-5472E0EBD6B5}"/>
              </a:ext>
            </a:extLst>
          </p:cNvPr>
          <p:cNvSpPr txBox="1">
            <a:spLocks/>
          </p:cNvSpPr>
          <p:nvPr/>
        </p:nvSpPr>
        <p:spPr>
          <a:xfrm>
            <a:off x="0" y="152308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solidFill>
                  <a:srgbClr val="000000"/>
                </a:solidFill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SWHE with Distributed Evaluation</a:t>
            </a:r>
          </a:p>
        </p:txBody>
      </p:sp>
    </p:spTree>
    <p:extLst>
      <p:ext uri="{BB962C8B-B14F-4D97-AF65-F5344CB8AC3E}">
        <p14:creationId xmlns:p14="http://schemas.microsoft.com/office/powerpoint/2010/main" val="312089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4A372-A865-BCE6-EC35-A3AE4462F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77D0511-AF28-A77E-1E06-5D41AFB6F841}"/>
              </a:ext>
            </a:extLst>
          </p:cNvPr>
          <p:cNvSpPr/>
          <p:nvPr/>
        </p:nvSpPr>
        <p:spPr>
          <a:xfrm>
            <a:off x="753900" y="2146601"/>
            <a:ext cx="4718432" cy="60329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cs typeface="Times New Roman" panose="02020603050405020304" pitchFamily="18" charset="0"/>
              </a:rPr>
              <a:t>Garbling based on bit-strings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9FE7F1A-478D-0E6F-8017-07C34A1757A3}"/>
              </a:ext>
            </a:extLst>
          </p:cNvPr>
          <p:cNvSpPr/>
          <p:nvPr/>
        </p:nvSpPr>
        <p:spPr>
          <a:xfrm>
            <a:off x="5873161" y="2146601"/>
            <a:ext cx="5340368" cy="58099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cs typeface="Times New Roman" panose="02020603050405020304" pitchFamily="18" charset="0"/>
              </a:rPr>
              <a:t>Garbling based on ring elements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921F994-A083-10E0-61E9-EF324999D0C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5616" y="800447"/>
            <a:ext cx="10908791" cy="17270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8F5E0F9-E15C-E481-3207-1E4E659BA716}"/>
              </a:ext>
            </a:extLst>
          </p:cNvPr>
          <p:cNvSpPr txBox="1">
            <a:spLocks/>
          </p:cNvSpPr>
          <p:nvPr/>
        </p:nvSpPr>
        <p:spPr>
          <a:xfrm>
            <a:off x="0" y="152308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Using Polynomial Rings as Wire Labels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D8FDDF9-70C4-12F1-B775-7D9840AB18D6}"/>
              </a:ext>
            </a:extLst>
          </p:cNvPr>
          <p:cNvSpPr/>
          <p:nvPr/>
        </p:nvSpPr>
        <p:spPr>
          <a:xfrm>
            <a:off x="4019889" y="1179604"/>
            <a:ext cx="3421920" cy="7886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Bit-string labels not compatible with SWHE!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9E91B82-8D23-95B6-F10D-8C907D5F3A4D}"/>
                  </a:ext>
                </a:extLst>
              </p:cNvPr>
              <p:cNvSpPr txBox="1"/>
              <p:nvPr/>
            </p:nvSpPr>
            <p:spPr>
              <a:xfrm>
                <a:off x="753900" y="2893822"/>
                <a:ext cx="3944709" cy="2496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CN" sz="3200" b="0" i="1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 dirty="0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kumimoji="1" lang="en-US" altLang="zh-CN" sz="3200" i="1">
                          <a:latin typeface="Cambria Math" panose="02040503050406030204" pitchFamily="18" charset="0"/>
                        </a:rPr>
                        <m:t>≝</m:t>
                      </m:r>
                      <m:sSup>
                        <m:sSupPr>
                          <m:ctrlP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altLang="zh-CN" sz="3200" b="0" i="1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kumimoji="1" lang="en-US" altLang="zh-CN" sz="3200" i="1">
                          <a:latin typeface="Cambria Math" panose="02040503050406030204" pitchFamily="18" charset="0"/>
                        </a:rPr>
                        <m:t>≝</m:t>
                      </m:r>
                      <m:sSup>
                        <m:sSupPr>
                          <m:ctrlP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𝛥</m:t>
                      </m:r>
                    </m:oMath>
                  </m:oMathPara>
                </a14:m>
                <a:endParaRPr kumimoji="1" lang="en-US" altLang="zh-CN" sz="3200" b="0" i="1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𝛥</m:t>
                      </m:r>
                    </m:oMath>
                  </m:oMathPara>
                </a14:m>
                <a:endParaRPr kumimoji="1" lang="en-US" altLang="zh-CN" sz="3200" b="0" i="1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9E91B82-8D23-95B6-F10D-8C907D5F3A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900" y="2893822"/>
                <a:ext cx="3944709" cy="24962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11DC546B-023A-55A2-BE6C-C189C6F94026}"/>
                  </a:ext>
                </a:extLst>
              </p:cNvPr>
              <p:cNvSpPr txBox="1"/>
              <p:nvPr/>
            </p:nvSpPr>
            <p:spPr>
              <a:xfrm>
                <a:off x="7925945" y="1233435"/>
                <a:ext cx="2605301" cy="5564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altLang="zh-CN" sz="2800" b="0" i="1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11DC546B-023A-55A2-BE6C-C189C6F94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5945" y="1233435"/>
                <a:ext cx="2605301" cy="5564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50956896-A8C6-D5FA-E8DC-BF828D8EA4AC}"/>
                  </a:ext>
                </a:extLst>
              </p:cNvPr>
              <p:cNvSpPr txBox="1"/>
              <p:nvPr/>
            </p:nvSpPr>
            <p:spPr>
              <a:xfrm>
                <a:off x="5873161" y="2893822"/>
                <a:ext cx="5901497" cy="2496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CN" sz="3200" b="0" i="1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3200" i="1" dirty="0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kumimoji="1" lang="en-US" altLang="zh-CN" sz="3200" i="1">
                          <a:latin typeface="Cambria Math" panose="02040503050406030204" pitchFamily="18" charset="0"/>
                        </a:rPr>
                        <m:t>≝</m:t>
                      </m:r>
                      <m:sSup>
                        <m:sSupPr>
                          <m:ctrlP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m:rPr>
                          <m:nor/>
                        </m:rPr>
                        <a:rPr lang="en-US" altLang="zh-CN" sz="3200" b="0" i="0" dirty="0" smtClean="0"/>
                        <m:t> </m:t>
                      </m:r>
                      <m:r>
                        <m:rPr>
                          <m:nor/>
                        </m:rPr>
                        <a:rPr lang="en-US" altLang="zh-CN" sz="3200"/>
                        <m:t>mod</m:t>
                      </m:r>
                      <m:r>
                        <m:rPr>
                          <m:nor/>
                        </m:rPr>
                        <a:rPr lang="en-US" altLang="zh-CN" sz="3200" b="0" i="0" smtClean="0"/>
                        <m:t> </m:t>
                      </m:r>
                      <m:r>
                        <m:rPr>
                          <m:nor/>
                        </m:rPr>
                        <a:rPr lang="en-US" altLang="zh-CN" sz="3200" b="0" smtClean="0"/>
                        <m:t>2</m:t>
                      </m:r>
                    </m:oMath>
                  </m:oMathPara>
                </a14:m>
                <a:endParaRPr lang="en-US" altLang="zh-CN" sz="3200" b="0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kumimoji="1" lang="en-US" altLang="zh-CN" sz="3200" i="1">
                          <a:latin typeface="Cambria Math" panose="02040503050406030204" pitchFamily="18" charset="0"/>
                        </a:rPr>
                        <m:t>≝</m:t>
                      </m:r>
                      <m:sSup>
                        <m:sSupPr>
                          <m:ctrlP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zh-CN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CN" sz="3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kumimoji="1" lang="en-US" altLang="zh-CN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32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𝛥</m:t>
                      </m:r>
                    </m:oMath>
                  </m:oMathPara>
                </a14:m>
                <a:endParaRPr kumimoji="1" lang="en-US" altLang="zh-CN" sz="3200" b="0" i="1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1" lang="en-US" altLang="zh-CN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zh-CN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CN" sz="3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kumimoji="1" lang="en-US" altLang="zh-CN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32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32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kumimoji="1" lang="en-US" altLang="zh-CN" sz="3200" b="0" i="1" smtClean="0">
                          <a:latin typeface="Cambria Math" panose="02040503050406030204" pitchFamily="18" charset="0"/>
                        </a:rPr>
                        <m:t>𝛥</m:t>
                      </m:r>
                    </m:oMath>
                  </m:oMathPara>
                </a14:m>
                <a:endParaRPr kumimoji="1" lang="en-US" altLang="zh-CN" sz="3200" b="0" i="1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50956896-A8C6-D5FA-E8DC-BF828D8EA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61" y="2893822"/>
                <a:ext cx="5901497" cy="24962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14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39">
                <a:extLst>
                  <a:ext uri="{FF2B5EF4-FFF2-40B4-BE49-F238E27FC236}">
                    <a16:creationId xmlns:a16="http://schemas.microsoft.com/office/drawing/2014/main" id="{95BEAB48-592A-B68B-10E8-AB057106BB1D}"/>
                  </a:ext>
                </a:extLst>
              </p:cNvPr>
              <p:cNvSpPr/>
              <p:nvPr/>
            </p:nvSpPr>
            <p:spPr>
              <a:xfrm>
                <a:off x="744995" y="2061098"/>
                <a:ext cx="2289825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kumimoji="1" lang="en-US" altLang="zh-CN" sz="2400" b="0" i="0" smtClean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,</m:t>
                      </m:r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39">
                <a:extLst>
                  <a:ext uri="{FF2B5EF4-FFF2-40B4-BE49-F238E27FC236}">
                    <a16:creationId xmlns:a16="http://schemas.microsoft.com/office/drawing/2014/main" id="{95BEAB48-592A-B68B-10E8-AB057106BB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995" y="2061098"/>
                <a:ext cx="2289825" cy="465714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>
            <a:extLst>
              <a:ext uri="{FF2B5EF4-FFF2-40B4-BE49-F238E27FC236}">
                <a16:creationId xmlns:a16="http://schemas.microsoft.com/office/drawing/2014/main" id="{51A2451D-C074-91D0-63D8-B053FB65CCC7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b="1" dirty="0">
              <a:effectLst/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8">
                <a:extLst>
                  <a:ext uri="{FF2B5EF4-FFF2-40B4-BE49-F238E27FC236}">
                    <a16:creationId xmlns:a16="http://schemas.microsoft.com/office/drawing/2014/main" id="{1DAA76AC-4EC1-52E9-60B4-D645C9DEE8C0}"/>
                  </a:ext>
                </a:extLst>
              </p:cNvPr>
              <p:cNvSpPr/>
              <p:nvPr/>
            </p:nvSpPr>
            <p:spPr>
              <a:xfrm>
                <a:off x="9019342" y="4575243"/>
                <a:ext cx="2667831" cy="822251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kumimoji="1" lang="en-US" altLang="zh-C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≝</m:t>
                      </m:r>
                      <m:d>
                        <m:d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kumimoji="1"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zh-CN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zh-C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CN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kumimoji="1" lang="en-US" altLang="zh-CN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p>
                    </m:sSup>
                    <m:r>
                      <a:rPr kumimoji="1" lang="en-US" altLang="zh-C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̃"/>
                        <m:ctrlPr>
                          <a:rPr kumimoji="1"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1" lang="en-US" altLang="zh-C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kumimoji="1" lang="en-US" altLang="zh-C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1" name="Rectangle 38">
                <a:extLst>
                  <a:ext uri="{FF2B5EF4-FFF2-40B4-BE49-F238E27FC236}">
                    <a16:creationId xmlns:a16="http://schemas.microsoft.com/office/drawing/2014/main" id="{1DAA76AC-4EC1-52E9-60B4-D645C9DEE8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342" y="4575243"/>
                <a:ext cx="2667831" cy="822251"/>
              </a:xfrm>
              <a:prstGeom prst="rect">
                <a:avLst/>
              </a:prstGeom>
              <a:blipFill>
                <a:blip r:embed="rId4"/>
                <a:stretch>
                  <a:fillRect b="-719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8">
                <a:extLst>
                  <a:ext uri="{FF2B5EF4-FFF2-40B4-BE49-F238E27FC236}">
                    <a16:creationId xmlns:a16="http://schemas.microsoft.com/office/drawing/2014/main" id="{82456111-EDB0-533D-58DE-B748AB3D846B}"/>
                  </a:ext>
                </a:extLst>
              </p:cNvPr>
              <p:cNvSpPr/>
              <p:nvPr/>
            </p:nvSpPr>
            <p:spPr>
              <a:xfrm>
                <a:off x="7732890" y="3180032"/>
                <a:ext cx="3954283" cy="865376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Encryptions of the true</a:t>
                </a:r>
                <a:r>
                  <a:rPr lang="zh-CN" altLang="en-US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table</a:t>
                </a:r>
                <a:endParaRPr kumimoji="1" lang="en-US" altLang="zh-CN" sz="2400" i="1" dirty="0">
                  <a:solidFill>
                    <a:schemeClr val="tx1"/>
                  </a:solidFill>
                  <a:latin typeface="Aptos" panose="020B00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  <m:r>
                        <a:rPr kumimoji="1" lang="en-US" altLang="zh-C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≝</m:t>
                      </m:r>
                      <m:d>
                        <m:d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̃"/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̃"/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kumimoji="1" lang="en-US" altLang="zh-C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</m:e>
                      </m:d>
                    </m:oMath>
                  </m:oMathPara>
                </a14:m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32" name="Rectangle 38">
                <a:extLst>
                  <a:ext uri="{FF2B5EF4-FFF2-40B4-BE49-F238E27FC236}">
                    <a16:creationId xmlns:a16="http://schemas.microsoft.com/office/drawing/2014/main" id="{82456111-EDB0-533D-58DE-B748AB3D84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2890" y="3180032"/>
                <a:ext cx="3954283" cy="865376"/>
              </a:xfrm>
              <a:prstGeom prst="rect">
                <a:avLst/>
              </a:prstGeom>
              <a:blipFill>
                <a:blip r:embed="rId5"/>
                <a:stretch>
                  <a:fillRect l="-2144" t="-2041" r="-306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43">
            <a:extLst>
              <a:ext uri="{FF2B5EF4-FFF2-40B4-BE49-F238E27FC236}">
                <a16:creationId xmlns:a16="http://schemas.microsoft.com/office/drawing/2014/main" id="{564839DE-6473-530D-C005-E77EEDC9A564}"/>
              </a:ext>
            </a:extLst>
          </p:cNvPr>
          <p:cNvSpPr/>
          <p:nvPr/>
        </p:nvSpPr>
        <p:spPr>
          <a:xfrm>
            <a:off x="4636525" y="3234019"/>
            <a:ext cx="2999217" cy="538085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42">
            <a:extLst>
              <a:ext uri="{FF2B5EF4-FFF2-40B4-BE49-F238E27FC236}">
                <a16:creationId xmlns:a16="http://schemas.microsoft.com/office/drawing/2014/main" id="{7FB960AC-4EB6-7980-1009-CBD837F2EA54}"/>
              </a:ext>
            </a:extLst>
          </p:cNvPr>
          <p:cNvSpPr/>
          <p:nvPr/>
        </p:nvSpPr>
        <p:spPr>
          <a:xfrm>
            <a:off x="4819673" y="5050918"/>
            <a:ext cx="2713572" cy="565011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sz="2400" i="1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0">
                <a:extLst>
                  <a:ext uri="{FF2B5EF4-FFF2-40B4-BE49-F238E27FC236}">
                    <a16:creationId xmlns:a16="http://schemas.microsoft.com/office/drawing/2014/main" id="{846EBC3C-F340-E592-9474-7120AAD8153C}"/>
                  </a:ext>
                </a:extLst>
              </p:cNvPr>
              <p:cNvSpPr/>
              <p:nvPr/>
            </p:nvSpPr>
            <p:spPr>
              <a:xfrm>
                <a:off x="6884142" y="2067186"/>
                <a:ext cx="2036764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 smtClean="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  <m:r>
                      <m:rPr>
                        <m:nor/>
                      </m:rPr>
                      <a:rPr lang="en-US" altLang="zh-CN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endParaRPr lang="en-US" sz="2400" dirty="0"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Rectangle 40">
                <a:extLst>
                  <a:ext uri="{FF2B5EF4-FFF2-40B4-BE49-F238E27FC236}">
                    <a16:creationId xmlns:a16="http://schemas.microsoft.com/office/drawing/2014/main" id="{846EBC3C-F340-E592-9474-7120AAD815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142" y="2067186"/>
                <a:ext cx="2036764" cy="465714"/>
              </a:xfrm>
              <a:prstGeom prst="rect">
                <a:avLst/>
              </a:prstGeom>
              <a:blipFill>
                <a:blip r:embed="rId6"/>
                <a:stretch>
                  <a:fillRect l="-610" t="-4878" r="-1220" b="-14634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37">
                <a:extLst>
                  <a:ext uri="{FF2B5EF4-FFF2-40B4-BE49-F238E27FC236}">
                    <a16:creationId xmlns:a16="http://schemas.microsoft.com/office/drawing/2014/main" id="{12228197-64B2-FFFF-0117-AC618AB0F0F4}"/>
                  </a:ext>
                </a:extLst>
              </p:cNvPr>
              <p:cNvSpPr/>
              <p:nvPr/>
            </p:nvSpPr>
            <p:spPr>
              <a:xfrm>
                <a:off x="3325097" y="6153496"/>
                <a:ext cx="1890685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kumimoji="1" lang="en-US" altLang="zh-CN" sz="2400" b="0" i="0" smtClean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⟦</m:t>
                      </m:r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⟧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Rectangle 37">
                <a:extLst>
                  <a:ext uri="{FF2B5EF4-FFF2-40B4-BE49-F238E27FC236}">
                    <a16:creationId xmlns:a16="http://schemas.microsoft.com/office/drawing/2014/main" id="{12228197-64B2-FFFF-0117-AC618AB0F0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7" y="6153496"/>
                <a:ext cx="1890685" cy="465714"/>
              </a:xfrm>
              <a:prstGeom prst="rect">
                <a:avLst/>
              </a:prstGeom>
              <a:blipFill>
                <a:blip r:embed="rId7"/>
                <a:stretch>
                  <a:fillRect t="-5000" b="-17500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14">
            <a:extLst>
              <a:ext uri="{FF2B5EF4-FFF2-40B4-BE49-F238E27FC236}">
                <a16:creationId xmlns:a16="http://schemas.microsoft.com/office/drawing/2014/main" id="{B27D4D57-8CEA-B027-0952-BE3E1A416210}"/>
              </a:ext>
            </a:extLst>
          </p:cNvPr>
          <p:cNvCxnSpPr>
            <a:cxnSpLocks/>
          </p:cNvCxnSpPr>
          <p:nvPr/>
        </p:nvCxnSpPr>
        <p:spPr>
          <a:xfrm>
            <a:off x="6096000" y="1448876"/>
            <a:ext cx="0" cy="47895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15">
            <a:extLst>
              <a:ext uri="{FF2B5EF4-FFF2-40B4-BE49-F238E27FC236}">
                <a16:creationId xmlns:a16="http://schemas.microsoft.com/office/drawing/2014/main" id="{92207B96-EC69-CF80-8314-64C57AA40E9B}"/>
              </a:ext>
            </a:extLst>
          </p:cNvPr>
          <p:cNvSpPr/>
          <p:nvPr/>
        </p:nvSpPr>
        <p:spPr>
          <a:xfrm>
            <a:off x="2886129" y="1388497"/>
            <a:ext cx="1281994" cy="46151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Aptos" panose="020B0004020202020204" pitchFamily="34" charset="0"/>
                <a:cs typeface="Times New Roman" panose="02020603050405020304" pitchFamily="18" charset="0"/>
              </a:rPr>
              <a:t>Garbler</a:t>
            </a:r>
          </a:p>
        </p:txBody>
      </p:sp>
      <p:sp>
        <p:nvSpPr>
          <p:cNvPr id="52" name="Rounded Rectangle 16">
            <a:extLst>
              <a:ext uri="{FF2B5EF4-FFF2-40B4-BE49-F238E27FC236}">
                <a16:creationId xmlns:a16="http://schemas.microsoft.com/office/drawing/2014/main" id="{A4835119-D048-05B8-9FF6-84D78E9B2F43}"/>
              </a:ext>
            </a:extLst>
          </p:cNvPr>
          <p:cNvSpPr/>
          <p:nvPr/>
        </p:nvSpPr>
        <p:spPr>
          <a:xfrm>
            <a:off x="8023878" y="1394604"/>
            <a:ext cx="1479299" cy="46151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Evaluator</a:t>
            </a:r>
          </a:p>
        </p:txBody>
      </p:sp>
      <p:cxnSp>
        <p:nvCxnSpPr>
          <p:cNvPr id="53" name="Straight Arrow Connector 22">
            <a:extLst>
              <a:ext uri="{FF2B5EF4-FFF2-40B4-BE49-F238E27FC236}">
                <a16:creationId xmlns:a16="http://schemas.microsoft.com/office/drawing/2014/main" id="{DE616B6E-C2A7-ED56-8A3A-47753347026F}"/>
              </a:ext>
            </a:extLst>
          </p:cNvPr>
          <p:cNvCxnSpPr>
            <a:cxnSpLocks/>
          </p:cNvCxnSpPr>
          <p:nvPr/>
        </p:nvCxnSpPr>
        <p:spPr>
          <a:xfrm>
            <a:off x="4168123" y="4494192"/>
            <a:ext cx="349541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AC3E2BED-B63E-9324-8284-688ED5A56290}"/>
                  </a:ext>
                </a:extLst>
              </p:cNvPr>
              <p:cNvSpPr txBox="1"/>
              <p:nvPr/>
            </p:nvSpPr>
            <p:spPr>
              <a:xfrm>
                <a:off x="5136516" y="3252175"/>
                <a:ext cx="601607" cy="477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kumimoji="1"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AC3E2BED-B63E-9324-8284-688ED5A56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516" y="3252175"/>
                <a:ext cx="601607" cy="477888"/>
              </a:xfrm>
              <a:prstGeom prst="rect">
                <a:avLst/>
              </a:prstGeom>
              <a:blipFill>
                <a:blip r:embed="rId8"/>
                <a:stretch>
                  <a:fillRect r="-193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71C9FD26-010A-70A1-1B12-0E58396FB425}"/>
                  </a:ext>
                </a:extLst>
              </p:cNvPr>
              <p:cNvSpPr txBox="1"/>
              <p:nvPr/>
            </p:nvSpPr>
            <p:spPr>
              <a:xfrm>
                <a:off x="6563899" y="3252175"/>
                <a:ext cx="652329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71C9FD26-010A-70A1-1B12-0E58396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899" y="3252175"/>
                <a:ext cx="652329" cy="477888"/>
              </a:xfrm>
              <a:prstGeom prst="rect">
                <a:avLst/>
              </a:prstGeom>
              <a:blipFill>
                <a:blip r:embed="rId9"/>
                <a:stretch>
                  <a:fillRect r="-214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CD624237-A42F-09CA-611D-C56D89DF7A2E}"/>
                  </a:ext>
                </a:extLst>
              </p:cNvPr>
              <p:cNvSpPr txBox="1"/>
              <p:nvPr/>
            </p:nvSpPr>
            <p:spPr>
              <a:xfrm>
                <a:off x="5136656" y="5085051"/>
                <a:ext cx="567320" cy="477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/>
                      </m:sSub>
                    </m:oMath>
                  </m:oMathPara>
                </a14:m>
                <a:endParaRPr kumimoji="1" lang="en-US" altLang="zh-CN" sz="2400" i="1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CD624237-A42F-09CA-611D-C56D89DF7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656" y="5085051"/>
                <a:ext cx="567320" cy="4778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A1E6DA20-C81B-3532-41CA-D964A6CC941E}"/>
                  </a:ext>
                </a:extLst>
              </p:cNvPr>
              <p:cNvSpPr txBox="1"/>
              <p:nvPr/>
            </p:nvSpPr>
            <p:spPr>
              <a:xfrm>
                <a:off x="6579498" y="5071141"/>
                <a:ext cx="600053" cy="477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/>
                      </m:sSub>
                    </m:oMath>
                  </m:oMathPara>
                </a14:m>
                <a:endParaRPr kumimoji="1" lang="en-US" altLang="zh-CN" sz="2400" i="1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A1E6DA20-C81B-3532-41CA-D964A6CC9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498" y="5071141"/>
                <a:ext cx="600053" cy="4778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本框 69">
                <a:extLst>
                  <a:ext uri="{FF2B5EF4-FFF2-40B4-BE49-F238E27FC236}">
                    <a16:creationId xmlns:a16="http://schemas.microsoft.com/office/drawing/2014/main" id="{EFE65B34-C9D3-9504-C410-239282DD55FE}"/>
                  </a:ext>
                </a:extLst>
              </p:cNvPr>
              <p:cNvSpPr txBox="1"/>
              <p:nvPr/>
            </p:nvSpPr>
            <p:spPr>
              <a:xfrm>
                <a:off x="4383015" y="4045698"/>
                <a:ext cx="133745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⊕</m:t>
                          </m:r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70" name="文本框 69">
                <a:extLst>
                  <a:ext uri="{FF2B5EF4-FFF2-40B4-BE49-F238E27FC236}">
                    <a16:creationId xmlns:a16="http://schemas.microsoft.com/office/drawing/2014/main" id="{EFE65B34-C9D3-9504-C410-239282DD5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015" y="4045698"/>
                <a:ext cx="1337451" cy="461665"/>
              </a:xfrm>
              <a:prstGeom prst="rect">
                <a:avLst/>
              </a:prstGeom>
              <a:blipFill>
                <a:blip r:embed="rId12"/>
                <a:stretch>
                  <a:fillRect l="-1887" r="-26415" b="-81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直线箭头连接符 71">
            <a:extLst>
              <a:ext uri="{FF2B5EF4-FFF2-40B4-BE49-F238E27FC236}">
                <a16:creationId xmlns:a16="http://schemas.microsoft.com/office/drawing/2014/main" id="{41BB67D8-E262-1260-2470-4CEE210E6357}"/>
              </a:ext>
            </a:extLst>
          </p:cNvPr>
          <p:cNvCxnSpPr>
            <a:cxnSpLocks/>
            <a:stCxn id="56" idx="2"/>
            <a:endCxn id="74" idx="3"/>
          </p:cNvCxnSpPr>
          <p:nvPr/>
        </p:nvCxnSpPr>
        <p:spPr>
          <a:xfrm flipH="1">
            <a:off x="2944653" y="3730063"/>
            <a:ext cx="2492667" cy="4647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6">
            <a:extLst>
              <a:ext uri="{FF2B5EF4-FFF2-40B4-BE49-F238E27FC236}">
                <a16:creationId xmlns:a16="http://schemas.microsoft.com/office/drawing/2014/main" id="{82D8F0D1-867D-F7A5-058A-A021BA8F7DAD}"/>
              </a:ext>
            </a:extLst>
          </p:cNvPr>
          <p:cNvSpPr/>
          <p:nvPr/>
        </p:nvSpPr>
        <p:spPr>
          <a:xfrm>
            <a:off x="2437179" y="3961783"/>
            <a:ext cx="536095" cy="50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EBDB7D08-4A19-F05E-5169-94FDFE8EC76C}"/>
                  </a:ext>
                </a:extLst>
              </p:cNvPr>
              <p:cNvSpPr txBox="1"/>
              <p:nvPr/>
            </p:nvSpPr>
            <p:spPr>
              <a:xfrm>
                <a:off x="2457608" y="3963947"/>
                <a:ext cx="48704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kumimoji="1"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EBDB7D08-4A19-F05E-5169-94FDFE8EC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608" y="3963947"/>
                <a:ext cx="487045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文本框 74">
            <a:extLst>
              <a:ext uri="{FF2B5EF4-FFF2-40B4-BE49-F238E27FC236}">
                <a16:creationId xmlns:a16="http://schemas.microsoft.com/office/drawing/2014/main" id="{422C92EE-B1C5-F830-7848-A754712DEBD3}"/>
              </a:ext>
            </a:extLst>
          </p:cNvPr>
          <p:cNvSpPr txBox="1"/>
          <p:nvPr/>
        </p:nvSpPr>
        <p:spPr>
          <a:xfrm>
            <a:off x="5542252" y="2611543"/>
            <a:ext cx="1309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HE</a:t>
            </a:r>
            <a:r>
              <a:rPr lang="zh-CN" altLang="en-US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eval</a:t>
            </a:r>
            <a:endParaRPr lang="zh-CN" altLang="en-US" sz="2400" dirty="0">
              <a:latin typeface="Aptos" panose="020B00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76" name="直线箭头连接符 75">
            <a:extLst>
              <a:ext uri="{FF2B5EF4-FFF2-40B4-BE49-F238E27FC236}">
                <a16:creationId xmlns:a16="http://schemas.microsoft.com/office/drawing/2014/main" id="{FFA71568-BFBA-6F28-9120-0CF7E8D3FB9D}"/>
              </a:ext>
            </a:extLst>
          </p:cNvPr>
          <p:cNvCxnSpPr>
            <a:cxnSpLocks/>
            <a:stCxn id="62" idx="2"/>
          </p:cNvCxnSpPr>
          <p:nvPr/>
        </p:nvCxnSpPr>
        <p:spPr>
          <a:xfrm flipH="1">
            <a:off x="4636525" y="5562939"/>
            <a:ext cx="783791" cy="5286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线箭头连接符 79">
            <a:extLst>
              <a:ext uri="{FF2B5EF4-FFF2-40B4-BE49-F238E27FC236}">
                <a16:creationId xmlns:a16="http://schemas.microsoft.com/office/drawing/2014/main" id="{774894FA-6545-9925-1DFC-AB78A936CCB3}"/>
              </a:ext>
            </a:extLst>
          </p:cNvPr>
          <p:cNvCxnSpPr>
            <a:cxnSpLocks/>
            <a:stCxn id="89" idx="2"/>
            <a:endCxn id="56" idx="0"/>
          </p:cNvCxnSpPr>
          <p:nvPr/>
        </p:nvCxnSpPr>
        <p:spPr>
          <a:xfrm>
            <a:off x="4284675" y="2526812"/>
            <a:ext cx="1152645" cy="7253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线箭头连接符 82">
            <a:extLst>
              <a:ext uri="{FF2B5EF4-FFF2-40B4-BE49-F238E27FC236}">
                <a16:creationId xmlns:a16="http://schemas.microsoft.com/office/drawing/2014/main" id="{FF94547D-092F-C204-7F7B-5193211A96F4}"/>
              </a:ext>
            </a:extLst>
          </p:cNvPr>
          <p:cNvCxnSpPr>
            <a:cxnSpLocks/>
            <a:stCxn id="39" idx="2"/>
            <a:endCxn id="57" idx="0"/>
          </p:cNvCxnSpPr>
          <p:nvPr/>
        </p:nvCxnSpPr>
        <p:spPr>
          <a:xfrm flipH="1">
            <a:off x="6890064" y="2532900"/>
            <a:ext cx="1012460" cy="719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37E25C01-1791-AB45-408D-BF6BAF85E226}"/>
                  </a:ext>
                </a:extLst>
              </p:cNvPr>
              <p:cNvSpPr/>
              <p:nvPr/>
            </p:nvSpPr>
            <p:spPr>
              <a:xfrm>
                <a:off x="3224417" y="2061098"/>
                <a:ext cx="2120515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  <m:r>
                      <m:rPr>
                        <m:nor/>
                      </m:rPr>
                      <a:rPr lang="en-US" altLang="zh-CN" sz="2400" b="0" i="0" smtClean="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37E25C01-1791-AB45-408D-BF6BAF85E2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417" y="2061098"/>
                <a:ext cx="2120515" cy="465714"/>
              </a:xfrm>
              <a:prstGeom prst="rect">
                <a:avLst/>
              </a:prstGeom>
              <a:blipFill>
                <a:blip r:embed="rId16"/>
                <a:stretch>
                  <a:fillRect t="-5000" b="-17500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40">
                <a:extLst>
                  <a:ext uri="{FF2B5EF4-FFF2-40B4-BE49-F238E27FC236}">
                    <a16:creationId xmlns:a16="http://schemas.microsoft.com/office/drawing/2014/main" id="{C9908780-7E36-9CB9-5CAD-D394EDA05334}"/>
                  </a:ext>
                </a:extLst>
              </p:cNvPr>
              <p:cNvSpPr/>
              <p:nvPr/>
            </p:nvSpPr>
            <p:spPr>
              <a:xfrm>
                <a:off x="9107180" y="2067517"/>
                <a:ext cx="1207230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400" dirty="0"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0" name="Rectangle 40">
                <a:extLst>
                  <a:ext uri="{FF2B5EF4-FFF2-40B4-BE49-F238E27FC236}">
                    <a16:creationId xmlns:a16="http://schemas.microsoft.com/office/drawing/2014/main" id="{C9908780-7E36-9CB9-5CAD-D394EDA053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180" y="2067517"/>
                <a:ext cx="1207230" cy="465714"/>
              </a:xfrm>
              <a:prstGeom prst="rect">
                <a:avLst/>
              </a:prstGeom>
              <a:blipFill>
                <a:blip r:embed="rId17"/>
                <a:stretch>
                  <a:fillRect l="-4082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ounded Rectangle 3">
            <a:extLst>
              <a:ext uri="{FF2B5EF4-FFF2-40B4-BE49-F238E27FC236}">
                <a16:creationId xmlns:a16="http://schemas.microsoft.com/office/drawing/2014/main" id="{F4ABD8FF-6B02-551A-226B-D925046690D6}"/>
              </a:ext>
            </a:extLst>
          </p:cNvPr>
          <p:cNvSpPr/>
          <p:nvPr/>
        </p:nvSpPr>
        <p:spPr>
          <a:xfrm>
            <a:off x="378842" y="3904330"/>
            <a:ext cx="1730526" cy="580899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Oddness</a:t>
            </a:r>
            <a:endParaRPr lang="en-US" sz="2400" b="1" dirty="0">
              <a:solidFill>
                <a:schemeClr val="tx1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文本框 151">
                <a:extLst>
                  <a:ext uri="{FF2B5EF4-FFF2-40B4-BE49-F238E27FC236}">
                    <a16:creationId xmlns:a16="http://schemas.microsoft.com/office/drawing/2014/main" id="{6A4AA383-B33C-886F-370D-8005ACA32EAB}"/>
                  </a:ext>
                </a:extLst>
              </p:cNvPr>
              <p:cNvSpPr txBox="1"/>
              <p:nvPr/>
            </p:nvSpPr>
            <p:spPr>
              <a:xfrm>
                <a:off x="2624547" y="5598834"/>
                <a:ext cx="2367375" cy="468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152" name="文本框 151">
                <a:extLst>
                  <a:ext uri="{FF2B5EF4-FFF2-40B4-BE49-F238E27FC236}">
                    <a16:creationId xmlns:a16="http://schemas.microsoft.com/office/drawing/2014/main" id="{6A4AA383-B33C-886F-370D-8005ACA32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547" y="5598834"/>
                <a:ext cx="2367375" cy="468205"/>
              </a:xfrm>
              <a:prstGeom prst="rect">
                <a:avLst/>
              </a:prstGeom>
              <a:blipFill>
                <a:blip r:embed="rId18"/>
                <a:stretch>
                  <a:fillRect l="-515" r="-1804"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文本框 152">
                <a:extLst>
                  <a:ext uri="{FF2B5EF4-FFF2-40B4-BE49-F238E27FC236}">
                    <a16:creationId xmlns:a16="http://schemas.microsoft.com/office/drawing/2014/main" id="{3BCF9540-C8A4-EF1A-ABC4-345CB5A64046}"/>
                  </a:ext>
                </a:extLst>
              </p:cNvPr>
              <p:cNvSpPr txBox="1"/>
              <p:nvPr/>
            </p:nvSpPr>
            <p:spPr>
              <a:xfrm>
                <a:off x="2320104" y="3466920"/>
                <a:ext cx="2367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̃"/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153" name="文本框 152">
                <a:extLst>
                  <a:ext uri="{FF2B5EF4-FFF2-40B4-BE49-F238E27FC236}">
                    <a16:creationId xmlns:a16="http://schemas.microsoft.com/office/drawing/2014/main" id="{3BCF9540-C8A4-EF1A-ABC4-345CB5A64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104" y="3466920"/>
                <a:ext cx="2367375" cy="461665"/>
              </a:xfrm>
              <a:prstGeom prst="rect">
                <a:avLst/>
              </a:prstGeom>
              <a:blipFill>
                <a:blip r:embed="rId19"/>
                <a:stretch>
                  <a:fillRect l="-773" r="-18041" b="-17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Rounded Rectangle 3">
            <a:extLst>
              <a:ext uri="{FF2B5EF4-FFF2-40B4-BE49-F238E27FC236}">
                <a16:creationId xmlns:a16="http://schemas.microsoft.com/office/drawing/2014/main" id="{C9FE8722-97C4-CC87-718B-DCC2B6339430}"/>
              </a:ext>
            </a:extLst>
          </p:cNvPr>
          <p:cNvSpPr/>
          <p:nvPr/>
        </p:nvSpPr>
        <p:spPr>
          <a:xfrm>
            <a:off x="378842" y="5901631"/>
            <a:ext cx="1962045" cy="8120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Distributed</a:t>
            </a:r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evaluation</a:t>
            </a:r>
            <a:endParaRPr lang="zh-CN" altLang="en-US" sz="2400" dirty="0">
              <a:solidFill>
                <a:schemeClr val="tx1"/>
              </a:solidFill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59" name="图片 158">
            <a:extLst>
              <a:ext uri="{FF2B5EF4-FFF2-40B4-BE49-F238E27FC236}">
                <a16:creationId xmlns:a16="http://schemas.microsoft.com/office/drawing/2014/main" id="{2B28DCBC-A9E0-1B3E-0689-6833C54532D7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 t="25902" b="21796"/>
          <a:stretch/>
        </p:blipFill>
        <p:spPr>
          <a:xfrm>
            <a:off x="485616" y="800447"/>
            <a:ext cx="10908791" cy="172701"/>
          </a:xfrm>
          <a:prstGeom prst="rect">
            <a:avLst/>
          </a:prstGeom>
        </p:spPr>
      </p:pic>
      <p:sp>
        <p:nvSpPr>
          <p:cNvPr id="160" name="Title 1">
            <a:extLst>
              <a:ext uri="{FF2B5EF4-FFF2-40B4-BE49-F238E27FC236}">
                <a16:creationId xmlns:a16="http://schemas.microsoft.com/office/drawing/2014/main" id="{F37DCE11-8232-A5CC-7182-0063806E20EF}"/>
              </a:ext>
            </a:extLst>
          </p:cNvPr>
          <p:cNvSpPr txBox="1">
            <a:spLocks/>
          </p:cNvSpPr>
          <p:nvPr/>
        </p:nvSpPr>
        <p:spPr>
          <a:xfrm>
            <a:off x="0" y="152308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solidFill>
                  <a:srgbClr val="000000"/>
                </a:solidFill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Overview of </a:t>
            </a:r>
            <a:r>
              <a:rPr lang="en-US" altLang="zh-CN" b="1" dirty="0" err="1">
                <a:solidFill>
                  <a:srgbClr val="000000"/>
                </a:solidFill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BitGC</a:t>
            </a:r>
            <a:endParaRPr lang="en-US" altLang="zh-CN" b="1" dirty="0">
              <a:solidFill>
                <a:srgbClr val="000000"/>
              </a:solidFill>
              <a:latin typeface="Aptos Display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37">
                <a:extLst>
                  <a:ext uri="{FF2B5EF4-FFF2-40B4-BE49-F238E27FC236}">
                    <a16:creationId xmlns:a16="http://schemas.microsoft.com/office/drawing/2014/main" id="{4A5C4DC4-9142-23F2-5DC0-C89463FA9201}"/>
                  </a:ext>
                </a:extLst>
              </p:cNvPr>
              <p:cNvSpPr/>
              <p:nvPr/>
            </p:nvSpPr>
            <p:spPr>
              <a:xfrm>
                <a:off x="7280150" y="6153496"/>
                <a:ext cx="1415217" cy="475301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⟦</m:t>
                      </m:r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⟧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37">
                <a:extLst>
                  <a:ext uri="{FF2B5EF4-FFF2-40B4-BE49-F238E27FC236}">
                    <a16:creationId xmlns:a16="http://schemas.microsoft.com/office/drawing/2014/main" id="{4A5C4DC4-9142-23F2-5DC0-C89463FA92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150" y="6153496"/>
                <a:ext cx="1415217" cy="475301"/>
              </a:xfrm>
              <a:prstGeom prst="rect">
                <a:avLst/>
              </a:prstGeom>
              <a:blipFill>
                <a:blip r:embed="rId21"/>
                <a:stretch>
                  <a:fillRect b="-12195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线箭头连接符 2">
            <a:extLst>
              <a:ext uri="{FF2B5EF4-FFF2-40B4-BE49-F238E27FC236}">
                <a16:creationId xmlns:a16="http://schemas.microsoft.com/office/drawing/2014/main" id="{E85E8C14-5252-5BDA-E1E2-E971C0D419F3}"/>
              </a:ext>
            </a:extLst>
          </p:cNvPr>
          <p:cNvCxnSpPr>
            <a:cxnSpLocks/>
            <a:endCxn id="2" idx="0"/>
          </p:cNvCxnSpPr>
          <p:nvPr/>
        </p:nvCxnSpPr>
        <p:spPr>
          <a:xfrm>
            <a:off x="6879525" y="5549029"/>
            <a:ext cx="1108234" cy="6044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CDEE166-C46D-DB64-31F5-82615C1B00F5}"/>
                  </a:ext>
                </a:extLst>
              </p:cNvPr>
              <p:cNvSpPr txBox="1"/>
              <p:nvPr/>
            </p:nvSpPr>
            <p:spPr>
              <a:xfrm>
                <a:off x="7280150" y="5615929"/>
                <a:ext cx="2367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CDEE166-C46D-DB64-31F5-82615C1B0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150" y="5615929"/>
                <a:ext cx="2367375" cy="461665"/>
              </a:xfrm>
              <a:prstGeom prst="rect">
                <a:avLst/>
              </a:prstGeom>
              <a:blipFill>
                <a:blip r:embed="rId22"/>
                <a:stretch>
                  <a:fillRect r="-771" b="-157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75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5" grpId="0" animBg="1"/>
      <p:bldP spid="36" grpId="0" animBg="1"/>
      <p:bldP spid="45" grpId="0" animBg="1"/>
      <p:bldP spid="56" grpId="0"/>
      <p:bldP spid="57" grpId="0"/>
      <p:bldP spid="62" grpId="0"/>
      <p:bldP spid="63" grpId="0"/>
      <p:bldP spid="70" grpId="0"/>
      <p:bldP spid="73" grpId="0" animBg="1"/>
      <p:bldP spid="74" grpId="0"/>
      <p:bldP spid="75" grpId="0"/>
      <p:bldP spid="109" grpId="0" animBg="1"/>
      <p:bldP spid="152" grpId="0"/>
      <p:bldP spid="153" grpId="0"/>
      <p:bldP spid="154" grpId="0" animBg="1"/>
      <p:bldP spid="2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51F15-0AFD-696C-B350-3CA824F88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39">
                <a:extLst>
                  <a:ext uri="{FF2B5EF4-FFF2-40B4-BE49-F238E27FC236}">
                    <a16:creationId xmlns:a16="http://schemas.microsoft.com/office/drawing/2014/main" id="{6B2A9520-EBC2-DFEF-3F94-2310B9F19455}"/>
                  </a:ext>
                </a:extLst>
              </p:cNvPr>
              <p:cNvSpPr/>
              <p:nvPr/>
            </p:nvSpPr>
            <p:spPr>
              <a:xfrm>
                <a:off x="744995" y="2061098"/>
                <a:ext cx="2289825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kumimoji="1" lang="en-US" altLang="zh-CN" sz="2400" b="0" i="0" smtClean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,</m:t>
                      </m:r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39">
                <a:extLst>
                  <a:ext uri="{FF2B5EF4-FFF2-40B4-BE49-F238E27FC236}">
                    <a16:creationId xmlns:a16="http://schemas.microsoft.com/office/drawing/2014/main" id="{6B2A9520-EBC2-DFEF-3F94-2310B9F194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995" y="2061098"/>
                <a:ext cx="2289825" cy="465714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43">
            <a:extLst>
              <a:ext uri="{FF2B5EF4-FFF2-40B4-BE49-F238E27FC236}">
                <a16:creationId xmlns:a16="http://schemas.microsoft.com/office/drawing/2014/main" id="{268ABA38-20E7-D1CB-0CCB-67AA8ABC3B99}"/>
              </a:ext>
            </a:extLst>
          </p:cNvPr>
          <p:cNvSpPr/>
          <p:nvPr/>
        </p:nvSpPr>
        <p:spPr>
          <a:xfrm>
            <a:off x="4636525" y="3234019"/>
            <a:ext cx="2999217" cy="538085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42">
            <a:extLst>
              <a:ext uri="{FF2B5EF4-FFF2-40B4-BE49-F238E27FC236}">
                <a16:creationId xmlns:a16="http://schemas.microsoft.com/office/drawing/2014/main" id="{DE03F2E7-50F3-1A6F-A9FE-47404B30BA77}"/>
              </a:ext>
            </a:extLst>
          </p:cNvPr>
          <p:cNvSpPr/>
          <p:nvPr/>
        </p:nvSpPr>
        <p:spPr>
          <a:xfrm>
            <a:off x="4819673" y="5050918"/>
            <a:ext cx="2713572" cy="565011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sz="2400" i="1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0">
                <a:extLst>
                  <a:ext uri="{FF2B5EF4-FFF2-40B4-BE49-F238E27FC236}">
                    <a16:creationId xmlns:a16="http://schemas.microsoft.com/office/drawing/2014/main" id="{A848D3BF-11B6-CA35-7025-3EE5C11EEB15}"/>
                  </a:ext>
                </a:extLst>
              </p:cNvPr>
              <p:cNvSpPr/>
              <p:nvPr/>
            </p:nvSpPr>
            <p:spPr>
              <a:xfrm>
                <a:off x="6884142" y="2067186"/>
                <a:ext cx="2036764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 smtClean="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  <m:r>
                      <m:rPr>
                        <m:nor/>
                      </m:rPr>
                      <a:rPr lang="en-US" altLang="zh-CN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endParaRPr lang="en-US" sz="2400" dirty="0"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Rectangle 40">
                <a:extLst>
                  <a:ext uri="{FF2B5EF4-FFF2-40B4-BE49-F238E27FC236}">
                    <a16:creationId xmlns:a16="http://schemas.microsoft.com/office/drawing/2014/main" id="{A848D3BF-11B6-CA35-7025-3EE5C11EEB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142" y="2067186"/>
                <a:ext cx="2036764" cy="465714"/>
              </a:xfrm>
              <a:prstGeom prst="rect">
                <a:avLst/>
              </a:prstGeom>
              <a:blipFill>
                <a:blip r:embed="rId4"/>
                <a:stretch>
                  <a:fillRect l="-610" t="-4878" r="-1220" b="-14634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37">
                <a:extLst>
                  <a:ext uri="{FF2B5EF4-FFF2-40B4-BE49-F238E27FC236}">
                    <a16:creationId xmlns:a16="http://schemas.microsoft.com/office/drawing/2014/main" id="{37F69E54-366A-A9AE-897B-6FF55FDE577E}"/>
                  </a:ext>
                </a:extLst>
              </p:cNvPr>
              <p:cNvSpPr/>
              <p:nvPr/>
            </p:nvSpPr>
            <p:spPr>
              <a:xfrm>
                <a:off x="3325097" y="6153496"/>
                <a:ext cx="1890685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kumimoji="1"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kumimoji="1" lang="en-US" altLang="zh-CN" sz="2400" b="0" i="0" smtClean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⟦</m:t>
                      </m:r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⟧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Rectangle 37">
                <a:extLst>
                  <a:ext uri="{FF2B5EF4-FFF2-40B4-BE49-F238E27FC236}">
                    <a16:creationId xmlns:a16="http://schemas.microsoft.com/office/drawing/2014/main" id="{37F69E54-366A-A9AE-897B-6FF55FDE57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7" y="6153496"/>
                <a:ext cx="1890685" cy="465714"/>
              </a:xfrm>
              <a:prstGeom prst="rect">
                <a:avLst/>
              </a:prstGeom>
              <a:blipFill>
                <a:blip r:embed="rId5"/>
                <a:stretch>
                  <a:fillRect t="-5000" b="-17500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14">
            <a:extLst>
              <a:ext uri="{FF2B5EF4-FFF2-40B4-BE49-F238E27FC236}">
                <a16:creationId xmlns:a16="http://schemas.microsoft.com/office/drawing/2014/main" id="{27F3D060-EA7A-C04F-6E0E-DEAFBF1249D0}"/>
              </a:ext>
            </a:extLst>
          </p:cNvPr>
          <p:cNvCxnSpPr>
            <a:cxnSpLocks/>
          </p:cNvCxnSpPr>
          <p:nvPr/>
        </p:nvCxnSpPr>
        <p:spPr>
          <a:xfrm>
            <a:off x="6096000" y="1448876"/>
            <a:ext cx="0" cy="47895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15">
            <a:extLst>
              <a:ext uri="{FF2B5EF4-FFF2-40B4-BE49-F238E27FC236}">
                <a16:creationId xmlns:a16="http://schemas.microsoft.com/office/drawing/2014/main" id="{2F394C76-8511-5EF3-4675-A25990B26187}"/>
              </a:ext>
            </a:extLst>
          </p:cNvPr>
          <p:cNvSpPr/>
          <p:nvPr/>
        </p:nvSpPr>
        <p:spPr>
          <a:xfrm>
            <a:off x="2886129" y="1388497"/>
            <a:ext cx="1281994" cy="46151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Aptos" panose="020B0004020202020204" pitchFamily="34" charset="0"/>
                <a:cs typeface="Times New Roman" panose="02020603050405020304" pitchFamily="18" charset="0"/>
              </a:rPr>
              <a:t>Garbler</a:t>
            </a:r>
          </a:p>
        </p:txBody>
      </p:sp>
      <p:sp>
        <p:nvSpPr>
          <p:cNvPr id="52" name="Rounded Rectangle 16">
            <a:extLst>
              <a:ext uri="{FF2B5EF4-FFF2-40B4-BE49-F238E27FC236}">
                <a16:creationId xmlns:a16="http://schemas.microsoft.com/office/drawing/2014/main" id="{B44CDE3B-621C-6925-63EE-3D2DF44B441B}"/>
              </a:ext>
            </a:extLst>
          </p:cNvPr>
          <p:cNvSpPr/>
          <p:nvPr/>
        </p:nvSpPr>
        <p:spPr>
          <a:xfrm>
            <a:off x="8023878" y="1394604"/>
            <a:ext cx="1479299" cy="46151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Evaluator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F01DA941-FCF8-A0A4-4EBD-1321FFF0FED1}"/>
                  </a:ext>
                </a:extLst>
              </p:cNvPr>
              <p:cNvSpPr txBox="1"/>
              <p:nvPr/>
            </p:nvSpPr>
            <p:spPr>
              <a:xfrm>
                <a:off x="5136516" y="3252175"/>
                <a:ext cx="601607" cy="477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kumimoji="1"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F01DA941-FCF8-A0A4-4EBD-1321FFF0F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516" y="3252175"/>
                <a:ext cx="601607" cy="477888"/>
              </a:xfrm>
              <a:prstGeom prst="rect">
                <a:avLst/>
              </a:prstGeom>
              <a:blipFill>
                <a:blip r:embed="rId6"/>
                <a:stretch>
                  <a:fillRect r="-193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CA038AED-D697-5DCA-6568-CA1AF462C65A}"/>
                  </a:ext>
                </a:extLst>
              </p:cNvPr>
              <p:cNvSpPr txBox="1"/>
              <p:nvPr/>
            </p:nvSpPr>
            <p:spPr>
              <a:xfrm>
                <a:off x="6563899" y="3252175"/>
                <a:ext cx="652329" cy="477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CA038AED-D697-5DCA-6568-CA1AF462C6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899" y="3252175"/>
                <a:ext cx="652329" cy="477888"/>
              </a:xfrm>
              <a:prstGeom prst="rect">
                <a:avLst/>
              </a:prstGeom>
              <a:blipFill>
                <a:blip r:embed="rId7"/>
                <a:stretch>
                  <a:fillRect r="-214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2D9BCD95-71E7-DF83-AA3A-FB725F29133A}"/>
                  </a:ext>
                </a:extLst>
              </p:cNvPr>
              <p:cNvSpPr txBox="1"/>
              <p:nvPr/>
            </p:nvSpPr>
            <p:spPr>
              <a:xfrm>
                <a:off x="5136656" y="5085051"/>
                <a:ext cx="567320" cy="477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/>
                      </m:sSub>
                    </m:oMath>
                  </m:oMathPara>
                </a14:m>
                <a:endParaRPr kumimoji="1" lang="en-US" altLang="zh-CN" sz="2400" i="1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2D9BCD95-71E7-DF83-AA3A-FB725F291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656" y="5085051"/>
                <a:ext cx="567320" cy="4778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EEFCFCB3-206C-93CF-E3E2-1D677D1EB194}"/>
                  </a:ext>
                </a:extLst>
              </p:cNvPr>
              <p:cNvSpPr txBox="1"/>
              <p:nvPr/>
            </p:nvSpPr>
            <p:spPr>
              <a:xfrm>
                <a:off x="6579498" y="5071141"/>
                <a:ext cx="600053" cy="477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/>
                      </m:sSub>
                    </m:oMath>
                  </m:oMathPara>
                </a14:m>
                <a:endParaRPr kumimoji="1" lang="en-US" altLang="zh-CN" sz="2400" i="1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EEFCFCB3-206C-93CF-E3E2-1D677D1EB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498" y="5071141"/>
                <a:ext cx="600053" cy="4778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直线箭头连接符 71">
            <a:extLst>
              <a:ext uri="{FF2B5EF4-FFF2-40B4-BE49-F238E27FC236}">
                <a16:creationId xmlns:a16="http://schemas.microsoft.com/office/drawing/2014/main" id="{6F754FD6-27A4-A1C3-3393-AF94DA0F8815}"/>
              </a:ext>
            </a:extLst>
          </p:cNvPr>
          <p:cNvCxnSpPr>
            <a:cxnSpLocks/>
            <a:stCxn id="56" idx="2"/>
            <a:endCxn id="74" idx="3"/>
          </p:cNvCxnSpPr>
          <p:nvPr/>
        </p:nvCxnSpPr>
        <p:spPr>
          <a:xfrm flipH="1">
            <a:off x="2944653" y="3730063"/>
            <a:ext cx="2492667" cy="4647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6">
            <a:extLst>
              <a:ext uri="{FF2B5EF4-FFF2-40B4-BE49-F238E27FC236}">
                <a16:creationId xmlns:a16="http://schemas.microsoft.com/office/drawing/2014/main" id="{1509800E-21C0-FA23-B908-CD365E821F89}"/>
              </a:ext>
            </a:extLst>
          </p:cNvPr>
          <p:cNvSpPr/>
          <p:nvPr/>
        </p:nvSpPr>
        <p:spPr>
          <a:xfrm>
            <a:off x="2437179" y="3961783"/>
            <a:ext cx="536095" cy="50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82306C37-6687-71CA-8806-5DB19DB02F3F}"/>
                  </a:ext>
                </a:extLst>
              </p:cNvPr>
              <p:cNvSpPr txBox="1"/>
              <p:nvPr/>
            </p:nvSpPr>
            <p:spPr>
              <a:xfrm>
                <a:off x="2457608" y="3963947"/>
                <a:ext cx="48704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kumimoji="1"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82306C37-6687-71CA-8806-5DB19DB02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608" y="3963947"/>
                <a:ext cx="487045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文本框 74">
            <a:extLst>
              <a:ext uri="{FF2B5EF4-FFF2-40B4-BE49-F238E27FC236}">
                <a16:creationId xmlns:a16="http://schemas.microsoft.com/office/drawing/2014/main" id="{625C02F5-80C0-4E99-32D4-CFCB96C21896}"/>
              </a:ext>
            </a:extLst>
          </p:cNvPr>
          <p:cNvSpPr txBox="1"/>
          <p:nvPr/>
        </p:nvSpPr>
        <p:spPr>
          <a:xfrm>
            <a:off x="5542252" y="2611543"/>
            <a:ext cx="1309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HE</a:t>
            </a:r>
            <a:r>
              <a:rPr lang="zh-CN" altLang="en-US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eval</a:t>
            </a:r>
            <a:endParaRPr lang="zh-CN" altLang="en-US" sz="2400" dirty="0">
              <a:latin typeface="Aptos" panose="020B00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76" name="直线箭头连接符 75">
            <a:extLst>
              <a:ext uri="{FF2B5EF4-FFF2-40B4-BE49-F238E27FC236}">
                <a16:creationId xmlns:a16="http://schemas.microsoft.com/office/drawing/2014/main" id="{C05891CE-2D1A-5FCD-9FC4-6002244F0702}"/>
              </a:ext>
            </a:extLst>
          </p:cNvPr>
          <p:cNvCxnSpPr>
            <a:cxnSpLocks/>
            <a:stCxn id="62" idx="2"/>
          </p:cNvCxnSpPr>
          <p:nvPr/>
        </p:nvCxnSpPr>
        <p:spPr>
          <a:xfrm flipH="1">
            <a:off x="4636525" y="5562939"/>
            <a:ext cx="783791" cy="5286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线箭头连接符 79">
            <a:extLst>
              <a:ext uri="{FF2B5EF4-FFF2-40B4-BE49-F238E27FC236}">
                <a16:creationId xmlns:a16="http://schemas.microsoft.com/office/drawing/2014/main" id="{CD62371C-E62D-3231-28E2-606300F71D95}"/>
              </a:ext>
            </a:extLst>
          </p:cNvPr>
          <p:cNvCxnSpPr>
            <a:cxnSpLocks/>
            <a:stCxn id="89" idx="2"/>
            <a:endCxn id="56" idx="0"/>
          </p:cNvCxnSpPr>
          <p:nvPr/>
        </p:nvCxnSpPr>
        <p:spPr>
          <a:xfrm>
            <a:off x="4284675" y="2526812"/>
            <a:ext cx="1152645" cy="7253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线箭头连接符 82">
            <a:extLst>
              <a:ext uri="{FF2B5EF4-FFF2-40B4-BE49-F238E27FC236}">
                <a16:creationId xmlns:a16="http://schemas.microsoft.com/office/drawing/2014/main" id="{DFEDCF5E-B456-5F3E-299D-1F8C0EDC0799}"/>
              </a:ext>
            </a:extLst>
          </p:cNvPr>
          <p:cNvCxnSpPr>
            <a:cxnSpLocks/>
            <a:stCxn id="39" idx="2"/>
            <a:endCxn id="57" idx="0"/>
          </p:cNvCxnSpPr>
          <p:nvPr/>
        </p:nvCxnSpPr>
        <p:spPr>
          <a:xfrm flipH="1">
            <a:off x="6890064" y="2532900"/>
            <a:ext cx="1012460" cy="719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4C0D7A02-2E7F-144B-ECF9-EA29FAAFAB22}"/>
                  </a:ext>
                </a:extLst>
              </p:cNvPr>
              <p:cNvSpPr/>
              <p:nvPr/>
            </p:nvSpPr>
            <p:spPr>
              <a:xfrm>
                <a:off x="3224417" y="2061098"/>
                <a:ext cx="2120515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  <m:r>
                      <m:rPr>
                        <m:nor/>
                      </m:rPr>
                      <a:rPr lang="en-US" altLang="zh-CN" sz="2400" b="0" i="0" smtClean="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4C0D7A02-2E7F-144B-ECF9-EA29FAAFAB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417" y="2061098"/>
                <a:ext cx="2120515" cy="465714"/>
              </a:xfrm>
              <a:prstGeom prst="rect">
                <a:avLst/>
              </a:prstGeom>
              <a:blipFill>
                <a:blip r:embed="rId14"/>
                <a:stretch>
                  <a:fillRect t="-5000" b="-17500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40">
                <a:extLst>
                  <a:ext uri="{FF2B5EF4-FFF2-40B4-BE49-F238E27FC236}">
                    <a16:creationId xmlns:a16="http://schemas.microsoft.com/office/drawing/2014/main" id="{9F0AFB08-5F39-136B-D007-0BB17CDC2DB3}"/>
                  </a:ext>
                </a:extLst>
              </p:cNvPr>
              <p:cNvSpPr/>
              <p:nvPr/>
            </p:nvSpPr>
            <p:spPr>
              <a:xfrm>
                <a:off x="9107180" y="2067517"/>
                <a:ext cx="1207230" cy="465714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400" dirty="0"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0" name="Rectangle 40">
                <a:extLst>
                  <a:ext uri="{FF2B5EF4-FFF2-40B4-BE49-F238E27FC236}">
                    <a16:creationId xmlns:a16="http://schemas.microsoft.com/office/drawing/2014/main" id="{9F0AFB08-5F39-136B-D007-0BB17CDC2D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180" y="2067517"/>
                <a:ext cx="1207230" cy="465714"/>
              </a:xfrm>
              <a:prstGeom prst="rect">
                <a:avLst/>
              </a:prstGeom>
              <a:blipFill>
                <a:blip r:embed="rId15"/>
                <a:stretch>
                  <a:fillRect l="-4082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ounded Rectangle 3">
            <a:extLst>
              <a:ext uri="{FF2B5EF4-FFF2-40B4-BE49-F238E27FC236}">
                <a16:creationId xmlns:a16="http://schemas.microsoft.com/office/drawing/2014/main" id="{5298B5BD-C375-6BB6-57CF-303D8069C051}"/>
              </a:ext>
            </a:extLst>
          </p:cNvPr>
          <p:cNvSpPr/>
          <p:nvPr/>
        </p:nvSpPr>
        <p:spPr>
          <a:xfrm>
            <a:off x="378842" y="3904330"/>
            <a:ext cx="1730526" cy="580899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oddness</a:t>
            </a:r>
            <a:endParaRPr lang="en-US" sz="2400" b="1" dirty="0">
              <a:solidFill>
                <a:schemeClr val="tx1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文本框 151">
                <a:extLst>
                  <a:ext uri="{FF2B5EF4-FFF2-40B4-BE49-F238E27FC236}">
                    <a16:creationId xmlns:a16="http://schemas.microsoft.com/office/drawing/2014/main" id="{6ACEF149-818D-B615-3B8A-850BE9892270}"/>
                  </a:ext>
                </a:extLst>
              </p:cNvPr>
              <p:cNvSpPr txBox="1"/>
              <p:nvPr/>
            </p:nvSpPr>
            <p:spPr>
              <a:xfrm>
                <a:off x="2624547" y="5598834"/>
                <a:ext cx="2367375" cy="468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152" name="文本框 151">
                <a:extLst>
                  <a:ext uri="{FF2B5EF4-FFF2-40B4-BE49-F238E27FC236}">
                    <a16:creationId xmlns:a16="http://schemas.microsoft.com/office/drawing/2014/main" id="{6ACEF149-818D-B615-3B8A-850BE9892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547" y="5598834"/>
                <a:ext cx="2367375" cy="468205"/>
              </a:xfrm>
              <a:prstGeom prst="rect">
                <a:avLst/>
              </a:prstGeom>
              <a:blipFill>
                <a:blip r:embed="rId16"/>
                <a:stretch>
                  <a:fillRect l="-773" r="-4381"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文本框 152">
                <a:extLst>
                  <a:ext uri="{FF2B5EF4-FFF2-40B4-BE49-F238E27FC236}">
                    <a16:creationId xmlns:a16="http://schemas.microsoft.com/office/drawing/2014/main" id="{00B1FD1A-3A24-57B3-BA90-8155954327BC}"/>
                  </a:ext>
                </a:extLst>
              </p:cNvPr>
              <p:cNvSpPr txBox="1"/>
              <p:nvPr/>
            </p:nvSpPr>
            <p:spPr>
              <a:xfrm>
                <a:off x="2320104" y="3466920"/>
                <a:ext cx="249266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̃"/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acc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153" name="文本框 152">
                <a:extLst>
                  <a:ext uri="{FF2B5EF4-FFF2-40B4-BE49-F238E27FC236}">
                    <a16:creationId xmlns:a16="http://schemas.microsoft.com/office/drawing/2014/main" id="{00B1FD1A-3A24-57B3-BA90-815595432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104" y="3466920"/>
                <a:ext cx="2492667" cy="461665"/>
              </a:xfrm>
              <a:prstGeom prst="rect">
                <a:avLst/>
              </a:prstGeom>
              <a:blipFill>
                <a:blip r:embed="rId17"/>
                <a:stretch>
                  <a:fillRect r="-13971" b="-17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Rounded Rectangle 3">
            <a:extLst>
              <a:ext uri="{FF2B5EF4-FFF2-40B4-BE49-F238E27FC236}">
                <a16:creationId xmlns:a16="http://schemas.microsoft.com/office/drawing/2014/main" id="{D8D5D399-799E-0D84-5CB4-BCDEC7793C45}"/>
              </a:ext>
            </a:extLst>
          </p:cNvPr>
          <p:cNvSpPr/>
          <p:nvPr/>
        </p:nvSpPr>
        <p:spPr>
          <a:xfrm>
            <a:off x="378842" y="5901631"/>
            <a:ext cx="1962045" cy="8120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Distributed</a:t>
            </a:r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evaluation</a:t>
            </a:r>
            <a:endParaRPr lang="zh-CN" altLang="en-US" sz="2400" dirty="0">
              <a:solidFill>
                <a:schemeClr val="tx1"/>
              </a:solidFill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Rounded Rectangle 21">
            <a:extLst>
              <a:ext uri="{FF2B5EF4-FFF2-40B4-BE49-F238E27FC236}">
                <a16:creationId xmlns:a16="http://schemas.microsoft.com/office/drawing/2014/main" id="{83943B7E-C57B-E94C-DFC3-72597B3C6D31}"/>
              </a:ext>
            </a:extLst>
          </p:cNvPr>
          <p:cNvSpPr/>
          <p:nvPr/>
        </p:nvSpPr>
        <p:spPr>
          <a:xfrm>
            <a:off x="2409458" y="3463563"/>
            <a:ext cx="625362" cy="397456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1">
            <a:extLst>
              <a:ext uri="{FF2B5EF4-FFF2-40B4-BE49-F238E27FC236}">
                <a16:creationId xmlns:a16="http://schemas.microsoft.com/office/drawing/2014/main" id="{BD60FA61-57E2-C709-AF4F-3ECA350F742F}"/>
              </a:ext>
            </a:extLst>
          </p:cNvPr>
          <p:cNvSpPr/>
          <p:nvPr/>
        </p:nvSpPr>
        <p:spPr>
          <a:xfrm>
            <a:off x="2732911" y="5626999"/>
            <a:ext cx="625362" cy="397456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21">
            <a:extLst>
              <a:ext uri="{FF2B5EF4-FFF2-40B4-BE49-F238E27FC236}">
                <a16:creationId xmlns:a16="http://schemas.microsoft.com/office/drawing/2014/main" id="{A09D9B47-6CF9-EAC8-DDD9-5CDD1BC6C726}"/>
              </a:ext>
            </a:extLst>
          </p:cNvPr>
          <p:cNvSpPr/>
          <p:nvPr/>
        </p:nvSpPr>
        <p:spPr>
          <a:xfrm>
            <a:off x="7440571" y="5636387"/>
            <a:ext cx="547188" cy="397456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11">
            <a:extLst>
              <a:ext uri="{FF2B5EF4-FFF2-40B4-BE49-F238E27FC236}">
                <a16:creationId xmlns:a16="http://schemas.microsoft.com/office/drawing/2014/main" id="{86CF5FA6-2D94-A5A4-7982-647B6C96B592}"/>
              </a:ext>
            </a:extLst>
          </p:cNvPr>
          <p:cNvSpPr/>
          <p:nvPr/>
        </p:nvSpPr>
        <p:spPr>
          <a:xfrm>
            <a:off x="5241227" y="3280574"/>
            <a:ext cx="367968" cy="465712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11">
            <a:extLst>
              <a:ext uri="{FF2B5EF4-FFF2-40B4-BE49-F238E27FC236}">
                <a16:creationId xmlns:a16="http://schemas.microsoft.com/office/drawing/2014/main" id="{A85AEE17-7315-2E59-D999-AC512D4B45E9}"/>
              </a:ext>
            </a:extLst>
          </p:cNvPr>
          <p:cNvSpPr/>
          <p:nvPr/>
        </p:nvSpPr>
        <p:spPr>
          <a:xfrm>
            <a:off x="6684885" y="3282135"/>
            <a:ext cx="389277" cy="465712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B794EF5F-E139-D89A-F31E-10DADC397460}"/>
              </a:ext>
            </a:extLst>
          </p:cNvPr>
          <p:cNvSpPr/>
          <p:nvPr/>
        </p:nvSpPr>
        <p:spPr>
          <a:xfrm>
            <a:off x="4637225" y="2044063"/>
            <a:ext cx="675251" cy="525745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8C050052-390A-0850-ABF0-A472A9E5F700}"/>
              </a:ext>
            </a:extLst>
          </p:cNvPr>
          <p:cNvSpPr/>
          <p:nvPr/>
        </p:nvSpPr>
        <p:spPr>
          <a:xfrm>
            <a:off x="8285706" y="2031082"/>
            <a:ext cx="675251" cy="525745"/>
          </a:xfrm>
          <a:prstGeom prst="roundRect">
            <a:avLst/>
          </a:prstGeom>
          <a:solidFill>
            <a:srgbClr val="C00000">
              <a:alpha val="5098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6">
                <a:extLst>
                  <a:ext uri="{FF2B5EF4-FFF2-40B4-BE49-F238E27FC236}">
                    <a16:creationId xmlns:a16="http://schemas.microsoft.com/office/drawing/2014/main" id="{E666544E-519A-03B9-0D60-5A5C4455C957}"/>
                  </a:ext>
                </a:extLst>
              </p:cNvPr>
              <p:cNvSpPr/>
              <p:nvPr/>
            </p:nvSpPr>
            <p:spPr>
              <a:xfrm>
                <a:off x="8228689" y="2842375"/>
                <a:ext cx="3825144" cy="83848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Transmitting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⟦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m:rPr>
                        <m:nor/>
                      </m:rPr>
                      <a:rPr lang="zh-CN" altLang="en-US" sz="2400">
                        <a:solidFill>
                          <a:schemeClr val="tx1"/>
                        </a:solidFill>
                        <a:latin typeface="Aptos" panose="020B0004020202020204" pitchFamily="34" charset="0"/>
                      </a:rPr>
                      <m:t>⟧</m:t>
                    </m:r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 is</a:t>
                </a:r>
                <a:r>
                  <a:rPr lang="zh-CN" altLang="en-US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solidFill>
                      <a:schemeClr val="tx1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cheap via Homomorphic PRG</a:t>
                </a:r>
                <a:endParaRPr lang="en-US" altLang="zh-CN" sz="2400" dirty="0">
                  <a:solidFill>
                    <a:schemeClr val="tx1"/>
                  </a:solidFill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6">
                <a:extLst>
                  <a:ext uri="{FF2B5EF4-FFF2-40B4-BE49-F238E27FC236}">
                    <a16:creationId xmlns:a16="http://schemas.microsoft.com/office/drawing/2014/main" id="{E666544E-519A-03B9-0D60-5A5C4455C9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689" y="2842375"/>
                <a:ext cx="3825144" cy="838482"/>
              </a:xfrm>
              <a:prstGeom prst="rect">
                <a:avLst/>
              </a:prstGeom>
              <a:blipFill>
                <a:blip r:embed="rId18"/>
                <a:stretch>
                  <a:fillRect t="-2857" b="-12857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图片 20">
            <a:extLst>
              <a:ext uri="{FF2B5EF4-FFF2-40B4-BE49-F238E27FC236}">
                <a16:creationId xmlns:a16="http://schemas.microsoft.com/office/drawing/2014/main" id="{3D4A92F3-FFDF-1D38-A711-69D0F07557B3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 t="25902" b="21796"/>
          <a:stretch/>
        </p:blipFill>
        <p:spPr>
          <a:xfrm>
            <a:off x="485616" y="800447"/>
            <a:ext cx="10908791" cy="172701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311371A6-7D42-D4A8-0747-2819165BF0BB}"/>
              </a:ext>
            </a:extLst>
          </p:cNvPr>
          <p:cNvSpPr txBox="1">
            <a:spLocks/>
          </p:cNvSpPr>
          <p:nvPr/>
        </p:nvSpPr>
        <p:spPr>
          <a:xfrm>
            <a:off x="0" y="152308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solidFill>
                  <a:srgbClr val="000000"/>
                </a:solidFill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Cost of </a:t>
            </a:r>
            <a:r>
              <a:rPr lang="en-US" altLang="zh-CN" b="1" dirty="0" err="1">
                <a:solidFill>
                  <a:srgbClr val="000000"/>
                </a:solidFill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BitGC</a:t>
            </a:r>
            <a:endParaRPr lang="en-US" altLang="zh-CN" b="1" dirty="0">
              <a:solidFill>
                <a:srgbClr val="000000"/>
              </a:solidFill>
              <a:latin typeface="Aptos Display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22">
            <a:extLst>
              <a:ext uri="{FF2B5EF4-FFF2-40B4-BE49-F238E27FC236}">
                <a16:creationId xmlns:a16="http://schemas.microsoft.com/office/drawing/2014/main" id="{850352BF-8FAC-0EA8-9A37-BA577860370A}"/>
              </a:ext>
            </a:extLst>
          </p:cNvPr>
          <p:cNvCxnSpPr>
            <a:cxnSpLocks/>
          </p:cNvCxnSpPr>
          <p:nvPr/>
        </p:nvCxnSpPr>
        <p:spPr>
          <a:xfrm>
            <a:off x="4168123" y="4494192"/>
            <a:ext cx="349541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DC9EE4F-6393-3C45-8816-B223079192A4}"/>
                  </a:ext>
                </a:extLst>
              </p:cNvPr>
              <p:cNvSpPr txBox="1"/>
              <p:nvPr/>
            </p:nvSpPr>
            <p:spPr>
              <a:xfrm>
                <a:off x="4383015" y="4045698"/>
                <a:ext cx="133745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⊕</m:t>
                          </m:r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DC9EE4F-6393-3C45-8816-B22307919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015" y="4045698"/>
                <a:ext cx="1337451" cy="461665"/>
              </a:xfrm>
              <a:prstGeom prst="rect">
                <a:avLst/>
              </a:prstGeom>
              <a:blipFill>
                <a:blip r:embed="rId20"/>
                <a:stretch>
                  <a:fillRect l="-1887" r="-26415" b="-81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37">
                <a:extLst>
                  <a:ext uri="{FF2B5EF4-FFF2-40B4-BE49-F238E27FC236}">
                    <a16:creationId xmlns:a16="http://schemas.microsoft.com/office/drawing/2014/main" id="{68D90C71-2C92-589C-A182-7DBCDB5448A6}"/>
                  </a:ext>
                </a:extLst>
              </p:cNvPr>
              <p:cNvSpPr/>
              <p:nvPr/>
            </p:nvSpPr>
            <p:spPr>
              <a:xfrm>
                <a:off x="7280150" y="6153496"/>
                <a:ext cx="1415217" cy="475301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⟦</m:t>
                      </m:r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m:rPr>
                          <m:nor/>
                        </m:rPr>
                        <a:rPr lang="zh-CN" alt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m:t>⟧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37">
                <a:extLst>
                  <a:ext uri="{FF2B5EF4-FFF2-40B4-BE49-F238E27FC236}">
                    <a16:creationId xmlns:a16="http://schemas.microsoft.com/office/drawing/2014/main" id="{68D90C71-2C92-589C-A182-7DBCDB5448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150" y="6153496"/>
                <a:ext cx="1415217" cy="475301"/>
              </a:xfrm>
              <a:prstGeom prst="rect">
                <a:avLst/>
              </a:prstGeom>
              <a:blipFill>
                <a:blip r:embed="rId21"/>
                <a:stretch>
                  <a:fillRect b="-12195"/>
                </a:stretch>
              </a:blipFill>
              <a:ln w="28575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6ED74E3D-6E28-897C-473D-6C73FCCC2E62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6879525" y="5549029"/>
            <a:ext cx="1108234" cy="6044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614D3ACD-F892-F184-6BF9-9C3FCAECA5E1}"/>
                  </a:ext>
                </a:extLst>
              </p:cNvPr>
              <p:cNvSpPr txBox="1"/>
              <p:nvPr/>
            </p:nvSpPr>
            <p:spPr>
              <a:xfrm>
                <a:off x="7313496" y="5615784"/>
                <a:ext cx="2367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val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p>
                      </m:sSup>
                      <m:r>
                        <a:rPr kumimoji="1" lang="en-US" altLang="zh-CN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Aptos" panose="020B0004020202020204" pitchFamily="34" charset="0"/>
                </a:endParaRPr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614D3ACD-F892-F184-6BF9-9C3FCAECA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496" y="5615784"/>
                <a:ext cx="2367375" cy="461665"/>
              </a:xfrm>
              <a:prstGeom prst="rect">
                <a:avLst/>
              </a:prstGeom>
              <a:blipFill>
                <a:blip r:embed="rId22"/>
                <a:stretch>
                  <a:fillRect r="-773" b="-157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691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DBBA822-408E-6F27-54E1-044A064CF44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5616" y="800447"/>
            <a:ext cx="10908791" cy="17270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77DC4E7-8A47-D509-68AE-BA42D07C8C85}"/>
              </a:ext>
            </a:extLst>
          </p:cNvPr>
          <p:cNvSpPr txBox="1">
            <a:spLocks/>
          </p:cNvSpPr>
          <p:nvPr/>
        </p:nvSpPr>
        <p:spPr>
          <a:xfrm>
            <a:off x="0" y="754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solidFill>
                  <a:srgbClr val="000000"/>
                </a:solidFill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Follow-up Work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F806F3D-69F2-600D-756B-11EC02346ECE}"/>
              </a:ext>
            </a:extLst>
          </p:cNvPr>
          <p:cNvSpPr txBox="1"/>
          <p:nvPr/>
        </p:nvSpPr>
        <p:spPr>
          <a:xfrm>
            <a:off x="920696" y="5582967"/>
            <a:ext cx="10350608" cy="949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400" i="0" dirty="0">
                <a:solidFill>
                  <a:srgbClr val="000000"/>
                </a:solidFill>
                <a:effectLst/>
              </a:rPr>
              <a:t>[LWYY25b] Hanlin Liu, Xiao Wang, Kang Yang, and Yu </a:t>
            </a:r>
            <a:r>
              <a:rPr lang="en-US" altLang="zh-CN" sz="2400" i="0" dirty="0" err="1">
                <a:solidFill>
                  <a:srgbClr val="000000"/>
                </a:solidFill>
                <a:effectLst/>
              </a:rPr>
              <a:t>Yu</a:t>
            </a:r>
            <a:r>
              <a:rPr lang="en-US" altLang="zh-CN" sz="2400" i="0" dirty="0">
                <a:solidFill>
                  <a:srgbClr val="000000"/>
                </a:solidFill>
                <a:effectLst/>
              </a:rPr>
              <a:t>. Authenticated </a:t>
            </a:r>
            <a:r>
              <a:rPr lang="en-US" altLang="zh-CN" sz="2400" i="0" dirty="0" err="1">
                <a:solidFill>
                  <a:srgbClr val="000000"/>
                </a:solidFill>
                <a:effectLst/>
              </a:rPr>
              <a:t>BitGC</a:t>
            </a:r>
            <a:r>
              <a:rPr lang="en-US" altLang="zh-CN" sz="2400" i="0" dirty="0">
                <a:solidFill>
                  <a:srgbClr val="000000"/>
                </a:solidFill>
                <a:effectLst/>
              </a:rPr>
              <a:t> for Actively Secure Rate-One 2PC. Accepted by Crypto 2025.</a:t>
            </a:r>
            <a:r>
              <a:rPr lang="en-US" altLang="zh-CN" sz="2400" dirty="0"/>
              <a:t> </a:t>
            </a:r>
            <a:endParaRPr lang="zh-CN" altLang="en-US" sz="24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9859ED9-0E26-3C06-0E4F-176EF20A4FD4}"/>
              </a:ext>
            </a:extLst>
          </p:cNvPr>
          <p:cNvSpPr txBox="1"/>
          <p:nvPr/>
        </p:nvSpPr>
        <p:spPr>
          <a:xfrm>
            <a:off x="2660366" y="1249485"/>
            <a:ext cx="899605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err="1"/>
              <a:t>BitGC</a:t>
            </a:r>
            <a:endParaRPr lang="zh-CN" altLang="en-US" sz="2400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B353237-03C9-0DBA-DDAB-B8D9704CE428}"/>
              </a:ext>
            </a:extLst>
          </p:cNvPr>
          <p:cNvSpPr txBox="1"/>
          <p:nvPr/>
        </p:nvSpPr>
        <p:spPr>
          <a:xfrm>
            <a:off x="7590649" y="1249485"/>
            <a:ext cx="3059422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/>
              <a:t>Authenticated </a:t>
            </a:r>
            <a:r>
              <a:rPr lang="en-US" altLang="zh-CN" sz="2400" b="1" dirty="0" err="1"/>
              <a:t>BitGC</a:t>
            </a:r>
            <a:endParaRPr lang="zh-CN" alt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FFBAE27C-BCAB-D03E-7612-29A998054EDE}"/>
                  </a:ext>
                </a:extLst>
              </p:cNvPr>
              <p:cNvSpPr txBox="1"/>
              <p:nvPr/>
            </p:nvSpPr>
            <p:spPr>
              <a:xfrm>
                <a:off x="920696" y="1957151"/>
                <a:ext cx="4422250" cy="22787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Passively secure 2PC</a:t>
                </a:r>
              </a:p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Semi-honest adversaries</a:t>
                </a:r>
              </a:p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1 bit per gate</a:t>
                </a:r>
              </a:p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zh-CN" sz="2400" b="1" i="1" dirty="0" smtClean="0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4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1" i="1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sz="24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b="1" dirty="0"/>
                  <a:t> homomorphic operations per gate</a:t>
                </a: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FFBAE27C-BCAB-D03E-7612-29A998054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696" y="1957151"/>
                <a:ext cx="4422250" cy="2278765"/>
              </a:xfrm>
              <a:prstGeom prst="rect">
                <a:avLst/>
              </a:prstGeom>
              <a:blipFill>
                <a:blip r:embed="rId4"/>
                <a:stretch>
                  <a:fillRect l="-1648" r="-3297" b="-45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20E089B-5395-AECC-2510-87A9F7EA9001}"/>
                  </a:ext>
                </a:extLst>
              </p:cNvPr>
              <p:cNvSpPr txBox="1"/>
              <p:nvPr/>
            </p:nvSpPr>
            <p:spPr>
              <a:xfrm>
                <a:off x="6702618" y="1957150"/>
                <a:ext cx="4985566" cy="183768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Actively secure 2PC</a:t>
                </a:r>
              </a:p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Malicious adversaries</a:t>
                </a:r>
              </a:p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>
                    <a:solidFill>
                      <a:srgbClr val="C00000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2400" b="1" dirty="0">
                    <a:solidFill>
                      <a:srgbClr val="C00000"/>
                    </a:solidFill>
                  </a:rPr>
                  <a:t> communication overhead</a:t>
                </a:r>
              </a:p>
              <a:p>
                <a:pPr marL="285750" indent="-28575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>
                    <a:solidFill>
                      <a:srgbClr val="C00000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2400" b="1" dirty="0">
                    <a:solidFill>
                      <a:srgbClr val="C00000"/>
                    </a:solidFill>
                  </a:rPr>
                  <a:t> computation overhead</a:t>
                </a:r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20E089B-5395-AECC-2510-87A9F7EA9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2618" y="1957150"/>
                <a:ext cx="4985566" cy="1837683"/>
              </a:xfrm>
              <a:prstGeom prst="rect">
                <a:avLst/>
              </a:prstGeom>
              <a:blipFill>
                <a:blip r:embed="rId5"/>
                <a:stretch>
                  <a:fillRect l="-1585" b="-59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C0149A53-1F4E-8B82-2D61-B7E35C0E61AA}"/>
              </a:ext>
            </a:extLst>
          </p:cNvPr>
          <p:cNvSpPr txBox="1"/>
          <p:nvPr/>
        </p:nvSpPr>
        <p:spPr>
          <a:xfrm>
            <a:off x="6702617" y="4169619"/>
            <a:ext cx="4568687" cy="94917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b="1" dirty="0"/>
              <a:t>150X smaller communication than SOTA [CWYY23, CWYY25]</a:t>
            </a:r>
            <a:endParaRPr lang="zh-CN" altLang="en-US" sz="2400" b="1" dirty="0"/>
          </a:p>
        </p:txBody>
      </p:sp>
      <p:sp>
        <p:nvSpPr>
          <p:cNvPr id="13" name="箭头: 左弧形 12">
            <a:extLst>
              <a:ext uri="{FF2B5EF4-FFF2-40B4-BE49-F238E27FC236}">
                <a16:creationId xmlns:a16="http://schemas.microsoft.com/office/drawing/2014/main" id="{6D6F8B82-5F59-BA28-6DCB-2A8F6AB42CA6}"/>
              </a:ext>
            </a:extLst>
          </p:cNvPr>
          <p:cNvSpPr/>
          <p:nvPr/>
        </p:nvSpPr>
        <p:spPr>
          <a:xfrm>
            <a:off x="6173192" y="3493758"/>
            <a:ext cx="469127" cy="850789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9A6A4373-65E2-2D4E-1FAD-9617C321FB10}"/>
              </a:ext>
            </a:extLst>
          </p:cNvPr>
          <p:cNvSpPr/>
          <p:nvPr/>
        </p:nvSpPr>
        <p:spPr>
          <a:xfrm>
            <a:off x="5387009" y="1241843"/>
            <a:ext cx="1038307" cy="46166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73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:a16="http://schemas.microsoft.com/office/drawing/2014/main" id="{C672FB4F-12B2-1F60-6751-880901BF3DE2}"/>
              </a:ext>
            </a:extLst>
          </p:cNvPr>
          <p:cNvSpPr txBox="1"/>
          <p:nvPr/>
        </p:nvSpPr>
        <p:spPr>
          <a:xfrm>
            <a:off x="2289354" y="4076211"/>
            <a:ext cx="71044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</a:rPr>
              <a:t>E-mail: yyuu@sjtu.edu.cn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B3F17EB-2332-0AE9-E8C0-BC280D6D4C61}"/>
              </a:ext>
            </a:extLst>
          </p:cNvPr>
          <p:cNvSpPr/>
          <p:nvPr/>
        </p:nvSpPr>
        <p:spPr>
          <a:xfrm>
            <a:off x="1489395" y="2000042"/>
            <a:ext cx="92132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ptos Display" panose="020B0004020202020204" pitchFamily="34" charset="0"/>
                <a:ea typeface="微软雅黑" panose="020B0503020204020204" pitchFamily="34" charset="-122"/>
              </a:rPr>
              <a:t>Thank you for your time !</a:t>
            </a:r>
          </a:p>
        </p:txBody>
      </p:sp>
    </p:spTree>
    <p:extLst>
      <p:ext uri="{BB962C8B-B14F-4D97-AF65-F5344CB8AC3E}">
        <p14:creationId xmlns:p14="http://schemas.microsoft.com/office/powerpoint/2010/main" val="178775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A8D63-6773-483E-73D7-3664A43C1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E65A85E9-E7B6-2892-FD75-F0872AFB122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F321C484-146F-A363-D809-4778B2BADC26}"/>
              </a:ext>
            </a:extLst>
          </p:cNvPr>
          <p:cNvSpPr txBox="1"/>
          <p:nvPr/>
        </p:nvSpPr>
        <p:spPr>
          <a:xfrm>
            <a:off x="1256044" y="-3089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40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916CD363-99D2-307D-0AE3-95DD1DB165B6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Garbled Circuit</a:t>
            </a:r>
            <a:endParaRPr lang="en-US" altLang="zh-CN" b="1" dirty="0">
              <a:effectLst/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9E8FB1A1-2951-D8B7-2A2D-B93A13CEC5A5}"/>
                  </a:ext>
                </a:extLst>
              </p:cNvPr>
              <p:cNvSpPr txBox="1"/>
              <p:nvPr/>
            </p:nvSpPr>
            <p:spPr>
              <a:xfrm>
                <a:off x="594950" y="4468965"/>
                <a:ext cx="10908792" cy="16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>
                    <a:solidFill>
                      <a:srgbClr val="000000"/>
                    </a:solidFill>
                    <a:effectLst/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Correctness : </a:t>
                </a:r>
                <a:r>
                  <a:rPr lang="en-US" altLang="zh-CN" sz="2400" b="1" dirty="0">
                    <a:solidFill>
                      <a:srgbClr val="0000FF"/>
                    </a:solidFill>
                    <a:effectLst/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Output</a:t>
                </a:r>
                <a:r>
                  <a:rPr lang="en-US" altLang="zh-CN" sz="2400" dirty="0">
                    <a:solidFill>
                      <a:srgbClr val="000000"/>
                    </a:solidFill>
                    <a:effectLst/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 = Circuit(Input)</a:t>
                </a:r>
                <a:endParaRPr lang="en-US" altLang="zh-CN" sz="2400" dirty="0">
                  <a:solidFill>
                    <a:srgbClr val="000000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>
                    <a:solidFill>
                      <a:srgbClr val="000000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Simulation-based privacy :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rgbClr val="000000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400" b="1" dirty="0">
                    <a:solidFill>
                      <a:srgbClr val="0000FF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Garbled circuit</a:t>
                </a:r>
                <a:r>
                  <a:rPr lang="en-US" altLang="zh-CN" sz="2400" dirty="0"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dirty="0">
                    <a:solidFill>
                      <a:srgbClr val="0000FF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="1" dirty="0">
                    <a:solidFill>
                      <a:srgbClr val="0000FF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Garbled input</a:t>
                </a:r>
                <a:r>
                  <a:rPr lang="en-US" altLang="zh-CN" sz="2400" dirty="0"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2400" b="1" dirty="0">
                    <a:solidFill>
                      <a:srgbClr val="0000FF"/>
                    </a:solidFill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Decoding info</a:t>
                </a:r>
                <a:r>
                  <a:rPr lang="en-US" altLang="zh-CN" sz="2400" dirty="0"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 b="0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altLang="zh-CN" sz="2400" dirty="0">
                    <a:solidFill>
                      <a:srgbClr val="0000FF"/>
                    </a:solidFill>
                    <a:effectLst/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="1" dirty="0">
                    <a:effectLst/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Sim</a:t>
                </a:r>
                <a:r>
                  <a:rPr lang="en-US" altLang="zh-CN" sz="2400" dirty="0">
                    <a:effectLst/>
                    <a:latin typeface="Aptos" panose="020B0004020202020204" pitchFamily="34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(Circuit, Output) 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9E8FB1A1-2951-D8B7-2A2D-B93A13CEC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50" y="4468965"/>
                <a:ext cx="10908792" cy="1689052"/>
              </a:xfrm>
              <a:prstGeom prst="rect">
                <a:avLst/>
              </a:prstGeom>
              <a:blipFill>
                <a:blip r:embed="rId4"/>
                <a:stretch>
                  <a:fillRect l="-894" b="-83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组合 11">
            <a:extLst>
              <a:ext uri="{FF2B5EF4-FFF2-40B4-BE49-F238E27FC236}">
                <a16:creationId xmlns:a16="http://schemas.microsoft.com/office/drawing/2014/main" id="{29BE4A57-E084-8EE3-659F-074502D32DAC}"/>
              </a:ext>
            </a:extLst>
          </p:cNvPr>
          <p:cNvGrpSpPr/>
          <p:nvPr/>
        </p:nvGrpSpPr>
        <p:grpSpPr>
          <a:xfrm>
            <a:off x="463609" y="1486848"/>
            <a:ext cx="11498963" cy="2624270"/>
            <a:chOff x="346518" y="1368146"/>
            <a:chExt cx="11498963" cy="262427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4403C086-2AAD-DF8D-1093-9246D3DF3836}"/>
                </a:ext>
              </a:extLst>
            </p:cNvPr>
            <p:cNvSpPr/>
            <p:nvPr/>
          </p:nvSpPr>
          <p:spPr>
            <a:xfrm>
              <a:off x="1676433" y="1681812"/>
              <a:ext cx="1194078" cy="204951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Garble</a:t>
              </a:r>
              <a:endParaRPr kumimoji="1" lang="zh-CN" altLang="en-US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6274635-C3BC-B378-70F9-6F138F295999}"/>
                </a:ext>
              </a:extLst>
            </p:cNvPr>
            <p:cNvSpPr/>
            <p:nvPr/>
          </p:nvSpPr>
          <p:spPr>
            <a:xfrm>
              <a:off x="4173851" y="2223366"/>
              <a:ext cx="1340055" cy="893379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Encode</a:t>
              </a:r>
              <a:endParaRPr kumimoji="1" lang="zh-CN" altLang="en-US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A94A9FA-D635-8845-E320-35ABB5EEAE47}"/>
                </a:ext>
              </a:extLst>
            </p:cNvPr>
            <p:cNvSpPr/>
            <p:nvPr/>
          </p:nvSpPr>
          <p:spPr>
            <a:xfrm>
              <a:off x="6718146" y="1695976"/>
              <a:ext cx="1035211" cy="143991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Eval</a:t>
              </a:r>
              <a:endParaRPr kumimoji="1" lang="zh-CN" altLang="en-US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A29F9A7-0808-82D0-B975-AF909214AF14}"/>
                </a:ext>
              </a:extLst>
            </p:cNvPr>
            <p:cNvSpPr/>
            <p:nvPr/>
          </p:nvSpPr>
          <p:spPr>
            <a:xfrm>
              <a:off x="9102526" y="1676827"/>
              <a:ext cx="1451344" cy="21756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Decode</a:t>
              </a:r>
              <a:endParaRPr kumimoji="1" lang="zh-CN" altLang="en-US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0" name="直线箭头连接符 9">
              <a:extLst>
                <a:ext uri="{FF2B5EF4-FFF2-40B4-BE49-F238E27FC236}">
                  <a16:creationId xmlns:a16="http://schemas.microsoft.com/office/drawing/2014/main" id="{FCB47431-E458-A705-1ADB-49FCBA618A31}"/>
                </a:ext>
              </a:extLst>
            </p:cNvPr>
            <p:cNvCxnSpPr>
              <a:cxnSpLocks/>
            </p:cNvCxnSpPr>
            <p:nvPr/>
          </p:nvCxnSpPr>
          <p:spPr>
            <a:xfrm>
              <a:off x="1239148" y="2223366"/>
              <a:ext cx="456401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箭头连接符 10">
              <a:extLst>
                <a:ext uri="{FF2B5EF4-FFF2-40B4-BE49-F238E27FC236}">
                  <a16:creationId xmlns:a16="http://schemas.microsoft.com/office/drawing/2014/main" id="{453C5221-014B-BE9F-37F9-738FD1CF533B}"/>
                </a:ext>
              </a:extLst>
            </p:cNvPr>
            <p:cNvCxnSpPr>
              <a:cxnSpLocks/>
            </p:cNvCxnSpPr>
            <p:nvPr/>
          </p:nvCxnSpPr>
          <p:spPr>
            <a:xfrm>
              <a:off x="2880341" y="1844723"/>
              <a:ext cx="3780000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箭头连接符 12">
              <a:extLst>
                <a:ext uri="{FF2B5EF4-FFF2-40B4-BE49-F238E27FC236}">
                  <a16:creationId xmlns:a16="http://schemas.microsoft.com/office/drawing/2014/main" id="{92F786F3-43C1-2392-E854-B646AF472385}"/>
                </a:ext>
              </a:extLst>
            </p:cNvPr>
            <p:cNvCxnSpPr>
              <a:cxnSpLocks/>
            </p:cNvCxnSpPr>
            <p:nvPr/>
          </p:nvCxnSpPr>
          <p:spPr>
            <a:xfrm>
              <a:off x="2870509" y="2620370"/>
              <a:ext cx="1303342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箭头连接符 14">
              <a:extLst>
                <a:ext uri="{FF2B5EF4-FFF2-40B4-BE49-F238E27FC236}">
                  <a16:creationId xmlns:a16="http://schemas.microsoft.com/office/drawing/2014/main" id="{18B58184-4649-8322-507A-A2AA36A39992}"/>
                </a:ext>
              </a:extLst>
            </p:cNvPr>
            <p:cNvCxnSpPr>
              <a:cxnSpLocks/>
            </p:cNvCxnSpPr>
            <p:nvPr/>
          </p:nvCxnSpPr>
          <p:spPr>
            <a:xfrm>
              <a:off x="3522181" y="3033238"/>
              <a:ext cx="651671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箭头连接符 18">
              <a:extLst>
                <a:ext uri="{FF2B5EF4-FFF2-40B4-BE49-F238E27FC236}">
                  <a16:creationId xmlns:a16="http://schemas.microsoft.com/office/drawing/2014/main" id="{32634BCE-C535-4002-F8E8-7F27381FF602}"/>
                </a:ext>
              </a:extLst>
            </p:cNvPr>
            <p:cNvCxnSpPr>
              <a:cxnSpLocks/>
            </p:cNvCxnSpPr>
            <p:nvPr/>
          </p:nvCxnSpPr>
          <p:spPr>
            <a:xfrm>
              <a:off x="2870510" y="3573133"/>
              <a:ext cx="6232016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箭头连接符 20">
              <a:extLst>
                <a:ext uri="{FF2B5EF4-FFF2-40B4-BE49-F238E27FC236}">
                  <a16:creationId xmlns:a16="http://schemas.microsoft.com/office/drawing/2014/main" id="{C9DFE5E9-1AF4-D93A-CDE7-9D6F41A22DEE}"/>
                </a:ext>
              </a:extLst>
            </p:cNvPr>
            <p:cNvCxnSpPr>
              <a:cxnSpLocks/>
            </p:cNvCxnSpPr>
            <p:nvPr/>
          </p:nvCxnSpPr>
          <p:spPr>
            <a:xfrm>
              <a:off x="5513907" y="2928397"/>
              <a:ext cx="1188000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箭头连接符 22">
              <a:extLst>
                <a:ext uri="{FF2B5EF4-FFF2-40B4-BE49-F238E27FC236}">
                  <a16:creationId xmlns:a16="http://schemas.microsoft.com/office/drawing/2014/main" id="{4CDD05E1-2E44-CCD2-8511-9FC2E78CB7B2}"/>
                </a:ext>
              </a:extLst>
            </p:cNvPr>
            <p:cNvCxnSpPr>
              <a:cxnSpLocks/>
            </p:cNvCxnSpPr>
            <p:nvPr/>
          </p:nvCxnSpPr>
          <p:spPr>
            <a:xfrm>
              <a:off x="7767192" y="2656339"/>
              <a:ext cx="1296000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箭头连接符 34">
              <a:extLst>
                <a:ext uri="{FF2B5EF4-FFF2-40B4-BE49-F238E27FC236}">
                  <a16:creationId xmlns:a16="http://schemas.microsoft.com/office/drawing/2014/main" id="{98DF90B8-D6B6-8473-7749-2295422A8F42}"/>
                </a:ext>
              </a:extLst>
            </p:cNvPr>
            <p:cNvCxnSpPr>
              <a:cxnSpLocks/>
            </p:cNvCxnSpPr>
            <p:nvPr/>
          </p:nvCxnSpPr>
          <p:spPr>
            <a:xfrm>
              <a:off x="10553869" y="2766819"/>
              <a:ext cx="720000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65F7C33E-F093-3966-1A0C-00C2E20FC149}"/>
                </a:ext>
              </a:extLst>
            </p:cNvPr>
            <p:cNvSpPr txBox="1"/>
            <p:nvPr/>
          </p:nvSpPr>
          <p:spPr>
            <a:xfrm>
              <a:off x="346518" y="2005880"/>
              <a:ext cx="11156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Circuit</a:t>
              </a:r>
              <a:endParaRPr kumimoji="1" lang="zh-CN" altLang="en-US" sz="20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D15AAE6F-CF85-75F1-826F-BE0EC2A90DF8}"/>
                </a:ext>
              </a:extLst>
            </p:cNvPr>
            <p:cNvSpPr txBox="1"/>
            <p:nvPr/>
          </p:nvSpPr>
          <p:spPr>
            <a:xfrm>
              <a:off x="3042748" y="3014827"/>
              <a:ext cx="10579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Input</a:t>
              </a:r>
              <a:endParaRPr kumimoji="1" lang="zh-CN" altLang="en-US" sz="20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0DD771DF-1916-E85A-6FCB-1CAC437B995C}"/>
                </a:ext>
              </a:extLst>
            </p:cNvPr>
            <p:cNvSpPr txBox="1"/>
            <p:nvPr/>
          </p:nvSpPr>
          <p:spPr>
            <a:xfrm>
              <a:off x="3541606" y="1368146"/>
              <a:ext cx="2295706" cy="45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5000"/>
                </a:lnSpc>
              </a:pPr>
              <a:r>
                <a:rPr lang="en-US" altLang="zh-CN" sz="2000" b="1" dirty="0">
                  <a:solidFill>
                    <a:srgbClr val="0000FF"/>
                  </a:solidFill>
                  <a:effectLst/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Garbled circuit</a:t>
              </a: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2307CC3C-58A2-B8E6-E7C7-C4DF5F89FFB4}"/>
                </a:ext>
              </a:extLst>
            </p:cNvPr>
            <p:cNvSpPr txBox="1"/>
            <p:nvPr/>
          </p:nvSpPr>
          <p:spPr>
            <a:xfrm>
              <a:off x="5446685" y="2194033"/>
              <a:ext cx="1303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00FF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G</a:t>
              </a:r>
              <a:r>
                <a:rPr lang="en-US" altLang="zh-CN" sz="2000" b="1" dirty="0">
                  <a:solidFill>
                    <a:srgbClr val="0000FF"/>
                  </a:solidFill>
                  <a:effectLst/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arbled</a:t>
              </a:r>
            </a:p>
            <a:p>
              <a:pPr algn="ctr"/>
              <a:r>
                <a:rPr lang="en-US" altLang="zh-CN" sz="2000" b="1" dirty="0">
                  <a:solidFill>
                    <a:srgbClr val="0000FF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input</a:t>
              </a:r>
              <a:endParaRPr lang="en-US" altLang="zh-CN" sz="2000" b="1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E96F0B7E-3ECA-F229-CF1D-059F989177CE}"/>
                </a:ext>
              </a:extLst>
            </p:cNvPr>
            <p:cNvSpPr txBox="1"/>
            <p:nvPr/>
          </p:nvSpPr>
          <p:spPr>
            <a:xfrm>
              <a:off x="4901645" y="3592306"/>
              <a:ext cx="203565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000" b="1" dirty="0">
                  <a:solidFill>
                    <a:srgbClr val="0000FF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Decoding info</a:t>
              </a:r>
              <a:endParaRPr kumimoji="1" lang="zh-CN" altLang="en-US" sz="2000" b="1" dirty="0">
                <a:solidFill>
                  <a:srgbClr val="0000FF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9FA740D6-8BFB-7583-ACEC-ADA4C9BF241A}"/>
                </a:ext>
              </a:extLst>
            </p:cNvPr>
            <p:cNvSpPr txBox="1"/>
            <p:nvPr/>
          </p:nvSpPr>
          <p:spPr>
            <a:xfrm>
              <a:off x="7630861" y="1936032"/>
              <a:ext cx="15549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Garbled</a:t>
              </a:r>
            </a:p>
            <a:p>
              <a:pPr algn="ctr"/>
              <a:r>
                <a:rPr kumimoji="1"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output</a:t>
              </a:r>
              <a:endParaRPr kumimoji="1" lang="zh-CN" altLang="en-US" sz="20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88DEFE52-7952-CFA1-F9B2-5A1A06DBFC96}"/>
                </a:ext>
              </a:extLst>
            </p:cNvPr>
            <p:cNvSpPr txBox="1"/>
            <p:nvPr/>
          </p:nvSpPr>
          <p:spPr>
            <a:xfrm>
              <a:off x="10553869" y="2264632"/>
              <a:ext cx="12916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000" b="1" dirty="0">
                  <a:solidFill>
                    <a:srgbClr val="0000FF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Output</a:t>
              </a:r>
              <a:endParaRPr kumimoji="1" lang="zh-CN" altLang="en-US" sz="2000" b="1" dirty="0">
                <a:solidFill>
                  <a:srgbClr val="0000FF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278CA916-A47C-9978-09BB-A9A68BC63B50}"/>
                </a:ext>
              </a:extLst>
            </p:cNvPr>
            <p:cNvSpPr txBox="1"/>
            <p:nvPr/>
          </p:nvSpPr>
          <p:spPr>
            <a:xfrm>
              <a:off x="2725950" y="1928020"/>
              <a:ext cx="161059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000000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</a:t>
              </a:r>
              <a:r>
                <a:rPr lang="en-US" altLang="zh-CN" sz="2000" dirty="0">
                  <a:solidFill>
                    <a:srgbClr val="000000"/>
                  </a:solidFill>
                  <a:effectLst/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ncoding</a:t>
              </a:r>
            </a:p>
            <a:p>
              <a:pPr algn="ctr"/>
              <a:r>
                <a:rPr lang="en-US" altLang="zh-CN" sz="2000" dirty="0">
                  <a:solidFill>
                    <a:srgbClr val="000000"/>
                  </a:solidFill>
                  <a:effectLst/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info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392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435E1-CE3B-D28F-03E2-18685E817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CCF8836C-CDCA-7B52-754B-6145EFA561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FE075793-C54E-B373-477C-B9DBC9CCEBCC}"/>
              </a:ext>
            </a:extLst>
          </p:cNvPr>
          <p:cNvSpPr txBox="1"/>
          <p:nvPr/>
        </p:nvSpPr>
        <p:spPr>
          <a:xfrm>
            <a:off x="1312605" y="6006099"/>
            <a:ext cx="956678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Other applications : ZK </a:t>
            </a:r>
            <a:r>
              <a:rPr lang="en-US" altLang="zh-CN" sz="24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[JKO13], </a:t>
            </a:r>
            <a:r>
              <a:rPr lang="en-US" altLang="zh-CN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IBE </a:t>
            </a:r>
            <a:r>
              <a:rPr lang="en-US" altLang="zh-CN" sz="24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[DG17]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E66CC85-E571-274B-C4E9-E77789C23BAE}"/>
              </a:ext>
            </a:extLst>
          </p:cNvPr>
          <p:cNvSpPr txBox="1"/>
          <p:nvPr/>
        </p:nvSpPr>
        <p:spPr>
          <a:xfrm>
            <a:off x="1256044" y="-452176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C1FE33D-9FDA-789F-8F65-D53021091B0B}"/>
              </a:ext>
            </a:extLst>
          </p:cNvPr>
          <p:cNvSpPr txBox="1">
            <a:spLocks/>
          </p:cNvSpPr>
          <p:nvPr/>
        </p:nvSpPr>
        <p:spPr>
          <a:xfrm>
            <a:off x="0" y="9087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dirty="0">
              <a:effectLst/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CEF363-BBFD-DDEF-512E-2AC5CC54E599}"/>
              </a:ext>
            </a:extLst>
          </p:cNvPr>
          <p:cNvSpPr txBox="1">
            <a:spLocks/>
          </p:cNvSpPr>
          <p:nvPr/>
        </p:nvSpPr>
        <p:spPr>
          <a:xfrm>
            <a:off x="0" y="29979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Applications</a:t>
            </a:r>
            <a:endParaRPr lang="en-US" altLang="zh-CN" b="1" dirty="0">
              <a:effectLst/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59DEC72E-0730-C65D-6CBF-E3EC49221157}"/>
              </a:ext>
            </a:extLst>
          </p:cNvPr>
          <p:cNvSpPr txBox="1"/>
          <p:nvPr/>
        </p:nvSpPr>
        <p:spPr>
          <a:xfrm>
            <a:off x="1312606" y="1318450"/>
            <a:ext cx="956678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400" b="1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Constant-round secure two-party computation </a:t>
            </a:r>
            <a:r>
              <a:rPr lang="en-US" altLang="zh-CN" sz="24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[Yao86, LP09]</a:t>
            </a:r>
            <a:endParaRPr lang="en-US" altLang="zh-CN" sz="2000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CE9AA771-C1E5-DD6D-469E-D5536DE93DAB}"/>
              </a:ext>
            </a:extLst>
          </p:cNvPr>
          <p:cNvGrpSpPr/>
          <p:nvPr/>
        </p:nvGrpSpPr>
        <p:grpSpPr>
          <a:xfrm>
            <a:off x="2150491" y="2023445"/>
            <a:ext cx="7550555" cy="3555433"/>
            <a:chOff x="1914517" y="2060764"/>
            <a:chExt cx="7550555" cy="3555433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6E8CAF59-D1A3-77CC-54CB-65FE6CDF036B}"/>
                </a:ext>
              </a:extLst>
            </p:cNvPr>
            <p:cNvGrpSpPr/>
            <p:nvPr/>
          </p:nvGrpSpPr>
          <p:grpSpPr>
            <a:xfrm>
              <a:off x="3056176" y="3379749"/>
              <a:ext cx="5762983" cy="1081862"/>
              <a:chOff x="1047199" y="2801450"/>
              <a:chExt cx="4685427" cy="907885"/>
            </a:xfrm>
          </p:grpSpPr>
          <p:sp>
            <p:nvSpPr>
              <p:cNvPr id="45" name="圆角矩形 43">
                <a:extLst>
                  <a:ext uri="{FF2B5EF4-FFF2-40B4-BE49-F238E27FC236}">
                    <a16:creationId xmlns:a16="http://schemas.microsoft.com/office/drawing/2014/main" id="{81B9AC65-C1E7-93B3-5D5E-F7E3B87BC5A8}"/>
                  </a:ext>
                </a:extLst>
              </p:cNvPr>
              <p:cNvSpPr/>
              <p:nvPr/>
            </p:nvSpPr>
            <p:spPr>
              <a:xfrm>
                <a:off x="2671481" y="3081999"/>
                <a:ext cx="717190" cy="62733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2400" b="1" dirty="0">
                    <a:latin typeface="Aptos" panose="020B0004020202020204" pitchFamily="34" charset="0"/>
                    <a:ea typeface="Microsoft YaHei" panose="020B0503020204020204" pitchFamily="34" charset="-122"/>
                  </a:rPr>
                  <a:t>OT</a:t>
                </a:r>
                <a:endParaRPr kumimoji="1" lang="zh-CN" altLang="en-US" sz="2400" b="1" dirty="0">
                  <a:latin typeface="Aptos" panose="020B0004020202020204" pitchFamily="34" charset="0"/>
                  <a:ea typeface="Microsoft YaHei" panose="020B0503020204020204" pitchFamily="34" charset="-122"/>
                </a:endParaRPr>
              </a:p>
            </p:txBody>
          </p:sp>
          <p:grpSp>
            <p:nvGrpSpPr>
              <p:cNvPr id="46" name="组合 45">
                <a:extLst>
                  <a:ext uri="{FF2B5EF4-FFF2-40B4-BE49-F238E27FC236}">
                    <a16:creationId xmlns:a16="http://schemas.microsoft.com/office/drawing/2014/main" id="{45277D7A-0F17-F130-0824-39D59E130BA7}"/>
                  </a:ext>
                </a:extLst>
              </p:cNvPr>
              <p:cNvGrpSpPr/>
              <p:nvPr/>
            </p:nvGrpSpPr>
            <p:grpSpPr>
              <a:xfrm>
                <a:off x="1047199" y="2954743"/>
                <a:ext cx="1733950" cy="394764"/>
                <a:chOff x="1047199" y="2954743"/>
                <a:chExt cx="1733950" cy="394764"/>
              </a:xfrm>
            </p:grpSpPr>
            <p:sp>
              <p:nvSpPr>
                <p:cNvPr id="53" name="直线箭头连接符 43">
                  <a:extLst>
                    <a:ext uri="{FF2B5EF4-FFF2-40B4-BE49-F238E27FC236}">
                      <a16:creationId xmlns:a16="http://schemas.microsoft.com/office/drawing/2014/main" id="{5ADE7A30-C4BF-1AA8-3607-58192FD6254F}"/>
                    </a:ext>
                  </a:extLst>
                </p:cNvPr>
                <p:cNvSpPr/>
                <p:nvPr/>
              </p:nvSpPr>
              <p:spPr>
                <a:xfrm flipH="1">
                  <a:off x="2078181" y="3349507"/>
                  <a:ext cx="560551" cy="0"/>
                </a:xfrm>
                <a:prstGeom prst="line">
                  <a:avLst/>
                </a:prstGeom>
                <a:ln w="31750">
                  <a:solidFill>
                    <a:srgbClr val="192A41"/>
                  </a:solidFill>
                  <a:miter/>
                  <a:headEnd type="triangle"/>
                </a:ln>
              </p:spPr>
              <p:txBody>
                <a:bodyPr lIns="22860" rIns="22860"/>
                <a:lstStyle/>
                <a:p>
                  <a:pPr defTabSz="228600">
                    <a:defRPr sz="1800">
                      <a:solidFill>
                        <a:srgbClr val="181818"/>
                      </a:solidFill>
                      <a:latin typeface="微软雅黑"/>
                      <a:ea typeface="微软雅黑"/>
                      <a:cs typeface="微软雅黑"/>
                      <a:sym typeface="微软雅黑"/>
                    </a:defRPr>
                  </a:pPr>
                  <a:endParaRPr sz="900">
                    <a:latin typeface="Aptos" panose="020B0004020202020204" pitchFamily="34" charset="0"/>
                  </a:endParaRPr>
                </a:p>
              </p:txBody>
            </p:sp>
            <p:sp>
              <p:nvSpPr>
                <p:cNvPr id="54" name="文本框 53">
                  <a:extLst>
                    <a:ext uri="{FF2B5EF4-FFF2-40B4-BE49-F238E27FC236}">
                      <a16:creationId xmlns:a16="http://schemas.microsoft.com/office/drawing/2014/main" id="{AD3AD6AF-B67E-5577-DD0D-44FE6633B27E}"/>
                    </a:ext>
                  </a:extLst>
                </p:cNvPr>
                <p:cNvSpPr txBox="1"/>
                <p:nvPr/>
              </p:nvSpPr>
              <p:spPr>
                <a:xfrm>
                  <a:off x="1047199" y="2954743"/>
                  <a:ext cx="1733950" cy="33576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2000" b="1" dirty="0">
                      <a:solidFill>
                        <a:srgbClr val="0000FF"/>
                      </a:solidFill>
                      <a:latin typeface="Aptos" panose="020B0004020202020204" pitchFamily="34" charset="0"/>
                      <a:ea typeface="微软雅黑" panose="020B0503020204020204" pitchFamily="34" charset="-122"/>
                    </a:rPr>
                    <a:t>Encoding info</a:t>
                  </a:r>
                  <a:endParaRPr lang="zh-CN" altLang="en-US" sz="2000" b="1" dirty="0">
                    <a:solidFill>
                      <a:srgbClr val="0000FF"/>
                    </a:solidFill>
                    <a:latin typeface="Aptos" panose="020B0004020202020204" pitchFamily="34" charset="0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47" name="组合 46">
                <a:extLst>
                  <a:ext uri="{FF2B5EF4-FFF2-40B4-BE49-F238E27FC236}">
                    <a16:creationId xmlns:a16="http://schemas.microsoft.com/office/drawing/2014/main" id="{FB097DE9-E0E9-C172-8BB6-2E4154C365EE}"/>
                  </a:ext>
                </a:extLst>
              </p:cNvPr>
              <p:cNvGrpSpPr/>
              <p:nvPr/>
            </p:nvGrpSpPr>
            <p:grpSpPr>
              <a:xfrm>
                <a:off x="3388671" y="2801450"/>
                <a:ext cx="682807" cy="408633"/>
                <a:chOff x="3388671" y="2901420"/>
                <a:chExt cx="682807" cy="408633"/>
              </a:xfrm>
            </p:grpSpPr>
            <p:sp>
              <p:nvSpPr>
                <p:cNvPr id="51" name="直线箭头连接符 43">
                  <a:extLst>
                    <a:ext uri="{FF2B5EF4-FFF2-40B4-BE49-F238E27FC236}">
                      <a16:creationId xmlns:a16="http://schemas.microsoft.com/office/drawing/2014/main" id="{D1B8F93F-3FBE-AF40-1643-84F23AD06231}"/>
                    </a:ext>
                  </a:extLst>
                </p:cNvPr>
                <p:cNvSpPr/>
                <p:nvPr/>
              </p:nvSpPr>
              <p:spPr>
                <a:xfrm>
                  <a:off x="3388671" y="3310053"/>
                  <a:ext cx="581203" cy="0"/>
                </a:xfrm>
                <a:prstGeom prst="line">
                  <a:avLst/>
                </a:prstGeom>
                <a:ln w="31750">
                  <a:solidFill>
                    <a:srgbClr val="192A41"/>
                  </a:solidFill>
                  <a:miter/>
                  <a:headEnd type="triangle"/>
                </a:ln>
              </p:spPr>
              <p:txBody>
                <a:bodyPr lIns="22860" rIns="22860"/>
                <a:lstStyle/>
                <a:p>
                  <a:pPr defTabSz="228600">
                    <a:defRPr sz="1800">
                      <a:solidFill>
                        <a:srgbClr val="181818"/>
                      </a:solidFill>
                      <a:latin typeface="微软雅黑"/>
                      <a:ea typeface="微软雅黑"/>
                      <a:cs typeface="微软雅黑"/>
                      <a:sym typeface="微软雅黑"/>
                    </a:defRPr>
                  </a:pPr>
                  <a:endParaRPr sz="900">
                    <a:latin typeface="Aptos" panose="020B0004020202020204" pitchFamily="34" charset="0"/>
                  </a:endParaRPr>
                </a:p>
              </p:txBody>
            </p:sp>
            <p:sp>
              <p:nvSpPr>
                <p:cNvPr id="52" name="文本框 51">
                  <a:extLst>
                    <a:ext uri="{FF2B5EF4-FFF2-40B4-BE49-F238E27FC236}">
                      <a16:creationId xmlns:a16="http://schemas.microsoft.com/office/drawing/2014/main" id="{6A1B81D8-E7FF-8D58-4BE3-B3591031AEF5}"/>
                    </a:ext>
                  </a:extLst>
                </p:cNvPr>
                <p:cNvSpPr txBox="1"/>
                <p:nvPr/>
              </p:nvSpPr>
              <p:spPr>
                <a:xfrm>
                  <a:off x="3456070" y="2901420"/>
                  <a:ext cx="615408" cy="3357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zh-CN" sz="2000" dirty="0">
                      <a:latin typeface="Aptos" panose="020B0004020202020204" pitchFamily="34" charset="0"/>
                      <a:ea typeface="微软雅黑" panose="020B0503020204020204" pitchFamily="34" charset="-122"/>
                    </a:rPr>
                    <a:t>input</a:t>
                  </a:r>
                  <a:endParaRPr kumimoji="1" lang="zh-CN" altLang="en-US" sz="2000" dirty="0">
                    <a:latin typeface="Aptos" panose="020B0004020202020204" pitchFamily="34" charset="0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48" name="组合 47">
                <a:extLst>
                  <a:ext uri="{FF2B5EF4-FFF2-40B4-BE49-F238E27FC236}">
                    <a16:creationId xmlns:a16="http://schemas.microsoft.com/office/drawing/2014/main" id="{50BAB25D-97B9-03DA-0AE6-03B65D6BF4DF}"/>
                  </a:ext>
                </a:extLst>
              </p:cNvPr>
              <p:cNvGrpSpPr/>
              <p:nvPr/>
            </p:nvGrpSpPr>
            <p:grpSpPr>
              <a:xfrm>
                <a:off x="3407561" y="3275074"/>
                <a:ext cx="2325065" cy="350174"/>
                <a:chOff x="3422171" y="3966149"/>
                <a:chExt cx="2325065" cy="350174"/>
              </a:xfrm>
            </p:grpSpPr>
            <p:sp>
              <p:nvSpPr>
                <p:cNvPr id="49" name="直线箭头连接符 43">
                  <a:extLst>
                    <a:ext uri="{FF2B5EF4-FFF2-40B4-BE49-F238E27FC236}">
                      <a16:creationId xmlns:a16="http://schemas.microsoft.com/office/drawing/2014/main" id="{38967BFF-C037-C139-8A0F-07C28280F057}"/>
                    </a:ext>
                  </a:extLst>
                </p:cNvPr>
                <p:cNvSpPr/>
                <p:nvPr/>
              </p:nvSpPr>
              <p:spPr>
                <a:xfrm flipH="1">
                  <a:off x="3422171" y="4316323"/>
                  <a:ext cx="560551" cy="0"/>
                </a:xfrm>
                <a:prstGeom prst="line">
                  <a:avLst/>
                </a:prstGeom>
                <a:ln w="31750">
                  <a:solidFill>
                    <a:srgbClr val="192A41"/>
                  </a:solidFill>
                  <a:miter/>
                  <a:headEnd type="triangle"/>
                </a:ln>
              </p:spPr>
              <p:txBody>
                <a:bodyPr lIns="22860" rIns="22860"/>
                <a:lstStyle/>
                <a:p>
                  <a:pPr defTabSz="228600">
                    <a:defRPr sz="1800">
                      <a:solidFill>
                        <a:srgbClr val="181818"/>
                      </a:solidFill>
                      <a:latin typeface="微软雅黑"/>
                      <a:ea typeface="微软雅黑"/>
                      <a:cs typeface="微软雅黑"/>
                      <a:sym typeface="微软雅黑"/>
                    </a:defRPr>
                  </a:pPr>
                  <a:endParaRPr sz="900">
                    <a:latin typeface="Aptos" panose="020B0004020202020204" pitchFamily="34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0" name="文本框 49">
                      <a:extLst>
                        <a:ext uri="{FF2B5EF4-FFF2-40B4-BE49-F238E27FC236}">
                          <a16:creationId xmlns:a16="http://schemas.microsoft.com/office/drawing/2014/main" id="{D987E9D7-6558-988C-ECC3-2AF1C9AC056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36030" y="3966149"/>
                      <a:ext cx="2311206" cy="335766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altLang="zh-CN" sz="2000" b="1" dirty="0" smtClean="0">
                              <a:solidFill>
                                <a:srgbClr val="0000FF"/>
                              </a:solidFill>
                              <a:latin typeface="Aptos" panose="020B0004020202020204" pitchFamily="34" charset="0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m:t>Garbled</m:t>
                          </m:r>
                          <m:r>
                            <m:rPr>
                              <m:nor/>
                            </m:rPr>
                            <a:rPr lang="en-US" altLang="zh-CN" sz="2000" b="1" dirty="0" smtClean="0">
                              <a:solidFill>
                                <a:srgbClr val="0000FF"/>
                              </a:solidFill>
                              <a:latin typeface="Aptos" panose="020B0004020202020204" pitchFamily="34" charset="0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zh-CN" sz="2000" b="1" dirty="0" smtClean="0">
                              <a:solidFill>
                                <a:srgbClr val="0000FF"/>
                              </a:solidFill>
                              <a:latin typeface="Aptos" panose="020B0004020202020204" pitchFamily="34" charset="0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m:t>input</m:t>
                          </m:r>
                        </m:oMath>
                      </a14:m>
                      <a:r>
                        <a:rPr lang="zh-CN" altLang="en-US" sz="2000" dirty="0">
                          <a:latin typeface="Aptos" panose="020B00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latin typeface="Aptos" panose="020B0004020202020204" pitchFamily="34" charset="0"/>
                          <a:ea typeface="微软雅黑" panose="020B0503020204020204" pitchFamily="34" charset="-122"/>
                        </a:rPr>
                        <a:t>(part 1)</a:t>
                      </a:r>
                      <a:endParaRPr lang="zh-CN" altLang="en-US" sz="2000" dirty="0">
                        <a:latin typeface="Aptos" panose="020B0004020202020204" pitchFamily="34" charset="0"/>
                        <a:ea typeface="微软雅黑" panose="020B0503020204020204" pitchFamily="34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0" name="文本框 49">
                      <a:extLst>
                        <a:ext uri="{FF2B5EF4-FFF2-40B4-BE49-F238E27FC236}">
                          <a16:creationId xmlns:a16="http://schemas.microsoft.com/office/drawing/2014/main" id="{D987E9D7-6558-988C-ECC3-2AF1C9AC056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36030" y="3966149"/>
                      <a:ext cx="2311206" cy="335766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t="-6061" b="-2727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CE41025C-7918-A936-9F51-04E68D423E54}"/>
                </a:ext>
              </a:extLst>
            </p:cNvPr>
            <p:cNvGrpSpPr/>
            <p:nvPr/>
          </p:nvGrpSpPr>
          <p:grpSpPr>
            <a:xfrm>
              <a:off x="3984926" y="5129256"/>
              <a:ext cx="3065468" cy="486941"/>
              <a:chOff x="1602056" y="3627060"/>
              <a:chExt cx="2438896" cy="338449"/>
            </a:xfrm>
          </p:grpSpPr>
          <p:sp>
            <p:nvSpPr>
              <p:cNvPr id="43" name="直线箭头连接符 43">
                <a:extLst>
                  <a:ext uri="{FF2B5EF4-FFF2-40B4-BE49-F238E27FC236}">
                    <a16:creationId xmlns:a16="http://schemas.microsoft.com/office/drawing/2014/main" id="{A3A067ED-B979-28C8-FB95-2645239652EA}"/>
                  </a:ext>
                </a:extLst>
              </p:cNvPr>
              <p:cNvSpPr/>
              <p:nvPr/>
            </p:nvSpPr>
            <p:spPr>
              <a:xfrm flipH="1">
                <a:off x="1777652" y="3965508"/>
                <a:ext cx="2002578" cy="1"/>
              </a:xfrm>
              <a:prstGeom prst="line">
                <a:avLst/>
              </a:prstGeom>
              <a:ln w="31750">
                <a:solidFill>
                  <a:srgbClr val="192A41"/>
                </a:solidFill>
                <a:miter/>
                <a:headEnd type="triangle"/>
              </a:ln>
            </p:spPr>
            <p:txBody>
              <a:bodyPr lIns="22860" rIns="22860"/>
              <a:lstStyle/>
              <a:p>
                <a:pPr defTabSz="228600">
                  <a:defRPr sz="1800">
                    <a:solidFill>
                      <a:srgbClr val="181818"/>
                    </a:solidFill>
                    <a:latin typeface="微软雅黑"/>
                    <a:ea typeface="微软雅黑"/>
                    <a:cs typeface="微软雅黑"/>
                    <a:sym typeface="微软雅黑"/>
                  </a:defRPr>
                </a:pPr>
                <a:endParaRPr sz="900">
                  <a:latin typeface="Aptos" panose="020B0004020202020204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文本框 43">
                    <a:extLst>
                      <a:ext uri="{FF2B5EF4-FFF2-40B4-BE49-F238E27FC236}">
                        <a16:creationId xmlns:a16="http://schemas.microsoft.com/office/drawing/2014/main" id="{DE7DB463-0589-6E56-FB96-A0622EB8F4D4}"/>
                      </a:ext>
                    </a:extLst>
                  </p:cNvPr>
                  <p:cNvSpPr txBox="1"/>
                  <p:nvPr/>
                </p:nvSpPr>
                <p:spPr>
                  <a:xfrm>
                    <a:off x="1602056" y="3627060"/>
                    <a:ext cx="2438896" cy="27809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dirty="0">
                            <a:solidFill>
                              <a:srgbClr val="0000FF"/>
                            </a:solidFill>
                            <a:latin typeface="Aptos" panose="020B0004020202020204" pitchFamily="34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</a:rPr>
                          <m:t>Garbled</m:t>
                        </m:r>
                        <m:r>
                          <m:rPr>
                            <m:nor/>
                          </m:rPr>
                          <a:rPr lang="en-US" altLang="zh-CN" sz="2000" b="1" dirty="0">
                            <a:solidFill>
                              <a:srgbClr val="0000FF"/>
                            </a:solidFill>
                            <a:latin typeface="Aptos" panose="020B0004020202020204" pitchFamily="34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2000" b="1" dirty="0">
                            <a:solidFill>
                              <a:srgbClr val="0000FF"/>
                            </a:solidFill>
                            <a:latin typeface="Aptos" panose="020B0004020202020204" pitchFamily="34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</a:rPr>
                          <m:t>input</m:t>
                        </m:r>
                      </m:oMath>
                    </a14:m>
                    <a:r>
                      <a:rPr lang="zh-CN" altLang="en-US" sz="2000" dirty="0">
                        <a:latin typeface="Aptos" panose="020B0004020202020204" pitchFamily="34" charset="0"/>
                      </a:rPr>
                      <a:t> </a:t>
                    </a:r>
                    <a:r>
                      <a:rPr lang="en-US" altLang="zh-CN" sz="2000" dirty="0">
                        <a:latin typeface="Aptos" panose="020B0004020202020204" pitchFamily="34" charset="0"/>
                        <a:ea typeface="微软雅黑" panose="020B0503020204020204" pitchFamily="34" charset="-122"/>
                      </a:rPr>
                      <a:t>(part 2)</a:t>
                    </a:r>
                    <a:endParaRPr lang="zh-CN" altLang="en-US" sz="2000" dirty="0">
                      <a:latin typeface="Aptos" panose="020B00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4" name="文本框 43">
                    <a:extLst>
                      <a:ext uri="{FF2B5EF4-FFF2-40B4-BE49-F238E27FC236}">
                        <a16:creationId xmlns:a16="http://schemas.microsoft.com/office/drawing/2014/main" id="{DE7DB463-0589-6E56-FB96-A0622EB8F4D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02056" y="3627060"/>
                    <a:ext cx="2438896" cy="27809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3030" b="-27273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8" name="直线箭头连接符 43">
              <a:extLst>
                <a:ext uri="{FF2B5EF4-FFF2-40B4-BE49-F238E27FC236}">
                  <a16:creationId xmlns:a16="http://schemas.microsoft.com/office/drawing/2014/main" id="{7A5ACB75-933D-9FC1-511E-A93DBAD085A7}"/>
                </a:ext>
              </a:extLst>
            </p:cNvPr>
            <p:cNvSpPr/>
            <p:nvPr/>
          </p:nvSpPr>
          <p:spPr>
            <a:xfrm flipH="1">
              <a:off x="4289428" y="3046368"/>
              <a:ext cx="2456466" cy="1"/>
            </a:xfrm>
            <a:prstGeom prst="line">
              <a:avLst/>
            </a:prstGeom>
            <a:ln w="31750">
              <a:solidFill>
                <a:srgbClr val="192A41"/>
              </a:solidFill>
              <a:miter/>
              <a:headEnd type="triangle"/>
            </a:ln>
          </p:spPr>
          <p:txBody>
            <a:bodyPr lIns="22860" rIns="22860"/>
            <a:lstStyle/>
            <a:p>
              <a:pPr defTabSz="228600">
                <a:defRPr sz="1800">
                  <a:solidFill>
                    <a:srgbClr val="181818"/>
                  </a:solidFill>
                  <a:latin typeface="微软雅黑"/>
                  <a:ea typeface="微软雅黑"/>
                  <a:cs typeface="微软雅黑"/>
                  <a:sym typeface="微软雅黑"/>
                </a:defRPr>
              </a:pPr>
              <a:endParaRPr sz="900">
                <a:latin typeface="Aptos" panose="020B0004020202020204" pitchFamily="34" charset="0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5EA4633B-76E5-633D-7329-84AC294C1958}"/>
                </a:ext>
              </a:extLst>
            </p:cNvPr>
            <p:cNvSpPr txBox="1"/>
            <p:nvPr/>
          </p:nvSpPr>
          <p:spPr>
            <a:xfrm>
              <a:off x="1914517" y="2060764"/>
              <a:ext cx="10679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>
                  <a:solidFill>
                    <a:srgbClr val="212121"/>
                  </a:solidFill>
                  <a:uFill>
                    <a:solidFill>
                      <a:srgbClr val="636362"/>
                    </a:solidFill>
                  </a:uFill>
                  <a:latin typeface="Aptos" panose="020B0004020202020204" pitchFamily="34" charset="0"/>
                  <a:ea typeface="微软雅黑" panose="020B0503020204020204" pitchFamily="34" charset="-122"/>
                  <a:sym typeface="Alibaba PuHuiTi 2 85 Bold"/>
                </a:rPr>
                <a:t>Garbler</a:t>
              </a:r>
              <a:endParaRPr lang="zh-CN" altLang="en-US" sz="2000" b="1" dirty="0">
                <a:solidFill>
                  <a:srgbClr val="212121"/>
                </a:solidFill>
                <a:uFill>
                  <a:solidFill>
                    <a:srgbClr val="636362"/>
                  </a:solidFill>
                </a:uFill>
                <a:latin typeface="Aptos" panose="020B0004020202020204" pitchFamily="34" charset="0"/>
                <a:ea typeface="微软雅黑" panose="020B0503020204020204" pitchFamily="34" charset="-122"/>
                <a:sym typeface="Alibaba PuHuiTi 2 85 Bold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78666B5-2303-5537-37F3-D859EC84F26E}"/>
                </a:ext>
              </a:extLst>
            </p:cNvPr>
            <p:cNvSpPr txBox="1"/>
            <p:nvPr/>
          </p:nvSpPr>
          <p:spPr>
            <a:xfrm>
              <a:off x="8170230" y="2060764"/>
              <a:ext cx="12948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>
                  <a:solidFill>
                    <a:srgbClr val="212121"/>
                  </a:solidFill>
                  <a:uFill>
                    <a:solidFill>
                      <a:srgbClr val="636362"/>
                    </a:solidFill>
                  </a:uFill>
                  <a:latin typeface="Aptos" panose="020B0004020202020204" pitchFamily="34" charset="0"/>
                  <a:ea typeface="微软雅黑" panose="020B0503020204020204" pitchFamily="34" charset="-122"/>
                  <a:sym typeface="Alibaba PuHuiTi 2 85 Bold"/>
                </a:rPr>
                <a:t>Evaluator</a:t>
              </a:r>
              <a:endParaRPr lang="zh-CN" altLang="en-US" sz="2000" b="1" dirty="0">
                <a:solidFill>
                  <a:srgbClr val="212121"/>
                </a:solidFill>
                <a:uFill>
                  <a:solidFill>
                    <a:srgbClr val="636362"/>
                  </a:solidFill>
                </a:uFill>
                <a:latin typeface="Aptos" panose="020B0004020202020204" pitchFamily="34" charset="0"/>
                <a:ea typeface="微软雅黑" panose="020B0503020204020204" pitchFamily="34" charset="-122"/>
                <a:sym typeface="Alibaba PuHuiTi 2 85 Bold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22C82B27-1C35-5E5F-9F51-1C3EB01C4825}"/>
                </a:ext>
              </a:extLst>
            </p:cNvPr>
            <p:cNvSpPr txBox="1"/>
            <p:nvPr/>
          </p:nvSpPr>
          <p:spPr>
            <a:xfrm>
              <a:off x="3334899" y="2509586"/>
              <a:ext cx="43655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(</a:t>
              </a:r>
              <a:r>
                <a:rPr lang="en-US" altLang="zh-CN" sz="2000" b="1" dirty="0">
                  <a:solidFill>
                    <a:srgbClr val="0000FF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Garbled circuit</a:t>
              </a:r>
              <a:r>
                <a:rPr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, </a:t>
              </a:r>
              <a:r>
                <a:rPr lang="en-US" altLang="zh-CN" sz="2000" b="1" dirty="0">
                  <a:solidFill>
                    <a:srgbClr val="0000FF"/>
                  </a:solidFill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Decoding info</a:t>
              </a:r>
              <a:r>
                <a:rPr lang="en-US" altLang="zh-CN" sz="2000" dirty="0">
                  <a:latin typeface="Aptos" panose="020B0004020202020204" pitchFamily="34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endParaRPr lang="zh-CN" altLang="en-US" sz="2000" dirty="0">
                <a:latin typeface="Aptos" panose="020B00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20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DA1D8725-4F73-BC2A-4CCB-5D9F09E3D4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E9372B5-A565-A8C0-EDD5-EEE1E05E718F}"/>
              </a:ext>
            </a:extLst>
          </p:cNvPr>
          <p:cNvSpPr txBox="1">
            <a:spLocks/>
          </p:cNvSpPr>
          <p:nvPr/>
        </p:nvSpPr>
        <p:spPr>
          <a:xfrm>
            <a:off x="-235670" y="6637948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kumimoji="1" lang="en-US" altLang="zh-CN" sz="8800" b="1" dirty="0">
              <a:solidFill>
                <a:srgbClr val="0000FF"/>
              </a:solidFill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>
                <a:extLst>
                  <a:ext uri="{FF2B5EF4-FFF2-40B4-BE49-F238E27FC236}">
                    <a16:creationId xmlns:a16="http://schemas.microsoft.com/office/drawing/2014/main" id="{6D655232-5DDF-3BF9-FF70-E864BA04AEAD}"/>
                  </a:ext>
                </a:extLst>
              </p:cNvPr>
              <p:cNvSpPr/>
              <p:nvPr/>
            </p:nvSpPr>
            <p:spPr>
              <a:xfrm>
                <a:off x="1130708" y="5843745"/>
                <a:ext cx="9930579" cy="7186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l-GR" sz="3200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3200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200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bits per gate </a:t>
                </a:r>
                <a:r>
                  <a:rPr lang="en-US" sz="3200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seems </a:t>
                </a:r>
                <a:r>
                  <a:rPr lang="en-US" sz="3200" b="1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unavoidable</a:t>
                </a:r>
                <a:r>
                  <a:rPr lang="en-US" sz="3200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 in </a:t>
                </a:r>
                <a:r>
                  <a:rPr lang="en-US" sz="3200" dirty="0" err="1">
                    <a:latin typeface="Aptos" panose="020B0004020202020204" pitchFamily="34" charset="0"/>
                    <a:cs typeface="Times New Roman" panose="02020603050405020304" pitchFamily="18" charset="0"/>
                  </a:rPr>
                  <a:t>Minicrypt</a:t>
                </a:r>
                <a:r>
                  <a:rPr lang="en-US" sz="3200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!!</a:t>
                </a:r>
              </a:p>
            </p:txBody>
          </p:sp>
        </mc:Choice>
        <mc:Fallback xmlns="">
          <p:sp>
            <p:nvSpPr>
              <p:cNvPr id="13" name="Rounded Rectangle 12">
                <a:extLst>
                  <a:ext uri="{FF2B5EF4-FFF2-40B4-BE49-F238E27FC236}">
                    <a16:creationId xmlns:a16="http://schemas.microsoft.com/office/drawing/2014/main" id="{6D655232-5DDF-3BF9-FF70-E864BA04A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708" y="5843745"/>
                <a:ext cx="9930579" cy="71868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>
            <a:extLst>
              <a:ext uri="{FF2B5EF4-FFF2-40B4-BE49-F238E27FC236}">
                <a16:creationId xmlns:a16="http://schemas.microsoft.com/office/drawing/2014/main" id="{5B52F914-A73D-9717-6B11-C0DFC85883A7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Garbling Schemes in </a:t>
            </a:r>
            <a:r>
              <a:rPr lang="en-US" altLang="zh-CN" b="1" i="0" u="none" strike="noStrike" dirty="0" err="1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Minicrypt</a:t>
            </a:r>
            <a:endParaRPr kumimoji="1" lang="en-US" altLang="zh-CN" sz="9600" b="1" dirty="0">
              <a:solidFill>
                <a:srgbClr val="0000FF"/>
              </a:solidFill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620FCD6A-4AA9-51DA-6D6E-BD7ADE0C7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5105203"/>
                  </p:ext>
                </p:extLst>
              </p:nvPr>
            </p:nvGraphicFramePr>
            <p:xfrm>
              <a:off x="1130709" y="1305244"/>
              <a:ext cx="9930580" cy="4181152"/>
            </p:xfrm>
            <a:graphic>
              <a:graphicData uri="http://schemas.openxmlformats.org/drawingml/2006/table">
                <a:tbl>
                  <a:tblPr firstRow="1" firstCol="1" bandRow="1">
                    <a:tableStyleId>{3B4B98B0-60AC-42C2-AFA5-B58CD77FA1E5}</a:tableStyleId>
                  </a:tblPr>
                  <a:tblGrid>
                    <a:gridCol w="4738874">
                      <a:extLst>
                        <a:ext uri="{9D8B030D-6E8A-4147-A177-3AD203B41FA5}">
                          <a16:colId xmlns:a16="http://schemas.microsoft.com/office/drawing/2014/main" val="3270191526"/>
                        </a:ext>
                      </a:extLst>
                    </a:gridCol>
                    <a:gridCol w="2650871">
                      <a:extLst>
                        <a:ext uri="{9D8B030D-6E8A-4147-A177-3AD203B41FA5}">
                          <a16:colId xmlns:a16="http://schemas.microsoft.com/office/drawing/2014/main" val="1972065277"/>
                        </a:ext>
                      </a:extLst>
                    </a:gridCol>
                    <a:gridCol w="2540835">
                      <a:extLst>
                        <a:ext uri="{9D8B030D-6E8A-4147-A177-3AD203B41FA5}">
                          <a16:colId xmlns:a16="http://schemas.microsoft.com/office/drawing/2014/main" val="2166434400"/>
                        </a:ext>
                      </a:extLst>
                    </a:gridCol>
                  </a:tblGrid>
                  <a:tr h="488517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GC scheme 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Size (b</a:t>
                          </a:r>
                          <a:r>
                            <a:rPr lang="en-US" altLang="zh-CN" sz="2400" b="1" kern="1200" dirty="0">
                              <a:solidFill>
                                <a:schemeClr val="tx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+mn-cs"/>
                            </a:rPr>
                            <a:t>its per gate)</a:t>
                          </a:r>
                          <a:endParaRPr lang="zh-CN" sz="2400" b="1" kern="1200" dirty="0">
                            <a:solidFill>
                              <a:schemeClr val="tx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cs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9033495"/>
                      </a:ext>
                    </a:extLst>
                  </a:tr>
                  <a:tr h="488517">
                    <a:tc vMerge="1"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endParaRPr lang="zh-CN" sz="2400" dirty="0">
                            <a:effectLst/>
                            <a:latin typeface="Times New Roman" panose="020206030504050203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XOR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AND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330403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P&amp;P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[BMR90]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663403758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GRR3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[NPS99]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831557390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Free XOR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[KS08]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01052271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GRR2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[PSSW09]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4129154180"/>
                      </a:ext>
                    </a:extLst>
                  </a:tr>
                  <a:tr h="6250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Half gates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[ZRE15]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</a:t>
                          </a:r>
                          <a:endParaRPr lang="zh-CN" alt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b="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78698464"/>
                      </a:ext>
                    </a:extLst>
                  </a:tr>
                  <a:tr h="6250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Three-halves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[RR21]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</a:t>
                          </a:r>
                          <a:endParaRPr lang="zh-CN" alt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altLang="zh-CN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Times New Roman" panose="02020603050405020304" pitchFamily="18" charset="0"/>
                            </a:rPr>
                            <a:t>1.5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smtClean="0">
                                  <a:effectLst/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endParaRPr lang="zh-CN" sz="2400" b="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00472673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620FCD6A-4AA9-51DA-6D6E-BD7ADE0C7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5105203"/>
                  </p:ext>
                </p:extLst>
              </p:nvPr>
            </p:nvGraphicFramePr>
            <p:xfrm>
              <a:off x="1130709" y="1305244"/>
              <a:ext cx="9930580" cy="4181152"/>
            </p:xfrm>
            <a:graphic>
              <a:graphicData uri="http://schemas.openxmlformats.org/drawingml/2006/table">
                <a:tbl>
                  <a:tblPr firstRow="1" firstCol="1" bandRow="1">
                    <a:tableStyleId>{3B4B98B0-60AC-42C2-AFA5-B58CD77FA1E5}</a:tableStyleId>
                  </a:tblPr>
                  <a:tblGrid>
                    <a:gridCol w="4738874">
                      <a:extLst>
                        <a:ext uri="{9D8B030D-6E8A-4147-A177-3AD203B41FA5}">
                          <a16:colId xmlns:a16="http://schemas.microsoft.com/office/drawing/2014/main" val="3270191526"/>
                        </a:ext>
                      </a:extLst>
                    </a:gridCol>
                    <a:gridCol w="2650871">
                      <a:extLst>
                        <a:ext uri="{9D8B030D-6E8A-4147-A177-3AD203B41FA5}">
                          <a16:colId xmlns:a16="http://schemas.microsoft.com/office/drawing/2014/main" val="1972065277"/>
                        </a:ext>
                      </a:extLst>
                    </a:gridCol>
                    <a:gridCol w="2540835">
                      <a:extLst>
                        <a:ext uri="{9D8B030D-6E8A-4147-A177-3AD203B41FA5}">
                          <a16:colId xmlns:a16="http://schemas.microsoft.com/office/drawing/2014/main" val="2166434400"/>
                        </a:ext>
                      </a:extLst>
                    </a:gridCol>
                  </a:tblGrid>
                  <a:tr h="488517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GC scheme 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Size (b</a:t>
                          </a:r>
                          <a:r>
                            <a:rPr lang="en-US" altLang="zh-CN" sz="2400" b="1" kern="1200" dirty="0">
                              <a:solidFill>
                                <a:schemeClr val="tx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  <a:cs typeface="+mn-cs"/>
                            </a:rPr>
                            <a:t>its per gate)</a:t>
                          </a:r>
                          <a:endParaRPr lang="zh-CN" sz="2400" b="1" kern="1200" dirty="0">
                            <a:solidFill>
                              <a:schemeClr val="tx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cs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9033495"/>
                      </a:ext>
                    </a:extLst>
                  </a:tr>
                  <a:tr h="488517">
                    <a:tc vMerge="1"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endParaRPr lang="zh-CN" sz="2400" dirty="0">
                            <a:effectLst/>
                            <a:latin typeface="Times New Roman" panose="020206030504050203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XOR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AND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330403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P&amp;P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[BMR90]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178851" t="-206250" r="-96092" b="-56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290887" t="-206250" r="-240" b="-568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3403758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GRR3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[NPS99]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78851" t="-302469" r="-96092" b="-4617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290887" t="-302469" r="-240" b="-4617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1557390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Free XOR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[KS08]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</a:t>
                          </a:r>
                          <a:endParaRPr 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290887" t="-407500" r="-240" b="-36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1052271"/>
                      </a:ext>
                    </a:extLst>
                  </a:tr>
                  <a:tr h="4885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GRR2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[PSSW09]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78851" t="-507500" r="-96092" b="-26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290887" t="-507500" r="-240" b="-26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9154180"/>
                      </a:ext>
                    </a:extLst>
                  </a:tr>
                  <a:tr h="6250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Half gates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[ZRE15]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</a:t>
                          </a:r>
                          <a:endParaRPr lang="zh-CN" alt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290887" t="-476471" r="-240" b="-1098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8698464"/>
                      </a:ext>
                    </a:extLst>
                  </a:tr>
                  <a:tr h="6250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Three-halves </a:t>
                          </a:r>
                          <a:r>
                            <a:rPr lang="en-US" sz="2400" b="0" dirty="0">
                              <a:solidFill>
                                <a:srgbClr val="0000FF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[RR21]</a:t>
                          </a:r>
                          <a:endParaRPr lang="zh-CN" sz="2400" b="0" dirty="0">
                            <a:solidFill>
                              <a:srgbClr val="0000FF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0</a:t>
                          </a:r>
                          <a:endParaRPr lang="zh-CN" altLang="zh-CN" sz="240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290887" t="-570874" r="-240" b="-87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047267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4B952CB-DFC2-738D-896A-E043A37BDF0C}"/>
                  </a:ext>
                </a:extLst>
              </p:cNvPr>
              <p:cNvSpPr txBox="1"/>
              <p:nvPr/>
            </p:nvSpPr>
            <p:spPr>
              <a:xfrm>
                <a:off x="8304904" y="5481280"/>
                <a:ext cx="2743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1800" smtClean="0">
                        <a:effectLst/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zh-CN" altLang="en-US" dirty="0"/>
                  <a:t>：</a:t>
                </a:r>
                <a:r>
                  <a:rPr lang="en-US" altLang="zh-CN" dirty="0"/>
                  <a:t>bit-length of wire label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4B952CB-DFC2-738D-896A-E043A37BD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904" y="5481280"/>
                <a:ext cx="2743828" cy="369332"/>
              </a:xfrm>
              <a:prstGeom prst="rect">
                <a:avLst/>
              </a:prstGeom>
              <a:blipFill>
                <a:blip r:embed="rId6"/>
                <a:stretch>
                  <a:fillRect t="-8197" r="-1111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36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68057-1A2C-950B-3FB0-5FA40BB37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1FEA0925-8BDC-ABF4-450D-95251F48F9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BB926AB4-3840-DCCD-8AA7-F8B16EA04E0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747015"/>
                  </p:ext>
                </p:extLst>
              </p:nvPr>
            </p:nvGraphicFramePr>
            <p:xfrm>
              <a:off x="1759974" y="2213313"/>
              <a:ext cx="8377084" cy="3002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226061">
                      <a:extLst>
                        <a:ext uri="{9D8B030D-6E8A-4147-A177-3AD203B41FA5}">
                          <a16:colId xmlns:a16="http://schemas.microsoft.com/office/drawing/2014/main" val="3270191526"/>
                        </a:ext>
                      </a:extLst>
                    </a:gridCol>
                    <a:gridCol w="2285042">
                      <a:extLst>
                        <a:ext uri="{9D8B030D-6E8A-4147-A177-3AD203B41FA5}">
                          <a16:colId xmlns:a16="http://schemas.microsoft.com/office/drawing/2014/main" val="1972065277"/>
                        </a:ext>
                      </a:extLst>
                    </a:gridCol>
                    <a:gridCol w="2865981">
                      <a:extLst>
                        <a:ext uri="{9D8B030D-6E8A-4147-A177-3AD203B41FA5}">
                          <a16:colId xmlns:a16="http://schemas.microsoft.com/office/drawing/2014/main" val="175667965"/>
                        </a:ext>
                      </a:extLst>
                    </a:gridCol>
                  </a:tblGrid>
                  <a:tr h="52045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endParaRPr lang="zh-CN" sz="240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altLang="zh-CN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Time</a:t>
                          </a:r>
                          <a:endParaRPr lang="zh-CN" sz="2400" i="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1" kern="1200" dirty="0">
                              <a:solidFill>
                                <a:schemeClr val="lt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Instantiation</a:t>
                          </a:r>
                          <a:endParaRPr lang="en-US" altLang="zh-CN" sz="2400" b="1" i="0" kern="1200" dirty="0">
                            <a:solidFill>
                              <a:schemeClr val="lt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3272063215"/>
                      </a:ext>
                    </a:extLst>
                  </a:tr>
                  <a:tr h="6053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[NPS99]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∼6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2400" b="0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oMath>
                            </m:oMathPara>
                          </a14:m>
                          <a:endParaRPr lang="zh-CN" altLang="en-US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SHA256</a:t>
                          </a:r>
                          <a:endParaRPr lang="en-US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3831557390"/>
                      </a:ext>
                    </a:extLst>
                  </a:tr>
                  <a:tr h="6053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[LPS08]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0.15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2400" b="0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oMath>
                            </m:oMathPara>
                          </a14:m>
                          <a:endParaRPr lang="zh-CN" altLang="en-US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SHA256</a:t>
                          </a:r>
                          <a:endParaRPr lang="en-US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501052271"/>
                      </a:ext>
                    </a:extLst>
                  </a:tr>
                  <a:tr h="6053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[PSSW09]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0.12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2400" b="0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oMath>
                            </m:oMathPara>
                          </a14:m>
                          <a:endParaRPr lang="zh-CN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AES256</a:t>
                          </a:r>
                          <a:endParaRPr lang="en-US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4129154180"/>
                      </a:ext>
                    </a:extLst>
                  </a:tr>
                  <a:tr h="665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[BHKR13]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0.0003</m:t>
                                </m:r>
                                <m:r>
                                  <a:rPr lang="en-US" altLang="zh-CN" sz="2400" b="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zh-CN" altLang="en-US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Fixed-key</a:t>
                          </a:r>
                          <a:r>
                            <a:rPr lang="zh-CN" altLang="en-US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 </a:t>
                          </a: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AES</a:t>
                          </a:r>
                          <a:endParaRPr lang="zh-CN" altLang="en-US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7786984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BB926AB4-3840-DCCD-8AA7-F8B16EA04E0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747015"/>
                  </p:ext>
                </p:extLst>
              </p:nvPr>
            </p:nvGraphicFramePr>
            <p:xfrm>
              <a:off x="1759974" y="2213313"/>
              <a:ext cx="8377084" cy="3002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226061">
                      <a:extLst>
                        <a:ext uri="{9D8B030D-6E8A-4147-A177-3AD203B41FA5}">
                          <a16:colId xmlns:a16="http://schemas.microsoft.com/office/drawing/2014/main" val="3270191526"/>
                        </a:ext>
                      </a:extLst>
                    </a:gridCol>
                    <a:gridCol w="2285042">
                      <a:extLst>
                        <a:ext uri="{9D8B030D-6E8A-4147-A177-3AD203B41FA5}">
                          <a16:colId xmlns:a16="http://schemas.microsoft.com/office/drawing/2014/main" val="1972065277"/>
                        </a:ext>
                      </a:extLst>
                    </a:gridCol>
                    <a:gridCol w="2865981">
                      <a:extLst>
                        <a:ext uri="{9D8B030D-6E8A-4147-A177-3AD203B41FA5}">
                          <a16:colId xmlns:a16="http://schemas.microsoft.com/office/drawing/2014/main" val="175667965"/>
                        </a:ext>
                      </a:extLst>
                    </a:gridCol>
                  </a:tblGrid>
                  <a:tr h="52045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endParaRPr lang="zh-CN" sz="240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altLang="zh-CN" sz="2400" dirty="0"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Time</a:t>
                          </a:r>
                          <a:endParaRPr lang="zh-CN" sz="2400" i="0" dirty="0"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1" kern="1200" dirty="0">
                              <a:solidFill>
                                <a:schemeClr val="lt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Instantiation</a:t>
                          </a:r>
                          <a:endParaRPr lang="en-US" altLang="zh-CN" sz="2400" b="1" i="0" kern="1200" dirty="0">
                            <a:solidFill>
                              <a:schemeClr val="lt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3272063215"/>
                      </a:ext>
                    </a:extLst>
                  </a:tr>
                  <a:tr h="6053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[NPS99]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blipFill>
                          <a:blip r:embed="rId4"/>
                          <a:stretch>
                            <a:fillRect l="-142222" t="-89583" r="-126667" b="-314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SHA256</a:t>
                          </a:r>
                          <a:endParaRPr lang="en-US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3831557390"/>
                      </a:ext>
                    </a:extLst>
                  </a:tr>
                  <a:tr h="6053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[LPS08]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blipFill>
                          <a:blip r:embed="rId4"/>
                          <a:stretch>
                            <a:fillRect l="-142222" t="-189583" r="-126667" b="-214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SHA256</a:t>
                          </a:r>
                          <a:endParaRPr lang="en-US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501052271"/>
                      </a:ext>
                    </a:extLst>
                  </a:tr>
                  <a:tr h="6053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[PSSW09]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blipFill>
                          <a:blip r:embed="rId4"/>
                          <a:stretch>
                            <a:fillRect l="-142222" t="-295745" r="-126667" b="-1191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AES256</a:t>
                          </a:r>
                          <a:endParaRPr lang="en-US" altLang="zh-CN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4129154180"/>
                      </a:ext>
                    </a:extLst>
                  </a:tr>
                  <a:tr h="665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sz="2400" b="0" dirty="0">
                              <a:solidFill>
                                <a:schemeClr val="bg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[BHKR13]</a:t>
                          </a:r>
                          <a:endParaRPr lang="zh-CN" sz="2400" b="0" dirty="0">
                            <a:solidFill>
                              <a:schemeClr val="bg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101600" marR="101600" marT="50800" marB="50800" anchor="ctr">
                        <a:blipFill>
                          <a:blip r:embed="rId4"/>
                          <a:stretch>
                            <a:fillRect l="-142222" t="-350943" r="-126667" b="-56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Fixed-key</a:t>
                          </a:r>
                          <a:r>
                            <a:rPr lang="zh-CN" altLang="en-US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 </a:t>
                          </a:r>
                          <a:r>
                            <a:rPr lang="en-US" altLang="zh-CN" sz="2400" b="0" kern="1200" dirty="0">
                              <a:solidFill>
                                <a:schemeClr val="dk1"/>
                              </a:solidFill>
                              <a:effectLst/>
                              <a:latin typeface="微软雅黑" panose="020B0503020204020204" pitchFamily="34" charset="-122"/>
                              <a:ea typeface="微软雅黑" panose="020B0503020204020204" pitchFamily="34" charset="-122"/>
                            </a:rPr>
                            <a:t>AES</a:t>
                          </a:r>
                          <a:endParaRPr lang="zh-CN" altLang="en-US" sz="2400" b="0" kern="1200" dirty="0">
                            <a:solidFill>
                              <a:schemeClr val="dk1"/>
                            </a:solidFill>
                            <a:effectLst/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01600" marR="101600" marT="50800" marB="50800" anchor="ctr"/>
                    </a:tc>
                    <a:extLst>
                      <a:ext uri="{0D108BD9-81ED-4DB2-BD59-A6C34878D82A}">
                        <a16:rowId xmlns:a16="http://schemas.microsoft.com/office/drawing/2014/main" val="77869846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6B594536-1B9F-28F4-3A1D-66BFF9091125}"/>
              </a:ext>
            </a:extLst>
          </p:cNvPr>
          <p:cNvSpPr txBox="1"/>
          <p:nvPr/>
        </p:nvSpPr>
        <p:spPr>
          <a:xfrm>
            <a:off x="758410" y="1456114"/>
            <a:ext cx="10380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algn="ctr"/>
            <a:r>
              <a:rPr lang="zh-CN" altLang="en-US" sz="3200" dirty="0">
                <a:latin typeface="Aptos" panose="020B0004020202020204" pitchFamily="34" charset="0"/>
                <a:ea typeface="微软雅黑" panose="020B0503020204020204" pitchFamily="34" charset="-122"/>
              </a:rPr>
              <a:t> </a:t>
            </a:r>
            <a:r>
              <a:rPr lang="en-US" altLang="zh-CN" sz="3200" dirty="0">
                <a:latin typeface="Aptos" panose="020B0004020202020204" pitchFamily="34" charset="0"/>
                <a:ea typeface="微软雅黑" panose="020B0503020204020204" pitchFamily="34" charset="-122"/>
              </a:rPr>
              <a:t>Computational cost to garble an AES circuit</a:t>
            </a:r>
            <a:endParaRPr lang="en-US" altLang="zh-CN" sz="2000" dirty="0">
              <a:latin typeface="Aptos" panose="020B00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F60F468F-C2C6-5D45-7C3E-90FD607D9855}"/>
              </a:ext>
            </a:extLst>
          </p:cNvPr>
          <p:cNvSpPr/>
          <p:nvPr/>
        </p:nvSpPr>
        <p:spPr>
          <a:xfrm>
            <a:off x="1759973" y="5532220"/>
            <a:ext cx="8475407" cy="694203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ptos" panose="020B0004020202020204" pitchFamily="34" charset="0"/>
                <a:cs typeface="Times New Roman" panose="02020603050405020304" pitchFamily="18" charset="0"/>
              </a:rPr>
              <a:t>Practical in many real-world applications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C99C1F-ABE2-63EB-498A-BC85BB24F045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Garbling Schemes in </a:t>
            </a:r>
            <a:r>
              <a:rPr lang="en-US" altLang="zh-CN" b="1" i="0" u="none" strike="noStrike" dirty="0" err="1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Minicrypt</a:t>
            </a:r>
            <a:endParaRPr kumimoji="1" lang="en-US" altLang="zh-CN" sz="9600" b="1" dirty="0">
              <a:solidFill>
                <a:srgbClr val="0000FF"/>
              </a:solidFill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37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66A00-CC40-7603-B900-DBDC551DE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A07A2D68-E9B2-EF8D-28BF-A6DC45E5EC9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884882D-9FFD-98B6-CC23-2715E865354B}"/>
              </a:ext>
            </a:extLst>
          </p:cNvPr>
          <p:cNvSpPr txBox="1"/>
          <p:nvPr/>
        </p:nvSpPr>
        <p:spPr>
          <a:xfrm>
            <a:off x="1262300" y="2738717"/>
            <a:ext cx="9112195" cy="2036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Computa</a:t>
            </a:r>
            <a:r>
              <a:rPr lang="en-US" altLang="zh-CN" sz="2400" b="1" dirty="0">
                <a:solidFill>
                  <a:srgbClr val="C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tion-h</a:t>
            </a:r>
            <a:r>
              <a:rPr lang="en-US" altLang="zh-CN" sz="2400" b="1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eavy </a:t>
            </a:r>
            <a:r>
              <a:rPr lang="en-US" altLang="zh-CN" sz="2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cryptographic tools</a:t>
            </a:r>
            <a:endParaRPr lang="en-US" altLang="zh-CN" sz="2400" b="1" dirty="0">
              <a:solidFill>
                <a:srgbClr val="000000"/>
              </a:solidFill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1">
              <a:lnSpc>
                <a:spcPct val="124000"/>
              </a:lnSpc>
              <a:spcAft>
                <a:spcPts val="1200"/>
              </a:spcAft>
            </a:pPr>
            <a:r>
              <a:rPr lang="zh-CN" altLang="en-US" sz="2400" dirty="0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altLang="zh-CN" sz="2400" dirty="0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For example,</a:t>
            </a:r>
            <a:r>
              <a:rPr lang="zh-CN" altLang="en-US" sz="2400" dirty="0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400" dirty="0" err="1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zh-CN" altLang="en-US" sz="240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and FHE</a:t>
            </a:r>
          </a:p>
          <a:p>
            <a:pPr marL="914400" lvl="1" indent="-457200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rgbClr val="C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Strong assumptions</a:t>
            </a:r>
          </a:p>
          <a:p>
            <a:pPr lvl="1">
              <a:lnSpc>
                <a:spcPct val="12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altLang="zh-CN" sz="2400" dirty="0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For example,</a:t>
            </a:r>
            <a:r>
              <a:rPr lang="zh-CN" altLang="en-US" sz="2400" dirty="0">
                <a:solidFill>
                  <a:srgbClr val="000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multilinear maps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4F38591-8BDF-61E8-1B85-B601243ECF0A}"/>
              </a:ext>
            </a:extLst>
          </p:cNvPr>
          <p:cNvSpPr txBox="1">
            <a:spLocks/>
          </p:cNvSpPr>
          <p:nvPr/>
        </p:nvSpPr>
        <p:spPr>
          <a:xfrm>
            <a:off x="0" y="9087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4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3FD483C-CA3C-0C9F-9B47-5ABEC5ECDC74}"/>
              </a:ext>
            </a:extLst>
          </p:cNvPr>
          <p:cNvSpPr txBox="1">
            <a:spLocks/>
          </p:cNvSpPr>
          <p:nvPr/>
        </p:nvSpPr>
        <p:spPr>
          <a:xfrm>
            <a:off x="0" y="2974684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8800" b="1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FB086C13-41C1-7B6C-8326-7169A82C14B1}"/>
              </a:ext>
            </a:extLst>
          </p:cNvPr>
          <p:cNvSpPr/>
          <p:nvPr/>
        </p:nvSpPr>
        <p:spPr>
          <a:xfrm>
            <a:off x="1381570" y="5011460"/>
            <a:ext cx="9227164" cy="719133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Mostly theoretical (less practical) </a:t>
            </a:r>
            <a:endParaRPr lang="en-US" sz="2800" b="1" dirty="0"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BB65418-280F-4381-1FBD-00FD390E6792}"/>
              </a:ext>
            </a:extLst>
          </p:cNvPr>
          <p:cNvSpPr txBox="1"/>
          <p:nvPr/>
        </p:nvSpPr>
        <p:spPr>
          <a:xfrm>
            <a:off x="1381570" y="1496364"/>
            <a:ext cx="9112195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chemeClr val="bg1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Succinct/r</a:t>
            </a:r>
            <a:r>
              <a:rPr lang="en-US" altLang="zh-CN" sz="2800" b="1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eusable</a:t>
            </a:r>
            <a:r>
              <a:rPr kumimoji="1" lang="en-US" altLang="zh-CN" sz="2800" b="1" dirty="0">
                <a:solidFill>
                  <a:schemeClr val="bg1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garbling schemes</a:t>
            </a:r>
            <a:endParaRPr lang="zh-CN" altLang="en-US" sz="28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E1810A0-A69B-272B-46DE-47DDE2B04CAB}"/>
              </a:ext>
            </a:extLst>
          </p:cNvPr>
          <p:cNvSpPr txBox="1"/>
          <p:nvPr/>
        </p:nvSpPr>
        <p:spPr>
          <a:xfrm>
            <a:off x="1381570" y="2135977"/>
            <a:ext cx="9112195" cy="413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4000"/>
              </a:lnSpc>
            </a:pPr>
            <a:r>
              <a:rPr kumimoji="1" lang="en-US" altLang="zh-CN" sz="1800" dirty="0">
                <a:solidFill>
                  <a:srgbClr val="0000FF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[LP14, CHJV15, BGL+15, KLW15, AL18, </a:t>
            </a:r>
            <a:r>
              <a:rPr lang="en-US" altLang="zh-CN" sz="18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GKP+13, GGH+13b, BGG+14, Agr17</a:t>
            </a:r>
            <a:r>
              <a:rPr kumimoji="1" lang="en-US" altLang="zh-CN" sz="1800" dirty="0">
                <a:solidFill>
                  <a:srgbClr val="0000FF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] </a:t>
            </a:r>
            <a:endParaRPr kumimoji="1" lang="en-US" altLang="zh-CN" sz="2000" dirty="0">
              <a:solidFill>
                <a:srgbClr val="0000FF"/>
              </a:solidFill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B9A0DF-4D0A-2FC7-6D76-37EFC56C898D}"/>
              </a:ext>
            </a:extLst>
          </p:cNvPr>
          <p:cNvSpPr txBox="1">
            <a:spLocks/>
          </p:cNvSpPr>
          <p:nvPr/>
        </p:nvSpPr>
        <p:spPr>
          <a:xfrm>
            <a:off x="273377" y="649550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9600" b="1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73050AF-8D04-FF8E-6E5B-F8BB27B08C20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“Fancy” GC constructions </a:t>
            </a:r>
            <a:endParaRPr lang="en-US" altLang="zh-CN" sz="23500" b="1" dirty="0"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29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599CDD3-76F5-ECE7-5E49-40DD9B4A83EB}"/>
              </a:ext>
            </a:extLst>
          </p:cNvPr>
          <p:cNvSpPr txBox="1"/>
          <p:nvPr/>
        </p:nvSpPr>
        <p:spPr>
          <a:xfrm>
            <a:off x="1574358" y="1217786"/>
            <a:ext cx="9144000" cy="4317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>
              <a:lnSpc>
                <a:spcPct val="150000"/>
              </a:lnSpc>
            </a:pPr>
            <a:r>
              <a:rPr lang="zh-CN" altLang="en-US" dirty="0">
                <a:latin typeface="Aptos" panose="020B0004020202020204" pitchFamily="34" charset="0"/>
                <a:ea typeface="Microsoft YaHei" panose="020B0503020204020204" pitchFamily="34" charset="-122"/>
              </a:rPr>
              <a:t>🔒 </a:t>
            </a:r>
            <a:r>
              <a:rPr lang="en-US" altLang="zh-CN" dirty="0">
                <a:latin typeface="Aptos" panose="020B0004020202020204" pitchFamily="34" charset="0"/>
                <a:ea typeface="Microsoft YaHei" panose="020B0503020204020204" pitchFamily="34" charset="-122"/>
              </a:rPr>
              <a:t>Constructions in </a:t>
            </a:r>
            <a:r>
              <a:rPr lang="zh-CN" altLang="en-US" dirty="0">
                <a:latin typeface="Aptos" panose="020B0004020202020204" pitchFamily="34" charset="0"/>
                <a:ea typeface="Microsoft YaHei" panose="020B0503020204020204" pitchFamily="34" charset="-122"/>
              </a:rPr>
              <a:t>“</a:t>
            </a:r>
            <a:r>
              <a:rPr lang="en-US" altLang="zh-CN" i="1" dirty="0" err="1">
                <a:latin typeface="Aptos" panose="020B0004020202020204" pitchFamily="34" charset="0"/>
                <a:ea typeface="Microsoft YaHei" panose="020B0503020204020204" pitchFamily="34" charset="-122"/>
              </a:rPr>
              <a:t>Minicrypt</a:t>
            </a:r>
            <a:r>
              <a:rPr lang="zh-CN" altLang="en-US" i="1" dirty="0">
                <a:latin typeface="Aptos" panose="020B0004020202020204" pitchFamily="34" charset="0"/>
                <a:ea typeface="Microsoft YaHei" panose="020B0503020204020204" pitchFamily="34" charset="-122"/>
              </a:rPr>
              <a:t>”</a:t>
            </a:r>
            <a:endParaRPr lang="en-US" altLang="zh-CN" i="1" dirty="0">
              <a:latin typeface="Aptos" panose="020B0004020202020204" pitchFamily="34" charset="0"/>
              <a:ea typeface="Microsoft YaHei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>
                <a:solidFill>
                  <a:srgbClr val="0000FF"/>
                </a:solidFill>
                <a:latin typeface="Aptos" panose="020B0004020202020204" pitchFamily="34" charset="0"/>
                <a:ea typeface="Microsoft YaHei" panose="020B0503020204020204" pitchFamily="34" charset="-122"/>
              </a:rPr>
              <a:t>[KS08] : </a:t>
            </a:r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Garbling XOR gates for free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>
                <a:solidFill>
                  <a:srgbClr val="0000FF"/>
                </a:solidFill>
                <a:latin typeface="Aptos" panose="020B0004020202020204" pitchFamily="34" charset="0"/>
                <a:ea typeface="Microsoft YaHei" panose="020B0503020204020204" pitchFamily="34" charset="-122"/>
              </a:rPr>
              <a:t>[RR21] : </a:t>
            </a:r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Size per garbled AND gate:</a:t>
            </a:r>
            <a:r>
              <a:rPr lang="zh-CN" altLang="en-US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zh-CN" sz="2400" dirty="0">
                <a:solidFill>
                  <a:srgbClr val="C00000"/>
                </a:solidFill>
                <a:latin typeface="Aptos" panose="020B0004020202020204" pitchFamily="34" charset="0"/>
                <a:ea typeface="Microsoft YaHei" panose="020B0503020204020204" pitchFamily="34" charset="-122"/>
              </a:rPr>
              <a:t>remains O(</a:t>
            </a:r>
            <a:r>
              <a:rPr lang="el-GR" altLang="zh-CN" sz="2400" dirty="0">
                <a:solidFill>
                  <a:srgbClr val="C00000"/>
                </a:solidFill>
                <a:latin typeface="Aptos" panose="020B0004020202020204" pitchFamily="34" charset="0"/>
                <a:ea typeface="Microsoft YaHei" panose="020B0503020204020204" pitchFamily="34" charset="-122"/>
              </a:rPr>
              <a:t>λ)</a:t>
            </a:r>
            <a:r>
              <a:rPr lang="en-US" altLang="zh-CN" sz="2400" dirty="0">
                <a:solidFill>
                  <a:srgbClr val="C00000"/>
                </a:solidFill>
                <a:latin typeface="Aptos" panose="020B0004020202020204" pitchFamily="34" charset="0"/>
                <a:ea typeface="Microsoft YaHei" panose="020B0503020204020204" pitchFamily="34" charset="-122"/>
              </a:rPr>
              <a:t> bits</a:t>
            </a:r>
          </a:p>
          <a:p>
            <a:pPr lvl="1">
              <a:lnSpc>
                <a:spcPct val="150000"/>
              </a:lnSpc>
            </a:pPr>
            <a:r>
              <a:rPr lang="en-US" altLang="zh-CN" sz="2400" b="1" dirty="0">
                <a:latin typeface="Aptos" panose="020B0004020202020204" pitchFamily="34" charset="0"/>
                <a:ea typeface="Microsoft YaHei" panose="020B0503020204020204" pitchFamily="34" charset="-122"/>
              </a:rPr>
              <a:t>Large (linear) communication but small computation</a:t>
            </a:r>
          </a:p>
          <a:p>
            <a:endParaRPr lang="en-US" altLang="zh-CN" sz="1400" dirty="0">
              <a:latin typeface="Aptos" panose="020B0004020202020204" pitchFamily="34" charset="0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Aptos" panose="020B0004020202020204" pitchFamily="34" charset="0"/>
                <a:ea typeface="Microsoft YaHei" panose="020B0503020204020204" pitchFamily="34" charset="-122"/>
              </a:rPr>
              <a:t>🎩</a:t>
            </a:r>
            <a:r>
              <a:rPr lang="en-US" altLang="zh-CN" dirty="0">
                <a:latin typeface="Aptos" panose="020B0004020202020204" pitchFamily="34" charset="0"/>
                <a:ea typeface="Microsoft YaHei" panose="020B0503020204020204" pitchFamily="34" charset="-122"/>
              </a:rPr>
              <a:t> “Fancy” constructions</a:t>
            </a:r>
            <a:endParaRPr lang="en-US" altLang="zh-CN" sz="2400" dirty="0">
              <a:latin typeface="Aptos" panose="020B0004020202020204" pitchFamily="34" charset="0"/>
              <a:ea typeface="Microsoft YaHei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>
                <a:latin typeface="Aptos" panose="020B0004020202020204" pitchFamily="34" charset="0"/>
                <a:ea typeface="Microsoft YaHei" panose="020B0503020204020204" pitchFamily="34" charset="-122"/>
              </a:rPr>
              <a:t>Rely on computation-heavy tools (or even strong assumptions)</a:t>
            </a:r>
          </a:p>
          <a:p>
            <a:pPr lvl="1">
              <a:lnSpc>
                <a:spcPct val="150000"/>
              </a:lnSpc>
            </a:pPr>
            <a:r>
              <a:rPr lang="en-US" altLang="zh-CN" sz="2400" b="1" dirty="0">
                <a:latin typeface="Aptos" panose="020B0004020202020204" pitchFamily="34" charset="0"/>
                <a:ea typeface="Microsoft YaHei" panose="020B0503020204020204" pitchFamily="34" charset="-122"/>
              </a:rPr>
              <a:t>Little communication but large computation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9128B7-5232-E109-4008-34DAE788F98E}"/>
              </a:ext>
            </a:extLst>
          </p:cNvPr>
          <p:cNvSpPr txBox="1">
            <a:spLocks/>
          </p:cNvSpPr>
          <p:nvPr/>
        </p:nvSpPr>
        <p:spPr>
          <a:xfrm>
            <a:off x="0" y="9087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4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0B644C-2FB4-432E-7D0B-024A8C30B723}"/>
              </a:ext>
            </a:extLst>
          </p:cNvPr>
          <p:cNvSpPr txBox="1">
            <a:spLocks/>
          </p:cNvSpPr>
          <p:nvPr/>
        </p:nvSpPr>
        <p:spPr>
          <a:xfrm>
            <a:off x="348792" y="6858000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8800" b="1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3F40455B-B475-19FF-97CF-E83557AC8939}"/>
              </a:ext>
            </a:extLst>
          </p:cNvPr>
          <p:cNvSpPr/>
          <p:nvPr/>
        </p:nvSpPr>
        <p:spPr>
          <a:xfrm>
            <a:off x="2409246" y="5840384"/>
            <a:ext cx="7657105" cy="5808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ptos" panose="020B0004020202020204" pitchFamily="34" charset="0"/>
                <a:cs typeface="Times New Roman" panose="02020603050405020304" pitchFamily="18" charset="0"/>
              </a:rPr>
              <a:t>Is there a middle ground? 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F077F10-F4A8-1C0B-A71D-BD3BCEF78A9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2C4C275-4712-AD53-68E5-2014B7ECBAD0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Summary of the State of the Art</a:t>
            </a:r>
            <a:endParaRPr lang="en-US" altLang="zh-CN" sz="9600" b="1" dirty="0"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0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0470E-A841-7810-6D0E-8E7CB4CA2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96C3C2-A576-6A2B-112B-6B56CACD45EA}"/>
              </a:ext>
            </a:extLst>
          </p:cNvPr>
          <p:cNvSpPr txBox="1">
            <a:spLocks/>
          </p:cNvSpPr>
          <p:nvPr/>
        </p:nvSpPr>
        <p:spPr>
          <a:xfrm>
            <a:off x="0" y="224705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44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12">
            <a:extLst>
              <a:ext uri="{FF2B5EF4-FFF2-40B4-BE49-F238E27FC236}">
                <a16:creationId xmlns:a16="http://schemas.microsoft.com/office/drawing/2014/main" id="{7CADBC36-9719-A963-8ACB-9E978751B213}"/>
              </a:ext>
            </a:extLst>
          </p:cNvPr>
          <p:cNvSpPr/>
          <p:nvPr/>
        </p:nvSpPr>
        <p:spPr>
          <a:xfrm>
            <a:off x="6910003" y="3298310"/>
            <a:ext cx="4492424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Efficient</a:t>
            </a:r>
            <a:r>
              <a:rPr lang="en-US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computation</a:t>
            </a:r>
            <a:br>
              <a:rPr lang="en-US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C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without Bootstrapping</a:t>
            </a: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BF12A790-94A6-E260-4864-BD1E0AC857BE}"/>
              </a:ext>
            </a:extLst>
          </p:cNvPr>
          <p:cNvSpPr/>
          <p:nvPr/>
        </p:nvSpPr>
        <p:spPr>
          <a:xfrm>
            <a:off x="6910004" y="1633511"/>
            <a:ext cx="4482060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rgbClr val="FFC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Lattice assumption</a:t>
            </a:r>
          </a:p>
          <a:p>
            <a:pPr algn="ctr"/>
            <a:r>
              <a:rPr lang="en-US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+ </a:t>
            </a:r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ircular security</a:t>
            </a: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51FD4310-3D78-308F-D624-2045BC77F6DC}"/>
              </a:ext>
            </a:extLst>
          </p:cNvPr>
          <p:cNvSpPr/>
          <p:nvPr/>
        </p:nvSpPr>
        <p:spPr>
          <a:xfrm>
            <a:off x="6910002" y="4963112"/>
            <a:ext cx="4482059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rgbClr val="FFC000"/>
                </a:solidFill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bit per gate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D257DD60-30A7-54F2-C266-554B99F09BC5}"/>
              </a:ext>
            </a:extLst>
          </p:cNvPr>
          <p:cNvSpPr/>
          <p:nvPr/>
        </p:nvSpPr>
        <p:spPr>
          <a:xfrm>
            <a:off x="789573" y="3298310"/>
            <a:ext cx="4223199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Heavy computation </a:t>
            </a:r>
          </a:p>
          <a:p>
            <a:pPr algn="ctr"/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e.g.,</a:t>
            </a:r>
            <a:r>
              <a:rPr lang="zh-CN" altLang="en-US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Bootstrapping</a:t>
            </a:r>
            <a:endParaRPr lang="en-US" sz="2800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8B55F16F-FD9E-EE93-3DBF-7BD1275C1D02}"/>
              </a:ext>
            </a:extLst>
          </p:cNvPr>
          <p:cNvSpPr/>
          <p:nvPr/>
        </p:nvSpPr>
        <p:spPr>
          <a:xfrm>
            <a:off x="789575" y="1633511"/>
            <a:ext cx="4223199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Strong assumption</a:t>
            </a:r>
          </a:p>
          <a:p>
            <a:pPr algn="ctr"/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e.g., multilinear maps</a:t>
            </a:r>
            <a:endParaRPr lang="en-US" sz="2800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35062CC5-BD6B-3C20-AC48-204F18562233}"/>
              </a:ext>
            </a:extLst>
          </p:cNvPr>
          <p:cNvSpPr/>
          <p:nvPr/>
        </p:nvSpPr>
        <p:spPr>
          <a:xfrm>
            <a:off x="789573" y="4963112"/>
            <a:ext cx="4223199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Large communication</a:t>
            </a:r>
            <a:b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O(</a:t>
            </a:r>
            <a:r>
              <a:rPr lang="el-GR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λ)</a:t>
            </a:r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bits per</a:t>
            </a:r>
            <a:r>
              <a:rPr lang="zh-CN" altLang="en-US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Aptos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gate</a:t>
            </a:r>
          </a:p>
        </p:txBody>
      </p:sp>
      <p:sp>
        <p:nvSpPr>
          <p:cNvPr id="11" name="箭头: 右 10">
            <a:extLst>
              <a:ext uri="{FF2B5EF4-FFF2-40B4-BE49-F238E27FC236}">
                <a16:creationId xmlns:a16="http://schemas.microsoft.com/office/drawing/2014/main" id="{6A414F25-8233-62DA-BC40-15A7B1B5A8DE}"/>
              </a:ext>
            </a:extLst>
          </p:cNvPr>
          <p:cNvSpPr/>
          <p:nvPr/>
        </p:nvSpPr>
        <p:spPr>
          <a:xfrm>
            <a:off x="5243769" y="2008473"/>
            <a:ext cx="1314450" cy="26431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E0E85BB6-5304-2D65-91D7-C37EA39886A2}"/>
              </a:ext>
            </a:extLst>
          </p:cNvPr>
          <p:cNvSpPr/>
          <p:nvPr/>
        </p:nvSpPr>
        <p:spPr>
          <a:xfrm>
            <a:off x="5243768" y="3675912"/>
            <a:ext cx="1314450" cy="26431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66157302-BDB0-74E5-2ADF-98670FA9F3DD}"/>
              </a:ext>
            </a:extLst>
          </p:cNvPr>
          <p:cNvSpPr/>
          <p:nvPr/>
        </p:nvSpPr>
        <p:spPr>
          <a:xfrm>
            <a:off x="5243768" y="5338074"/>
            <a:ext cx="1314450" cy="26431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445DCB0-6D55-D809-2450-87708D1DC31A}"/>
              </a:ext>
            </a:extLst>
          </p:cNvPr>
          <p:cNvSpPr txBox="1">
            <a:spLocks/>
          </p:cNvSpPr>
          <p:nvPr/>
        </p:nvSpPr>
        <p:spPr>
          <a:xfrm>
            <a:off x="0" y="5893089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sz="8800" b="1" dirty="0">
              <a:latin typeface="Aptos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E8FD8603-428A-3DF2-64DA-0FACBA325D3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528B95C2-EBAF-66FE-939F-52DF2130B247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Motivation for </a:t>
            </a:r>
            <a:r>
              <a:rPr lang="en-US" altLang="zh-CN" b="1" dirty="0">
                <a:solidFill>
                  <a:srgbClr val="000000"/>
                </a:solidFill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en-US" altLang="zh-CN" b="1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ur work</a:t>
            </a:r>
            <a:endParaRPr lang="en-US" altLang="zh-CN" sz="9600" b="1" dirty="0">
              <a:latin typeface="Aptos Display" panose="020B00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503DA54-080C-FF80-6610-3838FACF16F7}"/>
              </a:ext>
            </a:extLst>
          </p:cNvPr>
          <p:cNvSpPr txBox="1"/>
          <p:nvPr/>
        </p:nvSpPr>
        <p:spPr>
          <a:xfrm>
            <a:off x="5403934" y="1683914"/>
            <a:ext cx="994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mitigate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2726C49-2003-3B9A-A078-3A5D86504562}"/>
              </a:ext>
            </a:extLst>
          </p:cNvPr>
          <p:cNvSpPr txBox="1"/>
          <p:nvPr/>
        </p:nvSpPr>
        <p:spPr>
          <a:xfrm>
            <a:off x="5403934" y="4929247"/>
            <a:ext cx="882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reduce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229CAD7-7DD2-C0A3-83D0-273F20427D6F}"/>
              </a:ext>
            </a:extLst>
          </p:cNvPr>
          <p:cNvSpPr txBox="1"/>
          <p:nvPr/>
        </p:nvSpPr>
        <p:spPr>
          <a:xfrm>
            <a:off x="5403934" y="3350158"/>
            <a:ext cx="96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simplify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947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" grpId="0"/>
      <p:bldP spid="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F8A72-CC6F-093C-9467-AB2EAC38E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85A0BFE-9861-222D-6E38-E0C062C4B993}"/>
                  </a:ext>
                </a:extLst>
              </p:cNvPr>
              <p:cNvSpPr txBox="1"/>
              <p:nvPr/>
            </p:nvSpPr>
            <p:spPr>
              <a:xfrm>
                <a:off x="787084" y="1499887"/>
                <a:ext cx="6207843" cy="451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endParaRPr lang="en-US" altLang="zh-CN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Ring-LWE with circular security</a:t>
                </a: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endParaRPr lang="en-US" altLang="zh-CN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endParaRPr lang="en-US" altLang="zh-CN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SWHE without bootstrapping </a:t>
                </a: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endParaRPr lang="en-US" altLang="zh-CN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endParaRPr lang="en-US" altLang="zh-CN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514350" indent="-514350"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Size: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̃"/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zh-CN" altLang="zh-CN" sz="2800" dirty="0">
                    <a:effectLst/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bits</a:t>
                </a:r>
                <a:b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</a:br>
                <a:endParaRPr lang="en-US" altLang="zh-CN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85A0BFE-9861-222D-6E38-E0C062C4B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084" y="1499887"/>
                <a:ext cx="6207843" cy="4519442"/>
              </a:xfrm>
              <a:prstGeom prst="rect">
                <a:avLst/>
              </a:prstGeom>
              <a:blipFill>
                <a:blip r:embed="rId3"/>
                <a:stretch>
                  <a:fillRect l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le 12">
                <a:extLst>
                  <a:ext uri="{FF2B5EF4-FFF2-40B4-BE49-F238E27FC236}">
                    <a16:creationId xmlns:a16="http://schemas.microsoft.com/office/drawing/2014/main" id="{FA66F87C-D859-B4F5-B91E-85FBEDF597AF}"/>
                  </a:ext>
                </a:extLst>
              </p:cNvPr>
              <p:cNvSpPr/>
              <p:nvPr/>
            </p:nvSpPr>
            <p:spPr>
              <a:xfrm>
                <a:off x="7162200" y="3336449"/>
                <a:ext cx="3883325" cy="1014245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 i="0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altLang="zh-CN" sz="2800" i="1" dirty="0" smtClean="0">
                        <a:latin typeface="Cambria Math" panose="02040503050406030204" pitchFamily="18" charset="0"/>
                      </a:rPr>
                      <m:t>(1</m:t>
                    </m:r>
                    <m:r>
                      <a:rPr lang="en-US" altLang="zh-CN" sz="2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homomorphic operations per gate</a:t>
                </a:r>
                <a:endParaRPr lang="en-US" sz="2800" dirty="0">
                  <a:latin typeface="Aptos" panose="020B0004020202020204" pitchFamily="34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ounded Rectangle 12">
                <a:extLst>
                  <a:ext uri="{FF2B5EF4-FFF2-40B4-BE49-F238E27FC236}">
                    <a16:creationId xmlns:a16="http://schemas.microsoft.com/office/drawing/2014/main" id="{FA66F87C-D859-B4F5-B91E-85FBEDF597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200" y="3336449"/>
                <a:ext cx="3883325" cy="1014245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12">
            <a:extLst>
              <a:ext uri="{FF2B5EF4-FFF2-40B4-BE49-F238E27FC236}">
                <a16:creationId xmlns:a16="http://schemas.microsoft.com/office/drawing/2014/main" id="{A62C02F1-76E7-1959-535E-91638A6BEA91}"/>
              </a:ext>
            </a:extLst>
          </p:cNvPr>
          <p:cNvSpPr/>
          <p:nvPr/>
        </p:nvSpPr>
        <p:spPr>
          <a:xfrm>
            <a:off x="7162200" y="1793492"/>
            <a:ext cx="3883325" cy="1014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</a:t>
            </a:r>
            <a:r>
              <a:rPr lang="en-US" altLang="zh-CN" sz="2800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multilinear maps</a:t>
            </a:r>
            <a:r>
              <a:rPr lang="en-US" sz="2800" dirty="0">
                <a:latin typeface="Aptos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12">
                <a:extLst>
                  <a:ext uri="{FF2B5EF4-FFF2-40B4-BE49-F238E27FC236}">
                    <a16:creationId xmlns:a16="http://schemas.microsoft.com/office/drawing/2014/main" id="{937B47CD-EFB0-D1D0-58D0-B5B1B37A7CD0}"/>
                  </a:ext>
                </a:extLst>
              </p:cNvPr>
              <p:cNvSpPr/>
              <p:nvPr/>
            </p:nvSpPr>
            <p:spPr>
              <a:xfrm>
                <a:off x="7162200" y="4879406"/>
                <a:ext cx="3883325" cy="1014245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pt-BR" altLang="zh-CN" sz="28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800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</m:d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̃"/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acc>
                        <m:d>
                          <m:d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|</m:t>
                        </m:r>
                      </m:den>
                    </m:f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altLang="zh-CN" sz="2800" dirty="0">
                    <a:latin typeface="Aptos" panose="020B0004020202020204" pitchFamily="34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bit per gate</a:t>
                </a:r>
              </a:p>
            </p:txBody>
          </p:sp>
        </mc:Choice>
        <mc:Fallback xmlns="">
          <p:sp>
            <p:nvSpPr>
              <p:cNvPr id="7" name="Rounded Rectangle 12">
                <a:extLst>
                  <a:ext uri="{FF2B5EF4-FFF2-40B4-BE49-F238E27FC236}">
                    <a16:creationId xmlns:a16="http://schemas.microsoft.com/office/drawing/2014/main" id="{937B47CD-EFB0-D1D0-58D0-B5B1B37A7C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200" y="4879406"/>
                <a:ext cx="3883325" cy="101424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46C64363-D2CF-A21A-5C28-E654312F6A41}"/>
              </a:ext>
            </a:extLst>
          </p:cNvPr>
          <p:cNvSpPr txBox="1">
            <a:spLocks/>
          </p:cNvSpPr>
          <p:nvPr/>
        </p:nvSpPr>
        <p:spPr>
          <a:xfrm>
            <a:off x="490194" y="4431911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zh-CN" b="1" dirty="0">
              <a:latin typeface="Aptos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D2CA5EB-2F1F-DC79-7BCD-37923B8E311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25902" b="21796"/>
          <a:stretch/>
        </p:blipFill>
        <p:spPr>
          <a:xfrm>
            <a:off x="483273" y="972095"/>
            <a:ext cx="10908791" cy="17270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CFAE5BA2-3262-0238-C305-815499832DB2}"/>
              </a:ext>
            </a:extLst>
          </p:cNvPr>
          <p:cNvSpPr txBox="1">
            <a:spLocks/>
          </p:cNvSpPr>
          <p:nvPr/>
        </p:nvSpPr>
        <p:spPr>
          <a:xfrm>
            <a:off x="0" y="328052"/>
            <a:ext cx="12192000" cy="72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b="1" dirty="0"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Introducing Our Scheme: </a:t>
            </a:r>
            <a:r>
              <a:rPr lang="en-US" altLang="zh-CN" b="1" dirty="0" err="1"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BitGC</a:t>
            </a:r>
            <a:r>
              <a:rPr lang="zh-CN" altLang="en-US" b="1" dirty="0">
                <a:latin typeface="Aptos Display" panose="020B00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altLang="zh-CN" b="1" dirty="0">
              <a:latin typeface="Aptos Display" panose="020B0004020202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4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65486</TotalTime>
  <Words>1104</Words>
  <Application>Microsoft Office PowerPoint</Application>
  <PresentationFormat>宽屏</PresentationFormat>
  <Paragraphs>246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-webkit-standard</vt:lpstr>
      <vt:lpstr>等线</vt:lpstr>
      <vt:lpstr>微软雅黑</vt:lpstr>
      <vt:lpstr>微软雅黑</vt:lpstr>
      <vt:lpstr>Aptos</vt:lpstr>
      <vt:lpstr>Aptos Display</vt:lpstr>
      <vt:lpstr>Arial</vt:lpstr>
      <vt:lpstr>Cambria Math</vt:lpstr>
      <vt:lpstr>Times New Roman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Xiao Wang</dc:creator>
  <cp:lastModifiedBy>Yu Yu</cp:lastModifiedBy>
  <cp:revision>2287</cp:revision>
  <cp:lastPrinted>2025-05-05T12:27:13Z</cp:lastPrinted>
  <dcterms:created xsi:type="dcterms:W3CDTF">2025-02-03T01:49:30Z</dcterms:created>
  <dcterms:modified xsi:type="dcterms:W3CDTF">2025-05-05T12:41:40Z</dcterms:modified>
</cp:coreProperties>
</file>