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60" r:id="rId4"/>
    <p:sldId id="289" r:id="rId5"/>
    <p:sldId id="264" r:id="rId6"/>
    <p:sldId id="261" r:id="rId7"/>
    <p:sldId id="266" r:id="rId8"/>
    <p:sldId id="273" r:id="rId9"/>
    <p:sldId id="269" r:id="rId10"/>
    <p:sldId id="290" r:id="rId11"/>
    <p:sldId id="277" r:id="rId12"/>
    <p:sldId id="278" r:id="rId13"/>
    <p:sldId id="281" r:id="rId14"/>
    <p:sldId id="288" r:id="rId15"/>
    <p:sldId id="282" r:id="rId16"/>
    <p:sldId id="280" r:id="rId17"/>
    <p:sldId id="283" r:id="rId18"/>
    <p:sldId id="285" r:id="rId19"/>
    <p:sldId id="286" r:id="rId20"/>
    <p:sldId id="287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93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26" y="26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067F9-8E08-4426-9DF8-B69B9AC824B1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232-6A5B-4164-BF38-E039D44885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214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3345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So, how much quantum time do we need to break the discrete</a:t>
            </a:r>
            <a:r>
              <a:rPr lang="en-US" altLang="ko-KR" baseline="0" dirty="0" smtClean="0"/>
              <a:t> logarithm problem?</a:t>
            </a:r>
          </a:p>
          <a:p>
            <a:r>
              <a:rPr lang="en-US" altLang="ko-KR" baseline="0" dirty="0" smtClean="0"/>
              <a:t>Of course it is not an easy problem; we don’t have any large-scale quantum computer. </a:t>
            </a:r>
          </a:p>
          <a:p>
            <a:r>
              <a:rPr lang="en-US" altLang="ko-KR" baseline="0" dirty="0" smtClean="0"/>
              <a:t>So what we can do is the estimation at best, and this is the estimation by </a:t>
            </a:r>
            <a:r>
              <a:rPr lang="en-US" altLang="ko-KR" baseline="0" dirty="0" err="1" smtClean="0"/>
              <a:t>Gidney</a:t>
            </a:r>
            <a:r>
              <a:rPr lang="en-US" altLang="ko-KR" baseline="0" dirty="0" smtClean="0"/>
              <a:t> and </a:t>
            </a:r>
            <a:r>
              <a:rPr lang="en-US" altLang="ko-KR" baseline="0" dirty="0" err="1" smtClean="0"/>
              <a:t>Ekera</a:t>
            </a:r>
            <a:r>
              <a:rPr lang="en-US" altLang="ko-KR" baseline="0" dirty="0" smtClean="0"/>
              <a:t>; we can solve the real-world DL problem in one day!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Indeed, this estimation already includes a number of optimizations for quantum arithmetic circuits as well as some algorithmic optimization, and some people argue that the underlying assumptions are somewhat optimistic.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Even regarding these, it is one day.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What we can learn is, probably Shor’s algorithm does not instantly solve every discrete logarithm problem simultaneously.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Here we may ask the main question again. Is there any better algorithm?</a:t>
            </a:r>
          </a:p>
          <a:p>
            <a:endParaRPr lang="en-US" altLang="ko-KR" baseline="0" dirty="0" smtClean="0"/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3643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So, how much quantum time do we need to break the discrete</a:t>
            </a:r>
            <a:r>
              <a:rPr lang="en-US" altLang="ko-KR" baseline="0" dirty="0" smtClean="0"/>
              <a:t> logarithm problem?</a:t>
            </a:r>
          </a:p>
          <a:p>
            <a:r>
              <a:rPr lang="en-US" altLang="ko-KR" baseline="0" dirty="0" smtClean="0"/>
              <a:t>Of course it is not an easy problem; we don’t have any large-scale quantum computer. </a:t>
            </a:r>
          </a:p>
          <a:p>
            <a:r>
              <a:rPr lang="en-US" altLang="ko-KR" baseline="0" dirty="0" smtClean="0"/>
              <a:t>So what we can do is the estimation at best, and this is the estimation by </a:t>
            </a:r>
            <a:r>
              <a:rPr lang="en-US" altLang="ko-KR" baseline="0" dirty="0" err="1" smtClean="0"/>
              <a:t>Gidney</a:t>
            </a:r>
            <a:r>
              <a:rPr lang="en-US" altLang="ko-KR" baseline="0" dirty="0" smtClean="0"/>
              <a:t> and </a:t>
            </a:r>
            <a:r>
              <a:rPr lang="en-US" altLang="ko-KR" baseline="0" dirty="0" err="1" smtClean="0"/>
              <a:t>Ekera</a:t>
            </a:r>
            <a:r>
              <a:rPr lang="en-US" altLang="ko-KR" baseline="0" dirty="0" smtClean="0"/>
              <a:t>; we can solve the real-world DL problem in one day!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Indeed, this estimation already includes a number of optimizations for quantum arithmetic circuits as well as some algorithmic optimization, and some people argue that the underlying assumptions are somewhat optimistic.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Even regarding these, it is one day.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What we can learn is, probably Shor’s algorithm does not instantly solve every discrete logarithm problem simultaneously.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Here we may ask the main question again. Is there any better algorithm?</a:t>
            </a:r>
          </a:p>
          <a:p>
            <a:endParaRPr lang="en-US" altLang="ko-KR" baseline="0" dirty="0" smtClean="0"/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1166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9786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75894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01667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28064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So, how much quantum time do we need to break the discrete</a:t>
            </a:r>
            <a:r>
              <a:rPr lang="en-US" altLang="ko-KR" baseline="0" dirty="0" smtClean="0"/>
              <a:t> logarithm problem?</a:t>
            </a:r>
          </a:p>
          <a:p>
            <a:r>
              <a:rPr lang="en-US" altLang="ko-KR" baseline="0" dirty="0" smtClean="0"/>
              <a:t>Of course it is not an easy problem; we don’t have any large-scale quantum computer. </a:t>
            </a:r>
          </a:p>
          <a:p>
            <a:r>
              <a:rPr lang="en-US" altLang="ko-KR" baseline="0" dirty="0" smtClean="0"/>
              <a:t>So what we can do is the estimation at best, and this is the estimation by </a:t>
            </a:r>
            <a:r>
              <a:rPr lang="en-US" altLang="ko-KR" baseline="0" dirty="0" err="1" smtClean="0"/>
              <a:t>Gidney</a:t>
            </a:r>
            <a:r>
              <a:rPr lang="en-US" altLang="ko-KR" baseline="0" dirty="0" smtClean="0"/>
              <a:t> and </a:t>
            </a:r>
            <a:r>
              <a:rPr lang="en-US" altLang="ko-KR" baseline="0" dirty="0" err="1" smtClean="0"/>
              <a:t>Ekera</a:t>
            </a:r>
            <a:r>
              <a:rPr lang="en-US" altLang="ko-KR" baseline="0" dirty="0" smtClean="0"/>
              <a:t>; we can solve the real-world DL problem in one day!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Indeed, this estimation already includes a number of optimizations for quantum arithmetic circuits as well as some algorithmic optimization, and some people argue that the underlying assumptions are somewhat optimistic.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Even regarding these, it is one day.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What we can learn is, probably Shor’s algorithm does not instantly solve every discrete logarithm problem simultaneously.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Here we may ask the main question again. Is there any better algorithm?</a:t>
            </a:r>
          </a:p>
          <a:p>
            <a:endParaRPr lang="en-US" altLang="ko-KR" baseline="0" dirty="0" smtClean="0"/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07113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So, how much quantum time do we need to break the discrete</a:t>
            </a:r>
            <a:r>
              <a:rPr lang="en-US" altLang="ko-KR" baseline="0" dirty="0" smtClean="0"/>
              <a:t> logarithm problem?</a:t>
            </a:r>
          </a:p>
          <a:p>
            <a:r>
              <a:rPr lang="en-US" altLang="ko-KR" baseline="0" dirty="0" smtClean="0"/>
              <a:t>Of course it is not an easy problem; we don’t have any large-scale quantum computer. </a:t>
            </a:r>
          </a:p>
          <a:p>
            <a:r>
              <a:rPr lang="en-US" altLang="ko-KR" baseline="0" dirty="0" smtClean="0"/>
              <a:t>So what we can do is the estimation at best, and this is the estimation by </a:t>
            </a:r>
            <a:r>
              <a:rPr lang="en-US" altLang="ko-KR" baseline="0" dirty="0" err="1" smtClean="0"/>
              <a:t>Gidney</a:t>
            </a:r>
            <a:r>
              <a:rPr lang="en-US" altLang="ko-KR" baseline="0" dirty="0" smtClean="0"/>
              <a:t> and </a:t>
            </a:r>
            <a:r>
              <a:rPr lang="en-US" altLang="ko-KR" baseline="0" dirty="0" err="1" smtClean="0"/>
              <a:t>Ekera</a:t>
            </a:r>
            <a:r>
              <a:rPr lang="en-US" altLang="ko-KR" baseline="0" dirty="0" smtClean="0"/>
              <a:t>; we can solve the real-world DL problem in one day!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Indeed, this estimation already includes a number of optimizations for quantum arithmetic circuits as well as some algorithmic optimization, and some people argue that the underlying assumptions are somewhat optimistic.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Even regarding these, it is one day.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What we can learn is, probably Shor’s algorithm does not instantly solve every discrete logarithm problem simultaneously.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Here we may ask the main question again. Is there any better algorithm?</a:t>
            </a:r>
          </a:p>
          <a:p>
            <a:endParaRPr lang="en-US" altLang="ko-KR" baseline="0" dirty="0" smtClean="0"/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75953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So, how much quantum time do we need to break the discrete</a:t>
            </a:r>
            <a:r>
              <a:rPr lang="en-US" altLang="ko-KR" baseline="0" dirty="0" smtClean="0"/>
              <a:t> logarithm problem?</a:t>
            </a:r>
          </a:p>
          <a:p>
            <a:r>
              <a:rPr lang="en-US" altLang="ko-KR" baseline="0" dirty="0" smtClean="0"/>
              <a:t>Of course it is not an easy problem; we don’t have any large-scale quantum computer. </a:t>
            </a:r>
          </a:p>
          <a:p>
            <a:r>
              <a:rPr lang="en-US" altLang="ko-KR" baseline="0" dirty="0" smtClean="0"/>
              <a:t>So what we can do is the estimation at best, and this is the estimation by </a:t>
            </a:r>
            <a:r>
              <a:rPr lang="en-US" altLang="ko-KR" baseline="0" dirty="0" err="1" smtClean="0"/>
              <a:t>Gidney</a:t>
            </a:r>
            <a:r>
              <a:rPr lang="en-US" altLang="ko-KR" baseline="0" dirty="0" smtClean="0"/>
              <a:t> and </a:t>
            </a:r>
            <a:r>
              <a:rPr lang="en-US" altLang="ko-KR" baseline="0" dirty="0" err="1" smtClean="0"/>
              <a:t>Ekera</a:t>
            </a:r>
            <a:r>
              <a:rPr lang="en-US" altLang="ko-KR" baseline="0" dirty="0" smtClean="0"/>
              <a:t>; we can solve the real-world DL problem in one day!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Indeed, this estimation already includes a number of optimizations for quantum arithmetic circuits as well as some algorithmic optimization, and some people argue that the underlying assumptions are somewhat optimistic.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Even regarding these, it is one day.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What we can learn is, probably Shor’s algorithm does not instantly solve every discrete logarithm problem simultaneously.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Here we may ask the main question again. Is there any better algorithm?</a:t>
            </a:r>
          </a:p>
          <a:p>
            <a:endParaRPr lang="en-US" altLang="ko-KR" baseline="0" dirty="0" smtClean="0"/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7309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So, how much quantum time do we need to break the discrete</a:t>
            </a:r>
            <a:r>
              <a:rPr lang="en-US" altLang="ko-KR" baseline="0" dirty="0" smtClean="0"/>
              <a:t> logarithm problem?</a:t>
            </a:r>
          </a:p>
          <a:p>
            <a:r>
              <a:rPr lang="en-US" altLang="ko-KR" baseline="0" dirty="0" smtClean="0"/>
              <a:t>Of course it is not an easy problem; we don’t have any large-scale quantum computer. </a:t>
            </a:r>
          </a:p>
          <a:p>
            <a:r>
              <a:rPr lang="en-US" altLang="ko-KR" baseline="0" dirty="0" smtClean="0"/>
              <a:t>So what we can do is the estimation at best, and this is the estimation by </a:t>
            </a:r>
            <a:r>
              <a:rPr lang="en-US" altLang="ko-KR" baseline="0" dirty="0" err="1" smtClean="0"/>
              <a:t>Gidney</a:t>
            </a:r>
            <a:r>
              <a:rPr lang="en-US" altLang="ko-KR" baseline="0" dirty="0" smtClean="0"/>
              <a:t> and </a:t>
            </a:r>
            <a:r>
              <a:rPr lang="en-US" altLang="ko-KR" baseline="0" dirty="0" err="1" smtClean="0"/>
              <a:t>Ekera</a:t>
            </a:r>
            <a:r>
              <a:rPr lang="en-US" altLang="ko-KR" baseline="0" dirty="0" smtClean="0"/>
              <a:t>; we can solve the real-world DL problem in one day!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Indeed, this estimation already includes a number of optimizations for quantum arithmetic circuits as well as some algorithmic optimization, and some people argue that the underlying assumptions are somewhat optimistic.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Even regarding these, it is one day.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What we can learn is, probably Shor’s algorithm does not instantly solve every discrete logarithm problem simultaneously.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Here we may ask the main question again. Is there any better algorithm?</a:t>
            </a:r>
          </a:p>
          <a:p>
            <a:endParaRPr lang="en-US" altLang="ko-KR" baseline="0" dirty="0" smtClean="0"/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3237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949656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7934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So, how much quantum time do we need to break the discrete</a:t>
            </a:r>
            <a:r>
              <a:rPr lang="en-US" altLang="ko-KR" baseline="0" dirty="0" smtClean="0"/>
              <a:t> logarithm problem?</a:t>
            </a:r>
          </a:p>
          <a:p>
            <a:r>
              <a:rPr lang="en-US" altLang="ko-KR" baseline="0" dirty="0" smtClean="0"/>
              <a:t>Of course it is not an easy problem; we don’t have any large-scale quantum computer. </a:t>
            </a:r>
          </a:p>
          <a:p>
            <a:r>
              <a:rPr lang="en-US" altLang="ko-KR" baseline="0" dirty="0" smtClean="0"/>
              <a:t>So what we can do is the estimation at best, and this is the estimation by </a:t>
            </a:r>
            <a:r>
              <a:rPr lang="en-US" altLang="ko-KR" baseline="0" dirty="0" err="1" smtClean="0"/>
              <a:t>Gidney</a:t>
            </a:r>
            <a:r>
              <a:rPr lang="en-US" altLang="ko-KR" baseline="0" dirty="0" smtClean="0"/>
              <a:t> and </a:t>
            </a:r>
            <a:r>
              <a:rPr lang="en-US" altLang="ko-KR" baseline="0" dirty="0" err="1" smtClean="0"/>
              <a:t>Ekera</a:t>
            </a:r>
            <a:r>
              <a:rPr lang="en-US" altLang="ko-KR" baseline="0" dirty="0" smtClean="0"/>
              <a:t>; we can solve the real-world DL problem in one day!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Indeed, this estimation already includes a number of optimizations for quantum arithmetic circuits as well as some algorithmic optimization, and some people argue that the underlying assumptions are somewhat optimistic.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Even regarding these, it is one day.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What we can learn is, probably Shor’s algorithm does not instantly solve every discrete logarithm problem simultaneously.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Here we may ask the main question again. Is there any better algorithm?</a:t>
            </a:r>
          </a:p>
          <a:p>
            <a:endParaRPr lang="en-US" altLang="ko-KR" baseline="0" dirty="0" smtClean="0"/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4477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So, how much quantum time do we need to break the discrete</a:t>
            </a:r>
            <a:r>
              <a:rPr lang="en-US" altLang="ko-KR" baseline="0" dirty="0" smtClean="0"/>
              <a:t> logarithm problem?</a:t>
            </a:r>
          </a:p>
          <a:p>
            <a:r>
              <a:rPr lang="en-US" altLang="ko-KR" baseline="0" dirty="0" smtClean="0"/>
              <a:t>Of course it is not an easy problem; we don’t have any large-scale quantum computer. </a:t>
            </a:r>
          </a:p>
          <a:p>
            <a:r>
              <a:rPr lang="en-US" altLang="ko-KR" baseline="0" dirty="0" smtClean="0"/>
              <a:t>So what we can do is the estimation at best, and this is the estimation by </a:t>
            </a:r>
            <a:r>
              <a:rPr lang="en-US" altLang="ko-KR" baseline="0" dirty="0" err="1" smtClean="0"/>
              <a:t>Gidney</a:t>
            </a:r>
            <a:r>
              <a:rPr lang="en-US" altLang="ko-KR" baseline="0" dirty="0" smtClean="0"/>
              <a:t> and </a:t>
            </a:r>
            <a:r>
              <a:rPr lang="en-US" altLang="ko-KR" baseline="0" dirty="0" err="1" smtClean="0"/>
              <a:t>Ekera</a:t>
            </a:r>
            <a:r>
              <a:rPr lang="en-US" altLang="ko-KR" baseline="0" dirty="0" smtClean="0"/>
              <a:t>; we can solve the real-world DL problem in one day!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Indeed, this estimation already includes a number of optimizations for quantum arithmetic circuits as well as some algorithmic optimization, and some people argue that the underlying assumptions are somewhat optimistic.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Even regarding these, it is one day.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What we can learn is, probably Shor’s algorithm does not instantly solve every discrete logarithm problem simultaneously.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Here we may ask the main question again. Is there any better algorithm?</a:t>
            </a:r>
          </a:p>
          <a:p>
            <a:endParaRPr lang="en-US" altLang="ko-KR" baseline="0" dirty="0" smtClean="0"/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6558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So, how much quantum time do we need to break the discrete</a:t>
            </a:r>
            <a:r>
              <a:rPr lang="en-US" altLang="ko-KR" baseline="0" dirty="0" smtClean="0"/>
              <a:t> logarithm problem?</a:t>
            </a:r>
          </a:p>
          <a:p>
            <a:r>
              <a:rPr lang="en-US" altLang="ko-KR" baseline="0" dirty="0" smtClean="0"/>
              <a:t>Of course it is not an easy problem; we don’t have any large-scale quantum computer. </a:t>
            </a:r>
          </a:p>
          <a:p>
            <a:r>
              <a:rPr lang="en-US" altLang="ko-KR" baseline="0" dirty="0" smtClean="0"/>
              <a:t>So what we can do is the estimation at best, and this is the estimation by </a:t>
            </a:r>
            <a:r>
              <a:rPr lang="en-US" altLang="ko-KR" baseline="0" dirty="0" err="1" smtClean="0"/>
              <a:t>Gidney</a:t>
            </a:r>
            <a:r>
              <a:rPr lang="en-US" altLang="ko-KR" baseline="0" dirty="0" smtClean="0"/>
              <a:t> and </a:t>
            </a:r>
            <a:r>
              <a:rPr lang="en-US" altLang="ko-KR" baseline="0" dirty="0" err="1" smtClean="0"/>
              <a:t>Ekera</a:t>
            </a:r>
            <a:r>
              <a:rPr lang="en-US" altLang="ko-KR" baseline="0" dirty="0" smtClean="0"/>
              <a:t>; we can solve the real-world DL problem in one day!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Indeed, this estimation already includes a number of optimizations for quantum arithmetic circuits as well as some algorithmic optimization, and some people argue that the underlying assumptions are somewhat optimistic.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Even regarding these, it is one day.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What we can learn is, probably Shor’s algorithm does not instantly solve every discrete logarithm problem simultaneously.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Here we may ask the main question again. Is there any better algorithm?</a:t>
            </a:r>
          </a:p>
          <a:p>
            <a:endParaRPr lang="en-US" altLang="ko-KR" baseline="0" dirty="0" smtClean="0"/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0204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2111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924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So, how much quantum time do we need to break the discrete</a:t>
            </a:r>
            <a:r>
              <a:rPr lang="en-US" altLang="ko-KR" baseline="0" dirty="0" smtClean="0"/>
              <a:t> logarithm problem?</a:t>
            </a:r>
          </a:p>
          <a:p>
            <a:r>
              <a:rPr lang="en-US" altLang="ko-KR" baseline="0" dirty="0" smtClean="0"/>
              <a:t>Of course it is not an easy problem; we don’t have any large-scale quantum computer. </a:t>
            </a:r>
          </a:p>
          <a:p>
            <a:r>
              <a:rPr lang="en-US" altLang="ko-KR" baseline="0" dirty="0" smtClean="0"/>
              <a:t>So what we can do is the estimation at best, and this is the estimation by </a:t>
            </a:r>
            <a:r>
              <a:rPr lang="en-US" altLang="ko-KR" baseline="0" dirty="0" err="1" smtClean="0"/>
              <a:t>Gidney</a:t>
            </a:r>
            <a:r>
              <a:rPr lang="en-US" altLang="ko-KR" baseline="0" dirty="0" smtClean="0"/>
              <a:t> and </a:t>
            </a:r>
            <a:r>
              <a:rPr lang="en-US" altLang="ko-KR" baseline="0" dirty="0" err="1" smtClean="0"/>
              <a:t>Ekera</a:t>
            </a:r>
            <a:r>
              <a:rPr lang="en-US" altLang="ko-KR" baseline="0" dirty="0" smtClean="0"/>
              <a:t>; we can solve the real-world DL problem in one day!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Indeed, this estimation already includes a number of optimizations for quantum arithmetic circuits as well as some algorithmic optimization, and some people argue that the underlying assumptions are somewhat optimistic.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Even regarding these, it is one day.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What we can learn is, probably Shor’s algorithm does not instantly solve every discrete logarithm problem simultaneously.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Here we may ask the main question again. Is there any better algorithm?</a:t>
            </a:r>
          </a:p>
          <a:p>
            <a:endParaRPr lang="en-US" altLang="ko-KR" baseline="0" dirty="0" smtClean="0"/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5701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So, how much quantum time do we need to break the discrete</a:t>
            </a:r>
            <a:r>
              <a:rPr lang="en-US" altLang="ko-KR" baseline="0" dirty="0" smtClean="0"/>
              <a:t> logarithm problem?</a:t>
            </a:r>
          </a:p>
          <a:p>
            <a:r>
              <a:rPr lang="en-US" altLang="ko-KR" baseline="0" dirty="0" smtClean="0"/>
              <a:t>Of course it is not an easy problem; we don’t have any large-scale quantum computer. </a:t>
            </a:r>
          </a:p>
          <a:p>
            <a:r>
              <a:rPr lang="en-US" altLang="ko-KR" baseline="0" dirty="0" smtClean="0"/>
              <a:t>So what we can do is the estimation at best, and this is the estimation by </a:t>
            </a:r>
            <a:r>
              <a:rPr lang="en-US" altLang="ko-KR" baseline="0" dirty="0" err="1" smtClean="0"/>
              <a:t>Gidney</a:t>
            </a:r>
            <a:r>
              <a:rPr lang="en-US" altLang="ko-KR" baseline="0" dirty="0" smtClean="0"/>
              <a:t> and </a:t>
            </a:r>
            <a:r>
              <a:rPr lang="en-US" altLang="ko-KR" baseline="0" dirty="0" err="1" smtClean="0"/>
              <a:t>Ekera</a:t>
            </a:r>
            <a:r>
              <a:rPr lang="en-US" altLang="ko-KR" baseline="0" dirty="0" smtClean="0"/>
              <a:t>; we can solve the real-world DL problem in one day!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Indeed, this estimation already includes a number of optimizations for quantum arithmetic circuits as well as some algorithmic optimization, and some people argue that the underlying assumptions are somewhat optimistic.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Even regarding these, it is one day.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What we can learn is, probably Shor’s algorithm does not instantly solve every discrete logarithm problem simultaneously.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Here we may ask the main question again. Is there any better algorithm?</a:t>
            </a:r>
          </a:p>
          <a:p>
            <a:endParaRPr lang="en-US" altLang="ko-KR" baseline="0" dirty="0" smtClean="0"/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28DF-6A31-4A18-A977-14946609F45B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4749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BB329-D222-4A94-A97C-9D9CD50C6E51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252BA-F49B-43F3-A875-B1EA956B3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0912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BB329-D222-4A94-A97C-9D9CD50C6E51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252BA-F49B-43F3-A875-B1EA956B3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389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BB329-D222-4A94-A97C-9D9CD50C6E51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252BA-F49B-43F3-A875-B1EA956B3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33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BB329-D222-4A94-A97C-9D9CD50C6E51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252BA-F49B-43F3-A875-B1EA956B3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083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BB329-D222-4A94-A97C-9D9CD50C6E51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252BA-F49B-43F3-A875-B1EA956B3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14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BB329-D222-4A94-A97C-9D9CD50C6E51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252BA-F49B-43F3-A875-B1EA956B3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573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BB329-D222-4A94-A97C-9D9CD50C6E51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252BA-F49B-43F3-A875-B1EA956B3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475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BB329-D222-4A94-A97C-9D9CD50C6E51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252BA-F49B-43F3-A875-B1EA956B3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319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BB329-D222-4A94-A97C-9D9CD50C6E51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252BA-F49B-43F3-A875-B1EA956B3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379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BB329-D222-4A94-A97C-9D9CD50C6E51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252BA-F49B-43F3-A875-B1EA956B3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889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BB329-D222-4A94-A97C-9D9CD50C6E51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252BA-F49B-43F3-A875-B1EA956B3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87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BB329-D222-4A94-A97C-9D9CD50C6E51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252BA-F49B-43F3-A875-B1EA956B3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520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49.png"/><Relationship Id="rId18" Type="http://schemas.openxmlformats.org/officeDocument/2006/relationships/image" Target="../media/image17.png"/><Relationship Id="rId3" Type="http://schemas.openxmlformats.org/officeDocument/2006/relationships/image" Target="../media/image44.png"/><Relationship Id="rId7" Type="http://schemas.openxmlformats.org/officeDocument/2006/relationships/image" Target="../media/image34.png"/><Relationship Id="rId12" Type="http://schemas.openxmlformats.org/officeDocument/2006/relationships/image" Target="../media/image48.pn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31.png"/><Relationship Id="rId20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29.png"/><Relationship Id="rId5" Type="http://schemas.openxmlformats.org/officeDocument/2006/relationships/image" Target="../media/image10.png"/><Relationship Id="rId15" Type="http://schemas.openxmlformats.org/officeDocument/2006/relationships/image" Target="../media/image30.png"/><Relationship Id="rId10" Type="http://schemas.openxmlformats.org/officeDocument/2006/relationships/image" Target="../media/image28.png"/><Relationship Id="rId19" Type="http://schemas.openxmlformats.org/officeDocument/2006/relationships/image" Target="../media/image20.png"/><Relationship Id="rId4" Type="http://schemas.openxmlformats.org/officeDocument/2006/relationships/image" Target="../media/image4.png"/><Relationship Id="rId9" Type="http://schemas.openxmlformats.org/officeDocument/2006/relationships/image" Target="../media/image26.png"/><Relationship Id="rId1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1.png"/><Relationship Id="rId3" Type="http://schemas.openxmlformats.org/officeDocument/2006/relationships/image" Target="../media/image35.png"/><Relationship Id="rId7" Type="http://schemas.openxmlformats.org/officeDocument/2006/relationships/image" Target="../media/image56.png"/><Relationship Id="rId12" Type="http://schemas.openxmlformats.org/officeDocument/2006/relationships/image" Target="../media/image6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59.png"/><Relationship Id="rId5" Type="http://schemas.openxmlformats.org/officeDocument/2006/relationships/image" Target="../media/image10.png"/><Relationship Id="rId10" Type="http://schemas.openxmlformats.org/officeDocument/2006/relationships/image" Target="../media/image28.png"/><Relationship Id="rId4" Type="http://schemas.openxmlformats.org/officeDocument/2006/relationships/image" Target="../media/image4.png"/><Relationship Id="rId9" Type="http://schemas.openxmlformats.org/officeDocument/2006/relationships/image" Target="../media/image58.png"/><Relationship Id="rId1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6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4.png"/><Relationship Id="rId10" Type="http://schemas.openxmlformats.org/officeDocument/2006/relationships/image" Target="../media/image68.png"/><Relationship Id="rId4" Type="http://schemas.openxmlformats.org/officeDocument/2006/relationships/image" Target="../media/image10.png"/><Relationship Id="rId9" Type="http://schemas.openxmlformats.org/officeDocument/2006/relationships/image" Target="../media/image6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7.png"/><Relationship Id="rId7" Type="http://schemas.openxmlformats.org/officeDocument/2006/relationships/image" Target="../media/image6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4.png"/><Relationship Id="rId10" Type="http://schemas.openxmlformats.org/officeDocument/2006/relationships/image" Target="../media/image68.png"/><Relationship Id="rId4" Type="http://schemas.openxmlformats.org/officeDocument/2006/relationships/image" Target="../media/image10.png"/><Relationship Id="rId9" Type="http://schemas.openxmlformats.org/officeDocument/2006/relationships/image" Target="../media/image6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7.png"/><Relationship Id="rId7" Type="http://schemas.openxmlformats.org/officeDocument/2006/relationships/image" Target="../media/image6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4.png"/><Relationship Id="rId10" Type="http://schemas.openxmlformats.org/officeDocument/2006/relationships/image" Target="../media/image41.png"/><Relationship Id="rId4" Type="http://schemas.openxmlformats.org/officeDocument/2006/relationships/image" Target="../media/image10.png"/><Relationship Id="rId9" Type="http://schemas.openxmlformats.org/officeDocument/2006/relationships/image" Target="../media/image6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png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2.png"/><Relationship Id="rId5" Type="http://schemas.openxmlformats.org/officeDocument/2006/relationships/image" Target="../media/image22.png"/><Relationship Id="rId15" Type="http://schemas.openxmlformats.org/officeDocument/2006/relationships/image" Target="../media/image8.png"/><Relationship Id="rId10" Type="http://schemas.openxmlformats.org/officeDocument/2006/relationships/image" Target="../media/image7.png"/><Relationship Id="rId4" Type="http://schemas.openxmlformats.org/officeDocument/2006/relationships/image" Target="../media/image21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9.png"/><Relationship Id="rId18" Type="http://schemas.openxmlformats.org/officeDocument/2006/relationships/image" Target="../media/image24.png"/><Relationship Id="rId3" Type="http://schemas.openxmlformats.org/officeDocument/2006/relationships/image" Target="../media/image4.png"/><Relationship Id="rId12" Type="http://schemas.openxmlformats.org/officeDocument/2006/relationships/image" Target="../media/image48.png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9.png"/><Relationship Id="rId5" Type="http://schemas.openxmlformats.org/officeDocument/2006/relationships/image" Target="../media/image11.png"/><Relationship Id="rId15" Type="http://schemas.openxmlformats.org/officeDocument/2006/relationships/image" Target="../media/image17.png"/><Relationship Id="rId10" Type="http://schemas.openxmlformats.org/officeDocument/2006/relationships/image" Target="../media/image28.png"/><Relationship Id="rId4" Type="http://schemas.openxmlformats.org/officeDocument/2006/relationships/image" Target="../media/image10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55031" y="1122363"/>
            <a:ext cx="9849853" cy="2387600"/>
          </a:xfrm>
        </p:spPr>
        <p:txBody>
          <a:bodyPr>
            <a:normAutofit/>
          </a:bodyPr>
          <a:lstStyle/>
          <a:p>
            <a:r>
              <a:rPr lang="en-US" altLang="ko-KR" sz="4000" b="1" dirty="0" smtClean="0">
                <a:latin typeface="Calibri" panose="020F0502020204030204" pitchFamily="34" charset="0"/>
                <a:ea typeface="CMU Sans Serif" panose="02000603000000000000" pitchFamily="2" charset="0"/>
                <a:cs typeface="Calibri" panose="020F0502020204030204" pitchFamily="34" charset="0"/>
              </a:rPr>
              <a:t>A New Approach to Generic Lower Bounds: Classical/Quantum MDL, Quantum Factoring, and More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184657"/>
          </a:xfrm>
        </p:spPr>
        <p:txBody>
          <a:bodyPr>
            <a:normAutofit/>
          </a:bodyPr>
          <a:lstStyle/>
          <a:p>
            <a:endParaRPr lang="en-US" altLang="ko-K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ko-K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Minki </a:t>
            </a:r>
            <a:r>
              <a:rPr lang="en-US" altLang="ko-KR" sz="3200" b="1" dirty="0">
                <a:latin typeface="Calibri" panose="020F0502020204030204" pitchFamily="34" charset="0"/>
                <a:cs typeface="Calibri" panose="020F0502020204030204" pitchFamily="34" charset="0"/>
              </a:rPr>
              <a:t>Hhan </a:t>
            </a:r>
            <a:br>
              <a:rPr lang="en-US" altLang="ko-K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ko-K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UT </a:t>
            </a:r>
            <a:r>
              <a:rPr lang="en-US" altLang="ko-K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Austin</a:t>
            </a:r>
            <a:r>
              <a:rPr lang="en-US" altLang="ko-K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ko-K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ko-K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2025/05/06</a:t>
            </a:r>
            <a:r>
              <a:rPr lang="en-US" altLang="ko-KR" sz="28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ko-KR" sz="28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ko-K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30" name="Picture 6" descr="The University of Texas at Austin | University Innovation Allia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764" y="4445806"/>
            <a:ext cx="2593975" cy="136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79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Simulated game for DL in GGM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Let’s assume Alice is deterministic and makes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𝑂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𝑞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queries</a:t>
                </a:r>
              </a:p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There are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𝑂</m:t>
                    </m:r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pairs of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그림 6">
            <a:extLst>
              <a:ext uri="{FF2B5EF4-FFF2-40B4-BE49-F238E27FC236}">
                <a16:creationId xmlns:a16="http://schemas.microsoft.com/office/drawing/2014/main" id="{830FD64F-AD46-6A69-AF8B-C2F217F18DC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821776" y="4001294"/>
            <a:ext cx="1719778" cy="2086289"/>
          </a:xfrm>
          <a:prstGeom prst="rect">
            <a:avLst/>
          </a:prstGeom>
        </p:spPr>
      </p:pic>
      <p:sp>
        <p:nvSpPr>
          <p:cNvPr id="10" name="모서리가 둥근 직사각형 9"/>
          <p:cNvSpPr/>
          <p:nvPr/>
        </p:nvSpPr>
        <p:spPr>
          <a:xfrm>
            <a:off x="1640435" y="5975665"/>
            <a:ext cx="2376147" cy="313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Simulated Alice</a:t>
            </a:r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7523200" y="5851126"/>
            <a:ext cx="2495642" cy="8144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Charlie </a:t>
            </a:r>
          </a:p>
          <a:p>
            <a:pPr algn="ctr"/>
            <a:r>
              <a:rPr lang="en-US" altLang="ko-KR" dirty="0" smtClean="0"/>
              <a:t>the challenger</a:t>
            </a:r>
            <a:endParaRPr lang="ko-KR" altLang="en-US" dirty="0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1590B2A7-6417-BAF7-5C9F-ACBC2CB8B5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4420" y="3071348"/>
            <a:ext cx="2285580" cy="28104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직사각형 15"/>
              <p:cNvSpPr/>
              <p:nvPr/>
            </p:nvSpPr>
            <p:spPr>
              <a:xfrm>
                <a:off x="9503638" y="5335037"/>
                <a:ext cx="896187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6" name="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638" y="5335037"/>
                <a:ext cx="896187" cy="326191"/>
              </a:xfrm>
              <a:prstGeom prst="rect">
                <a:avLst/>
              </a:prstGeom>
              <a:blipFill>
                <a:blip r:embed="rId6"/>
                <a:stretch>
                  <a:fillRect l="-1342" b="-1428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직사각형 16"/>
              <p:cNvSpPr/>
              <p:nvPr/>
            </p:nvSpPr>
            <p:spPr>
              <a:xfrm>
                <a:off x="10650132" y="5335036"/>
                <a:ext cx="1288754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7" name="직사각형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0132" y="5335036"/>
                <a:ext cx="1288754" cy="326191"/>
              </a:xfrm>
              <a:prstGeom prst="rect">
                <a:avLst/>
              </a:prstGeom>
              <a:blipFill>
                <a:blip r:embed="rId7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구름 모양 설명선 4"/>
          <p:cNvSpPr/>
          <p:nvPr/>
        </p:nvSpPr>
        <p:spPr>
          <a:xfrm>
            <a:off x="10018842" y="1337051"/>
            <a:ext cx="1920044" cy="1425388"/>
          </a:xfrm>
          <a:prstGeom prst="cloudCallout">
            <a:avLst>
              <a:gd name="adj1" fmla="val -93393"/>
              <a:gd name="adj2" fmla="val 845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I want to send random x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구름 모양 설명선 17"/>
              <p:cNvSpPr/>
              <p:nvPr/>
            </p:nvSpPr>
            <p:spPr>
              <a:xfrm>
                <a:off x="9179860" y="2897376"/>
                <a:ext cx="2940424" cy="1425388"/>
              </a:xfrm>
              <a:prstGeom prst="cloudCallout">
                <a:avLst>
                  <a:gd name="adj1" fmla="val -50243"/>
                  <a:gd name="adj2" fmla="val 72563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Alice find (first) equality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ko-KR" altLang="en-US" dirty="0"/>
              </a:p>
            </p:txBody>
          </p:sp>
        </mc:Choice>
        <mc:Fallback>
          <p:sp>
            <p:nvSpPr>
              <p:cNvPr id="18" name="구름 모양 설명선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9860" y="2897376"/>
                <a:ext cx="2940424" cy="1425388"/>
              </a:xfrm>
              <a:prstGeom prst="cloudCallout">
                <a:avLst>
                  <a:gd name="adj1" fmla="val -50243"/>
                  <a:gd name="adj2" fmla="val 72563"/>
                </a:avLst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오른쪽 화살표 18"/>
              <p:cNvSpPr/>
              <p:nvPr/>
            </p:nvSpPr>
            <p:spPr>
              <a:xfrm flipH="1">
                <a:off x="5183070" y="4133583"/>
                <a:ext cx="2492796" cy="910855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9" name="오른쪽 화살표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183070" y="4133583"/>
                <a:ext cx="2492796" cy="910855"/>
              </a:xfrm>
              <a:prstGeom prst="rightArrow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직사각형 19"/>
              <p:cNvSpPr/>
              <p:nvPr/>
            </p:nvSpPr>
            <p:spPr>
              <a:xfrm>
                <a:off x="925589" y="3071348"/>
                <a:ext cx="896187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0" name="직사각형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589" y="3071348"/>
                <a:ext cx="896187" cy="326191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직사각형 20"/>
              <p:cNvSpPr/>
              <p:nvPr/>
            </p:nvSpPr>
            <p:spPr>
              <a:xfrm>
                <a:off x="1999730" y="3071347"/>
                <a:ext cx="1062252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1" name="직사각형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9730" y="3071347"/>
                <a:ext cx="1062252" cy="326191"/>
              </a:xfrm>
              <a:prstGeom prst="rect">
                <a:avLst/>
              </a:prstGeom>
              <a:blipFill>
                <a:blip r:embed="rId11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사각형 설명선 21"/>
              <p:cNvSpPr/>
              <p:nvPr/>
            </p:nvSpPr>
            <p:spPr>
              <a:xfrm>
                <a:off x="2148983" y="3554986"/>
                <a:ext cx="2449001" cy="612246"/>
              </a:xfrm>
              <a:prstGeom prst="wedgeRectCallout">
                <a:avLst>
                  <a:gd name="adj1" fmla="val -28460"/>
                  <a:gd name="adj2" fmla="val 9949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What is (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)+(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)?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22" name="사각형 설명선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983" y="3554986"/>
                <a:ext cx="2449001" cy="612246"/>
              </a:xfrm>
              <a:prstGeom prst="wedgeRectCallout">
                <a:avLst>
                  <a:gd name="adj1" fmla="val -28460"/>
                  <a:gd name="adj2" fmla="val 99495"/>
                </a:avLst>
              </a:prstGeom>
              <a:blipFill>
                <a:blip r:embed="rId12"/>
                <a:stretch>
                  <a:fillRect l="-744" r="-49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직사각형 22"/>
              <p:cNvSpPr/>
              <p:nvPr/>
            </p:nvSpPr>
            <p:spPr>
              <a:xfrm>
                <a:off x="3204063" y="4322764"/>
                <a:ext cx="1494288" cy="378917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3" name="직사각형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063" y="4322764"/>
                <a:ext cx="1494288" cy="378917"/>
              </a:xfrm>
              <a:prstGeom prst="rect">
                <a:avLst/>
              </a:prstGeom>
              <a:blipFill>
                <a:blip r:embed="rId13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사각형 설명선 23"/>
              <p:cNvSpPr/>
              <p:nvPr/>
            </p:nvSpPr>
            <p:spPr>
              <a:xfrm>
                <a:off x="3791861" y="5284347"/>
                <a:ext cx="1647542" cy="612246"/>
              </a:xfrm>
              <a:prstGeom prst="wedgeRectCallout">
                <a:avLst>
                  <a:gd name="adj1" fmla="val -71445"/>
                  <a:gd name="adj2" fmla="val -110078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ko-KR" dirty="0" smtClean="0"/>
                  <a:t>?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24" name="사각형 설명선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861" y="5284347"/>
                <a:ext cx="1647542" cy="612246"/>
              </a:xfrm>
              <a:prstGeom prst="wedgeRectCallout">
                <a:avLst>
                  <a:gd name="adj1" fmla="val -71445"/>
                  <a:gd name="adj2" fmla="val -110078"/>
                </a:avLst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직사각형 24"/>
              <p:cNvSpPr/>
              <p:nvPr/>
            </p:nvSpPr>
            <p:spPr>
              <a:xfrm>
                <a:off x="4197923" y="6043464"/>
                <a:ext cx="1503630" cy="71616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Yes only if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25" name="직사각형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923" y="6043464"/>
                <a:ext cx="1503630" cy="716165"/>
              </a:xfrm>
              <a:prstGeom prst="rect">
                <a:avLst/>
              </a:prstGeom>
              <a:blipFill>
                <a:blip r:embed="rId15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모서리가 둥근 사각형 설명선 5"/>
              <p:cNvSpPr/>
              <p:nvPr/>
            </p:nvSpPr>
            <p:spPr>
              <a:xfrm>
                <a:off x="-21088" y="4279558"/>
                <a:ext cx="2109476" cy="1513876"/>
              </a:xfrm>
              <a:prstGeom prst="wedgeRoundRectCallout">
                <a:avLst>
                  <a:gd name="adj1" fmla="val 60981"/>
                  <a:gd name="adj2" fmla="val 17872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6" name="모서리가 둥근 사각형 설명선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088" y="4279558"/>
                <a:ext cx="2109476" cy="1513876"/>
              </a:xfrm>
              <a:prstGeom prst="wedgeRoundRectCallout">
                <a:avLst>
                  <a:gd name="adj1" fmla="val 60981"/>
                  <a:gd name="adj2" fmla="val 17872"/>
                  <a:gd name="adj3" fmla="val 16667"/>
                </a:avLst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순서도: 처리 25"/>
              <p:cNvSpPr/>
              <p:nvPr/>
            </p:nvSpPr>
            <p:spPr>
              <a:xfrm>
                <a:off x="2171361" y="1425248"/>
                <a:ext cx="7922304" cy="953058"/>
              </a:xfrm>
              <a:prstGeom prst="flowChartProcess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dirty="0" smtClean="0"/>
                  <a:t>Compassion lemma (roughly): </a:t>
                </a:r>
              </a:p>
              <a:p>
                <a:r>
                  <a:rPr lang="en-US" altLang="ko-KR" dirty="0" smtClean="0"/>
                  <a:t>If </a:t>
                </a:r>
                <a:r>
                  <a:rPr lang="en-US" altLang="ko-KR" dirty="0" smtClean="0"/>
                  <a:t>Charlie </a:t>
                </a:r>
                <a:r>
                  <a:rPr lang="en-US" altLang="ko-KR" dirty="0" smtClean="0"/>
                  <a:t>sends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altLang="ko-KR" dirty="0" smtClean="0"/>
                  <a:t> to Alice </a:t>
                </a:r>
                <a:r>
                  <a:rPr lang="en-US" altLang="ko-KR" dirty="0" err="1" smtClean="0"/>
                  <a:t>whp</a:t>
                </a:r>
                <a:r>
                  <a:rPr lang="en-US" altLang="ko-KR" dirty="0" smtClean="0"/>
                  <a:t>, </a:t>
                </a:r>
                <a:endParaRPr lang="en-US" altLang="ko-KR" dirty="0" smtClean="0"/>
              </a:p>
              <a:p>
                <a:r>
                  <a:rPr lang="en-US" altLang="ko-KR" dirty="0" smtClean="0"/>
                  <a:t>Charlie </a:t>
                </a:r>
                <a:r>
                  <a:rPr lang="en-US" altLang="ko-KR" b="1" dirty="0" smtClean="0"/>
                  <a:t>must send </a:t>
                </a:r>
                <a14:m>
                  <m:oMath xmlns:m="http://schemas.openxmlformats.org/officeDocument/2006/math">
                    <m:r>
                      <a:rPr lang="en-US" altLang="ko-KR" b="1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𝛀</m:t>
                    </m:r>
                    <m:r>
                      <a:rPr lang="en-US" altLang="ko-KR" b="1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altLang="ko-KR" b="1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o-KR" altLang="en-US" dirty="0" smtClean="0">
                    <a:solidFill>
                      <a:srgbClr val="FFFF00"/>
                    </a:solidFill>
                  </a:rPr>
                  <a:t> </a:t>
                </a:r>
                <a:r>
                  <a:rPr lang="en-US" altLang="ko-KR" dirty="0" smtClean="0"/>
                  <a:t>bits whatever Alice does, protocol is, etc. </a:t>
                </a:r>
                <a:endParaRPr lang="ko-KR" altLang="en-US" dirty="0"/>
              </a:p>
            </p:txBody>
          </p:sp>
        </mc:Choice>
        <mc:Fallback>
          <p:sp>
            <p:nvSpPr>
              <p:cNvPr id="26" name="순서도: 처리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361" y="1425248"/>
                <a:ext cx="7922304" cy="953058"/>
              </a:xfrm>
              <a:prstGeom prst="flowChartProcess">
                <a:avLst/>
              </a:prstGeom>
              <a:blipFill>
                <a:blip r:embed="rId17"/>
                <a:stretch>
                  <a:fillRect l="-538" t="-1266" b="-759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직사각형 27"/>
              <p:cNvSpPr/>
              <p:nvPr/>
            </p:nvSpPr>
            <p:spPr>
              <a:xfrm>
                <a:off x="3389152" y="2718034"/>
                <a:ext cx="1251319" cy="70201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ko-K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28" name="직사각형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152" y="2718034"/>
                <a:ext cx="1251319" cy="70201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직사각형 28"/>
              <p:cNvSpPr/>
              <p:nvPr/>
            </p:nvSpPr>
            <p:spPr>
              <a:xfrm>
                <a:off x="4855131" y="2718033"/>
                <a:ext cx="1251319" cy="70201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ko-KR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ko-KR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29" name="직사각형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131" y="2718033"/>
                <a:ext cx="1251319" cy="702016"/>
              </a:xfrm>
              <a:prstGeom prst="rect">
                <a:avLst/>
              </a:prstGeom>
              <a:blipFill>
                <a:blip r:embed="rId19"/>
                <a:stretch>
                  <a:fillRect b="-341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순서도: 처리 29"/>
              <p:cNvSpPr/>
              <p:nvPr/>
            </p:nvSpPr>
            <p:spPr>
              <a:xfrm>
                <a:off x="3460573" y="3700558"/>
                <a:ext cx="5270853" cy="2387025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dirty="0" smtClean="0"/>
                  <a:t>Compassion lemma for DL (roughly):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altLang="ko-KR" dirty="0" smtClean="0"/>
                  <a:t>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func>
                  </m:oMath>
                </a14:m>
                <a:r>
                  <a:rPr lang="en-US" altLang="ko-KR" dirty="0" smtClean="0"/>
                  <a:t> bits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 smtClean="0"/>
                  <a:t> is represented by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func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bits</a:t>
                </a:r>
              </a:p>
              <a:p>
                <a:r>
                  <a:rPr lang="en-US" altLang="ko-KR" b="0" dirty="0" smtClean="0"/>
                  <a:t>So, </a:t>
                </a:r>
                <a14:m>
                  <m:oMath xmlns:m="http://schemas.openxmlformats.org/officeDocument/2006/math"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</m:func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≥</m:t>
                    </m:r>
                    <m:func>
                      <m:func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𝑮</m:t>
                        </m:r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func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must hold </a:t>
                </a:r>
                <a:br>
                  <a:rPr lang="en-US" altLang="ko-KR" dirty="0" smtClean="0"/>
                </a:br>
                <a:r>
                  <a:rPr lang="en-US" altLang="ko-KR" dirty="0" smtClean="0"/>
                  <a:t>		to solve DL with q-query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40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altLang="ko-KR" sz="4000" b="0" i="1" smtClean="0">
                          <a:latin typeface="Cambria Math" panose="02040503050406030204" pitchFamily="18" charset="0"/>
                        </a:rPr>
                        <m:t>≥</m:t>
                      </m:r>
                      <m:rad>
                        <m:radPr>
                          <m:degHide m:val="on"/>
                          <m:ctrlPr>
                            <a:rPr lang="en-US" altLang="ko-KR" sz="4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ko-KR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40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ko-KR" altLang="en-US" sz="4000" dirty="0"/>
              </a:p>
            </p:txBody>
          </p:sp>
        </mc:Choice>
        <mc:Fallback>
          <p:sp>
            <p:nvSpPr>
              <p:cNvPr id="30" name="순서도: 처리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573" y="3700558"/>
                <a:ext cx="5270853" cy="2387025"/>
              </a:xfrm>
              <a:prstGeom prst="flowChartProcess">
                <a:avLst/>
              </a:prstGeom>
              <a:blipFill>
                <a:blip r:embed="rId20"/>
                <a:stretch>
                  <a:fillRect l="-92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214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6" grpId="0" animBg="1"/>
      <p:bldP spid="26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제목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Simulated game for </a:t>
                </a:r>
                <a14:m>
                  <m:oMath xmlns:m="http://schemas.openxmlformats.org/officeDocument/2006/math">
                    <m:r>
                      <a:rPr lang="en-US" altLang="ko-KR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𝒎</m:t>
                    </m:r>
                  </m:oMath>
                </a14:m>
                <a:r>
                  <a:rPr lang="en-US" altLang="ko-KR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-DL </a:t>
                </a: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in GGM</a:t>
                </a:r>
                <a:endParaRPr lang="ko-KR" alt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제목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…with some work the same proof works!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30FD64F-AD46-6A69-AF8B-C2F217F18DC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821776" y="4001294"/>
            <a:ext cx="1719778" cy="2086289"/>
          </a:xfrm>
          <a:prstGeom prst="rect">
            <a:avLst/>
          </a:prstGeom>
        </p:spPr>
      </p:pic>
      <p:sp>
        <p:nvSpPr>
          <p:cNvPr id="10" name="모서리가 둥근 직사각형 9"/>
          <p:cNvSpPr/>
          <p:nvPr/>
        </p:nvSpPr>
        <p:spPr>
          <a:xfrm>
            <a:off x="1640435" y="5975665"/>
            <a:ext cx="2376147" cy="313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Simulated Alice</a:t>
            </a:r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7523200" y="5851126"/>
            <a:ext cx="2495642" cy="8144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Charlie </a:t>
            </a:r>
          </a:p>
          <a:p>
            <a:pPr algn="ctr"/>
            <a:r>
              <a:rPr lang="en-US" altLang="ko-KR" dirty="0" smtClean="0"/>
              <a:t>the challenger</a:t>
            </a:r>
            <a:endParaRPr lang="ko-KR" altLang="en-US" dirty="0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1590B2A7-6417-BAF7-5C9F-ACBC2CB8B5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4420" y="3071348"/>
            <a:ext cx="2285580" cy="28104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직사각형 15"/>
              <p:cNvSpPr/>
              <p:nvPr/>
            </p:nvSpPr>
            <p:spPr>
              <a:xfrm>
                <a:off x="9187055" y="5248751"/>
                <a:ext cx="896187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6" name="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7055" y="5248751"/>
                <a:ext cx="896187" cy="326191"/>
              </a:xfrm>
              <a:prstGeom prst="rect">
                <a:avLst/>
              </a:prstGeom>
              <a:blipFill>
                <a:blip r:embed="rId6"/>
                <a:stretch>
                  <a:fillRect l="-1342" b="-1428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직사각형 16"/>
              <p:cNvSpPr/>
              <p:nvPr/>
            </p:nvSpPr>
            <p:spPr>
              <a:xfrm>
                <a:off x="10302560" y="4718247"/>
                <a:ext cx="1481236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7" name="직사각형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560" y="4718247"/>
                <a:ext cx="1481236" cy="326191"/>
              </a:xfrm>
              <a:prstGeom prst="rect">
                <a:avLst/>
              </a:prstGeom>
              <a:blipFill>
                <a:blip r:embed="rId7"/>
                <a:stretch>
                  <a:fillRect b="-163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구름 모양 설명선 4"/>
          <p:cNvSpPr/>
          <p:nvPr/>
        </p:nvSpPr>
        <p:spPr>
          <a:xfrm>
            <a:off x="8552329" y="1337051"/>
            <a:ext cx="3386557" cy="1425388"/>
          </a:xfrm>
          <a:prstGeom prst="cloudCallout">
            <a:avLst>
              <a:gd name="adj1" fmla="val -39127"/>
              <a:gd name="adj2" fmla="val 1102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I want to send random x1,….,</a:t>
            </a:r>
            <a:r>
              <a:rPr lang="en-US" altLang="ko-KR" dirty="0" err="1" smtClean="0"/>
              <a:t>xm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구름 모양 설명선 17"/>
              <p:cNvSpPr/>
              <p:nvPr/>
            </p:nvSpPr>
            <p:spPr>
              <a:xfrm>
                <a:off x="9179860" y="2897376"/>
                <a:ext cx="2940424" cy="1573090"/>
              </a:xfrm>
              <a:prstGeom prst="cloudCallout">
                <a:avLst>
                  <a:gd name="adj1" fmla="val -50243"/>
                  <a:gd name="adj2" fmla="val 72563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Alice find </a:t>
                </a:r>
              </a:p>
              <a:p>
                <a:pPr algn="ctr"/>
                <a:r>
                  <a:rPr lang="en-US" altLang="ko-KR" dirty="0" smtClean="0"/>
                  <a:t>m equalities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r>
                  <a:rPr lang="ko-KR" altLang="en-US" dirty="0" smtClean="0"/>
                  <a:t> </a:t>
                </a:r>
                <a:endParaRPr lang="en-US" altLang="ko-KR" dirty="0" smtClean="0"/>
              </a:p>
              <a:p>
                <a:pPr algn="ctr"/>
                <a:r>
                  <a:rPr lang="en-US" altLang="ko-KR" dirty="0" smtClean="0"/>
                  <a:t>for k=1,..m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18" name="구름 모양 설명선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9860" y="2897376"/>
                <a:ext cx="2940424" cy="1573090"/>
              </a:xfrm>
              <a:prstGeom prst="cloudCallout">
                <a:avLst>
                  <a:gd name="adj1" fmla="val -50243"/>
                  <a:gd name="adj2" fmla="val 72563"/>
                </a:avLst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오른쪽 화살표 18"/>
              <p:cNvSpPr/>
              <p:nvPr/>
            </p:nvSpPr>
            <p:spPr>
              <a:xfrm flipH="1">
                <a:off x="5183070" y="4133583"/>
                <a:ext cx="2492796" cy="910855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,…,(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9" name="오른쪽 화살표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183070" y="4133583"/>
                <a:ext cx="2492796" cy="910855"/>
              </a:xfrm>
              <a:prstGeom prst="rightArrow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직사각형 19"/>
              <p:cNvSpPr/>
              <p:nvPr/>
            </p:nvSpPr>
            <p:spPr>
              <a:xfrm>
                <a:off x="925589" y="3071348"/>
                <a:ext cx="896187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0" name="직사각형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589" y="3071348"/>
                <a:ext cx="896187" cy="326191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직사각형 20"/>
              <p:cNvSpPr/>
              <p:nvPr/>
            </p:nvSpPr>
            <p:spPr>
              <a:xfrm>
                <a:off x="1999730" y="2380667"/>
                <a:ext cx="1062252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ko-KR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1" name="직사각형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9730" y="2380667"/>
                <a:ext cx="1062252" cy="326191"/>
              </a:xfrm>
              <a:prstGeom prst="rect">
                <a:avLst/>
              </a:prstGeom>
              <a:blipFill>
                <a:blip r:embed="rId11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직사각형 26"/>
              <p:cNvSpPr/>
              <p:nvPr/>
            </p:nvSpPr>
            <p:spPr>
              <a:xfrm>
                <a:off x="10302559" y="5881814"/>
                <a:ext cx="1481237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7" name="직사각형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559" y="5881814"/>
                <a:ext cx="1481237" cy="326191"/>
              </a:xfrm>
              <a:prstGeom prst="rect">
                <a:avLst/>
              </a:prstGeom>
              <a:blipFill>
                <a:blip r:embed="rId12"/>
                <a:stretch>
                  <a:fillRect b="-163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직사각형 27"/>
              <p:cNvSpPr/>
              <p:nvPr/>
            </p:nvSpPr>
            <p:spPr>
              <a:xfrm>
                <a:off x="1999730" y="3676259"/>
                <a:ext cx="1062252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ko-KR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8" name="직사각형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9730" y="3676259"/>
                <a:ext cx="1062252" cy="326191"/>
              </a:xfrm>
              <a:prstGeom prst="rect">
                <a:avLst/>
              </a:prstGeom>
              <a:blipFill>
                <a:blip r:embed="rId13"/>
                <a:stretch>
                  <a:fillRect l="-1705" b="-35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순서도: 처리 28"/>
              <p:cNvSpPr/>
              <p:nvPr/>
            </p:nvSpPr>
            <p:spPr>
              <a:xfrm>
                <a:off x="3325770" y="3150883"/>
                <a:ext cx="5669444" cy="2588324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dirty="0" smtClean="0"/>
                  <a:t>Compassion lemma for MDL (roughly):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altLang="ko-KR" dirty="0" smtClean="0"/>
                  <a:t>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func>
                  </m:oMath>
                </a14:m>
                <a:r>
                  <a:rPr lang="en-US" altLang="ko-KR" dirty="0" smtClean="0"/>
                  <a:t> bits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,…,(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 smtClean="0"/>
                  <a:t> is represented by </a:t>
                </a:r>
                <a:r>
                  <a:rPr lang="en-US" altLang="ko-KR" dirty="0"/>
                  <a:t/>
                </a:r>
                <a:br>
                  <a:rPr lang="en-US" altLang="ko-KR" dirty="0"/>
                </a:br>
                <a:r>
                  <a:rPr lang="en-US" altLang="ko-KR" dirty="0" smtClean="0"/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altLang="ko-KR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</m:eqArr>
                          </m:e>
                        </m:d>
                      </m:e>
                    </m:fun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⋅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altLang="ko-KR" b="0" dirty="0" smtClean="0"/>
                  <a:t> bits</a:t>
                </a:r>
                <a:endParaRPr lang="en-US" altLang="ko-KR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b="0" dirty="0" smtClean="0"/>
                  <a:t>So, to solve m-DL with q-query, it</a:t>
                </a:r>
                <a:r>
                  <a:rPr lang="en-US" altLang="ko-KR" dirty="0" smtClean="0"/>
                  <a:t> must holds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40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altLang="ko-KR" sz="4000" b="0" i="1" smtClean="0">
                          <a:latin typeface="Cambria Math" panose="02040503050406030204" pitchFamily="18" charset="0"/>
                        </a:rPr>
                        <m:t>≥</m:t>
                      </m:r>
                      <m:rad>
                        <m:radPr>
                          <m:degHide m:val="on"/>
                          <m:ctrlPr>
                            <a:rPr lang="en-US" altLang="ko-KR" sz="4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ko-KR" sz="4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ko-KR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40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ko-KR" altLang="en-US" sz="4000" dirty="0"/>
              </a:p>
            </p:txBody>
          </p:sp>
        </mc:Choice>
        <mc:Fallback>
          <p:sp>
            <p:nvSpPr>
              <p:cNvPr id="29" name="순서도: 처리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770" y="3150883"/>
                <a:ext cx="5669444" cy="2588324"/>
              </a:xfrm>
              <a:prstGeom prst="flowChartProcess">
                <a:avLst/>
              </a:prstGeom>
              <a:blipFill>
                <a:blip r:embed="rId14"/>
                <a:stretch>
                  <a:fillRect l="-8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782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9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37644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4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altLang="ko-KR" sz="4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altLang="ko-K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Proof ideas</a:t>
            </a:r>
          </a:p>
          <a:p>
            <a:pPr marL="0" lvl="0" indent="0" algn="ctr">
              <a:buNone/>
            </a:pPr>
            <a:r>
              <a:rPr lang="en-US" altLang="ko-KR" sz="36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quantum MDL (and factoring)</a:t>
            </a:r>
            <a:endParaRPr lang="en-US" altLang="ko-KR" sz="4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altLang="ko-KR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49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Quantum generic group operation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1918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(controlled) </a:t>
                </a: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Quantum </a:t>
                </a:r>
                <a:r>
                  <a:rPr lang="en-US" altLang="ko-KR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gop</a:t>
                </a: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ko-KR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altLang="ko-KR" i="1">
                          <a:latin typeface="Cambria Math" panose="02040503050406030204" pitchFamily="18" charset="0"/>
                        </a:rPr>
                        <m:t>↦</m:t>
                      </m:r>
                      <m:d>
                        <m:d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altLang="ko-KR" i="1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  <a:p>
                <a:pPr marL="0" indent="0">
                  <a:buNone/>
                </a:pPr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Assume (</a:t>
                </a:r>
                <a:r>
                  <a:rPr lang="en-US" altLang="ko-KR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i,j</a:t>
                </a:r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)’s are always classical</a:t>
                </a: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191863"/>
              </a:xfrm>
              <a:blipFill>
                <a:blip r:embed="rId3"/>
                <a:stretch>
                  <a:fillRect l="-1217" t="-187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그림 5">
            <a:extLst>
              <a:ext uri="{FF2B5EF4-FFF2-40B4-BE49-F238E27FC236}">
                <a16:creationId xmlns:a16="http://schemas.microsoft.com/office/drawing/2014/main" id="{1590B2A7-6417-BAF7-5C9F-ACBC2CB8B5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5481" y="4177583"/>
            <a:ext cx="2285580" cy="2810466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830FD64F-AD46-6A69-AF8B-C2F217F18D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388" y="4139247"/>
            <a:ext cx="1719778" cy="208628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순서도: 대체 처리 3"/>
              <p:cNvSpPr/>
              <p:nvPr/>
            </p:nvSpPr>
            <p:spPr>
              <a:xfrm>
                <a:off x="1701925" y="3660813"/>
                <a:ext cx="1718907" cy="821932"/>
              </a:xfrm>
              <a:prstGeom prst="flowChartAlternateProcess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      and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ko-KR" altLang="en-US" dirty="0"/>
              </a:p>
            </p:txBody>
          </p:sp>
        </mc:Choice>
        <mc:Fallback>
          <p:sp>
            <p:nvSpPr>
              <p:cNvPr id="4" name="순서도: 대체 처리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925" y="3660813"/>
                <a:ext cx="1718907" cy="821932"/>
              </a:xfrm>
              <a:prstGeom prst="flowChartAlternateProcess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순서도: 대체 처리 11"/>
              <p:cNvSpPr/>
              <p:nvPr/>
            </p:nvSpPr>
            <p:spPr>
              <a:xfrm>
                <a:off x="6914473" y="3355651"/>
                <a:ext cx="1718907" cy="821932"/>
              </a:xfrm>
              <a:prstGeom prst="flowChartAlternateProcess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ko-KR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2" name="순서도: 대체 처리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473" y="3355651"/>
                <a:ext cx="1718907" cy="821932"/>
              </a:xfrm>
              <a:prstGeom prst="flowChartAlternateProcess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사각형 설명선 13"/>
              <p:cNvSpPr/>
              <p:nvPr/>
            </p:nvSpPr>
            <p:spPr>
              <a:xfrm>
                <a:off x="2699166" y="4741894"/>
                <a:ext cx="2969702" cy="612246"/>
              </a:xfrm>
              <a:prstGeom prst="wedgeRectCallout">
                <a:avLst>
                  <a:gd name="adj1" fmla="val -58345"/>
                  <a:gd name="adj2" fmla="val 4824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Gop query:</a:t>
                </a:r>
                <a:br>
                  <a:rPr lang="en-US" altLang="ko-KR" dirty="0" smtClean="0"/>
                </a:br>
                <a:r>
                  <a:rPr lang="en-US" altLang="ko-KR" dirty="0" smtClean="0"/>
                  <a:t>What is (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)+(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)?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14" name="사각형 설명선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166" y="4741894"/>
                <a:ext cx="2969702" cy="612246"/>
              </a:xfrm>
              <a:prstGeom prst="wedgeRectCallout">
                <a:avLst>
                  <a:gd name="adj1" fmla="val -58345"/>
                  <a:gd name="adj2" fmla="val 48247"/>
                </a:avLst>
              </a:prstGeom>
              <a:blipFill>
                <a:blip r:embed="rId9"/>
                <a:stretch>
                  <a:fillRect t="-6863" b="-1764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/>
              <p:cNvSpPr/>
              <p:nvPr/>
            </p:nvSpPr>
            <p:spPr>
              <a:xfrm>
                <a:off x="1737785" y="3889609"/>
                <a:ext cx="574251" cy="3643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ko-KR" altLang="en-US"/>
              </a:p>
            </p:txBody>
          </p:sp>
        </mc:Choice>
        <mc:Fallback xmlns=""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785" y="3889609"/>
                <a:ext cx="574251" cy="364340"/>
              </a:xfrm>
              <a:prstGeom prst="rect">
                <a:avLst/>
              </a:prstGeom>
              <a:blipFill>
                <a:blip r:embed="rId10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타원형 설명선 14"/>
          <p:cNvSpPr/>
          <p:nvPr/>
        </p:nvSpPr>
        <p:spPr>
          <a:xfrm>
            <a:off x="6624918" y="1740835"/>
            <a:ext cx="1873623" cy="457200"/>
          </a:xfrm>
          <a:prstGeom prst="wedgeEllipseCallout">
            <a:avLst>
              <a:gd name="adj1" fmla="val -13656"/>
              <a:gd name="adj2" fmla="val 644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Control bit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928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4" grpId="0" animBg="1"/>
      <p:bldP spid="7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Quantum generic group operation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1918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(controlled) </a:t>
                </a: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Quantum </a:t>
                </a:r>
                <a:r>
                  <a:rPr lang="en-US" altLang="ko-KR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gop</a:t>
                </a: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ko-KR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altLang="ko-KR" i="1">
                          <a:latin typeface="Cambria Math" panose="02040503050406030204" pitchFamily="18" charset="0"/>
                        </a:rPr>
                        <m:t>↦</m:t>
                      </m:r>
                      <m:d>
                        <m:d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altLang="ko-KR" i="1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  <a:p>
                <a:pPr marL="0" indent="0">
                  <a:buNone/>
                </a:pPr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Assume (</a:t>
                </a:r>
                <a:r>
                  <a:rPr lang="en-US" altLang="ko-KR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i,j</a:t>
                </a:r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)’s are always classical</a:t>
                </a: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191863"/>
              </a:xfrm>
              <a:blipFill>
                <a:blip r:embed="rId3"/>
                <a:stretch>
                  <a:fillRect l="-1217" t="-187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그림 5">
            <a:extLst>
              <a:ext uri="{FF2B5EF4-FFF2-40B4-BE49-F238E27FC236}">
                <a16:creationId xmlns:a16="http://schemas.microsoft.com/office/drawing/2014/main" id="{1590B2A7-6417-BAF7-5C9F-ACBC2CB8B5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5481" y="4177583"/>
            <a:ext cx="2285580" cy="2810466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830FD64F-AD46-6A69-AF8B-C2F217F18D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388" y="4139247"/>
            <a:ext cx="1719778" cy="20862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순서도: 대체 처리 3"/>
              <p:cNvSpPr/>
              <p:nvPr/>
            </p:nvSpPr>
            <p:spPr>
              <a:xfrm>
                <a:off x="1701925" y="3660813"/>
                <a:ext cx="1718907" cy="821932"/>
              </a:xfrm>
              <a:prstGeom prst="flowChartAlternateProcess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      and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4" name="순서도: 대체 처리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925" y="3660813"/>
                <a:ext cx="1718907" cy="821932"/>
              </a:xfrm>
              <a:prstGeom prst="flowChartAlternateProcess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순서도: 대체 처리 11"/>
              <p:cNvSpPr/>
              <p:nvPr/>
            </p:nvSpPr>
            <p:spPr>
              <a:xfrm>
                <a:off x="6914473" y="3355651"/>
                <a:ext cx="1718907" cy="821932"/>
              </a:xfrm>
              <a:prstGeom prst="flowChartAlternateProcess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ko-KR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2" name="순서도: 대체 처리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473" y="3355651"/>
                <a:ext cx="1718907" cy="821932"/>
              </a:xfrm>
              <a:prstGeom prst="flowChartAlternateProcess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순서도: 대체 처리 12"/>
              <p:cNvSpPr/>
              <p:nvPr/>
            </p:nvSpPr>
            <p:spPr>
              <a:xfrm>
                <a:off x="9686447" y="3355651"/>
                <a:ext cx="1718907" cy="821932"/>
              </a:xfrm>
              <a:prstGeom prst="flowChartAlternateProcess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3" name="순서도: 대체 처리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6447" y="3355651"/>
                <a:ext cx="1718907" cy="821932"/>
              </a:xfrm>
              <a:prstGeom prst="flowChartAlternateProcess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오른쪽 화살표 4"/>
          <p:cNvSpPr/>
          <p:nvPr/>
        </p:nvSpPr>
        <p:spPr>
          <a:xfrm>
            <a:off x="8968271" y="3625437"/>
            <a:ext cx="535325" cy="330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사각형 설명선 13"/>
              <p:cNvSpPr/>
              <p:nvPr/>
            </p:nvSpPr>
            <p:spPr>
              <a:xfrm>
                <a:off x="2699166" y="4741894"/>
                <a:ext cx="2969702" cy="612246"/>
              </a:xfrm>
              <a:prstGeom prst="wedgeRectCallout">
                <a:avLst>
                  <a:gd name="adj1" fmla="val -58345"/>
                  <a:gd name="adj2" fmla="val 4824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Gop query:</a:t>
                </a:r>
                <a:br>
                  <a:rPr lang="en-US" altLang="ko-KR" dirty="0" smtClean="0"/>
                </a:br>
                <a:r>
                  <a:rPr lang="en-US" altLang="ko-KR" dirty="0" smtClean="0"/>
                  <a:t>What is (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)+(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)?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14" name="사각형 설명선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166" y="4741894"/>
                <a:ext cx="2969702" cy="612246"/>
              </a:xfrm>
              <a:prstGeom prst="wedgeRectCallout">
                <a:avLst>
                  <a:gd name="adj1" fmla="val -58345"/>
                  <a:gd name="adj2" fmla="val 48247"/>
                </a:avLst>
              </a:prstGeom>
              <a:blipFill>
                <a:blip r:embed="rId9"/>
                <a:stretch>
                  <a:fillRect t="-6863" b="-1764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/>
              <p:cNvSpPr/>
              <p:nvPr/>
            </p:nvSpPr>
            <p:spPr>
              <a:xfrm>
                <a:off x="1737785" y="3889609"/>
                <a:ext cx="574251" cy="3643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ko-KR" altLang="en-US"/>
              </a:p>
            </p:txBody>
          </p:sp>
        </mc:Choice>
        <mc:Fallback xmlns=""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785" y="3889609"/>
                <a:ext cx="574251" cy="364340"/>
              </a:xfrm>
              <a:prstGeom prst="rect">
                <a:avLst/>
              </a:prstGeom>
              <a:blipFill>
                <a:blip r:embed="rId10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타원형 설명선 14"/>
          <p:cNvSpPr/>
          <p:nvPr/>
        </p:nvSpPr>
        <p:spPr>
          <a:xfrm>
            <a:off x="6624918" y="1740835"/>
            <a:ext cx="1873623" cy="457200"/>
          </a:xfrm>
          <a:prstGeom prst="wedgeEllipseCallout">
            <a:avLst>
              <a:gd name="adj1" fmla="val -13656"/>
              <a:gd name="adj2" fmla="val 644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Control bit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470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Quantum generic group operation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1918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(controlled) Quantum </a:t>
                </a:r>
                <a:r>
                  <a:rPr lang="en-US" altLang="ko-KR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gop</a:t>
                </a:r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ko-KR" i="1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altLang="ko-KR" i="1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altLang="ko-KR" i="1">
                          <a:latin typeface="Cambria Math" panose="02040503050406030204" pitchFamily="18" charset="0"/>
                        </a:rPr>
                        <m:t>↦</m:t>
                      </m:r>
                      <m:d>
                        <m:dPr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ko-KR" i="1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altLang="ko-KR" i="1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  <a:p>
                <a:pPr marL="0" indent="0">
                  <a:buNone/>
                </a:pPr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Assume (</a:t>
                </a:r>
                <a:r>
                  <a:rPr lang="en-US" altLang="ko-KR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i,j</a:t>
                </a:r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)’s are always classical</a:t>
                </a:r>
              </a:p>
              <a:p>
                <a:pPr marL="0" indent="0">
                  <a:buNone/>
                </a:pPr>
                <a:endParaRPr lang="ko-KR" altLang="en-US" dirty="0"/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191863"/>
              </a:xfrm>
              <a:blipFill>
                <a:blip r:embed="rId3"/>
                <a:stretch>
                  <a:fillRect l="-1217" t="-187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그림 5">
            <a:extLst>
              <a:ext uri="{FF2B5EF4-FFF2-40B4-BE49-F238E27FC236}">
                <a16:creationId xmlns:a16="http://schemas.microsoft.com/office/drawing/2014/main" id="{1590B2A7-6417-BAF7-5C9F-ACBC2CB8B5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5481" y="4177583"/>
            <a:ext cx="2285580" cy="2810466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830FD64F-AD46-6A69-AF8B-C2F217F18D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388" y="4139247"/>
            <a:ext cx="1719778" cy="208628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순서도: 대체 처리 3"/>
              <p:cNvSpPr/>
              <p:nvPr/>
            </p:nvSpPr>
            <p:spPr>
              <a:xfrm>
                <a:off x="4749717" y="3660813"/>
                <a:ext cx="1718907" cy="821932"/>
              </a:xfrm>
              <a:prstGeom prst="flowChartAlternateProcess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      and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ko-KR" altLang="en-US" dirty="0"/>
              </a:p>
            </p:txBody>
          </p:sp>
        </mc:Choice>
        <mc:Fallback>
          <p:sp>
            <p:nvSpPr>
              <p:cNvPr id="4" name="순서도: 대체 처리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717" y="3660813"/>
                <a:ext cx="1718907" cy="821932"/>
              </a:xfrm>
              <a:prstGeom prst="flowChartAlternateProcess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순서도: 대체 처리 11"/>
              <p:cNvSpPr/>
              <p:nvPr/>
            </p:nvSpPr>
            <p:spPr>
              <a:xfrm>
                <a:off x="6914473" y="3355651"/>
                <a:ext cx="1718907" cy="821932"/>
              </a:xfrm>
              <a:prstGeom prst="flowChartAlternateProcess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ko-KR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2" name="순서도: 대체 처리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473" y="3355651"/>
                <a:ext cx="1718907" cy="821932"/>
              </a:xfrm>
              <a:prstGeom prst="flowChartAlternateProcess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순서도: 대체 처리 12"/>
              <p:cNvSpPr/>
              <p:nvPr/>
            </p:nvSpPr>
            <p:spPr>
              <a:xfrm>
                <a:off x="9686447" y="3355651"/>
                <a:ext cx="1718907" cy="821932"/>
              </a:xfrm>
              <a:prstGeom prst="flowChartAlternateProcess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3" name="순서도: 대체 처리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6447" y="3355651"/>
                <a:ext cx="1718907" cy="821932"/>
              </a:xfrm>
              <a:prstGeom prst="flowChartAlternateProcess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오른쪽 화살표 4"/>
          <p:cNvSpPr/>
          <p:nvPr/>
        </p:nvSpPr>
        <p:spPr>
          <a:xfrm>
            <a:off x="8968271" y="3625437"/>
            <a:ext cx="535325" cy="330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사각형 설명선 13"/>
              <p:cNvSpPr/>
              <p:nvPr/>
            </p:nvSpPr>
            <p:spPr>
              <a:xfrm>
                <a:off x="2699166" y="4741894"/>
                <a:ext cx="2969702" cy="612246"/>
              </a:xfrm>
              <a:prstGeom prst="wedgeRectCallout">
                <a:avLst>
                  <a:gd name="adj1" fmla="val -58345"/>
                  <a:gd name="adj2" fmla="val 4824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Gop query:</a:t>
                </a:r>
                <a:br>
                  <a:rPr lang="en-US" altLang="ko-KR" dirty="0" smtClean="0"/>
                </a:br>
                <a:r>
                  <a:rPr lang="en-US" altLang="ko-KR" dirty="0" smtClean="0"/>
                  <a:t>What is (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)+(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)?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14" name="사각형 설명선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166" y="4741894"/>
                <a:ext cx="2969702" cy="612246"/>
              </a:xfrm>
              <a:prstGeom prst="wedgeRectCallout">
                <a:avLst>
                  <a:gd name="adj1" fmla="val -58345"/>
                  <a:gd name="adj2" fmla="val 48247"/>
                </a:avLst>
              </a:prstGeom>
              <a:blipFill>
                <a:blip r:embed="rId9"/>
                <a:stretch>
                  <a:fillRect t="-6863" b="-1764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직사각형 6"/>
              <p:cNvSpPr/>
              <p:nvPr/>
            </p:nvSpPr>
            <p:spPr>
              <a:xfrm>
                <a:off x="4785577" y="3889609"/>
                <a:ext cx="574251" cy="3643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b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577" y="3889609"/>
                <a:ext cx="574251" cy="364340"/>
              </a:xfrm>
              <a:prstGeom prst="rect">
                <a:avLst/>
              </a:prstGeom>
              <a:blipFill>
                <a:blip r:embed="rId10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타원형 설명선 8"/>
          <p:cNvSpPr/>
          <p:nvPr/>
        </p:nvSpPr>
        <p:spPr>
          <a:xfrm>
            <a:off x="6624918" y="1740835"/>
            <a:ext cx="1873623" cy="457200"/>
          </a:xfrm>
          <a:prstGeom prst="wedgeEllipseCallout">
            <a:avLst>
              <a:gd name="adj1" fmla="val -13656"/>
              <a:gd name="adj2" fmla="val 644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Control bit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392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11022E-16 L -0.25 1.11022E-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DL in QGGM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In group operation query, Oracle sends 1 qubit (for controlled bit b)</a:t>
                </a:r>
              </a:p>
              <a:p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In equality query, Oracle sends 1 bit to Alice</a:t>
                </a:r>
              </a:p>
              <a:p>
                <a:endParaRPr lang="en-US" altLang="ko-KR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altLang="ko-KR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indent="-285750"/>
                <a:r>
                  <a:rPr lang="en-US" altLang="ko-KR" b="0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Oracle wants to send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which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func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bits</a:t>
                </a:r>
              </a:p>
              <a:p>
                <a:pPr marL="285750" indent="-285750"/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 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query 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requires 1 qubits from Oracle to Alice</a:t>
                </a:r>
              </a:p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To solve DL with q 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queries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𝑞</m:t>
                      </m:r>
                      <m: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≥</m:t>
                      </m:r>
                      <m:r>
                        <m:rPr>
                          <m:sty m:val="p"/>
                        </m:rP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log</m:t>
                      </m:r>
                      <m: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|</m:t>
                      </m:r>
                      <m: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𝐺</m:t>
                      </m:r>
                      <m: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|</m:t>
                      </m:r>
                    </m:oMath>
                  </m:oMathPara>
                </a14:m>
                <a:endParaRPr lang="en-US" altLang="ko-KR" sz="4000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순서도: 처리 26"/>
              <p:cNvSpPr/>
              <p:nvPr/>
            </p:nvSpPr>
            <p:spPr>
              <a:xfrm>
                <a:off x="2171361" y="2850776"/>
                <a:ext cx="7922304" cy="953058"/>
              </a:xfrm>
              <a:prstGeom prst="flowChartProcess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b="1" dirty="0" smtClean="0"/>
                  <a:t>Quantum interactive</a:t>
                </a:r>
                <a:r>
                  <a:rPr lang="en-US" altLang="ko-KR" dirty="0" smtClean="0"/>
                  <a:t> compassion lemma (roughly): </a:t>
                </a:r>
              </a:p>
              <a:p>
                <a:r>
                  <a:rPr lang="en-US" altLang="ko-KR" dirty="0" smtClean="0"/>
                  <a:t>If </a:t>
                </a:r>
                <a:r>
                  <a:rPr lang="en-US" altLang="ko-KR" dirty="0" smtClean="0"/>
                  <a:t>Charlie </a:t>
                </a:r>
                <a:r>
                  <a:rPr lang="en-US" altLang="ko-KR" dirty="0" smtClean="0"/>
                  <a:t>sends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altLang="ko-KR" dirty="0" smtClean="0"/>
                  <a:t> to Alice through any </a:t>
                </a:r>
                <a:r>
                  <a:rPr lang="en-US" altLang="ko-KR" b="1" dirty="0" smtClean="0"/>
                  <a:t>interactive</a:t>
                </a:r>
                <a:r>
                  <a:rPr lang="en-US" altLang="ko-KR" dirty="0" smtClean="0"/>
                  <a:t> protocol </a:t>
                </a:r>
                <a:r>
                  <a:rPr lang="en-US" altLang="ko-KR" dirty="0" err="1" smtClean="0"/>
                  <a:t>whp</a:t>
                </a:r>
                <a:r>
                  <a:rPr lang="en-US" altLang="ko-KR" dirty="0" smtClean="0"/>
                  <a:t>, </a:t>
                </a:r>
                <a:r>
                  <a:rPr lang="en-US" altLang="ko-KR" dirty="0" smtClean="0"/>
                  <a:t>Charlie </a:t>
                </a:r>
                <a:r>
                  <a:rPr lang="en-US" altLang="ko-KR" b="1" dirty="0" smtClean="0"/>
                  <a:t>must send </a:t>
                </a:r>
                <a14:m>
                  <m:oMath xmlns:m="http://schemas.openxmlformats.org/officeDocument/2006/math">
                    <m:r>
                      <a:rPr lang="en-US" altLang="ko-KR" b="1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𝛀</m:t>
                    </m:r>
                    <m:r>
                      <a:rPr lang="en-US" altLang="ko-KR" b="1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altLang="ko-KR" b="1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o-KR" altLang="en-US" dirty="0" smtClean="0">
                    <a:solidFill>
                      <a:srgbClr val="FFFF00"/>
                    </a:solidFill>
                  </a:rPr>
                  <a:t> </a:t>
                </a:r>
                <a:r>
                  <a:rPr lang="en-US" altLang="ko-KR" b="1" dirty="0" smtClean="0">
                    <a:solidFill>
                      <a:srgbClr val="FFFF00"/>
                    </a:solidFill>
                  </a:rPr>
                  <a:t>qu</a:t>
                </a:r>
                <a:r>
                  <a:rPr lang="en-US" altLang="ko-KR" dirty="0" smtClean="0"/>
                  <a:t>bits whatever Alice does, protocol is, etc. </a:t>
                </a:r>
                <a:endParaRPr lang="ko-KR" altLang="en-US" dirty="0"/>
              </a:p>
            </p:txBody>
          </p:sp>
        </mc:Choice>
        <mc:Fallback>
          <p:sp>
            <p:nvSpPr>
              <p:cNvPr id="27" name="순서도: 처리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361" y="2850776"/>
                <a:ext cx="7922304" cy="953058"/>
              </a:xfrm>
              <a:prstGeom prst="flowChartProcess">
                <a:avLst/>
              </a:prstGeom>
              <a:blipFill>
                <a:blip r:embed="rId4"/>
                <a:stretch>
                  <a:fillRect l="-538" t="-1266" r="-230" b="-759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52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m-DL in QGGM (with coherent indices)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…,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altLang="ko-KR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altLang="ko-KR" i="1">
                          <a:latin typeface="Cambria Math" panose="02040503050406030204" pitchFamily="18" charset="0"/>
                        </a:rPr>
                        <m:t>↦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altLang="ko-K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altLang="ko-KR" i="1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…,</m:t>
                              </m:r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  <a:p>
                <a:pPr marL="0" indent="0">
                  <a:buNone/>
                </a:pPr>
                <a:r>
                  <a:rPr lang="en-US" altLang="ko-KR" b="0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1≤</m:t>
                    </m:r>
                    <m:r>
                      <a:rPr lang="en-US" altLang="ko-K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𝑝</m:t>
                    </m:r>
                    <m:r>
                      <a:rPr lang="en-US" altLang="ko-K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en-US" altLang="ko-K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𝑞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≤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𝑀</m:t>
                    </m:r>
                  </m:oMath>
                </a14:m>
                <a:endParaRPr lang="en-US" altLang="ko-KR" b="0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indent="-285750"/>
                <a:r>
                  <a:rPr lang="en-US" altLang="ko-KR" b="0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Oracle wants to send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𝑚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⋅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func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bits</a:t>
                </a:r>
              </a:p>
              <a:p>
                <a:pPr marL="285750" indent="-285750"/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 quantum </a:t>
                </a:r>
                <a:r>
                  <a:rPr lang="en-US" altLang="ko-KR" dirty="0" err="1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gop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requires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ko-KR" b="0" i="1" dirty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dirty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log</m:t>
                        </m:r>
                      </m:fName>
                      <m:e>
                        <m:r>
                          <a:rPr lang="en-US" altLang="ko-KR" b="0" i="1" dirty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altLang="ko-KR" b="0" i="1" dirty="0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altLang="ko-KR" b="0" i="1" dirty="0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𝑀</m:t>
                            </m:r>
                          </m:e>
                          <m:sup>
                            <m:r>
                              <a:rPr lang="en-US" altLang="ko-KR" b="0" i="1" dirty="0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qubits from Oracle to Alice</a:t>
                </a:r>
              </a:p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To solve DL with q quantum </a:t>
                </a:r>
                <a:r>
                  <a:rPr lang="en-US" altLang="ko-KR" dirty="0" err="1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gop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queries,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𝑞</m:t>
                      </m:r>
                      <m: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⋅</m:t>
                      </m:r>
                      <m:func>
                        <m:funcPr>
                          <m:ctrlPr>
                            <a:rPr lang="en-US" altLang="ko-KR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ko-KR" sz="4000" b="0" i="0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log</m:t>
                          </m:r>
                        </m:fName>
                        <m:e>
                          <m:r>
                            <a:rPr lang="en-US" altLang="ko-KR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(2</m:t>
                          </m:r>
                          <m:sSup>
                            <m:sSupPr>
                              <m:ctrlPr>
                                <a:rPr lang="en-US" altLang="ko-KR" sz="40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ko-KR" sz="40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ko-KR" sz="40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ko-KR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)</m:t>
                          </m:r>
                        </m:e>
                      </m:func>
                      <m: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≥</m:t>
                      </m:r>
                      <m: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𝑚</m:t>
                      </m:r>
                      <m: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log</m:t>
                      </m:r>
                      <m: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|</m:t>
                      </m:r>
                      <m: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𝐺</m:t>
                      </m:r>
                      <m:r>
                        <a:rPr lang="en-US" altLang="ko-KR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|</m:t>
                      </m:r>
                    </m:oMath>
                  </m:oMathPara>
                </a14:m>
                <a:endParaRPr lang="en-US" altLang="ko-K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altLang="ko-KR" dirty="0" smtClean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altLang="ko-KR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Faster m-DL algorithm like [HYY24] requires </a:t>
                </a:r>
                <a:r>
                  <a:rPr lang="en-US" altLang="ko-KR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QRAM access</a:t>
                </a:r>
                <a:endParaRPr lang="en-US" altLang="ko-KR" sz="4000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모서리가 둥근 사각형 설명선 4"/>
              <p:cNvSpPr/>
              <p:nvPr/>
            </p:nvSpPr>
            <p:spPr>
              <a:xfrm>
                <a:off x="3792071" y="2656589"/>
                <a:ext cx="3648635" cy="364518"/>
              </a:xfrm>
              <a:prstGeom prst="wedgeRoundRectCallout">
                <a:avLst>
                  <a:gd name="adj1" fmla="val 28933"/>
                  <a:gd name="adj2" fmla="val -85693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1+2 log M = log(2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dirty="0" smtClean="0"/>
                  <a:t>) qubit</a:t>
                </a:r>
                <a:endParaRPr lang="ko-KR" altLang="en-US" dirty="0"/>
              </a:p>
            </p:txBody>
          </p:sp>
        </mc:Choice>
        <mc:Fallback>
          <p:sp>
            <p:nvSpPr>
              <p:cNvPr id="5" name="모서리가 둥근 사각형 설명선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071" y="2656589"/>
                <a:ext cx="3648635" cy="364518"/>
              </a:xfrm>
              <a:prstGeom prst="wedgeRoundRectCallout">
                <a:avLst>
                  <a:gd name="adj1" fmla="val 28933"/>
                  <a:gd name="adj2" fmla="val -85693"/>
                  <a:gd name="adj3" fmla="val 16667"/>
                </a:avLst>
              </a:prstGeom>
              <a:blipFill>
                <a:blip r:embed="rId4"/>
                <a:stretch>
                  <a:fillRect b="-1785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94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Factoring in quantum generic ring model?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Ring elements are stored in black box, and only accessible via oracle</a:t>
                </a:r>
              </a:p>
              <a:p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The same proof works…?</a:t>
                </a:r>
              </a:p>
              <a:p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𝑅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ℤ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/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𝑁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ℤ</m:t>
                    </m:r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for product of two primes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𝑁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𝑝𝑞</m:t>
                    </m:r>
                  </m:oMath>
                </a14:m>
                <a:endParaRPr lang="en-US" altLang="ko-KR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Final operation: computing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ko-K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gcd</m:t>
                        </m:r>
                      </m:fName>
                      <m:e>
                        <m:r>
                          <a:rPr lang="en-US" altLang="ko-K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altLang="ko-KR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altLang="ko-KR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ko-KR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altLang="ko-K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−1, </m:t>
                        </m:r>
                        <m:r>
                          <a:rPr lang="en-US" altLang="ko-K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𝑁</m:t>
                        </m:r>
                        <m:r>
                          <a:rPr lang="en-US" altLang="ko-K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is NOT in the model!</a:t>
                </a:r>
              </a:p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We prove:</a:t>
                </a:r>
              </a:p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1) Order finding requires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Ω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log</m:t>
                        </m:r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𝑁</m:t>
                        </m:r>
                      </m:e>
                    </m:func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quantum ring op (Shor’s) (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w/o </a:t>
                </a:r>
                <a:r>
                  <a:rPr lang="en-US" altLang="ko-KR" dirty="0" err="1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gcd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2) </a:t>
                </a:r>
                <a:r>
                  <a:rPr lang="en-US" altLang="ko-KR" i="1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lifted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factoring also requires</a:t>
                </a:r>
                <a:r>
                  <a:rPr lang="en-US" altLang="ko-KR" b="0" dirty="0" smtClean="0"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Ω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log</m:t>
                        </m:r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𝑁</m:t>
                        </m:r>
                      </m:e>
                    </m:func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quantum ring op if it has some smallness property (which is essential for </a:t>
                </a:r>
                <a:r>
                  <a:rPr lang="en-US" altLang="ko-KR" dirty="0" err="1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Regev’s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speed-up)</a:t>
                </a:r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모서리가 둥근 사각형 설명선 3"/>
              <p:cNvSpPr/>
              <p:nvPr/>
            </p:nvSpPr>
            <p:spPr>
              <a:xfrm>
                <a:off x="2644587" y="3795105"/>
                <a:ext cx="2832847" cy="412377"/>
              </a:xfrm>
              <a:prstGeom prst="wedgeRoundRectCallout">
                <a:avLst>
                  <a:gd name="adj1" fmla="val -37151"/>
                  <a:gd name="adj2" fmla="val 86413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Find r </a:t>
                </a:r>
                <a:r>
                  <a:rPr lang="en-US" altLang="ko-KR" dirty="0" err="1" smtClean="0"/>
                  <a:t>s.t.</a:t>
                </a:r>
                <a:r>
                  <a:rPr lang="en-US" altLang="ko-KR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≡1 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altLang="ko-KR" dirty="0" smtClean="0"/>
                  <a:t> </a:t>
                </a:r>
                <a:endParaRPr lang="ko-KR" altLang="en-US" dirty="0"/>
              </a:p>
            </p:txBody>
          </p:sp>
        </mc:Choice>
        <mc:Fallback>
          <p:sp>
            <p:nvSpPr>
              <p:cNvPr id="4" name="모서리가 둥근 사각형 설명선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587" y="3795105"/>
                <a:ext cx="2832847" cy="412377"/>
              </a:xfrm>
              <a:prstGeom prst="wedgeRoundRectCallout">
                <a:avLst>
                  <a:gd name="adj1" fmla="val -37151"/>
                  <a:gd name="adj2" fmla="val 86413"/>
                  <a:gd name="adj3" fmla="val 16667"/>
                </a:avLst>
              </a:prstGeom>
              <a:blipFill>
                <a:blip r:embed="rId4"/>
                <a:stretch>
                  <a:fillRect t="-10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모서리가 둥근 사각형 설명선 4"/>
              <p:cNvSpPr/>
              <p:nvPr/>
            </p:nvSpPr>
            <p:spPr>
              <a:xfrm>
                <a:off x="1102657" y="6105711"/>
                <a:ext cx="4374777" cy="599889"/>
              </a:xfrm>
              <a:prstGeom prst="wedgeRoundRectCallout">
                <a:avLst>
                  <a:gd name="adj1" fmla="val -27865"/>
                  <a:gd name="adj2" fmla="val -119702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US" altLang="ko-K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gcd</m:t>
                        </m:r>
                      </m:fName>
                      <m:e>
                        <m:r>
                          <a:rPr lang="en-US" altLang="ko-K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(</m:t>
                        </m:r>
                        <m:r>
                          <a:rPr lang="en-US" altLang="ko-K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𝑋</m:t>
                        </m:r>
                        <m:r>
                          <a:rPr lang="en-US" altLang="ko-K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n-US" altLang="ko-K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𝑁</m:t>
                        </m:r>
                        <m:r>
                          <a:rPr lang="en-US" altLang="ko-K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)</m:t>
                        </m:r>
                      </m:e>
                    </m:func>
                    <m:r>
                      <a:rPr lang="en-US" altLang="ko-KR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&gt;1</m:t>
                    </m:r>
                  </m:oMath>
                </a14:m>
                <a:r>
                  <a:rPr lang="ko-KR" altLang="en-US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altLang="ko-KR" dirty="0" smtClean="0">
                    <a:solidFill>
                      <a:schemeClr val="bg1"/>
                    </a:solidFill>
                  </a:rPr>
                  <a:t>is computed at the end</a:t>
                </a:r>
              </a:p>
              <a:p>
                <a:pPr algn="ctr"/>
                <a:r>
                  <a:rPr lang="en-US" altLang="ko-KR" dirty="0" smtClean="0">
                    <a:solidFill>
                      <a:schemeClr val="bg1"/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𝑋</m:t>
                    </m:r>
                  </m:oMath>
                </a14:m>
                <a:r>
                  <a:rPr lang="ko-KR" altLang="en-US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altLang="ko-KR" dirty="0" smtClean="0">
                    <a:solidFill>
                      <a:schemeClr val="bg1"/>
                    </a:solidFill>
                  </a:rPr>
                  <a:t>is somewhat small</a:t>
                </a:r>
                <a:endParaRPr lang="ko-KR" altLang="en-US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모서리가 둥근 사각형 설명선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657" y="6105711"/>
                <a:ext cx="4374777" cy="599889"/>
              </a:xfrm>
              <a:prstGeom prst="wedgeRoundRectCallout">
                <a:avLst>
                  <a:gd name="adj1" fmla="val -27865"/>
                  <a:gd name="adj2" fmla="val -119702"/>
                  <a:gd name="adj3" fmla="val 16667"/>
                </a:avLst>
              </a:prstGeom>
              <a:blipFill>
                <a:blip r:embed="rId5"/>
                <a:stretch>
                  <a:fillRect b="-1065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모서리가 둥근 사각형 설명선 5"/>
          <p:cNvSpPr/>
          <p:nvPr/>
        </p:nvSpPr>
        <p:spPr>
          <a:xfrm>
            <a:off x="6813175" y="4001293"/>
            <a:ext cx="3935507" cy="412377"/>
          </a:xfrm>
          <a:prstGeom prst="wedgeRoundRectCallout">
            <a:avLst>
              <a:gd name="adj1" fmla="val -39050"/>
              <a:gd name="adj2" fmla="val -83152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 must not be given!</a:t>
            </a:r>
          </a:p>
        </p:txBody>
      </p:sp>
    </p:spTree>
    <p:extLst>
      <p:ext uri="{BB962C8B-B14F-4D97-AF65-F5344CB8AC3E}">
        <p14:creationId xmlns:p14="http://schemas.microsoft.com/office/powerpoint/2010/main" val="69535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Open problems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AutoNum type="arabicPeriod"/>
                </a:pP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CDH or Decisional lower bounds?</a:t>
                </a:r>
                <a:endParaRPr lang="en-US" altLang="ko-KR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1"/>
                <a:r>
                  <a:rPr lang="en-US" altLang="ko-K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h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igh degree like CDH must require some algebraic geometry as in [AGK20]</a:t>
                </a:r>
              </a:p>
              <a:p>
                <a:pPr lvl="1"/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DDH time-space 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lower 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bounds 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is recently 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resolved [ABGXY24]</a:t>
                </a:r>
                <a:endParaRPr lang="en-US" altLang="ko-KR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eriod"/>
                </a:pPr>
                <a:endParaRPr lang="en-US" altLang="ko-KR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eriod"/>
                </a:pP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Our tool for 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QROM or other model 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lower bounds?</a:t>
                </a:r>
              </a:p>
              <a:p>
                <a:pPr marL="514350" indent="-514350">
                  <a:buAutoNum type="arabicPeriod"/>
                </a:pPr>
                <a:endParaRPr lang="en-US" altLang="ko-KR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eriod"/>
                </a:pPr>
                <a:r>
                  <a:rPr lang="en-US" altLang="ko-KR" dirty="0" err="1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Qcircuit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lower bound for Shor/</a:t>
                </a:r>
                <a:r>
                  <a:rPr lang="en-US" altLang="ko-KR" dirty="0" err="1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Regev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-like factoring algorithms?</a:t>
                </a:r>
                <a:endParaRPr lang="en-US" altLang="ko-KR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1"/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If </a:t>
                </a:r>
                <a:r>
                  <a:rPr lang="en-US" altLang="ko-KR" dirty="0" err="1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approxSVP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is easy, there is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𝑂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log</m:t>
                        </m:r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𝑁</m:t>
                        </m:r>
                      </m:e>
                    </m:func>
                    <m:r>
                      <a:rPr lang="en-US" altLang="ko-KR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size quantum circuit [Reg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25</a:t>
                </a:r>
                <a:r>
                  <a:rPr lang="en-US" altLang="ko-KR" dirty="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]</a:t>
                </a:r>
                <a:endParaRPr lang="en-US" altLang="ko-KR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548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37644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4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altLang="ko-KR" sz="4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altLang="ko-K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Motivations</a:t>
            </a:r>
            <a:r>
              <a:rPr lang="en-US" altLang="ko-KR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ko-K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&amp; Summary</a:t>
            </a:r>
          </a:p>
          <a:p>
            <a:pPr marL="0" indent="0" algn="ctr">
              <a:buNone/>
            </a:pPr>
            <a:r>
              <a:rPr lang="en-US" altLang="ko-K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and an important related work</a:t>
            </a:r>
            <a:endParaRPr lang="en-US" altLang="ko-KR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4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altLang="ko-KR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altLang="ko-KR" sz="6000" b="1" dirty="0">
                <a:latin typeface="Calibri" panose="020F0502020204030204" pitchFamily="34" charset="0"/>
                <a:cs typeface="Calibri" panose="020F0502020204030204" pitchFamily="34" charset="0"/>
              </a:rPr>
              <a:t>Thanks!</a:t>
            </a:r>
          </a:p>
          <a:p>
            <a:pPr marL="0" indent="0" algn="ctr">
              <a:buNone/>
            </a:pPr>
            <a:endParaRPr lang="en-US" altLang="ko-KR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altLang="ko-KR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altLang="ko-KR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91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Actual runtime of Shor’s algorithm?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			(cf. classically about 700~800-bit in 5000 core years)</a:t>
            </a:r>
            <a:b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ko-K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ko-K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Assuming nice scalability, nicely behave error correcting, …</a:t>
            </a:r>
            <a:endParaRPr lang="en-US" altLang="ko-K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ko-K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Some (quantum) circuit optimizations</a:t>
            </a:r>
          </a:p>
          <a:p>
            <a:r>
              <a:rPr lang="en-US" altLang="ko-K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Some algorithm improvements (reduces constant factors)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1230385" y="1699438"/>
            <a:ext cx="9731229" cy="8784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altLang="ko-K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Gidney</a:t>
            </a:r>
            <a:r>
              <a:rPr lang="en-US" altLang="ko-KR" sz="2800" dirty="0">
                <a:latin typeface="Calibri" panose="020F0502020204030204" pitchFamily="34" charset="0"/>
                <a:cs typeface="Calibri" panose="020F0502020204030204" pitchFamily="34" charset="0"/>
              </a:rPr>
              <a:t> &amp; Ekerå’21] </a:t>
            </a:r>
            <a:r>
              <a:rPr lang="en-US" altLang="ko-K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Shor’s algorithm solves </a:t>
            </a:r>
          </a:p>
          <a:p>
            <a:pPr algn="ctr"/>
            <a:r>
              <a:rPr lang="en-US" altLang="ko-K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Elliptic curve DLP </a:t>
            </a:r>
            <a:r>
              <a:rPr lang="en-US" altLang="ko-K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(and RSA2048/DL modulo prime) </a:t>
            </a:r>
            <a:r>
              <a:rPr lang="en-US" altLang="ko-K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about </a:t>
            </a:r>
            <a:r>
              <a:rPr lang="en-US" altLang="ko-KR" sz="2800" u="sng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day</a:t>
            </a:r>
            <a:r>
              <a:rPr lang="en-US" altLang="ko-K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US" altLang="ko-K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230385" y="4963632"/>
            <a:ext cx="9731229" cy="134826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altLang="ko-KR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altLang="ko-K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YamYun’24] Quantum generic </a:t>
            </a:r>
            <a:r>
              <a:rPr lang="en-US" altLang="ko-K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lower bound for DL</a:t>
            </a:r>
          </a:p>
          <a:p>
            <a:pPr algn="ctr"/>
            <a:r>
              <a:rPr lang="en-US" altLang="ko-K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lang="en-US" altLang="ko-K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is, Shor’s algorithms is optimal </a:t>
            </a:r>
            <a:r>
              <a:rPr lang="en-US" altLang="ko-K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wrt</a:t>
            </a:r>
            <a:r>
              <a:rPr lang="en-US" altLang="ko-K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group operations</a:t>
            </a:r>
          </a:p>
        </p:txBody>
      </p:sp>
      <p:sp>
        <p:nvSpPr>
          <p:cNvPr id="6" name="구름 모양 설명선 5"/>
          <p:cNvSpPr/>
          <p:nvPr/>
        </p:nvSpPr>
        <p:spPr>
          <a:xfrm>
            <a:off x="5644911" y="3141921"/>
            <a:ext cx="4614826" cy="934484"/>
          </a:xfrm>
          <a:prstGeom prst="cloudCallout">
            <a:avLst>
              <a:gd name="adj1" fmla="val -26655"/>
              <a:gd name="adj2" fmla="val -1361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Better algorithm</a:t>
            </a:r>
            <a:r>
              <a:rPr lang="en-US" altLang="ko-KR" sz="2400" dirty="0" smtClean="0"/>
              <a:t>?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2299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More questions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Quantum factoring lower bound?</a:t>
                </a: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Adversary’s </a:t>
                </a: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goals may be to find, given 3 DL instances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1</m:t>
                            </m:r>
                          </m:sub>
                        </m:sSub>
                      </m:sup>
                    </m:sSup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b>
                        </m:sSub>
                      </m:sup>
                    </m:sSup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3</m:t>
                            </m:r>
                          </m:sub>
                        </m:sSub>
                      </m:sup>
                    </m:sSup>
                  </m:oMath>
                </a14:m>
                <a:endParaRPr lang="en-US" altLang="ko-KR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(3-DL) 		all solutions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			</a:t>
                </a:r>
                <a:endParaRPr lang="en-US" altLang="ko-KR" sz="24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(1-out-of-3 DL) 	one solution among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		</a:t>
                </a:r>
              </a:p>
              <a:p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(One-more DL)	all 3 solutions with 2 DL queries 	</a:t>
                </a:r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891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More questions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Quantum factoring lower bound?</a:t>
                </a: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Adversary’s </a:t>
                </a: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goals may be to find, given 3 DL instances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1</m:t>
                            </m:r>
                          </m:sub>
                        </m:sSub>
                      </m:sup>
                    </m:sSup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b>
                        </m:sSub>
                      </m:sup>
                    </m:sSup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3</m:t>
                            </m:r>
                          </m:sub>
                        </m:sSub>
                      </m:sup>
                    </m:sSup>
                  </m:oMath>
                </a14:m>
                <a:endParaRPr lang="en-US" altLang="ko-KR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(3-DL) 		all solutions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			</a:t>
                </a:r>
                <a:r>
                  <a:rPr lang="en-US" altLang="ko-KR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[Yun’15]</a:t>
                </a:r>
              </a:p>
              <a:p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(1-out-of-3 DL) 	one solution among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		</a:t>
                </a:r>
                <a:r>
                  <a:rPr lang="en-US" altLang="ko-KR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[YK’17,AGK’20]</a:t>
                </a:r>
                <a:endParaRPr lang="en-US" altLang="ko-KR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(One-more DL)	all 3 solutions with 2 DL queries 	</a:t>
                </a:r>
                <a:r>
                  <a:rPr lang="en-US" altLang="ko-KR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[BFP’21]</a:t>
                </a:r>
                <a:endParaRPr lang="en-US" altLang="ko-KR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What about quantum lower bound?</a:t>
                </a: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1"/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m-DL has slightly better algorithm [HYY’24] and related to </a:t>
                </a:r>
                <a:r>
                  <a:rPr lang="en-US" altLang="ko-KR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pqPAKE</a:t>
                </a:r>
                <a:endParaRPr lang="en-US" altLang="ko-KR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모서리가 둥근 직사각형 3"/>
          <p:cNvSpPr/>
          <p:nvPr/>
        </p:nvSpPr>
        <p:spPr>
          <a:xfrm>
            <a:off x="8516883" y="2847601"/>
            <a:ext cx="3061981" cy="4736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Classical lower bounds</a:t>
            </a:r>
            <a:endParaRPr lang="en-US" altLang="ko-KR" sz="2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67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ko-KR" alt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446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Quantum multiple DL lower bounds </a:t>
            </a:r>
            <a:r>
              <a:rPr lang="en-US" altLang="ko-K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wrt</a:t>
            </a: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 group </a:t>
            </a: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operations</a:t>
            </a:r>
            <a:endParaRPr lang="en-US" altLang="ko-K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Quantum factoring lower bounds </a:t>
            </a:r>
            <a:r>
              <a:rPr lang="en-US" altLang="ko-K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wrt</a:t>
            </a: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 ring operations	(*conditional)</a:t>
            </a:r>
          </a:p>
          <a:p>
            <a:pPr marL="514350" indent="-514350">
              <a:buAutoNum type="arabicPeriod"/>
            </a:pP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Alternative classical proofs using </a:t>
            </a:r>
            <a:r>
              <a:rPr lang="en-US" altLang="ko-K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the same tool</a:t>
            </a: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! 	(It’s simple!)</a:t>
            </a:r>
            <a:b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(bonus: preprocessing classical OMDL lower bound, which is new!)</a:t>
            </a:r>
            <a:endParaRPr lang="en-US" altLang="ko-K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cf. previous proofs</a:t>
            </a:r>
          </a:p>
          <a:p>
            <a:pPr marL="0" indent="0">
              <a:buNone/>
            </a:pPr>
            <a:endParaRPr lang="en-US" altLang="ko-K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ko-K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*It is unavoidable. We will talk about it if time permits.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458336"/>
              </p:ext>
            </p:extLst>
          </p:nvPr>
        </p:nvGraphicFramePr>
        <p:xfrm>
          <a:off x="2244215" y="4140105"/>
          <a:ext cx="7776595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3251">
                  <a:extLst>
                    <a:ext uri="{9D8B030D-6E8A-4147-A177-3AD203B41FA5}">
                      <a16:colId xmlns:a16="http://schemas.microsoft.com/office/drawing/2014/main" val="1472385984"/>
                    </a:ext>
                  </a:extLst>
                </a:gridCol>
                <a:gridCol w="2910262">
                  <a:extLst>
                    <a:ext uri="{9D8B030D-6E8A-4147-A177-3AD203B41FA5}">
                      <a16:colId xmlns:a16="http://schemas.microsoft.com/office/drawing/2014/main" val="1347395038"/>
                    </a:ext>
                  </a:extLst>
                </a:gridCol>
                <a:gridCol w="2553082">
                  <a:extLst>
                    <a:ext uri="{9D8B030D-6E8A-4147-A177-3AD203B41FA5}">
                      <a16:colId xmlns:a16="http://schemas.microsoft.com/office/drawing/2014/main" val="21877402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Lower bounds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Proof technique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Refs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3339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DL,CDH,...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Schwartz-Zippel</a:t>
                      </a:r>
                      <a:r>
                        <a:rPr lang="en-US" altLang="ko-KR" baseline="0" dirty="0" smtClean="0"/>
                        <a:t> lemma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</a:t>
                      </a:r>
                      <a:r>
                        <a:rPr lang="en-US" altLang="ko-KR" dirty="0" err="1" smtClean="0"/>
                        <a:t>Shoup,Maurer</a:t>
                      </a:r>
                      <a:r>
                        <a:rPr lang="en-US" altLang="ko-KR" dirty="0" smtClean="0"/>
                        <a:t>,…]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2604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MDL,</a:t>
                      </a:r>
                      <a:r>
                        <a:rPr lang="en-US" altLang="ko-KR" baseline="0" dirty="0" smtClean="0"/>
                        <a:t> OM-DL, …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Search-by-hyperplane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</a:t>
                      </a:r>
                      <a:r>
                        <a:rPr lang="en-US" altLang="ko-KR" dirty="0" err="1" smtClean="0"/>
                        <a:t>Yun,YK,AGK,BFP</a:t>
                      </a:r>
                      <a:r>
                        <a:rPr lang="en-US" altLang="ko-KR" dirty="0" smtClean="0"/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4362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Preprocessing DL,…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Compression,</a:t>
                      </a:r>
                      <a:r>
                        <a:rPr lang="en-US" altLang="ko-KR" baseline="0" dirty="0" smtClean="0"/>
                        <a:t> bit-fixing, …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[GK,CDG,AHP]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11275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Quantum DL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Simulation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[HYY24]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4962321"/>
                  </a:ext>
                </a:extLst>
              </a:tr>
            </a:tbl>
          </a:graphicData>
        </a:graphic>
      </p:graphicFrame>
      <p:sp>
        <p:nvSpPr>
          <p:cNvPr id="5" name="모서리가 둥근 사각형 설명선 4"/>
          <p:cNvSpPr/>
          <p:nvPr/>
        </p:nvSpPr>
        <p:spPr>
          <a:xfrm>
            <a:off x="6014906" y="687897"/>
            <a:ext cx="3900881" cy="887289"/>
          </a:xfrm>
          <a:prstGeom prst="wedgeRoundRectCallout">
            <a:avLst>
              <a:gd name="adj1" fmla="val -26209"/>
              <a:gd name="adj2" fmla="val 760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/>
              <a:t>Resolves two questions in [HYY24]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[HYY24] algorithm is optimal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Tight for composite order</a:t>
            </a:r>
          </a:p>
        </p:txBody>
      </p:sp>
    </p:spTree>
    <p:extLst>
      <p:ext uri="{BB962C8B-B14F-4D97-AF65-F5344CB8AC3E}">
        <p14:creationId xmlns:p14="http://schemas.microsoft.com/office/powerpoint/2010/main" val="373952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37644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4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altLang="ko-KR" sz="4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altLang="ko-K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Proof ideas</a:t>
            </a:r>
          </a:p>
          <a:p>
            <a:pPr marL="0" lvl="0" indent="0" algn="ctr">
              <a:buNone/>
            </a:pPr>
            <a:r>
              <a:rPr lang="en-US" altLang="ko-KR" sz="36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classical MDL</a:t>
            </a:r>
            <a:endParaRPr lang="en-US" altLang="ko-KR" sz="4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altLang="ko-KR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97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DL in (Classical) Generic group model (GGM)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Algorithm accesses elements of group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𝐺</m:t>
                    </m:r>
                  </m:oMath>
                </a14:m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in a black-box way</a:t>
                </a:r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/>
                </a:r>
                <a:b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en-US" altLang="ko-K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(We use additive group by default)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직사각형 4"/>
              <p:cNvSpPr/>
              <p:nvPr/>
            </p:nvSpPr>
            <p:spPr>
              <a:xfrm>
                <a:off x="4014141" y="3067787"/>
                <a:ext cx="360725" cy="34870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5" name="직사각형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141" y="3067787"/>
                <a:ext cx="360725" cy="348701"/>
              </a:xfrm>
              <a:prstGeom prst="rect">
                <a:avLst/>
              </a:prstGeom>
              <a:blipFill>
                <a:blip r:embed="rId4"/>
                <a:stretch>
                  <a:fillRect l="-9677" b="-118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직사각형 5"/>
              <p:cNvSpPr/>
              <p:nvPr/>
            </p:nvSpPr>
            <p:spPr>
              <a:xfrm>
                <a:off x="4577252" y="3067787"/>
                <a:ext cx="360725" cy="34870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6" name="직사각형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252" y="3067787"/>
                <a:ext cx="360725" cy="348701"/>
              </a:xfrm>
              <a:prstGeom prst="rect">
                <a:avLst/>
              </a:prstGeom>
              <a:blipFill>
                <a:blip r:embed="rId5"/>
                <a:stretch>
                  <a:fillRect l="-14754" b="-1525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그림 6">
            <a:extLst>
              <a:ext uri="{FF2B5EF4-FFF2-40B4-BE49-F238E27FC236}">
                <a16:creationId xmlns:a16="http://schemas.microsoft.com/office/drawing/2014/main" id="{830FD64F-AD46-6A69-AF8B-C2F217F18D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21776" y="4001294"/>
            <a:ext cx="1719778" cy="2086289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87148" y="3717496"/>
            <a:ext cx="2214612" cy="1221937"/>
          </a:xfrm>
          <a:prstGeom prst="rect">
            <a:avLst/>
          </a:prstGeom>
        </p:spPr>
      </p:pic>
      <p:sp>
        <p:nvSpPr>
          <p:cNvPr id="12" name="모서리가 둥근 직사각형 11"/>
          <p:cNvSpPr/>
          <p:nvPr/>
        </p:nvSpPr>
        <p:spPr>
          <a:xfrm>
            <a:off x="1640435" y="5975665"/>
            <a:ext cx="2376147" cy="313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Alice the algorithm</a:t>
            </a:r>
            <a:endParaRPr lang="ko-KR" altLang="en-US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8142531" y="5074370"/>
            <a:ext cx="1103846" cy="313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Oracle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사각형 설명선 7"/>
              <p:cNvSpPr/>
              <p:nvPr/>
            </p:nvSpPr>
            <p:spPr>
              <a:xfrm>
                <a:off x="2148983" y="3554986"/>
                <a:ext cx="2969702" cy="612246"/>
              </a:xfrm>
              <a:prstGeom prst="wedgeRectCallout">
                <a:avLst>
                  <a:gd name="adj1" fmla="val -28460"/>
                  <a:gd name="adj2" fmla="val 9949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err="1" smtClean="0"/>
                  <a:t>Gop</a:t>
                </a:r>
                <a:r>
                  <a:rPr lang="en-US" altLang="ko-KR" dirty="0" smtClean="0"/>
                  <a:t> query:</a:t>
                </a:r>
                <a:br>
                  <a:rPr lang="en-US" altLang="ko-KR" dirty="0" smtClean="0"/>
                </a:br>
                <a:r>
                  <a:rPr lang="en-US" altLang="ko-KR" dirty="0" smtClean="0"/>
                  <a:t>What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ko-KR" dirty="0" smtClean="0"/>
                  <a:t>?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8" name="사각형 설명선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983" y="3554986"/>
                <a:ext cx="2969702" cy="612246"/>
              </a:xfrm>
              <a:prstGeom prst="wedgeRectCallout">
                <a:avLst>
                  <a:gd name="adj1" fmla="val -28460"/>
                  <a:gd name="adj2" fmla="val 99495"/>
                </a:avLst>
              </a:prstGeom>
              <a:blipFill>
                <a:blip r:embed="rId8"/>
                <a:stretch>
                  <a:fillRect t="-519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사각형 설명선 13"/>
              <p:cNvSpPr/>
              <p:nvPr/>
            </p:nvSpPr>
            <p:spPr>
              <a:xfrm>
                <a:off x="8618293" y="2816754"/>
                <a:ext cx="2969702" cy="612246"/>
              </a:xfrm>
              <a:prstGeom prst="wedgeRectCallout">
                <a:avLst>
                  <a:gd name="adj1" fmla="val -28460"/>
                  <a:gd name="adj2" fmla="val 9949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It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4" name="사각형 설명선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8293" y="2816754"/>
                <a:ext cx="2969702" cy="612246"/>
              </a:xfrm>
              <a:prstGeom prst="wedgeRectCallout">
                <a:avLst>
                  <a:gd name="adj1" fmla="val -28460"/>
                  <a:gd name="adj2" fmla="val 99495"/>
                </a:avLst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직사각형 14"/>
              <p:cNvSpPr/>
              <p:nvPr/>
            </p:nvSpPr>
            <p:spPr>
              <a:xfrm>
                <a:off x="5082589" y="3049857"/>
                <a:ext cx="1484642" cy="34870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5" name="직사각형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589" y="3049857"/>
                <a:ext cx="1484642" cy="348701"/>
              </a:xfrm>
              <a:prstGeom prst="rect">
                <a:avLst/>
              </a:prstGeom>
              <a:blipFill>
                <a:blip r:embed="rId10"/>
                <a:stretch>
                  <a:fillRect l="-408" b="-1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직사각형 15"/>
              <p:cNvSpPr/>
              <p:nvPr/>
            </p:nvSpPr>
            <p:spPr>
              <a:xfrm>
                <a:off x="925589" y="3071348"/>
                <a:ext cx="896187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6" name="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589" y="3071348"/>
                <a:ext cx="896187" cy="326191"/>
              </a:xfrm>
              <a:prstGeom prst="rect">
                <a:avLst/>
              </a:prstGeom>
              <a:blipFill>
                <a:blip r:embed="rId11"/>
                <a:stretch>
                  <a:fillRect l="-1342" b="-163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직사각형 16"/>
              <p:cNvSpPr/>
              <p:nvPr/>
            </p:nvSpPr>
            <p:spPr>
              <a:xfrm>
                <a:off x="1999730" y="3071347"/>
                <a:ext cx="1288754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7" name="직사각형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9730" y="3071347"/>
                <a:ext cx="1288754" cy="326191"/>
              </a:xfrm>
              <a:prstGeom prst="rect">
                <a:avLst/>
              </a:prstGeom>
              <a:blipFill>
                <a:blip r:embed="rId12"/>
                <a:stretch>
                  <a:fillRect b="-163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사각형 설명선 19"/>
              <p:cNvSpPr/>
              <p:nvPr/>
            </p:nvSpPr>
            <p:spPr>
              <a:xfrm>
                <a:off x="3878513" y="5228482"/>
                <a:ext cx="2969702" cy="612246"/>
              </a:xfrm>
              <a:prstGeom prst="wedgeRectCallout">
                <a:avLst>
                  <a:gd name="adj1" fmla="val -66313"/>
                  <a:gd name="adj2" fmla="val -47116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Equality query:</a:t>
                </a:r>
                <a:br>
                  <a:rPr lang="en-US" altLang="ko-KR" dirty="0" smtClean="0"/>
                </a:br>
                <a:r>
                  <a:rPr lang="en-US" altLang="ko-KR" dirty="0" smtClean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ko-KR" dirty="0" smtClean="0"/>
                  <a:t>?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20" name="사각형 설명선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513" y="5228482"/>
                <a:ext cx="2969702" cy="612246"/>
              </a:xfrm>
              <a:prstGeom prst="wedgeRectCallout">
                <a:avLst>
                  <a:gd name="adj1" fmla="val -66313"/>
                  <a:gd name="adj2" fmla="val -47116"/>
                </a:avLst>
              </a:prstGeom>
              <a:blipFill>
                <a:blip r:embed="rId13"/>
                <a:stretch>
                  <a:fillRect t="-8824" b="-147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사각형 설명선 20"/>
              <p:cNvSpPr/>
              <p:nvPr/>
            </p:nvSpPr>
            <p:spPr>
              <a:xfrm>
                <a:off x="8867521" y="5660728"/>
                <a:ext cx="2969702" cy="612246"/>
              </a:xfrm>
              <a:prstGeom prst="wedgeRectCallout">
                <a:avLst>
                  <a:gd name="adj1" fmla="val -28178"/>
                  <a:gd name="adj2" fmla="val -159473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b=1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algn="ctr"/>
                <a:r>
                  <a:rPr lang="en-US" altLang="ko-KR" dirty="0" smtClean="0"/>
                  <a:t>b=0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1" name="사각형 설명선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521" y="5660728"/>
                <a:ext cx="2969702" cy="612246"/>
              </a:xfrm>
              <a:prstGeom prst="wedgeRectCallout">
                <a:avLst>
                  <a:gd name="adj1" fmla="val -28178"/>
                  <a:gd name="adj2" fmla="val -159473"/>
                </a:avLst>
              </a:prstGeom>
              <a:blipFill>
                <a:blip r:embed="rId14"/>
                <a:stretch>
                  <a:fillRect b="-798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타원 21"/>
              <p:cNvSpPr/>
              <p:nvPr/>
            </p:nvSpPr>
            <p:spPr>
              <a:xfrm>
                <a:off x="6051845" y="5559495"/>
                <a:ext cx="360725" cy="348701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22" name="타원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1845" y="5559495"/>
                <a:ext cx="360725" cy="348701"/>
              </a:xfrm>
              <a:prstGeom prst="ellipse">
                <a:avLst/>
              </a:prstGeom>
              <a:blipFill>
                <a:blip r:embed="rId15"/>
                <a:stretch>
                  <a:fillRect l="-163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598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Simulated game for DL in GGM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All group </a:t>
            </a:r>
            <a:r>
              <a:rPr lang="en-US" altLang="ko-K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elts</a:t>
            </a: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 are stored by Challenger and Alice stores polynomials</a:t>
            </a:r>
            <a:endParaRPr lang="en-US" altLang="ko-K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30FD64F-AD46-6A69-AF8B-C2F217F18DC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821776" y="4001294"/>
            <a:ext cx="1719778" cy="2086289"/>
          </a:xfrm>
          <a:prstGeom prst="rect">
            <a:avLst/>
          </a:prstGeom>
        </p:spPr>
      </p:pic>
      <p:sp>
        <p:nvSpPr>
          <p:cNvPr id="10" name="모서리가 둥근 직사각형 9"/>
          <p:cNvSpPr/>
          <p:nvPr/>
        </p:nvSpPr>
        <p:spPr>
          <a:xfrm>
            <a:off x="1640435" y="5975665"/>
            <a:ext cx="2376147" cy="313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Simulated Alice</a:t>
            </a:r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7523200" y="5851126"/>
            <a:ext cx="2495642" cy="8144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Charlie </a:t>
            </a:r>
          </a:p>
          <a:p>
            <a:pPr algn="ctr"/>
            <a:r>
              <a:rPr lang="en-US" altLang="ko-KR" dirty="0" smtClean="0"/>
              <a:t>the challenger</a:t>
            </a:r>
            <a:endParaRPr lang="ko-KR" altLang="en-US" dirty="0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1590B2A7-6417-BAF7-5C9F-ACBC2CB8B5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420" y="3071348"/>
            <a:ext cx="2285580" cy="281046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직사각형 15"/>
              <p:cNvSpPr/>
              <p:nvPr/>
            </p:nvSpPr>
            <p:spPr>
              <a:xfrm>
                <a:off x="9383333" y="2450009"/>
                <a:ext cx="896187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6" name="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3333" y="2450009"/>
                <a:ext cx="896187" cy="326191"/>
              </a:xfrm>
              <a:prstGeom prst="rect">
                <a:avLst/>
              </a:prstGeom>
              <a:blipFill>
                <a:blip r:embed="rId5"/>
                <a:stretch>
                  <a:fillRect l="-671" b="-163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직사각형 16"/>
              <p:cNvSpPr/>
              <p:nvPr/>
            </p:nvSpPr>
            <p:spPr>
              <a:xfrm>
                <a:off x="10529827" y="2450008"/>
                <a:ext cx="1288754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7" name="직사각형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9827" y="2450008"/>
                <a:ext cx="1288754" cy="326191"/>
              </a:xfrm>
              <a:prstGeom prst="rect">
                <a:avLst/>
              </a:prstGeom>
              <a:blipFill>
                <a:blip r:embed="rId6"/>
                <a:stretch>
                  <a:fillRect b="-163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직사각형 19"/>
              <p:cNvSpPr/>
              <p:nvPr/>
            </p:nvSpPr>
            <p:spPr>
              <a:xfrm>
                <a:off x="925589" y="3071348"/>
                <a:ext cx="896187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0" name="직사각형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589" y="3071348"/>
                <a:ext cx="896187" cy="326191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직사각형 20"/>
              <p:cNvSpPr/>
              <p:nvPr/>
            </p:nvSpPr>
            <p:spPr>
              <a:xfrm>
                <a:off x="1999730" y="3071347"/>
                <a:ext cx="1062252" cy="3261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1" name="직사각형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9730" y="3071347"/>
                <a:ext cx="1062252" cy="326191"/>
              </a:xfrm>
              <a:prstGeom prst="rect">
                <a:avLst/>
              </a:prstGeom>
              <a:blipFill>
                <a:blip r:embed="rId11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사각형 설명선 21"/>
              <p:cNvSpPr/>
              <p:nvPr/>
            </p:nvSpPr>
            <p:spPr>
              <a:xfrm>
                <a:off x="2148983" y="3554986"/>
                <a:ext cx="2449001" cy="612246"/>
              </a:xfrm>
              <a:prstGeom prst="wedgeRectCallout">
                <a:avLst>
                  <a:gd name="adj1" fmla="val -28460"/>
                  <a:gd name="adj2" fmla="val 9949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What is (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)+(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)?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22" name="사각형 설명선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983" y="3554986"/>
                <a:ext cx="2449001" cy="612246"/>
              </a:xfrm>
              <a:prstGeom prst="wedgeRectCallout">
                <a:avLst>
                  <a:gd name="adj1" fmla="val -28460"/>
                  <a:gd name="adj2" fmla="val 99495"/>
                </a:avLst>
              </a:prstGeom>
              <a:blipFill>
                <a:blip r:embed="rId12"/>
                <a:stretch>
                  <a:fillRect l="-744" r="-49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직사각형 22"/>
              <p:cNvSpPr/>
              <p:nvPr/>
            </p:nvSpPr>
            <p:spPr>
              <a:xfrm>
                <a:off x="3204063" y="4322764"/>
                <a:ext cx="1494288" cy="378917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3" name="직사각형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063" y="4322764"/>
                <a:ext cx="1494288" cy="378917"/>
              </a:xfrm>
              <a:prstGeom prst="rect">
                <a:avLst/>
              </a:prstGeom>
              <a:blipFill>
                <a:blip r:embed="rId13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직사각형 27"/>
              <p:cNvSpPr/>
              <p:nvPr/>
            </p:nvSpPr>
            <p:spPr>
              <a:xfrm>
                <a:off x="8594878" y="3041975"/>
                <a:ext cx="1682233" cy="6118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altLang="ko-KR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28" name="직사각형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4878" y="3041975"/>
                <a:ext cx="1682233" cy="611839"/>
              </a:xfrm>
              <a:prstGeom prst="rect">
                <a:avLst/>
              </a:prstGeom>
              <a:blipFill>
                <a:blip r:embed="rId1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직사각형 28"/>
              <p:cNvSpPr/>
              <p:nvPr/>
            </p:nvSpPr>
            <p:spPr>
              <a:xfrm>
                <a:off x="3389152" y="2718034"/>
                <a:ext cx="1251319" cy="70201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ko-K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29" name="직사각형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152" y="2718034"/>
                <a:ext cx="1251319" cy="70201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직사각형 29"/>
              <p:cNvSpPr/>
              <p:nvPr/>
            </p:nvSpPr>
            <p:spPr>
              <a:xfrm>
                <a:off x="4855131" y="2718033"/>
                <a:ext cx="1251319" cy="70201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ko-KR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ko-KR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30" name="직사각형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131" y="2718033"/>
                <a:ext cx="1251319" cy="702016"/>
              </a:xfrm>
              <a:prstGeom prst="rect">
                <a:avLst/>
              </a:prstGeom>
              <a:blipFill>
                <a:blip r:embed="rId16"/>
                <a:stretch>
                  <a:fillRect b="-341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직사각형 30"/>
              <p:cNvSpPr/>
              <p:nvPr/>
            </p:nvSpPr>
            <p:spPr>
              <a:xfrm>
                <a:off x="10333087" y="3028493"/>
                <a:ext cx="1682233" cy="6118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altLang="ko-KR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ko-KR" i="1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altLang="ko-KR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ko-KR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ko-KR" i="1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altLang="ko-KR" i="1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31" name="직사각형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3087" y="3028493"/>
                <a:ext cx="1682233" cy="611839"/>
              </a:xfrm>
              <a:prstGeom prst="rect">
                <a:avLst/>
              </a:prstGeom>
              <a:blipFill>
                <a:blip r:embed="rId17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직사각형 31"/>
              <p:cNvSpPr/>
              <p:nvPr/>
            </p:nvSpPr>
            <p:spPr>
              <a:xfrm>
                <a:off x="6460843" y="4337871"/>
                <a:ext cx="1526711" cy="34870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32" name="직사각형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0843" y="4337871"/>
                <a:ext cx="1526711" cy="348701"/>
              </a:xfrm>
              <a:prstGeom prst="rect">
                <a:avLst/>
              </a:prstGeom>
              <a:blipFill>
                <a:blip r:embed="rId18"/>
                <a:stretch>
                  <a:fillRect b="-1355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51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2216</Words>
  <Application>Microsoft Office PowerPoint</Application>
  <PresentationFormat>와이드스크린</PresentationFormat>
  <Paragraphs>346</Paragraphs>
  <Slides>20</Slides>
  <Notes>20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6" baseType="lpstr">
      <vt:lpstr>맑은 고딕</vt:lpstr>
      <vt:lpstr>Arial</vt:lpstr>
      <vt:lpstr>Calibri</vt:lpstr>
      <vt:lpstr>Cambria Math</vt:lpstr>
      <vt:lpstr>CMU Sans Serif</vt:lpstr>
      <vt:lpstr>Office 테마</vt:lpstr>
      <vt:lpstr>A New Approach to Generic Lower Bounds: Classical/Quantum MDL, Quantum Factoring, and More</vt:lpstr>
      <vt:lpstr>PowerPoint 프레젠테이션</vt:lpstr>
      <vt:lpstr>Actual runtime of Shor’s algorithm?</vt:lpstr>
      <vt:lpstr>More questions</vt:lpstr>
      <vt:lpstr>More questions</vt:lpstr>
      <vt:lpstr>Results</vt:lpstr>
      <vt:lpstr>PowerPoint 프레젠테이션</vt:lpstr>
      <vt:lpstr>DL in (Classical) Generic group model (GGM)</vt:lpstr>
      <vt:lpstr>Simulated game for DL in GGM</vt:lpstr>
      <vt:lpstr>Simulated game for DL in GGM</vt:lpstr>
      <vt:lpstr>Simulated game for m-DL in GGM</vt:lpstr>
      <vt:lpstr>PowerPoint 프레젠테이션</vt:lpstr>
      <vt:lpstr>Quantum generic group operation</vt:lpstr>
      <vt:lpstr>Quantum generic group operation</vt:lpstr>
      <vt:lpstr>Quantum generic group operation</vt:lpstr>
      <vt:lpstr>DL in QGGM</vt:lpstr>
      <vt:lpstr>m-DL in QGGM (with coherent indices)</vt:lpstr>
      <vt:lpstr>Factoring in quantum generic ring model?</vt:lpstr>
      <vt:lpstr>Open problems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Approach to Generic Lower Bounds: Classical/Quantum MDL, Quantum Factoring, and More</dc:title>
  <dc:creator>Minki Hhan</dc:creator>
  <cp:lastModifiedBy>Minki Hhan</cp:lastModifiedBy>
  <cp:revision>36</cp:revision>
  <dcterms:created xsi:type="dcterms:W3CDTF">2025-05-04T14:47:58Z</dcterms:created>
  <dcterms:modified xsi:type="dcterms:W3CDTF">2025-05-05T20:07:41Z</dcterms:modified>
</cp:coreProperties>
</file>