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7" r:id="rId4"/>
    <p:sldId id="270" r:id="rId5"/>
    <p:sldId id="268" r:id="rId6"/>
    <p:sldId id="451" r:id="rId7"/>
    <p:sldId id="272" r:id="rId8"/>
    <p:sldId id="260" r:id="rId9"/>
    <p:sldId id="273" r:id="rId10"/>
    <p:sldId id="261" r:id="rId11"/>
    <p:sldId id="452" r:id="rId12"/>
    <p:sldId id="262" r:id="rId13"/>
    <p:sldId id="274" r:id="rId14"/>
    <p:sldId id="263" r:id="rId15"/>
    <p:sldId id="453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Roboto Black" panose="02000000000000000000" pitchFamily="2" charset="0"/>
      <p:bold r:id="rId19"/>
      <p:italic r:id="rId20"/>
      <p:boldItalic r:id="rId21"/>
    </p:embeddedFont>
    <p:embeddedFont>
      <p:font typeface="Roboto Medium" panose="020000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560"/>
    <a:srgbClr val="8DA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6"/>
    <p:restoredTop sz="65954"/>
  </p:normalViewPr>
  <p:slideViewPr>
    <p:cSldViewPr snapToGrid="0">
      <p:cViewPr varScale="1">
        <p:scale>
          <a:sx n="78" d="100"/>
          <a:sy n="78" d="100"/>
        </p:scale>
        <p:origin x="2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A9A6C-8F74-914D-9885-F56699BC6841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07ED-5346-8148-812B-252A7162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presentation on “INDIANA” or how to practically verify probing and random probing security through indistinguishability analysis</a:t>
            </a:r>
          </a:p>
          <a:p>
            <a:pPr marL="171450" indent="-171450">
              <a:buFontTx/>
              <a:buChar char="-"/>
            </a:pPr>
            <a:r>
              <a:rPr lang="en-US" dirty="0"/>
              <a:t>joint work with Christof Beierle, Jakob </a:t>
            </a:r>
            <a:r>
              <a:rPr lang="en-US" dirty="0" err="1"/>
              <a:t>Feldtkeller</a:t>
            </a:r>
            <a:r>
              <a:rPr lang="en-US" dirty="0"/>
              <a:t>, Anna </a:t>
            </a:r>
            <a:r>
              <a:rPr lang="en-US" dirty="0" err="1"/>
              <a:t>Guinet</a:t>
            </a:r>
            <a:r>
              <a:rPr lang="en-US" dirty="0"/>
              <a:t>, Tim </a:t>
            </a:r>
            <a:r>
              <a:rPr lang="en-US" dirty="0" err="1"/>
              <a:t>Güneysu</a:t>
            </a:r>
            <a:r>
              <a:rPr lang="en-US" dirty="0"/>
              <a:t>, Gregor Leander and Jan Richter-Brockmann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use MTBDDs to express the probability distribution of the adversarial probes as a vector of occurrences or frequencies for each observed value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each combination of t probed wires which span a t-dimensional Boolean domain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encode the number of occurrences for all observed values as terminal nodes in a MTBDD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using fundamental BDD and MTBDD operations, we can easily compute the Fourier-Hadamard Transform and derive the leakage function for the given set of probes. (more details in paper)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0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 case study: first-order masked AES round that implements 16 S-boxes in parallel in hardware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entire round function has been pipelined and requires 9 clock cycles to compute the result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16 S-boxes process independent parts of the secret: optimized our tool to detect and process independent modules of the circuit individually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perform the verification cycle-wise, as you can see by the results in the table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Now, you can read the results as follows: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16 independent modules in first cycle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with 72 possible wires that an adversary could probe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complexity reasons: we limited the verification to at most 2 probes per S-box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resulted in 2556 combinations that we had to check. 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all these combinations, we computed the FHT and accumulated the leakage functions.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entire process took about 1 minute.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since the accumulated leakage function is not complete, we opted to compute an upper and lower bound for the leakage probability. 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the lower bound we assumed that all probe combinations that have been missed do not leak.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assumed that all remaining probe combinations in fact do leak when computing the upper bound for the leakage probability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proceeded with the next clock cycles in a similar fashion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clock cycle number 9 which implements the mix columns operation that combines the output of 4 S-boxes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have only 4 individual modules that an attacker could probe and that process independent parts of the secret.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verification process took less than 4 hours and revealed that cycle 7 has the highest leakage probability.</a:t>
            </a:r>
          </a:p>
          <a:p>
            <a:endParaRPr lang="en-US" dirty="0"/>
          </a:p>
          <a:p>
            <a:r>
              <a:rPr lang="en-US" dirty="0"/>
              <a:t>Since this cycle is still part of the S-box computation, our second case study evaluates a single S-box in more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upper figure now shows the leakage probability for a single S-box across the 8 different clock cycles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cycle 7 and 2 are the parts of the hardware circuit that have the highest probability of leakage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two parts directly correlate with the non-linear operations of the Galois-field inversion that we implemented in hardware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also performed some practical leakage evaluation on our design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seem to confirm the verification results as indeed cycle 7 is the part of the hardware circuit that exhibits second-order side-channel leakage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still requires further investigation which we leave as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</a:t>
            </a:r>
            <a:r>
              <a:rPr lang="en-US" dirty="0" err="1"/>
              <a:t>reexpressed</a:t>
            </a:r>
            <a:r>
              <a:rPr lang="en-US" dirty="0"/>
              <a:t> and formalized probing security based on the notion of indistinguishability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allows us to efficiently derive leakage functions using the Fast Fourier-Hadarmard Transformation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took this theoretical concept and implemented this in terms of a versatile verification framework that is publicly available on </a:t>
            </a:r>
            <a:r>
              <a:rPr lang="en-US" dirty="0" err="1"/>
              <a:t>github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And with this, I would like to conclude my talk, thank you for your attention and I am happy to answer any questions from the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- a little bit of context and our motivation for this work.</a:t>
            </a:r>
          </a:p>
          <a:p>
            <a:pPr marL="171450" indent="-171450">
              <a:buFontTx/>
              <a:buChar char="-"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we assume that we have some cryptographic operation that is performed by a hardware device</a:t>
            </a:r>
          </a:p>
          <a:p>
            <a:pPr marL="171450" indent="-171450">
              <a:buFontTx/>
              <a:buChar char="-"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cryptographic implementations are susceptible to passive side-channel attacks </a:t>
            </a:r>
          </a:p>
          <a:p>
            <a:pPr marL="171450" indent="-171450">
              <a:buFontTx/>
              <a:buChar char="-"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an attacker can observe physical characteristics of the device</a:t>
            </a:r>
          </a:p>
          <a:p>
            <a:pPr marL="628650" lvl="1" indent="-171450">
              <a:buFontTx/>
              <a:buChar char="-"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runtime behavior</a:t>
            </a:r>
          </a:p>
          <a:p>
            <a:pPr marL="628650" lvl="1" indent="-171450">
              <a:buFontTx/>
              <a:buChar char="-"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instantaneous power consumption </a:t>
            </a:r>
          </a:p>
          <a:p>
            <a:pPr marL="628650" lvl="1" indent="-171450">
              <a:buFontTx/>
              <a:buChar char="-"/>
            </a:pPr>
            <a:r>
              <a:rPr lang="en-US" sz="1200" b="0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heat dissipation,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cryptographic hardware implementations can be protected by masking schemes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implementation of hardware masking schemes is a non-trivial and mostly manual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systematic approach: community has started formalized adversary models and architectural conditions. </a:t>
            </a:r>
          </a:p>
          <a:p>
            <a:r>
              <a:rPr lang="en-US" dirty="0"/>
              <a:t>- security properties can be used to reason about the security of the cryptographic implementation in a formal manner. </a:t>
            </a:r>
          </a:p>
          <a:p>
            <a:r>
              <a:rPr lang="en-US" dirty="0"/>
              <a:t>- new research directions on automated security reasoning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three different adversary models to express information leakage.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t-threshold probing model,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proposed in 2003 by </a:t>
            </a:r>
            <a:r>
              <a:rPr lang="en-US" dirty="0" err="1"/>
              <a:t>Ishai</a:t>
            </a:r>
            <a:r>
              <a:rPr lang="en-US" dirty="0"/>
              <a:t>, Sahai and Wagner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at most t variables leak information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particularly convenient for security proofs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its level of realism remains limited.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p-random probing model advances the threshold probing model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assuming that each variable leaks but only with a probability p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closer to reality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also more complex in terms of verification efforts.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noisy leakage model is the most realistic security model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assumes that the adversarial observation (power consumption) follows a Gaussian distribution (noisy components).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model is less convenient in comparison to the previous models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chain of security reductions that allow to reduce the security in the noisy leakage model to security in the t-threshold probing model, but with some loss in tightness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state-of-the-art reasoning tools are mostly restricted to the t-threshold while there are only very few tools that consider the p-random probing model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all the tools that consider the p-random probing model are either incomplete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hardware structures they support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not exact but may exhibit false positives or negatives in their security statements.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went back to the t-probing model and its security notions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assume we have a hardware circuit that an attacker has access to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model this access through probes that an adversary can place on the circuit wires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we can formulate the notion of probing security as follows: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A circuit is considered probing secure if for all sets of at most t probes the adversary cannot distinguish different values of the input x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distribution of probed values is indistinguishable or </a:t>
            </a:r>
          </a:p>
          <a:p>
            <a:pPr marL="171450" indent="-171450">
              <a:buFontTx/>
              <a:buChar char="-"/>
            </a:pPr>
            <a:r>
              <a:rPr lang="en-US" dirty="0"/>
              <a:t>simply an attacker sees the same distribution for all processed values x.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 formally define this understanding of probing security and show that this is equivalent to existing definitions (statistical independence or simulatability)</a:t>
            </a:r>
          </a:p>
          <a:p>
            <a:endParaRPr lang="en-US" dirty="0"/>
          </a:p>
          <a:p>
            <a:r>
              <a:rPr lang="en-US" dirty="0"/>
              <a:t>We further formalize our indistinguishability analysis in terms of a leakage function</a:t>
            </a:r>
          </a:p>
          <a:p>
            <a:pPr marL="228600" indent="-228600">
              <a:buAutoNum type="arabicParenR"/>
            </a:pPr>
            <a:r>
              <a:rPr lang="en-US" dirty="0"/>
              <a:t>A circuit encoding that reflects the considered hardware masking scheme</a:t>
            </a:r>
          </a:p>
          <a:p>
            <a:pPr marL="228600" indent="-228600">
              <a:buAutoNum type="arabicParenR"/>
            </a:pPr>
            <a:r>
              <a:rPr lang="en-US" dirty="0"/>
              <a:t>An adversarial access to the circuit, that defines the probing scheme,</a:t>
            </a:r>
          </a:p>
          <a:p>
            <a:pPr marL="228600" indent="-228600">
              <a:buAutoNum type="arabicParenR"/>
            </a:pPr>
            <a:r>
              <a:rPr lang="en-US" dirty="0"/>
              <a:t>And an extension function that defines how the probes may be extended, for example, to consider unintentional physical effects such as glitches or transitions.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slides: explain how to practically derive this leakage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start with the comparison of adversarial observations for all different inputs to each other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simply compare all observations to a fixed observation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without loss of generality we compare all distributions to the distribution for the input value 0.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resulting difference function is then transformed based on the Fourier-Hadarmard transform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our paper, we further show how this process links to the notion of t-resiliency.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we need to do some additional post-processing and extension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 going to explain this step in detail but refer you to our paper for more details.</a:t>
            </a:r>
          </a:p>
          <a:p>
            <a:endParaRPr lang="en-US" dirty="0"/>
          </a:p>
          <a:p>
            <a:r>
              <a:rPr lang="en-US" dirty="0"/>
              <a:t>conclusion for this slide: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core operation of our verification process is the computation of the Fourier-Hadamard Transform</a:t>
            </a:r>
          </a:p>
          <a:p>
            <a:pPr marL="171450" indent="-171450">
              <a:buFontTx/>
              <a:buChar char="-"/>
            </a:pPr>
            <a:r>
              <a:rPr lang="en-US" dirty="0"/>
              <a:t>enables us to transform the adversarial observations into the corresponding leakage function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please note: </a:t>
            </a:r>
            <a:r>
              <a:rPr lang="en-US" dirty="0" err="1"/>
              <a:t>leakagefunction</a:t>
            </a:r>
            <a:r>
              <a:rPr lang="en-US" dirty="0"/>
              <a:t> is limited to the set of adversarial probes and is not the general leakage function of the entire circuit -- unless the adversary did probe all wires.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next question is: How to efficiently compute these steps in practice?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rely two well-known data structures in computer science and functional verification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reduced ordered binary decision diagrams, or in short BDDs,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to store and process Boolean functions in terms of a graph-based representation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directed graph with two terminal nodes 0 and 1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for a given variable ordering, BDDs are a canonical representation for a Boolean function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second data structure are called Multi-Terminal Binary Decision Diagrams 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an extension of binary BDDs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MTBDDs can represent functions from a multi-dimensional Boolean domain to an arbitrary value set</a:t>
            </a:r>
          </a:p>
          <a:p>
            <a:endParaRPr lang="en-US" dirty="0"/>
          </a:p>
          <a:p>
            <a:r>
              <a:rPr lang="en-US" dirty="0" err="1"/>
              <a:t>Consquently</a:t>
            </a:r>
            <a:r>
              <a:rPr lang="en-US" dirty="0"/>
              <a:t>, our verification framework heavily relies on both data structures to express adversarial observations and compute leakage functions for arbitrary and complex masked hardware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807ED-5346-8148-812B-252A7162E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tif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A4441ED-D46E-843E-AA0F-49213590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28192"/>
            <a:ext cx="10515600" cy="91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INDIANA – VERIFYING (RANDOM) PROBING SECURITY THROUGH INDISTINGUISHABILITY ANALYSIS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40D653-2BC8-99B2-2EBB-FA5411EE71F3}"/>
              </a:ext>
            </a:extLst>
          </p:cNvPr>
          <p:cNvCxnSpPr>
            <a:cxnSpLocks/>
          </p:cNvCxnSpPr>
          <p:nvPr userDrawn="1"/>
        </p:nvCxnSpPr>
        <p:spPr>
          <a:xfrm>
            <a:off x="838201" y="3429000"/>
            <a:ext cx="10515600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95CCB7F-E49A-5ACE-FF45-C6D65DF08A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855" y="370298"/>
            <a:ext cx="1293692" cy="914400"/>
          </a:xfrm>
          <a:prstGeom prst="rect">
            <a:avLst/>
          </a:prstGeom>
        </p:spPr>
      </p:pic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9408E98D-DE5E-8ED1-9F69-67D0721A1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1801" y="560798"/>
            <a:ext cx="2032000" cy="533400"/>
          </a:xfrm>
          <a:prstGeom prst="rect">
            <a:avLst/>
          </a:prstGeom>
        </p:spPr>
      </p:pic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5F5E5CA1-75B1-B714-BAC5-5BD51E233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15621" y="480805"/>
            <a:ext cx="2112974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05E2B-EDC4-CFC2-8349-A93D818092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8199" y="484598"/>
            <a:ext cx="1169963" cy="685800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412BE53-78C3-3FEF-0F4B-305B70E27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EUROCRYPT 2025 | MADRID, SPAIN | MAY 5, 2025</a:t>
            </a:r>
          </a:p>
        </p:txBody>
      </p:sp>
    </p:spTree>
    <p:extLst>
      <p:ext uri="{BB962C8B-B14F-4D97-AF65-F5344CB8AC3E}">
        <p14:creationId xmlns:p14="http://schemas.microsoft.com/office/powerpoint/2010/main" val="144200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1E11-F303-82AA-6A4D-C389C073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457F-4C64-5FAC-A7AB-0D814353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4954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31ED-1717-B74E-7132-21AC7330F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EUROCRYPT 2025 | MADRID, SPAIN | MAY 5,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D09B3-3BFB-EFC3-361A-177CBA77BE03}"/>
              </a:ext>
            </a:extLst>
          </p:cNvPr>
          <p:cNvSpPr txBox="1"/>
          <p:nvPr userDrawn="1"/>
        </p:nvSpPr>
        <p:spPr>
          <a:xfrm>
            <a:off x="10899227" y="6475197"/>
            <a:ext cx="454571" cy="24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F611B3-185C-3341-8D8B-A76E387D8300}" type="slidenum">
              <a:rPr lang="en-US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noProof="0" dirty="0"/>
              <a:t>Chapter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10770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E3560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42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9FBA-8D5D-BF2A-4FDB-1C0F5783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INDIANA – VERIFYING (RANDOM) PROBING SECURITY THROUGH INDISTINGUISHABILITY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AC91F-77F4-B604-4B5B-AD8C99362041}"/>
              </a:ext>
            </a:extLst>
          </p:cNvPr>
          <p:cNvSpPr txBox="1"/>
          <p:nvPr/>
        </p:nvSpPr>
        <p:spPr>
          <a:xfrm>
            <a:off x="838201" y="371819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8DAE0F"/>
                </a:solidFill>
              </a:rPr>
              <a:t>CHRISTOF BEIERLE, JAKOB FELDTKELLER, ANNA GUINET, TIM GÜNEYSU, GREGOR LEANDER, </a:t>
            </a:r>
            <a:br>
              <a:rPr lang="en-US" dirty="0">
                <a:solidFill>
                  <a:srgbClr val="8DAE0F"/>
                </a:solidFill>
              </a:rPr>
            </a:br>
            <a:r>
              <a:rPr lang="en-US" dirty="0">
                <a:solidFill>
                  <a:srgbClr val="8DAE0F"/>
                </a:solidFill>
              </a:rPr>
              <a:t>JAN RICHTER-BROCKMANN, </a:t>
            </a:r>
            <a:r>
              <a:rPr lang="en-US" b="1" u="sng" dirty="0">
                <a:solidFill>
                  <a:srgbClr val="8DAE0F"/>
                </a:solidFill>
              </a:rPr>
              <a:t>PASCAL SASDRICH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2D32-3EB1-4602-C86F-BAC80479A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latin typeface="Aptos" panose="020B0004020202020204" pitchFamily="34" charset="0"/>
              </a:rPr>
              <a:t>EUROCRYPT 2025 | MADRID, SPAIN | MAY 5, 2025</a:t>
            </a:r>
          </a:p>
        </p:txBody>
      </p:sp>
    </p:spTree>
    <p:extLst>
      <p:ext uri="{BB962C8B-B14F-4D97-AF65-F5344CB8AC3E}">
        <p14:creationId xmlns:p14="http://schemas.microsoft.com/office/powerpoint/2010/main" val="341851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9A39-D112-1828-13FC-4CDCE7D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IMPLEMENTATION </a:t>
            </a:r>
            <a:r>
              <a:rPr lang="en-US" b="0" dirty="0">
                <a:latin typeface="Aptos Display" panose="020B0004020202020204" pitchFamily="34" charset="0"/>
              </a:rPr>
              <a:t>| FROM THEORY TO PRACTICE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44BE69-AE34-1A77-525B-FF9237093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C5DA50-59B1-00CD-BEA5-3993E14E0E5B}"/>
              </a:ext>
            </a:extLst>
          </p:cNvPr>
          <p:cNvGrpSpPr>
            <a:grpSpLocks noChangeAspect="1"/>
          </p:cNvGrpSpPr>
          <p:nvPr/>
        </p:nvGrpSpPr>
        <p:grpSpPr>
          <a:xfrm>
            <a:off x="1371600" y="1241708"/>
            <a:ext cx="3566160" cy="3566160"/>
            <a:chOff x="2717799" y="2727828"/>
            <a:chExt cx="548640" cy="54864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5D3C45-76D2-0EF7-FD91-7BD8D2045B8F}"/>
                </a:ext>
              </a:extLst>
            </p:cNvPr>
            <p:cNvCxnSpPr>
              <a:cxnSpLocks/>
            </p:cNvCxnSpPr>
            <p:nvPr/>
          </p:nvCxnSpPr>
          <p:spPr>
            <a:xfrm>
              <a:off x="2717799" y="3195290"/>
              <a:ext cx="5486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94B51D-ACE3-C98C-6329-E312792B5C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5793" y="2727828"/>
              <a:ext cx="0" cy="5486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AF80021-AA99-0C80-4B3E-5F8D6487B8F5}"/>
                </a:ext>
              </a:extLst>
            </p:cNvPr>
            <p:cNvSpPr/>
            <p:nvPr/>
          </p:nvSpPr>
          <p:spPr>
            <a:xfrm>
              <a:off x="2806894" y="2791954"/>
              <a:ext cx="436098" cy="379201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0AEC56-CFD0-4FE4-B720-DBCEC6C1FC9B}"/>
              </a:ext>
            </a:extLst>
          </p:cNvPr>
          <p:cNvGrpSpPr>
            <a:grpSpLocks noChangeAspect="1"/>
          </p:cNvGrpSpPr>
          <p:nvPr/>
        </p:nvGrpSpPr>
        <p:grpSpPr>
          <a:xfrm>
            <a:off x="8421624" y="1245661"/>
            <a:ext cx="1822783" cy="3566160"/>
            <a:chOff x="7988817" y="1405289"/>
            <a:chExt cx="1827457" cy="3576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4CD7101-E53B-7689-70AD-F1E63D610D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20337" y="2010100"/>
                  <a:ext cx="368941" cy="365760"/>
                </a:xfrm>
                <a:prstGeom prst="ellipse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45720" bIns="457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4CD7101-E53B-7689-70AD-F1E63D610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337" y="2010100"/>
                  <a:ext cx="368941" cy="36576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17B4702-9EF6-E801-6C40-6A058B68F8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78392" y="2889470"/>
                  <a:ext cx="368941" cy="365760"/>
                </a:xfrm>
                <a:prstGeom prst="ellipse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45720" bIns="457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17B4702-9EF6-E801-6C40-6A058B68F8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392" y="2889470"/>
                  <a:ext cx="368941" cy="36576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C530DE4-1FC3-F8D5-E46E-C3ECAFCE26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47333" y="3768840"/>
                  <a:ext cx="368941" cy="365760"/>
                </a:xfrm>
                <a:prstGeom prst="ellipse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45720" bIns="457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0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C530DE4-1FC3-F8D5-E46E-C3ECAFCE26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7333" y="3768840"/>
                  <a:ext cx="368941" cy="36576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0246203-2377-3D1F-6CC8-CB1BBC8B4F47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9035248" y="2322296"/>
              <a:ext cx="227615" cy="567174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9899F90-DCC1-7A85-A9AD-E7A25D0E107F}"/>
                </a:ext>
              </a:extLst>
            </p:cNvPr>
            <p:cNvCxnSpPr>
              <a:cxnSpLocks/>
              <a:stCxn id="10" idx="5"/>
              <a:endCxn id="11" idx="0"/>
            </p:cNvCxnSpPr>
            <p:nvPr/>
          </p:nvCxnSpPr>
          <p:spPr>
            <a:xfrm>
              <a:off x="9393303" y="3201666"/>
              <a:ext cx="238501" cy="567174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AD53B8B-144C-8B44-9B66-BFB04B991217}"/>
                    </a:ext>
                  </a:extLst>
                </p:cNvPr>
                <p:cNvSpPr/>
                <p:nvPr/>
              </p:nvSpPr>
              <p:spPr>
                <a:xfrm>
                  <a:off x="9447580" y="4619662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AD53B8B-144C-8B44-9B66-BFB04B9912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7580" y="4619662"/>
                  <a:ext cx="368694" cy="3626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8D3B097-90EA-D96D-3B59-BB06D80F648A}"/>
                    </a:ext>
                  </a:extLst>
                </p:cNvPr>
                <p:cNvSpPr/>
                <p:nvPr/>
              </p:nvSpPr>
              <p:spPr>
                <a:xfrm>
                  <a:off x="7988817" y="4619662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8D3B097-90EA-D96D-3B59-BB06D80F6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817" y="4619662"/>
                  <a:ext cx="368694" cy="3626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133F705-E7DD-B0DB-73D7-33F84E745C43}"/>
                </a:ext>
              </a:extLst>
            </p:cNvPr>
            <p:cNvCxnSpPr>
              <a:cxnSpLocks/>
              <a:stCxn id="11" idx="4"/>
              <a:endCxn id="14" idx="0"/>
            </p:cNvCxnSpPr>
            <p:nvPr/>
          </p:nvCxnSpPr>
          <p:spPr>
            <a:xfrm>
              <a:off x="9631804" y="4134600"/>
              <a:ext cx="123" cy="485062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58EA229-C150-E318-0745-260FDA458CBE}"/>
                </a:ext>
              </a:extLst>
            </p:cNvPr>
            <p:cNvCxnSpPr>
              <a:cxnSpLocks/>
              <a:stCxn id="11" idx="3"/>
              <a:endCxn id="23" idx="0"/>
            </p:cNvCxnSpPr>
            <p:nvPr/>
          </p:nvCxnSpPr>
          <p:spPr>
            <a:xfrm flipH="1">
              <a:off x="9145672" y="4081036"/>
              <a:ext cx="355691" cy="538626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212F6A0-42A1-65D7-F1F6-91FBF9E93CD8}"/>
                </a:ext>
              </a:extLst>
            </p:cNvPr>
            <p:cNvCxnSpPr>
              <a:cxnSpLocks/>
              <a:stCxn id="10" idx="3"/>
              <a:endCxn id="15" idx="0"/>
            </p:cNvCxnSpPr>
            <p:nvPr/>
          </p:nvCxnSpPr>
          <p:spPr>
            <a:xfrm flipH="1">
              <a:off x="8173164" y="3201666"/>
              <a:ext cx="959258" cy="1417996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81013D-301E-0890-F985-B401CB0300B0}"/>
                </a:ext>
              </a:extLst>
            </p:cNvPr>
            <p:cNvCxnSpPr>
              <a:cxnSpLocks/>
              <a:stCxn id="9" idx="3"/>
              <a:endCxn id="22" idx="0"/>
            </p:cNvCxnSpPr>
            <p:nvPr/>
          </p:nvCxnSpPr>
          <p:spPr>
            <a:xfrm flipH="1">
              <a:off x="8659418" y="2322296"/>
              <a:ext cx="114949" cy="2297366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4FE9EA-7382-0875-4C08-408E1BB7D441}"/>
                    </a:ext>
                  </a:extLst>
                </p:cNvPr>
                <p:cNvSpPr/>
                <p:nvPr/>
              </p:nvSpPr>
              <p:spPr>
                <a:xfrm>
                  <a:off x="8721395" y="1405289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8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8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8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8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4FE9EA-7382-0875-4C08-408E1BB7D4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1395" y="1405289"/>
                  <a:ext cx="368694" cy="36260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61FA3E-2E6F-3819-1991-9128379D3444}"/>
                </a:ext>
              </a:extLst>
            </p:cNvPr>
            <p:cNvCxnSpPr>
              <a:cxnSpLocks/>
              <a:stCxn id="20" idx="2"/>
              <a:endCxn id="9" idx="0"/>
            </p:cNvCxnSpPr>
            <p:nvPr/>
          </p:nvCxnSpPr>
          <p:spPr>
            <a:xfrm flipH="1">
              <a:off x="8904808" y="1767896"/>
              <a:ext cx="934" cy="242204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7C87219-E142-B078-BE9B-C7D86CC40786}"/>
                    </a:ext>
                  </a:extLst>
                </p:cNvPr>
                <p:cNvSpPr/>
                <p:nvPr/>
              </p:nvSpPr>
              <p:spPr>
                <a:xfrm>
                  <a:off x="8475071" y="4619662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8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7C87219-E142-B078-BE9B-C7D86CC407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071" y="4619662"/>
                  <a:ext cx="368694" cy="3626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74D519-0A87-1653-2071-2D33D8E90CA4}"/>
                </a:ext>
              </a:extLst>
            </p:cNvPr>
            <p:cNvSpPr/>
            <p:nvPr/>
          </p:nvSpPr>
          <p:spPr>
            <a:xfrm>
              <a:off x="8961325" y="4619662"/>
              <a:ext cx="368694" cy="362607"/>
            </a:xfrm>
            <a:prstGeom prst="rect">
              <a:avLst/>
            </a:prstGeom>
            <a:noFill/>
            <a:ln w="127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CE569D-EFE5-B318-E2FC-592B3F353ABC}"/>
              </a:ext>
            </a:extLst>
          </p:cNvPr>
          <p:cNvSpPr txBox="1"/>
          <p:nvPr/>
        </p:nvSpPr>
        <p:spPr>
          <a:xfrm>
            <a:off x="420624" y="5049816"/>
            <a:ext cx="525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0E3560"/>
                </a:solidFill>
                <a:latin typeface="Aptos" panose="020B0004020202020204" pitchFamily="34" charset="0"/>
              </a:rPr>
              <a:t>(DISCRETE) PROBABILITY DISTRIBUTION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85254-78A9-6842-1C4F-7DEB95274FD5}"/>
              </a:ext>
            </a:extLst>
          </p:cNvPr>
          <p:cNvSpPr txBox="1"/>
          <p:nvPr/>
        </p:nvSpPr>
        <p:spPr>
          <a:xfrm>
            <a:off x="6611112" y="5049816"/>
            <a:ext cx="525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0E3560"/>
                </a:solidFill>
                <a:latin typeface="Aptos" panose="020B0004020202020204" pitchFamily="34" charset="0"/>
              </a:rPr>
              <a:t>VECTOR OF OCCURENCES (FREQUENCIES)</a:t>
            </a:r>
          </a:p>
        </p:txBody>
      </p:sp>
      <p:sp>
        <p:nvSpPr>
          <p:cNvPr id="27" name="Eingebuchteter Richtungspfeil 11">
            <a:extLst>
              <a:ext uri="{FF2B5EF4-FFF2-40B4-BE49-F238E27FC236}">
                <a16:creationId xmlns:a16="http://schemas.microsoft.com/office/drawing/2014/main" id="{7DEFDFEC-9E26-4A00-C533-910673FB677F}"/>
              </a:ext>
            </a:extLst>
          </p:cNvPr>
          <p:cNvSpPr>
            <a:spLocks noChangeAspect="1"/>
          </p:cNvSpPr>
          <p:nvPr/>
        </p:nvSpPr>
        <p:spPr>
          <a:xfrm>
            <a:off x="5939740" y="2668674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A3D444-FD7F-FB64-6293-86407413BA55}"/>
              </a:ext>
            </a:extLst>
          </p:cNvPr>
          <p:cNvSpPr txBox="1"/>
          <p:nvPr/>
        </p:nvSpPr>
        <p:spPr>
          <a:xfrm>
            <a:off x="3360858" y="5597552"/>
            <a:ext cx="5470284" cy="461665"/>
          </a:xfrm>
          <a:prstGeom prst="rect">
            <a:avLst/>
          </a:prstGeom>
          <a:noFill/>
          <a:ln w="1270">
            <a:solidFill>
              <a:srgbClr val="0E35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Computing the Fourier-Hadamard Transform and the leakage function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maps to basic BDD and MTBDD operations.</a:t>
            </a:r>
          </a:p>
        </p:txBody>
      </p:sp>
      <p:sp>
        <p:nvSpPr>
          <p:cNvPr id="29" name="12-Point Star 28">
            <a:extLst>
              <a:ext uri="{FF2B5EF4-FFF2-40B4-BE49-F238E27FC236}">
                <a16:creationId xmlns:a16="http://schemas.microsoft.com/office/drawing/2014/main" id="{E585A4D1-BE44-935B-6231-03D5518477A5}"/>
              </a:ext>
            </a:extLst>
          </p:cNvPr>
          <p:cNvSpPr/>
          <p:nvPr/>
        </p:nvSpPr>
        <p:spPr>
          <a:xfrm>
            <a:off x="8693982" y="5460392"/>
            <a:ext cx="274320" cy="274320"/>
          </a:xfrm>
          <a:prstGeom prst="star12">
            <a:avLst/>
          </a:prstGeom>
          <a:solidFill>
            <a:srgbClr val="8DA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7999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68D2-C8E1-7D51-75EB-BBDE0D758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F80A4-F5FA-9D2F-59DD-FE5C36D43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00" y="2661312"/>
            <a:ext cx="10896000" cy="916775"/>
          </a:xfrm>
        </p:spPr>
        <p:txBody>
          <a:bodyPr/>
          <a:lstStyle/>
          <a:p>
            <a:pPr algn="ctr"/>
            <a:r>
              <a:rPr lang="en-US" sz="6600" b="1" dirty="0">
                <a:latin typeface="Aptos Display" panose="020B0004020202020204" pitchFamily="34" charset="0"/>
              </a:rPr>
              <a:t>EVALUATION RESULTS</a:t>
            </a:r>
            <a:endParaRPr lang="de-DE" sz="66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7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16C9-D4B2-C79B-1A0B-3309CE74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EVALUATION </a:t>
            </a:r>
            <a:r>
              <a:rPr lang="en-US" b="0" dirty="0">
                <a:latin typeface="Aptos Display" panose="020B0004020202020204" pitchFamily="34" charset="0"/>
              </a:rPr>
              <a:t>| AES ROUND (RANDOM PROBING)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077528B-89CC-F263-537C-9320A248D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B35FF-858B-AFC3-C4CF-5086A11F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96636"/>
            <a:ext cx="9144000" cy="38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9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B24F-3C8F-D438-21C1-CB425BFF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178E-2BEA-9FF5-BD71-BA782C77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EVALUATION </a:t>
            </a:r>
            <a:r>
              <a:rPr lang="en-US" b="0" dirty="0">
                <a:latin typeface="Aptos Display" panose="020B0004020202020204" pitchFamily="34" charset="0"/>
              </a:rPr>
              <a:t>| FROM THEORY TO PRACTICE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45110A-EEC7-DDEB-00EA-B38308F94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49853-E7F1-D6C3-E142-C5C31273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14" y="1618580"/>
            <a:ext cx="7315200" cy="2994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4C8EAD-C924-C4DD-1541-3ED17455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745" y="4884641"/>
            <a:ext cx="7315200" cy="1018390"/>
          </a:xfrm>
          <a:prstGeom prst="rect">
            <a:avLst/>
          </a:prstGeom>
        </p:spPr>
      </p:pic>
      <p:sp>
        <p:nvSpPr>
          <p:cNvPr id="10" name="Textfeld 32">
            <a:extLst>
              <a:ext uri="{FF2B5EF4-FFF2-40B4-BE49-F238E27FC236}">
                <a16:creationId xmlns:a16="http://schemas.microsoft.com/office/drawing/2014/main" id="{04E04BA0-EF98-0CB1-1D5F-0F7EE35E4314}"/>
              </a:ext>
            </a:extLst>
          </p:cNvPr>
          <p:cNvSpPr txBox="1"/>
          <p:nvPr/>
        </p:nvSpPr>
        <p:spPr>
          <a:xfrm>
            <a:off x="2211114" y="1269176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E3560"/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VERIFICATION OF A SINGLE AES S-BOX IN THE RANDOM PROBING MODEL </a:t>
            </a:r>
          </a:p>
        </p:txBody>
      </p:sp>
      <p:sp>
        <p:nvSpPr>
          <p:cNvPr id="3" name="Textfeld 32">
            <a:extLst>
              <a:ext uri="{FF2B5EF4-FFF2-40B4-BE49-F238E27FC236}">
                <a16:creationId xmlns:a16="http://schemas.microsoft.com/office/drawing/2014/main" id="{A8552861-1527-A700-2867-A8D378CD360C}"/>
              </a:ext>
            </a:extLst>
          </p:cNvPr>
          <p:cNvSpPr txBox="1"/>
          <p:nvPr/>
        </p:nvSpPr>
        <p:spPr>
          <a:xfrm>
            <a:off x="2211114" y="5965661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E3560"/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PRACTICAL 2-ND ORDER TVLA RESULTS</a:t>
            </a:r>
          </a:p>
        </p:txBody>
      </p:sp>
    </p:spTree>
    <p:extLst>
      <p:ext uri="{BB962C8B-B14F-4D97-AF65-F5344CB8AC3E}">
        <p14:creationId xmlns:p14="http://schemas.microsoft.com/office/powerpoint/2010/main" val="24385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4059-197A-DFD2-58A3-D1FDF03E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CONCLUSION </a:t>
            </a:r>
            <a:r>
              <a:rPr lang="en-US" b="0" dirty="0">
                <a:latin typeface="Aptos Display" panose="020B0004020202020204" pitchFamily="34" charset="0"/>
              </a:rPr>
              <a:t>|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9671-B8DB-3715-37EE-138748EA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54"/>
            <a:ext cx="8503917" cy="31444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E3560"/>
                </a:solidFill>
                <a:latin typeface="Aptos" panose="020B0004020202020204" pitchFamily="34" charset="0"/>
              </a:rPr>
              <a:t>OUR CONTRIBUTIONS IN A NUTSHELL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dirty="0">
                <a:latin typeface="Aptos" panose="020B0004020202020204" pitchFamily="34" charset="0"/>
              </a:rPr>
              <a:t>Formalizing probing security in terms of indistinguishability.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dirty="0">
                <a:latin typeface="Aptos" panose="020B0004020202020204" pitchFamily="34" charset="0"/>
              </a:rPr>
              <a:t>Deriving leakage functions using the Fast Fourier-Hadamard Transformation.</a:t>
            </a:r>
          </a:p>
          <a:p>
            <a:pPr marL="514350" indent="-514350">
              <a:buAutoNum type="arabicPeriod"/>
            </a:pPr>
            <a:r>
              <a:rPr lang="en-US" sz="2000" dirty="0">
                <a:latin typeface="Aptos" panose="020B0004020202020204" pitchFamily="34" charset="0"/>
              </a:rPr>
              <a:t>Implementation of a versatile verification framework: https://</a:t>
            </a:r>
            <a:r>
              <a:rPr lang="en-US" sz="2000" dirty="0" err="1">
                <a:latin typeface="Aptos" panose="020B0004020202020204" pitchFamily="34" charset="0"/>
              </a:rPr>
              <a:t>github.com</a:t>
            </a:r>
            <a:r>
              <a:rPr lang="en-US" sz="2000" dirty="0">
                <a:latin typeface="Aptos" panose="020B0004020202020204" pitchFamily="34" charset="0"/>
              </a:rPr>
              <a:t>/Chair-for-Security-Engineering/INDIANA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075F485-2C3D-EC05-B74A-CCCEF8CE6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ACC571-4D6B-C76B-8F68-F17B056825DE}"/>
              </a:ext>
            </a:extLst>
          </p:cNvPr>
          <p:cNvSpPr txBox="1">
            <a:spLocks/>
          </p:cNvSpPr>
          <p:nvPr/>
        </p:nvSpPr>
        <p:spPr>
          <a:xfrm>
            <a:off x="838200" y="5438777"/>
            <a:ext cx="10515600" cy="911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E35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US" dirty="0">
                <a:latin typeface="Aptos Display" panose="020B0004020202020204" pitchFamily="34" charset="0"/>
              </a:rPr>
              <a:t>THANK YOU – DO YOU HAVE ANY 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862DE-AF39-A2F3-F212-9BBE2B305410}"/>
              </a:ext>
            </a:extLst>
          </p:cNvPr>
          <p:cNvSpPr txBox="1"/>
          <p:nvPr/>
        </p:nvSpPr>
        <p:spPr>
          <a:xfrm>
            <a:off x="838200" y="598105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8DAE0F"/>
                </a:solidFill>
              </a:rPr>
              <a:t>pascal.sasdrich@rub.de</a:t>
            </a:r>
            <a:endParaRPr lang="en-US" b="1" u="sng" dirty="0">
              <a:solidFill>
                <a:srgbClr val="8DAE0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DB6388-7DFC-9729-D6CF-F7EB9FBB8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2119" y="1040863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6C11B-D561-9BD2-E124-70DA4BF6E265}"/>
              </a:ext>
            </a:extLst>
          </p:cNvPr>
          <p:cNvSpPr txBox="1"/>
          <p:nvPr/>
        </p:nvSpPr>
        <p:spPr>
          <a:xfrm>
            <a:off x="9879107" y="2684997"/>
            <a:ext cx="75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E3560"/>
                </a:solidFill>
              </a:rPr>
              <a:t>TOOL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7B2DA1-B74D-257C-1EE8-4E88D6E05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2119" y="3176024"/>
            <a:ext cx="1828800" cy="182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398B32-A5E5-AF9F-03AE-B463E7F8F619}"/>
              </a:ext>
            </a:extLst>
          </p:cNvPr>
          <p:cNvSpPr txBox="1"/>
          <p:nvPr/>
        </p:nvSpPr>
        <p:spPr>
          <a:xfrm>
            <a:off x="9819668" y="4820158"/>
            <a:ext cx="87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E3560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41114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933C-E2D0-6250-0E70-DB76B4B4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REFERENCES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A68625-F257-7DA5-259F-761EF6601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634448"/>
              </p:ext>
            </p:extLst>
          </p:nvPr>
        </p:nvGraphicFramePr>
        <p:xfrm>
          <a:off x="838200" y="1222375"/>
          <a:ext cx="10515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508">
                  <a:extLst>
                    <a:ext uri="{9D8B030D-6E8A-4147-A177-3AD203B41FA5}">
                      <a16:colId xmlns:a16="http://schemas.microsoft.com/office/drawing/2014/main" val="3235146603"/>
                    </a:ext>
                  </a:extLst>
                </a:gridCol>
                <a:gridCol w="9775092">
                  <a:extLst>
                    <a:ext uri="{9D8B030D-6E8A-4147-A177-3AD203B41FA5}">
                      <a16:colId xmlns:a16="http://schemas.microsoft.com/office/drawing/2014/main" val="3559486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[ISW03]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Yuval Ishai, Amit Sahai, David A. Wagner: </a:t>
                      </a:r>
                      <a:r>
                        <a:rPr lang="en-US" sz="11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 Circuits: Securing Hardware against Probing Attacks.</a:t>
                      </a:r>
                      <a:r>
                        <a:rPr lang="en-U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CRYPTO 2003: 463-481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[PR13]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Emmanuel Prouff, Matthieu Rivain: </a:t>
                      </a:r>
                      <a:r>
                        <a:rPr lang="en-US" sz="11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Masking against Side-Channel Attacks: A Formal Security Proof.</a:t>
                      </a:r>
                      <a:r>
                        <a:rPr lang="en-U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EUROCRYPT 2013: 142-159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2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[DDF14]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Alexandre Duc, Stefan Dziembowski, Sebastian Faust: </a:t>
                      </a:r>
                      <a:r>
                        <a:rPr lang="en-US" sz="11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Unifying Leakage Models: From Probing Attacks to Noisy Leakage. </a:t>
                      </a:r>
                      <a:r>
                        <a:rPr lang="en-US" sz="11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EUROCRYPT 2014: 423-440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1400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BFD62-7716-ADE7-FFF0-6AEFA6281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EUROCRYPT 2025 | MADRID, SPAIN | MAY 5, 2025</a:t>
            </a:r>
          </a:p>
        </p:txBody>
      </p:sp>
    </p:spTree>
    <p:extLst>
      <p:ext uri="{BB962C8B-B14F-4D97-AF65-F5344CB8AC3E}">
        <p14:creationId xmlns:p14="http://schemas.microsoft.com/office/powerpoint/2010/main" val="373440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3513-D04F-21F2-A968-C60DB426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MOTIVATION </a:t>
            </a:r>
            <a:r>
              <a:rPr lang="en-US" b="0" dirty="0">
                <a:latin typeface="Aptos Display" panose="020B0004020202020204" pitchFamily="34" charset="0"/>
              </a:rPr>
              <a:t>| PHYSICAL IMPLEMENTATION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254F0-FEB3-A2A1-AB21-DF37F7CF1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pic>
        <p:nvPicPr>
          <p:cNvPr id="19" name="Grafik 67" descr="Ladender Akku mit einfarbiger Füllung">
            <a:extLst>
              <a:ext uri="{FF2B5EF4-FFF2-40B4-BE49-F238E27FC236}">
                <a16:creationId xmlns:a16="http://schemas.microsoft.com/office/drawing/2014/main" id="{327D1ADE-909B-511D-8DC9-E25EB63C5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5272" y="5072135"/>
            <a:ext cx="540000" cy="540000"/>
          </a:xfrm>
          <a:prstGeom prst="rect">
            <a:avLst/>
          </a:prstGeom>
        </p:spPr>
      </p:pic>
      <p:pic>
        <p:nvPicPr>
          <p:cNvPr id="20" name="Grafik 64" descr="Stoppuhr 75% mit einfarbiger Füllung">
            <a:extLst>
              <a:ext uri="{FF2B5EF4-FFF2-40B4-BE49-F238E27FC236}">
                <a16:creationId xmlns:a16="http://schemas.microsoft.com/office/drawing/2014/main" id="{E07F1D74-7165-ACB4-9CBB-3F6BD760C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1665" y="5072135"/>
            <a:ext cx="540000" cy="540000"/>
          </a:xfrm>
          <a:prstGeom prst="rect">
            <a:avLst/>
          </a:prstGeom>
        </p:spPr>
      </p:pic>
      <p:grpSp>
        <p:nvGrpSpPr>
          <p:cNvPr id="21" name="Gruppieren 4">
            <a:extLst>
              <a:ext uri="{FF2B5EF4-FFF2-40B4-BE49-F238E27FC236}">
                <a16:creationId xmlns:a16="http://schemas.microsoft.com/office/drawing/2014/main" id="{1A73A1C1-A519-43E4-7517-FE9CED4DCE3F}"/>
              </a:ext>
            </a:extLst>
          </p:cNvPr>
          <p:cNvGrpSpPr>
            <a:grpSpLocks noChangeAspect="1"/>
          </p:cNvGrpSpPr>
          <p:nvPr/>
        </p:nvGrpSpPr>
        <p:grpSpPr>
          <a:xfrm>
            <a:off x="2269102" y="1824521"/>
            <a:ext cx="1440000" cy="1440000"/>
            <a:chOff x="8640000" y="3780000"/>
            <a:chExt cx="2088000" cy="2088000"/>
          </a:xfrm>
          <a:solidFill>
            <a:schemeClr val="accent1">
              <a:lumMod val="75000"/>
            </a:schemeClr>
          </a:solidFill>
        </p:grpSpPr>
        <p:sp>
          <p:nvSpPr>
            <p:cNvPr id="22" name="Rechteck 5">
              <a:extLst>
                <a:ext uri="{FF2B5EF4-FFF2-40B4-BE49-F238E27FC236}">
                  <a16:creationId xmlns:a16="http://schemas.microsoft.com/office/drawing/2014/main" id="{13FDA32C-EA3C-6014-8561-230168EAF493}"/>
                </a:ext>
              </a:extLst>
            </p:cNvPr>
            <p:cNvSpPr/>
            <p:nvPr/>
          </p:nvSpPr>
          <p:spPr>
            <a:xfrm>
              <a:off x="9000000" y="4140000"/>
              <a:ext cx="1368000" cy="1368000"/>
            </a:xfrm>
            <a:prstGeom prst="rect">
              <a:avLst/>
            </a:prstGeom>
            <a:grpFill/>
            <a:ln w="1143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3" name="Rechteck 6">
              <a:extLst>
                <a:ext uri="{FF2B5EF4-FFF2-40B4-BE49-F238E27FC236}">
                  <a16:creationId xmlns:a16="http://schemas.microsoft.com/office/drawing/2014/main" id="{EB2DACE6-BC09-A463-CC5D-8C19FB52FF73}"/>
                </a:ext>
              </a:extLst>
            </p:cNvPr>
            <p:cNvSpPr/>
            <p:nvPr/>
          </p:nvSpPr>
          <p:spPr>
            <a:xfrm>
              <a:off x="9072000" y="3780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hteck 7">
              <a:extLst>
                <a:ext uri="{FF2B5EF4-FFF2-40B4-BE49-F238E27FC236}">
                  <a16:creationId xmlns:a16="http://schemas.microsoft.com/office/drawing/2014/main" id="{A367643D-DBE7-3F55-341C-7915C9249DBA}"/>
                </a:ext>
              </a:extLst>
            </p:cNvPr>
            <p:cNvSpPr/>
            <p:nvPr/>
          </p:nvSpPr>
          <p:spPr>
            <a:xfrm>
              <a:off x="9396000" y="3780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hteck 8">
              <a:extLst>
                <a:ext uri="{FF2B5EF4-FFF2-40B4-BE49-F238E27FC236}">
                  <a16:creationId xmlns:a16="http://schemas.microsoft.com/office/drawing/2014/main" id="{7AC896C3-8571-F6F2-841E-12A968157405}"/>
                </a:ext>
              </a:extLst>
            </p:cNvPr>
            <p:cNvSpPr/>
            <p:nvPr/>
          </p:nvSpPr>
          <p:spPr>
            <a:xfrm>
              <a:off x="9720000" y="3780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Rechteck 9">
              <a:extLst>
                <a:ext uri="{FF2B5EF4-FFF2-40B4-BE49-F238E27FC236}">
                  <a16:creationId xmlns:a16="http://schemas.microsoft.com/office/drawing/2014/main" id="{6A5ED511-EB76-F6EA-E723-BAFD020A1BC5}"/>
                </a:ext>
              </a:extLst>
            </p:cNvPr>
            <p:cNvSpPr/>
            <p:nvPr/>
          </p:nvSpPr>
          <p:spPr>
            <a:xfrm>
              <a:off x="10044000" y="3780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hteck 10">
              <a:extLst>
                <a:ext uri="{FF2B5EF4-FFF2-40B4-BE49-F238E27FC236}">
                  <a16:creationId xmlns:a16="http://schemas.microsoft.com/office/drawing/2014/main" id="{0AD13F9A-F3AE-5BF9-342A-D50840989FE0}"/>
                </a:ext>
              </a:extLst>
            </p:cNvPr>
            <p:cNvSpPr/>
            <p:nvPr/>
          </p:nvSpPr>
          <p:spPr>
            <a:xfrm>
              <a:off x="10512000" y="4212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Rechteck 11">
              <a:extLst>
                <a:ext uri="{FF2B5EF4-FFF2-40B4-BE49-F238E27FC236}">
                  <a16:creationId xmlns:a16="http://schemas.microsoft.com/office/drawing/2014/main" id="{999CE9AF-7FFB-B81B-B515-72A04F3649E0}"/>
                </a:ext>
              </a:extLst>
            </p:cNvPr>
            <p:cNvSpPr/>
            <p:nvPr/>
          </p:nvSpPr>
          <p:spPr>
            <a:xfrm>
              <a:off x="10512000" y="4536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" name="Rechteck 12">
              <a:extLst>
                <a:ext uri="{FF2B5EF4-FFF2-40B4-BE49-F238E27FC236}">
                  <a16:creationId xmlns:a16="http://schemas.microsoft.com/office/drawing/2014/main" id="{DD2D3EF1-BE2B-B170-65FC-0E635356A3F3}"/>
                </a:ext>
              </a:extLst>
            </p:cNvPr>
            <p:cNvSpPr/>
            <p:nvPr/>
          </p:nvSpPr>
          <p:spPr>
            <a:xfrm>
              <a:off x="10512000" y="4860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Rechteck 13">
              <a:extLst>
                <a:ext uri="{FF2B5EF4-FFF2-40B4-BE49-F238E27FC236}">
                  <a16:creationId xmlns:a16="http://schemas.microsoft.com/office/drawing/2014/main" id="{03A7132A-8B00-970C-0B62-18764B0D2604}"/>
                </a:ext>
              </a:extLst>
            </p:cNvPr>
            <p:cNvSpPr/>
            <p:nvPr/>
          </p:nvSpPr>
          <p:spPr>
            <a:xfrm>
              <a:off x="10512000" y="5184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Rechteck 14">
              <a:extLst>
                <a:ext uri="{FF2B5EF4-FFF2-40B4-BE49-F238E27FC236}">
                  <a16:creationId xmlns:a16="http://schemas.microsoft.com/office/drawing/2014/main" id="{E13AEE83-9620-4FBB-77CE-5FE0DB19012A}"/>
                </a:ext>
              </a:extLst>
            </p:cNvPr>
            <p:cNvSpPr/>
            <p:nvPr/>
          </p:nvSpPr>
          <p:spPr>
            <a:xfrm>
              <a:off x="10080000" y="5652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hteck 15">
              <a:extLst>
                <a:ext uri="{FF2B5EF4-FFF2-40B4-BE49-F238E27FC236}">
                  <a16:creationId xmlns:a16="http://schemas.microsoft.com/office/drawing/2014/main" id="{737560CD-F3D0-80BD-8675-E73B3870FD3D}"/>
                </a:ext>
              </a:extLst>
            </p:cNvPr>
            <p:cNvSpPr/>
            <p:nvPr/>
          </p:nvSpPr>
          <p:spPr>
            <a:xfrm>
              <a:off x="9756000" y="5652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3" name="Rechteck 16">
              <a:extLst>
                <a:ext uri="{FF2B5EF4-FFF2-40B4-BE49-F238E27FC236}">
                  <a16:creationId xmlns:a16="http://schemas.microsoft.com/office/drawing/2014/main" id="{D9D74AD1-F989-1120-9A8F-63CA8C544743}"/>
                </a:ext>
              </a:extLst>
            </p:cNvPr>
            <p:cNvSpPr/>
            <p:nvPr/>
          </p:nvSpPr>
          <p:spPr>
            <a:xfrm>
              <a:off x="9432000" y="5652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4" name="Rechteck 17">
              <a:extLst>
                <a:ext uri="{FF2B5EF4-FFF2-40B4-BE49-F238E27FC236}">
                  <a16:creationId xmlns:a16="http://schemas.microsoft.com/office/drawing/2014/main" id="{4833A249-1857-0DCA-AECD-76AB56011BCE}"/>
                </a:ext>
              </a:extLst>
            </p:cNvPr>
            <p:cNvSpPr/>
            <p:nvPr/>
          </p:nvSpPr>
          <p:spPr>
            <a:xfrm>
              <a:off x="9108000" y="5652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Rechteck 18">
              <a:extLst>
                <a:ext uri="{FF2B5EF4-FFF2-40B4-BE49-F238E27FC236}">
                  <a16:creationId xmlns:a16="http://schemas.microsoft.com/office/drawing/2014/main" id="{0B914F54-28FA-1A8D-93EE-3E258ED9755F}"/>
                </a:ext>
              </a:extLst>
            </p:cNvPr>
            <p:cNvSpPr/>
            <p:nvPr/>
          </p:nvSpPr>
          <p:spPr>
            <a:xfrm>
              <a:off x="8640000" y="5220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hteck 19">
              <a:extLst>
                <a:ext uri="{FF2B5EF4-FFF2-40B4-BE49-F238E27FC236}">
                  <a16:creationId xmlns:a16="http://schemas.microsoft.com/office/drawing/2014/main" id="{79B7E2F9-A572-D975-A029-2FE8A92F01C3}"/>
                </a:ext>
              </a:extLst>
            </p:cNvPr>
            <p:cNvSpPr/>
            <p:nvPr/>
          </p:nvSpPr>
          <p:spPr>
            <a:xfrm>
              <a:off x="8640000" y="4896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hteck 20">
              <a:extLst>
                <a:ext uri="{FF2B5EF4-FFF2-40B4-BE49-F238E27FC236}">
                  <a16:creationId xmlns:a16="http://schemas.microsoft.com/office/drawing/2014/main" id="{67E666A6-5823-8D9D-73B1-E6C518BD7A21}"/>
                </a:ext>
              </a:extLst>
            </p:cNvPr>
            <p:cNvSpPr/>
            <p:nvPr/>
          </p:nvSpPr>
          <p:spPr>
            <a:xfrm>
              <a:off x="8640000" y="4572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hteck 21">
              <a:extLst>
                <a:ext uri="{FF2B5EF4-FFF2-40B4-BE49-F238E27FC236}">
                  <a16:creationId xmlns:a16="http://schemas.microsoft.com/office/drawing/2014/main" id="{1A55697F-164D-EE6D-3C9E-980DA5CB3700}"/>
                </a:ext>
              </a:extLst>
            </p:cNvPr>
            <p:cNvSpPr/>
            <p:nvPr/>
          </p:nvSpPr>
          <p:spPr>
            <a:xfrm>
              <a:off x="8640000" y="4248000"/>
              <a:ext cx="216000" cy="216000"/>
            </a:xfrm>
            <a:prstGeom prst="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9" name="Textfeld 24">
            <a:extLst>
              <a:ext uri="{FF2B5EF4-FFF2-40B4-BE49-F238E27FC236}">
                <a16:creationId xmlns:a16="http://schemas.microsoft.com/office/drawing/2014/main" id="{03560925-5EBD-D59C-4D0F-09AD65613C3B}"/>
              </a:ext>
            </a:extLst>
          </p:cNvPr>
          <p:cNvSpPr txBox="1"/>
          <p:nvPr/>
        </p:nvSpPr>
        <p:spPr>
          <a:xfrm>
            <a:off x="1909102" y="3295783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CRYPTOGRAPHIC</a:t>
            </a:r>
          </a:p>
          <a:p>
            <a:pPr algn="ctr"/>
            <a:r>
              <a:rPr lang="de-D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DEVICE</a:t>
            </a:r>
          </a:p>
        </p:txBody>
      </p:sp>
      <p:sp>
        <p:nvSpPr>
          <p:cNvPr id="41" name="Textfeld 32">
            <a:extLst>
              <a:ext uri="{FF2B5EF4-FFF2-40B4-BE49-F238E27FC236}">
                <a16:creationId xmlns:a16="http://schemas.microsoft.com/office/drawing/2014/main" id="{52FFB87A-8F84-CCF3-6AB4-2F7ACEFBCFBA}"/>
              </a:ext>
            </a:extLst>
          </p:cNvPr>
          <p:cNvSpPr txBox="1"/>
          <p:nvPr/>
        </p:nvSpPr>
        <p:spPr>
          <a:xfrm>
            <a:off x="7504109" y="1429492"/>
            <a:ext cx="290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SIDE-CHANNEL ANALYSIS</a:t>
            </a:r>
          </a:p>
        </p:txBody>
      </p:sp>
      <p:sp>
        <p:nvSpPr>
          <p:cNvPr id="46" name="Textfeld 2">
            <a:extLst>
              <a:ext uri="{FF2B5EF4-FFF2-40B4-BE49-F238E27FC236}">
                <a16:creationId xmlns:a16="http://schemas.microsoft.com/office/drawing/2014/main" id="{0E29B185-85D8-2646-C4A6-D7829E084D69}"/>
              </a:ext>
            </a:extLst>
          </p:cNvPr>
          <p:cNvSpPr txBox="1"/>
          <p:nvPr/>
        </p:nvSpPr>
        <p:spPr>
          <a:xfrm>
            <a:off x="7504109" y="4428466"/>
            <a:ext cx="290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PASSIVE OBSERVATION OF</a:t>
            </a:r>
          </a:p>
          <a:p>
            <a:pPr algn="ctr"/>
            <a:r>
              <a:rPr lang="de-DE" sz="1600" dirty="0">
                <a:solidFill>
                  <a:schemeClr val="accent4"/>
                </a:solidFill>
                <a:latin typeface="Aptos" panose="020B0004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PHYSICAL CHARACTERISTICS</a:t>
            </a:r>
          </a:p>
        </p:txBody>
      </p:sp>
      <p:cxnSp>
        <p:nvCxnSpPr>
          <p:cNvPr id="47" name="Gerade Verbindung 3">
            <a:extLst>
              <a:ext uri="{FF2B5EF4-FFF2-40B4-BE49-F238E27FC236}">
                <a16:creationId xmlns:a16="http://schemas.microsoft.com/office/drawing/2014/main" id="{C55689E3-43A9-89B4-4DF2-152243AC0DF4}"/>
              </a:ext>
            </a:extLst>
          </p:cNvPr>
          <p:cNvCxnSpPr>
            <a:cxnSpLocks/>
          </p:cNvCxnSpPr>
          <p:nvPr/>
        </p:nvCxnSpPr>
        <p:spPr>
          <a:xfrm>
            <a:off x="8904703" y="3778140"/>
            <a:ext cx="0" cy="540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Grafik 70" descr="Thermometer mit einfarbiger Füllung">
            <a:extLst>
              <a:ext uri="{FF2B5EF4-FFF2-40B4-BE49-F238E27FC236}">
                <a16:creationId xmlns:a16="http://schemas.microsoft.com/office/drawing/2014/main" id="{64B6A82D-D0A0-7DE4-9C3A-11B81E53F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6244" y="5162135"/>
            <a:ext cx="450000" cy="450000"/>
          </a:xfrm>
          <a:prstGeom prst="rect">
            <a:avLst/>
          </a:prstGeom>
        </p:spPr>
      </p:pic>
      <p:grpSp>
        <p:nvGrpSpPr>
          <p:cNvPr id="49" name="Gruppieren 72">
            <a:extLst>
              <a:ext uri="{FF2B5EF4-FFF2-40B4-BE49-F238E27FC236}">
                <a16:creationId xmlns:a16="http://schemas.microsoft.com/office/drawing/2014/main" id="{3EC10951-0939-A77B-1489-01E824EF5AF6}"/>
              </a:ext>
            </a:extLst>
          </p:cNvPr>
          <p:cNvGrpSpPr/>
          <p:nvPr/>
        </p:nvGrpSpPr>
        <p:grpSpPr>
          <a:xfrm>
            <a:off x="8056332" y="1939332"/>
            <a:ext cx="1800000" cy="1440000"/>
            <a:chOff x="6263156" y="3240000"/>
            <a:chExt cx="2160000" cy="1620000"/>
          </a:xfrm>
          <a:noFill/>
        </p:grpSpPr>
        <p:sp>
          <p:nvSpPr>
            <p:cNvPr id="50" name="Rechteck 73">
              <a:extLst>
                <a:ext uri="{FF2B5EF4-FFF2-40B4-BE49-F238E27FC236}">
                  <a16:creationId xmlns:a16="http://schemas.microsoft.com/office/drawing/2014/main" id="{6B25929F-FE63-E8F9-155A-0594294BC51C}"/>
                </a:ext>
              </a:extLst>
            </p:cNvPr>
            <p:cNvSpPr/>
            <p:nvPr/>
          </p:nvSpPr>
          <p:spPr>
            <a:xfrm>
              <a:off x="6263156" y="3240000"/>
              <a:ext cx="2160000" cy="1620000"/>
            </a:xfrm>
            <a:prstGeom prst="rect">
              <a:avLst/>
            </a:prstGeom>
            <a:grp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hteck 74">
              <a:extLst>
                <a:ext uri="{FF2B5EF4-FFF2-40B4-BE49-F238E27FC236}">
                  <a16:creationId xmlns:a16="http://schemas.microsoft.com/office/drawing/2014/main" id="{4464849A-FDAC-D059-7827-4782687A1E54}"/>
                </a:ext>
              </a:extLst>
            </p:cNvPr>
            <p:cNvSpPr/>
            <p:nvPr/>
          </p:nvSpPr>
          <p:spPr>
            <a:xfrm>
              <a:off x="6444000" y="3420000"/>
              <a:ext cx="1800000" cy="1260000"/>
            </a:xfrm>
            <a:prstGeom prst="rect">
              <a:avLst/>
            </a:prstGeom>
            <a:grp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Ellipse 33">
              <a:extLst>
                <a:ext uri="{FF2B5EF4-FFF2-40B4-BE49-F238E27FC236}">
                  <a16:creationId xmlns:a16="http://schemas.microsoft.com/office/drawing/2014/main" id="{1BF20AE9-8730-3107-8C80-22E26FFEE36A}"/>
                </a:ext>
              </a:extLst>
            </p:cNvPr>
            <p:cNvSpPr/>
            <p:nvPr/>
          </p:nvSpPr>
          <p:spPr>
            <a:xfrm>
              <a:off x="7812000" y="3600000"/>
              <a:ext cx="180000" cy="180000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Ellipse 34">
              <a:extLst>
                <a:ext uri="{FF2B5EF4-FFF2-40B4-BE49-F238E27FC236}">
                  <a16:creationId xmlns:a16="http://schemas.microsoft.com/office/drawing/2014/main" id="{54B40EB5-AD70-EA60-303D-00F3EC781878}"/>
                </a:ext>
              </a:extLst>
            </p:cNvPr>
            <p:cNvSpPr/>
            <p:nvPr/>
          </p:nvSpPr>
          <p:spPr>
            <a:xfrm>
              <a:off x="7812000" y="3924000"/>
              <a:ext cx="180000" cy="180000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Ellipse 35">
              <a:extLst>
                <a:ext uri="{FF2B5EF4-FFF2-40B4-BE49-F238E27FC236}">
                  <a16:creationId xmlns:a16="http://schemas.microsoft.com/office/drawing/2014/main" id="{997227E0-DB5E-4884-E20E-311506EDA1F4}"/>
                </a:ext>
              </a:extLst>
            </p:cNvPr>
            <p:cNvSpPr/>
            <p:nvPr/>
          </p:nvSpPr>
          <p:spPr>
            <a:xfrm>
              <a:off x="7812000" y="4248000"/>
              <a:ext cx="180000" cy="180000"/>
            </a:xfrm>
            <a:prstGeom prst="ellipse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hteck: abgerundete Ecken 36">
              <a:extLst>
                <a:ext uri="{FF2B5EF4-FFF2-40B4-BE49-F238E27FC236}">
                  <a16:creationId xmlns:a16="http://schemas.microsoft.com/office/drawing/2014/main" id="{136C273E-245E-1451-4CAC-69C77CD9184A}"/>
                </a:ext>
              </a:extLst>
            </p:cNvPr>
            <p:cNvSpPr/>
            <p:nvPr/>
          </p:nvSpPr>
          <p:spPr>
            <a:xfrm>
              <a:off x="6552000" y="3564000"/>
              <a:ext cx="1080000" cy="972000"/>
            </a:xfrm>
            <a:prstGeom prst="roundRect">
              <a:avLst/>
            </a:prstGeom>
            <a:grp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ihandform: Form 37">
              <a:extLst>
                <a:ext uri="{FF2B5EF4-FFF2-40B4-BE49-F238E27FC236}">
                  <a16:creationId xmlns:a16="http://schemas.microsoft.com/office/drawing/2014/main" id="{72F58674-8CD5-1E46-F0C4-4DB43C8818DD}"/>
                </a:ext>
              </a:extLst>
            </p:cNvPr>
            <p:cNvSpPr/>
            <p:nvPr/>
          </p:nvSpPr>
          <p:spPr>
            <a:xfrm>
              <a:off x="6772508" y="3646950"/>
              <a:ext cx="628650" cy="823930"/>
            </a:xfrm>
            <a:custGeom>
              <a:avLst/>
              <a:gdLst>
                <a:gd name="connsiteX0" fmla="*/ 0 w 628650"/>
                <a:gd name="connsiteY0" fmla="*/ 545393 h 823930"/>
                <a:gd name="connsiteX1" fmla="*/ 133350 w 628650"/>
                <a:gd name="connsiteY1" fmla="*/ 135818 h 823930"/>
                <a:gd name="connsiteX2" fmla="*/ 180975 w 628650"/>
                <a:gd name="connsiteY2" fmla="*/ 821618 h 823930"/>
                <a:gd name="connsiteX3" fmla="*/ 266700 w 628650"/>
                <a:gd name="connsiteY3" fmla="*/ 373943 h 823930"/>
                <a:gd name="connsiteX4" fmla="*/ 295275 w 628650"/>
                <a:gd name="connsiteY4" fmla="*/ 802568 h 823930"/>
                <a:gd name="connsiteX5" fmla="*/ 447675 w 628650"/>
                <a:gd name="connsiteY5" fmla="*/ 2468 h 823930"/>
                <a:gd name="connsiteX6" fmla="*/ 466725 w 628650"/>
                <a:gd name="connsiteY6" fmla="*/ 545393 h 823930"/>
                <a:gd name="connsiteX7" fmla="*/ 542925 w 628650"/>
                <a:gd name="connsiteY7" fmla="*/ 345368 h 823930"/>
                <a:gd name="connsiteX8" fmla="*/ 628650 w 628650"/>
                <a:gd name="connsiteY8" fmla="*/ 707318 h 823930"/>
                <a:gd name="connsiteX9" fmla="*/ 628650 w 628650"/>
                <a:gd name="connsiteY9" fmla="*/ 707318 h 82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823930">
                  <a:moveTo>
                    <a:pt x="0" y="545393"/>
                  </a:moveTo>
                  <a:cubicBezTo>
                    <a:pt x="51594" y="317587"/>
                    <a:pt x="103188" y="89781"/>
                    <a:pt x="133350" y="135818"/>
                  </a:cubicBezTo>
                  <a:cubicBezTo>
                    <a:pt x="163512" y="181855"/>
                    <a:pt x="158750" y="781931"/>
                    <a:pt x="180975" y="821618"/>
                  </a:cubicBezTo>
                  <a:cubicBezTo>
                    <a:pt x="203200" y="861305"/>
                    <a:pt x="247650" y="377118"/>
                    <a:pt x="266700" y="373943"/>
                  </a:cubicBezTo>
                  <a:cubicBezTo>
                    <a:pt x="285750" y="370768"/>
                    <a:pt x="265113" y="864480"/>
                    <a:pt x="295275" y="802568"/>
                  </a:cubicBezTo>
                  <a:cubicBezTo>
                    <a:pt x="325437" y="740656"/>
                    <a:pt x="419100" y="45330"/>
                    <a:pt x="447675" y="2468"/>
                  </a:cubicBezTo>
                  <a:cubicBezTo>
                    <a:pt x="476250" y="-40394"/>
                    <a:pt x="450850" y="488243"/>
                    <a:pt x="466725" y="545393"/>
                  </a:cubicBezTo>
                  <a:cubicBezTo>
                    <a:pt x="482600" y="602543"/>
                    <a:pt x="515938" y="318381"/>
                    <a:pt x="542925" y="345368"/>
                  </a:cubicBezTo>
                  <a:cubicBezTo>
                    <a:pt x="569912" y="372355"/>
                    <a:pt x="628650" y="707318"/>
                    <a:pt x="628650" y="707318"/>
                  </a:cubicBezTo>
                  <a:lnTo>
                    <a:pt x="628650" y="707318"/>
                  </a:lnTo>
                </a:path>
              </a:pathLst>
            </a:custGeom>
            <a:grp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57" name="Grafik 122" descr="Sperren mit einfarbiger Füllung">
            <a:extLst>
              <a:ext uri="{FF2B5EF4-FFF2-40B4-BE49-F238E27FC236}">
                <a16:creationId xmlns:a16="http://schemas.microsoft.com/office/drawing/2014/main" id="{E64974BD-AA21-7E5A-1961-BF9B8CE199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37224" y="2073024"/>
            <a:ext cx="900000" cy="900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FF7D101-0472-D2FC-6F8A-F4D5567C4433}"/>
              </a:ext>
            </a:extLst>
          </p:cNvPr>
          <p:cNvSpPr txBox="1"/>
          <p:nvPr/>
        </p:nvSpPr>
        <p:spPr>
          <a:xfrm>
            <a:off x="838200" y="5915711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rgbClr val="0E3560"/>
                </a:solidFill>
              </a:rPr>
              <a:t>I</a:t>
            </a:r>
            <a:r>
              <a:rPr lang="en-US" sz="1600" b="1" dirty="0">
                <a:solidFill>
                  <a:srgbClr val="0E3560"/>
                </a:solidFill>
                <a:effectLst/>
              </a:rPr>
              <a:t>MPLEMENTATION OF HARDWARE MASKING SCHEMES IS A COMPLEX, DELICATE, AND ERROR-PRONE PROCESS.</a:t>
            </a:r>
          </a:p>
        </p:txBody>
      </p:sp>
      <p:cxnSp>
        <p:nvCxnSpPr>
          <p:cNvPr id="102" name="Gerade Verbindung 3">
            <a:extLst>
              <a:ext uri="{FF2B5EF4-FFF2-40B4-BE49-F238E27FC236}">
                <a16:creationId xmlns:a16="http://schemas.microsoft.com/office/drawing/2014/main" id="{44E99BC1-BF04-E279-E53A-A9F104EC81AE}"/>
              </a:ext>
            </a:extLst>
          </p:cNvPr>
          <p:cNvCxnSpPr>
            <a:cxnSpLocks/>
          </p:cNvCxnSpPr>
          <p:nvPr/>
        </p:nvCxnSpPr>
        <p:spPr>
          <a:xfrm>
            <a:off x="2987223" y="3757448"/>
            <a:ext cx="0" cy="540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feld 2">
            <a:extLst>
              <a:ext uri="{FF2B5EF4-FFF2-40B4-BE49-F238E27FC236}">
                <a16:creationId xmlns:a16="http://schemas.microsoft.com/office/drawing/2014/main" id="{30DF9807-666E-B465-AE9C-2EF13151514F}"/>
              </a:ext>
            </a:extLst>
          </p:cNvPr>
          <p:cNvSpPr txBox="1"/>
          <p:nvPr/>
        </p:nvSpPr>
        <p:spPr>
          <a:xfrm>
            <a:off x="1771992" y="4432465"/>
            <a:ext cx="243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8DAE0F"/>
                </a:solidFill>
                <a:latin typeface="Aptos" panose="020B0004020202020204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HARDWARE MASKING SCHEMES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88A7F4E-E7E4-B314-2315-5250BDA6694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8DAE0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90488" y="5072639"/>
            <a:ext cx="539496" cy="539496"/>
          </a:xfrm>
          <a:prstGeom prst="rect">
            <a:avLst/>
          </a:prstGeom>
        </p:spPr>
      </p:pic>
      <p:pic>
        <p:nvPicPr>
          <p:cNvPr id="108" name="Graphic 107" descr="Shield Tick with solid fill">
            <a:extLst>
              <a:ext uri="{FF2B5EF4-FFF2-40B4-BE49-F238E27FC236}">
                <a16:creationId xmlns:a16="http://schemas.microsoft.com/office/drawing/2014/main" id="{E7F80534-3097-6190-8287-B5D8A3BE2D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32638" y="5072639"/>
            <a:ext cx="539496" cy="53949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585FA42-9D35-90DF-94FC-EED22BE0389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8DAE0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99189" y="5079213"/>
            <a:ext cx="539496" cy="539496"/>
          </a:xfrm>
          <a:prstGeom prst="rect">
            <a:avLst/>
          </a:prstGeom>
        </p:spPr>
      </p:pic>
      <p:sp>
        <p:nvSpPr>
          <p:cNvPr id="110" name="Eingebuchteter Richtungspfeil 11">
            <a:extLst>
              <a:ext uri="{FF2B5EF4-FFF2-40B4-BE49-F238E27FC236}">
                <a16:creationId xmlns:a16="http://schemas.microsoft.com/office/drawing/2014/main" id="{13919EF5-D61D-6F09-A242-88EA1ABD93EB}"/>
              </a:ext>
            </a:extLst>
          </p:cNvPr>
          <p:cNvSpPr>
            <a:spLocks noChangeAspect="1"/>
          </p:cNvSpPr>
          <p:nvPr/>
        </p:nvSpPr>
        <p:spPr>
          <a:xfrm>
            <a:off x="5722357" y="2367566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70" grpId="0"/>
      <p:bldP spid="103" grpId="0"/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3E38D-B7F9-324E-833F-D0CC7EB4D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4CF475-7A2C-529C-5A64-49539271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MOTIVATION </a:t>
            </a:r>
            <a:r>
              <a:rPr lang="en-US" b="0" dirty="0">
                <a:latin typeface="Aptos Display" panose="020B0004020202020204" pitchFamily="34" charset="0"/>
              </a:rPr>
              <a:t>| FORMAL SECURITY REASONING</a:t>
            </a:r>
            <a:endParaRPr lang="en-US" dirty="0"/>
          </a:p>
        </p:txBody>
      </p:sp>
      <p:sp>
        <p:nvSpPr>
          <p:cNvPr id="7" name="Textfeld 32">
            <a:extLst>
              <a:ext uri="{FF2B5EF4-FFF2-40B4-BE49-F238E27FC236}">
                <a16:creationId xmlns:a16="http://schemas.microsoft.com/office/drawing/2014/main" id="{323FD95B-4233-46B1-E99F-28BA4147684A}"/>
              </a:ext>
            </a:extLst>
          </p:cNvPr>
          <p:cNvSpPr txBox="1"/>
          <p:nvPr/>
        </p:nvSpPr>
        <p:spPr>
          <a:xfrm>
            <a:off x="838200" y="4215527"/>
            <a:ext cx="290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ADVERSARY </a:t>
            </a:r>
            <a:b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MODELS</a:t>
            </a:r>
          </a:p>
        </p:txBody>
      </p:sp>
      <p:sp>
        <p:nvSpPr>
          <p:cNvPr id="9" name="Eingebuchteter Richtungspfeil 11">
            <a:extLst>
              <a:ext uri="{FF2B5EF4-FFF2-40B4-BE49-F238E27FC236}">
                <a16:creationId xmlns:a16="http://schemas.microsoft.com/office/drawing/2014/main" id="{B73C7000-C1D4-0F13-F137-0B66A6215404}"/>
              </a:ext>
            </a:extLst>
          </p:cNvPr>
          <p:cNvSpPr>
            <a:spLocks noChangeAspect="1"/>
          </p:cNvSpPr>
          <p:nvPr/>
        </p:nvSpPr>
        <p:spPr>
          <a:xfrm>
            <a:off x="4032190" y="2630035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60BFB-06E0-AC2C-EE36-34DBE340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4129" y="2134620"/>
            <a:ext cx="1463040" cy="146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6AD22-04B5-3176-FC9B-E176D23106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7928" y="2134620"/>
            <a:ext cx="1463040" cy="1463040"/>
          </a:xfrm>
          <a:prstGeom prst="rect">
            <a:avLst/>
          </a:prstGeom>
        </p:spPr>
      </p:pic>
      <p:sp>
        <p:nvSpPr>
          <p:cNvPr id="12" name="Textfeld 32">
            <a:extLst>
              <a:ext uri="{FF2B5EF4-FFF2-40B4-BE49-F238E27FC236}">
                <a16:creationId xmlns:a16="http://schemas.microsoft.com/office/drawing/2014/main" id="{15B61EB8-6FE9-60DA-5F95-E634F8E79B9E}"/>
              </a:ext>
            </a:extLst>
          </p:cNvPr>
          <p:cNvSpPr txBox="1"/>
          <p:nvPr/>
        </p:nvSpPr>
        <p:spPr>
          <a:xfrm>
            <a:off x="8449354" y="4215528"/>
            <a:ext cx="290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ARCHITECTURAL &amp; ENVIRONMENTAL CONDITIONS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62552D-119D-AADC-C379-32666796C4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0330" y="2116564"/>
            <a:ext cx="1463040" cy="1463040"/>
          </a:xfrm>
          <a:prstGeom prst="rect">
            <a:avLst/>
          </a:prstGeom>
        </p:spPr>
      </p:pic>
      <p:sp>
        <p:nvSpPr>
          <p:cNvPr id="14" name="Eingebuchteter Richtungspfeil 11">
            <a:extLst>
              <a:ext uri="{FF2B5EF4-FFF2-40B4-BE49-F238E27FC236}">
                <a16:creationId xmlns:a16="http://schemas.microsoft.com/office/drawing/2014/main" id="{586B9216-F86E-8958-3264-871FE69DB2C1}"/>
              </a:ext>
            </a:extLst>
          </p:cNvPr>
          <p:cNvSpPr>
            <a:spLocks noChangeAspect="1"/>
          </p:cNvSpPr>
          <p:nvPr/>
        </p:nvSpPr>
        <p:spPr>
          <a:xfrm rot="10800000">
            <a:off x="7918390" y="2630035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Textfeld 32">
            <a:extLst>
              <a:ext uri="{FF2B5EF4-FFF2-40B4-BE49-F238E27FC236}">
                <a16:creationId xmlns:a16="http://schemas.microsoft.com/office/drawing/2014/main" id="{40D89A31-0829-F47A-3792-275890421F78}"/>
              </a:ext>
            </a:extLst>
          </p:cNvPr>
          <p:cNvSpPr txBox="1"/>
          <p:nvPr/>
        </p:nvSpPr>
        <p:spPr>
          <a:xfrm>
            <a:off x="4603465" y="4215529"/>
            <a:ext cx="290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SECURITY </a:t>
            </a:r>
            <a:b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PROPERTIES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0AAE4-1D5E-072C-3E54-3B12DAC207EC}"/>
              </a:ext>
            </a:extLst>
          </p:cNvPr>
          <p:cNvSpPr txBox="1"/>
          <p:nvPr/>
        </p:nvSpPr>
        <p:spPr>
          <a:xfrm>
            <a:off x="866699" y="5916168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AUTOMATED SECURITY REASONING TOOLS ALLOW PRE-MANUFACTURING VULNERABILITY DETECTION. </a:t>
            </a:r>
          </a:p>
        </p:txBody>
      </p:sp>
    </p:spTree>
    <p:extLst>
      <p:ext uri="{BB962C8B-B14F-4D97-AF65-F5344CB8AC3E}">
        <p14:creationId xmlns:p14="http://schemas.microsoft.com/office/powerpoint/2010/main" val="37936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7166-ACBA-D162-1B50-0026B37D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PRELIMINARIES </a:t>
            </a:r>
            <a:r>
              <a:rPr lang="en-US" b="0" dirty="0">
                <a:latin typeface="Aptos Display" panose="020B0004020202020204" pitchFamily="34" charset="0"/>
              </a:rPr>
              <a:t>| LEAKAGE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C0915-4F0C-4C7E-15CF-AF8AD337C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EUROCRYPT 2025 | MADRID, SPAIN | MAY 5, 2025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6F543C-0662-7AAF-B041-FAB55B73AE51}"/>
              </a:ext>
            </a:extLst>
          </p:cNvPr>
          <p:cNvCxnSpPr>
            <a:cxnSpLocks/>
          </p:cNvCxnSpPr>
          <p:nvPr/>
        </p:nvCxnSpPr>
        <p:spPr>
          <a:xfrm>
            <a:off x="1861090" y="5166052"/>
            <a:ext cx="873822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32">
            <a:extLst>
              <a:ext uri="{FF2B5EF4-FFF2-40B4-BE49-F238E27FC236}">
                <a16:creationId xmlns:a16="http://schemas.microsoft.com/office/drawing/2014/main" id="{76668B3F-3EA2-8001-BCC5-D59D02BB80CF}"/>
              </a:ext>
            </a:extLst>
          </p:cNvPr>
          <p:cNvSpPr txBox="1"/>
          <p:nvPr/>
        </p:nvSpPr>
        <p:spPr>
          <a:xfrm>
            <a:off x="7408099" y="5165001"/>
            <a:ext cx="3191217" cy="21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REALISM OF SECURITY REASONING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C59A97-009A-7160-44A9-6DA57468C7C5}"/>
              </a:ext>
            </a:extLst>
          </p:cNvPr>
          <p:cNvCxnSpPr>
            <a:cxnSpLocks/>
          </p:cNvCxnSpPr>
          <p:nvPr/>
        </p:nvCxnSpPr>
        <p:spPr>
          <a:xfrm flipV="1">
            <a:off x="1861090" y="1481587"/>
            <a:ext cx="0" cy="368096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32">
            <a:extLst>
              <a:ext uri="{FF2B5EF4-FFF2-40B4-BE49-F238E27FC236}">
                <a16:creationId xmlns:a16="http://schemas.microsoft.com/office/drawing/2014/main" id="{F0DBA5C6-52BD-D924-0BAE-B0E1C8C4B24D}"/>
              </a:ext>
            </a:extLst>
          </p:cNvPr>
          <p:cNvSpPr txBox="1"/>
          <p:nvPr/>
        </p:nvSpPr>
        <p:spPr>
          <a:xfrm rot="16200000">
            <a:off x="-85098" y="3216364"/>
            <a:ext cx="3680965" cy="21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CONVENIENCE FOR SECURITY REASONING</a:t>
            </a:r>
          </a:p>
        </p:txBody>
      </p:sp>
      <p:sp>
        <p:nvSpPr>
          <p:cNvPr id="14" name="Textfeld 32">
            <a:extLst>
              <a:ext uri="{FF2B5EF4-FFF2-40B4-BE49-F238E27FC236}">
                <a16:creationId xmlns:a16="http://schemas.microsoft.com/office/drawing/2014/main" id="{EE4D2359-D915-3C3B-1113-9CABB2C938C5}"/>
              </a:ext>
            </a:extLst>
          </p:cNvPr>
          <p:cNvSpPr txBox="1"/>
          <p:nvPr/>
        </p:nvSpPr>
        <p:spPr>
          <a:xfrm>
            <a:off x="2285185" y="1766318"/>
            <a:ext cx="3262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solidFill>
                  <a:srgbClr val="0E3560"/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t-TRESHOLD PROBING MODEL [ISW03]</a:t>
            </a:r>
          </a:p>
        </p:txBody>
      </p:sp>
      <p:sp>
        <p:nvSpPr>
          <p:cNvPr id="15" name="Textfeld 32">
            <a:extLst>
              <a:ext uri="{FF2B5EF4-FFF2-40B4-BE49-F238E27FC236}">
                <a16:creationId xmlns:a16="http://schemas.microsoft.com/office/drawing/2014/main" id="{0EDF54E6-6C34-ACE4-106F-455F2AE664C7}"/>
              </a:ext>
            </a:extLst>
          </p:cNvPr>
          <p:cNvSpPr txBox="1"/>
          <p:nvPr/>
        </p:nvSpPr>
        <p:spPr>
          <a:xfrm>
            <a:off x="4558851" y="2858908"/>
            <a:ext cx="3052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solidFill>
                  <a:srgbClr val="0E3560"/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p-RANDOM PROBING MODEL [DDF14]</a:t>
            </a:r>
          </a:p>
        </p:txBody>
      </p:sp>
      <p:sp>
        <p:nvSpPr>
          <p:cNvPr id="16" name="Textfeld 32">
            <a:extLst>
              <a:ext uri="{FF2B5EF4-FFF2-40B4-BE49-F238E27FC236}">
                <a16:creationId xmlns:a16="http://schemas.microsoft.com/office/drawing/2014/main" id="{14A0467E-2FCB-7CCA-E018-338597EC442E}"/>
              </a:ext>
            </a:extLst>
          </p:cNvPr>
          <p:cNvSpPr txBox="1"/>
          <p:nvPr/>
        </p:nvSpPr>
        <p:spPr>
          <a:xfrm>
            <a:off x="7890021" y="3952770"/>
            <a:ext cx="2493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noProof="0" dirty="0">
                <a:solidFill>
                  <a:srgbClr val="0E3560"/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NOISY LEAKAGE MODEL [PR13]</a:t>
            </a:r>
          </a:p>
        </p:txBody>
      </p:sp>
      <p:cxnSp>
        <p:nvCxnSpPr>
          <p:cNvPr id="17" name="Gerade Verbindung 3">
            <a:extLst>
              <a:ext uri="{FF2B5EF4-FFF2-40B4-BE49-F238E27FC236}">
                <a16:creationId xmlns:a16="http://schemas.microsoft.com/office/drawing/2014/main" id="{FAE69236-DC1A-8F6B-B736-09B9D493798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916199" y="2057007"/>
            <a:ext cx="1" cy="24334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FF7BB0-AC33-C57C-7031-32F1C038945B}"/>
              </a:ext>
            </a:extLst>
          </p:cNvPr>
          <p:cNvSpPr txBox="1"/>
          <p:nvPr/>
        </p:nvSpPr>
        <p:spPr>
          <a:xfrm>
            <a:off x="2667853" y="4490407"/>
            <a:ext cx="24966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t variables leak</a:t>
            </a:r>
          </a:p>
        </p:txBody>
      </p:sp>
      <p:cxnSp>
        <p:nvCxnSpPr>
          <p:cNvPr id="19" name="Gerade Verbindung 3">
            <a:extLst>
              <a:ext uri="{FF2B5EF4-FFF2-40B4-BE49-F238E27FC236}">
                <a16:creationId xmlns:a16="http://schemas.microsoft.com/office/drawing/2014/main" id="{69684774-8D36-B27D-6D05-772D1FB63DC5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084858" y="3149597"/>
            <a:ext cx="0" cy="13408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608B5FC-BA76-3D03-0511-ADDB166AD50D}"/>
              </a:ext>
            </a:extLst>
          </p:cNvPr>
          <p:cNvSpPr txBox="1"/>
          <p:nvPr/>
        </p:nvSpPr>
        <p:spPr>
          <a:xfrm>
            <a:off x="4663296" y="4490407"/>
            <a:ext cx="2843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each variable leaks </a:t>
            </a:r>
            <a:br>
              <a:rPr lang="en-US" sz="12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12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with probability p</a:t>
            </a:r>
          </a:p>
        </p:txBody>
      </p:sp>
      <p:cxnSp>
        <p:nvCxnSpPr>
          <p:cNvPr id="21" name="Gerade Verbindung 3">
            <a:extLst>
              <a:ext uri="{FF2B5EF4-FFF2-40B4-BE49-F238E27FC236}">
                <a16:creationId xmlns:a16="http://schemas.microsoft.com/office/drawing/2014/main" id="{541123A3-2853-0A2E-F7DB-71E6FA1D2836}"/>
              </a:ext>
            </a:extLst>
          </p:cNvPr>
          <p:cNvCxnSpPr>
            <a:cxnSpLocks/>
          </p:cNvCxnSpPr>
          <p:nvPr/>
        </p:nvCxnSpPr>
        <p:spPr>
          <a:xfrm>
            <a:off x="9136930" y="4243460"/>
            <a:ext cx="0" cy="23553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457D65-F8E9-7600-474C-4BD9F3B98C1A}"/>
                  </a:ext>
                </a:extLst>
              </p:cNvPr>
              <p:cNvSpPr txBox="1"/>
              <p:nvPr/>
            </p:nvSpPr>
            <p:spPr>
              <a:xfrm>
                <a:off x="7890021" y="4490408"/>
                <a:ext cx="24966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sz="120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cs typeface="Gill Sans" panose="020B0502020104020203" pitchFamily="34" charset="-79"/>
                  </a:rPr>
                  <a:t>power</a:t>
                </a:r>
                <a:r>
                  <a:rPr lang="en-US" sz="120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ptos" panose="020B0004020202020204" pitchFamily="34" charset="0"/>
                    <a:cs typeface="Gill Sans" panose="020B0502020104020203" pitchFamily="34" charset="-79"/>
                  </a:rPr>
                  <a:t> consumption </a:t>
                </a:r>
                <a:br>
                  <a:rPr lang="en-US" sz="120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ptos" panose="020B0004020202020204" pitchFamily="34" charset="0"/>
                    <a:cs typeface="Gill Sans" panose="020B0502020104020203" pitchFamily="34" charset="-79"/>
                  </a:rPr>
                </a:br>
                <a14:m>
                  <m:oMath xmlns:m="http://schemas.openxmlformats.org/officeDocument/2006/math">
                    <m:r>
                      <a:rPr lang="en-US" sz="1200" b="0" i="1" noProof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" panose="020B0502020104020203" pitchFamily="34" charset="-79"/>
                      </a:rPr>
                      <m:t>~</m:t>
                    </m:r>
                  </m:oMath>
                </a14:m>
                <a:r>
                  <a:rPr lang="en-US" sz="120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Black" panose="02000000000000000000" pitchFamily="2" charset="0"/>
                      </a:rPr>
                      <m:t>ℒ</m:t>
                    </m:r>
                    <m:d>
                      <m:dPr>
                        <m:ctrlPr>
                          <a:rPr lang="de-DE" sz="1200" b="0" i="1" noProof="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 Black" panose="02000000000000000000" pitchFamily="2" charset="0"/>
                          </a:rPr>
                        </m:ctrlPr>
                      </m:dPr>
                      <m:e>
                        <m:r>
                          <a:rPr lang="de-DE" sz="1200" b="0" i="1" noProof="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 Black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de-DE" sz="1200" b="0" i="1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Black" panose="02000000000000000000" pitchFamily="2" charset="0"/>
                      </a:rPr>
                      <m:t>+</m:t>
                    </m:r>
                    <m:r>
                      <a:rPr lang="el-GR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Black" panose="02000000000000000000" pitchFamily="2" charset="0"/>
                      </a:rPr>
                      <m:t>𝜂</m:t>
                    </m:r>
                  </m:oMath>
                </a14:m>
                <a:endParaRPr lang="en-US" sz="1200" i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457D65-F8E9-7600-474C-4BD9F3B98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021" y="4490408"/>
                <a:ext cx="2496691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CDA0AC5-91FE-F00B-D740-9FAFDE7D9813}"/>
              </a:ext>
            </a:extLst>
          </p:cNvPr>
          <p:cNvSpPr txBox="1"/>
          <p:nvPr/>
        </p:nvSpPr>
        <p:spPr>
          <a:xfrm>
            <a:off x="866699" y="5916168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STATE-OF-THE-ART REASONING TOOLS ARE RESTRICTED (FOR STRUCTURES AND/OR MODELS) OR INCOMPLETE.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9885D5D1-999F-E5BF-64AD-3C70C713BE16}"/>
              </a:ext>
            </a:extLst>
          </p:cNvPr>
          <p:cNvCxnSpPr>
            <a:stCxn id="16" idx="0"/>
            <a:endCxn id="15" idx="3"/>
          </p:cNvCxnSpPr>
          <p:nvPr/>
        </p:nvCxnSpPr>
        <p:spPr>
          <a:xfrm rot="16200000" flipV="1">
            <a:off x="7896218" y="2712057"/>
            <a:ext cx="955362" cy="1526063"/>
          </a:xfrm>
          <a:prstGeom prst="curvedConnector2">
            <a:avLst/>
          </a:prstGeom>
          <a:ln w="127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FE40FB43-CBE8-6995-87D6-72FFA171DCE2}"/>
              </a:ext>
            </a:extLst>
          </p:cNvPr>
          <p:cNvCxnSpPr>
            <a:stCxn id="15" idx="0"/>
            <a:endCxn id="14" idx="3"/>
          </p:cNvCxnSpPr>
          <p:nvPr/>
        </p:nvCxnSpPr>
        <p:spPr>
          <a:xfrm rot="16200000" flipV="1">
            <a:off x="5338992" y="2113040"/>
            <a:ext cx="954090" cy="537645"/>
          </a:xfrm>
          <a:prstGeom prst="curvedConnector2">
            <a:avLst/>
          </a:prstGeom>
          <a:ln w="127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BEF247-082F-F786-B729-DB9C7EEA8B53}"/>
              </a:ext>
            </a:extLst>
          </p:cNvPr>
          <p:cNvSpPr txBox="1"/>
          <p:nvPr/>
        </p:nvSpPr>
        <p:spPr>
          <a:xfrm>
            <a:off x="8265260" y="3170345"/>
            <a:ext cx="7671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SECURITY 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REDUCTION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745859-63C3-20FD-583A-9407BEE0AB09}"/>
              </a:ext>
            </a:extLst>
          </p:cNvPr>
          <p:cNvSpPr txBox="1"/>
          <p:nvPr/>
        </p:nvSpPr>
        <p:spPr>
          <a:xfrm>
            <a:off x="5596468" y="2164248"/>
            <a:ext cx="7671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SECURITY 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386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2" grpId="0"/>
      <p:bldP spid="44" grpId="0"/>
      <p:bldP spid="1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F65C-B446-DAD1-1914-2B4CDE20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CONTRIBUTION | </a:t>
            </a:r>
            <a:r>
              <a:rPr lang="en-US" b="0" dirty="0">
                <a:latin typeface="Aptos Display" panose="020B0004020202020204" pitchFamily="34" charset="0"/>
              </a:rPr>
              <a:t>RESEARCH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3AEA-8284-421A-8EE6-26F5911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DEVELOP </a:t>
            </a:r>
          </a:p>
          <a:p>
            <a:pPr algn="ctr"/>
            <a:r>
              <a:rPr lang="en-US" sz="3000" b="1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SOUND, ACCURATE AND EFFICIENT TOOLS 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FOR VERIFYING THE SECURITY OF </a:t>
            </a:r>
          </a:p>
          <a:p>
            <a:pPr algn="ctr"/>
            <a:r>
              <a:rPr lang="en-US" sz="3000" b="1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ARBITRARY AND COMPLEX MASKED HARDWARE CIRCUITS</a:t>
            </a:r>
            <a:r>
              <a:rPr lang="en-US" sz="3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UNDER </a:t>
            </a:r>
          </a:p>
          <a:p>
            <a:pPr algn="ctr"/>
            <a:r>
              <a:rPr lang="en-US" sz="3000" b="1" dirty="0">
                <a:solidFill>
                  <a:srgbClr val="0E3560"/>
                </a:solidFill>
                <a:effectLst/>
                <a:latin typeface="Aptos" panose="020B0004020202020204" pitchFamily="34" charset="0"/>
              </a:rPr>
              <a:t>MORE REALISTIC LEAKAGE MODELS</a:t>
            </a:r>
            <a:endParaRPr lang="en-US" sz="3000" b="1" dirty="0">
              <a:latin typeface="Aptos" panose="020B00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1AF9EE2-BF74-75E8-2494-FF54126F3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</p:spTree>
    <p:extLst>
      <p:ext uri="{BB962C8B-B14F-4D97-AF65-F5344CB8AC3E}">
        <p14:creationId xmlns:p14="http://schemas.microsoft.com/office/powerpoint/2010/main" val="376697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993FDE-40C5-7337-9925-402FDFFE0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00" y="2661312"/>
            <a:ext cx="10896000" cy="916775"/>
          </a:xfrm>
        </p:spPr>
        <p:txBody>
          <a:bodyPr/>
          <a:lstStyle/>
          <a:p>
            <a:pPr algn="ctr"/>
            <a:r>
              <a:rPr lang="en-US" sz="6600" b="1" dirty="0">
                <a:latin typeface="Aptos Display" panose="020B0004020202020204" pitchFamily="34" charset="0"/>
              </a:rPr>
              <a:t>OUR CONTRIBUTIONS</a:t>
            </a:r>
            <a:endParaRPr lang="de-DE" sz="66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98707-2A9E-9390-5F3C-90ACEE0C2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0855051B-FB54-CC5C-43A9-DD21488B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74" y="2021177"/>
            <a:ext cx="5946328" cy="2476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5" descr="Lupe mit einfarbiger Füllung">
            <a:extLst>
              <a:ext uri="{FF2B5EF4-FFF2-40B4-BE49-F238E27FC236}">
                <a16:creationId xmlns:a16="http://schemas.microsoft.com/office/drawing/2014/main" id="{D32D2B4A-D174-4547-7515-EAAE514B0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3184" y="3423134"/>
            <a:ext cx="468770" cy="4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6C920-99FF-7F5A-7F26-D6BBCB83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THEORY | </a:t>
            </a:r>
            <a:r>
              <a:rPr lang="en-US" b="0" dirty="0">
                <a:latin typeface="Aptos Display" panose="020B0004020202020204" pitchFamily="34" charset="0"/>
              </a:rPr>
              <a:t>SECURITY DEFINITION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EDE52A6-B119-976E-933E-D6B9B1C93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A2DF4-37DD-F9A5-EC71-2BB58E1AF554}"/>
                  </a:ext>
                </a:extLst>
              </p:cNvPr>
              <p:cNvSpPr txBox="1"/>
              <p:nvPr/>
            </p:nvSpPr>
            <p:spPr>
              <a:xfrm>
                <a:off x="838200" y="5011582"/>
                <a:ext cx="10515600" cy="61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E3560"/>
                    </a:solidFill>
                    <a:latin typeface="Aptos" panose="020B0004020202020204" pitchFamily="34" charset="0"/>
                  </a:rPr>
                  <a:t>INDISTINGUISHABILITY – PROBING SECURITY</a:t>
                </a: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</a:rPr>
                  <a:t>For a fixed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</a:rPr>
                  <a:t> probes, an </a:t>
                </a:r>
                <a:r>
                  <a:rPr lang="en-US" sz="1200" dirty="0">
                    <a:solidFill>
                      <a:schemeClr val="accent4"/>
                    </a:solidFill>
                    <a:latin typeface="Aptos" panose="020B0004020202020204" pitchFamily="34" charset="0"/>
                  </a:rPr>
                  <a:t>ADVERSARY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</a:rPr>
                  <a:t> cannot distinguish between different input values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sz="12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2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2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p>
                    </m:sSubSup>
                    <m:r>
                      <a:rPr lang="de-DE" sz="1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A2DF4-37DD-F9A5-EC71-2BB58E1A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11582"/>
                <a:ext cx="10515600" cy="61318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5" descr="Lupe mit einfarbiger Füllung">
            <a:extLst>
              <a:ext uri="{FF2B5EF4-FFF2-40B4-BE49-F238E27FC236}">
                <a16:creationId xmlns:a16="http://schemas.microsoft.com/office/drawing/2014/main" id="{5B993ED5-4046-460E-B64B-E740EE216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0643" y="2080295"/>
            <a:ext cx="468770" cy="4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5" descr="Lupe mit einfarbiger Füllung">
            <a:extLst>
              <a:ext uri="{FF2B5EF4-FFF2-40B4-BE49-F238E27FC236}">
                <a16:creationId xmlns:a16="http://schemas.microsoft.com/office/drawing/2014/main" id="{E5BAD965-AE13-FC45-5DD6-D24B9DD2C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6632" y="4074928"/>
            <a:ext cx="468770" cy="4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FF3D90-DE71-D9E9-A2EC-C6CCAC48F353}"/>
                  </a:ext>
                </a:extLst>
              </p:cNvPr>
              <p:cNvSpPr txBox="1"/>
              <p:nvPr/>
            </p:nvSpPr>
            <p:spPr>
              <a:xfrm>
                <a:off x="7325730" y="1897838"/>
                <a:ext cx="708473" cy="208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…  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FF3D90-DE71-D9E9-A2EC-C6CCAC48F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30" y="1897838"/>
                <a:ext cx="708473" cy="208013"/>
              </a:xfrm>
              <a:prstGeom prst="rect">
                <a:avLst/>
              </a:prstGeom>
              <a:blipFill>
                <a:blip r:embed="rId7"/>
                <a:stretch>
                  <a:fillRect t="-1176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BDA969-2203-0FC2-AEBB-0E78CAF671EA}"/>
                  </a:ext>
                </a:extLst>
              </p:cNvPr>
              <p:cNvSpPr txBox="1"/>
              <p:nvPr/>
            </p:nvSpPr>
            <p:spPr>
              <a:xfrm>
                <a:off x="6515402" y="2278678"/>
                <a:ext cx="887956" cy="27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0…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BDA969-2203-0FC2-AEBB-0E78CAF67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02" y="2278678"/>
                <a:ext cx="887956" cy="277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94ABE-D483-D83A-582E-D6C90FA95481}"/>
                  </a:ext>
                </a:extLst>
              </p:cNvPr>
              <p:cNvSpPr txBox="1"/>
              <p:nvPr/>
            </p:nvSpPr>
            <p:spPr>
              <a:xfrm>
                <a:off x="7983358" y="2278678"/>
                <a:ext cx="855454" cy="27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1…1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94ABE-D483-D83A-582E-D6C90FA95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358" y="2278678"/>
                <a:ext cx="855454" cy="277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3E7A844-6C58-BEBC-DE62-329AD31D7814}"/>
              </a:ext>
            </a:extLst>
          </p:cNvPr>
          <p:cNvGrpSpPr/>
          <p:nvPr/>
        </p:nvGrpSpPr>
        <p:grpSpPr>
          <a:xfrm>
            <a:off x="6671066" y="1763675"/>
            <a:ext cx="515003" cy="515003"/>
            <a:chOff x="8573477" y="3605328"/>
            <a:chExt cx="914400" cy="914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BB3274-071F-0424-2F62-955D6921C1B7}"/>
                </a:ext>
              </a:extLst>
            </p:cNvPr>
            <p:cNvCxnSpPr>
              <a:cxnSpLocks/>
            </p:cNvCxnSpPr>
            <p:nvPr/>
          </p:nvCxnSpPr>
          <p:spPr>
            <a:xfrm>
              <a:off x="8573477" y="4384431"/>
              <a:ext cx="9144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AE7C80-76BF-6EEF-1312-E9D004A81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800" y="3605328"/>
              <a:ext cx="0" cy="914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0CB488B-91DE-A422-73BC-D859D54BEBCA}"/>
                </a:ext>
              </a:extLst>
            </p:cNvPr>
            <p:cNvSpPr/>
            <p:nvPr/>
          </p:nvSpPr>
          <p:spPr>
            <a:xfrm>
              <a:off x="8721969" y="3712203"/>
              <a:ext cx="726831" cy="632001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C7D43A-C694-C40B-5E3D-88265CF0DCFC}"/>
              </a:ext>
            </a:extLst>
          </p:cNvPr>
          <p:cNvGrpSpPr/>
          <p:nvPr/>
        </p:nvGrpSpPr>
        <p:grpSpPr>
          <a:xfrm>
            <a:off x="8132047" y="1763675"/>
            <a:ext cx="515003" cy="515003"/>
            <a:chOff x="8573477" y="3605328"/>
            <a:chExt cx="914400" cy="914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A1E071-433E-4882-D6A6-C8BF7FB33F38}"/>
                </a:ext>
              </a:extLst>
            </p:cNvPr>
            <p:cNvCxnSpPr>
              <a:cxnSpLocks/>
            </p:cNvCxnSpPr>
            <p:nvPr/>
          </p:nvCxnSpPr>
          <p:spPr>
            <a:xfrm>
              <a:off x="8573477" y="4384431"/>
              <a:ext cx="9144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6ADF79-C7C1-EAA1-D05D-2D59CC650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6800" y="3605328"/>
              <a:ext cx="0" cy="914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71331-135E-769E-82B0-2236CAD0B138}"/>
                </a:ext>
              </a:extLst>
            </p:cNvPr>
            <p:cNvSpPr/>
            <p:nvPr/>
          </p:nvSpPr>
          <p:spPr>
            <a:xfrm>
              <a:off x="8721969" y="3712203"/>
              <a:ext cx="726831" cy="632001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D3EF8B-CD6A-7352-FF33-42CEECB8122E}"/>
                  </a:ext>
                </a:extLst>
              </p:cNvPr>
              <p:cNvSpPr txBox="1"/>
              <p:nvPr/>
            </p:nvSpPr>
            <p:spPr>
              <a:xfrm>
                <a:off x="4129332" y="5899266"/>
                <a:ext cx="3834600" cy="294824"/>
              </a:xfrm>
              <a:prstGeom prst="rect">
                <a:avLst/>
              </a:prstGeom>
              <a:noFill/>
              <a:ln w="1270">
                <a:solidFill>
                  <a:srgbClr val="0E35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noProof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noProof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noProof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𝐸𝑥</m:t>
                        </m:r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120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noProof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</m:d>
                    <m:r>
                      <a:rPr lang="en-US" sz="1200" b="0" i="1" noProof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200" b="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Cambria Math" panose="02040503050406030204" pitchFamily="18" charset="0"/>
                  </a:rPr>
                  <a:t>for all sets </a:t>
                </a:r>
                <a14:m>
                  <m:oMath xmlns:m="http://schemas.openxmlformats.org/officeDocument/2006/math">
                    <m:r>
                      <a:rPr lang="en-US" sz="1200" b="0" i="1" noProof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1200" b="0" i="1" noProof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1200" b="0" i="1" noProof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1200" b="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Cambria Math" panose="02040503050406030204" pitchFamily="18" charset="0"/>
                  </a:rPr>
                  <a:t> of up to </a:t>
                </a:r>
                <a14:m>
                  <m:oMath xmlns:m="http://schemas.openxmlformats.org/officeDocument/2006/math">
                    <m:r>
                      <a:rPr lang="de-DE" sz="1200" b="0" i="1" noProof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b="0" i="1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Cambria Math" panose="02040503050406030204" pitchFamily="18" charset="0"/>
                  </a:rPr>
                  <a:t> probes</a:t>
                </a:r>
                <a:endParaRPr lang="en-US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D3EF8B-CD6A-7352-FF33-42CEECB81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32" y="5899266"/>
                <a:ext cx="3834600" cy="294824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  <a:ln w="1270">
                <a:solidFill>
                  <a:srgbClr val="0E35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12-Point Star 42">
            <a:extLst>
              <a:ext uri="{FF2B5EF4-FFF2-40B4-BE49-F238E27FC236}">
                <a16:creationId xmlns:a16="http://schemas.microsoft.com/office/drawing/2014/main" id="{9517E30D-BE9C-08A6-5F3F-1A7566C71C29}"/>
              </a:ext>
            </a:extLst>
          </p:cNvPr>
          <p:cNvSpPr/>
          <p:nvPr/>
        </p:nvSpPr>
        <p:spPr>
          <a:xfrm>
            <a:off x="7826772" y="5765838"/>
            <a:ext cx="274320" cy="274320"/>
          </a:xfrm>
          <a:prstGeom prst="star12">
            <a:avLst/>
          </a:prstGeom>
          <a:solidFill>
            <a:srgbClr val="8DA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5876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9" grpId="0"/>
      <p:bldP spid="30" grpId="0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3A2B-FB4D-D017-3836-CF7C3BDA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THEORY </a:t>
            </a:r>
            <a:r>
              <a:rPr lang="en-US" b="0" dirty="0">
                <a:latin typeface="Aptos Display" panose="020B0004020202020204" pitchFamily="34" charset="0"/>
              </a:rPr>
              <a:t>| DERIVING LEAKAGE FUNCTIONS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623D9F6-81AA-4635-89A3-999B05AD2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87702"/>
            <a:ext cx="10061026" cy="233679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EUROCRYPT 2025 | MADRID, SPAIN | MAY 5,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D4337C-4C05-BE4D-91D9-EDACFD1F11B8}"/>
              </a:ext>
            </a:extLst>
          </p:cNvPr>
          <p:cNvGrpSpPr>
            <a:grpSpLocks noChangeAspect="1"/>
          </p:cNvGrpSpPr>
          <p:nvPr/>
        </p:nvGrpSpPr>
        <p:grpSpPr>
          <a:xfrm>
            <a:off x="838199" y="2014100"/>
            <a:ext cx="548640" cy="548640"/>
            <a:chOff x="1963599" y="3368806"/>
            <a:chExt cx="515003" cy="51500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1D9E3D8-40F4-1808-C7A5-8EDDC762286C}"/>
                </a:ext>
              </a:extLst>
            </p:cNvPr>
            <p:cNvCxnSpPr>
              <a:cxnSpLocks/>
            </p:cNvCxnSpPr>
            <p:nvPr/>
          </p:nvCxnSpPr>
          <p:spPr>
            <a:xfrm>
              <a:off x="1963599" y="3807608"/>
              <a:ext cx="5150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0AB540-A039-E60D-5F2F-76E2C2238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7424" y="3368806"/>
              <a:ext cx="0" cy="51500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C36EA6-94BA-8B2B-5222-8DD893A9603D}"/>
                </a:ext>
              </a:extLst>
            </p:cNvPr>
            <p:cNvSpPr/>
            <p:nvPr/>
          </p:nvSpPr>
          <p:spPr>
            <a:xfrm>
              <a:off x="2047232" y="3429000"/>
              <a:ext cx="409361" cy="355952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8786D9-B6AF-2D46-F764-6645130D95E3}"/>
                  </a:ext>
                </a:extLst>
              </p:cNvPr>
              <p:cNvSpPr txBox="1"/>
              <p:nvPr/>
            </p:nvSpPr>
            <p:spPr>
              <a:xfrm>
                <a:off x="1038781" y="3107693"/>
                <a:ext cx="1474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8786D9-B6AF-2D46-F764-6645130D9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81" y="3107693"/>
                <a:ext cx="147476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B03A38-11E5-3414-D79D-EE3F45450465}"/>
                  </a:ext>
                </a:extLst>
              </p:cNvPr>
              <p:cNvSpPr txBox="1"/>
              <p:nvPr/>
            </p:nvSpPr>
            <p:spPr>
              <a:xfrm>
                <a:off x="668541" y="2592548"/>
                <a:ext cx="887956" cy="27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0…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B03A38-11E5-3414-D79D-EE3F45450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41" y="2592548"/>
                <a:ext cx="887956" cy="27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92D1524-55C1-D632-A9CE-07761F04FD07}"/>
              </a:ext>
            </a:extLst>
          </p:cNvPr>
          <p:cNvGrpSpPr>
            <a:grpSpLocks noChangeAspect="1"/>
          </p:cNvGrpSpPr>
          <p:nvPr/>
        </p:nvGrpSpPr>
        <p:grpSpPr>
          <a:xfrm>
            <a:off x="838199" y="3519500"/>
            <a:ext cx="548640" cy="548640"/>
            <a:chOff x="1963599" y="3368806"/>
            <a:chExt cx="515003" cy="51500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BDE900-D501-BE8F-FF26-DF73D386570C}"/>
                </a:ext>
              </a:extLst>
            </p:cNvPr>
            <p:cNvCxnSpPr>
              <a:cxnSpLocks/>
            </p:cNvCxnSpPr>
            <p:nvPr/>
          </p:nvCxnSpPr>
          <p:spPr>
            <a:xfrm>
              <a:off x="1963599" y="3807608"/>
              <a:ext cx="5150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26E610-28EA-AB34-B23B-EAB209C53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7424" y="3368806"/>
              <a:ext cx="0" cy="51500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199952C-A83C-B09F-00E2-90D9958DF5C8}"/>
                </a:ext>
              </a:extLst>
            </p:cNvPr>
            <p:cNvSpPr/>
            <p:nvPr/>
          </p:nvSpPr>
          <p:spPr>
            <a:xfrm>
              <a:off x="2047232" y="3428999"/>
              <a:ext cx="409361" cy="355952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7FB7B4-32A1-6E61-61D3-ED7AD00C5196}"/>
                  </a:ext>
                </a:extLst>
              </p:cNvPr>
              <p:cNvSpPr txBox="1"/>
              <p:nvPr/>
            </p:nvSpPr>
            <p:spPr>
              <a:xfrm>
                <a:off x="732800" y="4097948"/>
                <a:ext cx="7594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7FB7B4-32A1-6E61-61D3-ED7AD00C5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00" y="4097948"/>
                <a:ext cx="75943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B9C194D-57DF-231C-289F-B829873E7352}"/>
              </a:ext>
            </a:extLst>
          </p:cNvPr>
          <p:cNvGrpSpPr>
            <a:grpSpLocks noChangeAspect="1"/>
          </p:cNvGrpSpPr>
          <p:nvPr/>
        </p:nvGrpSpPr>
        <p:grpSpPr>
          <a:xfrm>
            <a:off x="2717799" y="2014100"/>
            <a:ext cx="548640" cy="548640"/>
            <a:chOff x="1963599" y="3368806"/>
            <a:chExt cx="515003" cy="51500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B4AFD4-F5AC-4418-4069-EC09F392E2E7}"/>
                </a:ext>
              </a:extLst>
            </p:cNvPr>
            <p:cNvCxnSpPr>
              <a:cxnSpLocks/>
            </p:cNvCxnSpPr>
            <p:nvPr/>
          </p:nvCxnSpPr>
          <p:spPr>
            <a:xfrm>
              <a:off x="1963599" y="3807608"/>
              <a:ext cx="5150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C21B5BF-EC07-3440-C01D-308B54317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7424" y="3368806"/>
              <a:ext cx="0" cy="51500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F5E454A-86BC-FD2F-2719-8973E960CF74}"/>
                </a:ext>
              </a:extLst>
            </p:cNvPr>
            <p:cNvSpPr/>
            <p:nvPr/>
          </p:nvSpPr>
          <p:spPr>
            <a:xfrm>
              <a:off x="2047232" y="3429000"/>
              <a:ext cx="409361" cy="355952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C4967E-8B3C-9894-86A4-9619CCAD4E03}"/>
                  </a:ext>
                </a:extLst>
              </p:cNvPr>
              <p:cNvSpPr txBox="1"/>
              <p:nvPr/>
            </p:nvSpPr>
            <p:spPr>
              <a:xfrm>
                <a:off x="2548141" y="2592548"/>
                <a:ext cx="887956" cy="27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0…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C4967E-8B3C-9894-86A4-9619CCAD4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141" y="2592548"/>
                <a:ext cx="887956" cy="27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D1D1D1-0700-1585-2EE5-7FF4DD847571}"/>
                  </a:ext>
                </a:extLst>
              </p:cNvPr>
              <p:cNvSpPr txBox="1"/>
              <p:nvPr/>
            </p:nvSpPr>
            <p:spPr>
              <a:xfrm>
                <a:off x="1988907" y="3103682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D1D1D1-0700-1585-2EE5-7FF4DD84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07" y="3103682"/>
                <a:ext cx="195566" cy="246221"/>
              </a:xfrm>
              <a:prstGeom prst="rect">
                <a:avLst/>
              </a:prstGeom>
              <a:blipFill>
                <a:blip r:embed="rId6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3">
            <a:extLst>
              <a:ext uri="{FF2B5EF4-FFF2-40B4-BE49-F238E27FC236}">
                <a16:creationId xmlns:a16="http://schemas.microsoft.com/office/drawing/2014/main" id="{A5AE2823-E392-5BAD-96BE-0CC9925775BB}"/>
              </a:ext>
            </a:extLst>
          </p:cNvPr>
          <p:cNvCxnSpPr>
            <a:cxnSpLocks/>
          </p:cNvCxnSpPr>
          <p:nvPr/>
        </p:nvCxnSpPr>
        <p:spPr>
          <a:xfrm>
            <a:off x="732800" y="4621560"/>
            <a:ext cx="270329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2E8191-9678-F6F4-621F-CAA750246051}"/>
                  </a:ext>
                </a:extLst>
              </p:cNvPr>
              <p:cNvSpPr txBox="1"/>
              <p:nvPr/>
            </p:nvSpPr>
            <p:spPr>
              <a:xfrm>
                <a:off x="886493" y="4753553"/>
                <a:ext cx="2394630" cy="29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 := |</m:t>
                      </m:r>
                      <m:sSubSup>
                        <m:sSubSupPr>
                          <m:ctrlP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)|−|</m:t>
                      </m:r>
                      <m:sSubSup>
                        <m:sSubSupPr>
                          <m:ctrlP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2E8191-9678-F6F4-621F-CAA75024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93" y="4753553"/>
                <a:ext cx="2394630" cy="291426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Eingebuchteter Richtungspfeil 11">
            <a:extLst>
              <a:ext uri="{FF2B5EF4-FFF2-40B4-BE49-F238E27FC236}">
                <a16:creationId xmlns:a16="http://schemas.microsoft.com/office/drawing/2014/main" id="{631D990A-76CE-BE4C-C028-7909D891A554}"/>
              </a:ext>
            </a:extLst>
          </p:cNvPr>
          <p:cNvSpPr>
            <a:spLocks noChangeAspect="1"/>
          </p:cNvSpPr>
          <p:nvPr/>
        </p:nvSpPr>
        <p:spPr>
          <a:xfrm>
            <a:off x="3929865" y="2938247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2881ABA-4D36-7BC8-ADAB-30102322D5A0}"/>
              </a:ext>
            </a:extLst>
          </p:cNvPr>
          <p:cNvGrpSpPr>
            <a:grpSpLocks noChangeAspect="1"/>
          </p:cNvGrpSpPr>
          <p:nvPr/>
        </p:nvGrpSpPr>
        <p:grpSpPr>
          <a:xfrm>
            <a:off x="5181598" y="1984896"/>
            <a:ext cx="1828800" cy="2262446"/>
            <a:chOff x="5123790" y="1713327"/>
            <a:chExt cx="1552900" cy="192112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FFE5949-ECD3-39AC-C10C-35985954C094}"/>
                </a:ext>
              </a:extLst>
            </p:cNvPr>
            <p:cNvGrpSpPr/>
            <p:nvPr/>
          </p:nvGrpSpPr>
          <p:grpSpPr>
            <a:xfrm>
              <a:off x="5123790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FBD39D6-6D51-742E-CC65-151532DF46CE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BF04474-6972-8BF3-325C-8E21D77C9BE1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AF7FA1E-E068-D79D-023E-B67AD4D0CA6D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56FA161-FE87-6C08-210C-E97617831A35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766A126-96DC-2189-B2F3-16005A5C5348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ED91AB4-DF00-99F6-C6AE-45004D133D61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7A8BBD-96DC-DA8B-E5AD-C695F3104083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EDA0D78-BDFA-40C9-E8C9-07A56950505F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E3E0929-4E3F-2177-1FD1-9DC950036E83}"/>
                </a:ext>
              </a:extLst>
            </p:cNvPr>
            <p:cNvGrpSpPr/>
            <p:nvPr/>
          </p:nvGrpSpPr>
          <p:grpSpPr>
            <a:xfrm>
              <a:off x="5580988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5F90EEC-4C01-B3C4-66F9-D2312C814F36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455DDE-BEF5-00B6-0BB0-3EA1DFAE279B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2E1770D-B1B6-2CD7-A68D-C6E87DB11E02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BFBE7C0-67E9-BFC6-22E6-98D593CF6EA0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F83AE30-624C-1FFB-7A72-A5B84549563E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CC3AECF-A3CB-3548-196A-4365C8A39D84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5B17F87-F521-4960-ECCC-35BDAE5494DF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C2A6703-D5B9-DD73-3074-D07627187A91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197C001-E87D-3AA0-6551-F30D11BB6971}"/>
                </a:ext>
              </a:extLst>
            </p:cNvPr>
            <p:cNvGrpSpPr/>
            <p:nvPr/>
          </p:nvGrpSpPr>
          <p:grpSpPr>
            <a:xfrm>
              <a:off x="6038186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D6191A-E5F2-EFFD-60FC-FC76B749BCD3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17B04B2-C99C-AAD0-2512-2E8DF6A14E59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26BC04B-F53C-1DC4-65DD-7575A1B46E5A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539702B-574E-0099-2A89-000CE735D4F1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4B74D5D-125C-2279-038A-CFF631FBBC3E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1F8681D-D548-0D4B-CAB3-87CD9E6B0C56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2B50C58-4838-75B8-0AA2-0E8A8F0F99AB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6B29BC2-D2FF-559B-CA22-8FEFDD1C29D0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0EB5473-858C-BB32-98CA-BAEB9DFC4A13}"/>
                </a:ext>
              </a:extLst>
            </p:cNvPr>
            <p:cNvGrpSpPr/>
            <p:nvPr/>
          </p:nvGrpSpPr>
          <p:grpSpPr>
            <a:xfrm>
              <a:off x="6495384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3FD1E01-26D6-8BD8-91E1-26F033E5C9E4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B898135-4843-3F12-F1A2-4140A992061A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A4D57F0-E006-15B7-4DC2-F703AC2D8BC1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1C13AA4-2412-71EB-0C89-47B94A7456A0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3B53FF9C-1687-CF11-982A-A6BD67FBD0A2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562866CD-4A5C-E5EA-6E41-69B945CB2E94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42311C3-FC2F-272C-0AB3-E13D964B92EA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E67304F-76A4-A82B-BBFB-5D2CB0A5B364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4A985ED-092B-E928-8C4A-9D8A9A704A68}"/>
                </a:ext>
              </a:extLst>
            </p:cNvPr>
            <p:cNvCxnSpPr>
              <a:stCxn id="50" idx="6"/>
              <a:endCxn id="97" idx="2"/>
            </p:cNvCxnSpPr>
            <p:nvPr/>
          </p:nvCxnSpPr>
          <p:spPr>
            <a:xfrm>
              <a:off x="5305096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08E4118-9DBA-2C12-C559-0F8479F9BC62}"/>
                </a:ext>
              </a:extLst>
            </p:cNvPr>
            <p:cNvCxnSpPr>
              <a:stCxn id="52" idx="6"/>
              <a:endCxn id="98" idx="2"/>
            </p:cNvCxnSpPr>
            <p:nvPr/>
          </p:nvCxnSpPr>
          <p:spPr>
            <a:xfrm>
              <a:off x="5305096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1FF0865B-C49E-2D5B-8DF3-02FD84227A35}"/>
                </a:ext>
              </a:extLst>
            </p:cNvPr>
            <p:cNvCxnSpPr>
              <a:stCxn id="53" idx="6"/>
              <a:endCxn id="99" idx="2"/>
            </p:cNvCxnSpPr>
            <p:nvPr/>
          </p:nvCxnSpPr>
          <p:spPr>
            <a:xfrm>
              <a:off x="5305096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1F46B4C-F71E-A25D-C4B4-391DCC5007C6}"/>
                </a:ext>
              </a:extLst>
            </p:cNvPr>
            <p:cNvCxnSpPr>
              <a:stCxn id="54" idx="6"/>
              <a:endCxn id="100" idx="2"/>
            </p:cNvCxnSpPr>
            <p:nvPr/>
          </p:nvCxnSpPr>
          <p:spPr>
            <a:xfrm>
              <a:off x="5305095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1E5F4CF5-EB07-52D2-5EBF-12888C274046}"/>
                </a:ext>
              </a:extLst>
            </p:cNvPr>
            <p:cNvCxnSpPr>
              <a:stCxn id="55" idx="6"/>
              <a:endCxn id="97" idx="2"/>
            </p:cNvCxnSpPr>
            <p:nvPr/>
          </p:nvCxnSpPr>
          <p:spPr>
            <a:xfrm flipV="1">
              <a:off x="5305094" y="1804767"/>
              <a:ext cx="275897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1EFDD27-EDBD-CBC8-5E65-8ED171AB1D61}"/>
                </a:ext>
              </a:extLst>
            </p:cNvPr>
            <p:cNvCxnSpPr>
              <a:stCxn id="56" idx="6"/>
              <a:endCxn id="98" idx="2"/>
            </p:cNvCxnSpPr>
            <p:nvPr/>
          </p:nvCxnSpPr>
          <p:spPr>
            <a:xfrm flipV="1">
              <a:off x="5305093" y="2053088"/>
              <a:ext cx="275898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4A530A2-8D88-BC61-919C-DDC13B0AA844}"/>
                </a:ext>
              </a:extLst>
            </p:cNvPr>
            <p:cNvCxnSpPr>
              <a:stCxn id="57" idx="6"/>
              <a:endCxn id="99" idx="2"/>
            </p:cNvCxnSpPr>
            <p:nvPr/>
          </p:nvCxnSpPr>
          <p:spPr>
            <a:xfrm flipV="1">
              <a:off x="5305093" y="2301409"/>
              <a:ext cx="275898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03369F5-AA0E-070D-E3AE-32D3F47FB1D5}"/>
                </a:ext>
              </a:extLst>
            </p:cNvPr>
            <p:cNvCxnSpPr>
              <a:stCxn id="58" idx="6"/>
              <a:endCxn id="100" idx="2"/>
            </p:cNvCxnSpPr>
            <p:nvPr/>
          </p:nvCxnSpPr>
          <p:spPr>
            <a:xfrm flipV="1">
              <a:off x="5305093" y="2549730"/>
              <a:ext cx="275897" cy="99328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332F7661-8EFF-7C01-B39A-2717D18D2FBA}"/>
                </a:ext>
              </a:extLst>
            </p:cNvPr>
            <p:cNvCxnSpPr>
              <a:stCxn id="55" idx="6"/>
              <a:endCxn id="101" idx="2"/>
            </p:cNvCxnSpPr>
            <p:nvPr/>
          </p:nvCxnSpPr>
          <p:spPr>
            <a:xfrm>
              <a:off x="5305094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5B030350-7903-3B53-A603-5091C9218A2D}"/>
                </a:ext>
              </a:extLst>
            </p:cNvPr>
            <p:cNvCxnSpPr>
              <a:stCxn id="56" idx="6"/>
              <a:endCxn id="102" idx="2"/>
            </p:cNvCxnSpPr>
            <p:nvPr/>
          </p:nvCxnSpPr>
          <p:spPr>
            <a:xfrm>
              <a:off x="5305093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7B5F741D-2CE8-78C0-ED0A-18D7DC69FFB6}"/>
                </a:ext>
              </a:extLst>
            </p:cNvPr>
            <p:cNvCxnSpPr>
              <a:stCxn id="57" idx="6"/>
              <a:endCxn id="103" idx="2"/>
            </p:cNvCxnSpPr>
            <p:nvPr/>
          </p:nvCxnSpPr>
          <p:spPr>
            <a:xfrm>
              <a:off x="5305093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98E43F6C-98A7-4094-DD03-5DE5346DD170}"/>
                </a:ext>
              </a:extLst>
            </p:cNvPr>
            <p:cNvCxnSpPr>
              <a:stCxn id="58" idx="6"/>
              <a:endCxn id="104" idx="2"/>
            </p:cNvCxnSpPr>
            <p:nvPr/>
          </p:nvCxnSpPr>
          <p:spPr>
            <a:xfrm>
              <a:off x="5305093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A829F53F-F07D-AD56-8A8B-9AD0579F4C6D}"/>
                </a:ext>
              </a:extLst>
            </p:cNvPr>
            <p:cNvCxnSpPr>
              <a:stCxn id="50" idx="6"/>
              <a:endCxn id="101" idx="2"/>
            </p:cNvCxnSpPr>
            <p:nvPr/>
          </p:nvCxnSpPr>
          <p:spPr>
            <a:xfrm>
              <a:off x="5305096" y="1804767"/>
              <a:ext cx="275893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BEC5C184-99A5-211B-FB4D-01E0769DFF33}"/>
                </a:ext>
              </a:extLst>
            </p:cNvPr>
            <p:cNvCxnSpPr>
              <a:stCxn id="52" idx="6"/>
              <a:endCxn id="102" idx="2"/>
            </p:cNvCxnSpPr>
            <p:nvPr/>
          </p:nvCxnSpPr>
          <p:spPr>
            <a:xfrm>
              <a:off x="5305096" y="2053088"/>
              <a:ext cx="275892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3A671E7-8B83-6FB4-47E5-69D44806FBA0}"/>
                </a:ext>
              </a:extLst>
            </p:cNvPr>
            <p:cNvCxnSpPr>
              <a:stCxn id="53" idx="6"/>
              <a:endCxn id="103" idx="2"/>
            </p:cNvCxnSpPr>
            <p:nvPr/>
          </p:nvCxnSpPr>
          <p:spPr>
            <a:xfrm>
              <a:off x="5305096" y="2301409"/>
              <a:ext cx="275892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769E6FCD-3B1F-C69E-272E-9F8AAA1494F4}"/>
                </a:ext>
              </a:extLst>
            </p:cNvPr>
            <p:cNvCxnSpPr>
              <a:stCxn id="54" idx="6"/>
              <a:endCxn id="104" idx="2"/>
            </p:cNvCxnSpPr>
            <p:nvPr/>
          </p:nvCxnSpPr>
          <p:spPr>
            <a:xfrm>
              <a:off x="5305095" y="2549730"/>
              <a:ext cx="275893" cy="99328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AD48DD3-AF62-9313-6F4E-4AB685E67BB5}"/>
                </a:ext>
              </a:extLst>
            </p:cNvPr>
            <p:cNvCxnSpPr>
              <a:cxnSpLocks/>
              <a:stCxn id="97" idx="6"/>
              <a:endCxn id="106" idx="2"/>
            </p:cNvCxnSpPr>
            <p:nvPr/>
          </p:nvCxnSpPr>
          <p:spPr>
            <a:xfrm>
              <a:off x="5762294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468F2FE2-21B0-E35C-2659-DDA439D3ACA7}"/>
                </a:ext>
              </a:extLst>
            </p:cNvPr>
            <p:cNvCxnSpPr>
              <a:cxnSpLocks/>
              <a:stCxn id="98" idx="6"/>
              <a:endCxn id="107" idx="2"/>
            </p:cNvCxnSpPr>
            <p:nvPr/>
          </p:nvCxnSpPr>
          <p:spPr>
            <a:xfrm>
              <a:off x="5762294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6E08A71-4372-AB3B-FBD7-5A825686792A}"/>
                </a:ext>
              </a:extLst>
            </p:cNvPr>
            <p:cNvCxnSpPr>
              <a:cxnSpLocks/>
              <a:stCxn id="104" idx="6"/>
              <a:endCxn id="113" idx="2"/>
            </p:cNvCxnSpPr>
            <p:nvPr/>
          </p:nvCxnSpPr>
          <p:spPr>
            <a:xfrm>
              <a:off x="5762291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E04190D2-C506-8361-5FD9-D50C4C05D968}"/>
                </a:ext>
              </a:extLst>
            </p:cNvPr>
            <p:cNvCxnSpPr>
              <a:cxnSpLocks/>
              <a:stCxn id="103" idx="6"/>
              <a:endCxn id="112" idx="2"/>
            </p:cNvCxnSpPr>
            <p:nvPr/>
          </p:nvCxnSpPr>
          <p:spPr>
            <a:xfrm>
              <a:off x="5762291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A5DE0D92-197C-0B12-764B-12F783355600}"/>
                </a:ext>
              </a:extLst>
            </p:cNvPr>
            <p:cNvCxnSpPr>
              <a:cxnSpLocks/>
              <a:stCxn id="102" idx="6"/>
              <a:endCxn id="111" idx="2"/>
            </p:cNvCxnSpPr>
            <p:nvPr/>
          </p:nvCxnSpPr>
          <p:spPr>
            <a:xfrm>
              <a:off x="5762291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2CA8A351-5FC4-2933-B1D0-5CD9EFA77B71}"/>
                </a:ext>
              </a:extLst>
            </p:cNvPr>
            <p:cNvCxnSpPr>
              <a:cxnSpLocks/>
              <a:stCxn id="101" idx="6"/>
              <a:endCxn id="110" idx="2"/>
            </p:cNvCxnSpPr>
            <p:nvPr/>
          </p:nvCxnSpPr>
          <p:spPr>
            <a:xfrm>
              <a:off x="5762292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EB95311D-4ECA-4576-8B15-10E8A2EA94E9}"/>
                </a:ext>
              </a:extLst>
            </p:cNvPr>
            <p:cNvCxnSpPr>
              <a:cxnSpLocks/>
              <a:stCxn id="100" idx="6"/>
              <a:endCxn id="109" idx="2"/>
            </p:cNvCxnSpPr>
            <p:nvPr/>
          </p:nvCxnSpPr>
          <p:spPr>
            <a:xfrm>
              <a:off x="5762293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7BADCADB-7544-31A3-2258-6A6798AC4B24}"/>
                </a:ext>
              </a:extLst>
            </p:cNvPr>
            <p:cNvCxnSpPr>
              <a:cxnSpLocks/>
              <a:stCxn id="99" idx="6"/>
              <a:endCxn id="108" idx="2"/>
            </p:cNvCxnSpPr>
            <p:nvPr/>
          </p:nvCxnSpPr>
          <p:spPr>
            <a:xfrm>
              <a:off x="5762294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0ECBCFE-F93F-0875-6E5C-D479CDD9743F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9BE89D57-EF09-8B84-8F22-BDD77A440A37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471A70D5-CBD3-DE08-A760-201502A166A4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2EF19902-5BA2-9A7F-E4D8-31273802C335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DBD5350E-DB7F-2815-566F-2FAB3D873B74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8991928D-832D-10A2-1CD2-8251B3C83C35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7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8F9A0FFD-EAFC-2EEF-CFA3-7E13BB9C9EEF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8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4C28A4F4-68A8-BAA2-D5C2-8696FD6FDA10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2E51B951-7DE8-E262-8504-B2D2071280D2}"/>
                </a:ext>
              </a:extLst>
            </p:cNvPr>
            <p:cNvCxnSpPr>
              <a:cxnSpLocks/>
              <a:stCxn id="97" idx="6"/>
            </p:cNvCxnSpPr>
            <p:nvPr/>
          </p:nvCxnSpPr>
          <p:spPr>
            <a:xfrm>
              <a:off x="5762294" y="1804767"/>
              <a:ext cx="275892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2C5CA533-AD1C-7A8D-F80E-B6A9F4CC07C4}"/>
                </a:ext>
              </a:extLst>
            </p:cNvPr>
            <p:cNvCxnSpPr>
              <a:endCxn id="109" idx="2"/>
            </p:cNvCxnSpPr>
            <p:nvPr/>
          </p:nvCxnSpPr>
          <p:spPr>
            <a:xfrm>
              <a:off x="5762291" y="2053088"/>
              <a:ext cx="275897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4FEAB415-6A2F-79E4-8D14-3921959E34FB}"/>
                </a:ext>
              </a:extLst>
            </p:cNvPr>
            <p:cNvCxnSpPr>
              <a:endCxn id="106" idx="2"/>
            </p:cNvCxnSpPr>
            <p:nvPr/>
          </p:nvCxnSpPr>
          <p:spPr>
            <a:xfrm flipV="1">
              <a:off x="5762291" y="1804767"/>
              <a:ext cx="275898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95D8C31D-DEE9-FF71-0C73-4323EC6973C6}"/>
                </a:ext>
              </a:extLst>
            </p:cNvPr>
            <p:cNvCxnSpPr>
              <a:endCxn id="107" idx="2"/>
            </p:cNvCxnSpPr>
            <p:nvPr/>
          </p:nvCxnSpPr>
          <p:spPr>
            <a:xfrm flipV="1">
              <a:off x="5762291" y="2053088"/>
              <a:ext cx="275898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C7ECD1D1-8409-F50E-F7D9-0A8C0FB5ED7E}"/>
                </a:ext>
              </a:extLst>
            </p:cNvPr>
            <p:cNvCxnSpPr>
              <a:stCxn id="101" idx="6"/>
              <a:endCxn id="112" idx="2"/>
            </p:cNvCxnSpPr>
            <p:nvPr/>
          </p:nvCxnSpPr>
          <p:spPr>
            <a:xfrm>
              <a:off x="5762292" y="2798051"/>
              <a:ext cx="275894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1DBF9FBA-DD27-15BB-2E88-9B6B92AF249A}"/>
                </a:ext>
              </a:extLst>
            </p:cNvPr>
            <p:cNvCxnSpPr>
              <a:endCxn id="113" idx="2"/>
            </p:cNvCxnSpPr>
            <p:nvPr/>
          </p:nvCxnSpPr>
          <p:spPr>
            <a:xfrm>
              <a:off x="5762291" y="3046372"/>
              <a:ext cx="275895" cy="49664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01D7E4F4-E3CD-8F82-B12D-E8D6E2803B6A}"/>
                </a:ext>
              </a:extLst>
            </p:cNvPr>
            <p:cNvCxnSpPr>
              <a:stCxn id="103" idx="6"/>
              <a:endCxn id="110" idx="2"/>
            </p:cNvCxnSpPr>
            <p:nvPr/>
          </p:nvCxnSpPr>
          <p:spPr>
            <a:xfrm flipV="1">
              <a:off x="5762291" y="2798051"/>
              <a:ext cx="275896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F028E4CE-3B6E-0232-4C3C-AB0B53CC4DFD}"/>
                </a:ext>
              </a:extLst>
            </p:cNvPr>
            <p:cNvCxnSpPr>
              <a:endCxn id="111" idx="2"/>
            </p:cNvCxnSpPr>
            <p:nvPr/>
          </p:nvCxnSpPr>
          <p:spPr>
            <a:xfrm flipV="1">
              <a:off x="5762291" y="3046372"/>
              <a:ext cx="275895" cy="49664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E62D3A3E-FADF-10DA-6308-1F03716AD687}"/>
                </a:ext>
              </a:extLst>
            </p:cNvPr>
            <p:cNvCxnSpPr>
              <a:stCxn id="107" idx="6"/>
              <a:endCxn id="115" idx="2"/>
            </p:cNvCxnSpPr>
            <p:nvPr/>
          </p:nvCxnSpPr>
          <p:spPr>
            <a:xfrm flipV="1">
              <a:off x="6219492" y="1804767"/>
              <a:ext cx="275895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0ACAF1C1-A104-8B85-CAF5-A9C4C8C23179}"/>
                </a:ext>
              </a:extLst>
            </p:cNvPr>
            <p:cNvCxnSpPr>
              <a:endCxn id="116" idx="2"/>
            </p:cNvCxnSpPr>
            <p:nvPr/>
          </p:nvCxnSpPr>
          <p:spPr>
            <a:xfrm>
              <a:off x="6219486" y="1804767"/>
              <a:ext cx="27590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417A5BFE-BDF9-0C53-348C-CDB3FF7E630E}"/>
                </a:ext>
              </a:extLst>
            </p:cNvPr>
            <p:cNvCxnSpPr>
              <a:endCxn id="117" idx="2"/>
            </p:cNvCxnSpPr>
            <p:nvPr/>
          </p:nvCxnSpPr>
          <p:spPr>
            <a:xfrm flipV="1">
              <a:off x="6219486" y="2301409"/>
              <a:ext cx="27590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4E2B4BC5-105B-0042-EB0B-21A8849EC14D}"/>
                </a:ext>
              </a:extLst>
            </p:cNvPr>
            <p:cNvCxnSpPr>
              <a:stCxn id="108" idx="6"/>
              <a:endCxn id="118" idx="2"/>
            </p:cNvCxnSpPr>
            <p:nvPr/>
          </p:nvCxnSpPr>
          <p:spPr>
            <a:xfrm>
              <a:off x="6219492" y="2301409"/>
              <a:ext cx="275894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69B767A4-DF2F-C304-75A9-CB7FF9C96137}"/>
                </a:ext>
              </a:extLst>
            </p:cNvPr>
            <p:cNvCxnSpPr>
              <a:stCxn id="111" idx="6"/>
              <a:endCxn id="119" idx="2"/>
            </p:cNvCxnSpPr>
            <p:nvPr/>
          </p:nvCxnSpPr>
          <p:spPr>
            <a:xfrm flipV="1">
              <a:off x="6219489" y="2798051"/>
              <a:ext cx="275896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3BBA1C12-F9AB-0935-C26C-BF831A32995A}"/>
                </a:ext>
              </a:extLst>
            </p:cNvPr>
            <p:cNvCxnSpPr>
              <a:stCxn id="110" idx="6"/>
            </p:cNvCxnSpPr>
            <p:nvPr/>
          </p:nvCxnSpPr>
          <p:spPr>
            <a:xfrm>
              <a:off x="6219490" y="2798051"/>
              <a:ext cx="27589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92BABD90-C673-65DF-9440-CF3111671B6B}"/>
                </a:ext>
              </a:extLst>
            </p:cNvPr>
            <p:cNvCxnSpPr>
              <a:endCxn id="122" idx="2"/>
            </p:cNvCxnSpPr>
            <p:nvPr/>
          </p:nvCxnSpPr>
          <p:spPr>
            <a:xfrm>
              <a:off x="6219486" y="3294693"/>
              <a:ext cx="275898" cy="248319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853CF15-DEE1-6FF4-82D9-D1DD31FF3725}"/>
                </a:ext>
              </a:extLst>
            </p:cNvPr>
            <p:cNvCxnSpPr>
              <a:stCxn id="113" idx="6"/>
              <a:endCxn id="121" idx="2"/>
            </p:cNvCxnSpPr>
            <p:nvPr/>
          </p:nvCxnSpPr>
          <p:spPr>
            <a:xfrm flipV="1">
              <a:off x="6219489" y="3294693"/>
              <a:ext cx="275895" cy="248319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Gerade Verbindung 3">
            <a:extLst>
              <a:ext uri="{FF2B5EF4-FFF2-40B4-BE49-F238E27FC236}">
                <a16:creationId xmlns:a16="http://schemas.microsoft.com/office/drawing/2014/main" id="{222BBFE3-A007-75A9-C112-8436F9A4C946}"/>
              </a:ext>
            </a:extLst>
          </p:cNvPr>
          <p:cNvCxnSpPr>
            <a:cxnSpLocks/>
          </p:cNvCxnSpPr>
          <p:nvPr/>
        </p:nvCxnSpPr>
        <p:spPr>
          <a:xfrm>
            <a:off x="4744352" y="4621560"/>
            <a:ext cx="270329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1FFFCBD9-A134-5856-5A13-90691F4B8281}"/>
                  </a:ext>
                </a:extLst>
              </p:cNvPr>
              <p:cNvSpPr txBox="1"/>
              <p:nvPr/>
            </p:nvSpPr>
            <p:spPr>
              <a:xfrm>
                <a:off x="4780651" y="4606044"/>
                <a:ext cx="2651687" cy="57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: </m:t>
                      </m:r>
                      <m:sSubSup>
                        <m:sSubSupPr>
                          <m:ctrlP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de-DE" sz="1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sz="1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sz="1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1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DE" sz="1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de-DE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DE" sz="12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de-DE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de-DE" sz="12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2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2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de-DE" sz="12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200" b="0" i="1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1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1FFFCBD9-A134-5856-5A13-90691F4B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51" y="4606044"/>
                <a:ext cx="2651687" cy="577787"/>
              </a:xfrm>
              <a:prstGeom prst="rect">
                <a:avLst/>
              </a:prstGeom>
              <a:blipFill>
                <a:blip r:embed="rId8"/>
                <a:stretch>
                  <a:fillRect t="-104255" b="-1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TextBox 223">
            <a:extLst>
              <a:ext uri="{FF2B5EF4-FFF2-40B4-BE49-F238E27FC236}">
                <a16:creationId xmlns:a16="http://schemas.microsoft.com/office/drawing/2014/main" id="{276DF17F-7D64-A5E1-025A-CD07840BD24C}"/>
              </a:ext>
            </a:extLst>
          </p:cNvPr>
          <p:cNvSpPr txBox="1"/>
          <p:nvPr/>
        </p:nvSpPr>
        <p:spPr>
          <a:xfrm>
            <a:off x="4770152" y="1333679"/>
            <a:ext cx="2672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0E3560"/>
                </a:solidFill>
                <a:latin typeface="Aptos" panose="020B0004020202020204" pitchFamily="34" charset="0"/>
              </a:rPr>
              <a:t>FOURIER-HADAMARD TRANSFORM</a:t>
            </a:r>
          </a:p>
        </p:txBody>
      </p:sp>
      <p:sp>
        <p:nvSpPr>
          <p:cNvPr id="225" name="Eingebuchteter Richtungspfeil 11">
            <a:extLst>
              <a:ext uri="{FF2B5EF4-FFF2-40B4-BE49-F238E27FC236}">
                <a16:creationId xmlns:a16="http://schemas.microsoft.com/office/drawing/2014/main" id="{EB9CED01-1E5F-E3F0-5D48-ED9D221EEDD6}"/>
              </a:ext>
            </a:extLst>
          </p:cNvPr>
          <p:cNvSpPr>
            <a:spLocks noChangeAspect="1"/>
          </p:cNvSpPr>
          <p:nvPr/>
        </p:nvSpPr>
        <p:spPr>
          <a:xfrm>
            <a:off x="7936934" y="2936522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69CF96-4FDF-0C13-34A0-A82CE1F281EC}"/>
              </a:ext>
            </a:extLst>
          </p:cNvPr>
          <p:cNvSpPr txBox="1"/>
          <p:nvPr/>
        </p:nvSpPr>
        <p:spPr>
          <a:xfrm>
            <a:off x="747464" y="1331028"/>
            <a:ext cx="2672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0E3560"/>
                </a:solidFill>
                <a:latin typeface="Aptos" panose="020B0004020202020204" pitchFamily="34" charset="0"/>
              </a:rPr>
              <a:t>ADVERSARIAL OBSERVATIONS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86003FE-27DD-AD32-F14A-E1D00A7499A7}"/>
              </a:ext>
            </a:extLst>
          </p:cNvPr>
          <p:cNvSpPr txBox="1"/>
          <p:nvPr/>
        </p:nvSpPr>
        <p:spPr>
          <a:xfrm>
            <a:off x="8771849" y="1331028"/>
            <a:ext cx="26726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0E3560"/>
                </a:solidFill>
                <a:latin typeface="Aptos" panose="020B0004020202020204" pitchFamily="34" charset="0"/>
              </a:rPr>
              <a:t>LEAKAGE FUNCTION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4199B60A-A7E5-0F63-8AC4-7A84E13BEBFF}"/>
              </a:ext>
            </a:extLst>
          </p:cNvPr>
          <p:cNvSpPr txBox="1"/>
          <p:nvPr/>
        </p:nvSpPr>
        <p:spPr>
          <a:xfrm>
            <a:off x="3420559" y="5604934"/>
            <a:ext cx="5351290" cy="461665"/>
          </a:xfrm>
          <a:prstGeom prst="rect">
            <a:avLst/>
          </a:prstGeom>
          <a:noFill/>
          <a:ln w="1270">
            <a:solidFill>
              <a:srgbClr val="0E35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Computing the leakage function (efficiently) allows to detect leakage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in the probing and random probing models.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25830D7-05D6-A41E-D6BE-CC434C484BF4}"/>
                  </a:ext>
                </a:extLst>
              </p:cNvPr>
              <p:cNvSpPr txBox="1"/>
              <p:nvPr/>
            </p:nvSpPr>
            <p:spPr>
              <a:xfrm>
                <a:off x="8916976" y="4747525"/>
                <a:ext cx="2377440" cy="294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noProof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𝐸𝑥</m:t>
                          </m:r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120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25830D7-05D6-A41E-D6BE-CC434C484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976" y="4747525"/>
                <a:ext cx="2377440" cy="2948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7" name="Gerade Verbindung 3">
            <a:extLst>
              <a:ext uri="{FF2B5EF4-FFF2-40B4-BE49-F238E27FC236}">
                <a16:creationId xmlns:a16="http://schemas.microsoft.com/office/drawing/2014/main" id="{F10AB736-BCE9-2833-630E-05C8551C52DA}"/>
              </a:ext>
            </a:extLst>
          </p:cNvPr>
          <p:cNvCxnSpPr>
            <a:cxnSpLocks/>
          </p:cNvCxnSpPr>
          <p:nvPr/>
        </p:nvCxnSpPr>
        <p:spPr>
          <a:xfrm>
            <a:off x="8754048" y="4621560"/>
            <a:ext cx="270329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Manual Operation 237">
            <a:extLst>
              <a:ext uri="{FF2B5EF4-FFF2-40B4-BE49-F238E27FC236}">
                <a16:creationId xmlns:a16="http://schemas.microsoft.com/office/drawing/2014/main" id="{B6CBD809-B6D4-FF9C-001F-E360C5140DB4}"/>
              </a:ext>
            </a:extLst>
          </p:cNvPr>
          <p:cNvSpPr/>
          <p:nvPr/>
        </p:nvSpPr>
        <p:spPr>
          <a:xfrm>
            <a:off x="8754049" y="2973856"/>
            <a:ext cx="2703296" cy="284525"/>
          </a:xfrm>
          <a:prstGeom prst="flowChartManualOperation">
            <a:avLst/>
          </a:prstGeom>
          <a:noFill/>
          <a:ln w="127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F35E976-943A-BE12-4204-6C9C4B4A7ACD}"/>
              </a:ext>
            </a:extLst>
          </p:cNvPr>
          <p:cNvGrpSpPr>
            <a:grpSpLocks noChangeAspect="1"/>
          </p:cNvGrpSpPr>
          <p:nvPr/>
        </p:nvGrpSpPr>
        <p:grpSpPr>
          <a:xfrm>
            <a:off x="8771849" y="1830526"/>
            <a:ext cx="457200" cy="565613"/>
            <a:chOff x="5123790" y="1713327"/>
            <a:chExt cx="1552900" cy="1921125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E10C0F88-62A0-92E6-C512-88724E91967B}"/>
                </a:ext>
              </a:extLst>
            </p:cNvPr>
            <p:cNvGrpSpPr/>
            <p:nvPr/>
          </p:nvGrpSpPr>
          <p:grpSpPr>
            <a:xfrm>
              <a:off x="5123790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513D80FB-6841-98FE-28C8-5C6038DEA7A3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51E8F8D2-91B4-B621-B80F-FAF38E2B7D30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7591B977-404A-34E9-9F91-379ED1938215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ECD1E21D-023F-7428-A3C4-6460F9B2CA45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F053A526-C37B-F21F-E48F-708909509B42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BFD3E01-A561-9370-67EB-DE9632C1597E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E33666FE-2C1D-9880-5B65-CF0BD65E9810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06460884-612F-49C4-BA63-F6553B55EC6C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C7E2656C-AE68-1061-10E4-C9E5347A7171}"/>
                </a:ext>
              </a:extLst>
            </p:cNvPr>
            <p:cNvGrpSpPr/>
            <p:nvPr/>
          </p:nvGrpSpPr>
          <p:grpSpPr>
            <a:xfrm>
              <a:off x="5580988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66EFB945-2F05-4849-7EDE-7C871DF87DC4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16E7F78A-E8C9-96CC-29AB-CAE686E761CC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2312119-D285-1D5F-3F89-175E841C1406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1571360B-C281-F361-F7E6-5161889380A8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70C2D07B-C638-650F-2129-A089575D7290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4F3F0313-1B26-9F33-CEC8-5E7ACC2FFE9D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D980F206-C112-92C7-D513-038F4F54FAF2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7387CC72-62EB-1FDB-E06B-56C25AD659F9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D50D2628-269A-0854-2AB5-E242D52B4E02}"/>
                </a:ext>
              </a:extLst>
            </p:cNvPr>
            <p:cNvGrpSpPr/>
            <p:nvPr/>
          </p:nvGrpSpPr>
          <p:grpSpPr>
            <a:xfrm>
              <a:off x="6038186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EC52B342-A394-8F76-86E0-D1740A1C321D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EE038097-5E8A-FD51-0F6E-FE17489C81C8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9DB4601D-FF48-7FA5-3141-8A613F649C28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5D46DE98-B621-BCCA-9A53-629ADD9CF805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08BBFCB6-5171-843F-8619-E6EB299E3CF7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A6CBCAEC-C22F-30F7-6BDC-732ACB1477E6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84C0756E-BAEF-CC73-3B85-394D5BBD42A1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39AAB1FC-3723-E703-17E6-99E6FB3CD5D8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127450B-4780-B7AC-FF9B-B8F2B2DD88E4}"/>
                </a:ext>
              </a:extLst>
            </p:cNvPr>
            <p:cNvGrpSpPr/>
            <p:nvPr/>
          </p:nvGrpSpPr>
          <p:grpSpPr>
            <a:xfrm>
              <a:off x="6495384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20C1EF14-DEB2-5A4A-E9EF-2AE09E32CC38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E3201BCF-8E3B-DDCE-94CE-4A425E4C3E7D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48C64500-5486-C03F-C00C-72D88282D23B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C2529CE-6B9A-2EDC-4554-E70FCD0E2BCB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CF349D0-168E-613F-AA9D-9C94BDA56E26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3DD94988-6887-87AB-4085-C64D6E954161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51EFC557-09C2-3D53-FEFA-7AADA09E6B58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367DA0C5-57E2-8F96-55D3-6C8DE68A34D9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D73B153-3CC3-51F6-78F7-40D5558B989E}"/>
                </a:ext>
              </a:extLst>
            </p:cNvPr>
            <p:cNvCxnSpPr>
              <a:stCxn id="316" idx="6"/>
              <a:endCxn id="308" idx="2"/>
            </p:cNvCxnSpPr>
            <p:nvPr/>
          </p:nvCxnSpPr>
          <p:spPr>
            <a:xfrm>
              <a:off x="5305096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F6548690-0B29-8824-F13F-6C0E0D71F63D}"/>
                </a:ext>
              </a:extLst>
            </p:cNvPr>
            <p:cNvCxnSpPr>
              <a:stCxn id="317" idx="6"/>
              <a:endCxn id="309" idx="2"/>
            </p:cNvCxnSpPr>
            <p:nvPr/>
          </p:nvCxnSpPr>
          <p:spPr>
            <a:xfrm>
              <a:off x="5305096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F1E2867F-E83D-5E4D-6B2D-AB7D38DEC8A9}"/>
                </a:ext>
              </a:extLst>
            </p:cNvPr>
            <p:cNvCxnSpPr>
              <a:stCxn id="318" idx="6"/>
              <a:endCxn id="310" idx="2"/>
            </p:cNvCxnSpPr>
            <p:nvPr/>
          </p:nvCxnSpPr>
          <p:spPr>
            <a:xfrm>
              <a:off x="5305096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5AC6E4CD-A09B-78D6-86C1-A6DF8F5FDE64}"/>
                </a:ext>
              </a:extLst>
            </p:cNvPr>
            <p:cNvCxnSpPr>
              <a:stCxn id="319" idx="6"/>
              <a:endCxn id="311" idx="2"/>
            </p:cNvCxnSpPr>
            <p:nvPr/>
          </p:nvCxnSpPr>
          <p:spPr>
            <a:xfrm>
              <a:off x="5305095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611726B6-145A-F5D7-CA6C-04117F551D86}"/>
                </a:ext>
              </a:extLst>
            </p:cNvPr>
            <p:cNvCxnSpPr>
              <a:stCxn id="320" idx="6"/>
              <a:endCxn id="308" idx="2"/>
            </p:cNvCxnSpPr>
            <p:nvPr/>
          </p:nvCxnSpPr>
          <p:spPr>
            <a:xfrm flipV="1">
              <a:off x="5305094" y="1804767"/>
              <a:ext cx="275897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1BC60D8-FCB8-292A-0D10-154A199F5CA4}"/>
                </a:ext>
              </a:extLst>
            </p:cNvPr>
            <p:cNvCxnSpPr>
              <a:stCxn id="321" idx="6"/>
              <a:endCxn id="309" idx="2"/>
            </p:cNvCxnSpPr>
            <p:nvPr/>
          </p:nvCxnSpPr>
          <p:spPr>
            <a:xfrm flipV="1">
              <a:off x="5305093" y="2053088"/>
              <a:ext cx="275898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71D06186-359B-94BC-4F4A-CCA6E9D4427F}"/>
                </a:ext>
              </a:extLst>
            </p:cNvPr>
            <p:cNvCxnSpPr>
              <a:stCxn id="322" idx="6"/>
              <a:endCxn id="310" idx="2"/>
            </p:cNvCxnSpPr>
            <p:nvPr/>
          </p:nvCxnSpPr>
          <p:spPr>
            <a:xfrm flipV="1">
              <a:off x="5305093" y="2301409"/>
              <a:ext cx="275898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851A5F6-AF62-74A0-2EF2-E55F5B9C5D69}"/>
                </a:ext>
              </a:extLst>
            </p:cNvPr>
            <p:cNvCxnSpPr>
              <a:stCxn id="323" idx="6"/>
              <a:endCxn id="311" idx="2"/>
            </p:cNvCxnSpPr>
            <p:nvPr/>
          </p:nvCxnSpPr>
          <p:spPr>
            <a:xfrm flipV="1">
              <a:off x="5305093" y="2549730"/>
              <a:ext cx="275897" cy="99328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1A020F8F-E75F-FA5D-B86D-259952847DDB}"/>
                </a:ext>
              </a:extLst>
            </p:cNvPr>
            <p:cNvCxnSpPr>
              <a:stCxn id="320" idx="6"/>
              <a:endCxn id="312" idx="2"/>
            </p:cNvCxnSpPr>
            <p:nvPr/>
          </p:nvCxnSpPr>
          <p:spPr>
            <a:xfrm>
              <a:off x="5305094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56EA7D28-81C8-B3C8-A974-740E13566234}"/>
                </a:ext>
              </a:extLst>
            </p:cNvPr>
            <p:cNvCxnSpPr>
              <a:stCxn id="321" idx="6"/>
              <a:endCxn id="313" idx="2"/>
            </p:cNvCxnSpPr>
            <p:nvPr/>
          </p:nvCxnSpPr>
          <p:spPr>
            <a:xfrm>
              <a:off x="5305093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566F1879-FB80-D9A7-7171-0D6D21F288DE}"/>
                </a:ext>
              </a:extLst>
            </p:cNvPr>
            <p:cNvCxnSpPr>
              <a:stCxn id="322" idx="6"/>
              <a:endCxn id="314" idx="2"/>
            </p:cNvCxnSpPr>
            <p:nvPr/>
          </p:nvCxnSpPr>
          <p:spPr>
            <a:xfrm>
              <a:off x="5305093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0DB19C56-3317-3125-B77C-ACEF879A7AF6}"/>
                </a:ext>
              </a:extLst>
            </p:cNvPr>
            <p:cNvCxnSpPr>
              <a:stCxn id="323" idx="6"/>
              <a:endCxn id="315" idx="2"/>
            </p:cNvCxnSpPr>
            <p:nvPr/>
          </p:nvCxnSpPr>
          <p:spPr>
            <a:xfrm>
              <a:off x="5305093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15BF7336-4772-7140-71AB-2E3F135EBBA0}"/>
                </a:ext>
              </a:extLst>
            </p:cNvPr>
            <p:cNvCxnSpPr>
              <a:stCxn id="316" idx="6"/>
              <a:endCxn id="312" idx="2"/>
            </p:cNvCxnSpPr>
            <p:nvPr/>
          </p:nvCxnSpPr>
          <p:spPr>
            <a:xfrm>
              <a:off x="5305096" y="1804767"/>
              <a:ext cx="275893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13E3F2B5-B31F-C3DF-215B-D301DFEF7FA0}"/>
                </a:ext>
              </a:extLst>
            </p:cNvPr>
            <p:cNvCxnSpPr>
              <a:stCxn id="317" idx="6"/>
              <a:endCxn id="313" idx="2"/>
            </p:cNvCxnSpPr>
            <p:nvPr/>
          </p:nvCxnSpPr>
          <p:spPr>
            <a:xfrm>
              <a:off x="5305096" y="2053088"/>
              <a:ext cx="275892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0BC3CF33-6B49-7AFE-D0E6-FA33C0721A9A}"/>
                </a:ext>
              </a:extLst>
            </p:cNvPr>
            <p:cNvCxnSpPr>
              <a:stCxn id="318" idx="6"/>
              <a:endCxn id="314" idx="2"/>
            </p:cNvCxnSpPr>
            <p:nvPr/>
          </p:nvCxnSpPr>
          <p:spPr>
            <a:xfrm>
              <a:off x="5305096" y="2301409"/>
              <a:ext cx="275892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44A7FC08-4ACE-1A8B-947D-56FB0DF9264E}"/>
                </a:ext>
              </a:extLst>
            </p:cNvPr>
            <p:cNvCxnSpPr>
              <a:stCxn id="319" idx="6"/>
              <a:endCxn id="315" idx="2"/>
            </p:cNvCxnSpPr>
            <p:nvPr/>
          </p:nvCxnSpPr>
          <p:spPr>
            <a:xfrm>
              <a:off x="5305095" y="2549730"/>
              <a:ext cx="275893" cy="99328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9B41CBA3-F6F2-E280-CA24-11A400D2AAF2}"/>
                </a:ext>
              </a:extLst>
            </p:cNvPr>
            <p:cNvCxnSpPr>
              <a:cxnSpLocks/>
              <a:stCxn id="308" idx="6"/>
              <a:endCxn id="300" idx="2"/>
            </p:cNvCxnSpPr>
            <p:nvPr/>
          </p:nvCxnSpPr>
          <p:spPr>
            <a:xfrm>
              <a:off x="5762294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8EE07E7E-4F50-78C8-73DA-FC014ACFF275}"/>
                </a:ext>
              </a:extLst>
            </p:cNvPr>
            <p:cNvCxnSpPr>
              <a:cxnSpLocks/>
              <a:stCxn id="309" idx="6"/>
              <a:endCxn id="301" idx="2"/>
            </p:cNvCxnSpPr>
            <p:nvPr/>
          </p:nvCxnSpPr>
          <p:spPr>
            <a:xfrm>
              <a:off x="5762294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63A102CF-22CA-9701-4480-3301CADD09D8}"/>
                </a:ext>
              </a:extLst>
            </p:cNvPr>
            <p:cNvCxnSpPr>
              <a:cxnSpLocks/>
              <a:stCxn id="315" idx="6"/>
              <a:endCxn id="307" idx="2"/>
            </p:cNvCxnSpPr>
            <p:nvPr/>
          </p:nvCxnSpPr>
          <p:spPr>
            <a:xfrm>
              <a:off x="5762291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1F8FCBF-F2DB-B4F9-2BB7-99BA999C3E97}"/>
                </a:ext>
              </a:extLst>
            </p:cNvPr>
            <p:cNvCxnSpPr>
              <a:cxnSpLocks/>
              <a:stCxn id="314" idx="6"/>
              <a:endCxn id="306" idx="2"/>
            </p:cNvCxnSpPr>
            <p:nvPr/>
          </p:nvCxnSpPr>
          <p:spPr>
            <a:xfrm>
              <a:off x="5762291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EEBF8ED9-9B2F-E7CD-4934-CEDF1B47273D}"/>
                </a:ext>
              </a:extLst>
            </p:cNvPr>
            <p:cNvCxnSpPr>
              <a:cxnSpLocks/>
              <a:stCxn id="313" idx="6"/>
              <a:endCxn id="305" idx="2"/>
            </p:cNvCxnSpPr>
            <p:nvPr/>
          </p:nvCxnSpPr>
          <p:spPr>
            <a:xfrm>
              <a:off x="5762291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344DF028-DF1F-244C-11A5-4B6C1C54C46E}"/>
                </a:ext>
              </a:extLst>
            </p:cNvPr>
            <p:cNvCxnSpPr>
              <a:cxnSpLocks/>
              <a:stCxn id="312" idx="6"/>
              <a:endCxn id="304" idx="2"/>
            </p:cNvCxnSpPr>
            <p:nvPr/>
          </p:nvCxnSpPr>
          <p:spPr>
            <a:xfrm>
              <a:off x="5762292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51D8F4B4-1A58-7945-DB52-D27F503D09D9}"/>
                </a:ext>
              </a:extLst>
            </p:cNvPr>
            <p:cNvCxnSpPr>
              <a:cxnSpLocks/>
              <a:stCxn id="311" idx="6"/>
              <a:endCxn id="303" idx="2"/>
            </p:cNvCxnSpPr>
            <p:nvPr/>
          </p:nvCxnSpPr>
          <p:spPr>
            <a:xfrm>
              <a:off x="5762293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CA0D0AE3-FE0A-EF30-E3D3-67477A1B9661}"/>
                </a:ext>
              </a:extLst>
            </p:cNvPr>
            <p:cNvCxnSpPr>
              <a:cxnSpLocks/>
              <a:stCxn id="310" idx="6"/>
              <a:endCxn id="302" idx="2"/>
            </p:cNvCxnSpPr>
            <p:nvPr/>
          </p:nvCxnSpPr>
          <p:spPr>
            <a:xfrm>
              <a:off x="5762294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206CA8F4-3576-0C42-0AFA-CC3E9132D188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460CD6BC-C273-FAEA-5916-490F648CC404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E3406635-DF58-590D-A4CC-EE4AED04F1A7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E72DC10C-6091-F761-0C4D-64147F47A8E3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BE21C181-8380-9C2D-3BBA-B43C1FCB8B4F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99F514D0-E18B-4BA6-48BB-52F007A27360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7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54695346-5936-CB13-7DAA-94A40391E059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8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2826486C-5152-B057-4AC6-8A3E2ADFBCBD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6A15EC30-769D-8534-BCAF-14D6C87AFF74}"/>
                </a:ext>
              </a:extLst>
            </p:cNvPr>
            <p:cNvCxnSpPr>
              <a:cxnSpLocks/>
              <a:stCxn id="308" idx="6"/>
            </p:cNvCxnSpPr>
            <p:nvPr/>
          </p:nvCxnSpPr>
          <p:spPr>
            <a:xfrm>
              <a:off x="5762294" y="1804767"/>
              <a:ext cx="275892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6ECD5BA0-B355-083D-CD38-730E63E99286}"/>
                </a:ext>
              </a:extLst>
            </p:cNvPr>
            <p:cNvCxnSpPr>
              <a:endCxn id="303" idx="2"/>
            </p:cNvCxnSpPr>
            <p:nvPr/>
          </p:nvCxnSpPr>
          <p:spPr>
            <a:xfrm>
              <a:off x="5762291" y="2053088"/>
              <a:ext cx="275897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FC6C98A3-031C-EF1F-AE14-5621491CF740}"/>
                </a:ext>
              </a:extLst>
            </p:cNvPr>
            <p:cNvCxnSpPr>
              <a:endCxn id="300" idx="2"/>
            </p:cNvCxnSpPr>
            <p:nvPr/>
          </p:nvCxnSpPr>
          <p:spPr>
            <a:xfrm flipV="1">
              <a:off x="5762291" y="1804767"/>
              <a:ext cx="275898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3BCE3E66-362B-4712-06A6-89E2BE71D290}"/>
                </a:ext>
              </a:extLst>
            </p:cNvPr>
            <p:cNvCxnSpPr>
              <a:endCxn id="301" idx="2"/>
            </p:cNvCxnSpPr>
            <p:nvPr/>
          </p:nvCxnSpPr>
          <p:spPr>
            <a:xfrm flipV="1">
              <a:off x="5762291" y="2053088"/>
              <a:ext cx="275898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7DEC1FEB-76D8-C7F9-D6CD-950BA6586731}"/>
                </a:ext>
              </a:extLst>
            </p:cNvPr>
            <p:cNvCxnSpPr>
              <a:stCxn id="312" idx="6"/>
              <a:endCxn id="306" idx="2"/>
            </p:cNvCxnSpPr>
            <p:nvPr/>
          </p:nvCxnSpPr>
          <p:spPr>
            <a:xfrm>
              <a:off x="5762292" y="2798051"/>
              <a:ext cx="275894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9C64E5B7-F44A-5BC5-9A6B-ABEC0160AB9A}"/>
                </a:ext>
              </a:extLst>
            </p:cNvPr>
            <p:cNvCxnSpPr>
              <a:endCxn id="307" idx="2"/>
            </p:cNvCxnSpPr>
            <p:nvPr/>
          </p:nvCxnSpPr>
          <p:spPr>
            <a:xfrm>
              <a:off x="5762291" y="3046372"/>
              <a:ext cx="275895" cy="49664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965ADEA9-A442-48BE-6508-56F64BE2C810}"/>
                </a:ext>
              </a:extLst>
            </p:cNvPr>
            <p:cNvCxnSpPr>
              <a:stCxn id="314" idx="6"/>
              <a:endCxn id="304" idx="2"/>
            </p:cNvCxnSpPr>
            <p:nvPr/>
          </p:nvCxnSpPr>
          <p:spPr>
            <a:xfrm flipV="1">
              <a:off x="5762291" y="2798051"/>
              <a:ext cx="275896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CA6A7665-980F-7F76-D9C8-DCF98D99B838}"/>
                </a:ext>
              </a:extLst>
            </p:cNvPr>
            <p:cNvCxnSpPr>
              <a:endCxn id="305" idx="2"/>
            </p:cNvCxnSpPr>
            <p:nvPr/>
          </p:nvCxnSpPr>
          <p:spPr>
            <a:xfrm flipV="1">
              <a:off x="5762291" y="3046372"/>
              <a:ext cx="275895" cy="49664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37A8EDC8-805D-7830-35E3-D506B5947B21}"/>
                </a:ext>
              </a:extLst>
            </p:cNvPr>
            <p:cNvCxnSpPr>
              <a:stCxn id="301" idx="6"/>
              <a:endCxn id="292" idx="2"/>
            </p:cNvCxnSpPr>
            <p:nvPr/>
          </p:nvCxnSpPr>
          <p:spPr>
            <a:xfrm flipV="1">
              <a:off x="6219492" y="1804767"/>
              <a:ext cx="275895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CEBB4E8-DA7C-082B-0D32-09A0F63E8BD1}"/>
                </a:ext>
              </a:extLst>
            </p:cNvPr>
            <p:cNvCxnSpPr>
              <a:endCxn id="293" idx="2"/>
            </p:cNvCxnSpPr>
            <p:nvPr/>
          </p:nvCxnSpPr>
          <p:spPr>
            <a:xfrm>
              <a:off x="6219486" y="1804767"/>
              <a:ext cx="27590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28E570D7-CF0D-C3A9-51FF-5A0BBAED49C8}"/>
                </a:ext>
              </a:extLst>
            </p:cNvPr>
            <p:cNvCxnSpPr>
              <a:endCxn id="294" idx="2"/>
            </p:cNvCxnSpPr>
            <p:nvPr/>
          </p:nvCxnSpPr>
          <p:spPr>
            <a:xfrm flipV="1">
              <a:off x="6219486" y="2301409"/>
              <a:ext cx="27590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25C09F81-54AC-8E32-EE41-5CE593ADDC25}"/>
                </a:ext>
              </a:extLst>
            </p:cNvPr>
            <p:cNvCxnSpPr>
              <a:stCxn id="302" idx="6"/>
              <a:endCxn id="295" idx="2"/>
            </p:cNvCxnSpPr>
            <p:nvPr/>
          </p:nvCxnSpPr>
          <p:spPr>
            <a:xfrm>
              <a:off x="6219492" y="2301409"/>
              <a:ext cx="275894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B46E8C55-D63C-84B9-1C3B-6CB50162D30C}"/>
                </a:ext>
              </a:extLst>
            </p:cNvPr>
            <p:cNvCxnSpPr>
              <a:stCxn id="305" idx="6"/>
              <a:endCxn id="296" idx="2"/>
            </p:cNvCxnSpPr>
            <p:nvPr/>
          </p:nvCxnSpPr>
          <p:spPr>
            <a:xfrm flipV="1">
              <a:off x="6219489" y="2798051"/>
              <a:ext cx="275896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1C069803-6E31-407D-A1CB-0E47E6B36822}"/>
                </a:ext>
              </a:extLst>
            </p:cNvPr>
            <p:cNvCxnSpPr>
              <a:stCxn id="304" idx="6"/>
            </p:cNvCxnSpPr>
            <p:nvPr/>
          </p:nvCxnSpPr>
          <p:spPr>
            <a:xfrm>
              <a:off x="6219490" y="2798051"/>
              <a:ext cx="27589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5CF6403-BE4E-EB81-DFD2-CC414324E577}"/>
                </a:ext>
              </a:extLst>
            </p:cNvPr>
            <p:cNvCxnSpPr>
              <a:endCxn id="299" idx="2"/>
            </p:cNvCxnSpPr>
            <p:nvPr/>
          </p:nvCxnSpPr>
          <p:spPr>
            <a:xfrm>
              <a:off x="6219486" y="3294693"/>
              <a:ext cx="275898" cy="248319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D3A9DEC6-A2A6-9AFB-B6C3-4090C37C3292}"/>
                </a:ext>
              </a:extLst>
            </p:cNvPr>
            <p:cNvCxnSpPr>
              <a:stCxn id="307" idx="6"/>
              <a:endCxn id="298" idx="2"/>
            </p:cNvCxnSpPr>
            <p:nvPr/>
          </p:nvCxnSpPr>
          <p:spPr>
            <a:xfrm flipV="1">
              <a:off x="6219489" y="3294693"/>
              <a:ext cx="275895" cy="248319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DC54C645-DB80-7F83-7884-E1C6B4476E91}"/>
              </a:ext>
            </a:extLst>
          </p:cNvPr>
          <p:cNvGrpSpPr>
            <a:grpSpLocks noChangeAspect="1"/>
          </p:cNvGrpSpPr>
          <p:nvPr/>
        </p:nvGrpSpPr>
        <p:grpSpPr>
          <a:xfrm>
            <a:off x="10987336" y="1830526"/>
            <a:ext cx="457200" cy="565613"/>
            <a:chOff x="5123790" y="1713327"/>
            <a:chExt cx="1552900" cy="1921125"/>
          </a:xfrm>
        </p:grpSpPr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397AE8D-D47A-80AD-121E-837AC8F16648}"/>
                </a:ext>
              </a:extLst>
            </p:cNvPr>
            <p:cNvGrpSpPr/>
            <p:nvPr/>
          </p:nvGrpSpPr>
          <p:grpSpPr>
            <a:xfrm>
              <a:off x="5123790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A4CCAA26-DBD8-658E-760F-54609AF39EB8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BC09850B-E61C-303F-87F0-417E9589C089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61D803B-0CC0-AA58-4F5E-DCED6E40C0DB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FCEECEF3-2CD3-5576-4C12-416556CDA6D1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0DC8C7E-04E7-B3A8-2ABC-290507050FE5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4FBFD655-C71F-2A87-CD1E-2F64B1E0218E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660C91A4-96E1-3309-E594-6938097EFF4F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20609427-0979-4B20-A8CC-45A7CA829844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11E03DA8-E3AF-90CE-0CA3-E59B576D4A60}"/>
                </a:ext>
              </a:extLst>
            </p:cNvPr>
            <p:cNvGrpSpPr/>
            <p:nvPr/>
          </p:nvGrpSpPr>
          <p:grpSpPr>
            <a:xfrm>
              <a:off x="5580988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30E5097F-FFE1-DA77-09C8-197D4B149171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E8D22D8A-627F-D7AC-940B-210EDFA4E6E9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356E49AB-64B0-F74D-0201-07CE2BB5B25B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45D500B6-C14E-4119-BB9D-910742879111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12594660-703C-C296-6669-E5533DC0D6D4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5540FD5A-922A-3E53-B9E4-55F97B486A32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B4981EE8-BF0E-A7DE-6197-FD22D501DE71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6A13A534-09D8-56DD-EC3E-982DCD55328E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D35B42A1-F0E6-431F-7961-AEB654BD0096}"/>
                </a:ext>
              </a:extLst>
            </p:cNvPr>
            <p:cNvGrpSpPr/>
            <p:nvPr/>
          </p:nvGrpSpPr>
          <p:grpSpPr>
            <a:xfrm>
              <a:off x="6038186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6831FF85-88BB-7431-D7F7-CA9448B333CC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DAAC9A9B-7A1F-167C-0BFA-9BBD8580692F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A80DEDC9-6853-D2BD-577E-2FA0D6C34434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1D5C5DC-9924-D7C5-2E80-0E104D1643A0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15F34DE5-BEFC-48C1-0E18-016F217F7D4F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D4FCFA9C-3597-00BB-3988-3FE0F61F6967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D6042800-3C77-3236-2B4C-C174484CC50C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260A00F0-E1E0-2C65-104C-18B5BB05686A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32C01208-4604-3320-C28E-8E6C49609EEE}"/>
                </a:ext>
              </a:extLst>
            </p:cNvPr>
            <p:cNvGrpSpPr/>
            <p:nvPr/>
          </p:nvGrpSpPr>
          <p:grpSpPr>
            <a:xfrm>
              <a:off x="6495384" y="1713327"/>
              <a:ext cx="181306" cy="1921125"/>
              <a:chOff x="5123790" y="1713327"/>
              <a:chExt cx="181306" cy="1921125"/>
            </a:xfr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2A34E643-88E9-680D-2380-9B6BD87720B4}"/>
                  </a:ext>
                </a:extLst>
              </p:cNvPr>
              <p:cNvSpPr/>
              <p:nvPr/>
            </p:nvSpPr>
            <p:spPr>
              <a:xfrm>
                <a:off x="5123793" y="1713327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75EEC78D-B8F5-7865-93D4-CAE03523D30E}"/>
                  </a:ext>
                </a:extLst>
              </p:cNvPr>
              <p:cNvSpPr/>
              <p:nvPr/>
            </p:nvSpPr>
            <p:spPr>
              <a:xfrm>
                <a:off x="5123793" y="1961648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1AEE85DA-71EE-DC56-C6CE-5700F86630F6}"/>
                  </a:ext>
                </a:extLst>
              </p:cNvPr>
              <p:cNvSpPr/>
              <p:nvPr/>
            </p:nvSpPr>
            <p:spPr>
              <a:xfrm>
                <a:off x="5123793" y="2209969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A9ABCA18-5179-2C59-CE88-B637544D8456}"/>
                  </a:ext>
                </a:extLst>
              </p:cNvPr>
              <p:cNvSpPr/>
              <p:nvPr/>
            </p:nvSpPr>
            <p:spPr>
              <a:xfrm>
                <a:off x="5123792" y="2458290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AA3DDD5C-D409-4D5A-BDB7-184CF64C4ECB}"/>
                  </a:ext>
                </a:extLst>
              </p:cNvPr>
              <p:cNvSpPr/>
              <p:nvPr/>
            </p:nvSpPr>
            <p:spPr>
              <a:xfrm>
                <a:off x="5123791" y="2706611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49DAA09F-84F1-3B63-0016-C2E77B4A54A6}"/>
                  </a:ext>
                </a:extLst>
              </p:cNvPr>
              <p:cNvSpPr/>
              <p:nvPr/>
            </p:nvSpPr>
            <p:spPr>
              <a:xfrm>
                <a:off x="5123790" y="295493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6E120CB6-9407-9DDA-CD87-5369F377334C}"/>
                  </a:ext>
                </a:extLst>
              </p:cNvPr>
              <p:cNvSpPr/>
              <p:nvPr/>
            </p:nvSpPr>
            <p:spPr>
              <a:xfrm>
                <a:off x="5123790" y="3203253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913387F9-935B-E4BA-8166-7093EF77646F}"/>
                  </a:ext>
                </a:extLst>
              </p:cNvPr>
              <p:cNvSpPr/>
              <p:nvPr/>
            </p:nvSpPr>
            <p:spPr>
              <a:xfrm>
                <a:off x="5123790" y="3451572"/>
                <a:ext cx="181303" cy="182880"/>
              </a:xfrm>
              <a:prstGeom prst="ellipse">
                <a:avLst/>
              </a:prstGeom>
              <a:grpFill/>
              <a:ln w="127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31ADC142-6916-3CBE-E050-9821390F58DA}"/>
                </a:ext>
              </a:extLst>
            </p:cNvPr>
            <p:cNvCxnSpPr>
              <a:stCxn id="486" idx="6"/>
              <a:endCxn id="478" idx="2"/>
            </p:cNvCxnSpPr>
            <p:nvPr/>
          </p:nvCxnSpPr>
          <p:spPr>
            <a:xfrm>
              <a:off x="5305096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>
              <a:extLst>
                <a:ext uri="{FF2B5EF4-FFF2-40B4-BE49-F238E27FC236}">
                  <a16:creationId xmlns:a16="http://schemas.microsoft.com/office/drawing/2014/main" id="{2C8610C7-5703-C96B-2B07-2961E3E1499B}"/>
                </a:ext>
              </a:extLst>
            </p:cNvPr>
            <p:cNvCxnSpPr>
              <a:stCxn id="487" idx="6"/>
              <a:endCxn id="479" idx="2"/>
            </p:cNvCxnSpPr>
            <p:nvPr/>
          </p:nvCxnSpPr>
          <p:spPr>
            <a:xfrm>
              <a:off x="5305096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>
              <a:extLst>
                <a:ext uri="{FF2B5EF4-FFF2-40B4-BE49-F238E27FC236}">
                  <a16:creationId xmlns:a16="http://schemas.microsoft.com/office/drawing/2014/main" id="{CC92D730-33C1-50E5-BFE0-3BAD47C366B7}"/>
                </a:ext>
              </a:extLst>
            </p:cNvPr>
            <p:cNvCxnSpPr>
              <a:stCxn id="488" idx="6"/>
              <a:endCxn id="480" idx="2"/>
            </p:cNvCxnSpPr>
            <p:nvPr/>
          </p:nvCxnSpPr>
          <p:spPr>
            <a:xfrm>
              <a:off x="5305096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>
              <a:extLst>
                <a:ext uri="{FF2B5EF4-FFF2-40B4-BE49-F238E27FC236}">
                  <a16:creationId xmlns:a16="http://schemas.microsoft.com/office/drawing/2014/main" id="{7EB3701B-E1FE-7848-9E1B-3C2DD97F288B}"/>
                </a:ext>
              </a:extLst>
            </p:cNvPr>
            <p:cNvCxnSpPr>
              <a:stCxn id="489" idx="6"/>
              <a:endCxn id="481" idx="2"/>
            </p:cNvCxnSpPr>
            <p:nvPr/>
          </p:nvCxnSpPr>
          <p:spPr>
            <a:xfrm>
              <a:off x="5305095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417">
              <a:extLst>
                <a:ext uri="{FF2B5EF4-FFF2-40B4-BE49-F238E27FC236}">
                  <a16:creationId xmlns:a16="http://schemas.microsoft.com/office/drawing/2014/main" id="{FCC8772D-5454-41A5-6BBF-C223495A4743}"/>
                </a:ext>
              </a:extLst>
            </p:cNvPr>
            <p:cNvCxnSpPr>
              <a:stCxn id="490" idx="6"/>
              <a:endCxn id="478" idx="2"/>
            </p:cNvCxnSpPr>
            <p:nvPr/>
          </p:nvCxnSpPr>
          <p:spPr>
            <a:xfrm flipV="1">
              <a:off x="5305094" y="1804767"/>
              <a:ext cx="275897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>
              <a:extLst>
                <a:ext uri="{FF2B5EF4-FFF2-40B4-BE49-F238E27FC236}">
                  <a16:creationId xmlns:a16="http://schemas.microsoft.com/office/drawing/2014/main" id="{ED0B19C5-B472-59F1-FDDA-41E6C5C981AD}"/>
                </a:ext>
              </a:extLst>
            </p:cNvPr>
            <p:cNvCxnSpPr>
              <a:stCxn id="491" idx="6"/>
              <a:endCxn id="479" idx="2"/>
            </p:cNvCxnSpPr>
            <p:nvPr/>
          </p:nvCxnSpPr>
          <p:spPr>
            <a:xfrm flipV="1">
              <a:off x="5305093" y="2053088"/>
              <a:ext cx="275898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>
              <a:extLst>
                <a:ext uri="{FF2B5EF4-FFF2-40B4-BE49-F238E27FC236}">
                  <a16:creationId xmlns:a16="http://schemas.microsoft.com/office/drawing/2014/main" id="{20501A8B-82F2-FE10-9236-0317055DBA70}"/>
                </a:ext>
              </a:extLst>
            </p:cNvPr>
            <p:cNvCxnSpPr>
              <a:stCxn id="492" idx="6"/>
              <a:endCxn id="480" idx="2"/>
            </p:cNvCxnSpPr>
            <p:nvPr/>
          </p:nvCxnSpPr>
          <p:spPr>
            <a:xfrm flipV="1">
              <a:off x="5305093" y="2301409"/>
              <a:ext cx="275898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>
              <a:extLst>
                <a:ext uri="{FF2B5EF4-FFF2-40B4-BE49-F238E27FC236}">
                  <a16:creationId xmlns:a16="http://schemas.microsoft.com/office/drawing/2014/main" id="{779D23B9-F6F4-F987-FC74-7370D3382190}"/>
                </a:ext>
              </a:extLst>
            </p:cNvPr>
            <p:cNvCxnSpPr>
              <a:stCxn id="493" idx="6"/>
              <a:endCxn id="481" idx="2"/>
            </p:cNvCxnSpPr>
            <p:nvPr/>
          </p:nvCxnSpPr>
          <p:spPr>
            <a:xfrm flipV="1">
              <a:off x="5305093" y="2549730"/>
              <a:ext cx="275897" cy="99328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>
              <a:extLst>
                <a:ext uri="{FF2B5EF4-FFF2-40B4-BE49-F238E27FC236}">
                  <a16:creationId xmlns:a16="http://schemas.microsoft.com/office/drawing/2014/main" id="{E1818288-ECCE-57A9-9F55-BE2A07AF0DE7}"/>
                </a:ext>
              </a:extLst>
            </p:cNvPr>
            <p:cNvCxnSpPr>
              <a:stCxn id="490" idx="6"/>
              <a:endCxn id="482" idx="2"/>
            </p:cNvCxnSpPr>
            <p:nvPr/>
          </p:nvCxnSpPr>
          <p:spPr>
            <a:xfrm>
              <a:off x="5305094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Arrow Connector 422">
              <a:extLst>
                <a:ext uri="{FF2B5EF4-FFF2-40B4-BE49-F238E27FC236}">
                  <a16:creationId xmlns:a16="http://schemas.microsoft.com/office/drawing/2014/main" id="{5ACBECB3-E621-0B3B-64B8-9B5A9F9659D3}"/>
                </a:ext>
              </a:extLst>
            </p:cNvPr>
            <p:cNvCxnSpPr>
              <a:stCxn id="491" idx="6"/>
              <a:endCxn id="483" idx="2"/>
            </p:cNvCxnSpPr>
            <p:nvPr/>
          </p:nvCxnSpPr>
          <p:spPr>
            <a:xfrm>
              <a:off x="5305093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Arrow Connector 423">
              <a:extLst>
                <a:ext uri="{FF2B5EF4-FFF2-40B4-BE49-F238E27FC236}">
                  <a16:creationId xmlns:a16="http://schemas.microsoft.com/office/drawing/2014/main" id="{92C9B74F-04C9-D87E-28C6-BC12FBEE1BA9}"/>
                </a:ext>
              </a:extLst>
            </p:cNvPr>
            <p:cNvCxnSpPr>
              <a:stCxn id="492" idx="6"/>
              <a:endCxn id="484" idx="2"/>
            </p:cNvCxnSpPr>
            <p:nvPr/>
          </p:nvCxnSpPr>
          <p:spPr>
            <a:xfrm>
              <a:off x="5305093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Arrow Connector 424">
              <a:extLst>
                <a:ext uri="{FF2B5EF4-FFF2-40B4-BE49-F238E27FC236}">
                  <a16:creationId xmlns:a16="http://schemas.microsoft.com/office/drawing/2014/main" id="{9F5898EF-64E0-CFA5-3ADF-04F40D818A26}"/>
                </a:ext>
              </a:extLst>
            </p:cNvPr>
            <p:cNvCxnSpPr>
              <a:stCxn id="493" idx="6"/>
              <a:endCxn id="485" idx="2"/>
            </p:cNvCxnSpPr>
            <p:nvPr/>
          </p:nvCxnSpPr>
          <p:spPr>
            <a:xfrm>
              <a:off x="5305093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>
              <a:extLst>
                <a:ext uri="{FF2B5EF4-FFF2-40B4-BE49-F238E27FC236}">
                  <a16:creationId xmlns:a16="http://schemas.microsoft.com/office/drawing/2014/main" id="{8957BE73-F83E-897B-0889-871204D7BADD}"/>
                </a:ext>
              </a:extLst>
            </p:cNvPr>
            <p:cNvCxnSpPr>
              <a:stCxn id="486" idx="6"/>
              <a:endCxn id="482" idx="2"/>
            </p:cNvCxnSpPr>
            <p:nvPr/>
          </p:nvCxnSpPr>
          <p:spPr>
            <a:xfrm>
              <a:off x="5305096" y="1804767"/>
              <a:ext cx="275893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>
              <a:extLst>
                <a:ext uri="{FF2B5EF4-FFF2-40B4-BE49-F238E27FC236}">
                  <a16:creationId xmlns:a16="http://schemas.microsoft.com/office/drawing/2014/main" id="{72DD205D-DD3F-A47E-62DE-6715AA382475}"/>
                </a:ext>
              </a:extLst>
            </p:cNvPr>
            <p:cNvCxnSpPr>
              <a:stCxn id="487" idx="6"/>
              <a:endCxn id="483" idx="2"/>
            </p:cNvCxnSpPr>
            <p:nvPr/>
          </p:nvCxnSpPr>
          <p:spPr>
            <a:xfrm>
              <a:off x="5305096" y="2053088"/>
              <a:ext cx="275892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>
              <a:extLst>
                <a:ext uri="{FF2B5EF4-FFF2-40B4-BE49-F238E27FC236}">
                  <a16:creationId xmlns:a16="http://schemas.microsoft.com/office/drawing/2014/main" id="{14BDEC7E-425B-32CA-D9A0-56942078DA62}"/>
                </a:ext>
              </a:extLst>
            </p:cNvPr>
            <p:cNvCxnSpPr>
              <a:stCxn id="488" idx="6"/>
              <a:endCxn id="484" idx="2"/>
            </p:cNvCxnSpPr>
            <p:nvPr/>
          </p:nvCxnSpPr>
          <p:spPr>
            <a:xfrm>
              <a:off x="5305096" y="2301409"/>
              <a:ext cx="275892" cy="993284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>
              <a:extLst>
                <a:ext uri="{FF2B5EF4-FFF2-40B4-BE49-F238E27FC236}">
                  <a16:creationId xmlns:a16="http://schemas.microsoft.com/office/drawing/2014/main" id="{19A3C975-2797-EDD8-9E1C-730D39BEA9B4}"/>
                </a:ext>
              </a:extLst>
            </p:cNvPr>
            <p:cNvCxnSpPr>
              <a:stCxn id="489" idx="6"/>
              <a:endCxn id="485" idx="2"/>
            </p:cNvCxnSpPr>
            <p:nvPr/>
          </p:nvCxnSpPr>
          <p:spPr>
            <a:xfrm>
              <a:off x="5305095" y="2549730"/>
              <a:ext cx="275893" cy="99328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>
              <a:extLst>
                <a:ext uri="{FF2B5EF4-FFF2-40B4-BE49-F238E27FC236}">
                  <a16:creationId xmlns:a16="http://schemas.microsoft.com/office/drawing/2014/main" id="{CAC7646C-6291-EC25-CD3F-8B0206836478}"/>
                </a:ext>
              </a:extLst>
            </p:cNvPr>
            <p:cNvCxnSpPr>
              <a:cxnSpLocks/>
              <a:stCxn id="478" idx="6"/>
              <a:endCxn id="470" idx="2"/>
            </p:cNvCxnSpPr>
            <p:nvPr/>
          </p:nvCxnSpPr>
          <p:spPr>
            <a:xfrm>
              <a:off x="5762294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>
              <a:extLst>
                <a:ext uri="{FF2B5EF4-FFF2-40B4-BE49-F238E27FC236}">
                  <a16:creationId xmlns:a16="http://schemas.microsoft.com/office/drawing/2014/main" id="{C9ACB8FC-5613-0410-86A1-3C4C1989537A}"/>
                </a:ext>
              </a:extLst>
            </p:cNvPr>
            <p:cNvCxnSpPr>
              <a:cxnSpLocks/>
              <a:stCxn id="479" idx="6"/>
              <a:endCxn id="471" idx="2"/>
            </p:cNvCxnSpPr>
            <p:nvPr/>
          </p:nvCxnSpPr>
          <p:spPr>
            <a:xfrm>
              <a:off x="5762294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7DD5ECE7-A12B-2F3F-0F42-1389F95B8BD2}"/>
                </a:ext>
              </a:extLst>
            </p:cNvPr>
            <p:cNvCxnSpPr>
              <a:cxnSpLocks/>
              <a:stCxn id="485" idx="6"/>
              <a:endCxn id="477" idx="2"/>
            </p:cNvCxnSpPr>
            <p:nvPr/>
          </p:nvCxnSpPr>
          <p:spPr>
            <a:xfrm>
              <a:off x="5762291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>
              <a:extLst>
                <a:ext uri="{FF2B5EF4-FFF2-40B4-BE49-F238E27FC236}">
                  <a16:creationId xmlns:a16="http://schemas.microsoft.com/office/drawing/2014/main" id="{E9114BFF-5DA6-5166-EA22-10C590C8090C}"/>
                </a:ext>
              </a:extLst>
            </p:cNvPr>
            <p:cNvCxnSpPr>
              <a:cxnSpLocks/>
              <a:stCxn id="484" idx="6"/>
              <a:endCxn id="476" idx="2"/>
            </p:cNvCxnSpPr>
            <p:nvPr/>
          </p:nvCxnSpPr>
          <p:spPr>
            <a:xfrm>
              <a:off x="5762291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>
              <a:extLst>
                <a:ext uri="{FF2B5EF4-FFF2-40B4-BE49-F238E27FC236}">
                  <a16:creationId xmlns:a16="http://schemas.microsoft.com/office/drawing/2014/main" id="{A9F9D25E-4EC6-E5C4-B37F-C160D9A1024B}"/>
                </a:ext>
              </a:extLst>
            </p:cNvPr>
            <p:cNvCxnSpPr>
              <a:cxnSpLocks/>
              <a:stCxn id="483" idx="6"/>
              <a:endCxn id="475" idx="2"/>
            </p:cNvCxnSpPr>
            <p:nvPr/>
          </p:nvCxnSpPr>
          <p:spPr>
            <a:xfrm>
              <a:off x="5762291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>
              <a:extLst>
                <a:ext uri="{FF2B5EF4-FFF2-40B4-BE49-F238E27FC236}">
                  <a16:creationId xmlns:a16="http://schemas.microsoft.com/office/drawing/2014/main" id="{309F15C6-FF56-AE75-C550-BB5816B9A62F}"/>
                </a:ext>
              </a:extLst>
            </p:cNvPr>
            <p:cNvCxnSpPr>
              <a:cxnSpLocks/>
              <a:stCxn id="482" idx="6"/>
              <a:endCxn id="474" idx="2"/>
            </p:cNvCxnSpPr>
            <p:nvPr/>
          </p:nvCxnSpPr>
          <p:spPr>
            <a:xfrm>
              <a:off x="5762292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>
              <a:extLst>
                <a:ext uri="{FF2B5EF4-FFF2-40B4-BE49-F238E27FC236}">
                  <a16:creationId xmlns:a16="http://schemas.microsoft.com/office/drawing/2014/main" id="{2326CB9D-D2E5-6C27-E30E-B828C419822B}"/>
                </a:ext>
              </a:extLst>
            </p:cNvPr>
            <p:cNvCxnSpPr>
              <a:cxnSpLocks/>
              <a:stCxn id="481" idx="6"/>
              <a:endCxn id="473" idx="2"/>
            </p:cNvCxnSpPr>
            <p:nvPr/>
          </p:nvCxnSpPr>
          <p:spPr>
            <a:xfrm>
              <a:off x="5762293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>
              <a:extLst>
                <a:ext uri="{FF2B5EF4-FFF2-40B4-BE49-F238E27FC236}">
                  <a16:creationId xmlns:a16="http://schemas.microsoft.com/office/drawing/2014/main" id="{1143A4FF-3312-F3D8-4041-45DB71C2E5B2}"/>
                </a:ext>
              </a:extLst>
            </p:cNvPr>
            <p:cNvCxnSpPr>
              <a:cxnSpLocks/>
              <a:stCxn id="480" idx="6"/>
              <a:endCxn id="472" idx="2"/>
            </p:cNvCxnSpPr>
            <p:nvPr/>
          </p:nvCxnSpPr>
          <p:spPr>
            <a:xfrm>
              <a:off x="5762294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>
              <a:extLst>
                <a:ext uri="{FF2B5EF4-FFF2-40B4-BE49-F238E27FC236}">
                  <a16:creationId xmlns:a16="http://schemas.microsoft.com/office/drawing/2014/main" id="{57E4293D-EDD5-B0D4-A1E9-B785BA0E301B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1804767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>
              <a:extLst>
                <a:ext uri="{FF2B5EF4-FFF2-40B4-BE49-F238E27FC236}">
                  <a16:creationId xmlns:a16="http://schemas.microsoft.com/office/drawing/2014/main" id="{6C312DA6-38B7-90AF-5BA0-CE5D694200CE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2053088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>
              <a:extLst>
                <a:ext uri="{FF2B5EF4-FFF2-40B4-BE49-F238E27FC236}">
                  <a16:creationId xmlns:a16="http://schemas.microsoft.com/office/drawing/2014/main" id="{6A998F29-C15D-CD66-F4B6-0B961BD3927F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54301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B1B73834-0597-BF45-2E48-99C7602A7B95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294693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>
              <a:extLst>
                <a:ext uri="{FF2B5EF4-FFF2-40B4-BE49-F238E27FC236}">
                  <a16:creationId xmlns:a16="http://schemas.microsoft.com/office/drawing/2014/main" id="{94289018-A16A-7136-A437-03CD383C0FED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6" y="3046372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976ED383-131F-16D1-A677-F523B8CC68D8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7" y="2798051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A8008674-DAC3-1969-6B20-5D7E3A447063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8" y="2549730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15D8C97A-7FF3-D69C-3E6C-A65D54227425}"/>
                </a:ext>
              </a:extLst>
            </p:cNvPr>
            <p:cNvCxnSpPr>
              <a:cxnSpLocks/>
            </p:cNvCxnSpPr>
            <p:nvPr/>
          </p:nvCxnSpPr>
          <p:spPr>
            <a:xfrm>
              <a:off x="6219489" y="2301409"/>
              <a:ext cx="275895" cy="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F4E73160-7FAC-9BDA-DA3C-FC6CEB984166}"/>
                </a:ext>
              </a:extLst>
            </p:cNvPr>
            <p:cNvCxnSpPr>
              <a:cxnSpLocks/>
              <a:stCxn id="478" idx="6"/>
            </p:cNvCxnSpPr>
            <p:nvPr/>
          </p:nvCxnSpPr>
          <p:spPr>
            <a:xfrm>
              <a:off x="5762294" y="1804767"/>
              <a:ext cx="275892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11C2B277-E8C9-04FD-5F11-4BF93D7A0D2A}"/>
                </a:ext>
              </a:extLst>
            </p:cNvPr>
            <p:cNvCxnSpPr>
              <a:endCxn id="473" idx="2"/>
            </p:cNvCxnSpPr>
            <p:nvPr/>
          </p:nvCxnSpPr>
          <p:spPr>
            <a:xfrm>
              <a:off x="5762291" y="2053088"/>
              <a:ext cx="275897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Arrow Connector 447">
              <a:extLst>
                <a:ext uri="{FF2B5EF4-FFF2-40B4-BE49-F238E27FC236}">
                  <a16:creationId xmlns:a16="http://schemas.microsoft.com/office/drawing/2014/main" id="{28005DF4-6C36-CE3F-EA6B-77849E5DBD2A}"/>
                </a:ext>
              </a:extLst>
            </p:cNvPr>
            <p:cNvCxnSpPr>
              <a:endCxn id="470" idx="2"/>
            </p:cNvCxnSpPr>
            <p:nvPr/>
          </p:nvCxnSpPr>
          <p:spPr>
            <a:xfrm flipV="1">
              <a:off x="5762291" y="1804767"/>
              <a:ext cx="275898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>
              <a:extLst>
                <a:ext uri="{FF2B5EF4-FFF2-40B4-BE49-F238E27FC236}">
                  <a16:creationId xmlns:a16="http://schemas.microsoft.com/office/drawing/2014/main" id="{3C490755-5285-02AC-437B-F528AD37DA91}"/>
                </a:ext>
              </a:extLst>
            </p:cNvPr>
            <p:cNvCxnSpPr>
              <a:endCxn id="471" idx="2"/>
            </p:cNvCxnSpPr>
            <p:nvPr/>
          </p:nvCxnSpPr>
          <p:spPr>
            <a:xfrm flipV="1">
              <a:off x="5762291" y="2053088"/>
              <a:ext cx="275898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>
              <a:extLst>
                <a:ext uri="{FF2B5EF4-FFF2-40B4-BE49-F238E27FC236}">
                  <a16:creationId xmlns:a16="http://schemas.microsoft.com/office/drawing/2014/main" id="{A39AC3E4-4321-6A0E-FEC4-E639C2B64CA4}"/>
                </a:ext>
              </a:extLst>
            </p:cNvPr>
            <p:cNvCxnSpPr>
              <a:stCxn id="482" idx="6"/>
              <a:endCxn id="476" idx="2"/>
            </p:cNvCxnSpPr>
            <p:nvPr/>
          </p:nvCxnSpPr>
          <p:spPr>
            <a:xfrm>
              <a:off x="5762292" y="2798051"/>
              <a:ext cx="275894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>
              <a:extLst>
                <a:ext uri="{FF2B5EF4-FFF2-40B4-BE49-F238E27FC236}">
                  <a16:creationId xmlns:a16="http://schemas.microsoft.com/office/drawing/2014/main" id="{20BB4C69-198C-6D38-1FBC-EABD17AFECFE}"/>
                </a:ext>
              </a:extLst>
            </p:cNvPr>
            <p:cNvCxnSpPr>
              <a:endCxn id="477" idx="2"/>
            </p:cNvCxnSpPr>
            <p:nvPr/>
          </p:nvCxnSpPr>
          <p:spPr>
            <a:xfrm>
              <a:off x="5762291" y="3046372"/>
              <a:ext cx="275895" cy="49664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>
              <a:extLst>
                <a:ext uri="{FF2B5EF4-FFF2-40B4-BE49-F238E27FC236}">
                  <a16:creationId xmlns:a16="http://schemas.microsoft.com/office/drawing/2014/main" id="{6D370D6A-B5DF-5198-D5BD-1E2F3F0B7DE4}"/>
                </a:ext>
              </a:extLst>
            </p:cNvPr>
            <p:cNvCxnSpPr>
              <a:stCxn id="484" idx="6"/>
              <a:endCxn id="474" idx="2"/>
            </p:cNvCxnSpPr>
            <p:nvPr/>
          </p:nvCxnSpPr>
          <p:spPr>
            <a:xfrm flipV="1">
              <a:off x="5762291" y="2798051"/>
              <a:ext cx="275896" cy="496642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>
              <a:extLst>
                <a:ext uri="{FF2B5EF4-FFF2-40B4-BE49-F238E27FC236}">
                  <a16:creationId xmlns:a16="http://schemas.microsoft.com/office/drawing/2014/main" id="{1D3A85DF-8C3C-10CA-B185-ECDED53F9C2E}"/>
                </a:ext>
              </a:extLst>
            </p:cNvPr>
            <p:cNvCxnSpPr>
              <a:endCxn id="475" idx="2"/>
            </p:cNvCxnSpPr>
            <p:nvPr/>
          </p:nvCxnSpPr>
          <p:spPr>
            <a:xfrm flipV="1">
              <a:off x="5762291" y="3046372"/>
              <a:ext cx="275895" cy="496640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>
              <a:extLst>
                <a:ext uri="{FF2B5EF4-FFF2-40B4-BE49-F238E27FC236}">
                  <a16:creationId xmlns:a16="http://schemas.microsoft.com/office/drawing/2014/main" id="{B6595F14-6DF2-D327-2C7D-7C50DA86F721}"/>
                </a:ext>
              </a:extLst>
            </p:cNvPr>
            <p:cNvCxnSpPr>
              <a:stCxn id="471" idx="6"/>
              <a:endCxn id="462" idx="2"/>
            </p:cNvCxnSpPr>
            <p:nvPr/>
          </p:nvCxnSpPr>
          <p:spPr>
            <a:xfrm flipV="1">
              <a:off x="6219492" y="1804767"/>
              <a:ext cx="275895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8E460E83-BBF6-DF22-F17F-BEF563D90799}"/>
                </a:ext>
              </a:extLst>
            </p:cNvPr>
            <p:cNvCxnSpPr>
              <a:endCxn id="463" idx="2"/>
            </p:cNvCxnSpPr>
            <p:nvPr/>
          </p:nvCxnSpPr>
          <p:spPr>
            <a:xfrm>
              <a:off x="6219486" y="1804767"/>
              <a:ext cx="27590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>
              <a:extLst>
                <a:ext uri="{FF2B5EF4-FFF2-40B4-BE49-F238E27FC236}">
                  <a16:creationId xmlns:a16="http://schemas.microsoft.com/office/drawing/2014/main" id="{046F1A5C-3D19-8296-1A01-3C027DF8A80C}"/>
                </a:ext>
              </a:extLst>
            </p:cNvPr>
            <p:cNvCxnSpPr>
              <a:endCxn id="464" idx="2"/>
            </p:cNvCxnSpPr>
            <p:nvPr/>
          </p:nvCxnSpPr>
          <p:spPr>
            <a:xfrm flipV="1">
              <a:off x="6219486" y="2301409"/>
              <a:ext cx="27590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0FDAEC7E-BF9D-77B8-4AB9-F3981A514EF6}"/>
                </a:ext>
              </a:extLst>
            </p:cNvPr>
            <p:cNvCxnSpPr>
              <a:stCxn id="472" idx="6"/>
              <a:endCxn id="465" idx="2"/>
            </p:cNvCxnSpPr>
            <p:nvPr/>
          </p:nvCxnSpPr>
          <p:spPr>
            <a:xfrm>
              <a:off x="6219492" y="2301409"/>
              <a:ext cx="275894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D6D6ADC8-E6AD-AAAC-22B9-B98E5EE73431}"/>
                </a:ext>
              </a:extLst>
            </p:cNvPr>
            <p:cNvCxnSpPr>
              <a:stCxn id="475" idx="6"/>
              <a:endCxn id="466" idx="2"/>
            </p:cNvCxnSpPr>
            <p:nvPr/>
          </p:nvCxnSpPr>
          <p:spPr>
            <a:xfrm flipV="1">
              <a:off x="6219489" y="2798051"/>
              <a:ext cx="275896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>
              <a:extLst>
                <a:ext uri="{FF2B5EF4-FFF2-40B4-BE49-F238E27FC236}">
                  <a16:creationId xmlns:a16="http://schemas.microsoft.com/office/drawing/2014/main" id="{1F91D9A5-1C4D-352D-6EF5-AADE5BBE5D00}"/>
                </a:ext>
              </a:extLst>
            </p:cNvPr>
            <p:cNvCxnSpPr>
              <a:stCxn id="474" idx="6"/>
            </p:cNvCxnSpPr>
            <p:nvPr/>
          </p:nvCxnSpPr>
          <p:spPr>
            <a:xfrm>
              <a:off x="6219490" y="2798051"/>
              <a:ext cx="275891" cy="248321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Arrow Connector 459">
              <a:extLst>
                <a:ext uri="{FF2B5EF4-FFF2-40B4-BE49-F238E27FC236}">
                  <a16:creationId xmlns:a16="http://schemas.microsoft.com/office/drawing/2014/main" id="{EBF724C2-1AAA-5505-7AFB-BCEBE9714720}"/>
                </a:ext>
              </a:extLst>
            </p:cNvPr>
            <p:cNvCxnSpPr>
              <a:endCxn id="469" idx="2"/>
            </p:cNvCxnSpPr>
            <p:nvPr/>
          </p:nvCxnSpPr>
          <p:spPr>
            <a:xfrm>
              <a:off x="6219486" y="3294693"/>
              <a:ext cx="275898" cy="248319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>
              <a:extLst>
                <a:ext uri="{FF2B5EF4-FFF2-40B4-BE49-F238E27FC236}">
                  <a16:creationId xmlns:a16="http://schemas.microsoft.com/office/drawing/2014/main" id="{DF0B9048-0197-A8AA-A49C-A3B69D31032C}"/>
                </a:ext>
              </a:extLst>
            </p:cNvPr>
            <p:cNvCxnSpPr>
              <a:stCxn id="477" idx="6"/>
              <a:endCxn id="468" idx="2"/>
            </p:cNvCxnSpPr>
            <p:nvPr/>
          </p:nvCxnSpPr>
          <p:spPr>
            <a:xfrm flipV="1">
              <a:off x="6219489" y="3294693"/>
              <a:ext cx="275895" cy="248319"/>
            </a:xfrm>
            <a:prstGeom prst="straightConnector1">
              <a:avLst/>
            </a:prstGeom>
            <a:ln w="127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281D1A52-FF61-99A5-E9DC-A4CF83A3AE4F}"/>
                  </a:ext>
                </a:extLst>
              </p:cNvPr>
              <p:cNvSpPr txBox="1"/>
              <p:nvPr/>
            </p:nvSpPr>
            <p:spPr>
              <a:xfrm>
                <a:off x="10031958" y="2097023"/>
                <a:ext cx="1474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281D1A52-FF61-99A5-E9DC-A4CF83A3A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958" y="2097023"/>
                <a:ext cx="147476" cy="1846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E43A2332-65DD-7A13-FDD6-E1321867A92B}"/>
                  </a:ext>
                </a:extLst>
              </p:cNvPr>
              <p:cNvSpPr txBox="1"/>
              <p:nvPr/>
            </p:nvSpPr>
            <p:spPr>
              <a:xfrm>
                <a:off x="8561409" y="2452008"/>
                <a:ext cx="887956" cy="27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0…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E43A2332-65DD-7A13-FDD6-E1321867A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409" y="2452008"/>
                <a:ext cx="887956" cy="277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C6C2834B-DCF8-A286-57CE-D3CEA4BE2931}"/>
                  </a:ext>
                </a:extLst>
              </p:cNvPr>
              <p:cNvSpPr txBox="1"/>
              <p:nvPr/>
            </p:nvSpPr>
            <p:spPr>
              <a:xfrm>
                <a:off x="10829993" y="2467572"/>
                <a:ext cx="7594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C6C2834B-DCF8-A286-57CE-D3CEA4BE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9993" y="2467572"/>
                <a:ext cx="759439" cy="24622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7" name="Gerade Verbindung 3">
            <a:extLst>
              <a:ext uri="{FF2B5EF4-FFF2-40B4-BE49-F238E27FC236}">
                <a16:creationId xmlns:a16="http://schemas.microsoft.com/office/drawing/2014/main" id="{2E3FA5E8-43E0-DB7E-82A4-CD7A82FE5D12}"/>
              </a:ext>
            </a:extLst>
          </p:cNvPr>
          <p:cNvCxnSpPr>
            <a:cxnSpLocks/>
            <a:stCxn id="495" idx="2"/>
          </p:cNvCxnSpPr>
          <p:nvPr/>
        </p:nvCxnSpPr>
        <p:spPr>
          <a:xfrm>
            <a:off x="9005387" y="2729358"/>
            <a:ext cx="0" cy="18280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Gerade Verbindung 3">
            <a:extLst>
              <a:ext uri="{FF2B5EF4-FFF2-40B4-BE49-F238E27FC236}">
                <a16:creationId xmlns:a16="http://schemas.microsoft.com/office/drawing/2014/main" id="{6D3B52FF-263C-EA02-76B4-C899F274B5B8}"/>
              </a:ext>
            </a:extLst>
          </p:cNvPr>
          <p:cNvCxnSpPr>
            <a:cxnSpLocks/>
            <a:stCxn id="496" idx="2"/>
          </p:cNvCxnSpPr>
          <p:nvPr/>
        </p:nvCxnSpPr>
        <p:spPr>
          <a:xfrm flipH="1">
            <a:off x="11209712" y="2713793"/>
            <a:ext cx="1" cy="19837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>
            <a:extLst>
              <a:ext uri="{FF2B5EF4-FFF2-40B4-BE49-F238E27FC236}">
                <a16:creationId xmlns:a16="http://schemas.microsoft.com/office/drawing/2014/main" id="{D381B603-76B5-BA89-60DA-3A97056B5A67}"/>
              </a:ext>
            </a:extLst>
          </p:cNvPr>
          <p:cNvCxnSpPr/>
          <p:nvPr/>
        </p:nvCxnSpPr>
        <p:spPr>
          <a:xfrm>
            <a:off x="9544594" y="3258381"/>
            <a:ext cx="0" cy="616933"/>
          </a:xfrm>
          <a:prstGeom prst="straightConnector1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BFBCB209-A45C-5BD3-458A-994CFC42AEFE}"/>
              </a:ext>
            </a:extLst>
          </p:cNvPr>
          <p:cNvCxnSpPr/>
          <p:nvPr/>
        </p:nvCxnSpPr>
        <p:spPr>
          <a:xfrm>
            <a:off x="10681062" y="3258380"/>
            <a:ext cx="0" cy="616933"/>
          </a:xfrm>
          <a:prstGeom prst="straightConnector1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7" name="Graphic 506" descr="Badge Cross outline">
            <a:extLst>
              <a:ext uri="{FF2B5EF4-FFF2-40B4-BE49-F238E27FC236}">
                <a16:creationId xmlns:a16="http://schemas.microsoft.com/office/drawing/2014/main" id="{7A8F1D11-C710-9377-6380-5B0A86C18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52462" y="3917033"/>
            <a:ext cx="457200" cy="457200"/>
          </a:xfrm>
          <a:prstGeom prst="rect">
            <a:avLst/>
          </a:prstGeom>
        </p:spPr>
      </p:pic>
      <p:pic>
        <p:nvPicPr>
          <p:cNvPr id="509" name="Graphic 508" descr="Checkbox Checked outline">
            <a:extLst>
              <a:ext uri="{FF2B5EF4-FFF2-40B4-BE49-F238E27FC236}">
                <a16:creationId xmlns:a16="http://schemas.microsoft.com/office/drawing/2014/main" id="{6F93F1BA-7DCB-C867-2C0D-8B38C1BA9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47414" y="3848453"/>
            <a:ext cx="594360" cy="594360"/>
          </a:xfrm>
          <a:prstGeom prst="rect">
            <a:avLst/>
          </a:prstGeom>
        </p:spPr>
      </p:pic>
      <p:grpSp>
        <p:nvGrpSpPr>
          <p:cNvPr id="519" name="Group 518">
            <a:extLst>
              <a:ext uri="{FF2B5EF4-FFF2-40B4-BE49-F238E27FC236}">
                <a16:creationId xmlns:a16="http://schemas.microsoft.com/office/drawing/2014/main" id="{008E3D73-EF67-1E3D-0AE6-DBA4EC8CF859}"/>
              </a:ext>
            </a:extLst>
          </p:cNvPr>
          <p:cNvGrpSpPr>
            <a:grpSpLocks noChangeAspect="1"/>
          </p:cNvGrpSpPr>
          <p:nvPr/>
        </p:nvGrpSpPr>
        <p:grpSpPr>
          <a:xfrm>
            <a:off x="2717799" y="3519500"/>
            <a:ext cx="548640" cy="548640"/>
            <a:chOff x="1963599" y="3368806"/>
            <a:chExt cx="515003" cy="515003"/>
          </a:xfrm>
        </p:grpSpPr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77C6A591-0DDC-CF35-1241-B17E83481B8C}"/>
                </a:ext>
              </a:extLst>
            </p:cNvPr>
            <p:cNvCxnSpPr>
              <a:cxnSpLocks/>
            </p:cNvCxnSpPr>
            <p:nvPr/>
          </p:nvCxnSpPr>
          <p:spPr>
            <a:xfrm>
              <a:off x="1963599" y="3807608"/>
              <a:ext cx="5150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C8C1277D-929C-C96E-0267-923D1E592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7424" y="3368806"/>
              <a:ext cx="0" cy="51500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81B06160-87E3-27E8-224E-2E3165C83E69}"/>
                </a:ext>
              </a:extLst>
            </p:cNvPr>
            <p:cNvSpPr/>
            <p:nvPr/>
          </p:nvSpPr>
          <p:spPr>
            <a:xfrm>
              <a:off x="2047232" y="3429000"/>
              <a:ext cx="409361" cy="355952"/>
            </a:xfrm>
            <a:custGeom>
              <a:avLst/>
              <a:gdLst>
                <a:gd name="connsiteX0" fmla="*/ 0 w 726831"/>
                <a:gd name="connsiteY0" fmla="*/ 586259 h 632001"/>
                <a:gd name="connsiteX1" fmla="*/ 109416 w 726831"/>
                <a:gd name="connsiteY1" fmla="*/ 105 h 632001"/>
                <a:gd name="connsiteX2" fmla="*/ 218831 w 726831"/>
                <a:gd name="connsiteY2" fmla="*/ 625335 h 632001"/>
                <a:gd name="connsiteX3" fmla="*/ 359508 w 726831"/>
                <a:gd name="connsiteY3" fmla="*/ 343982 h 632001"/>
                <a:gd name="connsiteX4" fmla="*/ 484554 w 726831"/>
                <a:gd name="connsiteY4" fmla="*/ 578443 h 632001"/>
                <a:gd name="connsiteX5" fmla="*/ 648677 w 726831"/>
                <a:gd name="connsiteY5" fmla="*/ 23551 h 632001"/>
                <a:gd name="connsiteX6" fmla="*/ 726831 w 726831"/>
                <a:gd name="connsiteY6" fmla="*/ 609705 h 63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831" h="632001">
                  <a:moveTo>
                    <a:pt x="0" y="586259"/>
                  </a:moveTo>
                  <a:cubicBezTo>
                    <a:pt x="36472" y="289925"/>
                    <a:pt x="72944" y="-6408"/>
                    <a:pt x="109416" y="105"/>
                  </a:cubicBezTo>
                  <a:cubicBezTo>
                    <a:pt x="145888" y="6618"/>
                    <a:pt x="177149" y="568022"/>
                    <a:pt x="218831" y="625335"/>
                  </a:cubicBezTo>
                  <a:cubicBezTo>
                    <a:pt x="260513" y="682648"/>
                    <a:pt x="315221" y="351797"/>
                    <a:pt x="359508" y="343982"/>
                  </a:cubicBezTo>
                  <a:cubicBezTo>
                    <a:pt x="403795" y="336167"/>
                    <a:pt x="436359" y="631848"/>
                    <a:pt x="484554" y="578443"/>
                  </a:cubicBezTo>
                  <a:cubicBezTo>
                    <a:pt x="532749" y="525038"/>
                    <a:pt x="608298" y="18341"/>
                    <a:pt x="648677" y="23551"/>
                  </a:cubicBezTo>
                  <a:cubicBezTo>
                    <a:pt x="689057" y="28761"/>
                    <a:pt x="613508" y="534156"/>
                    <a:pt x="726831" y="609705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56BBEB6B-2A46-4184-000F-22AB39D1BE8D}"/>
                  </a:ext>
                </a:extLst>
              </p:cNvPr>
              <p:cNvSpPr txBox="1"/>
              <p:nvPr/>
            </p:nvSpPr>
            <p:spPr>
              <a:xfrm>
                <a:off x="2612400" y="4097948"/>
                <a:ext cx="7594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0…0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56BBEB6B-2A46-4184-000F-22AB39D1B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0" y="4097948"/>
                <a:ext cx="759439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E56625C8-46B5-F681-2224-49676B1A71CF}"/>
                  </a:ext>
                </a:extLst>
              </p:cNvPr>
              <p:cNvSpPr txBox="1"/>
              <p:nvPr/>
            </p:nvSpPr>
            <p:spPr>
              <a:xfrm>
                <a:off x="2918381" y="3107693"/>
                <a:ext cx="1474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E56625C8-46B5-F681-2224-49676B1A7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81" y="3107693"/>
                <a:ext cx="147476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5" name="12-Point Star 524">
            <a:extLst>
              <a:ext uri="{FF2B5EF4-FFF2-40B4-BE49-F238E27FC236}">
                <a16:creationId xmlns:a16="http://schemas.microsoft.com/office/drawing/2014/main" id="{4F9FE145-2E97-EC2A-A8BB-C88B5B137E52}"/>
              </a:ext>
            </a:extLst>
          </p:cNvPr>
          <p:cNvSpPr/>
          <p:nvPr/>
        </p:nvSpPr>
        <p:spPr>
          <a:xfrm>
            <a:off x="8634689" y="5464394"/>
            <a:ext cx="274320" cy="274320"/>
          </a:xfrm>
          <a:prstGeom prst="star12">
            <a:avLst/>
          </a:prstGeom>
          <a:solidFill>
            <a:srgbClr val="8DA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1862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9" grpId="0" animBg="1"/>
      <p:bldP spid="222" grpId="0"/>
      <p:bldP spid="224" grpId="0"/>
      <p:bldP spid="225" grpId="0" animBg="1"/>
      <p:bldP spid="227" grpId="0"/>
      <p:bldP spid="231" grpId="0" animBg="1"/>
      <p:bldP spid="236" grpId="0"/>
      <p:bldP spid="238" grpId="0" animBg="1"/>
      <p:bldP spid="494" grpId="0"/>
      <p:bldP spid="495" grpId="0"/>
      <p:bldP spid="496" grpId="0"/>
      <p:bldP spid="523" grpId="0"/>
      <p:bldP spid="524" grpId="0"/>
      <p:bldP spid="5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448D-6207-3DF8-D7CB-BCC93223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IMPLEMENTATION </a:t>
            </a:r>
            <a:r>
              <a:rPr lang="en-US" b="0" dirty="0">
                <a:latin typeface="Aptos Display" panose="020B0004020202020204" pitchFamily="34" charset="0"/>
              </a:rPr>
              <a:t>| GRAPH-BASED DECISION DIAGRAMS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705F4-D820-34A5-E301-4CC232965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EUROCRYPT 2025 | MADRID, SPAIN | MAY 5,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32">
                <a:extLst>
                  <a:ext uri="{FF2B5EF4-FFF2-40B4-BE49-F238E27FC236}">
                    <a16:creationId xmlns:a16="http://schemas.microsoft.com/office/drawing/2014/main" id="{2DAF2F5D-78EB-7B26-10EF-CD24EF8044A7}"/>
                  </a:ext>
                </a:extLst>
              </p:cNvPr>
              <p:cNvSpPr txBox="1"/>
              <p:nvPr/>
            </p:nvSpPr>
            <p:spPr>
              <a:xfrm>
                <a:off x="6095999" y="5253285"/>
                <a:ext cx="5257775" cy="774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 noProof="0" dirty="0">
                    <a:solidFill>
                      <a:srgbClr val="0E3560"/>
                    </a:solidFill>
                    <a:latin typeface="Aptos" panose="020B0004020202020204" pitchFamily="34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MULTI-TERMINAL BINARY DECISION DIAGRAMS</a:t>
                </a:r>
              </a:p>
              <a:p>
                <a:pPr algn="ctr">
                  <a:buNone/>
                </a:pP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ptos" panose="020B0004020202020204" pitchFamily="34" charset="0"/>
                  </a:rPr>
                  <a:t>MTBDDs are an extension to represent functions from a multi-dimensional Boolean domain to an arbitrary value set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de-DE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ptos" panose="020B0004020202020204" pitchFamily="34" charset="0"/>
                  </a:rPr>
                  <a:t>. </a:t>
                </a:r>
                <a:endParaRPr lang="en-US" sz="1200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feld 32">
                <a:extLst>
                  <a:ext uri="{FF2B5EF4-FFF2-40B4-BE49-F238E27FC236}">
                    <a16:creationId xmlns:a16="http://schemas.microsoft.com/office/drawing/2014/main" id="{2DAF2F5D-78EB-7B26-10EF-CD24EF80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253285"/>
                <a:ext cx="5257775" cy="774571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32">
                <a:extLst>
                  <a:ext uri="{FF2B5EF4-FFF2-40B4-BE49-F238E27FC236}">
                    <a16:creationId xmlns:a16="http://schemas.microsoft.com/office/drawing/2014/main" id="{C72C7836-CB7F-F37E-73FE-58AD1291D650}"/>
                  </a:ext>
                </a:extLst>
              </p:cNvPr>
              <p:cNvSpPr txBox="1"/>
              <p:nvPr/>
            </p:nvSpPr>
            <p:spPr>
              <a:xfrm>
                <a:off x="838225" y="5253285"/>
                <a:ext cx="5257775" cy="774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 noProof="0" dirty="0">
                    <a:solidFill>
                      <a:srgbClr val="0E3560"/>
                    </a:solidFill>
                    <a:latin typeface="Aptos" panose="020B0004020202020204" pitchFamily="34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BINARY DECISION DIAGRAMS</a:t>
                </a:r>
              </a:p>
              <a:p>
                <a:pPr algn="ctr">
                  <a:buNone/>
                </a:pP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A Reduced Ordered Binary Decision Diagram is a concise and unique (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i.e., canonical) graph-based representation of a Boolean function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de-DE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feld 32">
                <a:extLst>
                  <a:ext uri="{FF2B5EF4-FFF2-40B4-BE49-F238E27FC236}">
                    <a16:creationId xmlns:a16="http://schemas.microsoft.com/office/drawing/2014/main" id="{C72C7836-CB7F-F37E-73FE-58AD1291D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25" y="5253285"/>
                <a:ext cx="5257775" cy="774571"/>
              </a:xfrm>
              <a:prstGeom prst="rect">
                <a:avLst/>
              </a:prstGeom>
              <a:blipFill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A580B19-81A2-3C96-AD97-3B165AC35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1840" y="2010100"/>
                <a:ext cx="368941" cy="365760"/>
              </a:xfrm>
              <a:prstGeom prst="ellipse">
                <a:avLst/>
              </a:prstGeom>
              <a:noFill/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A580B19-81A2-3C96-AD97-3B165AC35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2010100"/>
                <a:ext cx="368941" cy="36576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2BEF932-76C9-E342-D7FD-FF821E239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49895" y="2889470"/>
                <a:ext cx="368941" cy="365760"/>
              </a:xfrm>
              <a:prstGeom prst="ellipse">
                <a:avLst/>
              </a:prstGeom>
              <a:noFill/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2BEF932-76C9-E342-D7FD-FF821E239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895" y="2889470"/>
                <a:ext cx="368941" cy="36576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C8D2AD-A77A-A36C-BDDE-85F5C8B777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8836" y="3768840"/>
                <a:ext cx="368941" cy="365760"/>
              </a:xfrm>
              <a:prstGeom prst="ellipse">
                <a:avLst/>
              </a:prstGeom>
              <a:noFill/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1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C8D2AD-A77A-A36C-BDDE-85F5C8B77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36" y="3768840"/>
                <a:ext cx="368941" cy="36576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4DA76E-37E5-D89B-A89E-3BC3E742FE28}"/>
              </a:ext>
            </a:extLst>
          </p:cNvPr>
          <p:cNvCxnSpPr>
            <a:cxnSpLocks/>
            <a:stCxn id="10" idx="5"/>
            <a:endCxn id="11" idx="0"/>
          </p:cNvCxnSpPr>
          <p:nvPr/>
        </p:nvCxnSpPr>
        <p:spPr>
          <a:xfrm>
            <a:off x="3606751" y="2322296"/>
            <a:ext cx="227615" cy="567174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0DA49B-8590-611B-00FA-586704B98FFE}"/>
              </a:ext>
            </a:extLst>
          </p:cNvPr>
          <p:cNvCxnSpPr>
            <a:cxnSpLocks/>
            <a:stCxn id="11" idx="5"/>
            <a:endCxn id="12" idx="0"/>
          </p:cNvCxnSpPr>
          <p:nvPr/>
        </p:nvCxnSpPr>
        <p:spPr>
          <a:xfrm>
            <a:off x="3964806" y="3201666"/>
            <a:ext cx="238501" cy="567174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363C674-6389-F4F0-57DF-86080D859DCB}"/>
              </a:ext>
            </a:extLst>
          </p:cNvPr>
          <p:cNvSpPr/>
          <p:nvPr/>
        </p:nvSpPr>
        <p:spPr>
          <a:xfrm>
            <a:off x="4019083" y="4619662"/>
            <a:ext cx="368694" cy="362607"/>
          </a:xfrm>
          <a:prstGeom prst="rect">
            <a:avLst/>
          </a:prstGeom>
          <a:noFill/>
          <a:ln w="127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38100" dist="254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E8E9D-23C4-091A-F0F6-5A562E55A6D4}"/>
              </a:ext>
            </a:extLst>
          </p:cNvPr>
          <p:cNvSpPr/>
          <p:nvPr/>
        </p:nvSpPr>
        <p:spPr>
          <a:xfrm>
            <a:off x="2560320" y="4619662"/>
            <a:ext cx="368694" cy="362607"/>
          </a:xfrm>
          <a:prstGeom prst="rect">
            <a:avLst/>
          </a:prstGeom>
          <a:noFill/>
          <a:ln w="127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38100" dist="254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46B070-5E1B-19FA-D1EA-5BFC3E782ECA}"/>
              </a:ext>
            </a:extLst>
          </p:cNvPr>
          <p:cNvCxnSpPr>
            <a:cxnSpLocks/>
            <a:stCxn id="12" idx="4"/>
            <a:endCxn id="25" idx="0"/>
          </p:cNvCxnSpPr>
          <p:nvPr/>
        </p:nvCxnSpPr>
        <p:spPr>
          <a:xfrm>
            <a:off x="4203307" y="4134600"/>
            <a:ext cx="123" cy="485062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917079F-25F1-410D-6882-38075F287BD9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 flipH="1">
            <a:off x="2744667" y="4081036"/>
            <a:ext cx="1328199" cy="538626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2287D0-F012-3797-C06A-39007728D41B}"/>
              </a:ext>
            </a:extLst>
          </p:cNvPr>
          <p:cNvCxnSpPr>
            <a:cxnSpLocks/>
            <a:stCxn id="11" idx="3"/>
            <a:endCxn id="27" idx="0"/>
          </p:cNvCxnSpPr>
          <p:nvPr/>
        </p:nvCxnSpPr>
        <p:spPr>
          <a:xfrm flipH="1">
            <a:off x="2744667" y="3201666"/>
            <a:ext cx="959258" cy="1417996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AA6940-04A4-6DED-FE22-CFD067C55A50}"/>
              </a:ext>
            </a:extLst>
          </p:cNvPr>
          <p:cNvCxnSpPr>
            <a:cxnSpLocks/>
            <a:stCxn id="10" idx="3"/>
            <a:endCxn id="27" idx="0"/>
          </p:cNvCxnSpPr>
          <p:nvPr/>
        </p:nvCxnSpPr>
        <p:spPr>
          <a:xfrm flipH="1">
            <a:off x="2744667" y="2322296"/>
            <a:ext cx="601203" cy="2297366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0FEB2AF-9D0E-0610-9620-59FD09EE1C60}"/>
                  </a:ext>
                </a:extLst>
              </p:cNvPr>
              <p:cNvSpPr/>
              <p:nvPr/>
            </p:nvSpPr>
            <p:spPr>
              <a:xfrm>
                <a:off x="3292898" y="1405289"/>
                <a:ext cx="368694" cy="362607"/>
              </a:xfrm>
              <a:prstGeom prst="rect">
                <a:avLst/>
              </a:prstGeom>
              <a:noFill/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ctr" rotWithShape="0">
                  <a:srgbClr val="00000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0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0FEB2AF-9D0E-0610-9620-59FD09EE1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98" y="1405289"/>
                <a:ext cx="368694" cy="362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38100" dist="25400" dir="5400000" algn="ctr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33D5CFB-8767-FDFB-6057-5FDB71DEC4C1}"/>
              </a:ext>
            </a:extLst>
          </p:cNvPr>
          <p:cNvCxnSpPr>
            <a:cxnSpLocks/>
            <a:stCxn id="46" idx="2"/>
            <a:endCxn id="10" idx="0"/>
          </p:cNvCxnSpPr>
          <p:nvPr/>
        </p:nvCxnSpPr>
        <p:spPr>
          <a:xfrm flipH="1">
            <a:off x="3476311" y="1767896"/>
            <a:ext cx="934" cy="242204"/>
          </a:xfrm>
          <a:prstGeom prst="straightConnector1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Eingebuchteter Richtungspfeil 11">
            <a:extLst>
              <a:ext uri="{FF2B5EF4-FFF2-40B4-BE49-F238E27FC236}">
                <a16:creationId xmlns:a16="http://schemas.microsoft.com/office/drawing/2014/main" id="{0C112AEA-C1C5-B2EC-F245-440818BC3726}"/>
              </a:ext>
            </a:extLst>
          </p:cNvPr>
          <p:cNvSpPr>
            <a:spLocks noChangeAspect="1"/>
          </p:cNvSpPr>
          <p:nvPr/>
        </p:nvSpPr>
        <p:spPr>
          <a:xfrm>
            <a:off x="5935640" y="3201666"/>
            <a:ext cx="320719" cy="450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4ECC562-8A8F-86A1-5452-6D5606369879}"/>
              </a:ext>
            </a:extLst>
          </p:cNvPr>
          <p:cNvGrpSpPr/>
          <p:nvPr/>
        </p:nvGrpSpPr>
        <p:grpSpPr>
          <a:xfrm>
            <a:off x="7988817" y="1405289"/>
            <a:ext cx="1827457" cy="3576980"/>
            <a:chOff x="7988817" y="1405289"/>
            <a:chExt cx="1827457" cy="3576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A57316C-9735-FB50-AC56-DC99007A50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20337" y="2010100"/>
                  <a:ext cx="368941" cy="365760"/>
                </a:xfrm>
                <a:prstGeom prst="ellipse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45720" bIns="457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A57316C-9735-FB50-AC56-DC99007A5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0337" y="2010100"/>
                  <a:ext cx="368941" cy="36576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C822407-06DE-2FC9-B3B1-667CC9F9BA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78392" y="2889470"/>
                  <a:ext cx="368941" cy="365760"/>
                </a:xfrm>
                <a:prstGeom prst="ellipse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45720" bIns="457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C822407-06DE-2FC9-B3B1-667CC9F9BA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392" y="2889470"/>
                  <a:ext cx="368941" cy="36576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05E2B60-6648-F670-6060-083110C7C8C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47333" y="3768840"/>
                  <a:ext cx="368941" cy="365760"/>
                </a:xfrm>
                <a:prstGeom prst="ellipse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Ins="45720" bIns="457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05E2B60-6648-F670-6060-083110C7C8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7333" y="3768840"/>
                  <a:ext cx="368941" cy="36576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E93F0B2-38A9-C426-31B5-B286ABAF8B4C}"/>
                </a:ext>
              </a:extLst>
            </p:cNvPr>
            <p:cNvCxnSpPr>
              <a:cxnSpLocks/>
              <a:stCxn id="52" idx="5"/>
              <a:endCxn id="53" idx="0"/>
            </p:cNvCxnSpPr>
            <p:nvPr/>
          </p:nvCxnSpPr>
          <p:spPr>
            <a:xfrm>
              <a:off x="9035248" y="2322296"/>
              <a:ext cx="227615" cy="567174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45274D6-5DDB-2389-2470-0A6E22653BF8}"/>
                </a:ext>
              </a:extLst>
            </p:cNvPr>
            <p:cNvCxnSpPr>
              <a:cxnSpLocks/>
              <a:stCxn id="53" idx="5"/>
              <a:endCxn id="54" idx="0"/>
            </p:cNvCxnSpPr>
            <p:nvPr/>
          </p:nvCxnSpPr>
          <p:spPr>
            <a:xfrm>
              <a:off x="9393303" y="3201666"/>
              <a:ext cx="238501" cy="567174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4F47EF3-209E-0534-259B-68C210EAD811}"/>
                    </a:ext>
                  </a:extLst>
                </p:cNvPr>
                <p:cNvSpPr/>
                <p:nvPr/>
              </p:nvSpPr>
              <p:spPr>
                <a:xfrm>
                  <a:off x="9447580" y="4619662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4F47EF3-209E-0534-259B-68C210EAD8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7580" y="4619662"/>
                  <a:ext cx="368694" cy="36260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BC8175D-4222-5CCC-3029-90B26AB36580}"/>
                    </a:ext>
                  </a:extLst>
                </p:cNvPr>
                <p:cNvSpPr/>
                <p:nvPr/>
              </p:nvSpPr>
              <p:spPr>
                <a:xfrm>
                  <a:off x="7988817" y="4619662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BC8175D-4222-5CCC-3029-90B26AB365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817" y="4619662"/>
                  <a:ext cx="368694" cy="36260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143D94D-CC56-8A81-9199-EFD55E9A7339}"/>
                </a:ext>
              </a:extLst>
            </p:cNvPr>
            <p:cNvCxnSpPr>
              <a:cxnSpLocks/>
              <a:stCxn id="54" idx="4"/>
              <a:endCxn id="57" idx="0"/>
            </p:cNvCxnSpPr>
            <p:nvPr/>
          </p:nvCxnSpPr>
          <p:spPr>
            <a:xfrm>
              <a:off x="9631804" y="4134600"/>
              <a:ext cx="123" cy="485062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ADD310B-10F6-C6FB-CFE2-DD9938A45291}"/>
                </a:ext>
              </a:extLst>
            </p:cNvPr>
            <p:cNvCxnSpPr>
              <a:cxnSpLocks/>
              <a:stCxn id="54" idx="3"/>
              <a:endCxn id="66" idx="0"/>
            </p:cNvCxnSpPr>
            <p:nvPr/>
          </p:nvCxnSpPr>
          <p:spPr>
            <a:xfrm flipH="1">
              <a:off x="9145672" y="4081036"/>
              <a:ext cx="355691" cy="538626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8CCA66F-9493-DE4D-08C5-BAC2367B93F9}"/>
                </a:ext>
              </a:extLst>
            </p:cNvPr>
            <p:cNvCxnSpPr>
              <a:cxnSpLocks/>
              <a:stCxn id="53" idx="3"/>
              <a:endCxn id="58" idx="0"/>
            </p:cNvCxnSpPr>
            <p:nvPr/>
          </p:nvCxnSpPr>
          <p:spPr>
            <a:xfrm flipH="1">
              <a:off x="8173164" y="3201666"/>
              <a:ext cx="959258" cy="1417996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240E6A2-A551-6D69-F4B8-9B834A94CD7A}"/>
                </a:ext>
              </a:extLst>
            </p:cNvPr>
            <p:cNvCxnSpPr>
              <a:cxnSpLocks/>
              <a:stCxn id="52" idx="3"/>
              <a:endCxn id="65" idx="0"/>
            </p:cNvCxnSpPr>
            <p:nvPr/>
          </p:nvCxnSpPr>
          <p:spPr>
            <a:xfrm flipH="1">
              <a:off x="8659418" y="2322296"/>
              <a:ext cx="114949" cy="2297366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B176E5A-2238-7C24-E776-93F304118790}"/>
                    </a:ext>
                  </a:extLst>
                </p:cNvPr>
                <p:cNvSpPr/>
                <p:nvPr/>
              </p:nvSpPr>
              <p:spPr>
                <a:xfrm>
                  <a:off x="8721395" y="1405289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sz="10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B176E5A-2238-7C24-E776-93F3041187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1395" y="1405289"/>
                  <a:ext cx="368694" cy="36260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66B59D8-293D-522A-2B8E-CE671CA4DA6B}"/>
                </a:ext>
              </a:extLst>
            </p:cNvPr>
            <p:cNvCxnSpPr>
              <a:cxnSpLocks/>
              <a:stCxn id="63" idx="2"/>
              <a:endCxn id="52" idx="0"/>
            </p:cNvCxnSpPr>
            <p:nvPr/>
          </p:nvCxnSpPr>
          <p:spPr>
            <a:xfrm flipH="1">
              <a:off x="8904808" y="1767896"/>
              <a:ext cx="934" cy="242204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A5027D5-7649-C00F-CF4D-FA70B092DBB5}"/>
                    </a:ext>
                  </a:extLst>
                </p:cNvPr>
                <p:cNvSpPr/>
                <p:nvPr/>
              </p:nvSpPr>
              <p:spPr>
                <a:xfrm>
                  <a:off x="8475071" y="4619662"/>
                  <a:ext cx="368694" cy="362607"/>
                </a:xfrm>
                <a:prstGeom prst="rect">
                  <a:avLst/>
                </a:prstGeom>
                <a:noFill/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000" b="0" i="1" dirty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A5027D5-7649-C00F-CF4D-FA70B092DB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071" y="4619662"/>
                  <a:ext cx="368694" cy="36260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25400" dir="5400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F5C1CB8-2F58-82A2-20F1-0982D7BC5307}"/>
                </a:ext>
              </a:extLst>
            </p:cNvPr>
            <p:cNvSpPr/>
            <p:nvPr/>
          </p:nvSpPr>
          <p:spPr>
            <a:xfrm>
              <a:off x="8961325" y="4619662"/>
              <a:ext cx="368694" cy="362607"/>
            </a:xfrm>
            <a:prstGeom prst="rect">
              <a:avLst/>
            </a:prstGeom>
            <a:noFill/>
            <a:ln w="127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9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11736</TotalTime>
  <Words>2146</Words>
  <Application>Microsoft Macintosh PowerPoint</Application>
  <PresentationFormat>Widescreen</PresentationFormat>
  <Paragraphs>257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Cambria Math</vt:lpstr>
      <vt:lpstr>Wingdings</vt:lpstr>
      <vt:lpstr>Aptos Display</vt:lpstr>
      <vt:lpstr>Roboto Medium</vt:lpstr>
      <vt:lpstr>Aptos</vt:lpstr>
      <vt:lpstr>Arial</vt:lpstr>
      <vt:lpstr>Roboto Black</vt:lpstr>
      <vt:lpstr>Helvetica</vt:lpstr>
      <vt:lpstr>Office Theme</vt:lpstr>
      <vt:lpstr>INDIANA – VERIFYING (RANDOM) PROBING SECURITY THROUGH INDISTINGUISHABILITY ANALYSIS</vt:lpstr>
      <vt:lpstr>MOTIVATION | PHYSICAL IMPLEMENTATION ATTACKS</vt:lpstr>
      <vt:lpstr>MOTIVATION | FORMAL SECURITY REASONING</vt:lpstr>
      <vt:lpstr>PRELIMINARIES | LEAKAGE MODELS</vt:lpstr>
      <vt:lpstr>CONTRIBUTION | RESEARCH MISSION</vt:lpstr>
      <vt:lpstr>PowerPoint Presentation</vt:lpstr>
      <vt:lpstr>THEORY | SECURITY DEFINITION</vt:lpstr>
      <vt:lpstr>THEORY | DERIVING LEAKAGE FUNCTIONS</vt:lpstr>
      <vt:lpstr>IMPLEMENTATION | GRAPH-BASED DECISION DIAGRAMS</vt:lpstr>
      <vt:lpstr>IMPLEMENTATION | FROM THEORY TO PRACTICE</vt:lpstr>
      <vt:lpstr>PowerPoint Presentation</vt:lpstr>
      <vt:lpstr>EVALUATION | AES ROUND (RANDOM PROBING)</vt:lpstr>
      <vt:lpstr>EVALUATION | FROM THEORY TO PRACTICE</vt:lpstr>
      <vt:lpstr>CONCLUSION | CONTRIBUTIONS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Pascal Sasdrich</dc:creator>
  <cp:keywords/>
  <dc:description/>
  <cp:lastModifiedBy>Pascal Sasdrich</cp:lastModifiedBy>
  <cp:revision>22</cp:revision>
  <cp:lastPrinted>2025-04-22T05:38:01Z</cp:lastPrinted>
  <dcterms:created xsi:type="dcterms:W3CDTF">2025-03-31T13:08:21Z</dcterms:created>
  <dcterms:modified xsi:type="dcterms:W3CDTF">2025-05-04T06:03:31Z</dcterms:modified>
  <cp:category/>
</cp:coreProperties>
</file>