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37"/>
  </p:notesMasterIdLst>
  <p:sldIdLst>
    <p:sldId id="270" r:id="rId2"/>
    <p:sldId id="268" r:id="rId3"/>
    <p:sldId id="285" r:id="rId4"/>
    <p:sldId id="286" r:id="rId5"/>
    <p:sldId id="274" r:id="rId6"/>
    <p:sldId id="287" r:id="rId7"/>
    <p:sldId id="289" r:id="rId8"/>
    <p:sldId id="288" r:id="rId9"/>
    <p:sldId id="290" r:id="rId10"/>
    <p:sldId id="291" r:id="rId11"/>
    <p:sldId id="297" r:id="rId12"/>
    <p:sldId id="295" r:id="rId13"/>
    <p:sldId id="296" r:id="rId14"/>
    <p:sldId id="298" r:id="rId15"/>
    <p:sldId id="299" r:id="rId16"/>
    <p:sldId id="301" r:id="rId17"/>
    <p:sldId id="300" r:id="rId18"/>
    <p:sldId id="302" r:id="rId19"/>
    <p:sldId id="303" r:id="rId20"/>
    <p:sldId id="293" r:id="rId21"/>
    <p:sldId id="275" r:id="rId22"/>
    <p:sldId id="304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5" r:id="rId32"/>
    <p:sldId id="316" r:id="rId33"/>
    <p:sldId id="292" r:id="rId34"/>
    <p:sldId id="317" r:id="rId35"/>
    <p:sldId id="26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D3E74"/>
    <a:srgbClr val="B9B9B9"/>
    <a:srgbClr val="660874"/>
    <a:srgbClr val="5C307D"/>
    <a:srgbClr val="F6F4F7"/>
    <a:srgbClr val="93549F"/>
    <a:srgbClr val="FEFDFF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86378"/>
  </p:normalViewPr>
  <p:slideViewPr>
    <p:cSldViewPr snapToGrid="0" snapToObjects="1">
      <p:cViewPr varScale="1">
        <p:scale>
          <a:sx n="92" d="100"/>
          <a:sy n="92" d="100"/>
        </p:scale>
        <p:origin x="273" y="57"/>
      </p:cViewPr>
      <p:guideLst/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1940-DB52-3B48-AABB-9C7938529E4E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717E-F74C-4246-A795-6577BEDC83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29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01A0AD-A4D9-2B48-AB5E-2388481E37AE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半闭框 17">
              <a:extLst>
                <a:ext uri="{FF2B5EF4-FFF2-40B4-BE49-F238E27FC236}">
                  <a16:creationId xmlns:a16="http://schemas.microsoft.com/office/drawing/2014/main" id="{A1E2328B-A4C4-764E-ACC8-998B2E63C537}"/>
                </a:ext>
              </a:extLst>
            </p:cNvPr>
            <p:cNvSpPr/>
            <p:nvPr userDrawn="1"/>
          </p:nvSpPr>
          <p:spPr>
            <a:xfrm>
              <a:off x="599225" y="1921565"/>
              <a:ext cx="821803" cy="867934"/>
            </a:xfrm>
            <a:prstGeom prst="halfFrame">
              <a:avLst>
                <a:gd name="adj1" fmla="val 23474"/>
                <a:gd name="adj2" fmla="val 23475"/>
              </a:avLst>
            </a:prstGeom>
            <a:solidFill>
              <a:srgbClr val="660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533506A-6FCC-464D-8406-9673E74408CF}"/>
                </a:ext>
              </a:extLst>
            </p:cNvPr>
            <p:cNvSpPr/>
            <p:nvPr userDrawn="1"/>
          </p:nvSpPr>
          <p:spPr>
            <a:xfrm>
              <a:off x="10161778" y="3614195"/>
              <a:ext cx="1430996" cy="2106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27B568-9C73-4347-A347-6FC2B45E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41202B-2D63-8945-91A5-3692FFC3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E223B9-0CD9-7541-945A-15D81872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61664AB-A929-BB4F-A814-F48483A1A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3617" y="399620"/>
            <a:ext cx="2519157" cy="991863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:a16="http://schemas.microsoft.com/office/drawing/2014/main" id="{BF98613E-C742-CD46-89BD-FA8FCC0A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3572"/>
            <a:ext cx="10265664" cy="1325563"/>
          </a:xfrm>
        </p:spPr>
        <p:txBody>
          <a:bodyPr anchor="b">
            <a:normAutofit/>
          </a:bodyPr>
          <a:lstStyle>
            <a:lvl1pPr>
              <a:defRPr lang="zh-CN" altLang="en-US" sz="3600" b="0" kern="1200" cap="none" baseline="0" dirty="0">
                <a:solidFill>
                  <a:srgbClr val="6608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7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3376" y="2111829"/>
            <a:ext cx="10521388" cy="3379068"/>
          </a:xfrm>
          <a:prstGeom prst="rect">
            <a:avLst/>
          </a:prstGeo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4C251F1-1C9C-A640-9BF3-05FF6ECB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769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 userDrawn="1"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9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BC206B-21AF-2048-B8C2-02D34676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0A914D-220E-194F-89A4-BA7B8911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D13FCE-5499-EA41-85BE-AEB592F6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6" name="文本占位符 11">
            <a:extLst>
              <a:ext uri="{FF2B5EF4-FFF2-40B4-BE49-F238E27FC236}">
                <a16:creationId xmlns:a16="http://schemas.microsoft.com/office/drawing/2014/main" id="{F1297FE0-3BB9-B64C-AC4D-632A5624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82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808527B2-D8A8-804C-84C3-640A2789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99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83" y="2118167"/>
            <a:ext cx="10178926" cy="36024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882" y="5592991"/>
            <a:ext cx="6066519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597317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82" y="490438"/>
            <a:ext cx="10178925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 rot="5400000">
            <a:off x="-2692137" y="3263038"/>
            <a:ext cx="6858000" cy="3319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61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8DDB4CB7-B75A-CF44-8C12-E3DE32CE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5597323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DCF5355-3BF2-774E-B550-67302438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9" y="1909598"/>
            <a:ext cx="10265664" cy="15568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26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5"/>
            <a:ext cx="5422391" cy="3242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5"/>
            <a:ext cx="5422392" cy="3242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A00BA7C-B7C4-294B-9F35-03377421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461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1840986"/>
            <a:ext cx="5087075" cy="5360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516146"/>
            <a:ext cx="5393100" cy="2934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1840986"/>
            <a:ext cx="5087073" cy="5533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516146"/>
            <a:ext cx="5393100" cy="2934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DA88991B-B04D-964D-9FD5-C5FDD84D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6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26D486A1-CD8C-8043-9CCC-31A4272B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75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94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 userDrawn="1"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27EF20E3-0B10-CC4C-8857-F75CEE19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6054522"/>
            <a:ext cx="2523280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D6A46670-09C5-DF43-9EF6-67590CA2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6054522"/>
            <a:ext cx="6585500" cy="360799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49BC921D-B28B-A34C-9F91-98F82F8B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6054522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B9810DAD-9990-3F41-8006-AEEF4C10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63" y="4913486"/>
            <a:ext cx="10333301" cy="609039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5FFD6E9-9193-E149-909D-CF6ACACD636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21463" y="5608156"/>
            <a:ext cx="10333300" cy="3607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D046DC1-1C9C-644A-A409-E2EDBF93EECE}"/>
              </a:ext>
            </a:extLst>
          </p:cNvPr>
          <p:cNvSpPr/>
          <p:nvPr userDrawn="1"/>
        </p:nvSpPr>
        <p:spPr>
          <a:xfrm>
            <a:off x="586670" y="579706"/>
            <a:ext cx="82800" cy="89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2025/4/29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235" y="5597323"/>
            <a:ext cx="6581641" cy="360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3" y="5597323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F1E5D95-FEF9-2F4C-B092-DCEAC172E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82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3" name="标题占位符 12">
            <a:extLst>
              <a:ext uri="{FF2B5EF4-FFF2-40B4-BE49-F238E27FC236}">
                <a16:creationId xmlns:a16="http://schemas.microsoft.com/office/drawing/2014/main" id="{02BE624C-83FF-8A45-88EE-30B741DC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1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4" r:id="rId3"/>
    <p:sldLayoutId id="2147483865" r:id="rId4"/>
    <p:sldLayoutId id="2147483866" r:id="rId5"/>
    <p:sldLayoutId id="2147483868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none" baseline="0">
          <a:solidFill>
            <a:srgbClr val="66087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gif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0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9456EDC8-6865-C043-9F52-A5101097F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</p:spPr>
        <p:txBody>
          <a:bodyPr>
            <a:normAutofit/>
          </a:bodyPr>
          <a:lstStyle/>
          <a:p>
            <a:r>
              <a:rPr lang="en-US" altLang="zh-CN" dirty="0"/>
              <a:t>Yaohua Ma, </a:t>
            </a:r>
            <a:r>
              <a:rPr lang="en-US" altLang="zh-CN" dirty="0" err="1"/>
              <a:t>Chenxin</a:t>
            </a:r>
            <a:r>
              <a:rPr lang="en-US" altLang="zh-CN" dirty="0"/>
              <a:t> Dai, Elaine Shi</a:t>
            </a:r>
          </a:p>
          <a:p>
            <a:r>
              <a:rPr lang="en-US" altLang="zh-CN" dirty="0"/>
              <a:t>CMU and Interdisciplinary Information Sciences, Tsinghua University; CMU</a:t>
            </a:r>
          </a:p>
          <a:p>
            <a:r>
              <a:rPr lang="en-US" altLang="zh-CN" dirty="0"/>
              <a:t>2025.5.7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F005E0-9377-9044-8967-57A41606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3572"/>
            <a:ext cx="10265664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Cambria" panose="02040503050406030204" pitchFamily="18" charset="0"/>
              </a:rPr>
              <a:t>Quasi-Linear Indistinguishability Obfuscation via Mathematical Proofs of Equivalence and Applications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792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B485642-F407-1F25-98FB-CAD4DADC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1">
                <a:extLst>
                  <a:ext uri="{FF2B5EF4-FFF2-40B4-BE49-F238E27FC236}">
                    <a16:creationId xmlns:a16="http://schemas.microsoft.com/office/drawing/2014/main" id="{CAD17880-EE37-14DB-9B7B-4BB7E5C94F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959" y="1519093"/>
                <a:ext cx="10515600" cy="4321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05992" indent="-305992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29984" indent="-305992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99978" indent="-269993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1969" indent="-2339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1960" indent="-2339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99953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99945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99938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99930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altLang="zh-C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br>
                  <a:rPr lang="en-US" altLang="zh-CN" dirty="0">
                    <a:solidFill>
                      <a:srgbClr val="B9B9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Assume:</a:t>
                </a:r>
              </a:p>
              <a:p>
                <a:r>
                  <a:rPr lang="en-US" altLang="zh-CN" sz="20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Polynomial (or </a:t>
                </a:r>
                <a:r>
                  <a:rPr lang="en-US" altLang="zh-CN" sz="2000" i="1" dirty="0" err="1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subexponential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) hardness of Learning with Error (LWE)</a:t>
                </a:r>
              </a:p>
              <a:p>
                <a:r>
                  <a:rPr lang="en-US" altLang="zh-CN" sz="20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Sub-exponentially secure one-way functions (OWF)</a:t>
                </a:r>
              </a:p>
              <a:p>
                <a:r>
                  <a:rPr lang="en-US" altLang="zh-CN" sz="20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Sub-exponentially secure </a:t>
                </a:r>
                <a:r>
                  <a:rPr lang="en-US" altLang="zh-CN" sz="2000" i="1" dirty="0" err="1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iO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for circuits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l-GR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Then, there exists a 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polynomially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secure (or subexponentially secure) indistinguishability obfuscator such that for circuit families of size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𝑐𝑖𝑟𝑐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with propositional proof of size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𝑝𝑟𝑜𝑜𝑓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, the obfuscated program size and evaluation time is 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quasi-linear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l-GR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𝑐𝑖𝑟𝑐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𝑝𝑟𝑜𝑜𝑓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buFont typeface="Wingdings 2" panose="05020102010507070707" pitchFamily="18" charset="2"/>
                  <a:buNone/>
                </a:pPr>
                <a:endParaRPr lang="en-US" altLang="zh-CN" sz="20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1">
                <a:extLst>
                  <a:ext uri="{FF2B5EF4-FFF2-40B4-BE49-F238E27FC236}">
                    <a16:creationId xmlns:a16="http://schemas.microsoft.com/office/drawing/2014/main" id="{CAD17880-EE37-14DB-9B7B-4BB7E5C94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59" y="1519093"/>
                <a:ext cx="10515600" cy="4321727"/>
              </a:xfrm>
              <a:prstGeom prst="rect">
                <a:avLst/>
              </a:prstGeom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13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812D-CC7A-2DFC-BE46-AFFBFB588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DC8D7C-77D9-A6B3-90DB-ADF2AD996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/>
              <a:t>Obfuscating a large circuit with complicated functionality is a hard work!</a:t>
            </a:r>
          </a:p>
          <a:p>
            <a:pPr>
              <a:lnSpc>
                <a:spcPct val="200000"/>
              </a:lnSpc>
            </a:pPr>
            <a:r>
              <a:rPr lang="en-US" altLang="zh-CN" sz="2400" dirty="0"/>
              <a:t>Try to divide a large circuit into individual gates, and obfuscate them one by one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Advantage: </a:t>
            </a:r>
            <a:r>
              <a:rPr lang="en-US" altLang="zh-CN" sz="2400" dirty="0"/>
              <a:t>Natural </a:t>
            </a:r>
            <a:r>
              <a:rPr lang="en-US" altLang="zh-CN" sz="2400" dirty="0">
                <a:solidFill>
                  <a:srgbClr val="FF0000"/>
                </a:solidFill>
              </a:rPr>
              <a:t>quasi-linear</a:t>
            </a:r>
            <a:r>
              <a:rPr lang="en-US" altLang="zh-CN" sz="2400" dirty="0"/>
              <a:t> complexity</a:t>
            </a: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DFDB87-9E97-3BBC-5DF3-7FBBA8C6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Gate-by-Gate Obfuscation Approach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210187-F956-1E8A-63A2-48B8D1E3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69" y="1906849"/>
            <a:ext cx="1030432" cy="9829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2BA457-B56F-B919-5E9A-09280E35D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1" y="2889827"/>
            <a:ext cx="755760" cy="7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7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2596D-123E-3A50-3CE3-DDA05E424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C5DD709-F107-024A-0978-24A6174D2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/>
              <a:t>Obfuscating a large circuit with complicated functionality is a hard work!</a:t>
            </a:r>
          </a:p>
          <a:p>
            <a:pPr>
              <a:lnSpc>
                <a:spcPct val="200000"/>
              </a:lnSpc>
            </a:pPr>
            <a:r>
              <a:rPr lang="en-US" altLang="zh-CN" sz="2400" dirty="0"/>
              <a:t>Try to divide a large circuit into individual gates, and obfuscate them one by one</a:t>
            </a: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D1C5F5-6282-48D7-BFC1-B4D32E04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Gate-by-Gate Obfuscation Approach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C39CE0-FAA1-02BD-4BA2-917EC926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69" y="1906849"/>
            <a:ext cx="1030432" cy="9829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779001-3EBC-3E1E-CFA7-0B72C3ED5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1" y="2889827"/>
            <a:ext cx="755760" cy="798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流程图: 接点 3">
                <a:extLst>
                  <a:ext uri="{FF2B5EF4-FFF2-40B4-BE49-F238E27FC236}">
                    <a16:creationId xmlns:a16="http://schemas.microsoft.com/office/drawing/2014/main" id="{E05B6DB8-0F00-4A5F-8AD8-E51C2E2D37A1}"/>
                  </a:ext>
                </a:extLst>
              </p:cNvPr>
              <p:cNvSpPr/>
              <p:nvPr/>
            </p:nvSpPr>
            <p:spPr>
              <a:xfrm>
                <a:off x="4982445" y="3626426"/>
                <a:ext cx="1174172" cy="1096241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𝐺𝑎𝑡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流程图: 接点 3">
                <a:extLst>
                  <a:ext uri="{FF2B5EF4-FFF2-40B4-BE49-F238E27FC236}">
                    <a16:creationId xmlns:a16="http://schemas.microsoft.com/office/drawing/2014/main" id="{E05B6DB8-0F00-4A5F-8AD8-E51C2E2D3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445" y="3626426"/>
                <a:ext cx="1174172" cy="1096241"/>
              </a:xfrm>
              <a:prstGeom prst="flowChartConnector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流程图: 接点 7">
                <a:extLst>
                  <a:ext uri="{FF2B5EF4-FFF2-40B4-BE49-F238E27FC236}">
                    <a16:creationId xmlns:a16="http://schemas.microsoft.com/office/drawing/2014/main" id="{4E760DDE-2B66-3143-0C1A-A413D6F2DC9B}"/>
                  </a:ext>
                </a:extLst>
              </p:cNvPr>
              <p:cNvSpPr/>
              <p:nvPr/>
            </p:nvSpPr>
            <p:spPr>
              <a:xfrm>
                <a:off x="5099663" y="5497365"/>
                <a:ext cx="1174172" cy="1096241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𝐺𝑎𝑡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流程图: 接点 7">
                <a:extLst>
                  <a:ext uri="{FF2B5EF4-FFF2-40B4-BE49-F238E27FC236}">
                    <a16:creationId xmlns:a16="http://schemas.microsoft.com/office/drawing/2014/main" id="{4E760DDE-2B66-3143-0C1A-A413D6F2D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663" y="5497365"/>
                <a:ext cx="1174172" cy="1096241"/>
              </a:xfrm>
              <a:prstGeom prst="flowChartConnector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右 8">
            <a:extLst>
              <a:ext uri="{FF2B5EF4-FFF2-40B4-BE49-F238E27FC236}">
                <a16:creationId xmlns:a16="http://schemas.microsoft.com/office/drawing/2014/main" id="{7BDD3CF5-049D-7102-FB1F-448B4253437A}"/>
              </a:ext>
            </a:extLst>
          </p:cNvPr>
          <p:cNvSpPr/>
          <p:nvPr/>
        </p:nvSpPr>
        <p:spPr>
          <a:xfrm>
            <a:off x="3460176" y="3943350"/>
            <a:ext cx="1450827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EE2F7F6D-624D-4120-B503-9A2927BA18F9}"/>
              </a:ext>
            </a:extLst>
          </p:cNvPr>
          <p:cNvSpPr/>
          <p:nvPr/>
        </p:nvSpPr>
        <p:spPr>
          <a:xfrm rot="1186028">
            <a:off x="3394346" y="5310328"/>
            <a:ext cx="1582487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E74FB0E4-9C92-6CD1-D3BE-9654BDCC8AB3}"/>
              </a:ext>
            </a:extLst>
          </p:cNvPr>
          <p:cNvSpPr/>
          <p:nvPr/>
        </p:nvSpPr>
        <p:spPr>
          <a:xfrm>
            <a:off x="3460175" y="5886572"/>
            <a:ext cx="1450827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45ABFC32-299A-D3A5-155A-363BECD7A4B5}"/>
              </a:ext>
            </a:extLst>
          </p:cNvPr>
          <p:cNvSpPr/>
          <p:nvPr/>
        </p:nvSpPr>
        <p:spPr>
          <a:xfrm rot="20573540">
            <a:off x="3400872" y="4558537"/>
            <a:ext cx="1582487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AAF7864D-E81C-CC66-43A0-909249917F95}"/>
                  </a:ext>
                </a:extLst>
              </p:cNvPr>
              <p:cNvSpPr/>
              <p:nvPr/>
            </p:nvSpPr>
            <p:spPr>
              <a:xfrm>
                <a:off x="2358733" y="3818658"/>
                <a:ext cx="1026713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AAF7864D-E81C-CC66-43A0-909249917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33" y="3818658"/>
                <a:ext cx="1026713" cy="46759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9FCBB55-07D9-AEC7-29B3-534DF0D52D55}"/>
                  </a:ext>
                </a:extLst>
              </p:cNvPr>
              <p:cNvSpPr/>
              <p:nvPr/>
            </p:nvSpPr>
            <p:spPr>
              <a:xfrm>
                <a:off x="2358733" y="4759391"/>
                <a:ext cx="1026713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9FCBB55-07D9-AEC7-29B3-534DF0D52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33" y="4759391"/>
                <a:ext cx="1026713" cy="46759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E355C250-341E-3BFB-FB38-208427764735}"/>
                  </a:ext>
                </a:extLst>
              </p:cNvPr>
              <p:cNvSpPr/>
              <p:nvPr/>
            </p:nvSpPr>
            <p:spPr>
              <a:xfrm>
                <a:off x="2358733" y="5811691"/>
                <a:ext cx="1026713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E355C250-341E-3BFB-FB38-208427764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33" y="5811691"/>
                <a:ext cx="1026713" cy="46759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右 16">
            <a:extLst>
              <a:ext uri="{FF2B5EF4-FFF2-40B4-BE49-F238E27FC236}">
                <a16:creationId xmlns:a16="http://schemas.microsoft.com/office/drawing/2014/main" id="{B81BAACD-3045-39AA-026B-2A02FEAC91A0}"/>
              </a:ext>
            </a:extLst>
          </p:cNvPr>
          <p:cNvSpPr/>
          <p:nvPr/>
        </p:nvSpPr>
        <p:spPr>
          <a:xfrm rot="1190966">
            <a:off x="6397461" y="4499777"/>
            <a:ext cx="1450827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5F710A9B-C689-4D58-933C-8AA344496D35}"/>
              </a:ext>
            </a:extLst>
          </p:cNvPr>
          <p:cNvSpPr/>
          <p:nvPr/>
        </p:nvSpPr>
        <p:spPr>
          <a:xfrm rot="20176929">
            <a:off x="6404887" y="5544681"/>
            <a:ext cx="1450827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流程图: 接点 18">
                <a:extLst>
                  <a:ext uri="{FF2B5EF4-FFF2-40B4-BE49-F238E27FC236}">
                    <a16:creationId xmlns:a16="http://schemas.microsoft.com/office/drawing/2014/main" id="{807A725D-C82A-550A-27F3-8078BFF4999C}"/>
                  </a:ext>
                </a:extLst>
              </p:cNvPr>
              <p:cNvSpPr/>
              <p:nvPr/>
            </p:nvSpPr>
            <p:spPr>
              <a:xfrm>
                <a:off x="7974877" y="4504712"/>
                <a:ext cx="1174172" cy="1096241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𝐺𝑎𝑡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流程图: 接点 18">
                <a:extLst>
                  <a:ext uri="{FF2B5EF4-FFF2-40B4-BE49-F238E27FC236}">
                    <a16:creationId xmlns:a16="http://schemas.microsoft.com/office/drawing/2014/main" id="{807A725D-C82A-550A-27F3-8078BFF49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77" y="4504712"/>
                <a:ext cx="1174172" cy="1096241"/>
              </a:xfrm>
              <a:prstGeom prst="flowChartConnector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9DAAE0D9-F90A-B34C-CC77-B9D3A7B761C2}"/>
              </a:ext>
            </a:extLst>
          </p:cNvPr>
          <p:cNvSpPr/>
          <p:nvPr/>
        </p:nvSpPr>
        <p:spPr>
          <a:xfrm>
            <a:off x="9327577" y="4821736"/>
            <a:ext cx="772388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CDDFDF44-3106-8521-2DFE-8E4CF1549A8B}"/>
                  </a:ext>
                </a:extLst>
              </p:cNvPr>
              <p:cNvSpPr/>
              <p:nvPr/>
            </p:nvSpPr>
            <p:spPr>
              <a:xfrm>
                <a:off x="10201514" y="4759391"/>
                <a:ext cx="1263756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𝑂𝑢𝑡𝑝𝑢𝑡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CDDFDF44-3106-8521-2DFE-8E4CF1549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14" y="4759391"/>
                <a:ext cx="1263756" cy="46759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30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9B3DD-A7D8-3581-7D5D-AADEC07F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B16A95C-4FCE-D04D-2641-7127855F4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/>
              <a:t>Obfuscating a large circuit with complicated functionality is a hard work!</a:t>
            </a:r>
          </a:p>
          <a:p>
            <a:pPr>
              <a:lnSpc>
                <a:spcPct val="200000"/>
              </a:lnSpc>
            </a:pPr>
            <a:r>
              <a:rPr lang="en-US" altLang="zh-CN" sz="2400" dirty="0"/>
              <a:t>Try to divide a large circuit into individual gates, and obfuscate them one by one</a:t>
            </a: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648C1A2-6A6A-EC4D-5308-84F6D792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Gate-by-Gate Obfuscation Approach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689DBE-DB6A-4B51-A235-D43929EE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69" y="1906849"/>
            <a:ext cx="1030432" cy="9829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53BFCE0-7F12-E72B-B82C-2390E66B6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1" y="2889827"/>
            <a:ext cx="755760" cy="798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流程图: 接点 3">
                <a:extLst>
                  <a:ext uri="{FF2B5EF4-FFF2-40B4-BE49-F238E27FC236}">
                    <a16:creationId xmlns:a16="http://schemas.microsoft.com/office/drawing/2014/main" id="{D7E002E5-A99C-1183-EA8B-19EF1DB8D817}"/>
                  </a:ext>
                </a:extLst>
              </p:cNvPr>
              <p:cNvSpPr/>
              <p:nvPr/>
            </p:nvSpPr>
            <p:spPr>
              <a:xfrm>
                <a:off x="3297845" y="3633121"/>
                <a:ext cx="1174172" cy="1096241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𝐺𝑎𝑡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流程图: 接点 3">
                <a:extLst>
                  <a:ext uri="{FF2B5EF4-FFF2-40B4-BE49-F238E27FC236}">
                    <a16:creationId xmlns:a16="http://schemas.microsoft.com/office/drawing/2014/main" id="{D7E002E5-A99C-1183-EA8B-19EF1DB8D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45" y="3633121"/>
                <a:ext cx="1174172" cy="1096241"/>
              </a:xfrm>
              <a:prstGeom prst="flowChartConnector">
                <a:avLst/>
              </a:prstGeom>
              <a:blipFill>
                <a:blip r:embed="rId4"/>
                <a:stretch>
                  <a:fillRect l="-1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右 8">
            <a:extLst>
              <a:ext uri="{FF2B5EF4-FFF2-40B4-BE49-F238E27FC236}">
                <a16:creationId xmlns:a16="http://schemas.microsoft.com/office/drawing/2014/main" id="{827734E8-A110-2DCE-4193-535C03AD5BDE}"/>
              </a:ext>
            </a:extLst>
          </p:cNvPr>
          <p:cNvSpPr/>
          <p:nvPr/>
        </p:nvSpPr>
        <p:spPr>
          <a:xfrm>
            <a:off x="2534857" y="3657601"/>
            <a:ext cx="647244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85278C36-6158-AD08-0CC6-30E3F80FC677}"/>
                  </a:ext>
                </a:extLst>
              </p:cNvPr>
              <p:cNvSpPr/>
              <p:nvPr/>
            </p:nvSpPr>
            <p:spPr>
              <a:xfrm>
                <a:off x="1018315" y="3588320"/>
                <a:ext cx="1376798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85278C36-6158-AD08-0CC6-30E3F80FC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15" y="3588320"/>
                <a:ext cx="1376798" cy="46759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23D11E20-5C57-4224-B970-6BCBA39E3D17}"/>
                  </a:ext>
                </a:extLst>
              </p:cNvPr>
              <p:cNvSpPr/>
              <p:nvPr/>
            </p:nvSpPr>
            <p:spPr>
              <a:xfrm>
                <a:off x="993408" y="4216467"/>
                <a:ext cx="1401706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23D11E20-5C57-4224-B970-6BCBA39E3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08" y="4216467"/>
                <a:ext cx="1401706" cy="46759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DBC1B0CC-FF7F-5C13-5ADE-F64A8FB61B99}"/>
              </a:ext>
            </a:extLst>
          </p:cNvPr>
          <p:cNvSpPr/>
          <p:nvPr/>
        </p:nvSpPr>
        <p:spPr>
          <a:xfrm>
            <a:off x="2549539" y="4274206"/>
            <a:ext cx="647244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070DDF2C-DF1C-DB30-DDC3-BADFA961FADC}"/>
              </a:ext>
            </a:extLst>
          </p:cNvPr>
          <p:cNvSpPr/>
          <p:nvPr/>
        </p:nvSpPr>
        <p:spPr>
          <a:xfrm>
            <a:off x="4596380" y="3881768"/>
            <a:ext cx="647244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E3D9C0D-E037-339A-AD81-4705F377657C}"/>
                  </a:ext>
                </a:extLst>
              </p:cNvPr>
              <p:cNvSpPr/>
              <p:nvPr/>
            </p:nvSpPr>
            <p:spPr>
              <a:xfrm>
                <a:off x="5358711" y="3812342"/>
                <a:ext cx="987133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E3D9C0D-E037-339A-AD81-4705F3776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711" y="3812342"/>
                <a:ext cx="987133" cy="467591"/>
              </a:xfrm>
              <a:prstGeom prst="ellipse">
                <a:avLst/>
              </a:prstGeom>
              <a:blipFill>
                <a:blip r:embed="rId7"/>
                <a:stretch>
                  <a:fillRect l="-1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流程图: 接点 37">
                <a:extLst>
                  <a:ext uri="{FF2B5EF4-FFF2-40B4-BE49-F238E27FC236}">
                    <a16:creationId xmlns:a16="http://schemas.microsoft.com/office/drawing/2014/main" id="{6373DA08-ADB8-B5EC-5E1E-926774FF3D57}"/>
                  </a:ext>
                </a:extLst>
              </p:cNvPr>
              <p:cNvSpPr/>
              <p:nvPr/>
            </p:nvSpPr>
            <p:spPr>
              <a:xfrm>
                <a:off x="3334168" y="4984883"/>
                <a:ext cx="1174172" cy="1096241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𝐺𝑎𝑡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流程图: 接点 37">
                <a:extLst>
                  <a:ext uri="{FF2B5EF4-FFF2-40B4-BE49-F238E27FC236}">
                    <a16:creationId xmlns:a16="http://schemas.microsoft.com/office/drawing/2014/main" id="{6373DA08-ADB8-B5EC-5E1E-926774FF3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168" y="4984883"/>
                <a:ext cx="1174172" cy="1096241"/>
              </a:xfrm>
              <a:prstGeom prst="flowChartConnector">
                <a:avLst/>
              </a:prstGeom>
              <a:blipFill>
                <a:blip r:embed="rId8"/>
                <a:stretch>
                  <a:fillRect l="-1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箭头: 右 38">
            <a:extLst>
              <a:ext uri="{FF2B5EF4-FFF2-40B4-BE49-F238E27FC236}">
                <a16:creationId xmlns:a16="http://schemas.microsoft.com/office/drawing/2014/main" id="{3BA5F443-9A82-4043-9CCB-A7553B9D10A7}"/>
              </a:ext>
            </a:extLst>
          </p:cNvPr>
          <p:cNvSpPr/>
          <p:nvPr/>
        </p:nvSpPr>
        <p:spPr>
          <a:xfrm>
            <a:off x="2534857" y="4984883"/>
            <a:ext cx="647244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80B3F318-91FE-BA47-810C-8D507BAD162A}"/>
                  </a:ext>
                </a:extLst>
              </p:cNvPr>
              <p:cNvSpPr/>
              <p:nvPr/>
            </p:nvSpPr>
            <p:spPr>
              <a:xfrm>
                <a:off x="1018315" y="4915602"/>
                <a:ext cx="1376798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80B3F318-91FE-BA47-810C-8D507BAD1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15" y="4915602"/>
                <a:ext cx="1376798" cy="46759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E96337AA-4EEA-F0D2-F168-0A4665C1D6FE}"/>
                  </a:ext>
                </a:extLst>
              </p:cNvPr>
              <p:cNvSpPr/>
              <p:nvPr/>
            </p:nvSpPr>
            <p:spPr>
              <a:xfrm>
                <a:off x="993408" y="5543749"/>
                <a:ext cx="1401706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E96337AA-4EEA-F0D2-F168-0A4665C1D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08" y="5543749"/>
                <a:ext cx="1401706" cy="46759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头: 右 41">
            <a:extLst>
              <a:ext uri="{FF2B5EF4-FFF2-40B4-BE49-F238E27FC236}">
                <a16:creationId xmlns:a16="http://schemas.microsoft.com/office/drawing/2014/main" id="{DF1C3FE4-CA83-3E60-528E-5E1ADC76DF53}"/>
              </a:ext>
            </a:extLst>
          </p:cNvPr>
          <p:cNvSpPr/>
          <p:nvPr/>
        </p:nvSpPr>
        <p:spPr>
          <a:xfrm>
            <a:off x="2549539" y="5601488"/>
            <a:ext cx="647244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174C069D-50EF-1E9D-88EC-958AC0EEE96F}"/>
              </a:ext>
            </a:extLst>
          </p:cNvPr>
          <p:cNvSpPr/>
          <p:nvPr/>
        </p:nvSpPr>
        <p:spPr>
          <a:xfrm>
            <a:off x="4596380" y="5280297"/>
            <a:ext cx="647244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2E94607-72DE-DF57-97E2-34401E378F1F}"/>
                  </a:ext>
                </a:extLst>
              </p:cNvPr>
              <p:cNvSpPr/>
              <p:nvPr/>
            </p:nvSpPr>
            <p:spPr>
              <a:xfrm>
                <a:off x="5346164" y="5217951"/>
                <a:ext cx="987133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2E94607-72DE-DF57-97E2-34401E378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164" y="5217951"/>
                <a:ext cx="987133" cy="467591"/>
              </a:xfrm>
              <a:prstGeom prst="ellipse">
                <a:avLst/>
              </a:prstGeom>
              <a:blipFill>
                <a:blip r:embed="rId11"/>
                <a:stretch>
                  <a:fillRect l="-2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流程图: 接点 44">
                <a:extLst>
                  <a:ext uri="{FF2B5EF4-FFF2-40B4-BE49-F238E27FC236}">
                    <a16:creationId xmlns:a16="http://schemas.microsoft.com/office/drawing/2014/main" id="{4BC2DE2D-83A7-E46F-776E-06FAC64839A9}"/>
                  </a:ext>
                </a:extLst>
              </p:cNvPr>
              <p:cNvSpPr/>
              <p:nvPr/>
            </p:nvSpPr>
            <p:spPr>
              <a:xfrm>
                <a:off x="8573981" y="4279933"/>
                <a:ext cx="1174172" cy="1096241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𝐺𝑎𝑡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流程图: 接点 44">
                <a:extLst>
                  <a:ext uri="{FF2B5EF4-FFF2-40B4-BE49-F238E27FC236}">
                    <a16:creationId xmlns:a16="http://schemas.microsoft.com/office/drawing/2014/main" id="{4BC2DE2D-83A7-E46F-776E-06FAC6483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981" y="4279933"/>
                <a:ext cx="1174172" cy="1096241"/>
              </a:xfrm>
              <a:prstGeom prst="flowChartConnector">
                <a:avLst/>
              </a:prstGeom>
              <a:blipFill>
                <a:blip r:embed="rId12"/>
                <a:stretch>
                  <a:fillRect l="-1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箭头: 右 45">
            <a:extLst>
              <a:ext uri="{FF2B5EF4-FFF2-40B4-BE49-F238E27FC236}">
                <a16:creationId xmlns:a16="http://schemas.microsoft.com/office/drawing/2014/main" id="{283C9223-2BFA-11DF-B992-AAB993CAD696}"/>
              </a:ext>
            </a:extLst>
          </p:cNvPr>
          <p:cNvSpPr/>
          <p:nvPr/>
        </p:nvSpPr>
        <p:spPr>
          <a:xfrm>
            <a:off x="7774670" y="4288357"/>
            <a:ext cx="647244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A227B778-8D54-FAE5-4FEE-A43EF6A69A42}"/>
                  </a:ext>
                </a:extLst>
              </p:cNvPr>
              <p:cNvSpPr/>
              <p:nvPr/>
            </p:nvSpPr>
            <p:spPr>
              <a:xfrm>
                <a:off x="6460745" y="4219076"/>
                <a:ext cx="1124619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A227B778-8D54-FAE5-4FEE-A43EF6A69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45" y="4219076"/>
                <a:ext cx="1124619" cy="467591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CE755F30-6BDE-AD82-790A-34AC402B49E9}"/>
                  </a:ext>
                </a:extLst>
              </p:cNvPr>
              <p:cNvSpPr/>
              <p:nvPr/>
            </p:nvSpPr>
            <p:spPr>
              <a:xfrm>
                <a:off x="6435838" y="4847223"/>
                <a:ext cx="1149526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CE755F30-6BDE-AD82-790A-34AC402B4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38" y="4847223"/>
                <a:ext cx="1149526" cy="46759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箭头: 右 48">
            <a:extLst>
              <a:ext uri="{FF2B5EF4-FFF2-40B4-BE49-F238E27FC236}">
                <a16:creationId xmlns:a16="http://schemas.microsoft.com/office/drawing/2014/main" id="{3AF9B450-5DC6-47AA-22F6-4C5BAD23C28B}"/>
              </a:ext>
            </a:extLst>
          </p:cNvPr>
          <p:cNvSpPr/>
          <p:nvPr/>
        </p:nvSpPr>
        <p:spPr>
          <a:xfrm>
            <a:off x="7810133" y="4904962"/>
            <a:ext cx="647244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41EB193A-1074-04BF-2063-17AED8CAE435}"/>
              </a:ext>
            </a:extLst>
          </p:cNvPr>
          <p:cNvSpPr/>
          <p:nvPr/>
        </p:nvSpPr>
        <p:spPr>
          <a:xfrm>
            <a:off x="9900220" y="4641983"/>
            <a:ext cx="647244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ABBC4050-83D0-9AE4-A6CC-65C3424F1BF5}"/>
                  </a:ext>
                </a:extLst>
              </p:cNvPr>
              <p:cNvSpPr/>
              <p:nvPr/>
            </p:nvSpPr>
            <p:spPr>
              <a:xfrm>
                <a:off x="10581057" y="4579637"/>
                <a:ext cx="1511882" cy="4675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𝑂𝑢𝑡𝑝𝑢𝑡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ABBC4050-83D0-9AE4-A6CC-65C3424F1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057" y="4579637"/>
                <a:ext cx="1511882" cy="467591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34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E53FB-90E3-0AEE-EFE3-74A24D86B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5CA53460-D2BA-9932-0A0A-29C440A791C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/>
                  <a:t>Define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-equivalent circuits: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Two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functionally</a:t>
                </a:r>
                <a:r>
                  <a:rPr lang="en-US" altLang="zh-CN" sz="2400" dirty="0"/>
                  <a:t> and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topologically</a:t>
                </a:r>
                <a:r>
                  <a:rPr lang="en-US" altLang="zh-CN" sz="2400" dirty="0"/>
                  <a:t> equivalent circuits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Differ only in a small subcircuit of at most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400" dirty="0"/>
                  <a:t> gates</a:t>
                </a:r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5CA53460-D2BA-9932-0A0A-29C440A79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E10A567C-8E76-0527-641E-2EFDE697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O(log n)-equivalent circuits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A63754-47F7-1B91-7DB5-3A0B5A8A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969" y="3864645"/>
            <a:ext cx="6925540" cy="25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C2E83037-1A13-E83B-0320-F93CE8C1BD6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Locally indistinguishability obfuscator (</a:t>
                </a:r>
                <a:r>
                  <a:rPr lang="en-US" altLang="zh-CN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LiO</a:t>
                </a:r>
                <a:r>
                  <a:rPr lang="en-US" altLang="zh-CN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/>
                  <a:t>Indistinguishable when obfuscates two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-equivalent circuits: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Adopt a gate-by-gate obfuscation approach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Need to handle the mix-and-match attack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C2E83037-1A13-E83B-0320-F93CE8C1B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1C9F6F7C-2569-11B8-9013-A3EC42B6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Locally Indistinguishability Obfuscator (</a:t>
            </a:r>
            <a:r>
              <a:rPr lang="en-US" altLang="zh-CN" dirty="0" err="1"/>
              <a:t>LiO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047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1D8E7-F99E-E7EC-23ED-330EFF46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6BC6E8C7-1D60-E848-AF51-A3EDC4574C0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Show that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proof of equivalence 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⇒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padded circuits can be transformed via sequence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-equivalent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circuits</a:t>
                </a:r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6BC6E8C7-1D60-E848-AF51-A3EDC4574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B832D9D8-6D20-0653-FF54-82FC1C10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Jain and Jin’s Blueprint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C08702-70A2-BE0B-5715-A816C601D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478" y="2996073"/>
            <a:ext cx="8546522" cy="37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0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4E08791C-6B77-0951-82D9-06591CCDAB0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Pad a circuit into fixed topology, depending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𝑐𝑖𝑟𝑐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𝑝𝑟𝑜𝑜𝑓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Construct a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locally indistinguishability obfuscator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LiO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Final construction: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𝑖𝑂</m:t>
                      </m:r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(·) := </m:t>
                      </m:r>
                      <m:r>
                        <a:rPr lang="en-US" altLang="zh-CN" sz="2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𝐿𝑖𝑂</m:t>
                      </m:r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𝑃𝑎𝑑</m:t>
                      </m:r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(·, 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𝑐𝑖𝑟𝑐</m:t>
                          </m:r>
                        </m:sub>
                      </m:sSub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𝑝𝑟𝑜𝑜𝑓</m:t>
                          </m:r>
                        </m:sub>
                      </m:sSub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4E08791C-6B77-0951-82D9-06591CCDA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E720152D-49EC-1F1F-4E3E-8E08C7A6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Jain and Jin’s Blueprint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381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8E3425AA-52B9-4D0E-0BB2-019205E4A08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/>
                  <a:t>Padded circuit size is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 dirty="0" err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  <m:t>𝑐𝑖𝑟𝑐</m:t>
                                    </m:r>
                                  </m:sub>
                                </m:sSub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  <m:t>𝑝𝑟𝑜𝑜𝑓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/>
                  <a:t>To prevent mix-and-match attacks: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For every gate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CN" sz="2000" dirty="0"/>
                  <a:t>, hash all wire values that each input/output wire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CN" sz="2000" dirty="0"/>
                  <a:t> depends 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Called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somewhere extractable hash (SEH)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Requires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𝑝𝑎𝑑𝑑𝑒𝑑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BARG proofs for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𝑝𝑎𝑑𝑑𝑒𝑑</m:t>
                        </m:r>
                      </m:sub>
                    </m:sSub>
                  </m:oMath>
                </a14:m>
                <a:r>
                  <a:rPr lang="en-US" altLang="zh-CN" sz="2000" dirty="0"/>
                  <a:t> circuits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8E3425AA-52B9-4D0E-0BB2-019205E4A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2B238789-6F0E-2975-6EC5-E4582908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Jain and Jin’s Construction is Inefficient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010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0B46A37-C45F-8260-D158-292392508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A </a:t>
            </a:r>
            <a:r>
              <a:rPr lang="en-US" altLang="zh-CN" sz="2400" dirty="0">
                <a:solidFill>
                  <a:srgbClr val="FF0000"/>
                </a:solidFill>
              </a:rPr>
              <a:t>quasi-linear</a:t>
            </a:r>
            <a:r>
              <a:rPr lang="en-US" altLang="zh-CN" sz="2400" dirty="0"/>
              <a:t> padding algorithm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An </a:t>
            </a:r>
            <a:r>
              <a:rPr lang="en-US" altLang="zh-CN" sz="2400"/>
              <a:t>efficient SEH with </a:t>
            </a:r>
            <a:r>
              <a:rPr lang="en-US" altLang="zh-CN" sz="2400" dirty="0"/>
              <a:t>prefix consistency proofs: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Observe that proving consistency on prefixes is sufficient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Construct SEH without relying on generic BARGs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Incremental algorithm for computing all hashes in </a:t>
            </a:r>
            <a:r>
              <a:rPr lang="en-US" altLang="zh-CN" sz="2000" dirty="0">
                <a:solidFill>
                  <a:srgbClr val="FF0000"/>
                </a:solidFill>
              </a:rPr>
              <a:t>quasi-linear</a:t>
            </a:r>
            <a:r>
              <a:rPr lang="en-US" altLang="zh-CN" sz="2000" dirty="0"/>
              <a:t> time</a:t>
            </a: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594BEC-255D-516A-3D33-5871E719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Novel Ideas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318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19D933-2F47-730C-8F34-7C3DDE2EB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733" y="3746780"/>
            <a:ext cx="5686118" cy="2870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7249299-B2E1-164B-9D28-7833904F88F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472333"/>
                <a:ext cx="9677400" cy="432172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br>
                  <a:rPr lang="en-US" altLang="zh-CN" dirty="0">
                    <a:solidFill>
                      <a:srgbClr val="B9B9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For two functionally equivalent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, an indistinguishability obfuscator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𝑖𝑂</m:t>
                    </m:r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(·) </m:t>
                    </m:r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generates a pair of computationally indistinguishable circuits: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𝑖𝑂</m:t>
                      </m:r>
                      <m:d>
                        <m:dPr>
                          <m:ctrlPr>
                            <a:rPr lang="it-IT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𝑖𝑂</m:t>
                      </m:r>
                      <m:d>
                        <m:dPr>
                          <m:ctrlPr>
                            <a:rPr lang="it-IT" altLang="zh-C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altLang="zh-CN" sz="20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7249299-B2E1-164B-9D28-7833904F8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472333"/>
                <a:ext cx="9677400" cy="4321727"/>
              </a:xfrm>
              <a:blipFill>
                <a:blip r:embed="rId3"/>
                <a:stretch>
                  <a:fillRect l="-1323" r="-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E4CCBE66-029B-1A42-8B93-5DED4C28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Cambria" panose="02040503050406030204" pitchFamily="18" charset="0"/>
              </a:rPr>
              <a:t>Indistin</a:t>
            </a:r>
            <a:r>
              <a:rPr lang="en-US" altLang="zh-CN" dirty="0">
                <a:solidFill>
                  <a:srgbClr val="6D3E74"/>
                </a:solidFill>
                <a:ea typeface="Cambria" panose="02040503050406030204" pitchFamily="18" charset="0"/>
              </a:rPr>
              <a:t>guis</a:t>
            </a:r>
            <a:r>
              <a:rPr lang="en-US" altLang="zh-CN" dirty="0">
                <a:ea typeface="Cambria" panose="02040503050406030204" pitchFamily="18" charset="0"/>
              </a:rPr>
              <a:t>hability Obfuscation (</a:t>
            </a:r>
            <a:r>
              <a:rPr lang="en-US" altLang="zh-CN" dirty="0" err="1">
                <a:ea typeface="Cambria" panose="02040503050406030204" pitchFamily="18" charset="0"/>
              </a:rPr>
              <a:t>iO</a:t>
            </a:r>
            <a:r>
              <a:rPr lang="en-US" altLang="zh-CN" dirty="0">
                <a:ea typeface="Cambria" panose="02040503050406030204" pitchFamily="18" charset="0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98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7CDB807-93FC-C774-BBB1-1E43DAB95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4960786-B7DE-68EB-E72B-13E5A0B3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4E663A-21BD-E410-8C7A-A48D6140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45" y="1570503"/>
            <a:ext cx="8436905" cy="49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13F2B-69B0-AAE0-2950-CCE9EC633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9F27D69-DF46-64C1-E497-23AF247398B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1776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Takes a circuit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/>
                  <a:t> with upper bound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2000" dirty="0"/>
                  <a:t> on gates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Converts to a circuit of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fixed topology </a:t>
                </a:r>
                <a:r>
                  <a:rPr lang="en-US" altLang="zh-CN" sz="2000" dirty="0"/>
                  <a:t>depending only on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Output circuit 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altLang="zh-CN" sz="2400" dirty="0"/>
                </a:br>
                <a:br>
                  <a:rPr lang="en-US" altLang="zh-CN" sz="2400" dirty="0"/>
                </a:br>
                <a:endParaRPr lang="en-US" altLang="zh-CN" sz="2400" dirty="0"/>
              </a:p>
              <a:p>
                <a:pPr marL="0" indent="0" algn="ctr">
                  <a:buNone/>
                </a:pPr>
                <a:br>
                  <a:rPr lang="en-US" altLang="zh-CN" sz="2400" dirty="0"/>
                </a:br>
                <a:br>
                  <a:rPr lang="en-US" altLang="zh-CN" sz="2400" dirty="0"/>
                </a:br>
                <a:endParaRPr lang="zh-CN" altLang="en-US" sz="2400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9F27D69-DF46-64C1-E497-23AF247398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177610"/>
              </a:xfrm>
              <a:blipFill>
                <a:blip r:embed="rId2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0A4BD218-E5A0-8E6C-AE47-EAB71838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ea typeface="Cambria" panose="02040503050406030204" pitchFamily="18" charset="0"/>
              </a:rPr>
              <a:t>Padsingle</a:t>
            </a:r>
            <a:r>
              <a:rPr lang="en-US" altLang="zh-CN" dirty="0">
                <a:ea typeface="Cambria" panose="02040503050406030204" pitchFamily="18" charset="0"/>
              </a:rPr>
              <a:t> Algorithm</a:t>
            </a:r>
            <a:endParaRPr lang="zh-CN" altLang="en-US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3624E65-A1C4-89DB-8AE4-85C795850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85181"/>
              </p:ext>
            </p:extLst>
          </p:nvPr>
        </p:nvGraphicFramePr>
        <p:xfrm>
          <a:off x="2944526" y="3556182"/>
          <a:ext cx="7654199" cy="313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4526" y="3556182"/>
                        <a:ext cx="7654199" cy="3137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4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3FF19-E6BB-6B87-53DB-5A2BA169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95D3EBE-78F8-E4AA-2EAC-CCF1909F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Cambria" panose="02040503050406030204" pitchFamily="18" charset="0"/>
              </a:rPr>
              <a:t>Pad Algorithm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FCFF9C9-BBB2-1A8C-6099-CEF2501A5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433E2E-0542-59B1-405A-94858464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610963"/>
            <a:ext cx="8666018" cy="472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5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64A56-4192-D02C-ED2B-ACDAF6A41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D75124A-9295-25E2-BAE1-89AC12DC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Cambria" panose="02040503050406030204" pitchFamily="18" charset="0"/>
              </a:rPr>
              <a:t>Pad Algorithm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D8DB755-02E3-B799-C36D-5DED2AB84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3719A9-2B77-F201-4E52-C193243E6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75" y="1477676"/>
            <a:ext cx="9534185" cy="53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9F037-6877-9A60-508F-11120A015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EC6E9CA-3335-53DD-2DD9-555818BF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Cambria" panose="02040503050406030204" pitchFamily="18" charset="0"/>
              </a:rPr>
              <a:t>Pad Algorithm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A401325-1947-DA5B-287E-2CCD2833F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5A94E3-097E-D2C8-FF0C-EFAF76CC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66"/>
          <a:stretch/>
        </p:blipFill>
        <p:spPr>
          <a:xfrm>
            <a:off x="1234527" y="1358060"/>
            <a:ext cx="9551237" cy="54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49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88133-3C2C-1B4C-A194-801DF2AD9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607DD6F-C45A-017A-3108-8D6A1217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Cambria" panose="02040503050406030204" pitchFamily="18" charset="0"/>
              </a:rPr>
              <a:t>Pad Algorithm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3314198-5076-3C0F-A698-8A6ACD08C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1E5357-E9B4-5509-A8F5-98E21AB2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58" y="1349829"/>
            <a:ext cx="9683463" cy="54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20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162D6-BE8A-CA9F-FE88-EC8778AC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0EADF4E-AD31-F14B-CE15-ADBC56AE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Cambria" panose="02040503050406030204" pitchFamily="18" charset="0"/>
              </a:rPr>
              <a:t>Pad Algorithm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DAAB835-BF92-276D-EA91-2C509ADAD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44C4DD-06FB-9854-F591-3E338A10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2"/>
          <a:stretch/>
        </p:blipFill>
        <p:spPr>
          <a:xfrm>
            <a:off x="1206295" y="1423555"/>
            <a:ext cx="9678181" cy="53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5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5BDFBCD-61CD-1049-D428-218CFE840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F06A371-3FFC-8B9E-374D-B10A325F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Mix-and-Match Attack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FFBE4797-883D-5511-C5A6-2A9E6914F6FF}"/>
                  </a:ext>
                </a:extLst>
              </p:cNvPr>
              <p:cNvSpPr/>
              <p:nvPr/>
            </p:nvSpPr>
            <p:spPr>
              <a:xfrm>
                <a:off x="1496290" y="2379518"/>
                <a:ext cx="8634845" cy="336778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0" i="0" u="none" strike="noStrike" dirty="0">
                    <a:solidFill>
                      <a:srgbClr val="666666"/>
                    </a:solidFill>
                    <a:effectLst/>
                  </a:rPr>
                  <a:t>Assert</a:t>
                </a:r>
                <a:r>
                  <a:rPr lang="en-US" altLang="zh-CN" sz="2400" b="0" i="0" u="none" strike="noStrike" dirty="0">
                    <a:solidFill>
                      <a:srgbClr val="999999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u="none" strike="noStrike" dirty="0">
                    <a:solidFill>
                      <a:srgbClr val="999999"/>
                    </a:solidFill>
                    <a:effectLst/>
                  </a:rPr>
                  <a:t> </a:t>
                </a:r>
                <a:r>
                  <a:rPr lang="en-US" altLang="zh-CN" sz="2400" b="0" i="0" u="none" strike="noStrike" dirty="0">
                    <a:solidFill>
                      <a:srgbClr val="666666"/>
                    </a:solidFill>
                    <a:effectLst/>
                  </a:rPr>
                  <a:t>are valid MACs for</a:t>
                </a:r>
                <a:r>
                  <a:rPr lang="en-US" altLang="zh-CN" sz="2400" b="0" i="0" u="none" strike="noStrike" dirty="0">
                    <a:solidFill>
                      <a:srgbClr val="999999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u="none" strike="noStrike" baseline="-25000" dirty="0">
                    <a:solidFill>
                      <a:srgbClr val="595959"/>
                    </a:solidFill>
                    <a:effectLst/>
                  </a:rPr>
                  <a:t> </a:t>
                </a:r>
                <a:r>
                  <a:rPr lang="en-US" altLang="zh-CN" sz="2400" b="0" i="0" u="none" strike="noStrike" dirty="0">
                    <a:solidFill>
                      <a:srgbClr val="666666"/>
                    </a:solidFill>
                    <a:effectLst/>
                  </a:rPr>
                  <a:t>using</a:t>
                </a:r>
                <a:r>
                  <a:rPr lang="en-US" altLang="zh-CN" sz="2400" b="0" i="0" u="none" strike="noStrike" dirty="0">
                    <a:solidFill>
                      <a:srgbClr val="595959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𝑚𝑎𝑐</m:t>
                        </m:r>
                      </m:sub>
                      <m:sup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𝑚𝑎𝑐</m:t>
                        </m:r>
                      </m:sub>
                      <m:sup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400" b="0" i="0" u="none" strike="noStrike" baseline="-25000" dirty="0">
                  <a:solidFill>
                    <a:srgbClr val="0DB7C4"/>
                  </a:solidFill>
                  <a:effectLst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solidFill>
                      <a:srgbClr val="666666"/>
                    </a:solidFill>
                  </a:rPr>
                  <a:t>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4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666666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666666"/>
                    </a:solidFill>
                  </a:rPr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p>
                        <m:r>
                          <a:rPr lang="en-US" altLang="zh-CN" sz="2400" b="0" i="0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𝑀𝐴𝐶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altLang="zh-CN" sz="2400" i="1" dirty="0">
                    <a:solidFill>
                      <a:srgbClr val="0DB7C4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666666"/>
                    </a:solidFill>
                  </a:rPr>
                  <a:t>using</a:t>
                </a:r>
                <a:r>
                  <a:rPr lang="en-US" altLang="zh-CN" sz="2400" i="1" dirty="0">
                    <a:solidFill>
                      <a:srgbClr val="0DB7C4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𝑚𝑎𝑐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endParaRPr lang="en-US" altLang="zh-CN" sz="24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zh-CN" sz="2400" b="0" i="0" u="none" strike="noStrike" baseline="-25000" dirty="0">
                  <a:solidFill>
                    <a:srgbClr val="0DB7C4"/>
                  </a:solidFill>
                  <a:effectLst/>
                </a:endParaRPr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FFBE4797-883D-5511-C5A6-2A9E6914F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290" y="2379518"/>
                <a:ext cx="8634845" cy="33677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62F2492-73E1-6D83-C979-A4921F1699AC}"/>
              </a:ext>
            </a:extLst>
          </p:cNvPr>
          <p:cNvSpPr txBox="1"/>
          <p:nvPr/>
        </p:nvSpPr>
        <p:spPr>
          <a:xfrm>
            <a:off x="2956213" y="5879022"/>
            <a:ext cx="589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obfuscated gate via gate-by-gate approach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6B647845-42CE-C0D4-BC5A-450284A19972}"/>
              </a:ext>
            </a:extLst>
          </p:cNvPr>
          <p:cNvSpPr/>
          <p:nvPr/>
        </p:nvSpPr>
        <p:spPr>
          <a:xfrm>
            <a:off x="3984914" y="1891144"/>
            <a:ext cx="441614" cy="4883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BDAA1ADF-8431-0398-5381-DD20096735B5}"/>
                  </a:ext>
                </a:extLst>
              </p:cNvPr>
              <p:cNvSpPr/>
              <p:nvPr/>
            </p:nvSpPr>
            <p:spPr>
              <a:xfrm>
                <a:off x="3613439" y="1393823"/>
                <a:ext cx="1184564" cy="46456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sz="20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BDAA1ADF-8431-0398-5381-DD2009673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39" y="1393823"/>
                <a:ext cx="1184564" cy="4645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下 8">
            <a:extLst>
              <a:ext uri="{FF2B5EF4-FFF2-40B4-BE49-F238E27FC236}">
                <a16:creationId xmlns:a16="http://schemas.microsoft.com/office/drawing/2014/main" id="{EB27E009-B3E7-B8C7-816A-542C9CC9E1A2}"/>
              </a:ext>
            </a:extLst>
          </p:cNvPr>
          <p:cNvSpPr/>
          <p:nvPr/>
        </p:nvSpPr>
        <p:spPr>
          <a:xfrm>
            <a:off x="6714274" y="1903272"/>
            <a:ext cx="441614" cy="4883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2EE2EC46-C4E0-6DBE-F46D-A7675F9C610E}"/>
                  </a:ext>
                </a:extLst>
              </p:cNvPr>
              <p:cNvSpPr/>
              <p:nvPr/>
            </p:nvSpPr>
            <p:spPr>
              <a:xfrm>
                <a:off x="6342799" y="1405951"/>
                <a:ext cx="1184564" cy="46456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2EE2EC46-C4E0-6DBE-F46D-A7675F9C6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799" y="1405951"/>
                <a:ext cx="1184564" cy="46456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爆炸形: 8 pt  10">
                <a:extLst>
                  <a:ext uri="{FF2B5EF4-FFF2-40B4-BE49-F238E27FC236}">
                    <a16:creationId xmlns:a16="http://schemas.microsoft.com/office/drawing/2014/main" id="{6A99B57D-BEF8-7BF0-2558-7E92F35326C5}"/>
                  </a:ext>
                </a:extLst>
              </p:cNvPr>
              <p:cNvSpPr/>
              <p:nvPr/>
            </p:nvSpPr>
            <p:spPr>
              <a:xfrm>
                <a:off x="5824105" y="2945538"/>
                <a:ext cx="5470814" cy="3045339"/>
              </a:xfrm>
              <a:prstGeom prst="irregularSeal1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Can mix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400" i="1" dirty="0">
                    <a:solidFill>
                      <a:srgbClr val="0DB7C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from two evaluations!</a:t>
                </a:r>
                <a:endParaRPr lang="zh-CN" altLang="en-US" sz="2400" i="1" dirty="0">
                  <a:solidFill>
                    <a:srgbClr val="0DB7C4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爆炸形: 8 pt  10">
                <a:extLst>
                  <a:ext uri="{FF2B5EF4-FFF2-40B4-BE49-F238E27FC236}">
                    <a16:creationId xmlns:a16="http://schemas.microsoft.com/office/drawing/2014/main" id="{6A99B57D-BEF8-7BF0-2558-7E92F3532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105" y="2945538"/>
                <a:ext cx="5470814" cy="3045339"/>
              </a:xfrm>
              <a:prstGeom prst="irregularSeal1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A07DD-4491-956D-E356-A55DF7E47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2903DB2-D174-836C-A0AD-AE9CEF7CA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14AA1B1-71DB-4993-880C-B041FE81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Mix-and-Match Attack – Jain and Jin’s Patch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E414902B-5500-B3E5-C652-4C32B42F7221}"/>
                  </a:ext>
                </a:extLst>
              </p:cNvPr>
              <p:cNvSpPr/>
              <p:nvPr/>
            </p:nvSpPr>
            <p:spPr>
              <a:xfrm>
                <a:off x="1646958" y="2412276"/>
                <a:ext cx="8634845" cy="3927765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0" i="0" u="none" strike="noStrike" dirty="0">
                    <a:solidFill>
                      <a:srgbClr val="666666"/>
                    </a:solidFill>
                    <a:effectLst/>
                  </a:rPr>
                  <a:t>Assert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b="0" i="0" u="none" strike="noStrike" dirty="0">
                    <a:solidFill>
                      <a:srgbClr val="666666"/>
                    </a:solidFill>
                    <a:effectLst/>
                  </a:rPr>
                  <a:t> proves that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0" i="0" u="none" strike="noStrike" dirty="0">
                    <a:solidFill>
                      <a:srgbClr val="666666"/>
                    </a:solidFill>
                    <a:effectLst/>
                  </a:rPr>
                  <a:t> consistent with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sz="2400" b="0" i="0" u="none" strike="noStrike" dirty="0">
                  <a:solidFill>
                    <a:srgbClr val="666666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i="0" u="none" strike="noStrike" dirty="0">
                    <a:solidFill>
                      <a:srgbClr val="666666"/>
                    </a:solidFill>
                    <a:effectLst/>
                  </a:rPr>
                  <a:t>Assert</a:t>
                </a:r>
                <a:r>
                  <a:rPr lang="en-US" altLang="zh-CN" sz="2400" b="0" i="0" u="none" strike="noStrike" dirty="0">
                    <a:solidFill>
                      <a:srgbClr val="999999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u="none" strike="noStrike" dirty="0">
                    <a:solidFill>
                      <a:srgbClr val="999999"/>
                    </a:solidFill>
                    <a:effectLst/>
                  </a:rPr>
                  <a:t> </a:t>
                </a:r>
                <a:r>
                  <a:rPr lang="en-US" altLang="zh-CN" sz="2400" b="0" i="0" u="none" strike="noStrike" dirty="0">
                    <a:solidFill>
                      <a:srgbClr val="666666"/>
                    </a:solidFill>
                    <a:effectLst/>
                  </a:rPr>
                  <a:t>are valid MACs for</a:t>
                </a:r>
                <a:r>
                  <a:rPr lang="en-US" altLang="zh-CN" sz="2400" b="0" i="0" u="none" strike="noStrike" dirty="0">
                    <a:solidFill>
                      <a:srgbClr val="999999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altLang="zh-CN" sz="2400" b="0" i="1" u="none" strike="noStrike" dirty="0" smtClean="0">
                                <a:solidFill>
                                  <a:srgbClr val="0DB7C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u="none" strike="noStrike" dirty="0" smtClean="0">
                                <a:solidFill>
                                  <a:srgbClr val="0DB7C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u="none" strike="noStrike" dirty="0" smtClean="0">
                                <a:solidFill>
                                  <a:srgbClr val="0DB7C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u="none" strike="noStrike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u="none" strike="noStrike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1" u="none" strike="noStrike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u="none" strike="noStrike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u="none" strike="noStrike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0" i="0" u="none" strike="noStrike" baseline="-25000" dirty="0">
                    <a:solidFill>
                      <a:srgbClr val="595959"/>
                    </a:solidFill>
                    <a:effectLst/>
                  </a:rPr>
                  <a:t> </a:t>
                </a:r>
                <a:r>
                  <a:rPr lang="en-US" altLang="zh-CN" sz="2400" b="0" i="0" u="none" strike="noStrike" dirty="0">
                    <a:solidFill>
                      <a:srgbClr val="666666"/>
                    </a:solidFill>
                    <a:effectLst/>
                  </a:rPr>
                  <a:t>using</a:t>
                </a:r>
                <a:r>
                  <a:rPr lang="en-US" altLang="zh-CN" sz="2400" b="0" i="0" u="none" strike="noStrike" dirty="0">
                    <a:solidFill>
                      <a:srgbClr val="595959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𝑚𝑎𝑐</m:t>
                        </m:r>
                      </m:sub>
                      <m:sup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400" b="0" i="1" u="none" strike="noStrike" dirty="0" smtClean="0">
                        <a:solidFill>
                          <a:srgbClr val="0DB7C4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𝑚𝑎𝑐</m:t>
                        </m:r>
                      </m:sub>
                      <m:sup>
                        <m:r>
                          <a:rPr lang="en-US" altLang="zh-CN" sz="2400" b="0" i="1" u="none" strike="noStrike" dirty="0" smtClean="0">
                            <a:solidFill>
                              <a:srgbClr val="0DB7C4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400" b="0" i="0" u="none" strike="noStrike" baseline="-25000" dirty="0">
                  <a:solidFill>
                    <a:srgbClr val="0DB7C4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solidFill>
                      <a:srgbClr val="666666"/>
                    </a:solidFill>
                  </a:rPr>
                  <a:t>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4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666666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666666"/>
                    </a:solidFill>
                  </a:rPr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p>
                        <m:r>
                          <a:rPr lang="en-US" altLang="zh-CN" sz="2400" b="0" i="0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𝑀𝐴𝐶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zh-CN" sz="240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sz="2400" i="1" dirty="0">
                    <a:solidFill>
                      <a:srgbClr val="0DB7C4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666666"/>
                    </a:solidFill>
                  </a:rPr>
                  <a:t>using</a:t>
                </a:r>
                <a:r>
                  <a:rPr lang="en-US" altLang="zh-CN" sz="2400" i="1" dirty="0">
                    <a:solidFill>
                      <a:srgbClr val="0DB7C4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  <m:r>
                      <a:rPr lang="en-US" altLang="zh-CN" sz="2400" b="0" i="1" dirty="0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𝑚𝑎𝑐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endParaRPr lang="en-US" altLang="zh-CN" sz="24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zh-CN" sz="2400" b="0" i="0" u="none" strike="noStrike" baseline="-25000" dirty="0">
                  <a:solidFill>
                    <a:srgbClr val="0DB7C4"/>
                  </a:solidFill>
                  <a:effectLst/>
                </a:endParaRPr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E414902B-5500-B3E5-C652-4C32B42F7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958" y="2412276"/>
                <a:ext cx="8634845" cy="392776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5529FA3D-174A-EA7E-C787-65F29CEB88BC}"/>
              </a:ext>
            </a:extLst>
          </p:cNvPr>
          <p:cNvSpPr txBox="1"/>
          <p:nvPr/>
        </p:nvSpPr>
        <p:spPr>
          <a:xfrm>
            <a:off x="2956213" y="6340041"/>
            <a:ext cx="589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obfuscated gate via gate-by-gate approach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DC35C50F-CF3C-51E2-E6B4-1F183E5D622A}"/>
              </a:ext>
            </a:extLst>
          </p:cNvPr>
          <p:cNvSpPr/>
          <p:nvPr/>
        </p:nvSpPr>
        <p:spPr>
          <a:xfrm>
            <a:off x="3518220" y="1870512"/>
            <a:ext cx="441614" cy="4883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AAD88619-9A38-D425-7806-CD5392D1323C}"/>
                  </a:ext>
                </a:extLst>
              </p:cNvPr>
              <p:cNvSpPr/>
              <p:nvPr/>
            </p:nvSpPr>
            <p:spPr>
              <a:xfrm>
                <a:off x="3083503" y="1376648"/>
                <a:ext cx="1327438" cy="46456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sz="20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AAD88619-9A38-D425-7806-CD5392D13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503" y="1376648"/>
                <a:ext cx="1327438" cy="4645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下 8">
            <a:extLst>
              <a:ext uri="{FF2B5EF4-FFF2-40B4-BE49-F238E27FC236}">
                <a16:creationId xmlns:a16="http://schemas.microsoft.com/office/drawing/2014/main" id="{F5F27405-A49E-4953-D727-DF07547FC5BE}"/>
              </a:ext>
            </a:extLst>
          </p:cNvPr>
          <p:cNvSpPr/>
          <p:nvPr/>
        </p:nvSpPr>
        <p:spPr>
          <a:xfrm>
            <a:off x="5625417" y="1870512"/>
            <a:ext cx="441614" cy="4883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B4C3FE2A-5BA2-89F5-336D-A1EECBDE79B1}"/>
                  </a:ext>
                </a:extLst>
              </p:cNvPr>
              <p:cNvSpPr/>
              <p:nvPr/>
            </p:nvSpPr>
            <p:spPr>
              <a:xfrm>
                <a:off x="5153033" y="1357597"/>
                <a:ext cx="1327438" cy="46456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B4C3FE2A-5BA2-89F5-336D-A1EECBDE7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33" y="1357597"/>
                <a:ext cx="1327438" cy="46456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下 11">
            <a:extLst>
              <a:ext uri="{FF2B5EF4-FFF2-40B4-BE49-F238E27FC236}">
                <a16:creationId xmlns:a16="http://schemas.microsoft.com/office/drawing/2014/main" id="{C6280C48-A80D-AD28-08C2-C19E007C2C03}"/>
              </a:ext>
            </a:extLst>
          </p:cNvPr>
          <p:cNvSpPr/>
          <p:nvPr/>
        </p:nvSpPr>
        <p:spPr>
          <a:xfrm>
            <a:off x="7661563" y="1858385"/>
            <a:ext cx="441614" cy="4883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9EAE0F7-E788-6F32-E1B4-03ECA83B1583}"/>
                  </a:ext>
                </a:extLst>
              </p:cNvPr>
              <p:cNvSpPr/>
              <p:nvPr/>
            </p:nvSpPr>
            <p:spPr>
              <a:xfrm>
                <a:off x="7218651" y="1328304"/>
                <a:ext cx="1327438" cy="46456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0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9EAE0F7-E788-6F32-E1B4-03ECA83B1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51" y="1328304"/>
                <a:ext cx="1327438" cy="46456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DF3D7429-E21C-8F03-82EC-3111B9117E95}"/>
              </a:ext>
            </a:extLst>
          </p:cNvPr>
          <p:cNvSpPr/>
          <p:nvPr/>
        </p:nvSpPr>
        <p:spPr>
          <a:xfrm>
            <a:off x="2654877" y="2831523"/>
            <a:ext cx="2970540" cy="21976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SEH Hash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18674A8-F952-D4B7-5A87-3BF5E572343F}"/>
              </a:ext>
            </a:extLst>
          </p:cNvPr>
          <p:cNvSpPr/>
          <p:nvPr/>
        </p:nvSpPr>
        <p:spPr>
          <a:xfrm>
            <a:off x="6617907" y="2831523"/>
            <a:ext cx="2970540" cy="21976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BARG (All Dependencies)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A65AC11-CBD9-73FE-6A10-57DBA81410B6}"/>
              </a:ext>
            </a:extLst>
          </p:cNvPr>
          <p:cNvCxnSpPr>
            <a:stCxn id="8" idx="4"/>
          </p:cNvCxnSpPr>
          <p:nvPr/>
        </p:nvCxnSpPr>
        <p:spPr>
          <a:xfrm flipH="1">
            <a:off x="3518220" y="1841209"/>
            <a:ext cx="229002" cy="990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CE40550-8E18-2E75-DD99-88949A8C2D9B}"/>
              </a:ext>
            </a:extLst>
          </p:cNvPr>
          <p:cNvCxnSpPr/>
          <p:nvPr/>
        </p:nvCxnSpPr>
        <p:spPr>
          <a:xfrm flipV="1">
            <a:off x="3959834" y="1744079"/>
            <a:ext cx="1736364" cy="10874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F214E20-FF1D-4B08-2DFE-BEAAE61C164B}"/>
              </a:ext>
            </a:extLst>
          </p:cNvPr>
          <p:cNvCxnSpPr>
            <a:cxnSpLocks/>
          </p:cNvCxnSpPr>
          <p:nvPr/>
        </p:nvCxnSpPr>
        <p:spPr>
          <a:xfrm flipV="1">
            <a:off x="4980416" y="1690688"/>
            <a:ext cx="2724443" cy="11391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48A7366-1FE7-E025-F585-35AA68B096F3}"/>
              </a:ext>
            </a:extLst>
          </p:cNvPr>
          <p:cNvCxnSpPr>
            <a:cxnSpLocks/>
          </p:cNvCxnSpPr>
          <p:nvPr/>
        </p:nvCxnSpPr>
        <p:spPr>
          <a:xfrm flipV="1">
            <a:off x="7980218" y="1744079"/>
            <a:ext cx="0" cy="10199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9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A459D76-2870-4519-73AA-9F588DF49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676933E-DE23-8FD2-B6A9-3C2EBF0C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Improvement – Idea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F60FEF-AB41-1885-D2D1-B2DF40EA0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70" y="1776844"/>
            <a:ext cx="5720206" cy="4655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40FC60B1-0F0B-ED02-5BE2-6CEF66491EE1}"/>
                  </a:ext>
                </a:extLst>
              </p:cNvPr>
              <p:cNvSpPr/>
              <p:nvPr/>
            </p:nvSpPr>
            <p:spPr>
              <a:xfrm>
                <a:off x="6786976" y="1075459"/>
                <a:ext cx="4535632" cy="2311977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666666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rgbClr val="0DB7C4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0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666666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rgbClr val="0DB7C4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0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666666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rgbClr val="0DB7C4"/>
                  </a:solidFill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40FC60B1-0F0B-ED02-5BE2-6CEF66491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76" y="1075459"/>
                <a:ext cx="4535632" cy="2311977"/>
              </a:xfrm>
              <a:prstGeom prst="roundRect">
                <a:avLst/>
              </a:prstGeom>
              <a:blipFill>
                <a:blip r:embed="rId3"/>
                <a:stretch>
                  <a:fillRect b="-2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820CB3B0-9C1A-FBA0-6ED8-DDE945D7EA5A}"/>
                  </a:ext>
                </a:extLst>
              </p:cNvPr>
              <p:cNvSpPr/>
              <p:nvPr/>
            </p:nvSpPr>
            <p:spPr>
              <a:xfrm>
                <a:off x="6786976" y="3773631"/>
                <a:ext cx="4535632" cy="2311977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𝐍𝐞𝐞𝐝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𝐭𝐨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𝐩𝐫𝐨𝐯𝐞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zh-CN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4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4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820CB3B0-9C1A-FBA0-6ED8-DDE945D7E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76" y="3773631"/>
                <a:ext cx="4535632" cy="23119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88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0FAD1-239A-DAF5-33A9-AF968E3F5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A38F853-0AC7-8E1F-93ED-05539B4F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Cambria" panose="02040503050406030204" pitchFamily="18" charset="0"/>
              </a:rPr>
              <a:t>Indistin</a:t>
            </a:r>
            <a:r>
              <a:rPr lang="en-US" altLang="zh-CN" dirty="0">
                <a:solidFill>
                  <a:srgbClr val="6D3E74"/>
                </a:solidFill>
                <a:ea typeface="Cambria" panose="02040503050406030204" pitchFamily="18" charset="0"/>
              </a:rPr>
              <a:t>guis</a:t>
            </a:r>
            <a:r>
              <a:rPr lang="en-US" altLang="zh-CN" dirty="0">
                <a:ea typeface="Cambria" panose="02040503050406030204" pitchFamily="18" charset="0"/>
              </a:rPr>
              <a:t>hability Obfuscation (</a:t>
            </a:r>
            <a:r>
              <a:rPr lang="en-US" altLang="zh-CN" dirty="0" err="1">
                <a:ea typeface="Cambria" panose="02040503050406030204" pitchFamily="18" charset="0"/>
              </a:rPr>
              <a:t>iO</a:t>
            </a:r>
            <a:r>
              <a:rPr lang="en-US" altLang="zh-CN" dirty="0">
                <a:ea typeface="Cambria" panose="02040503050406030204" pitchFamily="18" charset="0"/>
              </a:rPr>
              <a:t>)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784D4A94-E480-C652-E9BE-A30DA43FB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217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000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sz="2000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7CBF7D7-F6AE-B8B0-B56E-2DEA8D30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78" y="1509062"/>
            <a:ext cx="9494379" cy="49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E3F9D-C20D-4805-0004-E414B144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E621551-9A30-2F88-09F5-5843DCADA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D47D962-ECAA-D954-3860-E6E1C9A2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Improvement – Idea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97C256-9CEE-689A-B8C6-881F403CF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70" y="1776844"/>
            <a:ext cx="5720206" cy="4655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5644A06B-CEF4-2446-E401-E83447815F02}"/>
                  </a:ext>
                </a:extLst>
              </p:cNvPr>
              <p:cNvSpPr/>
              <p:nvPr/>
            </p:nvSpPr>
            <p:spPr>
              <a:xfrm>
                <a:off x="6786976" y="1075459"/>
                <a:ext cx="4535632" cy="2311977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666666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dirty="0"/>
                  <a:t>Ø, Ø</a:t>
                </a:r>
                <a:endParaRPr lang="en-US" altLang="zh-CN" sz="2400" b="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0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666666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rgbClr val="0DB7C4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0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666666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DB7C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DB7C4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rgbClr val="0DB7C4"/>
                  </a:solidFill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5644A06B-CEF4-2446-E401-E83447815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76" y="1075459"/>
                <a:ext cx="4535632" cy="2311977"/>
              </a:xfrm>
              <a:prstGeom prst="roundRect">
                <a:avLst/>
              </a:prstGeom>
              <a:blipFill>
                <a:blip r:embed="rId3"/>
                <a:stretch>
                  <a:fillRect b="-2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A97C11C3-5CCD-963C-0503-9CE39ED970D5}"/>
                  </a:ext>
                </a:extLst>
              </p:cNvPr>
              <p:cNvSpPr/>
              <p:nvPr/>
            </p:nvSpPr>
            <p:spPr>
              <a:xfrm>
                <a:off x="6786975" y="3773631"/>
                <a:ext cx="4566825" cy="2311977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𝐍𝐞𝐞𝐝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𝐭𝐨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𝐩𝐫𝐨𝐯𝐞</m:t>
                      </m:r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zh-CN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0DB7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DB7C4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DB7C4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0DB7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DB7C4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DB7C4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0DB7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DB7C4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DB7C4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DB7C4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DB7C4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DB7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 dirty="0">
                  <a:solidFill>
                    <a:srgbClr val="0DB7C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A97C11C3-5CCD-963C-0503-9CE39ED97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75" y="3773631"/>
                <a:ext cx="4566825" cy="23119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79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63F7-56E5-ED83-CEF4-E899EA5A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DB01D27-089E-B9B0-1A93-1CC3E25B7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9C92772-DE80-C139-F220-A0802643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Improvement – SEH </a:t>
            </a:r>
            <a:r>
              <a:rPr lang="en-US" altLang="zh-CN" sz="2800" dirty="0"/>
              <a:t>with prefix consistency proofs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D4F98E-7C27-CEB4-2ED1-E0E72906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9" y="1573177"/>
            <a:ext cx="8879032" cy="48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12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6D68F-FDFD-6D5A-D61F-633108B4A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E47152-4628-37CF-BA0E-6B8630CB0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B587CD8-64C0-3930-BCD0-1E1566FF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Improvement – SEH </a:t>
            </a:r>
            <a:r>
              <a:rPr lang="en-US" altLang="zh-CN" sz="2800" dirty="0"/>
              <a:t>with prefix consistency proofs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AE27C30-DD92-C762-1C07-621D0857D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282" y="1617035"/>
            <a:ext cx="7928263" cy="37526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B137B98-A98F-7F0D-03FF-E424EE06E016}"/>
              </a:ext>
            </a:extLst>
          </p:cNvPr>
          <p:cNvSpPr txBox="1"/>
          <p:nvPr/>
        </p:nvSpPr>
        <p:spPr>
          <a:xfrm>
            <a:off x="1984664" y="5480148"/>
            <a:ext cx="8494568" cy="114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buNone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wire: 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</a:rPr>
              <a:t>hash dependent wires</a:t>
            </a:r>
            <a:br>
              <a:rPr lang="en-US" altLang="zh-CN" dirty="0"/>
            </a:b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gate: </a:t>
            </a:r>
            <a:r>
              <a:rPr lang="en-US" altLang="zh-CN" sz="2400" dirty="0">
                <a:solidFill>
                  <a:srgbClr val="000000"/>
                </a:solidFill>
              </a:rPr>
              <a:t>prove input hash consistent with output hash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98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3A13F6A-3E8C-48B3-DBC3-2F821DAAD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Quasi-linear</a:t>
            </a:r>
            <a:r>
              <a:rPr lang="en-US" altLang="zh-CN" sz="2800" dirty="0"/>
              <a:t> Multi-Input Functional Encryption (MIFE)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Quasi-linear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iO</a:t>
            </a:r>
            <a:r>
              <a:rPr lang="en-US" altLang="zh-CN" sz="2800" dirty="0"/>
              <a:t> for Turing Machines</a:t>
            </a:r>
            <a:endParaRPr lang="zh-CN" altLang="en-US" sz="2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35E147-D21B-7B14-D604-6982DEBA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6916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2C315-7091-B315-DD92-274C68346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03F4110-4A44-E2EB-7A98-991FB0809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 or disprove the input-length barrier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 an efficient </a:t>
            </a:r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polynomially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secure </a:t>
            </a:r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assumptions of polynomial hardness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Instantiate concretely efficient </a:t>
            </a:r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endParaRPr lang="zh-CN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FC16AB2-2C84-AE91-BBD2-92362576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Questions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2355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0486DF19-DC1B-514A-8C02-64E0ECCD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</p:spPr>
        <p:txBody>
          <a:bodyPr/>
          <a:lstStyle/>
          <a:p>
            <a:r>
              <a:rPr lang="en-US" altLang="zh-CN" dirty="0"/>
              <a:t>ma-yh21@mails.tsinghua.edu.cn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8A6FF1-38C6-BF40-AA54-FC2C1268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3572"/>
            <a:ext cx="10265664" cy="1325563"/>
          </a:xfrm>
        </p:spPr>
        <p:txBody>
          <a:bodyPr/>
          <a:lstStyle/>
          <a:p>
            <a:r>
              <a:rPr lang="en-US" altLang="zh-CN" dirty="0"/>
              <a:t>Thanks for your listening</a:t>
            </a:r>
            <a:r>
              <a:rPr lang="zh-CN" altLang="en-US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43330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31B29-6DCA-AAC4-CC0A-2767BE835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E88FAC7-49E7-2BAA-BB77-4C85CA7A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Cambria" panose="02040503050406030204" pitchFamily="18" charset="0"/>
              </a:rPr>
              <a:t>The Feasibility of </a:t>
            </a:r>
            <a:r>
              <a:rPr lang="en-US" altLang="zh-CN" dirty="0" err="1">
                <a:ea typeface="Cambria" panose="02040503050406030204" pitchFamily="18" charset="0"/>
              </a:rPr>
              <a:t>iO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EBAB9DAE-919A-1FA7-6DF3-B19D9D958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217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000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sz="2000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流程图: 可选过程 1">
            <a:extLst>
              <a:ext uri="{FF2B5EF4-FFF2-40B4-BE49-F238E27FC236}">
                <a16:creationId xmlns:a16="http://schemas.microsoft.com/office/drawing/2014/main" id="{3750399C-B7D7-1928-CC43-EE6F73DA1AC2}"/>
              </a:ext>
            </a:extLst>
          </p:cNvPr>
          <p:cNvSpPr/>
          <p:nvPr/>
        </p:nvSpPr>
        <p:spPr>
          <a:xfrm>
            <a:off x="1745672" y="2239241"/>
            <a:ext cx="3475759" cy="243666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  <a:buNone/>
            </a:pPr>
            <a:r>
              <a:rPr lang="en-US" altLang="zh-CN" sz="2400" b="0" i="0" u="none" strike="noStrike" dirty="0">
                <a:solidFill>
                  <a:srgbClr val="B7B7B7"/>
                </a:solidFill>
                <a:effectLst/>
              </a:rPr>
              <a:t>[GGHRSW’13]</a:t>
            </a:r>
            <a:endParaRPr lang="en-US" altLang="zh-CN" sz="2400" b="0" dirty="0">
              <a:effectLst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CN" sz="2400" dirty="0"/>
              <a:t>Candidate </a:t>
            </a:r>
            <a:r>
              <a:rPr lang="en-US" altLang="zh-CN" sz="2400" dirty="0" err="1"/>
              <a:t>iO</a:t>
            </a:r>
            <a:br>
              <a:rPr lang="en-US" altLang="zh-CN" sz="2400" dirty="0"/>
            </a:br>
            <a:endParaRPr lang="zh-CN" altLang="en-US" sz="2400" dirty="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782DF42E-B8AF-E6C7-9066-75E7BA1DDB6B}"/>
              </a:ext>
            </a:extLst>
          </p:cNvPr>
          <p:cNvSpPr/>
          <p:nvPr/>
        </p:nvSpPr>
        <p:spPr>
          <a:xfrm>
            <a:off x="5491596" y="3151187"/>
            <a:ext cx="2249631" cy="547977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可选过程 5">
            <a:extLst>
              <a:ext uri="{FF2B5EF4-FFF2-40B4-BE49-F238E27FC236}">
                <a16:creationId xmlns:a16="http://schemas.microsoft.com/office/drawing/2014/main" id="{5AF9393A-EAE2-2AC9-C667-E285354FBBC9}"/>
              </a:ext>
            </a:extLst>
          </p:cNvPr>
          <p:cNvSpPr/>
          <p:nvPr/>
        </p:nvSpPr>
        <p:spPr>
          <a:xfrm>
            <a:off x="7946448" y="2239241"/>
            <a:ext cx="3475759" cy="243666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  <a:buNone/>
            </a:pPr>
            <a:r>
              <a:rPr lang="en-US" altLang="zh-CN" sz="2400" b="0" i="0" u="none" strike="noStrike" dirty="0">
                <a:solidFill>
                  <a:srgbClr val="B7B7B7"/>
                </a:solidFill>
                <a:effectLst/>
              </a:rPr>
              <a:t>[JLS’ 22]</a:t>
            </a:r>
            <a:endParaRPr lang="en-US" altLang="zh-CN" sz="2400" b="0" dirty="0">
              <a:effectLst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CN" sz="2400" dirty="0" err="1"/>
              <a:t>iO</a:t>
            </a:r>
            <a:r>
              <a:rPr lang="en-US" altLang="zh-CN" sz="2400" dirty="0"/>
              <a:t> from well-founded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zh-CN" sz="2400" dirty="0"/>
              <a:t>assumptions</a:t>
            </a:r>
            <a:endParaRPr lang="zh-CN" altLang="en-US" sz="2400" dirty="0"/>
          </a:p>
        </p:txBody>
      </p:sp>
      <p:sp>
        <p:nvSpPr>
          <p:cNvPr id="9" name="星形: 六角 8">
            <a:extLst>
              <a:ext uri="{FF2B5EF4-FFF2-40B4-BE49-F238E27FC236}">
                <a16:creationId xmlns:a16="http://schemas.microsoft.com/office/drawing/2014/main" id="{1C07B721-E6D0-9474-D3CA-DC5B5BE43CA0}"/>
              </a:ext>
            </a:extLst>
          </p:cNvPr>
          <p:cNvSpPr/>
          <p:nvPr/>
        </p:nvSpPr>
        <p:spPr>
          <a:xfrm>
            <a:off x="5356513" y="2514599"/>
            <a:ext cx="2519796" cy="636587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Many Attempts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42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59697-6779-1A6D-D9A3-073763D99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0F23251-EBCC-017D-8F88-C8758DC8A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62645"/>
            <a:ext cx="10515600" cy="35821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Overhead measured in terms of: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Obfuscated program size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Evaluation time</a:t>
            </a:r>
            <a:br>
              <a:rPr lang="en-US" altLang="zh-CN" sz="2400" dirty="0"/>
            </a:br>
            <a:br>
              <a:rPr lang="en-US" altLang="zh-CN" sz="2400" dirty="0"/>
            </a:b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9041138-5A08-0078-509A-A53B3CD0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Cambria" panose="02040503050406030204" pitchFamily="18" charset="0"/>
              </a:rPr>
              <a:t>The Efficiency of </a:t>
            </a:r>
            <a:r>
              <a:rPr lang="en-US" altLang="zh-CN" dirty="0" err="1">
                <a:ea typeface="Cambria" panose="02040503050406030204" pitchFamily="18" charset="0"/>
              </a:rPr>
              <a:t>iO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6CD874-88F6-9F4A-BA83-6A5591D14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075" y="3966776"/>
            <a:ext cx="3367812" cy="19068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7CEEA19-6388-538E-BF7B-1F1A5C7E268A}"/>
              </a:ext>
            </a:extLst>
          </p:cNvPr>
          <p:cNvSpPr txBox="1"/>
          <p:nvPr/>
        </p:nvSpPr>
        <p:spPr>
          <a:xfrm>
            <a:off x="909205" y="6218959"/>
            <a:ext cx="10577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n-US" altLang="zh-CN" sz="1400" b="1" i="0" u="none" strike="noStrike" dirty="0">
                <a:solidFill>
                  <a:srgbClr val="FF0000"/>
                </a:solidFill>
                <a:effectLst/>
              </a:rPr>
              <a:t>Note:  </a:t>
            </a: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</a:rPr>
              <a:t>There are some papers called constant-overhead </a:t>
            </a:r>
            <a:r>
              <a:rPr lang="en-US" altLang="zh-CN" sz="1400" b="0" i="0" u="none" strike="noStrike" dirty="0" err="1">
                <a:solidFill>
                  <a:srgbClr val="000000"/>
                </a:solidFill>
                <a:effectLst/>
              </a:rPr>
              <a:t>iO</a:t>
            </a: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</a:rPr>
              <a:t> for RAM or TMs, but they are not actually constant overhead, they have polynomial dependency on input length.</a:t>
            </a:r>
            <a:endParaRPr lang="en-US" altLang="zh-CN" sz="1400" b="0" dirty="0">
              <a:effectLst/>
            </a:endParaRPr>
          </a:p>
          <a:p>
            <a:pPr>
              <a:buNone/>
            </a:pPr>
            <a:br>
              <a:rPr lang="en-US" altLang="zh-CN" dirty="0"/>
            </a:br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22C1E1-D10A-B452-98F7-38AF8D2B8DE5}"/>
              </a:ext>
            </a:extLst>
          </p:cNvPr>
          <p:cNvSpPr/>
          <p:nvPr/>
        </p:nvSpPr>
        <p:spPr>
          <a:xfrm>
            <a:off x="1657350" y="1433946"/>
            <a:ext cx="9523267" cy="9455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existing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constructions have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polynomial overhead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370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D6244AE-557F-F836-C34E-DC83028D5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Conjectured Barrier [JJ’ 22]:</a:t>
            </a:r>
          </a:p>
          <a:p>
            <a:pPr marL="0" indent="0" algn="ctr"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reduction for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check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 of programs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5332990-2068-9B49-C2FA-7681C8DF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Input-Length Barrier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流程图: 过程 3">
                <a:extLst>
                  <a:ext uri="{FF2B5EF4-FFF2-40B4-BE49-F238E27FC236}">
                    <a16:creationId xmlns:a16="http://schemas.microsoft.com/office/drawing/2014/main" id="{E39F1BA7-6ED4-1419-FBEC-A79E4D385361}"/>
                  </a:ext>
                </a:extLst>
              </p:cNvPr>
              <p:cNvSpPr/>
              <p:nvPr/>
            </p:nvSpPr>
            <p:spPr>
              <a:xfrm>
                <a:off x="1330036" y="3299112"/>
                <a:ext cx="9575223" cy="3345874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Adversary R “knows” proof of equivalence:</a:t>
                </a:r>
              </a:p>
              <a:p>
                <a:pPr marL="342900" indent="-342900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R must enumerate all inputs </a:t>
                </a:r>
              </a:p>
              <a:p>
                <a:pPr marL="342900" indent="-342900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# hybrids is exponential in input length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Security parameters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𝑙𝑒𝑛𝑔𝑡h</m:t>
                        </m:r>
                      </m:e>
                    </m:d>
                  </m:oMath>
                </a14:m>
                <a:endParaRPr lang="en-US" altLang="zh-CN" sz="24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4" name="流程图: 过程 3">
                <a:extLst>
                  <a:ext uri="{FF2B5EF4-FFF2-40B4-BE49-F238E27FC236}">
                    <a16:creationId xmlns:a16="http://schemas.microsoft.com/office/drawing/2014/main" id="{E39F1BA7-6ED4-1419-FBEC-A79E4D385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36" y="3299112"/>
                <a:ext cx="9575223" cy="3345874"/>
              </a:xfrm>
              <a:prstGeom prst="flowChartProcess">
                <a:avLst/>
              </a:prstGeom>
              <a:blipFill>
                <a:blip r:embed="rId2"/>
                <a:stretch>
                  <a:fillRect l="-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76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D80DB-AD7C-693A-9F63-8DEC0F972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4D58F76-88A1-06DD-8228-0CD0B9E49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F1D6886-55FE-A631-7670-9915714E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Circumventing the Input-Length Barrier</a:t>
            </a: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A8C3EE1-5BC8-FC0B-499A-14B935924EF3}"/>
              </a:ext>
            </a:extLst>
          </p:cNvPr>
          <p:cNvSpPr/>
          <p:nvPr/>
        </p:nvSpPr>
        <p:spPr>
          <a:xfrm>
            <a:off x="1324841" y="1370611"/>
            <a:ext cx="9143999" cy="14443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Insight: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 to be obfuscated often have a succinct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proof of equivalence</a:t>
            </a:r>
          </a:p>
          <a:p>
            <a:pPr algn="ctr"/>
            <a:endParaRPr lang="zh-CN" altLang="en-US" dirty="0"/>
          </a:p>
        </p:txBody>
      </p:sp>
      <p:sp>
        <p:nvSpPr>
          <p:cNvPr id="4" name="爆炸形: 14 pt  3">
            <a:extLst>
              <a:ext uri="{FF2B5EF4-FFF2-40B4-BE49-F238E27FC236}">
                <a16:creationId xmlns:a16="http://schemas.microsoft.com/office/drawing/2014/main" id="{89EDAE4C-7D4B-A127-020D-0646F0B39276}"/>
              </a:ext>
            </a:extLst>
          </p:cNvPr>
          <p:cNvSpPr/>
          <p:nvPr/>
        </p:nvSpPr>
        <p:spPr>
          <a:xfrm>
            <a:off x="1091046" y="2836574"/>
            <a:ext cx="9798628" cy="344992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Jain and Jin: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Sufficient for almost all known applications of </a:t>
            </a:r>
            <a:r>
              <a:rPr lang="en-US" altLang="zh-CN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altLang="zh-CN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5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25A4E67-59D2-5B03-503C-DCFBB1560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FDD82DF-2B5A-1656-42EB-B57FD6B9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Circumventing the Input-Length Barrier</a:t>
            </a: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02330567-1A69-EFC2-B458-A24B2740931A}"/>
              </a:ext>
            </a:extLst>
          </p:cNvPr>
          <p:cNvSpPr/>
          <p:nvPr/>
        </p:nvSpPr>
        <p:spPr>
          <a:xfrm>
            <a:off x="1324839" y="1349829"/>
            <a:ext cx="9143999" cy="1475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Insight: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 to be obfuscated often have a succinct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proof of equivalence</a:t>
            </a:r>
          </a:p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4550CF-0592-10A9-F9DA-63F75F85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861" y="2836574"/>
            <a:ext cx="6449957" cy="37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9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E60CD-03D5-54BE-9DDF-EEB0295F1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E65CF0F-2B91-34B6-8108-BE5132A1A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C588E51-FC72-CF80-5CA4-F454C6DB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Circumventing the Input-Length Barrier</a:t>
            </a: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AF34D98-61EC-BDB9-53F8-EDAE1E5599EA}"/>
              </a:ext>
            </a:extLst>
          </p:cNvPr>
          <p:cNvSpPr/>
          <p:nvPr/>
        </p:nvSpPr>
        <p:spPr>
          <a:xfrm>
            <a:off x="1324841" y="1636569"/>
            <a:ext cx="9143999" cy="1065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Insight: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 to be obfuscated often have a succinct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proof of equivalence</a:t>
            </a:r>
          </a:p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DE80F9-15C7-5F93-5E2A-65DDD83C4971}"/>
              </a:ext>
            </a:extLst>
          </p:cNvPr>
          <p:cNvSpPr txBox="1"/>
          <p:nvPr/>
        </p:nvSpPr>
        <p:spPr>
          <a:xfrm>
            <a:off x="1324841" y="3096491"/>
            <a:ext cx="899852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[JJ’ 22]: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Times New Roman" panose="02020603050405020304" pitchFamily="18" charset="0"/>
              </a:rPr>
              <a:t>Avoids exponential in input-size blowup in security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Times New Roman" panose="02020603050405020304" pitchFamily="18" charset="0"/>
              </a:rPr>
              <a:t>The instantiation is still inefficient</a:t>
            </a:r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704D378-CF86-F056-6D56-8B2175BE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543" y="3810651"/>
            <a:ext cx="423953" cy="4183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6CA0BD-FCAB-A207-291A-D69D26D64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21" y="4295064"/>
            <a:ext cx="394055" cy="375908"/>
          </a:xfrm>
          <a:prstGeom prst="rect">
            <a:avLst/>
          </a:prstGeom>
        </p:spPr>
      </p:pic>
      <p:sp>
        <p:nvSpPr>
          <p:cNvPr id="12" name="流程图: 可选过程 11">
            <a:extLst>
              <a:ext uri="{FF2B5EF4-FFF2-40B4-BE49-F238E27FC236}">
                <a16:creationId xmlns:a16="http://schemas.microsoft.com/office/drawing/2014/main" id="{755C70F3-CA5E-93F6-648E-F7DE596F9EEB}"/>
              </a:ext>
            </a:extLst>
          </p:cNvPr>
          <p:cNvSpPr/>
          <p:nvPr/>
        </p:nvSpPr>
        <p:spPr>
          <a:xfrm>
            <a:off x="1906732" y="2909455"/>
            <a:ext cx="7793182" cy="2733653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400" i="1" dirty="0"/>
              <a:t>Assume propositional logic proof of equivalence</a:t>
            </a:r>
          </a:p>
          <a:p>
            <a:pPr algn="ctr">
              <a:lnSpc>
                <a:spcPct val="150000"/>
              </a:lnSpc>
            </a:pPr>
            <a:r>
              <a:rPr lang="en-US" altLang="zh-CN" sz="2400" i="1" dirty="0"/>
              <a:t>Construct </a:t>
            </a:r>
            <a:r>
              <a:rPr lang="en-US" altLang="zh-CN" sz="2400" i="1" dirty="0">
                <a:solidFill>
                  <a:srgbClr val="FF0000"/>
                </a:solidFill>
              </a:rPr>
              <a:t>quasi-linear</a:t>
            </a:r>
            <a:r>
              <a:rPr lang="en-US" altLang="zh-CN" sz="2400" i="1" dirty="0"/>
              <a:t> </a:t>
            </a:r>
            <a:r>
              <a:rPr lang="en-US" altLang="zh-CN" sz="2400" i="1" dirty="0" err="1"/>
              <a:t>iO</a:t>
            </a:r>
            <a:r>
              <a:rPr lang="en-US" altLang="zh-CN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57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清华简约主题-扁平-16:9">
  <a:themeElements>
    <a:clrScheme name="清华紫主题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660874"/>
      </a:accent1>
      <a:accent2>
        <a:srgbClr val="660874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007698"/>
      </a:hlink>
      <a:folHlink>
        <a:srgbClr val="43064C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11458</TotalTime>
  <Words>1186</Words>
  <Application>Microsoft Office PowerPoint</Application>
  <PresentationFormat>宽屏</PresentationFormat>
  <Paragraphs>167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等线</vt:lpstr>
      <vt:lpstr>Arial</vt:lpstr>
      <vt:lpstr>Calibri</vt:lpstr>
      <vt:lpstr>Cambria</vt:lpstr>
      <vt:lpstr>Cambria Math</vt:lpstr>
      <vt:lpstr>Gill Sans MT</vt:lpstr>
      <vt:lpstr>Times New Roman</vt:lpstr>
      <vt:lpstr>Wingdings 2</vt:lpstr>
      <vt:lpstr>清华简约主题-扁平-16:9</vt:lpstr>
      <vt:lpstr>PDF</vt:lpstr>
      <vt:lpstr>Quasi-Linear Indistinguishability Obfuscation via Mathematical Proofs of Equivalence and Applications</vt:lpstr>
      <vt:lpstr>Indistinguishability Obfuscation (iO)</vt:lpstr>
      <vt:lpstr>Indistinguishability Obfuscation (iO)</vt:lpstr>
      <vt:lpstr>The Feasibility of iO</vt:lpstr>
      <vt:lpstr>The Efficiency of iO</vt:lpstr>
      <vt:lpstr>The Input-Length Barrier</vt:lpstr>
      <vt:lpstr>Circumventing the Input-Length Barrier</vt:lpstr>
      <vt:lpstr>Circumventing the Input-Length Barrier</vt:lpstr>
      <vt:lpstr>Circumventing the Input-Length Barrier</vt:lpstr>
      <vt:lpstr>Our Result</vt:lpstr>
      <vt:lpstr>Gate-by-Gate Obfuscation Approach</vt:lpstr>
      <vt:lpstr>Gate-by-Gate Obfuscation Approach</vt:lpstr>
      <vt:lpstr>Gate-by-Gate Obfuscation Approach</vt:lpstr>
      <vt:lpstr>O(log n)-equivalent circuits</vt:lpstr>
      <vt:lpstr>Locally Indistinguishability Obfuscator (LiO)</vt:lpstr>
      <vt:lpstr>Jain and Jin’s Blueprint</vt:lpstr>
      <vt:lpstr>Jain and Jin’s Blueprint</vt:lpstr>
      <vt:lpstr>Why Jain and Jin’s Construction is Inefficient</vt:lpstr>
      <vt:lpstr>Our Novel Ideas</vt:lpstr>
      <vt:lpstr>Comparison</vt:lpstr>
      <vt:lpstr>Padsingle Algorithm</vt:lpstr>
      <vt:lpstr>Pad Algorithm</vt:lpstr>
      <vt:lpstr>Pad Algorithm</vt:lpstr>
      <vt:lpstr>Pad Algorithm</vt:lpstr>
      <vt:lpstr>Pad Algorithm</vt:lpstr>
      <vt:lpstr>Pad Algorithm</vt:lpstr>
      <vt:lpstr>Mix-and-Match Attack</vt:lpstr>
      <vt:lpstr>Mix-and-Match Attack – Jain and Jin’s Patch</vt:lpstr>
      <vt:lpstr>Our Improvement – Idea</vt:lpstr>
      <vt:lpstr>Our Improvement – Idea</vt:lpstr>
      <vt:lpstr>Our Improvement – SEH with prefix consistency proofs </vt:lpstr>
      <vt:lpstr>Our Improvement – SEH with prefix consistency proofs </vt:lpstr>
      <vt:lpstr>Applications</vt:lpstr>
      <vt:lpstr>Open Questions</vt:lpstr>
      <vt:lpstr>Thanks for your listening！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伟浩</dc:creator>
  <cp:lastModifiedBy>yaohua ma</cp:lastModifiedBy>
  <cp:revision>1426</cp:revision>
  <cp:lastPrinted>2020-04-04T02:50:47Z</cp:lastPrinted>
  <dcterms:created xsi:type="dcterms:W3CDTF">2020-01-04T07:43:38Z</dcterms:created>
  <dcterms:modified xsi:type="dcterms:W3CDTF">2025-04-29T11:56:08Z</dcterms:modified>
</cp:coreProperties>
</file>