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F_3489722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3" r:id="rId3"/>
    <p:sldId id="315" r:id="rId4"/>
    <p:sldId id="322" r:id="rId5"/>
    <p:sldId id="328" r:id="rId6"/>
    <p:sldId id="317" r:id="rId7"/>
    <p:sldId id="312" r:id="rId8"/>
    <p:sldId id="329" r:id="rId9"/>
    <p:sldId id="331" r:id="rId10"/>
    <p:sldId id="330" r:id="rId11"/>
    <p:sldId id="325" r:id="rId12"/>
    <p:sldId id="284" r:id="rId13"/>
    <p:sldId id="327" r:id="rId14"/>
    <p:sldId id="310" r:id="rId15"/>
    <p:sldId id="285" r:id="rId16"/>
    <p:sldId id="287" r:id="rId17"/>
    <p:sldId id="288" r:id="rId18"/>
    <p:sldId id="289" r:id="rId19"/>
    <p:sldId id="291" r:id="rId20"/>
    <p:sldId id="307" r:id="rId21"/>
    <p:sldId id="292" r:id="rId22"/>
    <p:sldId id="293" r:id="rId23"/>
    <p:sldId id="302" r:id="rId24"/>
    <p:sldId id="257" r:id="rId25"/>
    <p:sldId id="320" r:id="rId26"/>
    <p:sldId id="316" r:id="rId27"/>
    <p:sldId id="323" r:id="rId28"/>
    <p:sldId id="318" r:id="rId29"/>
    <p:sldId id="319" r:id="rId30"/>
    <p:sldId id="279" r:id="rId31"/>
    <p:sldId id="261" r:id="rId32"/>
    <p:sldId id="258" r:id="rId33"/>
    <p:sldId id="304" r:id="rId34"/>
    <p:sldId id="260" r:id="rId35"/>
    <p:sldId id="266" r:id="rId36"/>
    <p:sldId id="264" r:id="rId37"/>
    <p:sldId id="265" r:id="rId38"/>
    <p:sldId id="269" r:id="rId39"/>
    <p:sldId id="272" r:id="rId40"/>
    <p:sldId id="271" r:id="rId41"/>
    <p:sldId id="276" r:id="rId42"/>
    <p:sldId id="270" r:id="rId43"/>
    <p:sldId id="311" r:id="rId44"/>
    <p:sldId id="314" r:id="rId45"/>
    <p:sldId id="274" r:id="rId46"/>
    <p:sldId id="273" r:id="rId47"/>
    <p:sldId id="267" r:id="rId48"/>
    <p:sldId id="277" r:id="rId49"/>
    <p:sldId id="308" r:id="rId50"/>
    <p:sldId id="303" r:id="rId51"/>
    <p:sldId id="309" r:id="rId52"/>
    <p:sldId id="305" r:id="rId53"/>
    <p:sldId id="281" r:id="rId54"/>
    <p:sldId id="321" r:id="rId55"/>
    <p:sldId id="324" r:id="rId56"/>
    <p:sldId id="282" r:id="rId57"/>
    <p:sldId id="306" r:id="rId58"/>
    <p:sldId id="286" r:id="rId59"/>
    <p:sldId id="290" r:id="rId60"/>
    <p:sldId id="296" r:id="rId61"/>
    <p:sldId id="294" r:id="rId62"/>
    <p:sldId id="297" r:id="rId63"/>
    <p:sldId id="298" r:id="rId64"/>
    <p:sldId id="299" r:id="rId65"/>
    <p:sldId id="300" r:id="rId66"/>
    <p:sldId id="301" r:id="rId67"/>
    <p:sldId id="32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429B3-592A-4C25-7EB5-B92FAB384F38}" name="AMIT BEHERA" initials="AB" userId="S::behera@post.bgu.ac.il::370224e1-2bed-4861-9f8a-8128f41b7f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FF0000"/>
    <a:srgbClr val="FF7C80"/>
    <a:srgbClr val="A6CAE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5E37D-DB1A-F447-9F40-4851CF21230E}" v="1" dt="2025-05-02T22:12:49.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17"/>
  </p:normalViewPr>
  <p:slideViewPr>
    <p:cSldViewPr snapToGrid="0">
      <p:cViewPr varScale="1">
        <p:scale>
          <a:sx n="88" d="100"/>
          <a:sy n="88" d="100"/>
        </p:scale>
        <p:origin x="17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modernComment_13F_34897229.xml><?xml version="1.0" encoding="utf-8"?>
<p188:cmLst xmlns:a="http://schemas.openxmlformats.org/drawingml/2006/main" xmlns:r="http://schemas.openxmlformats.org/officeDocument/2006/relationships" xmlns:p188="http://schemas.microsoft.com/office/powerpoint/2018/8/main">
  <p188:cm id="{685D367B-50ED-5941-9DE2-5328851E5079}" authorId="{101429B3-592A-4C25-7EB5-B92FAB384F38}" created="2025-04-22T14:08:24.251">
    <ac:txMkLst xmlns:ac="http://schemas.microsoft.com/office/drawing/2013/main/command">
      <pc:docMk xmlns:pc="http://schemas.microsoft.com/office/powerpoint/2013/main/command"/>
      <pc:sldMk xmlns:pc="http://schemas.microsoft.com/office/powerpoint/2013/main/command" cId="881422889" sldId="319"/>
      <ac:spMk id="3" creationId="{92AC905F-5CB7-E827-9D7A-D82E1B4ED39C}"/>
      <ac:txMk cp="62" len="2">
        <ac:context len="66" hash="3115638271"/>
      </ac:txMk>
    </ac:txMkLst>
    <p188:pos x="2021773" y="1039236"/>
    <p188:txBody>
      <a:bodyPr/>
      <a:lstStyle/>
      <a:p>
        <a:r>
          <a:rPr lang="en-IL"/>
          <a:t>Changed x to a state sigma to account for private quantum money where the solution can be quantum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A0E04-50E9-418D-BDC4-B2FB86214B83}" type="datetimeFigureOut">
              <a:rPr lang="en-US" smtClean="0"/>
              <a:t>4/30/25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B9982-22AC-406C-ADCF-7449B9982878}" type="slidenum">
              <a:rPr lang="en-US" smtClean="0"/>
              <a:t>‹#›</a:t>
            </a:fld>
            <a:endParaRPr lang="en-US"/>
          </a:p>
        </p:txBody>
      </p:sp>
    </p:spTree>
    <p:extLst>
      <p:ext uri="{BB962C8B-B14F-4D97-AF65-F5344CB8AC3E}">
        <p14:creationId xmlns:p14="http://schemas.microsoft.com/office/powerpoint/2010/main" val="288921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1B9982-22AC-406C-ADCF-7449B9982878}" type="slidenum">
              <a:rPr lang="en-US" smtClean="0"/>
              <a:t>2</a:t>
            </a:fld>
            <a:endParaRPr lang="en-US"/>
          </a:p>
        </p:txBody>
      </p:sp>
    </p:spTree>
    <p:extLst>
      <p:ext uri="{BB962C8B-B14F-4D97-AF65-F5344CB8AC3E}">
        <p14:creationId xmlns:p14="http://schemas.microsoft.com/office/powerpoint/2010/main" val="286412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941B9982-22AC-406C-ADCF-7449B9982878}" type="slidenum">
              <a:rPr lang="en-US" smtClean="0"/>
              <a:t>66</a:t>
            </a:fld>
            <a:endParaRPr lang="en-US"/>
          </a:p>
        </p:txBody>
      </p:sp>
    </p:spTree>
    <p:extLst>
      <p:ext uri="{BB962C8B-B14F-4D97-AF65-F5344CB8AC3E}">
        <p14:creationId xmlns:p14="http://schemas.microsoft.com/office/powerpoint/2010/main" val="296218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1B9982-22AC-406C-ADCF-7449B9982878}" type="slidenum">
              <a:rPr lang="en-US" smtClean="0"/>
              <a:t>3</a:t>
            </a:fld>
            <a:endParaRPr lang="en-US"/>
          </a:p>
        </p:txBody>
      </p:sp>
    </p:spTree>
    <p:extLst>
      <p:ext uri="{BB962C8B-B14F-4D97-AF65-F5344CB8AC3E}">
        <p14:creationId xmlns:p14="http://schemas.microsoft.com/office/powerpoint/2010/main" val="415459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opposed to the common </a:t>
            </a:r>
            <a:r>
              <a:rPr lang="en-US" err="1"/>
              <a:t>haar</a:t>
            </a:r>
            <a:r>
              <a:rPr lang="en-US"/>
              <a:t> random state model</a:t>
            </a:r>
          </a:p>
        </p:txBody>
      </p:sp>
      <p:sp>
        <p:nvSpPr>
          <p:cNvPr id="4" name="Slide Number Placeholder 3"/>
          <p:cNvSpPr>
            <a:spLocks noGrp="1"/>
          </p:cNvSpPr>
          <p:nvPr>
            <p:ph type="sldNum" sz="quarter" idx="5"/>
          </p:nvPr>
        </p:nvSpPr>
        <p:spPr/>
        <p:txBody>
          <a:bodyPr/>
          <a:lstStyle/>
          <a:p>
            <a:fld id="{941B9982-22AC-406C-ADCF-7449B9982878}" type="slidenum">
              <a:rPr lang="en-US" smtClean="0"/>
              <a:t>16</a:t>
            </a:fld>
            <a:endParaRPr lang="en-US"/>
          </a:p>
        </p:txBody>
      </p:sp>
    </p:spTree>
    <p:extLst>
      <p:ext uri="{BB962C8B-B14F-4D97-AF65-F5344CB8AC3E}">
        <p14:creationId xmlns:p14="http://schemas.microsoft.com/office/powerpoint/2010/main" val="378663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FCF5C-AA36-2E41-E595-FC1F26BC3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0D723-7B51-13C6-1769-BF7A065B5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AA10D-E082-7F59-B801-0D7051CDC6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E0307C-24E0-4F57-9987-3EFA56741C3D}"/>
              </a:ext>
            </a:extLst>
          </p:cNvPr>
          <p:cNvSpPr>
            <a:spLocks noGrp="1"/>
          </p:cNvSpPr>
          <p:nvPr>
            <p:ph type="sldNum" sz="quarter" idx="5"/>
          </p:nvPr>
        </p:nvSpPr>
        <p:spPr/>
        <p:txBody>
          <a:bodyPr/>
          <a:lstStyle/>
          <a:p>
            <a:fld id="{941B9982-22AC-406C-ADCF-7449B9982878}" type="slidenum">
              <a:rPr lang="en-US" smtClean="0"/>
              <a:t>17</a:t>
            </a:fld>
            <a:endParaRPr lang="en-US"/>
          </a:p>
        </p:txBody>
      </p:sp>
    </p:spTree>
    <p:extLst>
      <p:ext uri="{BB962C8B-B14F-4D97-AF65-F5344CB8AC3E}">
        <p14:creationId xmlns:p14="http://schemas.microsoft.com/office/powerpoint/2010/main" val="180108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AFA8C-FCC7-E501-F9FC-71C0D1178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616F2-E7B4-E2EB-DCFA-6E99EADD4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29F40-3A53-DF3C-6D17-1676D4A70B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86E5B4-D585-7E45-0D06-6B2D380C7E15}"/>
              </a:ext>
            </a:extLst>
          </p:cNvPr>
          <p:cNvSpPr>
            <a:spLocks noGrp="1"/>
          </p:cNvSpPr>
          <p:nvPr>
            <p:ph type="sldNum" sz="quarter" idx="5"/>
          </p:nvPr>
        </p:nvSpPr>
        <p:spPr/>
        <p:txBody>
          <a:bodyPr/>
          <a:lstStyle/>
          <a:p>
            <a:fld id="{941B9982-22AC-406C-ADCF-7449B9982878}" type="slidenum">
              <a:rPr lang="en-US" smtClean="0"/>
              <a:t>18</a:t>
            </a:fld>
            <a:endParaRPr lang="en-US"/>
          </a:p>
        </p:txBody>
      </p:sp>
    </p:spTree>
    <p:extLst>
      <p:ext uri="{BB962C8B-B14F-4D97-AF65-F5344CB8AC3E}">
        <p14:creationId xmlns:p14="http://schemas.microsoft.com/office/powerpoint/2010/main" val="90106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t>
            </a:r>
            <a:r>
              <a:rPr lang="en-IL"/>
              <a:t>t is easy to see that given the S-oracle it is easy to sample both the distributions.</a:t>
            </a:r>
          </a:p>
        </p:txBody>
      </p:sp>
      <p:sp>
        <p:nvSpPr>
          <p:cNvPr id="4" name="Slide Number Placeholder 3"/>
          <p:cNvSpPr>
            <a:spLocks noGrp="1"/>
          </p:cNvSpPr>
          <p:nvPr>
            <p:ph type="sldNum" sz="quarter" idx="5"/>
          </p:nvPr>
        </p:nvSpPr>
        <p:spPr/>
        <p:txBody>
          <a:bodyPr/>
          <a:lstStyle/>
          <a:p>
            <a:fld id="{941B9982-22AC-406C-ADCF-7449B9982878}" type="slidenum">
              <a:rPr lang="en-US" smtClean="0"/>
              <a:t>19</a:t>
            </a:fld>
            <a:endParaRPr lang="en-US"/>
          </a:p>
        </p:txBody>
      </p:sp>
    </p:spTree>
    <p:extLst>
      <p:ext uri="{BB962C8B-B14F-4D97-AF65-F5344CB8AC3E}">
        <p14:creationId xmlns:p14="http://schemas.microsoft.com/office/powerpoint/2010/main" val="200002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Next in order to show security we need to show that samples from D_0 , u and samples from D_1, i.e., s is indistinguishable for a distinguisher that can query the oracle polynomially many times. For that we first note that by the emulation guarantee of the S-oracle, it is enough to show indistinguishability holds when the distinguisher does not query the oracle but has additional polynomial copies of S- which can be formulated as the foll</a:t>
            </a:r>
            <a:r>
              <a:rPr lang="en-US"/>
              <a:t>ow</a:t>
            </a:r>
            <a:r>
              <a:rPr lang="en-IL"/>
              <a:t>ing lemma. We prove this lemma by trace distance calculation and since the lemma is statistical it is independent of the running time of the distinguisher and hence holds even in the presence of any additi</a:t>
            </a:r>
            <a:r>
              <a:rPr lang="en-US"/>
              <a:t>o</a:t>
            </a:r>
            <a:r>
              <a:rPr lang="en-IL"/>
              <a:t>nal oracle.</a:t>
            </a:r>
          </a:p>
        </p:txBody>
      </p:sp>
      <p:sp>
        <p:nvSpPr>
          <p:cNvPr id="4" name="Slide Number Placeholder 3"/>
          <p:cNvSpPr>
            <a:spLocks noGrp="1"/>
          </p:cNvSpPr>
          <p:nvPr>
            <p:ph type="sldNum" sz="quarter" idx="5"/>
          </p:nvPr>
        </p:nvSpPr>
        <p:spPr/>
        <p:txBody>
          <a:bodyPr/>
          <a:lstStyle/>
          <a:p>
            <a:fld id="{941B9982-22AC-406C-ADCF-7449B9982878}" type="slidenum">
              <a:rPr lang="en-US" smtClean="0"/>
              <a:t>20</a:t>
            </a:fld>
            <a:endParaRPr lang="en-US"/>
          </a:p>
        </p:txBody>
      </p:sp>
    </p:spTree>
    <p:extLst>
      <p:ext uri="{BB962C8B-B14F-4D97-AF65-F5344CB8AC3E}">
        <p14:creationId xmlns:p14="http://schemas.microsoft.com/office/powerpoint/2010/main" val="377275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1B9982-22AC-406C-ADCF-7449B9982878}" type="slidenum">
              <a:rPr lang="en-US" smtClean="0"/>
              <a:t>24</a:t>
            </a:fld>
            <a:endParaRPr lang="en-US"/>
          </a:p>
        </p:txBody>
      </p:sp>
    </p:spTree>
    <p:extLst>
      <p:ext uri="{BB962C8B-B14F-4D97-AF65-F5344CB8AC3E}">
        <p14:creationId xmlns:p14="http://schemas.microsoft.com/office/powerpoint/2010/main" val="318202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866D4-0A79-77BE-CB23-8E8609EDA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7CA33-1842-6FBB-7030-9DAA58C2A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D179D-EBCD-2F0E-244C-C784A55396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0E5E41-C90D-5533-AE4D-98712CFB9757}"/>
              </a:ext>
            </a:extLst>
          </p:cNvPr>
          <p:cNvSpPr>
            <a:spLocks noGrp="1"/>
          </p:cNvSpPr>
          <p:nvPr>
            <p:ph type="sldNum" sz="quarter" idx="5"/>
          </p:nvPr>
        </p:nvSpPr>
        <p:spPr/>
        <p:txBody>
          <a:bodyPr/>
          <a:lstStyle/>
          <a:p>
            <a:fld id="{941B9982-22AC-406C-ADCF-7449B9982878}" type="slidenum">
              <a:rPr lang="en-US" smtClean="0"/>
              <a:t>59</a:t>
            </a:fld>
            <a:endParaRPr lang="en-US"/>
          </a:p>
        </p:txBody>
      </p:sp>
    </p:spTree>
    <p:extLst>
      <p:ext uri="{BB962C8B-B14F-4D97-AF65-F5344CB8AC3E}">
        <p14:creationId xmlns:p14="http://schemas.microsoft.com/office/powerpoint/2010/main" val="163866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D415-5223-D402-3E90-777EE4AE9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AB3DB-464D-C928-B4BB-3C013CF80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D1A366-557A-F028-B19D-069246335546}"/>
              </a:ext>
            </a:extLst>
          </p:cNvPr>
          <p:cNvSpPr>
            <a:spLocks noGrp="1"/>
          </p:cNvSpPr>
          <p:nvPr>
            <p:ph type="dt" sz="half" idx="10"/>
          </p:nvPr>
        </p:nvSpPr>
        <p:spPr/>
        <p:txBody>
          <a:bodyPr/>
          <a:lstStyle/>
          <a:p>
            <a:fld id="{27C4FD36-7416-E145-9E83-F0A4D82CC65B}" type="datetime1">
              <a:rPr lang="en-IN" smtClean="0"/>
              <a:t>30/04/25</a:t>
            </a:fld>
            <a:endParaRPr lang="en-US"/>
          </a:p>
        </p:txBody>
      </p:sp>
      <p:sp>
        <p:nvSpPr>
          <p:cNvPr id="5" name="Footer Placeholder 4">
            <a:extLst>
              <a:ext uri="{FF2B5EF4-FFF2-40B4-BE49-F238E27FC236}">
                <a16:creationId xmlns:a16="http://schemas.microsoft.com/office/drawing/2014/main" id="{EE387945-38CD-069D-49C7-2AA333E44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9E4B3-762A-39F4-CFCE-0E2ACA29CBC2}"/>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97949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0EC5-6EF9-64B9-F7C2-50C7C89E2E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9A710-5C70-35EF-2BF6-6B5217480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33672-CB15-03F8-A1DE-11918BE055D8}"/>
              </a:ext>
            </a:extLst>
          </p:cNvPr>
          <p:cNvSpPr>
            <a:spLocks noGrp="1"/>
          </p:cNvSpPr>
          <p:nvPr>
            <p:ph type="dt" sz="half" idx="10"/>
          </p:nvPr>
        </p:nvSpPr>
        <p:spPr/>
        <p:txBody>
          <a:bodyPr/>
          <a:lstStyle/>
          <a:p>
            <a:fld id="{054C5656-4F7A-1E44-B0BB-A59A1F9810F4}" type="datetime1">
              <a:rPr lang="en-IN" smtClean="0"/>
              <a:t>30/04/25</a:t>
            </a:fld>
            <a:endParaRPr lang="en-US"/>
          </a:p>
        </p:txBody>
      </p:sp>
      <p:sp>
        <p:nvSpPr>
          <p:cNvPr id="5" name="Footer Placeholder 4">
            <a:extLst>
              <a:ext uri="{FF2B5EF4-FFF2-40B4-BE49-F238E27FC236}">
                <a16:creationId xmlns:a16="http://schemas.microsoft.com/office/drawing/2014/main" id="{1CDFB299-77DD-7D60-D343-5F45838E4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69621-4EF5-0187-C27E-BECBCD63D222}"/>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42089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52083-9423-915E-3ED8-4EBAB43D35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52F164-C2E8-D760-D434-E7C029C8C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124CA-9633-E804-E0DC-7250CA7CCC57}"/>
              </a:ext>
            </a:extLst>
          </p:cNvPr>
          <p:cNvSpPr>
            <a:spLocks noGrp="1"/>
          </p:cNvSpPr>
          <p:nvPr>
            <p:ph type="dt" sz="half" idx="10"/>
          </p:nvPr>
        </p:nvSpPr>
        <p:spPr/>
        <p:txBody>
          <a:bodyPr/>
          <a:lstStyle/>
          <a:p>
            <a:fld id="{ECF2252F-F26C-0746-9E96-4E998B0CE62F}" type="datetime1">
              <a:rPr lang="en-IN" smtClean="0"/>
              <a:t>30/04/25</a:t>
            </a:fld>
            <a:endParaRPr lang="en-US"/>
          </a:p>
        </p:txBody>
      </p:sp>
      <p:sp>
        <p:nvSpPr>
          <p:cNvPr id="5" name="Footer Placeholder 4">
            <a:extLst>
              <a:ext uri="{FF2B5EF4-FFF2-40B4-BE49-F238E27FC236}">
                <a16:creationId xmlns:a16="http://schemas.microsoft.com/office/drawing/2014/main" id="{8385BDFF-D92D-2CD2-F9FF-DF4FCB058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A4216-1FEC-3556-484A-F0A96507C9B8}"/>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53422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CD62-0C83-0634-BFA8-61255EADE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6DFEC-4075-1183-BA8C-4A8267E9D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90B01-5E52-8ED3-E164-B849B5327788}"/>
              </a:ext>
            </a:extLst>
          </p:cNvPr>
          <p:cNvSpPr>
            <a:spLocks noGrp="1"/>
          </p:cNvSpPr>
          <p:nvPr>
            <p:ph type="dt" sz="half" idx="10"/>
          </p:nvPr>
        </p:nvSpPr>
        <p:spPr/>
        <p:txBody>
          <a:bodyPr/>
          <a:lstStyle/>
          <a:p>
            <a:fld id="{5849DD30-7734-034C-851D-F29620FEDC62}" type="datetime1">
              <a:rPr lang="en-IN" smtClean="0"/>
              <a:t>30/04/25</a:t>
            </a:fld>
            <a:endParaRPr lang="en-US"/>
          </a:p>
        </p:txBody>
      </p:sp>
      <p:sp>
        <p:nvSpPr>
          <p:cNvPr id="5" name="Footer Placeholder 4">
            <a:extLst>
              <a:ext uri="{FF2B5EF4-FFF2-40B4-BE49-F238E27FC236}">
                <a16:creationId xmlns:a16="http://schemas.microsoft.com/office/drawing/2014/main" id="{06B6F48F-3F66-0632-1877-C2595D2E2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913C9-9497-7428-DF2C-D0AC0543F27E}"/>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118178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3F27-9787-604E-AEF1-78A64B7A9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B1052-EEEB-FAF9-ACE0-FCD62166E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F350A-EAF9-324C-26CD-ABB71EF4AF81}"/>
              </a:ext>
            </a:extLst>
          </p:cNvPr>
          <p:cNvSpPr>
            <a:spLocks noGrp="1"/>
          </p:cNvSpPr>
          <p:nvPr>
            <p:ph type="dt" sz="half" idx="10"/>
          </p:nvPr>
        </p:nvSpPr>
        <p:spPr/>
        <p:txBody>
          <a:bodyPr/>
          <a:lstStyle/>
          <a:p>
            <a:fld id="{79CF09E8-2EB0-3D43-9475-B1AC1BFBB1BA}" type="datetime1">
              <a:rPr lang="en-IN" smtClean="0"/>
              <a:t>30/04/25</a:t>
            </a:fld>
            <a:endParaRPr lang="en-US"/>
          </a:p>
        </p:txBody>
      </p:sp>
      <p:sp>
        <p:nvSpPr>
          <p:cNvPr id="5" name="Footer Placeholder 4">
            <a:extLst>
              <a:ext uri="{FF2B5EF4-FFF2-40B4-BE49-F238E27FC236}">
                <a16:creationId xmlns:a16="http://schemas.microsoft.com/office/drawing/2014/main" id="{F890F4EA-A89A-1CDF-CEA5-3C0F4E4B4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CC0D9-501F-128C-C4A1-6DFE28381E65}"/>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196106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3ADA-01E9-921C-BDF3-560D1AF9C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7A0A2B-0719-B9EC-CB51-8780788385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22631-FCB4-699A-CCE9-E40D69754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641F80-209D-B1ED-6F04-9DBCD309F64A}"/>
              </a:ext>
            </a:extLst>
          </p:cNvPr>
          <p:cNvSpPr>
            <a:spLocks noGrp="1"/>
          </p:cNvSpPr>
          <p:nvPr>
            <p:ph type="dt" sz="half" idx="10"/>
          </p:nvPr>
        </p:nvSpPr>
        <p:spPr/>
        <p:txBody>
          <a:bodyPr/>
          <a:lstStyle/>
          <a:p>
            <a:fld id="{0F7714C4-2B92-7241-B89C-5893B4217443}" type="datetime1">
              <a:rPr lang="en-IN" smtClean="0"/>
              <a:t>30/04/25</a:t>
            </a:fld>
            <a:endParaRPr lang="en-US"/>
          </a:p>
        </p:txBody>
      </p:sp>
      <p:sp>
        <p:nvSpPr>
          <p:cNvPr id="6" name="Footer Placeholder 5">
            <a:extLst>
              <a:ext uri="{FF2B5EF4-FFF2-40B4-BE49-F238E27FC236}">
                <a16:creationId xmlns:a16="http://schemas.microsoft.com/office/drawing/2014/main" id="{692175ED-BC0F-872A-A7C2-08D001340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1DC45-1DE8-8536-8A73-38A3FC27B30E}"/>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231031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358C-5B79-4D8B-187E-673C45CA44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D86B2-2CAE-C3B5-97F8-F1B0CD3FEA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E12B85-E742-07D2-D912-C64729BB1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90E159-EADA-0304-3FBA-9B8927C7D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FE1F5D-567B-C286-8D31-E75BEA0A57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55C4A6-D428-4656-9672-B77C506439DF}"/>
              </a:ext>
            </a:extLst>
          </p:cNvPr>
          <p:cNvSpPr>
            <a:spLocks noGrp="1"/>
          </p:cNvSpPr>
          <p:nvPr>
            <p:ph type="dt" sz="half" idx="10"/>
          </p:nvPr>
        </p:nvSpPr>
        <p:spPr/>
        <p:txBody>
          <a:bodyPr/>
          <a:lstStyle/>
          <a:p>
            <a:fld id="{76A7F1A2-D528-0C4C-B82E-0A9EF1DE0762}" type="datetime1">
              <a:rPr lang="en-IN" smtClean="0"/>
              <a:t>30/04/25</a:t>
            </a:fld>
            <a:endParaRPr lang="en-US"/>
          </a:p>
        </p:txBody>
      </p:sp>
      <p:sp>
        <p:nvSpPr>
          <p:cNvPr id="8" name="Footer Placeholder 7">
            <a:extLst>
              <a:ext uri="{FF2B5EF4-FFF2-40B4-BE49-F238E27FC236}">
                <a16:creationId xmlns:a16="http://schemas.microsoft.com/office/drawing/2014/main" id="{1F689D50-8D55-AE15-6C77-E68D842C21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44260-1B1A-B3C8-0623-CA10C0DB0681}"/>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315937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7CC7-F01F-C9D0-52B0-ADAAC68234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43749-7CF3-15C6-6C1A-09F3302C01F7}"/>
              </a:ext>
            </a:extLst>
          </p:cNvPr>
          <p:cNvSpPr>
            <a:spLocks noGrp="1"/>
          </p:cNvSpPr>
          <p:nvPr>
            <p:ph type="dt" sz="half" idx="10"/>
          </p:nvPr>
        </p:nvSpPr>
        <p:spPr/>
        <p:txBody>
          <a:bodyPr/>
          <a:lstStyle/>
          <a:p>
            <a:fld id="{749156D4-0975-0748-9A0A-E67E257C52E6}" type="datetime1">
              <a:rPr lang="en-IN" smtClean="0"/>
              <a:t>30/04/25</a:t>
            </a:fld>
            <a:endParaRPr lang="en-US"/>
          </a:p>
        </p:txBody>
      </p:sp>
      <p:sp>
        <p:nvSpPr>
          <p:cNvPr id="4" name="Footer Placeholder 3">
            <a:extLst>
              <a:ext uri="{FF2B5EF4-FFF2-40B4-BE49-F238E27FC236}">
                <a16:creationId xmlns:a16="http://schemas.microsoft.com/office/drawing/2014/main" id="{C5D17676-40B1-BEFF-9C86-326C4D2EBE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C87FEE-B192-EBDE-AD7F-C7E8FC68EDFA}"/>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417750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41D9B-5923-E7ED-82B4-58A2110F2F70}"/>
              </a:ext>
            </a:extLst>
          </p:cNvPr>
          <p:cNvSpPr>
            <a:spLocks noGrp="1"/>
          </p:cNvSpPr>
          <p:nvPr>
            <p:ph type="dt" sz="half" idx="10"/>
          </p:nvPr>
        </p:nvSpPr>
        <p:spPr/>
        <p:txBody>
          <a:bodyPr/>
          <a:lstStyle/>
          <a:p>
            <a:fld id="{D2D4AE74-8459-BF4C-A2BF-83B0549A78CA}" type="datetime1">
              <a:rPr lang="en-IN" smtClean="0"/>
              <a:t>30/04/25</a:t>
            </a:fld>
            <a:endParaRPr lang="en-US"/>
          </a:p>
        </p:txBody>
      </p:sp>
      <p:sp>
        <p:nvSpPr>
          <p:cNvPr id="3" name="Footer Placeholder 2">
            <a:extLst>
              <a:ext uri="{FF2B5EF4-FFF2-40B4-BE49-F238E27FC236}">
                <a16:creationId xmlns:a16="http://schemas.microsoft.com/office/drawing/2014/main" id="{C43B0D84-9C9E-945A-D4E9-32C630056B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B01AE-940A-44FF-535B-64277CBEC02F}"/>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64757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ADD4-9359-6E9C-56E2-F9BE39DFA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DE1E7-C758-29A4-46C5-34AFC03BB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7AA34-D98F-56EE-612B-73CDB856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5009A-9A9E-4CCB-2F06-688B9C43C8BA}"/>
              </a:ext>
            </a:extLst>
          </p:cNvPr>
          <p:cNvSpPr>
            <a:spLocks noGrp="1"/>
          </p:cNvSpPr>
          <p:nvPr>
            <p:ph type="dt" sz="half" idx="10"/>
          </p:nvPr>
        </p:nvSpPr>
        <p:spPr/>
        <p:txBody>
          <a:bodyPr/>
          <a:lstStyle/>
          <a:p>
            <a:fld id="{E8F17805-56A8-F942-8A08-D52B54BA3B0B}" type="datetime1">
              <a:rPr lang="en-IN" smtClean="0"/>
              <a:t>30/04/25</a:t>
            </a:fld>
            <a:endParaRPr lang="en-US"/>
          </a:p>
        </p:txBody>
      </p:sp>
      <p:sp>
        <p:nvSpPr>
          <p:cNvPr id="6" name="Footer Placeholder 5">
            <a:extLst>
              <a:ext uri="{FF2B5EF4-FFF2-40B4-BE49-F238E27FC236}">
                <a16:creationId xmlns:a16="http://schemas.microsoft.com/office/drawing/2014/main" id="{C43D3381-1236-F7AC-EAF5-778C00609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87BAA-1EEA-76B3-EC2D-1EF92E46D2F9}"/>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118460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142B-A2C1-2C14-B42D-21AFC1B6B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49D0F6-248A-844A-2EB6-3ECE078B2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6FE9F6-5D1D-2EA4-BDAF-AD94A2F23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704EB-0DF8-9BBA-B227-35AEF3254F67}"/>
              </a:ext>
            </a:extLst>
          </p:cNvPr>
          <p:cNvSpPr>
            <a:spLocks noGrp="1"/>
          </p:cNvSpPr>
          <p:nvPr>
            <p:ph type="dt" sz="half" idx="10"/>
          </p:nvPr>
        </p:nvSpPr>
        <p:spPr/>
        <p:txBody>
          <a:bodyPr/>
          <a:lstStyle/>
          <a:p>
            <a:fld id="{75D62862-C26D-A547-9BE9-4A9482296840}" type="datetime1">
              <a:rPr lang="en-IN" smtClean="0"/>
              <a:t>30/04/25</a:t>
            </a:fld>
            <a:endParaRPr lang="en-US"/>
          </a:p>
        </p:txBody>
      </p:sp>
      <p:sp>
        <p:nvSpPr>
          <p:cNvPr id="6" name="Footer Placeholder 5">
            <a:extLst>
              <a:ext uri="{FF2B5EF4-FFF2-40B4-BE49-F238E27FC236}">
                <a16:creationId xmlns:a16="http://schemas.microsoft.com/office/drawing/2014/main" id="{9C96CB10-F4C9-BA65-DC3B-8A588B6B4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118C4-E677-5B60-6D42-07C55716F1B2}"/>
              </a:ext>
            </a:extLst>
          </p:cNvPr>
          <p:cNvSpPr>
            <a:spLocks noGrp="1"/>
          </p:cNvSpPr>
          <p:nvPr>
            <p:ph type="sldNum" sz="quarter" idx="12"/>
          </p:nvPr>
        </p:nvSpPr>
        <p:spPr/>
        <p:txBody>
          <a:bodyPr/>
          <a:lstStyle/>
          <a:p>
            <a:fld id="{68E2B3F7-0564-411F-8980-F44F19FCCCAD}" type="slidenum">
              <a:rPr lang="en-US" smtClean="0"/>
              <a:t>‹#›</a:t>
            </a:fld>
            <a:endParaRPr lang="en-US"/>
          </a:p>
        </p:txBody>
      </p:sp>
    </p:spTree>
    <p:extLst>
      <p:ext uri="{BB962C8B-B14F-4D97-AF65-F5344CB8AC3E}">
        <p14:creationId xmlns:p14="http://schemas.microsoft.com/office/powerpoint/2010/main" val="190375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51D91-E0B8-AE2C-0E5D-F58C1AD9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765023-265A-85F0-310F-CE281A50A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FEFB6-D515-522A-88E4-049E2EE05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2438AA-4043-7C49-8223-432E389A000C}" type="datetime1">
              <a:rPr lang="en-IN" smtClean="0"/>
              <a:t>30/04/25</a:t>
            </a:fld>
            <a:endParaRPr lang="en-US"/>
          </a:p>
        </p:txBody>
      </p:sp>
      <p:sp>
        <p:nvSpPr>
          <p:cNvPr id="5" name="Footer Placeholder 4">
            <a:extLst>
              <a:ext uri="{FF2B5EF4-FFF2-40B4-BE49-F238E27FC236}">
                <a16:creationId xmlns:a16="http://schemas.microsoft.com/office/drawing/2014/main" id="{07FADD22-04C0-94FD-BE56-3AE10D665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43C446-8987-FFFF-A323-C7F306D13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E2B3F7-0564-411F-8980-F44F19FCCCAD}" type="slidenum">
              <a:rPr lang="en-US" smtClean="0"/>
              <a:t>‹#›</a:t>
            </a:fld>
            <a:endParaRPr lang="en-US"/>
          </a:p>
        </p:txBody>
      </p:sp>
    </p:spTree>
    <p:extLst>
      <p:ext uri="{BB962C8B-B14F-4D97-AF65-F5344CB8AC3E}">
        <p14:creationId xmlns:p14="http://schemas.microsoft.com/office/powerpoint/2010/main" val="96573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8.png"/><Relationship Id="rId5" Type="http://schemas.openxmlformats.org/officeDocument/2006/relationships/image" Target="../media/image43.sv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9.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55.png"/><Relationship Id="rId5" Type="http://schemas.openxmlformats.org/officeDocument/2006/relationships/image" Target="../media/image42.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50.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3.png"/><Relationship Id="rId3" Type="http://schemas.openxmlformats.org/officeDocument/2006/relationships/image" Target="../media/image28.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7.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43.svg"/><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microsoft.com/office/2018/10/relationships/comments" Target="../comments/modernComment_13F_34897229.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14.png"/><Relationship Id="rId4" Type="http://schemas.openxmlformats.org/officeDocument/2006/relationships/image" Target="../media/image1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125.png"/><Relationship Id="rId4" Type="http://schemas.openxmlformats.org/officeDocument/2006/relationships/image" Target="../media/image121.png"/><Relationship Id="rId9" Type="http://schemas.openxmlformats.org/officeDocument/2006/relationships/image" Target="../media/image1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png"/></Relationships>
</file>

<file path=ppt/slides/_rels/slide4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image" Target="../media/image85.sv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134.png"/><Relationship Id="rId4" Type="http://schemas.openxmlformats.org/officeDocument/2006/relationships/image" Target="../media/image125.png"/><Relationship Id="rId9" Type="http://schemas.openxmlformats.org/officeDocument/2006/relationships/image" Target="../media/image135.png"/></Relationships>
</file>

<file path=ppt/slides/_rels/slide5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7.png"/><Relationship Id="rId7" Type="http://schemas.openxmlformats.org/officeDocument/2006/relationships/image" Target="../media/image85.sv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139.png"/><Relationship Id="rId4" Type="http://schemas.openxmlformats.org/officeDocument/2006/relationships/image" Target="../media/image1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30.svg"/><Relationship Id="rId13" Type="http://schemas.openxmlformats.org/officeDocument/2006/relationships/image" Target="../media/image154.png"/><Relationship Id="rId3" Type="http://schemas.openxmlformats.org/officeDocument/2006/relationships/image" Target="../media/image67.png"/><Relationship Id="rId7" Type="http://schemas.openxmlformats.org/officeDocument/2006/relationships/image" Target="../media/image129.png"/><Relationship Id="rId12" Type="http://schemas.openxmlformats.org/officeDocument/2006/relationships/image" Target="../media/image153.png"/><Relationship Id="rId2" Type="http://schemas.openxmlformats.org/officeDocument/2006/relationships/image" Target="../media/image28.png"/><Relationship Id="rId16"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2.png"/><Relationship Id="rId5" Type="http://schemas.openxmlformats.org/officeDocument/2006/relationships/image" Target="../media/image148.png"/><Relationship Id="rId15" Type="http://schemas.openxmlformats.org/officeDocument/2006/relationships/image" Target="../media/image42.png"/><Relationship Id="rId10" Type="http://schemas.openxmlformats.org/officeDocument/2006/relationships/image" Target="../media/image151.png"/><Relationship Id="rId4" Type="http://schemas.openxmlformats.org/officeDocument/2006/relationships/image" Target="../media/image147.png"/><Relationship Id="rId9" Type="http://schemas.openxmlformats.org/officeDocument/2006/relationships/image" Target="../media/image150.png"/><Relationship Id="rId14" Type="http://schemas.openxmlformats.org/officeDocument/2006/relationships/image" Target="../media/image155.png"/></Relationships>
</file>

<file path=ppt/slides/_rels/slide5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49.png"/><Relationship Id="rId7" Type="http://schemas.openxmlformats.org/officeDocument/2006/relationships/image" Target="../media/image15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15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61.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62.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9.png"/><Relationship Id="rId7" Type="http://schemas.openxmlformats.org/officeDocument/2006/relationships/image" Target="../media/image43.sv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61.png"/><Relationship Id="rId10" Type="http://schemas.openxmlformats.org/officeDocument/2006/relationships/image" Target="../media/image173.png"/><Relationship Id="rId4" Type="http://schemas.openxmlformats.org/officeDocument/2006/relationships/image" Target="../media/image160.png"/><Relationship Id="rId9" Type="http://schemas.openxmlformats.org/officeDocument/2006/relationships/image" Target="../media/image164.png"/></Relationships>
</file>

<file path=ppt/slides/_rels/slide6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75.png"/><Relationship Id="rId7" Type="http://schemas.openxmlformats.org/officeDocument/2006/relationships/image" Target="../media/image42.png"/><Relationship Id="rId12" Type="http://schemas.openxmlformats.org/officeDocument/2006/relationships/image" Target="../media/image181.png"/><Relationship Id="rId2"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80.png"/><Relationship Id="rId5" Type="http://schemas.openxmlformats.org/officeDocument/2006/relationships/image" Target="../media/image177.png"/><Relationship Id="rId10" Type="http://schemas.openxmlformats.org/officeDocument/2006/relationships/image" Target="../media/image179.png"/><Relationship Id="rId4" Type="http://schemas.openxmlformats.org/officeDocument/2006/relationships/image" Target="../media/image176.png"/><Relationship Id="rId9" Type="http://schemas.openxmlformats.org/officeDocument/2006/relationships/image" Target="../media/image178.png"/></Relationships>
</file>

<file path=ppt/slides/_rels/slide64.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10" Type="http://schemas.openxmlformats.org/officeDocument/2006/relationships/image" Target="../media/image43.svg"/><Relationship Id="rId4" Type="http://schemas.openxmlformats.org/officeDocument/2006/relationships/image" Target="../media/image167.png"/><Relationship Id="rId9"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3.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0.png"/><Relationship Id="rId4" Type="http://schemas.openxmlformats.org/officeDocument/2006/relationships/image" Target="../media/image18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BD02-4C22-65C1-6E85-6B35D435895F}"/>
              </a:ext>
            </a:extLst>
          </p:cNvPr>
          <p:cNvSpPr>
            <a:spLocks noGrp="1"/>
          </p:cNvSpPr>
          <p:nvPr>
            <p:ph type="ctrTitle"/>
          </p:nvPr>
        </p:nvSpPr>
        <p:spPr>
          <a:xfrm>
            <a:off x="175720" y="841689"/>
            <a:ext cx="11523059" cy="2492342"/>
          </a:xfrm>
        </p:spPr>
        <p:txBody>
          <a:bodyPr>
            <a:normAutofit/>
          </a:bodyPr>
          <a:lstStyle/>
          <a:p>
            <a:r>
              <a:rPr kumimoji="0" lang="en-US" sz="6600" b="0" i="0"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t>A New World </a:t>
            </a:r>
            <a:br>
              <a:rPr kumimoji="0" lang="en-US" sz="6600" b="0" i="0"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br>
            <a:r>
              <a:rPr kumimoji="0" lang="en-US" sz="6600" b="0" i="0"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t>In </a:t>
            </a:r>
            <a:r>
              <a:rPr lang="en-US" sz="6600" spc="-150">
                <a:solidFill>
                  <a:prstClr val="black"/>
                </a:solidFill>
                <a:latin typeface="Century Schoolbook" panose="02040604050505020304" pitchFamily="18" charset="0"/>
                <a:ea typeface="+mn-ea"/>
                <a:cs typeface="+mn-cs"/>
              </a:rPr>
              <a:t>t</a:t>
            </a:r>
            <a:r>
              <a:rPr kumimoji="0" lang="en-US" sz="6600" b="0" i="0"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t>he Depths of </a:t>
            </a:r>
            <a:r>
              <a:rPr kumimoji="0" lang="en-US" sz="6600" b="0" i="0" u="none" strike="noStrike" kern="1200" cap="none" spc="-150" normalizeH="0" baseline="0" noProof="0" err="1">
                <a:ln>
                  <a:noFill/>
                </a:ln>
                <a:solidFill>
                  <a:prstClr val="black"/>
                </a:solidFill>
                <a:effectLst/>
                <a:uLnTx/>
                <a:uFillTx/>
                <a:latin typeface="Century Schoolbook" panose="02040604050505020304" pitchFamily="18" charset="0"/>
                <a:ea typeface="+mn-ea"/>
                <a:cs typeface="+mn-cs"/>
              </a:rPr>
              <a:t>Microcrypt</a:t>
            </a:r>
            <a:r>
              <a:rPr kumimoji="0" lang="en-US" sz="6600" b="0" i="0"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t>:</a:t>
            </a:r>
            <a:br>
              <a:rPr kumimoji="0" lang="en-US" sz="6600" b="0" i="0"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br>
            <a:r>
              <a:rPr kumimoji="0" lang="en-US" sz="3600" b="0" i="1" u="none" strike="noStrike" kern="1200" cap="none" spc="-150" normalizeH="0" baseline="0" noProof="0">
                <a:ln>
                  <a:noFill/>
                </a:ln>
                <a:solidFill>
                  <a:prstClr val="black"/>
                </a:solidFill>
                <a:effectLst/>
                <a:uLnTx/>
                <a:uFillTx/>
                <a:latin typeface="Century Schoolbook" panose="02040604050505020304" pitchFamily="18" charset="0"/>
                <a:ea typeface="+mn-ea"/>
                <a:cs typeface="+mn-cs"/>
              </a:rPr>
              <a:t>Separating OWSGs and Quantum Money from QEFID</a:t>
            </a:r>
            <a:endParaRPr lang="en-US" sz="6600" i="1"/>
          </a:p>
        </p:txBody>
      </p:sp>
      <p:sp>
        <p:nvSpPr>
          <p:cNvPr id="3" name="Subtitle 2">
            <a:extLst>
              <a:ext uri="{FF2B5EF4-FFF2-40B4-BE49-F238E27FC236}">
                <a16:creationId xmlns:a16="http://schemas.microsoft.com/office/drawing/2014/main" id="{B6A28B50-D2B5-3633-B8AB-6B17481C4921}"/>
              </a:ext>
            </a:extLst>
          </p:cNvPr>
          <p:cNvSpPr>
            <a:spLocks noGrp="1"/>
          </p:cNvSpPr>
          <p:nvPr>
            <p:ph type="subTitle" idx="1"/>
          </p:nvPr>
        </p:nvSpPr>
        <p:spPr>
          <a:xfrm>
            <a:off x="99803" y="3817413"/>
            <a:ext cx="1898931" cy="1536080"/>
          </a:xfrm>
        </p:spPr>
        <p:txBody>
          <a:bodyPr>
            <a:normAutofit/>
          </a:bodyPr>
          <a:lstStyle/>
          <a:p>
            <a:r>
              <a:rPr lang="en-US" u="sng" spc="-150">
                <a:solidFill>
                  <a:prstClr val="black"/>
                </a:solidFill>
                <a:latin typeface="Century Schoolbook" panose="02040604050505020304" pitchFamily="18" charset="0"/>
              </a:rPr>
              <a:t>Amit Behera</a:t>
            </a:r>
          </a:p>
          <a:p>
            <a:r>
              <a:rPr lang="en-US" spc="-150">
                <a:solidFill>
                  <a:prstClr val="black"/>
                </a:solidFill>
                <a:latin typeface="Century Schoolbook" panose="02040604050505020304" pitchFamily="18" charset="0"/>
              </a:rPr>
              <a:t>BGU</a:t>
            </a:r>
            <a:endParaRPr lang="en-US"/>
          </a:p>
        </p:txBody>
      </p:sp>
      <p:sp>
        <p:nvSpPr>
          <p:cNvPr id="4" name="Subtitle 2">
            <a:extLst>
              <a:ext uri="{FF2B5EF4-FFF2-40B4-BE49-F238E27FC236}">
                <a16:creationId xmlns:a16="http://schemas.microsoft.com/office/drawing/2014/main" id="{300F5BCF-3066-DC88-F339-D535705BE5AB}"/>
              </a:ext>
            </a:extLst>
          </p:cNvPr>
          <p:cNvSpPr txBox="1">
            <a:spLocks/>
          </p:cNvSpPr>
          <p:nvPr/>
        </p:nvSpPr>
        <p:spPr>
          <a:xfrm>
            <a:off x="1903228" y="3817412"/>
            <a:ext cx="2589205" cy="960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150" dirty="0">
                <a:solidFill>
                  <a:prstClr val="black"/>
                </a:solidFill>
                <a:latin typeface="Century Schoolbook" panose="02040604050505020304" pitchFamily="18" charset="0"/>
              </a:rPr>
              <a:t>Giulio Malavolta</a:t>
            </a:r>
          </a:p>
          <a:p>
            <a:r>
              <a:rPr lang="en-US" spc="-150" dirty="0">
                <a:solidFill>
                  <a:prstClr val="black"/>
                </a:solidFill>
                <a:latin typeface="Century Schoolbook" panose="02040604050505020304" pitchFamily="18" charset="0"/>
              </a:rPr>
              <a:t>Bocconi University</a:t>
            </a:r>
            <a:endParaRPr lang="en-US" dirty="0"/>
          </a:p>
        </p:txBody>
      </p:sp>
      <p:sp>
        <p:nvSpPr>
          <p:cNvPr id="5" name="Subtitle 2">
            <a:extLst>
              <a:ext uri="{FF2B5EF4-FFF2-40B4-BE49-F238E27FC236}">
                <a16:creationId xmlns:a16="http://schemas.microsoft.com/office/drawing/2014/main" id="{34A92451-BE17-A4F4-C5B1-777774542AE5}"/>
              </a:ext>
            </a:extLst>
          </p:cNvPr>
          <p:cNvSpPr txBox="1">
            <a:spLocks/>
          </p:cNvSpPr>
          <p:nvPr/>
        </p:nvSpPr>
        <p:spPr>
          <a:xfrm>
            <a:off x="4492434" y="3817412"/>
            <a:ext cx="2733758" cy="960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150">
                <a:solidFill>
                  <a:prstClr val="black"/>
                </a:solidFill>
                <a:latin typeface="Century Schoolbook" panose="02040604050505020304" pitchFamily="18" charset="0"/>
              </a:rPr>
              <a:t>Tomoyuki </a:t>
            </a:r>
            <a:r>
              <a:rPr lang="en-US" spc="-150" err="1">
                <a:solidFill>
                  <a:prstClr val="black"/>
                </a:solidFill>
                <a:latin typeface="Century Schoolbook" panose="02040604050505020304" pitchFamily="18" charset="0"/>
              </a:rPr>
              <a:t>Morimae</a:t>
            </a:r>
            <a:endParaRPr lang="en-US" spc="-150">
              <a:solidFill>
                <a:prstClr val="black"/>
              </a:solidFill>
              <a:latin typeface="Century Schoolbook" panose="02040604050505020304" pitchFamily="18" charset="0"/>
            </a:endParaRPr>
          </a:p>
          <a:p>
            <a:r>
              <a:rPr lang="en-US" spc="-150">
                <a:solidFill>
                  <a:prstClr val="black"/>
                </a:solidFill>
                <a:latin typeface="Century Schoolbook" panose="02040604050505020304" pitchFamily="18" charset="0"/>
              </a:rPr>
              <a:t>Kyoto University</a:t>
            </a:r>
            <a:endParaRPr lang="en-US"/>
          </a:p>
        </p:txBody>
      </p:sp>
      <p:sp>
        <p:nvSpPr>
          <p:cNvPr id="6" name="Subtitle 2">
            <a:extLst>
              <a:ext uri="{FF2B5EF4-FFF2-40B4-BE49-F238E27FC236}">
                <a16:creationId xmlns:a16="http://schemas.microsoft.com/office/drawing/2014/main" id="{71FBE589-593A-868E-134F-3E3251D0AED0}"/>
              </a:ext>
            </a:extLst>
          </p:cNvPr>
          <p:cNvSpPr txBox="1">
            <a:spLocks/>
          </p:cNvSpPr>
          <p:nvPr/>
        </p:nvSpPr>
        <p:spPr>
          <a:xfrm>
            <a:off x="7226192" y="3817412"/>
            <a:ext cx="2289947" cy="96092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150">
                <a:solidFill>
                  <a:prstClr val="black"/>
                </a:solidFill>
                <a:latin typeface="Century Schoolbook" panose="02040604050505020304" pitchFamily="18" charset="0"/>
              </a:rPr>
              <a:t>Tamer </a:t>
            </a:r>
            <a:r>
              <a:rPr lang="en-US" spc="-150" err="1">
                <a:solidFill>
                  <a:prstClr val="black"/>
                </a:solidFill>
                <a:latin typeface="Century Schoolbook" panose="02040604050505020304" pitchFamily="18" charset="0"/>
              </a:rPr>
              <a:t>Mour</a:t>
            </a:r>
            <a:endParaRPr lang="en-US" spc="-150">
              <a:solidFill>
                <a:prstClr val="black"/>
              </a:solidFill>
              <a:latin typeface="Century Schoolbook" panose="02040604050505020304" pitchFamily="18" charset="0"/>
            </a:endParaRPr>
          </a:p>
          <a:p>
            <a:r>
              <a:rPr lang="en-US" spc="-150">
                <a:solidFill>
                  <a:prstClr val="black"/>
                </a:solidFill>
                <a:latin typeface="Century Schoolbook" panose="02040604050505020304" pitchFamily="18" charset="0"/>
              </a:rPr>
              <a:t>Bocconi University</a:t>
            </a:r>
            <a:endParaRPr lang="en-US"/>
          </a:p>
        </p:txBody>
      </p:sp>
      <p:sp>
        <p:nvSpPr>
          <p:cNvPr id="7" name="Subtitle 2">
            <a:extLst>
              <a:ext uri="{FF2B5EF4-FFF2-40B4-BE49-F238E27FC236}">
                <a16:creationId xmlns:a16="http://schemas.microsoft.com/office/drawing/2014/main" id="{8E791265-8A42-2920-1863-88C1AD620760}"/>
              </a:ext>
            </a:extLst>
          </p:cNvPr>
          <p:cNvSpPr txBox="1">
            <a:spLocks/>
          </p:cNvSpPr>
          <p:nvPr/>
        </p:nvSpPr>
        <p:spPr>
          <a:xfrm>
            <a:off x="9361144" y="3817411"/>
            <a:ext cx="2733758" cy="960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150">
                <a:solidFill>
                  <a:prstClr val="black"/>
                </a:solidFill>
                <a:latin typeface="Century Schoolbook" panose="02040604050505020304" pitchFamily="18" charset="0"/>
              </a:rPr>
              <a:t>Takashi </a:t>
            </a:r>
            <a:r>
              <a:rPr lang="en-US" spc="-150" err="1">
                <a:solidFill>
                  <a:prstClr val="black"/>
                </a:solidFill>
                <a:latin typeface="Century Schoolbook" panose="02040604050505020304" pitchFamily="18" charset="0"/>
              </a:rPr>
              <a:t>Yamakawa</a:t>
            </a:r>
            <a:endParaRPr lang="en-US" spc="-150">
              <a:solidFill>
                <a:prstClr val="black"/>
              </a:solidFill>
              <a:latin typeface="Century Schoolbook" panose="02040604050505020304" pitchFamily="18" charset="0"/>
            </a:endParaRPr>
          </a:p>
          <a:p>
            <a:r>
              <a:rPr lang="en-US" spc="-150">
                <a:solidFill>
                  <a:prstClr val="black"/>
                </a:solidFill>
                <a:latin typeface="Century Schoolbook" panose="02040604050505020304" pitchFamily="18" charset="0"/>
              </a:rPr>
              <a:t>NTT Research</a:t>
            </a:r>
            <a:endParaRPr lang="en-US"/>
          </a:p>
        </p:txBody>
      </p:sp>
      <p:sp>
        <p:nvSpPr>
          <p:cNvPr id="8" name="TextBox 7">
            <a:extLst>
              <a:ext uri="{FF2B5EF4-FFF2-40B4-BE49-F238E27FC236}">
                <a16:creationId xmlns:a16="http://schemas.microsoft.com/office/drawing/2014/main" id="{9EDA1C60-61E3-A207-18BD-6A39391B4038}"/>
              </a:ext>
            </a:extLst>
          </p:cNvPr>
          <p:cNvSpPr txBox="1"/>
          <p:nvPr/>
        </p:nvSpPr>
        <p:spPr>
          <a:xfrm>
            <a:off x="2684657" y="6279820"/>
            <a:ext cx="5897218" cy="430887"/>
          </a:xfrm>
          <a:prstGeom prst="rect">
            <a:avLst/>
          </a:prstGeom>
          <a:noFill/>
        </p:spPr>
        <p:txBody>
          <a:bodyPr wrap="square">
            <a:spAutoFit/>
          </a:bodyPr>
          <a:lstStyle/>
          <a:p>
            <a:r>
              <a:rPr lang="en-GB" sz="1100"/>
              <a:t>This project has received </a:t>
            </a:r>
            <a:r>
              <a:rPr lang="en-US" sz="1100"/>
              <a:t>funding from the Israel Science Foundation (grant No. 2527/24) and the European Union (ERC-2022-COG, ACQUA, 10108774.</a:t>
            </a:r>
            <a:endParaRPr lang="en-IL" sz="1100"/>
          </a:p>
        </p:txBody>
      </p:sp>
      <p:pic>
        <p:nvPicPr>
          <p:cNvPr id="9" name="Picture 8" descr="A logo with orange dots&#10;&#10;Description automatically generated">
            <a:extLst>
              <a:ext uri="{FF2B5EF4-FFF2-40B4-BE49-F238E27FC236}">
                <a16:creationId xmlns:a16="http://schemas.microsoft.com/office/drawing/2014/main" id="{0D2BE82C-8F3B-6FBA-E933-EDAFDC05B822}"/>
              </a:ext>
            </a:extLst>
          </p:cNvPr>
          <p:cNvPicPr>
            <a:picLocks noChangeAspect="1"/>
          </p:cNvPicPr>
          <p:nvPr/>
        </p:nvPicPr>
        <p:blipFill>
          <a:blip r:embed="rId2"/>
          <a:stretch>
            <a:fillRect/>
          </a:stretch>
        </p:blipFill>
        <p:spPr>
          <a:xfrm>
            <a:off x="9163636" y="5678786"/>
            <a:ext cx="1031617" cy="987062"/>
          </a:xfrm>
          <a:prstGeom prst="rect">
            <a:avLst/>
          </a:prstGeom>
        </p:spPr>
      </p:pic>
      <p:pic>
        <p:nvPicPr>
          <p:cNvPr id="10" name="Picture 9" descr="A blue flag with yellow stars&#10;&#10;Description automatically generated">
            <a:extLst>
              <a:ext uri="{FF2B5EF4-FFF2-40B4-BE49-F238E27FC236}">
                <a16:creationId xmlns:a16="http://schemas.microsoft.com/office/drawing/2014/main" id="{42908C6C-1F04-FD3F-E3EF-56BC62DEC59E}"/>
              </a:ext>
            </a:extLst>
          </p:cNvPr>
          <p:cNvPicPr>
            <a:picLocks noChangeAspect="1"/>
          </p:cNvPicPr>
          <p:nvPr/>
        </p:nvPicPr>
        <p:blipFill>
          <a:blip r:embed="rId3"/>
          <a:stretch>
            <a:fillRect/>
          </a:stretch>
        </p:blipFill>
        <p:spPr>
          <a:xfrm>
            <a:off x="10486697" y="5728322"/>
            <a:ext cx="1420140" cy="946760"/>
          </a:xfrm>
          <a:prstGeom prst="rect">
            <a:avLst/>
          </a:prstGeom>
        </p:spPr>
      </p:pic>
      <p:pic>
        <p:nvPicPr>
          <p:cNvPr id="11" name="Picture 2" descr="Image result for bgu symbol images">
            <a:extLst>
              <a:ext uri="{FF2B5EF4-FFF2-40B4-BE49-F238E27FC236}">
                <a16:creationId xmlns:a16="http://schemas.microsoft.com/office/drawing/2014/main" id="{C028F375-CAA8-CA79-FBC5-2E75B3101F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88" b="24055"/>
          <a:stretch/>
        </p:blipFill>
        <p:spPr bwMode="auto">
          <a:xfrm>
            <a:off x="27111" y="5661899"/>
            <a:ext cx="2075785" cy="9481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F408FE-783B-928D-53E6-2A65C1FE568D}"/>
              </a:ext>
            </a:extLst>
          </p:cNvPr>
          <p:cNvSpPr txBox="1"/>
          <p:nvPr/>
        </p:nvSpPr>
        <p:spPr>
          <a:xfrm>
            <a:off x="4479768" y="4815982"/>
            <a:ext cx="2759090" cy="954107"/>
          </a:xfrm>
          <a:prstGeom prst="rect">
            <a:avLst/>
          </a:prstGeom>
          <a:noFill/>
        </p:spPr>
        <p:txBody>
          <a:bodyPr wrap="none" rtlCol="0">
            <a:spAutoFit/>
          </a:bodyPr>
          <a:lstStyle/>
          <a:p>
            <a:pPr algn="ctr"/>
            <a:r>
              <a:rPr lang="en-US" sz="2800" dirty="0" err="1">
                <a:latin typeface="Century Schoolbook" panose="02040604050505020304" pitchFamily="18" charset="0"/>
              </a:rPr>
              <a:t>Eurocrypt</a:t>
            </a:r>
            <a:r>
              <a:rPr lang="en-US" sz="2800" dirty="0">
                <a:latin typeface="Century Schoolbook" panose="02040604050505020304" pitchFamily="18" charset="0"/>
              </a:rPr>
              <a:t> 2025</a:t>
            </a:r>
          </a:p>
          <a:p>
            <a:pPr algn="ctr"/>
            <a:r>
              <a:rPr lang="en-US" sz="2800" dirty="0">
                <a:latin typeface="Century Schoolbook" panose="02040604050505020304" pitchFamily="18" charset="0"/>
              </a:rPr>
              <a:t>May 5, 2025</a:t>
            </a:r>
          </a:p>
        </p:txBody>
      </p:sp>
      <p:sp>
        <p:nvSpPr>
          <p:cNvPr id="13" name="Slide Number Placeholder 12">
            <a:extLst>
              <a:ext uri="{FF2B5EF4-FFF2-40B4-BE49-F238E27FC236}">
                <a16:creationId xmlns:a16="http://schemas.microsoft.com/office/drawing/2014/main" id="{724282A6-AA63-0C54-CD48-63C476821C7B}"/>
              </a:ext>
            </a:extLst>
          </p:cNvPr>
          <p:cNvSpPr>
            <a:spLocks noGrp="1"/>
          </p:cNvSpPr>
          <p:nvPr>
            <p:ph type="sldNum" sz="quarter" idx="12"/>
          </p:nvPr>
        </p:nvSpPr>
        <p:spPr/>
        <p:txBody>
          <a:bodyPr/>
          <a:lstStyle/>
          <a:p>
            <a:fld id="{68E2B3F7-0564-411F-8980-F44F19FCCCAD}" type="slidenum">
              <a:rPr lang="en-US" smtClean="0"/>
              <a:t>1</a:t>
            </a:fld>
            <a:endParaRPr lang="en-US"/>
          </a:p>
        </p:txBody>
      </p:sp>
    </p:spTree>
    <p:extLst>
      <p:ext uri="{BB962C8B-B14F-4D97-AF65-F5344CB8AC3E}">
        <p14:creationId xmlns:p14="http://schemas.microsoft.com/office/powerpoint/2010/main" val="324363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1F0FA8-48E0-4DEE-20F6-D7A81F45E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C20C3-0FDD-6216-5A71-49C9F7024261}"/>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C72D1001-CFE4-51A5-E3CC-055943BB70ED}"/>
              </a:ext>
            </a:extLst>
          </p:cNvPr>
          <p:cNvSpPr/>
          <p:nvPr/>
        </p:nvSpPr>
        <p:spPr>
          <a:xfrm>
            <a:off x="17251" y="4007094"/>
            <a:ext cx="12153682" cy="2350875"/>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9888384C-6D0B-042E-CEC8-76F98A0499BB}"/>
              </a:ext>
            </a:extLst>
          </p:cNvPr>
          <p:cNvSpPr/>
          <p:nvPr/>
        </p:nvSpPr>
        <p:spPr>
          <a:xfrm>
            <a:off x="7176760" y="4405444"/>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Private quantum money </a:t>
            </a:r>
          </a:p>
        </p:txBody>
      </p:sp>
      <p:sp>
        <p:nvSpPr>
          <p:cNvPr id="6" name="TextBox 5">
            <a:extLst>
              <a:ext uri="{FF2B5EF4-FFF2-40B4-BE49-F238E27FC236}">
                <a16:creationId xmlns:a16="http://schemas.microsoft.com/office/drawing/2014/main" id="{3E72F8E9-3662-7B04-5F9F-AC8F1690C2B9}"/>
              </a:ext>
            </a:extLst>
          </p:cNvPr>
          <p:cNvSpPr txBox="1"/>
          <p:nvPr/>
        </p:nvSpPr>
        <p:spPr>
          <a:xfrm>
            <a:off x="4948146" y="3991045"/>
            <a:ext cx="1613390" cy="461665"/>
          </a:xfrm>
          <a:prstGeom prst="rect">
            <a:avLst/>
          </a:prstGeom>
          <a:noFill/>
        </p:spPr>
        <p:txBody>
          <a:bodyPr wrap="none" rtlCol="0">
            <a:spAutoFit/>
          </a:bodyPr>
          <a:lstStyle/>
          <a:p>
            <a:r>
              <a:rPr lang="en-IL" sz="2400"/>
              <a:t>Microcrypt</a:t>
            </a:r>
          </a:p>
        </p:txBody>
      </p:sp>
      <p:sp>
        <p:nvSpPr>
          <p:cNvPr id="14" name="Rounded Rectangle 13">
            <a:extLst>
              <a:ext uri="{FF2B5EF4-FFF2-40B4-BE49-F238E27FC236}">
                <a16:creationId xmlns:a16="http://schemas.microsoft.com/office/drawing/2014/main" id="{EED3040A-7352-0974-543B-80B7E41F029C}"/>
              </a:ext>
            </a:extLst>
          </p:cNvPr>
          <p:cNvSpPr/>
          <p:nvPr/>
        </p:nvSpPr>
        <p:spPr>
          <a:xfrm>
            <a:off x="584206" y="5461352"/>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B850EBE8-03EB-FDB1-AB7E-6DC0A41D05DA}"/>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7FAE8354-6875-25C2-5992-529549F9ACC8}"/>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142F0249-DA3F-1229-E43F-6548B2B335F4}"/>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6A883710-860E-E5D8-6311-A4FA72D760A6}"/>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F713010A-FF18-C7AF-25DC-2E757DBC90BF}"/>
              </a:ext>
            </a:extLst>
          </p:cNvPr>
          <p:cNvCxnSpPr>
            <a:cxnSpLocks/>
          </p:cNvCxnSpPr>
          <p:nvPr/>
        </p:nvCxnSpPr>
        <p:spPr>
          <a:xfrm>
            <a:off x="1750484" y="572210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34476135-807B-789F-AA53-EB050BD89D2F}"/>
              </a:ext>
            </a:extLst>
          </p:cNvPr>
          <p:cNvGrpSpPr/>
          <p:nvPr/>
        </p:nvGrpSpPr>
        <p:grpSpPr>
          <a:xfrm>
            <a:off x="0" y="3358258"/>
            <a:ext cx="12192000" cy="553739"/>
            <a:chOff x="18862" y="2796363"/>
            <a:chExt cx="12192000" cy="553739"/>
          </a:xfrm>
        </p:grpSpPr>
        <p:sp>
          <p:nvSpPr>
            <p:cNvPr id="24" name="TextBox 23">
              <a:extLst>
                <a:ext uri="{FF2B5EF4-FFF2-40B4-BE49-F238E27FC236}">
                  <a16:creationId xmlns:a16="http://schemas.microsoft.com/office/drawing/2014/main" id="{C20C52DD-4D79-2D55-B40F-DD2E904D31CD}"/>
                </a:ext>
              </a:extLst>
            </p:cNvPr>
            <p:cNvSpPr txBox="1"/>
            <p:nvPr/>
          </p:nvSpPr>
          <p:spPr>
            <a:xfrm>
              <a:off x="324802" y="2888437"/>
              <a:ext cx="847924" cy="461665"/>
            </a:xfrm>
            <a:prstGeom prst="rect">
              <a:avLst/>
            </a:prstGeom>
            <a:noFill/>
          </p:spPr>
          <p:txBody>
            <a:bodyPr wrap="none" rtlCol="0">
              <a:spAutoFit/>
            </a:bodyPr>
            <a:lstStyle/>
            <a:p>
              <a:r>
                <a:rPr lang="en-IL" sz="2400"/>
                <a:t>OWF</a:t>
              </a:r>
            </a:p>
          </p:txBody>
        </p:sp>
        <p:cxnSp>
          <p:nvCxnSpPr>
            <p:cNvPr id="28" name="Straight Connector 27">
              <a:extLst>
                <a:ext uri="{FF2B5EF4-FFF2-40B4-BE49-F238E27FC236}">
                  <a16:creationId xmlns:a16="http://schemas.microsoft.com/office/drawing/2014/main" id="{A4E4551F-16CA-357C-A48E-DBA4FC00E3EA}"/>
                </a:ext>
              </a:extLst>
            </p:cNvPr>
            <p:cNvCxnSpPr>
              <a:cxnSpLocks/>
            </p:cNvCxnSpPr>
            <p:nvPr/>
          </p:nvCxnSpPr>
          <p:spPr>
            <a:xfrm>
              <a:off x="18862" y="2796363"/>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6E1A332-5DC0-D8F7-8E30-68056152B7D9}"/>
                </a:ext>
              </a:extLst>
            </p:cNvPr>
            <p:cNvSpPr txBox="1"/>
            <p:nvPr/>
          </p:nvSpPr>
          <p:spPr>
            <a:xfrm>
              <a:off x="5028166" y="2867105"/>
              <a:ext cx="1426865" cy="461665"/>
            </a:xfrm>
            <a:prstGeom prst="rect">
              <a:avLst/>
            </a:prstGeom>
            <a:noFill/>
          </p:spPr>
          <p:txBody>
            <a:bodyPr wrap="none" rtlCol="0">
              <a:spAutoFit/>
            </a:bodyPr>
            <a:lstStyle/>
            <a:p>
              <a:r>
                <a:rPr lang="en-IL" sz="2400"/>
                <a:t>Minicrypt</a:t>
              </a:r>
            </a:p>
          </p:txBody>
        </p:sp>
      </p:grpSp>
      <p:cxnSp>
        <p:nvCxnSpPr>
          <p:cNvPr id="31" name="Straight Connector 30">
            <a:extLst>
              <a:ext uri="{FF2B5EF4-FFF2-40B4-BE49-F238E27FC236}">
                <a16:creationId xmlns:a16="http://schemas.microsoft.com/office/drawing/2014/main" id="{07B0E2C9-4019-7588-1210-B8993B6304EB}"/>
              </a:ext>
            </a:extLst>
          </p:cNvPr>
          <p:cNvCxnSpPr>
            <a:cxnSpLocks/>
          </p:cNvCxnSpPr>
          <p:nvPr/>
        </p:nvCxnSpPr>
        <p:spPr>
          <a:xfrm>
            <a:off x="0" y="217095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CE5DC41-0255-F8A2-9372-6ABDD5314F29}"/>
              </a:ext>
            </a:extLst>
          </p:cNvPr>
          <p:cNvSpPr txBox="1"/>
          <p:nvPr/>
        </p:nvSpPr>
        <p:spPr>
          <a:xfrm>
            <a:off x="44256" y="2273304"/>
            <a:ext cx="3008068" cy="461665"/>
          </a:xfrm>
          <a:prstGeom prst="rect">
            <a:avLst/>
          </a:prstGeom>
          <a:noFill/>
        </p:spPr>
        <p:txBody>
          <a:bodyPr wrap="none" rtlCol="0">
            <a:spAutoFit/>
          </a:bodyPr>
          <a:lstStyle/>
          <a:p>
            <a:r>
              <a:rPr lang="en-IL" sz="2400"/>
              <a:t>Public key encryption</a:t>
            </a:r>
            <a:endParaRPr lang="en-IL"/>
          </a:p>
        </p:txBody>
      </p:sp>
      <p:sp>
        <p:nvSpPr>
          <p:cNvPr id="33" name="TextBox 32">
            <a:extLst>
              <a:ext uri="{FF2B5EF4-FFF2-40B4-BE49-F238E27FC236}">
                <a16:creationId xmlns:a16="http://schemas.microsoft.com/office/drawing/2014/main" id="{7D755838-5FB9-FB9C-327A-180231615F78}"/>
              </a:ext>
            </a:extLst>
          </p:cNvPr>
          <p:cNvSpPr txBox="1"/>
          <p:nvPr/>
        </p:nvSpPr>
        <p:spPr>
          <a:xfrm>
            <a:off x="4795283" y="2167845"/>
            <a:ext cx="1919115" cy="461665"/>
          </a:xfrm>
          <a:prstGeom prst="rect">
            <a:avLst/>
          </a:prstGeom>
          <a:noFill/>
        </p:spPr>
        <p:txBody>
          <a:bodyPr wrap="none" rtlCol="0">
            <a:spAutoFit/>
          </a:bodyPr>
          <a:lstStyle/>
          <a:p>
            <a:r>
              <a:rPr lang="en-IL" sz="2400"/>
              <a:t>Cryptomania</a:t>
            </a:r>
          </a:p>
        </p:txBody>
      </p:sp>
      <p:sp>
        <p:nvSpPr>
          <p:cNvPr id="34" name="TextBox 33">
            <a:extLst>
              <a:ext uri="{FF2B5EF4-FFF2-40B4-BE49-F238E27FC236}">
                <a16:creationId xmlns:a16="http://schemas.microsoft.com/office/drawing/2014/main" id="{2D4F0A1C-4C21-5639-BD32-CFAE80FFBFEB}"/>
              </a:ext>
            </a:extLst>
          </p:cNvPr>
          <p:cNvSpPr txBox="1"/>
          <p:nvPr/>
        </p:nvSpPr>
        <p:spPr>
          <a:xfrm>
            <a:off x="4564546" y="1145959"/>
            <a:ext cx="2380588" cy="461665"/>
          </a:xfrm>
          <a:prstGeom prst="rect">
            <a:avLst/>
          </a:prstGeom>
          <a:noFill/>
        </p:spPr>
        <p:txBody>
          <a:bodyPr wrap="none" rtlCol="0">
            <a:spAutoFit/>
          </a:bodyPr>
          <a:lstStyle/>
          <a:p>
            <a:r>
              <a:rPr lang="en-IL" sz="2400"/>
              <a:t>Classical Crypto</a:t>
            </a:r>
          </a:p>
        </p:txBody>
      </p:sp>
      <p:cxnSp>
        <p:nvCxnSpPr>
          <p:cNvPr id="44" name="Straight Arrow Connector 43">
            <a:extLst>
              <a:ext uri="{FF2B5EF4-FFF2-40B4-BE49-F238E27FC236}">
                <a16:creationId xmlns:a16="http://schemas.microsoft.com/office/drawing/2014/main" id="{8AF8AE7E-A502-BC66-EA8C-911FAC9818A9}"/>
              </a:ext>
            </a:extLst>
          </p:cNvPr>
          <p:cNvCxnSpPr>
            <a:cxnSpLocks/>
          </p:cNvCxnSpPr>
          <p:nvPr/>
        </p:nvCxnSpPr>
        <p:spPr>
          <a:xfrm flipH="1" flipV="1">
            <a:off x="1796305" y="5601975"/>
            <a:ext cx="3631393" cy="3964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7B3F736-0DAD-3951-6122-62C19B30EFB0}"/>
              </a:ext>
            </a:extLst>
          </p:cNvPr>
          <p:cNvSpPr txBox="1"/>
          <p:nvPr/>
        </p:nvSpPr>
        <p:spPr>
          <a:xfrm>
            <a:off x="3140224" y="5327000"/>
            <a:ext cx="364202" cy="523220"/>
          </a:xfrm>
          <a:prstGeom prst="rect">
            <a:avLst/>
          </a:prstGeom>
          <a:noFill/>
        </p:spPr>
        <p:txBody>
          <a:bodyPr wrap="none" rtlCol="0">
            <a:spAutoFit/>
          </a:bodyPr>
          <a:lstStyle/>
          <a:p>
            <a:r>
              <a:rPr lang="en-IL" sz="2800">
                <a:solidFill>
                  <a:srgbClr val="FF0000"/>
                </a:solidFill>
              </a:rPr>
              <a:t>?</a:t>
            </a:r>
          </a:p>
        </p:txBody>
      </p:sp>
      <p:grpSp>
        <p:nvGrpSpPr>
          <p:cNvPr id="81" name="Group 80">
            <a:extLst>
              <a:ext uri="{FF2B5EF4-FFF2-40B4-BE49-F238E27FC236}">
                <a16:creationId xmlns:a16="http://schemas.microsoft.com/office/drawing/2014/main" id="{E91C6E22-05D7-3FE0-BFE8-A4F6A2C20F5D}"/>
              </a:ext>
            </a:extLst>
          </p:cNvPr>
          <p:cNvGrpSpPr/>
          <p:nvPr/>
        </p:nvGrpSpPr>
        <p:grpSpPr>
          <a:xfrm rot="2756154">
            <a:off x="6704839" y="4395861"/>
            <a:ext cx="1216879" cy="1980471"/>
            <a:chOff x="5725411" y="4176531"/>
            <a:chExt cx="1216879" cy="1980471"/>
          </a:xfrm>
        </p:grpSpPr>
        <p:cxnSp>
          <p:nvCxnSpPr>
            <p:cNvPr id="21" name="Straight Arrow Connector 20">
              <a:extLst>
                <a:ext uri="{FF2B5EF4-FFF2-40B4-BE49-F238E27FC236}">
                  <a16:creationId xmlns:a16="http://schemas.microsoft.com/office/drawing/2014/main" id="{2F4CAF59-13B1-8AE3-10B8-C449EFDB3478}"/>
                </a:ext>
              </a:extLst>
            </p:cNvPr>
            <p:cNvCxnSpPr>
              <a:cxnSpLocks/>
            </p:cNvCxnSpPr>
            <p:nvPr/>
          </p:nvCxnSpPr>
          <p:spPr>
            <a:xfrm rot="18843846" flipH="1">
              <a:off x="5335669" y="4699941"/>
              <a:ext cx="1846803" cy="1067319"/>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7197BF7-5C99-B404-40AE-B2DA667F2CE1}"/>
                </a:ext>
              </a:extLst>
            </p:cNvPr>
            <p:cNvCxnSpPr>
              <a:cxnSpLocks/>
            </p:cNvCxnSpPr>
            <p:nvPr/>
          </p:nvCxnSpPr>
          <p:spPr>
            <a:xfrm rot="18843846" flipV="1">
              <a:off x="5473448" y="4565814"/>
              <a:ext cx="1858125" cy="1079559"/>
            </a:xfrm>
            <a:prstGeom prst="straightConnector1">
              <a:avLst/>
            </a:prstGeom>
            <a:ln w="38100">
              <a:solidFill>
                <a:srgbClr val="156082"/>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1FA7908-D486-0750-166B-5EE03EE4EB6F}"/>
                </a:ext>
              </a:extLst>
            </p:cNvPr>
            <p:cNvSpPr txBox="1"/>
            <p:nvPr/>
          </p:nvSpPr>
          <p:spPr>
            <a:xfrm rot="18843846">
              <a:off x="5923166" y="4889353"/>
              <a:ext cx="364202" cy="523220"/>
            </a:xfrm>
            <a:prstGeom prst="rect">
              <a:avLst/>
            </a:prstGeom>
            <a:noFill/>
          </p:spPr>
          <p:txBody>
            <a:bodyPr wrap="none" rtlCol="0">
              <a:spAutoFit/>
            </a:bodyPr>
            <a:lstStyle/>
            <a:p>
              <a:r>
                <a:rPr lang="en-IL" sz="2800">
                  <a:solidFill>
                    <a:srgbClr val="FF0000"/>
                  </a:solidFill>
                </a:rPr>
                <a:t>?</a:t>
              </a:r>
            </a:p>
          </p:txBody>
        </p:sp>
      </p:grpSp>
      <p:grpSp>
        <p:nvGrpSpPr>
          <p:cNvPr id="64" name="Group 63">
            <a:extLst>
              <a:ext uri="{FF2B5EF4-FFF2-40B4-BE49-F238E27FC236}">
                <a16:creationId xmlns:a16="http://schemas.microsoft.com/office/drawing/2014/main" id="{282F6025-AC5F-5613-DDB7-E93565FC137A}"/>
              </a:ext>
            </a:extLst>
          </p:cNvPr>
          <p:cNvGrpSpPr/>
          <p:nvPr/>
        </p:nvGrpSpPr>
        <p:grpSpPr>
          <a:xfrm>
            <a:off x="422174" y="4666612"/>
            <a:ext cx="1600682" cy="794740"/>
            <a:chOff x="5321401" y="5255916"/>
            <a:chExt cx="1600682" cy="794740"/>
          </a:xfrm>
        </p:grpSpPr>
        <p:cxnSp>
          <p:nvCxnSpPr>
            <p:cNvPr id="61" name="Straight Arrow Connector 60">
              <a:extLst>
                <a:ext uri="{FF2B5EF4-FFF2-40B4-BE49-F238E27FC236}">
                  <a16:creationId xmlns:a16="http://schemas.microsoft.com/office/drawing/2014/main" id="{33E18D80-9BE9-E45A-F4EC-D1CF59AEFFFE}"/>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30D92EBA-12AB-42F4-1128-44BF04F370D6}"/>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35B62BC1-0946-AA18-33AB-93013F003BF5}"/>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6E254DD6-A56C-9A6D-F334-3EA027E55B95}"/>
              </a:ext>
            </a:extLst>
          </p:cNvPr>
          <p:cNvSpPr txBox="1"/>
          <p:nvPr/>
        </p:nvSpPr>
        <p:spPr>
          <a:xfrm>
            <a:off x="522861" y="5964974"/>
            <a:ext cx="3631394" cy="369332"/>
          </a:xfrm>
          <a:prstGeom prst="rect">
            <a:avLst/>
          </a:prstGeom>
          <a:noFill/>
        </p:spPr>
        <p:txBody>
          <a:bodyPr wrap="square" rtlCol="0">
            <a:spAutoFit/>
          </a:bodyPr>
          <a:lstStyle/>
          <a:p>
            <a:r>
              <a:rPr lang="en-IL"/>
              <a:t>What is the minimal assumption?</a:t>
            </a:r>
          </a:p>
        </p:txBody>
      </p:sp>
      <p:grpSp>
        <p:nvGrpSpPr>
          <p:cNvPr id="85" name="Group 84">
            <a:extLst>
              <a:ext uri="{FF2B5EF4-FFF2-40B4-BE49-F238E27FC236}">
                <a16:creationId xmlns:a16="http://schemas.microsoft.com/office/drawing/2014/main" id="{F860789C-BF88-8DED-E561-68AF73940056}"/>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B172DB51-13C8-33D8-DC53-8F3A3376C87E}"/>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5D4F104-7A06-4FAF-9CDB-10835EB26D81}"/>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7F1AD1AF-253B-3F62-98A0-714A885ACC17}"/>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59236226-ECC8-5A2C-61AB-AFDC6581BFEA}"/>
              </a:ext>
            </a:extLst>
          </p:cNvPr>
          <p:cNvSpPr>
            <a:spLocks noGrp="1"/>
          </p:cNvSpPr>
          <p:nvPr>
            <p:ph type="sldNum" sz="quarter" idx="12"/>
          </p:nvPr>
        </p:nvSpPr>
        <p:spPr/>
        <p:txBody>
          <a:bodyPr/>
          <a:lstStyle/>
          <a:p>
            <a:fld id="{68E2B3F7-0564-411F-8980-F44F19FCCCAD}" type="slidenum">
              <a:rPr lang="en-US" smtClean="0"/>
              <a:t>10</a:t>
            </a:fld>
            <a:endParaRPr lang="en-US"/>
          </a:p>
        </p:txBody>
      </p:sp>
    </p:spTree>
    <p:extLst>
      <p:ext uri="{BB962C8B-B14F-4D97-AF65-F5344CB8AC3E}">
        <p14:creationId xmlns:p14="http://schemas.microsoft.com/office/powerpoint/2010/main" val="21899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8DD8-DE02-FFA4-F5EB-8563BDDB5F7F}"/>
              </a:ext>
            </a:extLst>
          </p:cNvPr>
          <p:cNvSpPr>
            <a:spLocks noGrp="1"/>
          </p:cNvSpPr>
          <p:nvPr>
            <p:ph type="title"/>
          </p:nvPr>
        </p:nvSpPr>
        <p:spPr/>
        <p:txBody>
          <a:bodyPr/>
          <a:lstStyle/>
          <a:p>
            <a:r>
              <a:rPr lang="en-IL"/>
              <a:t>Main results</a:t>
            </a:r>
          </a:p>
        </p:txBody>
      </p:sp>
      <p:sp>
        <p:nvSpPr>
          <p:cNvPr id="3" name="Text Placeholder 2">
            <a:extLst>
              <a:ext uri="{FF2B5EF4-FFF2-40B4-BE49-F238E27FC236}">
                <a16:creationId xmlns:a16="http://schemas.microsoft.com/office/drawing/2014/main" id="{F65CE32F-FA73-BDC1-F992-3E891230CAD5}"/>
              </a:ext>
            </a:extLst>
          </p:cNvPr>
          <p:cNvSpPr>
            <a:spLocks noGrp="1"/>
          </p:cNvSpPr>
          <p:nvPr>
            <p:ph type="body" idx="1"/>
          </p:nvPr>
        </p:nvSpPr>
        <p:spPr/>
        <p:txBody>
          <a:bodyPr/>
          <a:lstStyle/>
          <a:p>
            <a:endParaRPr lang="en-IL"/>
          </a:p>
        </p:txBody>
      </p:sp>
      <p:sp>
        <p:nvSpPr>
          <p:cNvPr id="4" name="Slide Number Placeholder 3">
            <a:extLst>
              <a:ext uri="{FF2B5EF4-FFF2-40B4-BE49-F238E27FC236}">
                <a16:creationId xmlns:a16="http://schemas.microsoft.com/office/drawing/2014/main" id="{E5EF6EFC-A9EF-0E64-B922-D2CB4379D081}"/>
              </a:ext>
            </a:extLst>
          </p:cNvPr>
          <p:cNvSpPr>
            <a:spLocks noGrp="1"/>
          </p:cNvSpPr>
          <p:nvPr>
            <p:ph type="sldNum" sz="quarter" idx="12"/>
          </p:nvPr>
        </p:nvSpPr>
        <p:spPr/>
        <p:txBody>
          <a:bodyPr/>
          <a:lstStyle/>
          <a:p>
            <a:fld id="{68E2B3F7-0564-411F-8980-F44F19FCCCAD}" type="slidenum">
              <a:rPr lang="en-US" smtClean="0"/>
              <a:t>11</a:t>
            </a:fld>
            <a:endParaRPr lang="en-US"/>
          </a:p>
        </p:txBody>
      </p:sp>
    </p:spTree>
    <p:extLst>
      <p:ext uri="{BB962C8B-B14F-4D97-AF65-F5344CB8AC3E}">
        <p14:creationId xmlns:p14="http://schemas.microsoft.com/office/powerpoint/2010/main" val="142253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DE9C-BA6C-2F5F-DAF2-1F590023D21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5D89B76-1C18-8DB3-B237-3B389972EC77}"/>
              </a:ext>
            </a:extLst>
          </p:cNvPr>
          <p:cNvSpPr txBox="1">
            <a:spLocks/>
          </p:cNvSpPr>
          <p:nvPr/>
        </p:nvSpPr>
        <p:spPr>
          <a:xfrm>
            <a:off x="838200" y="819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Century Schoolbook" panose="02040604050505020304" pitchFamily="18" charset="0"/>
              </a:rPr>
              <a:t>Our Results</a:t>
            </a:r>
          </a:p>
        </p:txBody>
      </p:sp>
      <p:sp>
        <p:nvSpPr>
          <p:cNvPr id="11" name="TextBox 10">
            <a:extLst>
              <a:ext uri="{FF2B5EF4-FFF2-40B4-BE49-F238E27FC236}">
                <a16:creationId xmlns:a16="http://schemas.microsoft.com/office/drawing/2014/main" id="{0673C6A0-BB31-68AE-E769-ED378DED5DDB}"/>
              </a:ext>
            </a:extLst>
          </p:cNvPr>
          <p:cNvSpPr txBox="1"/>
          <p:nvPr/>
        </p:nvSpPr>
        <p:spPr>
          <a:xfrm>
            <a:off x="6627041" y="1883046"/>
            <a:ext cx="5000878" cy="1015663"/>
          </a:xfrm>
          <a:prstGeom prst="rect">
            <a:avLst/>
          </a:prstGeom>
          <a:noFill/>
        </p:spPr>
        <p:txBody>
          <a:bodyPr wrap="square">
            <a:spAutoFit/>
          </a:bodyPr>
          <a:lstStyle/>
          <a:p>
            <a:pPr algn="ctr"/>
            <a:r>
              <a:rPr lang="en-US" sz="3600">
                <a:latin typeface="Century Schoolbook" panose="02040604050505020304" pitchFamily="18" charset="0"/>
              </a:rPr>
              <a:t>OWSG</a:t>
            </a:r>
          </a:p>
          <a:p>
            <a:pPr algn="ctr"/>
            <a:r>
              <a:rPr lang="en-US" sz="2400">
                <a:latin typeface="Century Schoolbook" panose="02040604050505020304" pitchFamily="18" charset="0"/>
              </a:rPr>
              <a:t>therefore, PRS and EV-</a:t>
            </a:r>
            <a:r>
              <a:rPr lang="en-US" sz="2400" err="1">
                <a:latin typeface="Century Schoolbook" panose="02040604050505020304" pitchFamily="18" charset="0"/>
              </a:rPr>
              <a:t>OWPuzz</a:t>
            </a:r>
            <a:endParaRPr lang="en-US" sz="2400"/>
          </a:p>
        </p:txBody>
      </p:sp>
      <p:sp>
        <p:nvSpPr>
          <p:cNvPr id="20" name="TextBox 19">
            <a:extLst>
              <a:ext uri="{FF2B5EF4-FFF2-40B4-BE49-F238E27FC236}">
                <a16:creationId xmlns:a16="http://schemas.microsoft.com/office/drawing/2014/main" id="{CF4CB949-0FFD-DC04-9A6A-0D708661BAAD}"/>
              </a:ext>
            </a:extLst>
          </p:cNvPr>
          <p:cNvSpPr txBox="1"/>
          <p:nvPr/>
        </p:nvSpPr>
        <p:spPr>
          <a:xfrm>
            <a:off x="477430" y="1883047"/>
            <a:ext cx="5000878" cy="1015663"/>
          </a:xfrm>
          <a:prstGeom prst="rect">
            <a:avLst/>
          </a:prstGeom>
          <a:noFill/>
        </p:spPr>
        <p:txBody>
          <a:bodyPr wrap="square">
            <a:spAutoFit/>
          </a:bodyPr>
          <a:lstStyle/>
          <a:p>
            <a:pPr algn="ctr"/>
            <a:r>
              <a:rPr lang="en-US" sz="3600">
                <a:latin typeface="Century Schoolbook" panose="02040604050505020304" pitchFamily="18" charset="0"/>
              </a:rPr>
              <a:t>QEFID</a:t>
            </a:r>
          </a:p>
          <a:p>
            <a:pPr algn="ctr"/>
            <a:r>
              <a:rPr lang="en-US" sz="2400">
                <a:latin typeface="Century Schoolbook" panose="02040604050505020304" pitchFamily="18" charset="0"/>
              </a:rPr>
              <a:t>therefore, EFI, and </a:t>
            </a:r>
            <a:r>
              <a:rPr lang="en-US" sz="2400" err="1">
                <a:latin typeface="Century Schoolbook" panose="02040604050505020304" pitchFamily="18" charset="0"/>
              </a:rPr>
              <a:t>OWPuzz</a:t>
            </a:r>
            <a:r>
              <a:rPr lang="en-US" sz="2400">
                <a:latin typeface="Century Schoolbook" panose="02040604050505020304" pitchFamily="18" charset="0"/>
              </a:rPr>
              <a:t> </a:t>
            </a:r>
          </a:p>
        </p:txBody>
      </p:sp>
      <p:grpSp>
        <p:nvGrpSpPr>
          <p:cNvPr id="41" name="Group 40">
            <a:extLst>
              <a:ext uri="{FF2B5EF4-FFF2-40B4-BE49-F238E27FC236}">
                <a16:creationId xmlns:a16="http://schemas.microsoft.com/office/drawing/2014/main" id="{46899D63-3C08-E493-E49E-EFD3900D03CC}"/>
              </a:ext>
            </a:extLst>
          </p:cNvPr>
          <p:cNvGrpSpPr/>
          <p:nvPr/>
        </p:nvGrpSpPr>
        <p:grpSpPr>
          <a:xfrm>
            <a:off x="4986380" y="1236715"/>
            <a:ext cx="1766087" cy="1414477"/>
            <a:chOff x="5164404" y="2037823"/>
            <a:chExt cx="1766087" cy="1414477"/>
          </a:xfrm>
        </p:grpSpPr>
        <p:sp>
          <p:nvSpPr>
            <p:cNvPr id="23" name="TextBox 22">
              <a:extLst>
                <a:ext uri="{FF2B5EF4-FFF2-40B4-BE49-F238E27FC236}">
                  <a16:creationId xmlns:a16="http://schemas.microsoft.com/office/drawing/2014/main" id="{90727A6F-1AC7-F29F-2B79-032E55654455}"/>
                </a:ext>
              </a:extLst>
            </p:cNvPr>
            <p:cNvSpPr txBox="1"/>
            <p:nvPr/>
          </p:nvSpPr>
          <p:spPr>
            <a:xfrm>
              <a:off x="5164404" y="2037823"/>
              <a:ext cx="1766087" cy="646331"/>
            </a:xfrm>
            <a:prstGeom prst="rect">
              <a:avLst/>
            </a:prstGeom>
            <a:noFill/>
          </p:spPr>
          <p:txBody>
            <a:bodyPr wrap="square">
              <a:spAutoFit/>
            </a:bodyPr>
            <a:lstStyle/>
            <a:p>
              <a:pPr algn="ctr"/>
              <a:r>
                <a:rPr lang="en-US" i="1">
                  <a:solidFill>
                    <a:srgbClr val="FF0000"/>
                  </a:solidFill>
                  <a:latin typeface="Century Schoolbook" panose="02040604050505020304" pitchFamily="18" charset="0"/>
                </a:rPr>
                <a:t>o</a:t>
              </a:r>
              <a:r>
                <a:rPr lang="en-US" sz="1800" i="1">
                  <a:solidFill>
                    <a:srgbClr val="FF0000"/>
                  </a:solidFill>
                  <a:latin typeface="Century Schoolbook" panose="02040604050505020304" pitchFamily="18" charset="0"/>
                </a:rPr>
                <a:t>racle separation</a:t>
              </a:r>
              <a:endParaRPr lang="en-US">
                <a:solidFill>
                  <a:srgbClr val="FF0000"/>
                </a:solidFill>
              </a:endParaRPr>
            </a:p>
          </p:txBody>
        </p:sp>
        <p:grpSp>
          <p:nvGrpSpPr>
            <p:cNvPr id="36" name="Group 35">
              <a:extLst>
                <a:ext uri="{FF2B5EF4-FFF2-40B4-BE49-F238E27FC236}">
                  <a16:creationId xmlns:a16="http://schemas.microsoft.com/office/drawing/2014/main" id="{4ECC6445-61D5-199D-647B-3AD7D531E90C}"/>
                </a:ext>
              </a:extLst>
            </p:cNvPr>
            <p:cNvGrpSpPr/>
            <p:nvPr/>
          </p:nvGrpSpPr>
          <p:grpSpPr>
            <a:xfrm>
              <a:off x="5386935" y="2528970"/>
              <a:ext cx="1418130" cy="923330"/>
              <a:chOff x="5386935" y="2528970"/>
              <a:chExt cx="1418130" cy="92333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AF354F2-A42E-EFFF-C015-C9E75D49AE3A}"/>
                      </a:ext>
                    </a:extLst>
                  </p:cNvPr>
                  <p:cNvSpPr txBox="1"/>
                  <p:nvPr/>
                </p:nvSpPr>
                <p:spPr>
                  <a:xfrm>
                    <a:off x="5386935" y="2528970"/>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solidFill>
                                <a:srgbClr val="FF0000"/>
                              </a:solidFill>
                              <a:latin typeface="Cambria Math" panose="02040503050406030204" pitchFamily="18" charset="0"/>
                              <a:ea typeface="Cambria Math" panose="02040503050406030204" pitchFamily="18" charset="0"/>
                            </a:rPr>
                            <m:t>⟹</m:t>
                          </m:r>
                        </m:oMath>
                      </m:oMathPara>
                    </a14:m>
                    <a:endParaRPr lang="en-US" sz="5400">
                      <a:solidFill>
                        <a:srgbClr val="FF0000"/>
                      </a:solidFill>
                    </a:endParaRPr>
                  </a:p>
                </p:txBody>
              </p:sp>
            </mc:Choice>
            <mc:Fallback xmlns="">
              <p:sp>
                <p:nvSpPr>
                  <p:cNvPr id="19" name="TextBox 18">
                    <a:extLst>
                      <a:ext uri="{FF2B5EF4-FFF2-40B4-BE49-F238E27FC236}">
                        <a16:creationId xmlns:a16="http://schemas.microsoft.com/office/drawing/2014/main" id="{3AF354F2-A42E-EFFF-C015-C9E75D49AE3A}"/>
                      </a:ext>
                    </a:extLst>
                  </p:cNvPr>
                  <p:cNvSpPr txBox="1">
                    <a:spLocks noRot="1" noChangeAspect="1" noMove="1" noResize="1" noEditPoints="1" noAdjustHandles="1" noChangeArrowheads="1" noChangeShapeType="1" noTextEdit="1"/>
                  </p:cNvSpPr>
                  <p:nvPr/>
                </p:nvSpPr>
                <p:spPr>
                  <a:xfrm>
                    <a:off x="5386935" y="2528970"/>
                    <a:ext cx="1418130" cy="923330"/>
                  </a:xfrm>
                  <a:prstGeom prst="rect">
                    <a:avLst/>
                  </a:prstGeom>
                  <a:blipFill>
                    <a:blip r:embed="rId2"/>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F975A0C-761B-E339-0264-BA162B51236D}"/>
                  </a:ext>
                </a:extLst>
              </p:cNvPr>
              <p:cNvCxnSpPr>
                <a:cxnSpLocks/>
              </p:cNvCxnSpPr>
              <p:nvPr/>
            </p:nvCxnSpPr>
            <p:spPr>
              <a:xfrm>
                <a:off x="5914596" y="2767476"/>
                <a:ext cx="299764" cy="50512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43" name="Group 42">
            <a:extLst>
              <a:ext uri="{FF2B5EF4-FFF2-40B4-BE49-F238E27FC236}">
                <a16:creationId xmlns:a16="http://schemas.microsoft.com/office/drawing/2014/main" id="{BFE01F71-6A1A-35FB-222C-9D7A4A3B415D}"/>
              </a:ext>
            </a:extLst>
          </p:cNvPr>
          <p:cNvGrpSpPr/>
          <p:nvPr/>
        </p:nvGrpSpPr>
        <p:grpSpPr>
          <a:xfrm>
            <a:off x="403253" y="3377622"/>
            <a:ext cx="11007023" cy="1636268"/>
            <a:chOff x="581277" y="4445766"/>
            <a:chExt cx="11007023" cy="1636268"/>
          </a:xfrm>
        </p:grpSpPr>
        <p:sp>
          <p:nvSpPr>
            <p:cNvPr id="24" name="TextBox 23">
              <a:extLst>
                <a:ext uri="{FF2B5EF4-FFF2-40B4-BE49-F238E27FC236}">
                  <a16:creationId xmlns:a16="http://schemas.microsoft.com/office/drawing/2014/main" id="{2B29E203-07CE-A412-B622-03132B7E727F}"/>
                </a:ext>
              </a:extLst>
            </p:cNvPr>
            <p:cNvSpPr txBox="1"/>
            <p:nvPr/>
          </p:nvSpPr>
          <p:spPr>
            <a:xfrm>
              <a:off x="7022707" y="4881705"/>
              <a:ext cx="4565593" cy="1200329"/>
            </a:xfrm>
            <a:prstGeom prst="rect">
              <a:avLst/>
            </a:prstGeom>
            <a:noFill/>
          </p:spPr>
          <p:txBody>
            <a:bodyPr wrap="square">
              <a:spAutoFit/>
            </a:bodyPr>
            <a:lstStyle/>
            <a:p>
              <a:pPr algn="ctr"/>
              <a:r>
                <a:rPr lang="en-US" sz="3600">
                  <a:latin typeface="Century Schoolbook" panose="02040604050505020304" pitchFamily="18" charset="0"/>
                </a:rPr>
                <a:t>Private Quantum Money</a:t>
              </a:r>
            </a:p>
          </p:txBody>
        </p:sp>
        <p:sp>
          <p:nvSpPr>
            <p:cNvPr id="29" name="TextBox 28">
              <a:extLst>
                <a:ext uri="{FF2B5EF4-FFF2-40B4-BE49-F238E27FC236}">
                  <a16:creationId xmlns:a16="http://schemas.microsoft.com/office/drawing/2014/main" id="{D1C9CBAE-5076-2F3F-8B01-E0D47E0C47E5}"/>
                </a:ext>
              </a:extLst>
            </p:cNvPr>
            <p:cNvSpPr txBox="1"/>
            <p:nvPr/>
          </p:nvSpPr>
          <p:spPr>
            <a:xfrm>
              <a:off x="581277" y="5092098"/>
              <a:ext cx="5000878" cy="646331"/>
            </a:xfrm>
            <a:prstGeom prst="rect">
              <a:avLst/>
            </a:prstGeom>
            <a:noFill/>
          </p:spPr>
          <p:txBody>
            <a:bodyPr wrap="square">
              <a:spAutoFit/>
            </a:bodyPr>
            <a:lstStyle/>
            <a:p>
              <a:pPr algn="ctr"/>
              <a:r>
                <a:rPr lang="en-US" sz="3600">
                  <a:latin typeface="Century Schoolbook" panose="02040604050505020304" pitchFamily="18" charset="0"/>
                </a:rPr>
                <a:t>QEFID</a:t>
              </a:r>
            </a:p>
          </p:txBody>
        </p:sp>
        <p:grpSp>
          <p:nvGrpSpPr>
            <p:cNvPr id="40" name="Group 39">
              <a:extLst>
                <a:ext uri="{FF2B5EF4-FFF2-40B4-BE49-F238E27FC236}">
                  <a16:creationId xmlns:a16="http://schemas.microsoft.com/office/drawing/2014/main" id="{9DE1FB3F-2F74-67A9-160F-F00FA33D502F}"/>
                </a:ext>
              </a:extLst>
            </p:cNvPr>
            <p:cNvGrpSpPr/>
            <p:nvPr/>
          </p:nvGrpSpPr>
          <p:grpSpPr>
            <a:xfrm>
              <a:off x="5138779" y="4445766"/>
              <a:ext cx="1766087" cy="1431162"/>
              <a:chOff x="5138779" y="4445766"/>
              <a:chExt cx="1766087" cy="1431162"/>
            </a:xfrm>
          </p:grpSpPr>
          <p:sp>
            <p:nvSpPr>
              <p:cNvPr id="30" name="TextBox 29">
                <a:extLst>
                  <a:ext uri="{FF2B5EF4-FFF2-40B4-BE49-F238E27FC236}">
                    <a16:creationId xmlns:a16="http://schemas.microsoft.com/office/drawing/2014/main" id="{2307CCCE-6ACE-65C1-2590-98A4F87785F5}"/>
                  </a:ext>
                </a:extLst>
              </p:cNvPr>
              <p:cNvSpPr txBox="1"/>
              <p:nvPr/>
            </p:nvSpPr>
            <p:spPr>
              <a:xfrm>
                <a:off x="5138779" y="4445766"/>
                <a:ext cx="1766087" cy="646331"/>
              </a:xfrm>
              <a:prstGeom prst="rect">
                <a:avLst/>
              </a:prstGeom>
              <a:noFill/>
            </p:spPr>
            <p:txBody>
              <a:bodyPr wrap="square">
                <a:spAutoFit/>
              </a:bodyPr>
              <a:lstStyle/>
              <a:p>
                <a:pPr algn="ctr"/>
                <a:r>
                  <a:rPr lang="en-US" i="1">
                    <a:solidFill>
                      <a:srgbClr val="FF0000"/>
                    </a:solidFill>
                    <a:latin typeface="Century Schoolbook" panose="02040604050505020304" pitchFamily="18" charset="0"/>
                  </a:rPr>
                  <a:t>fully black-box</a:t>
                </a:r>
                <a:r>
                  <a:rPr lang="en-US" sz="1800" i="1">
                    <a:solidFill>
                      <a:srgbClr val="FF0000"/>
                    </a:solidFill>
                    <a:latin typeface="Century Schoolbook" panose="02040604050505020304" pitchFamily="18" charset="0"/>
                  </a:rPr>
                  <a:t> separation</a:t>
                </a:r>
                <a:endParaRPr lang="en-US">
                  <a:solidFill>
                    <a:srgbClr val="FF0000"/>
                  </a:solidFill>
                </a:endParaRPr>
              </a:p>
            </p:txBody>
          </p:sp>
          <p:grpSp>
            <p:nvGrpSpPr>
              <p:cNvPr id="37" name="Group 36">
                <a:extLst>
                  <a:ext uri="{FF2B5EF4-FFF2-40B4-BE49-F238E27FC236}">
                    <a16:creationId xmlns:a16="http://schemas.microsoft.com/office/drawing/2014/main" id="{93E8107B-499F-C6DC-31A7-AA91CCBEB450}"/>
                  </a:ext>
                </a:extLst>
              </p:cNvPr>
              <p:cNvGrpSpPr/>
              <p:nvPr/>
            </p:nvGrpSpPr>
            <p:grpSpPr>
              <a:xfrm>
                <a:off x="5386935" y="4953598"/>
                <a:ext cx="1418130" cy="923330"/>
                <a:chOff x="5386935" y="2528970"/>
                <a:chExt cx="1418130" cy="923330"/>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4E7FD-270E-AE65-D76B-C67BF8D45592}"/>
                        </a:ext>
                      </a:extLst>
                    </p:cNvPr>
                    <p:cNvSpPr txBox="1"/>
                    <p:nvPr/>
                  </p:nvSpPr>
                  <p:spPr>
                    <a:xfrm>
                      <a:off x="5386935" y="2528970"/>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solidFill>
                                  <a:srgbClr val="FF0000"/>
                                </a:solidFill>
                                <a:latin typeface="Cambria Math" panose="02040503050406030204" pitchFamily="18" charset="0"/>
                                <a:ea typeface="Cambria Math" panose="02040503050406030204" pitchFamily="18" charset="0"/>
                              </a:rPr>
                              <m:t>⟹</m:t>
                            </m:r>
                          </m:oMath>
                        </m:oMathPara>
                      </a14:m>
                      <a:endParaRPr lang="en-US" sz="5400">
                        <a:solidFill>
                          <a:srgbClr val="FF0000"/>
                        </a:solidFill>
                      </a:endParaRPr>
                    </a:p>
                  </p:txBody>
                </p:sp>
              </mc:Choice>
              <mc:Fallback xmlns="">
                <p:sp>
                  <p:nvSpPr>
                    <p:cNvPr id="38" name="TextBox 37">
                      <a:extLst>
                        <a:ext uri="{FF2B5EF4-FFF2-40B4-BE49-F238E27FC236}">
                          <a16:creationId xmlns:a16="http://schemas.microsoft.com/office/drawing/2014/main" id="{DFC4E7FD-270E-AE65-D76B-C67BF8D45592}"/>
                        </a:ext>
                      </a:extLst>
                    </p:cNvPr>
                    <p:cNvSpPr txBox="1">
                      <a:spLocks noRot="1" noChangeAspect="1" noMove="1" noResize="1" noEditPoints="1" noAdjustHandles="1" noChangeArrowheads="1" noChangeShapeType="1" noTextEdit="1"/>
                    </p:cNvSpPr>
                    <p:nvPr/>
                  </p:nvSpPr>
                  <p:spPr>
                    <a:xfrm>
                      <a:off x="5386935" y="2528970"/>
                      <a:ext cx="1418130" cy="923330"/>
                    </a:xfrm>
                    <a:prstGeom prst="rect">
                      <a:avLst/>
                    </a:prstGeom>
                    <a:blipFill>
                      <a:blip r:embed="rId3"/>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A41D5BF6-CB03-A89E-AEE8-34A7D96E2793}"/>
                    </a:ext>
                  </a:extLst>
                </p:cNvPr>
                <p:cNvCxnSpPr>
                  <a:cxnSpLocks/>
                </p:cNvCxnSpPr>
                <p:nvPr/>
              </p:nvCxnSpPr>
              <p:spPr>
                <a:xfrm>
                  <a:off x="5914596" y="2767476"/>
                  <a:ext cx="299764" cy="50512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grpSp>
      <p:grpSp>
        <p:nvGrpSpPr>
          <p:cNvPr id="65" name="Group 64">
            <a:extLst>
              <a:ext uri="{FF2B5EF4-FFF2-40B4-BE49-F238E27FC236}">
                <a16:creationId xmlns:a16="http://schemas.microsoft.com/office/drawing/2014/main" id="{0FBCA469-85A7-D158-F26A-6F21AAA388B6}"/>
              </a:ext>
            </a:extLst>
          </p:cNvPr>
          <p:cNvGrpSpPr/>
          <p:nvPr/>
        </p:nvGrpSpPr>
        <p:grpSpPr>
          <a:xfrm>
            <a:off x="717657" y="5415967"/>
            <a:ext cx="10752850" cy="1325563"/>
            <a:chOff x="717657" y="5415967"/>
            <a:chExt cx="10752850" cy="1325563"/>
          </a:xfrm>
        </p:grpSpPr>
        <p:sp>
          <p:nvSpPr>
            <p:cNvPr id="44" name="Title 1">
              <a:extLst>
                <a:ext uri="{FF2B5EF4-FFF2-40B4-BE49-F238E27FC236}">
                  <a16:creationId xmlns:a16="http://schemas.microsoft.com/office/drawing/2014/main" id="{F3C191B6-01E6-268C-0059-8172CAA91804}"/>
                </a:ext>
              </a:extLst>
            </p:cNvPr>
            <p:cNvSpPr txBox="1">
              <a:spLocks/>
            </p:cNvSpPr>
            <p:nvPr/>
          </p:nvSpPr>
          <p:spPr>
            <a:xfrm>
              <a:off x="717657" y="5415967"/>
              <a:ext cx="10692620" cy="1325563"/>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u="sng">
                  <a:latin typeface="Century Schoolbook" panose="02040604050505020304" pitchFamily="18" charset="0"/>
                </a:rPr>
                <a:t>Concurrent Work:</a:t>
              </a:r>
            </a:p>
          </p:txBody>
        </p:sp>
        <p:grpSp>
          <p:nvGrpSpPr>
            <p:cNvPr id="61" name="Group 60">
              <a:extLst>
                <a:ext uri="{FF2B5EF4-FFF2-40B4-BE49-F238E27FC236}">
                  <a16:creationId xmlns:a16="http://schemas.microsoft.com/office/drawing/2014/main" id="{FF16E804-24E9-29D4-A105-D79CD0CC2D03}"/>
                </a:ext>
              </a:extLst>
            </p:cNvPr>
            <p:cNvGrpSpPr/>
            <p:nvPr/>
          </p:nvGrpSpPr>
          <p:grpSpPr>
            <a:xfrm>
              <a:off x="3681814" y="5639701"/>
              <a:ext cx="4013710" cy="979919"/>
              <a:chOff x="3309582" y="5639701"/>
              <a:chExt cx="4013710" cy="979919"/>
            </a:xfrm>
          </p:grpSpPr>
          <p:grpSp>
            <p:nvGrpSpPr>
              <p:cNvPr id="45" name="Group 44">
                <a:extLst>
                  <a:ext uri="{FF2B5EF4-FFF2-40B4-BE49-F238E27FC236}">
                    <a16:creationId xmlns:a16="http://schemas.microsoft.com/office/drawing/2014/main" id="{255E4C2F-1EFB-2C3C-92BF-CF482F3D7201}"/>
                  </a:ext>
                </a:extLst>
              </p:cNvPr>
              <p:cNvGrpSpPr/>
              <p:nvPr/>
            </p:nvGrpSpPr>
            <p:grpSpPr>
              <a:xfrm>
                <a:off x="3368024" y="5917907"/>
                <a:ext cx="3955268" cy="701713"/>
                <a:chOff x="-692689" y="2528971"/>
                <a:chExt cx="12498632" cy="1263856"/>
              </a:xfrm>
            </p:grpSpPr>
            <p:sp>
              <p:nvSpPr>
                <p:cNvPr id="46" name="TextBox 45">
                  <a:extLst>
                    <a:ext uri="{FF2B5EF4-FFF2-40B4-BE49-F238E27FC236}">
                      <a16:creationId xmlns:a16="http://schemas.microsoft.com/office/drawing/2014/main" id="{D1B58794-3A02-0C21-D3D1-87E59C603B12}"/>
                    </a:ext>
                  </a:extLst>
                </p:cNvPr>
                <p:cNvSpPr txBox="1"/>
                <p:nvPr/>
              </p:nvSpPr>
              <p:spPr>
                <a:xfrm>
                  <a:off x="6805066" y="2684154"/>
                  <a:ext cx="5000877" cy="720639"/>
                </a:xfrm>
                <a:prstGeom prst="rect">
                  <a:avLst/>
                </a:prstGeom>
                <a:noFill/>
              </p:spPr>
              <p:txBody>
                <a:bodyPr wrap="square">
                  <a:spAutoFit/>
                </a:bodyPr>
                <a:lstStyle/>
                <a:p>
                  <a:pPr algn="ctr"/>
                  <a:r>
                    <a:rPr lang="en-US" sz="2000">
                      <a:latin typeface="Century Schoolbook" panose="02040604050505020304" pitchFamily="18" charset="0"/>
                    </a:rPr>
                    <a:t>OWSG</a:t>
                  </a:r>
                </a:p>
              </p:txBody>
            </p:sp>
            <p:sp>
              <p:nvSpPr>
                <p:cNvPr id="47" name="TextBox 46">
                  <a:extLst>
                    <a:ext uri="{FF2B5EF4-FFF2-40B4-BE49-F238E27FC236}">
                      <a16:creationId xmlns:a16="http://schemas.microsoft.com/office/drawing/2014/main" id="{721E079B-85F6-FC44-D638-1E7E834FF55F}"/>
                    </a:ext>
                  </a:extLst>
                </p:cNvPr>
                <p:cNvSpPr txBox="1"/>
                <p:nvPr/>
              </p:nvSpPr>
              <p:spPr>
                <a:xfrm>
                  <a:off x="-692689" y="2684154"/>
                  <a:ext cx="6349020" cy="1108673"/>
                </a:xfrm>
                <a:prstGeom prst="rect">
                  <a:avLst/>
                </a:prstGeom>
                <a:noFill/>
              </p:spPr>
              <p:txBody>
                <a:bodyPr wrap="square">
                  <a:spAutoFit/>
                </a:bodyPr>
                <a:lstStyle/>
                <a:p>
                  <a:pPr algn="ctr"/>
                  <a:r>
                    <a:rPr lang="en-US" sz="2000">
                      <a:latin typeface="Century Schoolbook" panose="02040604050505020304" pitchFamily="18" charset="0"/>
                    </a:rPr>
                    <a:t>OWPuzz,1-PRS</a:t>
                  </a:r>
                </a:p>
                <a:p>
                  <a:pPr algn="ctr"/>
                  <a:r>
                    <a:rPr lang="en-US" sz="1400">
                      <a:latin typeface="Century Schoolbook" panose="02040604050505020304" pitchFamily="18" charset="0"/>
                    </a:rPr>
                    <a:t>therefore, EFI </a:t>
                  </a:r>
                </a:p>
              </p:txBody>
            </p:sp>
            <p:grpSp>
              <p:nvGrpSpPr>
                <p:cNvPr id="50" name="Group 49">
                  <a:extLst>
                    <a:ext uri="{FF2B5EF4-FFF2-40B4-BE49-F238E27FC236}">
                      <a16:creationId xmlns:a16="http://schemas.microsoft.com/office/drawing/2014/main" id="{27A34123-A434-6525-DDAD-89023690DA47}"/>
                    </a:ext>
                  </a:extLst>
                </p:cNvPr>
                <p:cNvGrpSpPr/>
                <p:nvPr/>
              </p:nvGrpSpPr>
              <p:grpSpPr>
                <a:xfrm>
                  <a:off x="5386935" y="2528971"/>
                  <a:ext cx="1418129" cy="1164107"/>
                  <a:chOff x="5386935" y="2528970"/>
                  <a:chExt cx="1418130" cy="1164108"/>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9C5E379-4B43-31A0-DD0B-3AE1BA688768}"/>
                          </a:ext>
                        </a:extLst>
                      </p:cNvPr>
                      <p:cNvSpPr txBox="1"/>
                      <p:nvPr/>
                    </p:nvSpPr>
                    <p:spPr>
                      <a:xfrm>
                        <a:off x="5386935" y="2528970"/>
                        <a:ext cx="1418130" cy="1164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ea typeface="Cambria Math" panose="02040503050406030204" pitchFamily="18" charset="0"/>
                                </a:rPr>
                                <m:t>⟹</m:t>
                              </m:r>
                            </m:oMath>
                          </m:oMathPara>
                        </a14:m>
                        <a:endParaRPr lang="en-US" sz="3600">
                          <a:solidFill>
                            <a:srgbClr val="FF0000"/>
                          </a:solidFill>
                        </a:endParaRPr>
                      </a:p>
                    </p:txBody>
                  </p:sp>
                </mc:Choice>
                <mc:Fallback xmlns="">
                  <p:sp>
                    <p:nvSpPr>
                      <p:cNvPr id="51" name="TextBox 50">
                        <a:extLst>
                          <a:ext uri="{FF2B5EF4-FFF2-40B4-BE49-F238E27FC236}">
                            <a16:creationId xmlns:a16="http://schemas.microsoft.com/office/drawing/2014/main" id="{19C5E379-4B43-31A0-DD0B-3AE1BA688768}"/>
                          </a:ext>
                        </a:extLst>
                      </p:cNvPr>
                      <p:cNvSpPr txBox="1">
                        <a:spLocks noRot="1" noChangeAspect="1" noMove="1" noResize="1" noEditPoints="1" noAdjustHandles="1" noChangeArrowheads="1" noChangeShapeType="1" noTextEdit="1"/>
                      </p:cNvSpPr>
                      <p:nvPr/>
                    </p:nvSpPr>
                    <p:spPr>
                      <a:xfrm>
                        <a:off x="5386935" y="2528970"/>
                        <a:ext cx="1418130" cy="1164108"/>
                      </a:xfrm>
                      <a:prstGeom prst="rect">
                        <a:avLst/>
                      </a:prstGeom>
                      <a:blipFill>
                        <a:blip r:embed="rId4"/>
                        <a:stretch>
                          <a:fillRect r="-35135"/>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E88D1127-DC78-6A4F-3412-7492F03F67F8}"/>
                      </a:ext>
                    </a:extLst>
                  </p:cNvPr>
                  <p:cNvCxnSpPr>
                    <a:cxnSpLocks/>
                  </p:cNvCxnSpPr>
                  <p:nvPr/>
                </p:nvCxnSpPr>
                <p:spPr>
                  <a:xfrm>
                    <a:off x="6110959" y="2869497"/>
                    <a:ext cx="299765" cy="50512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60" name="TextBox 59">
                <a:extLst>
                  <a:ext uri="{FF2B5EF4-FFF2-40B4-BE49-F238E27FC236}">
                    <a16:creationId xmlns:a16="http://schemas.microsoft.com/office/drawing/2014/main" id="{C07089C7-85A5-4C9E-8872-31B5BBA8567A}"/>
                  </a:ext>
                </a:extLst>
              </p:cNvPr>
              <p:cNvSpPr txBox="1"/>
              <p:nvPr/>
            </p:nvSpPr>
            <p:spPr>
              <a:xfrm>
                <a:off x="3309582" y="5639701"/>
                <a:ext cx="3870016" cy="369332"/>
              </a:xfrm>
              <a:prstGeom prst="rect">
                <a:avLst/>
              </a:prstGeom>
              <a:noFill/>
            </p:spPr>
            <p:txBody>
              <a:bodyPr wrap="square">
                <a:spAutoFit/>
              </a:bodyPr>
              <a:lstStyle/>
              <a:p>
                <a:pPr algn="ctr"/>
                <a:r>
                  <a:rPr lang="en-US">
                    <a:solidFill>
                      <a:schemeClr val="bg2">
                        <a:lumMod val="75000"/>
                      </a:schemeClr>
                    </a:solidFill>
                    <a:latin typeface="Century Schoolbook" panose="02040604050505020304" pitchFamily="18" charset="0"/>
                  </a:rPr>
                  <a:t>[Bostanci-Chen-Nehoran’24]</a:t>
                </a:r>
                <a:endParaRPr lang="en-US">
                  <a:solidFill>
                    <a:schemeClr val="bg2">
                      <a:lumMod val="75000"/>
                    </a:schemeClr>
                  </a:solidFill>
                </a:endParaRPr>
              </a:p>
            </p:txBody>
          </p:sp>
        </p:grpSp>
        <p:grpSp>
          <p:nvGrpSpPr>
            <p:cNvPr id="64" name="Group 63">
              <a:extLst>
                <a:ext uri="{FF2B5EF4-FFF2-40B4-BE49-F238E27FC236}">
                  <a16:creationId xmlns:a16="http://schemas.microsoft.com/office/drawing/2014/main" id="{23EE0F97-1E07-BCBA-C6C3-69C6204EA272}"/>
                </a:ext>
              </a:extLst>
            </p:cNvPr>
            <p:cNvGrpSpPr/>
            <p:nvPr/>
          </p:nvGrpSpPr>
          <p:grpSpPr>
            <a:xfrm>
              <a:off x="7252533" y="5639701"/>
              <a:ext cx="4217974" cy="952229"/>
              <a:chOff x="7252533" y="5639701"/>
              <a:chExt cx="4217974" cy="952229"/>
            </a:xfrm>
          </p:grpSpPr>
          <p:grpSp>
            <p:nvGrpSpPr>
              <p:cNvPr id="53" name="Group 52">
                <a:extLst>
                  <a:ext uri="{FF2B5EF4-FFF2-40B4-BE49-F238E27FC236}">
                    <a16:creationId xmlns:a16="http://schemas.microsoft.com/office/drawing/2014/main" id="{27D1E349-D9A7-FA98-800D-24C64776E848}"/>
                  </a:ext>
                </a:extLst>
              </p:cNvPr>
              <p:cNvGrpSpPr/>
              <p:nvPr/>
            </p:nvGrpSpPr>
            <p:grpSpPr>
              <a:xfrm>
                <a:off x="7752332" y="5890216"/>
                <a:ext cx="3528640" cy="701714"/>
                <a:chOff x="655454" y="2528971"/>
                <a:chExt cx="11150489" cy="1263857"/>
              </a:xfrm>
            </p:grpSpPr>
            <p:sp>
              <p:nvSpPr>
                <p:cNvPr id="54" name="TextBox 53">
                  <a:extLst>
                    <a:ext uri="{FF2B5EF4-FFF2-40B4-BE49-F238E27FC236}">
                      <a16:creationId xmlns:a16="http://schemas.microsoft.com/office/drawing/2014/main" id="{60AEB255-FF26-11DF-142D-D0675580D436}"/>
                    </a:ext>
                  </a:extLst>
                </p:cNvPr>
                <p:cNvSpPr txBox="1"/>
                <p:nvPr/>
              </p:nvSpPr>
              <p:spPr>
                <a:xfrm>
                  <a:off x="6805066" y="2684154"/>
                  <a:ext cx="5000877" cy="720639"/>
                </a:xfrm>
                <a:prstGeom prst="rect">
                  <a:avLst/>
                </a:prstGeom>
                <a:noFill/>
              </p:spPr>
              <p:txBody>
                <a:bodyPr wrap="square">
                  <a:spAutoFit/>
                </a:bodyPr>
                <a:lstStyle/>
                <a:p>
                  <a:pPr algn="ctr"/>
                  <a:r>
                    <a:rPr lang="en-US" sz="2000">
                      <a:latin typeface="Century Schoolbook" panose="02040604050505020304" pitchFamily="18" charset="0"/>
                    </a:rPr>
                    <a:t>PRS</a:t>
                  </a:r>
                </a:p>
              </p:txBody>
            </p:sp>
            <p:sp>
              <p:nvSpPr>
                <p:cNvPr id="55" name="TextBox 54">
                  <a:extLst>
                    <a:ext uri="{FF2B5EF4-FFF2-40B4-BE49-F238E27FC236}">
                      <a16:creationId xmlns:a16="http://schemas.microsoft.com/office/drawing/2014/main" id="{07E54F3D-42F0-6488-C0A0-117C7847CCD7}"/>
                    </a:ext>
                  </a:extLst>
                </p:cNvPr>
                <p:cNvSpPr txBox="1"/>
                <p:nvPr/>
              </p:nvSpPr>
              <p:spPr>
                <a:xfrm>
                  <a:off x="655454" y="2684154"/>
                  <a:ext cx="5000877" cy="1108674"/>
                </a:xfrm>
                <a:prstGeom prst="rect">
                  <a:avLst/>
                </a:prstGeom>
                <a:noFill/>
              </p:spPr>
              <p:txBody>
                <a:bodyPr wrap="square">
                  <a:spAutoFit/>
                </a:bodyPr>
                <a:lstStyle/>
                <a:p>
                  <a:pPr algn="ctr"/>
                  <a:r>
                    <a:rPr lang="en-US" sz="2000">
                      <a:latin typeface="Century Schoolbook" panose="02040604050505020304" pitchFamily="18" charset="0"/>
                    </a:rPr>
                    <a:t>1-PRS</a:t>
                  </a:r>
                </a:p>
                <a:p>
                  <a:pPr algn="ctr"/>
                  <a:r>
                    <a:rPr lang="en-US" sz="1400">
                      <a:latin typeface="Century Schoolbook" panose="02040604050505020304" pitchFamily="18" charset="0"/>
                    </a:rPr>
                    <a:t>therefore, EFI </a:t>
                  </a:r>
                </a:p>
              </p:txBody>
            </p:sp>
            <p:grpSp>
              <p:nvGrpSpPr>
                <p:cNvPr id="56" name="Group 55">
                  <a:extLst>
                    <a:ext uri="{FF2B5EF4-FFF2-40B4-BE49-F238E27FC236}">
                      <a16:creationId xmlns:a16="http://schemas.microsoft.com/office/drawing/2014/main" id="{2C63B24A-737A-B64E-2777-1AD70E2D7C2F}"/>
                    </a:ext>
                  </a:extLst>
                </p:cNvPr>
                <p:cNvGrpSpPr/>
                <p:nvPr/>
              </p:nvGrpSpPr>
              <p:grpSpPr>
                <a:xfrm>
                  <a:off x="5386935" y="2528971"/>
                  <a:ext cx="1418129" cy="1164107"/>
                  <a:chOff x="5386935" y="2528970"/>
                  <a:chExt cx="1418130" cy="1164108"/>
                </a:xfrm>
              </p:grpSpPr>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B4423B4-35E9-E229-3BBD-57DF8F1D2F79}"/>
                          </a:ext>
                        </a:extLst>
                      </p:cNvPr>
                      <p:cNvSpPr txBox="1"/>
                      <p:nvPr/>
                    </p:nvSpPr>
                    <p:spPr>
                      <a:xfrm>
                        <a:off x="5386935" y="2528970"/>
                        <a:ext cx="1418130" cy="1164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ea typeface="Cambria Math" panose="02040503050406030204" pitchFamily="18" charset="0"/>
                                </a:rPr>
                                <m:t>⟹</m:t>
                              </m:r>
                            </m:oMath>
                          </m:oMathPara>
                        </a14:m>
                        <a:endParaRPr lang="en-US" sz="3600">
                          <a:solidFill>
                            <a:srgbClr val="FF0000"/>
                          </a:solidFill>
                        </a:endParaRPr>
                      </a:p>
                    </p:txBody>
                  </p:sp>
                </mc:Choice>
                <mc:Fallback xmlns="">
                  <p:sp>
                    <p:nvSpPr>
                      <p:cNvPr id="57" name="TextBox 56">
                        <a:extLst>
                          <a:ext uri="{FF2B5EF4-FFF2-40B4-BE49-F238E27FC236}">
                            <a16:creationId xmlns:a16="http://schemas.microsoft.com/office/drawing/2014/main" id="{4B4423B4-35E9-E229-3BBD-57DF8F1D2F79}"/>
                          </a:ext>
                        </a:extLst>
                      </p:cNvPr>
                      <p:cNvSpPr txBox="1">
                        <a:spLocks noRot="1" noChangeAspect="1" noMove="1" noResize="1" noEditPoints="1" noAdjustHandles="1" noChangeArrowheads="1" noChangeShapeType="1" noTextEdit="1"/>
                      </p:cNvSpPr>
                      <p:nvPr/>
                    </p:nvSpPr>
                    <p:spPr>
                      <a:xfrm>
                        <a:off x="5386935" y="2528970"/>
                        <a:ext cx="1418130" cy="1164108"/>
                      </a:xfrm>
                      <a:prstGeom prst="rect">
                        <a:avLst/>
                      </a:prstGeom>
                      <a:blipFill>
                        <a:blip r:embed="rId5"/>
                        <a:stretch>
                          <a:fillRect r="-35135"/>
                        </a:stretch>
                      </a:blipFill>
                    </p:spPr>
                    <p:txBody>
                      <a:bodyPr/>
                      <a:lstStyle/>
                      <a:p>
                        <a:r>
                          <a:rPr lang="en-US">
                            <a:noFill/>
                          </a:rPr>
                          <a:t> </a:t>
                        </a:r>
                      </a:p>
                    </p:txBody>
                  </p:sp>
                </mc:Fallback>
              </mc:AlternateContent>
              <p:cxnSp>
                <p:nvCxnSpPr>
                  <p:cNvPr id="58" name="Straight Connector 57">
                    <a:extLst>
                      <a:ext uri="{FF2B5EF4-FFF2-40B4-BE49-F238E27FC236}">
                        <a16:creationId xmlns:a16="http://schemas.microsoft.com/office/drawing/2014/main" id="{2DE50669-58B9-CF6A-D5AE-060023A68526}"/>
                      </a:ext>
                    </a:extLst>
                  </p:cNvPr>
                  <p:cNvCxnSpPr>
                    <a:cxnSpLocks/>
                  </p:cNvCxnSpPr>
                  <p:nvPr/>
                </p:nvCxnSpPr>
                <p:spPr>
                  <a:xfrm>
                    <a:off x="6110959" y="2869497"/>
                    <a:ext cx="299765" cy="50512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63" name="TextBox 62">
                <a:extLst>
                  <a:ext uri="{FF2B5EF4-FFF2-40B4-BE49-F238E27FC236}">
                    <a16:creationId xmlns:a16="http://schemas.microsoft.com/office/drawing/2014/main" id="{FF79BCC2-C1F1-5BCA-BFA1-25493D6585A5}"/>
                  </a:ext>
                </a:extLst>
              </p:cNvPr>
              <p:cNvSpPr txBox="1"/>
              <p:nvPr/>
            </p:nvSpPr>
            <p:spPr>
              <a:xfrm>
                <a:off x="7252533" y="5639701"/>
                <a:ext cx="4217974" cy="369332"/>
              </a:xfrm>
              <a:prstGeom prst="rect">
                <a:avLst/>
              </a:prstGeom>
              <a:noFill/>
            </p:spPr>
            <p:txBody>
              <a:bodyPr wrap="square">
                <a:spAutoFit/>
              </a:bodyPr>
              <a:lstStyle/>
              <a:p>
                <a:pPr algn="ctr"/>
                <a:r>
                  <a:rPr lang="en-US">
                    <a:solidFill>
                      <a:schemeClr val="bg2">
                        <a:lumMod val="75000"/>
                      </a:schemeClr>
                    </a:solidFill>
                    <a:latin typeface="Century Schoolbook" panose="02040604050505020304" pitchFamily="18" charset="0"/>
                  </a:rPr>
                  <a:t>[Chen-Coladangelo-Sattath’24]</a:t>
                </a:r>
                <a:endParaRPr lang="en-US">
                  <a:solidFill>
                    <a:schemeClr val="bg2">
                      <a:lumMod val="75000"/>
                    </a:schemeClr>
                  </a:solidFill>
                </a:endParaRPr>
              </a:p>
            </p:txBody>
          </p:sp>
        </p:grpSp>
      </p:grpSp>
      <p:sp>
        <p:nvSpPr>
          <p:cNvPr id="2" name="Slide Number Placeholder 1">
            <a:extLst>
              <a:ext uri="{FF2B5EF4-FFF2-40B4-BE49-F238E27FC236}">
                <a16:creationId xmlns:a16="http://schemas.microsoft.com/office/drawing/2014/main" id="{5994D29B-EBFD-DF66-8691-4B6BD794ABE9}"/>
              </a:ext>
            </a:extLst>
          </p:cNvPr>
          <p:cNvSpPr>
            <a:spLocks noGrp="1"/>
          </p:cNvSpPr>
          <p:nvPr>
            <p:ph type="sldNum" sz="quarter" idx="12"/>
          </p:nvPr>
        </p:nvSpPr>
        <p:spPr/>
        <p:txBody>
          <a:bodyPr/>
          <a:lstStyle/>
          <a:p>
            <a:fld id="{68E2B3F7-0564-411F-8980-F44F19FCCCAD}" type="slidenum">
              <a:rPr lang="en-US" smtClean="0"/>
              <a:t>12</a:t>
            </a:fld>
            <a:endParaRPr lang="en-US"/>
          </a:p>
        </p:txBody>
      </p:sp>
    </p:spTree>
    <p:extLst>
      <p:ext uri="{BB962C8B-B14F-4D97-AF65-F5344CB8AC3E}">
        <p14:creationId xmlns:p14="http://schemas.microsoft.com/office/powerpoint/2010/main" val="17550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8ED0E-7033-A7EC-54FA-60B2E7BBA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409F8-378F-2791-65BD-29996E96BED0}"/>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0B149387-86B5-D6C5-F228-CE10F1B9C789}"/>
              </a:ext>
            </a:extLst>
          </p:cNvPr>
          <p:cNvSpPr/>
          <p:nvPr/>
        </p:nvSpPr>
        <p:spPr>
          <a:xfrm>
            <a:off x="17251" y="2616995"/>
            <a:ext cx="12153682" cy="4222750"/>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0C0ED040-344A-7A36-A9EF-6E3342860EAC}"/>
              </a:ext>
            </a:extLst>
          </p:cNvPr>
          <p:cNvSpPr/>
          <p:nvPr/>
        </p:nvSpPr>
        <p:spPr>
          <a:xfrm>
            <a:off x="7176760" y="3154494"/>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Private quantum money </a:t>
            </a:r>
          </a:p>
        </p:txBody>
      </p:sp>
      <p:sp>
        <p:nvSpPr>
          <p:cNvPr id="10" name="Rounded Rectangle 9">
            <a:extLst>
              <a:ext uri="{FF2B5EF4-FFF2-40B4-BE49-F238E27FC236}">
                <a16:creationId xmlns:a16="http://schemas.microsoft.com/office/drawing/2014/main" id="{A7CB97A1-7003-1B8B-F2EF-7E6B4FD77EA0}"/>
              </a:ext>
            </a:extLst>
          </p:cNvPr>
          <p:cNvSpPr/>
          <p:nvPr/>
        </p:nvSpPr>
        <p:spPr>
          <a:xfrm>
            <a:off x="8304910" y="5166799"/>
            <a:ext cx="1288922" cy="654126"/>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QEFID</a:t>
            </a:r>
          </a:p>
        </p:txBody>
      </p:sp>
      <p:sp>
        <p:nvSpPr>
          <p:cNvPr id="14" name="Rounded Rectangle 13">
            <a:extLst>
              <a:ext uri="{FF2B5EF4-FFF2-40B4-BE49-F238E27FC236}">
                <a16:creationId xmlns:a16="http://schemas.microsoft.com/office/drawing/2014/main" id="{E62DE097-ED94-2BE4-673B-61572389AFDC}"/>
              </a:ext>
            </a:extLst>
          </p:cNvPr>
          <p:cNvSpPr/>
          <p:nvPr/>
        </p:nvSpPr>
        <p:spPr>
          <a:xfrm>
            <a:off x="584206" y="4210402"/>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FCF287D0-A7DD-456C-4885-AECAE6EF49C9}"/>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624B73DA-A264-290B-D6D9-8E4E21F1B914}"/>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EE18BDC4-0AC1-1612-C1A2-3E93A6C34C76}"/>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B73723FB-644A-EFFB-E195-E72BC1F42A78}"/>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1793D2F5-E624-66EE-2382-ABF8060C6BA2}"/>
              </a:ext>
            </a:extLst>
          </p:cNvPr>
          <p:cNvCxnSpPr>
            <a:cxnSpLocks/>
          </p:cNvCxnSpPr>
          <p:nvPr/>
        </p:nvCxnSpPr>
        <p:spPr>
          <a:xfrm>
            <a:off x="1750484" y="566495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AD78232-92F1-AEB0-0DC1-8CC6A6D34309}"/>
              </a:ext>
            </a:extLst>
          </p:cNvPr>
          <p:cNvCxnSpPr>
            <a:cxnSpLocks/>
          </p:cNvCxnSpPr>
          <p:nvPr/>
        </p:nvCxnSpPr>
        <p:spPr>
          <a:xfrm flipH="1">
            <a:off x="6554095" y="5624923"/>
            <a:ext cx="1755610" cy="41643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FCEC11C0-69CE-CB7C-6581-6F5B1B5050E3}"/>
              </a:ext>
            </a:extLst>
          </p:cNvPr>
          <p:cNvGrpSpPr/>
          <p:nvPr/>
        </p:nvGrpSpPr>
        <p:grpSpPr>
          <a:xfrm>
            <a:off x="422174" y="3415662"/>
            <a:ext cx="1600682" cy="794740"/>
            <a:chOff x="5321401" y="5255916"/>
            <a:chExt cx="1600682" cy="794740"/>
          </a:xfrm>
        </p:grpSpPr>
        <p:cxnSp>
          <p:nvCxnSpPr>
            <p:cNvPr id="61" name="Straight Arrow Connector 60">
              <a:extLst>
                <a:ext uri="{FF2B5EF4-FFF2-40B4-BE49-F238E27FC236}">
                  <a16:creationId xmlns:a16="http://schemas.microsoft.com/office/drawing/2014/main" id="{024AAE2A-89A7-A961-AFC6-C9F403F662DC}"/>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022C1CEB-C06C-FA98-1776-D3FA8F683669}"/>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20CF7B6F-752F-F855-DFF4-53BD2665A3E9}"/>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C300C97F-3531-DF2D-0D1A-920051AE0786}"/>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A182A1B3-DCF2-8989-7759-20DB873E376C}"/>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59780B63-8BDD-8096-BFE0-3CB13D17D2B9}"/>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E34F930F-0F8F-999D-4847-5EB8C0B8DD62}"/>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Title 1">
            <a:extLst>
              <a:ext uri="{FF2B5EF4-FFF2-40B4-BE49-F238E27FC236}">
                <a16:creationId xmlns:a16="http://schemas.microsoft.com/office/drawing/2014/main" id="{E4C2723C-C38D-4E35-5735-A11C3478CBD5}"/>
              </a:ext>
            </a:extLst>
          </p:cNvPr>
          <p:cNvSpPr txBox="1">
            <a:spLocks/>
          </p:cNvSpPr>
          <p:nvPr/>
        </p:nvSpPr>
        <p:spPr>
          <a:xfrm>
            <a:off x="3162303" y="789179"/>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Quantum Cryptography</a:t>
            </a:r>
            <a:endParaRPr lang="en-US" sz="66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D58346C-DC8A-701B-0E7E-24FFDF14FE7D}"/>
                  </a:ext>
                </a:extLst>
              </p:cNvPr>
              <p:cNvSpPr txBox="1"/>
              <p:nvPr/>
            </p:nvSpPr>
            <p:spPr>
              <a:xfrm rot="5400000" flipH="1">
                <a:off x="5439197" y="2280210"/>
                <a:ext cx="113826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7" name="TextBox 6">
                <a:extLst>
                  <a:ext uri="{FF2B5EF4-FFF2-40B4-BE49-F238E27FC236}">
                    <a16:creationId xmlns:a16="http://schemas.microsoft.com/office/drawing/2014/main" id="{1D58346C-DC8A-701B-0E7E-24FFDF14FE7D}"/>
                  </a:ext>
                </a:extLst>
              </p:cNvPr>
              <p:cNvSpPr txBox="1">
                <a:spLocks noRot="1" noChangeAspect="1" noMove="1" noResize="1" noEditPoints="1" noAdjustHandles="1" noChangeArrowheads="1" noChangeShapeType="1" noTextEdit="1"/>
              </p:cNvSpPr>
              <p:nvPr/>
            </p:nvSpPr>
            <p:spPr>
              <a:xfrm rot="5400000" flipH="1">
                <a:off x="5439197" y="2280210"/>
                <a:ext cx="1138262" cy="923330"/>
              </a:xfrm>
              <a:prstGeom prst="rect">
                <a:avLst/>
              </a:prstGeom>
              <a:blipFill>
                <a:blip r:embed="rId2"/>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50657272-0586-00DC-D57E-A822E7F4DBCB}"/>
              </a:ext>
            </a:extLst>
          </p:cNvPr>
          <p:cNvCxnSpPr>
            <a:cxnSpLocks/>
          </p:cNvCxnSpPr>
          <p:nvPr/>
        </p:nvCxnSpPr>
        <p:spPr>
          <a:xfrm>
            <a:off x="17251" y="4782360"/>
            <a:ext cx="12153682" cy="0"/>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D1FFC3A-E314-3A20-AD93-BD3D5B51336B}"/>
              </a:ext>
            </a:extLst>
          </p:cNvPr>
          <p:cNvSpPr txBox="1"/>
          <p:nvPr/>
        </p:nvSpPr>
        <p:spPr>
          <a:xfrm>
            <a:off x="146272" y="2770790"/>
            <a:ext cx="4525662" cy="461665"/>
          </a:xfrm>
          <a:prstGeom prst="rect">
            <a:avLst/>
          </a:prstGeom>
          <a:noFill/>
        </p:spPr>
        <p:txBody>
          <a:bodyPr wrap="none" rtlCol="0">
            <a:spAutoFit/>
          </a:bodyPr>
          <a:lstStyle/>
          <a:p>
            <a:r>
              <a:rPr lang="en-IL" sz="2400"/>
              <a:t>“Efficiently verifiable” Microcrypt</a:t>
            </a:r>
          </a:p>
        </p:txBody>
      </p:sp>
      <p:sp>
        <p:nvSpPr>
          <p:cNvPr id="11" name="TextBox 10">
            <a:extLst>
              <a:ext uri="{FF2B5EF4-FFF2-40B4-BE49-F238E27FC236}">
                <a16:creationId xmlns:a16="http://schemas.microsoft.com/office/drawing/2014/main" id="{7CD6199D-39A0-FF7D-2D1C-48E74EABC700}"/>
              </a:ext>
            </a:extLst>
          </p:cNvPr>
          <p:cNvSpPr txBox="1"/>
          <p:nvPr/>
        </p:nvSpPr>
        <p:spPr>
          <a:xfrm>
            <a:off x="146271" y="4796615"/>
            <a:ext cx="4766113" cy="461665"/>
          </a:xfrm>
          <a:prstGeom prst="rect">
            <a:avLst/>
          </a:prstGeom>
          <a:noFill/>
        </p:spPr>
        <p:txBody>
          <a:bodyPr wrap="none" rtlCol="0">
            <a:spAutoFit/>
          </a:bodyPr>
          <a:lstStyle/>
          <a:p>
            <a:r>
              <a:rPr lang="en-IL" sz="2400"/>
              <a:t>“Inefficiently verifiable” Microcrypt</a:t>
            </a:r>
          </a:p>
        </p:txBody>
      </p:sp>
      <p:sp>
        <p:nvSpPr>
          <p:cNvPr id="12" name="Rounded Rectangle 11">
            <a:extLst>
              <a:ext uri="{FF2B5EF4-FFF2-40B4-BE49-F238E27FC236}">
                <a16:creationId xmlns:a16="http://schemas.microsoft.com/office/drawing/2014/main" id="{D963EE68-1D2C-6202-92B1-9094264DDB5F}"/>
              </a:ext>
            </a:extLst>
          </p:cNvPr>
          <p:cNvSpPr/>
          <p:nvPr/>
        </p:nvSpPr>
        <p:spPr>
          <a:xfrm>
            <a:off x="2378470" y="3517808"/>
            <a:ext cx="1791439"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EV OWpuzz</a:t>
            </a:r>
          </a:p>
        </p:txBody>
      </p:sp>
      <p:sp>
        <p:nvSpPr>
          <p:cNvPr id="13" name="TextBox 12">
            <a:extLst>
              <a:ext uri="{FF2B5EF4-FFF2-40B4-BE49-F238E27FC236}">
                <a16:creationId xmlns:a16="http://schemas.microsoft.com/office/drawing/2014/main" id="{A48FBA17-388D-0A8A-C70B-A3A7D00A43D0}"/>
              </a:ext>
            </a:extLst>
          </p:cNvPr>
          <p:cNvSpPr txBox="1"/>
          <p:nvPr/>
        </p:nvSpPr>
        <p:spPr>
          <a:xfrm>
            <a:off x="4671934" y="6278106"/>
            <a:ext cx="2130711" cy="369332"/>
          </a:xfrm>
          <a:prstGeom prst="rect">
            <a:avLst/>
          </a:prstGeom>
          <a:noFill/>
        </p:spPr>
        <p:txBody>
          <a:bodyPr wrap="none" rtlCol="0">
            <a:spAutoFit/>
          </a:bodyPr>
          <a:lstStyle/>
          <a:p>
            <a:r>
              <a:rPr lang="en-US" sz="1800">
                <a:solidFill>
                  <a:srgbClr val="7030A0"/>
                </a:solidFill>
                <a:latin typeface="Century Schoolbook" panose="02040604050505020304" pitchFamily="18" charset="0"/>
              </a:rPr>
              <a:t>minimal primitive</a:t>
            </a:r>
            <a:endParaRPr lang="en-IL">
              <a:solidFill>
                <a:srgbClr val="7030A0"/>
              </a:solidFill>
            </a:endParaRPr>
          </a:p>
        </p:txBody>
      </p:sp>
      <p:sp>
        <p:nvSpPr>
          <p:cNvPr id="21" name="Rounded Rectangle 20">
            <a:extLst>
              <a:ext uri="{FF2B5EF4-FFF2-40B4-BE49-F238E27FC236}">
                <a16:creationId xmlns:a16="http://schemas.microsoft.com/office/drawing/2014/main" id="{480A1A80-6DE5-F85C-C63F-E5112D5240F6}"/>
              </a:ext>
            </a:extLst>
          </p:cNvPr>
          <p:cNvSpPr/>
          <p:nvPr/>
        </p:nvSpPr>
        <p:spPr>
          <a:xfrm>
            <a:off x="10566325" y="5557692"/>
            <a:ext cx="1359700"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OWpuzz</a:t>
            </a:r>
          </a:p>
        </p:txBody>
      </p:sp>
      <p:sp>
        <p:nvSpPr>
          <p:cNvPr id="22" name="Rounded Rectangle 21">
            <a:extLst>
              <a:ext uri="{FF2B5EF4-FFF2-40B4-BE49-F238E27FC236}">
                <a16:creationId xmlns:a16="http://schemas.microsoft.com/office/drawing/2014/main" id="{E0647978-3F7F-7369-502F-5A691FA00F1F}"/>
              </a:ext>
            </a:extLst>
          </p:cNvPr>
          <p:cNvSpPr/>
          <p:nvPr/>
        </p:nvSpPr>
        <p:spPr>
          <a:xfrm>
            <a:off x="1600442" y="5958161"/>
            <a:ext cx="1787226" cy="314604"/>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IV OWSG</a:t>
            </a:r>
          </a:p>
        </p:txBody>
      </p:sp>
      <p:cxnSp>
        <p:nvCxnSpPr>
          <p:cNvPr id="24" name="Straight Arrow Connector 23">
            <a:extLst>
              <a:ext uri="{FF2B5EF4-FFF2-40B4-BE49-F238E27FC236}">
                <a16:creationId xmlns:a16="http://schemas.microsoft.com/office/drawing/2014/main" id="{BF303136-0E8F-87AE-853F-1B64EF91E7C8}"/>
              </a:ext>
            </a:extLst>
          </p:cNvPr>
          <p:cNvCxnSpPr>
            <a:cxnSpLocks/>
            <a:stCxn id="16" idx="1"/>
          </p:cNvCxnSpPr>
          <p:nvPr/>
        </p:nvCxnSpPr>
        <p:spPr>
          <a:xfrm flipH="1" flipV="1">
            <a:off x="3402997" y="6126111"/>
            <a:ext cx="2062799" cy="1"/>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F76E2B-19A0-223A-1FB3-74A25B36961F}"/>
              </a:ext>
            </a:extLst>
          </p:cNvPr>
          <p:cNvCxnSpPr>
            <a:cxnSpLocks/>
          </p:cNvCxnSpPr>
          <p:nvPr/>
        </p:nvCxnSpPr>
        <p:spPr>
          <a:xfrm flipH="1">
            <a:off x="1700744" y="3897534"/>
            <a:ext cx="667028" cy="32327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872CF04-D13F-32F5-6C58-AEFEE98447E1}"/>
              </a:ext>
            </a:extLst>
          </p:cNvPr>
          <p:cNvCxnSpPr>
            <a:cxnSpLocks/>
          </p:cNvCxnSpPr>
          <p:nvPr/>
        </p:nvCxnSpPr>
        <p:spPr>
          <a:xfrm>
            <a:off x="9606532" y="5388797"/>
            <a:ext cx="956206" cy="27616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0AE3480-0849-F1A6-9D9D-653983D605B0}"/>
              </a:ext>
            </a:extLst>
          </p:cNvPr>
          <p:cNvSpPr>
            <a:spLocks noGrp="1"/>
          </p:cNvSpPr>
          <p:nvPr>
            <p:ph type="sldNum" sz="quarter" idx="12"/>
          </p:nvPr>
        </p:nvSpPr>
        <p:spPr/>
        <p:txBody>
          <a:bodyPr/>
          <a:lstStyle/>
          <a:p>
            <a:fld id="{68E2B3F7-0564-411F-8980-F44F19FCCCAD}" type="slidenum">
              <a:rPr lang="en-US" smtClean="0"/>
              <a:t>13</a:t>
            </a:fld>
            <a:endParaRPr lang="en-US"/>
          </a:p>
        </p:txBody>
      </p:sp>
    </p:spTree>
    <p:extLst>
      <p:ext uri="{BB962C8B-B14F-4D97-AF65-F5344CB8AC3E}">
        <p14:creationId xmlns:p14="http://schemas.microsoft.com/office/powerpoint/2010/main" val="1562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E9E2-BDD2-9462-93F1-8669E9C54387}"/>
              </a:ext>
            </a:extLst>
          </p:cNvPr>
          <p:cNvSpPr>
            <a:spLocks noGrp="1"/>
          </p:cNvSpPr>
          <p:nvPr>
            <p:ph type="title"/>
          </p:nvPr>
        </p:nvSpPr>
        <p:spPr/>
        <p:txBody>
          <a:bodyPr/>
          <a:lstStyle/>
          <a:p>
            <a:r>
              <a:rPr lang="en-IL"/>
              <a:t>Technical section</a:t>
            </a:r>
          </a:p>
        </p:txBody>
      </p:sp>
      <p:grpSp>
        <p:nvGrpSpPr>
          <p:cNvPr id="4" name="Group 3">
            <a:extLst>
              <a:ext uri="{FF2B5EF4-FFF2-40B4-BE49-F238E27FC236}">
                <a16:creationId xmlns:a16="http://schemas.microsoft.com/office/drawing/2014/main" id="{03C1E864-3CA5-A6E2-BB8A-EBCFCB0C8614}"/>
              </a:ext>
            </a:extLst>
          </p:cNvPr>
          <p:cNvGrpSpPr/>
          <p:nvPr/>
        </p:nvGrpSpPr>
        <p:grpSpPr>
          <a:xfrm>
            <a:off x="4149185" y="4562475"/>
            <a:ext cx="5356934" cy="923330"/>
            <a:chOff x="3431016" y="2528970"/>
            <a:chExt cx="5356934" cy="923330"/>
          </a:xfrm>
        </p:grpSpPr>
        <p:sp>
          <p:nvSpPr>
            <p:cNvPr id="5" name="TextBox 4">
              <a:extLst>
                <a:ext uri="{FF2B5EF4-FFF2-40B4-BE49-F238E27FC236}">
                  <a16:creationId xmlns:a16="http://schemas.microsoft.com/office/drawing/2014/main" id="{281E3CC2-9222-F70D-EBEA-A44DE8813993}"/>
                </a:ext>
              </a:extLst>
            </p:cNvPr>
            <p:cNvSpPr txBox="1"/>
            <p:nvPr/>
          </p:nvSpPr>
          <p:spPr>
            <a:xfrm>
              <a:off x="6683685" y="2684154"/>
              <a:ext cx="2104265" cy="646331"/>
            </a:xfrm>
            <a:prstGeom prst="rect">
              <a:avLst/>
            </a:prstGeom>
            <a:noFill/>
          </p:spPr>
          <p:txBody>
            <a:bodyPr wrap="square">
              <a:spAutoFit/>
            </a:bodyPr>
            <a:lstStyle/>
            <a:p>
              <a:pPr algn="ctr"/>
              <a:r>
                <a:rPr lang="en-US" sz="3600">
                  <a:latin typeface="Century Schoolbook" panose="02040604050505020304" pitchFamily="18" charset="0"/>
                </a:rPr>
                <a:t>OWSG</a:t>
              </a:r>
            </a:p>
          </p:txBody>
        </p:sp>
        <p:sp>
          <p:nvSpPr>
            <p:cNvPr id="6" name="TextBox 5">
              <a:extLst>
                <a:ext uri="{FF2B5EF4-FFF2-40B4-BE49-F238E27FC236}">
                  <a16:creationId xmlns:a16="http://schemas.microsoft.com/office/drawing/2014/main" id="{8F156E37-7EEE-5D0C-624E-7C4E41B2C813}"/>
                </a:ext>
              </a:extLst>
            </p:cNvPr>
            <p:cNvSpPr txBox="1"/>
            <p:nvPr/>
          </p:nvSpPr>
          <p:spPr>
            <a:xfrm>
              <a:off x="3431016" y="2684155"/>
              <a:ext cx="2184853" cy="646331"/>
            </a:xfrm>
            <a:prstGeom prst="rect">
              <a:avLst/>
            </a:prstGeom>
            <a:noFill/>
          </p:spPr>
          <p:txBody>
            <a:bodyPr wrap="square">
              <a:spAutoFit/>
            </a:bodyPr>
            <a:lstStyle/>
            <a:p>
              <a:pPr algn="ctr"/>
              <a:r>
                <a:rPr lang="en-US" sz="3600">
                  <a:latin typeface="Century Schoolbook" panose="02040604050505020304" pitchFamily="18" charset="0"/>
                </a:rPr>
                <a:t>QEFID</a:t>
              </a:r>
            </a:p>
          </p:txBody>
        </p:sp>
        <p:grpSp>
          <p:nvGrpSpPr>
            <p:cNvPr id="7" name="Group 6">
              <a:extLst>
                <a:ext uri="{FF2B5EF4-FFF2-40B4-BE49-F238E27FC236}">
                  <a16:creationId xmlns:a16="http://schemas.microsoft.com/office/drawing/2014/main" id="{99F2ECE6-7BCB-DA5C-CE3F-D032B16323FA}"/>
                </a:ext>
              </a:extLst>
            </p:cNvPr>
            <p:cNvGrpSpPr/>
            <p:nvPr/>
          </p:nvGrpSpPr>
          <p:grpSpPr>
            <a:xfrm>
              <a:off x="5386935" y="2528970"/>
              <a:ext cx="1418130" cy="923330"/>
              <a:chOff x="5386935" y="2528970"/>
              <a:chExt cx="1418130" cy="92333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69AA43-8191-0A21-744F-C7DD5DB7E34C}"/>
                      </a:ext>
                    </a:extLst>
                  </p:cNvPr>
                  <p:cNvSpPr txBox="1"/>
                  <p:nvPr/>
                </p:nvSpPr>
                <p:spPr>
                  <a:xfrm>
                    <a:off x="5386935" y="2528970"/>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solidFill>
                                <a:srgbClr val="FF0000"/>
                              </a:solidFill>
                              <a:latin typeface="Cambria Math" panose="02040503050406030204" pitchFamily="18" charset="0"/>
                              <a:ea typeface="Cambria Math" panose="02040503050406030204" pitchFamily="18" charset="0"/>
                            </a:rPr>
                            <m:t>⟹</m:t>
                          </m:r>
                        </m:oMath>
                      </m:oMathPara>
                    </a14:m>
                    <a:endParaRPr lang="en-US" sz="5400">
                      <a:solidFill>
                        <a:srgbClr val="FF0000"/>
                      </a:solidFill>
                    </a:endParaRPr>
                  </a:p>
                </p:txBody>
              </p:sp>
            </mc:Choice>
            <mc:Fallback xmlns="">
              <p:sp>
                <p:nvSpPr>
                  <p:cNvPr id="8" name="TextBox 7">
                    <a:extLst>
                      <a:ext uri="{FF2B5EF4-FFF2-40B4-BE49-F238E27FC236}">
                        <a16:creationId xmlns:a16="http://schemas.microsoft.com/office/drawing/2014/main" id="{2D69AA43-8191-0A21-744F-C7DD5DB7E34C}"/>
                      </a:ext>
                    </a:extLst>
                  </p:cNvPr>
                  <p:cNvSpPr txBox="1">
                    <a:spLocks noRot="1" noChangeAspect="1" noMove="1" noResize="1" noEditPoints="1" noAdjustHandles="1" noChangeArrowheads="1" noChangeShapeType="1" noTextEdit="1"/>
                  </p:cNvSpPr>
                  <p:nvPr/>
                </p:nvSpPr>
                <p:spPr>
                  <a:xfrm>
                    <a:off x="5386935" y="2528970"/>
                    <a:ext cx="1418130" cy="923330"/>
                  </a:xfrm>
                  <a:prstGeom prst="rect">
                    <a:avLst/>
                  </a:prstGeom>
                  <a:blipFill>
                    <a:blip r:embed="rId2"/>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0C209B87-8F0F-ABE9-76A4-AC7FE7E6FB82}"/>
                  </a:ext>
                </a:extLst>
              </p:cNvPr>
              <p:cNvCxnSpPr>
                <a:cxnSpLocks/>
              </p:cNvCxnSpPr>
              <p:nvPr/>
            </p:nvCxnSpPr>
            <p:spPr>
              <a:xfrm>
                <a:off x="5914596" y="2767476"/>
                <a:ext cx="299764" cy="50512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3" name="Slide Number Placeholder 2">
            <a:extLst>
              <a:ext uri="{FF2B5EF4-FFF2-40B4-BE49-F238E27FC236}">
                <a16:creationId xmlns:a16="http://schemas.microsoft.com/office/drawing/2014/main" id="{7B70809F-DFFC-689A-8B37-07985E8170DE}"/>
              </a:ext>
            </a:extLst>
          </p:cNvPr>
          <p:cNvSpPr>
            <a:spLocks noGrp="1"/>
          </p:cNvSpPr>
          <p:nvPr>
            <p:ph type="sldNum" sz="quarter" idx="12"/>
          </p:nvPr>
        </p:nvSpPr>
        <p:spPr/>
        <p:txBody>
          <a:bodyPr/>
          <a:lstStyle/>
          <a:p>
            <a:fld id="{68E2B3F7-0564-411F-8980-F44F19FCCCAD}" type="slidenum">
              <a:rPr lang="en-US" smtClean="0"/>
              <a:t>14</a:t>
            </a:fld>
            <a:endParaRPr lang="en-US"/>
          </a:p>
        </p:txBody>
      </p:sp>
    </p:spTree>
    <p:extLst>
      <p:ext uri="{BB962C8B-B14F-4D97-AF65-F5344CB8AC3E}">
        <p14:creationId xmlns:p14="http://schemas.microsoft.com/office/powerpoint/2010/main" val="315429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F6AB4-5A2B-B556-0193-09B419652D4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8410FEF-27AF-973E-F857-94CE9ACA0117}"/>
              </a:ext>
            </a:extLst>
          </p:cNvPr>
          <p:cNvGrpSpPr/>
          <p:nvPr/>
        </p:nvGrpSpPr>
        <p:grpSpPr>
          <a:xfrm>
            <a:off x="3463385" y="237063"/>
            <a:ext cx="5356934" cy="1161762"/>
            <a:chOff x="3463385" y="237063"/>
            <a:chExt cx="5356934" cy="1161762"/>
          </a:xfrm>
        </p:grpSpPr>
        <p:grpSp>
          <p:nvGrpSpPr>
            <p:cNvPr id="8" name="Group 7">
              <a:extLst>
                <a:ext uri="{FF2B5EF4-FFF2-40B4-BE49-F238E27FC236}">
                  <a16:creationId xmlns:a16="http://schemas.microsoft.com/office/drawing/2014/main" id="{2151C5F3-9DA6-77A6-2D6E-260D23F158D1}"/>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9CE263-ECF5-6B13-48C3-7ADE87FEB0CE}"/>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3600">
                        <a:latin typeface="Century Schoolbook" panose="02040604050505020304" pitchFamily="18" charset="0"/>
                      </a:rPr>
                      <a:t>OWSG</a:t>
                    </a:r>
                  </a:p>
                </p:txBody>
              </p:sp>
            </mc:Choice>
            <mc:Fallback xmlns="">
              <p:sp>
                <p:nvSpPr>
                  <p:cNvPr id="9" name="TextBox 8">
                    <a:extLst>
                      <a:ext uri="{FF2B5EF4-FFF2-40B4-BE49-F238E27FC236}">
                        <a16:creationId xmlns:a16="http://schemas.microsoft.com/office/drawing/2014/main" id="{A79CE263-ECF5-6B13-48C3-7ADE87FEB0CE}"/>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2"/>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E10AEF2-AC1D-809D-21F9-00C290B07A70}"/>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smtClean="0">
                            <a:latin typeface="Cambria Math" panose="02040503050406030204" pitchFamily="18" charset="0"/>
                          </a:rPr>
                          <m:t>∃</m:t>
                        </m:r>
                      </m:oMath>
                    </a14:m>
                    <a:r>
                      <a:rPr lang="en-US" sz="3600">
                        <a:latin typeface="Century Schoolbook" panose="02040604050505020304" pitchFamily="18" charset="0"/>
                      </a:rPr>
                      <a:t>QEFID</a:t>
                    </a:r>
                  </a:p>
                </p:txBody>
              </p:sp>
            </mc:Choice>
            <mc:Fallback xmlns="">
              <p:sp>
                <p:nvSpPr>
                  <p:cNvPr id="10" name="TextBox 9">
                    <a:extLst>
                      <a:ext uri="{FF2B5EF4-FFF2-40B4-BE49-F238E27FC236}">
                        <a16:creationId xmlns:a16="http://schemas.microsoft.com/office/drawing/2014/main" id="{CE10AEF2-AC1D-809D-21F9-00C290B07A70}"/>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3"/>
                    <a:stretch>
                      <a:fillRect b="-30081"/>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FEA09F84-5721-A767-CB75-CFB79320F389}"/>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4" name="TextBox 3">
              <a:extLst>
                <a:ext uri="{FF2B5EF4-FFF2-40B4-BE49-F238E27FC236}">
                  <a16:creationId xmlns:a16="http://schemas.microsoft.com/office/drawing/2014/main" id="{C6675C55-11FC-512C-438C-96600DBCCA63}"/>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sp>
        <p:nvSpPr>
          <p:cNvPr id="7" name="TextBox 6">
            <a:extLst>
              <a:ext uri="{FF2B5EF4-FFF2-40B4-BE49-F238E27FC236}">
                <a16:creationId xmlns:a16="http://schemas.microsoft.com/office/drawing/2014/main" id="{C81911B0-EF8E-F46A-86C5-AADB654A3C6D}"/>
              </a:ext>
            </a:extLst>
          </p:cNvPr>
          <p:cNvSpPr txBox="1"/>
          <p:nvPr/>
        </p:nvSpPr>
        <p:spPr>
          <a:xfrm>
            <a:off x="4766205" y="2091511"/>
            <a:ext cx="2659587" cy="400110"/>
          </a:xfrm>
          <a:prstGeom prst="rect">
            <a:avLst/>
          </a:prstGeom>
          <a:noFill/>
        </p:spPr>
        <p:txBody>
          <a:bodyPr wrap="square">
            <a:spAutoFit/>
          </a:bodyPr>
          <a:lstStyle/>
          <a:p>
            <a:pPr algn="ctr"/>
            <a:r>
              <a:rPr lang="en-US" sz="2000" i="1">
                <a:latin typeface="Century Schoolbook" panose="02040604050505020304" pitchFamily="18" charset="0"/>
              </a:rPr>
              <a:t>Two-Oracle Recipe</a:t>
            </a:r>
            <a:endParaRPr lang="en-US" sz="2000" i="1"/>
          </a:p>
        </p:txBody>
      </p:sp>
      <p:sp>
        <p:nvSpPr>
          <p:cNvPr id="11" name="TextBox 10">
            <a:extLst>
              <a:ext uri="{FF2B5EF4-FFF2-40B4-BE49-F238E27FC236}">
                <a16:creationId xmlns:a16="http://schemas.microsoft.com/office/drawing/2014/main" id="{0E5AECFB-6685-5FAA-322F-45785E28F95D}"/>
              </a:ext>
            </a:extLst>
          </p:cNvPr>
          <p:cNvSpPr txBox="1"/>
          <p:nvPr/>
        </p:nvSpPr>
        <p:spPr>
          <a:xfrm>
            <a:off x="913049" y="2730053"/>
            <a:ext cx="4735189" cy="861774"/>
          </a:xfrm>
          <a:prstGeom prst="rect">
            <a:avLst/>
          </a:prstGeom>
          <a:noFill/>
        </p:spPr>
        <p:txBody>
          <a:bodyPr wrap="square">
            <a:spAutoFit/>
          </a:bodyPr>
          <a:lstStyle/>
          <a:p>
            <a:pPr algn="ctr"/>
            <a:r>
              <a:rPr lang="en-US" sz="3200">
                <a:latin typeface="Century Schoolbook" panose="02040604050505020304" pitchFamily="18" charset="0"/>
              </a:rPr>
              <a:t>Hardness Oracle</a:t>
            </a:r>
          </a:p>
          <a:p>
            <a:pPr algn="ctr"/>
            <a:r>
              <a:rPr lang="en-US" i="1">
                <a:latin typeface="Century Schoolbook" panose="02040604050505020304" pitchFamily="18" charset="0"/>
              </a:rPr>
              <a:t>Gives sufficient hardness to build QEFID</a:t>
            </a:r>
          </a:p>
        </p:txBody>
      </p:sp>
      <p:sp>
        <p:nvSpPr>
          <p:cNvPr id="16" name="TextBox 15">
            <a:extLst>
              <a:ext uri="{FF2B5EF4-FFF2-40B4-BE49-F238E27FC236}">
                <a16:creationId xmlns:a16="http://schemas.microsoft.com/office/drawing/2014/main" id="{8ABBCD01-2780-3A7C-1840-9BE910B53994}"/>
              </a:ext>
            </a:extLst>
          </p:cNvPr>
          <p:cNvSpPr txBox="1"/>
          <p:nvPr/>
        </p:nvSpPr>
        <p:spPr>
          <a:xfrm>
            <a:off x="6309423" y="2730052"/>
            <a:ext cx="4735189" cy="1138773"/>
          </a:xfrm>
          <a:prstGeom prst="rect">
            <a:avLst/>
          </a:prstGeom>
          <a:noFill/>
        </p:spPr>
        <p:txBody>
          <a:bodyPr wrap="square">
            <a:spAutoFit/>
          </a:bodyPr>
          <a:lstStyle/>
          <a:p>
            <a:pPr algn="ctr"/>
            <a:r>
              <a:rPr lang="en-US" sz="3200">
                <a:latin typeface="Century Schoolbook" panose="02040604050505020304" pitchFamily="18" charset="0"/>
              </a:rPr>
              <a:t>Inversion Oracle</a:t>
            </a:r>
          </a:p>
          <a:p>
            <a:pPr algn="ctr"/>
            <a:r>
              <a:rPr lang="en-US" i="1">
                <a:latin typeface="Century Schoolbook" panose="02040604050505020304" pitchFamily="18" charset="0"/>
              </a:rPr>
              <a:t>Gives sufficient computational power to break any OWSG</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8992A0-3ED5-BC5F-841C-B77321D264A5}"/>
                  </a:ext>
                </a:extLst>
              </p:cNvPr>
              <p:cNvSpPr txBox="1"/>
              <p:nvPr/>
            </p:nvSpPr>
            <p:spPr>
              <a:xfrm>
                <a:off x="5775351" y="2721114"/>
                <a:ext cx="641294"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a:p>
            </p:txBody>
          </p:sp>
        </mc:Choice>
        <mc:Fallback xmlns="">
          <p:sp>
            <p:nvSpPr>
              <p:cNvPr id="18" name="TextBox 17">
                <a:extLst>
                  <a:ext uri="{FF2B5EF4-FFF2-40B4-BE49-F238E27FC236}">
                    <a16:creationId xmlns:a16="http://schemas.microsoft.com/office/drawing/2014/main" id="{4D8992A0-3ED5-BC5F-841C-B77321D264A5}"/>
                  </a:ext>
                </a:extLst>
              </p:cNvPr>
              <p:cNvSpPr txBox="1">
                <a:spLocks noRot="1" noChangeAspect="1" noMove="1" noResize="1" noEditPoints="1" noAdjustHandles="1" noChangeArrowheads="1" noChangeShapeType="1" noTextEdit="1"/>
              </p:cNvSpPr>
              <p:nvPr/>
            </p:nvSpPr>
            <p:spPr>
              <a:xfrm>
                <a:off x="5775351" y="2721114"/>
                <a:ext cx="641294" cy="707886"/>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E666DA-02C2-CACA-53A2-1F0E0A2EC90E}"/>
              </a:ext>
            </a:extLst>
          </p:cNvPr>
          <p:cNvSpPr>
            <a:spLocks noGrp="1"/>
          </p:cNvSpPr>
          <p:nvPr>
            <p:ph type="sldNum" sz="quarter" idx="12"/>
          </p:nvPr>
        </p:nvSpPr>
        <p:spPr/>
        <p:txBody>
          <a:bodyPr/>
          <a:lstStyle/>
          <a:p>
            <a:fld id="{68E2B3F7-0564-411F-8980-F44F19FCCCAD}" type="slidenum">
              <a:rPr lang="en-US" smtClean="0"/>
              <a:t>15</a:t>
            </a:fld>
            <a:endParaRPr lang="en-US"/>
          </a:p>
        </p:txBody>
      </p:sp>
    </p:spTree>
    <p:extLst>
      <p:ext uri="{BB962C8B-B14F-4D97-AF65-F5344CB8AC3E}">
        <p14:creationId xmlns:p14="http://schemas.microsoft.com/office/powerpoint/2010/main" val="31085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52DA-2283-AAB2-A181-655B88A6FC15}"/>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905FF893-C028-AEA9-F754-3B39F4F23046}"/>
              </a:ext>
            </a:extLst>
          </p:cNvPr>
          <p:cNvGrpSpPr/>
          <p:nvPr/>
        </p:nvGrpSpPr>
        <p:grpSpPr>
          <a:xfrm>
            <a:off x="1975334" y="2412322"/>
            <a:ext cx="4454966" cy="1138389"/>
            <a:chOff x="3003056" y="4990186"/>
            <a:chExt cx="4454966" cy="1138389"/>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9944B8-351E-140F-E2EC-849752B19157}"/>
                    </a:ext>
                  </a:extLst>
                </p:cNvPr>
                <p:cNvSpPr txBox="1"/>
                <p:nvPr/>
              </p:nvSpPr>
              <p:spPr>
                <a:xfrm>
                  <a:off x="5442407" y="4990186"/>
                  <a:ext cx="2015615" cy="1138389"/>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𝑆</m:t>
                            </m:r>
                          </m:sub>
                          <m:sup/>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e>
                            </m:d>
                          </m:e>
                        </m:nary>
                      </m:oMath>
                    </m:oMathPara>
                  </a14:m>
                  <a:endParaRPr lang="en-US" sz="2800" baseline="-25000"/>
                </a:p>
              </p:txBody>
            </p:sp>
          </mc:Choice>
          <mc:Fallback xmlns="">
            <p:sp>
              <p:nvSpPr>
                <p:cNvPr id="2" name="TextBox 1">
                  <a:extLst>
                    <a:ext uri="{FF2B5EF4-FFF2-40B4-BE49-F238E27FC236}">
                      <a16:creationId xmlns:a16="http://schemas.microsoft.com/office/drawing/2014/main" id="{E99944B8-351E-140F-E2EC-849752B19157}"/>
                    </a:ext>
                  </a:extLst>
                </p:cNvPr>
                <p:cNvSpPr txBox="1">
                  <a:spLocks noRot="1" noChangeAspect="1" noMove="1" noResize="1" noEditPoints="1" noAdjustHandles="1" noChangeArrowheads="1" noChangeShapeType="1" noTextEdit="1"/>
                </p:cNvSpPr>
                <p:nvPr/>
              </p:nvSpPr>
              <p:spPr>
                <a:xfrm>
                  <a:off x="5442407" y="4990186"/>
                  <a:ext cx="2015615" cy="1138389"/>
                </a:xfrm>
                <a:prstGeom prst="rect">
                  <a:avLst/>
                </a:prstGeom>
                <a:blipFill>
                  <a:blip r:embed="rId3"/>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F3E9BC73-AB40-C6A6-A57E-D3D013EA9F67}"/>
                </a:ext>
              </a:extLst>
            </p:cNvPr>
            <p:cNvCxnSpPr>
              <a:cxnSpLocks/>
            </p:cNvCxnSpPr>
            <p:nvPr/>
          </p:nvCxnSpPr>
          <p:spPr>
            <a:xfrm>
              <a:off x="3979625" y="5516933"/>
              <a:ext cx="1368591"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F815201-9F31-13C3-C8B0-855DB441F955}"/>
                    </a:ext>
                  </a:extLst>
                </p:cNvPr>
                <p:cNvSpPr txBox="1"/>
                <p:nvPr/>
              </p:nvSpPr>
              <p:spPr>
                <a:xfrm>
                  <a:off x="3003056" y="5157212"/>
                  <a:ext cx="854145" cy="543417"/>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e>
                          <m:sup>
                            <m:r>
                              <a:rPr lang="en-US" sz="2800" b="0" i="1" smtClean="0">
                                <a:latin typeface="Cambria Math" panose="02040503050406030204" pitchFamily="18" charset="0"/>
                              </a:rPr>
                              <m:t>𝜆</m:t>
                            </m:r>
                          </m:sup>
                        </m:sSup>
                      </m:oMath>
                    </m:oMathPara>
                  </a14:m>
                  <a:endParaRPr lang="en-US" sz="2800" baseline="-25000"/>
                </a:p>
              </p:txBody>
            </p:sp>
          </mc:Choice>
          <mc:Fallback xmlns="">
            <p:sp>
              <p:nvSpPr>
                <p:cNvPr id="36" name="TextBox 35">
                  <a:extLst>
                    <a:ext uri="{FF2B5EF4-FFF2-40B4-BE49-F238E27FC236}">
                      <a16:creationId xmlns:a16="http://schemas.microsoft.com/office/drawing/2014/main" id="{8F815201-9F31-13C3-C8B0-855DB441F955}"/>
                    </a:ext>
                  </a:extLst>
                </p:cNvPr>
                <p:cNvSpPr txBox="1">
                  <a:spLocks noRot="1" noChangeAspect="1" noMove="1" noResize="1" noEditPoints="1" noAdjustHandles="1" noChangeArrowheads="1" noChangeShapeType="1" noTextEdit="1"/>
                </p:cNvSpPr>
                <p:nvPr/>
              </p:nvSpPr>
              <p:spPr>
                <a:xfrm>
                  <a:off x="3003056" y="5157212"/>
                  <a:ext cx="854145" cy="543417"/>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5FC64E95-9D55-A207-34D6-ADF02B5B0FD1}"/>
                  </a:ext>
                </a:extLst>
              </p:cNvPr>
              <p:cNvSpPr>
                <a:spLocks noGrp="1"/>
              </p:cNvSpPr>
              <p:nvPr>
                <p:ph type="title"/>
              </p:nvPr>
            </p:nvSpPr>
            <p:spPr>
              <a:xfrm>
                <a:off x="838200" y="146641"/>
                <a:ext cx="10515600" cy="1325563"/>
              </a:xfrm>
            </p:spPr>
            <p:txBody>
              <a:bodyPr/>
              <a:lstStyle/>
              <a:p>
                <a:r>
                  <a:rPr lang="en-US">
                    <a:latin typeface="Century Schoolbook" panose="02040604050505020304" pitchFamily="18" charset="0"/>
                  </a:rPr>
                  <a:t>The “</a:t>
                </a:r>
                <a14:m>
                  <m:oMath xmlns:m="http://schemas.openxmlformats.org/officeDocument/2006/math">
                    <m:r>
                      <a:rPr lang="en-US" b="0" i="1" smtClean="0">
                        <a:latin typeface="Cambria Math" panose="02040503050406030204" pitchFamily="18" charset="0"/>
                      </a:rPr>
                      <m:t>𝑆</m:t>
                    </m:r>
                  </m:oMath>
                </a14:m>
                <a:r>
                  <a:rPr lang="en-US">
                    <a:latin typeface="Century Schoolbook" panose="02040604050505020304" pitchFamily="18" charset="0"/>
                  </a:rPr>
                  <a:t>-Oracle”</a:t>
                </a:r>
              </a:p>
            </p:txBody>
          </p:sp>
        </mc:Choice>
        <mc:Fallback xmlns="">
          <p:sp>
            <p:nvSpPr>
              <p:cNvPr id="13" name="Title 1">
                <a:extLst>
                  <a:ext uri="{FF2B5EF4-FFF2-40B4-BE49-F238E27FC236}">
                    <a16:creationId xmlns:a16="http://schemas.microsoft.com/office/drawing/2014/main" id="{5FC64E95-9D55-A207-34D6-ADF02B5B0FD1}"/>
                  </a:ext>
                </a:extLst>
              </p:cNvPr>
              <p:cNvSpPr>
                <a:spLocks noGrp="1" noRot="1" noChangeAspect="1" noMove="1" noResize="1" noEditPoints="1" noAdjustHandles="1" noChangeArrowheads="1" noChangeShapeType="1" noTextEdit="1"/>
              </p:cNvSpPr>
              <p:nvPr>
                <p:ph type="title"/>
              </p:nvPr>
            </p:nvSpPr>
            <p:spPr>
              <a:xfrm>
                <a:off x="838200" y="146641"/>
                <a:ext cx="10515600" cy="1325563"/>
              </a:xfrm>
              <a:blipFill>
                <a:blip r:embed="rId5"/>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33E2E47-1B91-6383-E59E-957E7126606E}"/>
                  </a:ext>
                </a:extLst>
              </p:cNvPr>
              <p:cNvSpPr txBox="1"/>
              <p:nvPr/>
            </p:nvSpPr>
            <p:spPr>
              <a:xfrm>
                <a:off x="838199" y="1424168"/>
                <a:ext cx="9195925" cy="479490"/>
              </a:xfrm>
              <a:prstGeom prst="rect">
                <a:avLst/>
              </a:prstGeom>
              <a:noFill/>
            </p:spPr>
            <p:txBody>
              <a:bodyPr wrap="square">
                <a:spAutoFit/>
              </a:bodyPr>
              <a:lstStyle/>
              <a:p>
                <a:pPr marL="0" indent="0">
                  <a:buNone/>
                </a:pPr>
                <a:r>
                  <a:rPr lang="en-US" sz="2400">
                    <a:latin typeface="Century Schoolbook" panose="02040604050505020304" pitchFamily="18" charset="0"/>
                  </a:rPr>
                  <a:t>Samples a uniformly random subset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𝜆</m:t>
                        </m:r>
                      </m:sup>
                    </m:sSup>
                    <m:r>
                      <a:rPr lang="en-US" sz="2400" b="0" i="1" smtClean="0">
                        <a:latin typeface="Cambria Math" panose="02040503050406030204" pitchFamily="18" charset="0"/>
                      </a:rPr>
                      <m:t>\</m:t>
                    </m:r>
                    <m:r>
                      <m:rPr>
                        <m:lit/>
                      </m:rP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𝜆</m:t>
                        </m:r>
                      </m:sup>
                    </m:sSup>
                    <m:r>
                      <a:rPr lang="en-US" sz="2400" b="0" i="1" smtClean="0">
                        <a:latin typeface="Cambria Math" panose="02040503050406030204" pitchFamily="18" charset="0"/>
                      </a:rPr>
                      <m:t>}</m:t>
                    </m:r>
                  </m:oMath>
                </a14:m>
                <a:r>
                  <a:rPr lang="en-US" sz="2400">
                    <a:latin typeface="Century Schoolbook" panose="02040604050505020304" pitchFamily="18" charset="0"/>
                  </a:rPr>
                  <a:t> of size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𝜆</m:t>
                        </m:r>
                        <m:r>
                          <a:rPr lang="en-US" sz="2400" b="0" i="1" smtClean="0">
                            <a:latin typeface="Cambria Math" panose="02040503050406030204" pitchFamily="18" charset="0"/>
                          </a:rPr>
                          <m:t>/2</m:t>
                        </m:r>
                      </m:sup>
                    </m:sSup>
                  </m:oMath>
                </a14:m>
                <a:r>
                  <a:rPr lang="en-US" sz="2400">
                    <a:latin typeface="Century Schoolbook" panose="02040604050505020304" pitchFamily="18" charset="0"/>
                  </a:rPr>
                  <a:t>.</a:t>
                </a:r>
              </a:p>
            </p:txBody>
          </p:sp>
        </mc:Choice>
        <mc:Fallback xmlns="">
          <p:sp>
            <p:nvSpPr>
              <p:cNvPr id="17" name="TextBox 16">
                <a:extLst>
                  <a:ext uri="{FF2B5EF4-FFF2-40B4-BE49-F238E27FC236}">
                    <a16:creationId xmlns:a16="http://schemas.microsoft.com/office/drawing/2014/main" id="{933E2E47-1B91-6383-E59E-957E7126606E}"/>
                  </a:ext>
                </a:extLst>
              </p:cNvPr>
              <p:cNvSpPr txBox="1">
                <a:spLocks noRot="1" noChangeAspect="1" noMove="1" noResize="1" noEditPoints="1" noAdjustHandles="1" noChangeArrowheads="1" noChangeShapeType="1" noTextEdit="1"/>
              </p:cNvSpPr>
              <p:nvPr/>
            </p:nvSpPr>
            <p:spPr>
              <a:xfrm>
                <a:off x="838199" y="1424168"/>
                <a:ext cx="9195925" cy="479490"/>
              </a:xfrm>
              <a:prstGeom prst="rect">
                <a:avLst/>
              </a:prstGeom>
              <a:blipFill>
                <a:blip r:embed="rId6"/>
                <a:stretch>
                  <a:fillRect l="-994" t="-6410" b="-29487"/>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47ECA6E7-A48A-8099-D303-4CEFDB881389}"/>
              </a:ext>
            </a:extLst>
          </p:cNvPr>
          <p:cNvGrpSpPr/>
          <p:nvPr/>
        </p:nvGrpSpPr>
        <p:grpSpPr>
          <a:xfrm>
            <a:off x="920258" y="3508007"/>
            <a:ext cx="4348647" cy="1137876"/>
            <a:chOff x="1947980" y="4947995"/>
            <a:chExt cx="4348647" cy="1137876"/>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C1B3C6A-940E-771A-56B5-B446A6702A47}"/>
                    </a:ext>
                  </a:extLst>
                </p:cNvPr>
                <p:cNvSpPr txBox="1"/>
                <p:nvPr/>
              </p:nvSpPr>
              <p:spPr>
                <a:xfrm>
                  <a:off x="1947980" y="4947995"/>
                  <a:ext cx="2031645" cy="1137876"/>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𝑆</m:t>
                            </m:r>
                          </m:sub>
                          <m:sup/>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e>
                            </m:d>
                          </m:e>
                        </m:nary>
                      </m:oMath>
                    </m:oMathPara>
                  </a14:m>
                  <a:endParaRPr lang="en-US" sz="2800" baseline="-25000"/>
                </a:p>
              </p:txBody>
            </p:sp>
          </mc:Choice>
          <mc:Fallback xmlns="">
            <p:sp>
              <p:nvSpPr>
                <p:cNvPr id="19" name="TextBox 18">
                  <a:extLst>
                    <a:ext uri="{FF2B5EF4-FFF2-40B4-BE49-F238E27FC236}">
                      <a16:creationId xmlns:a16="http://schemas.microsoft.com/office/drawing/2014/main" id="{3C1B3C6A-940E-771A-56B5-B446A6702A47}"/>
                    </a:ext>
                  </a:extLst>
                </p:cNvPr>
                <p:cNvSpPr txBox="1">
                  <a:spLocks noRot="1" noChangeAspect="1" noMove="1" noResize="1" noEditPoints="1" noAdjustHandles="1" noChangeArrowheads="1" noChangeShapeType="1" noTextEdit="1"/>
                </p:cNvSpPr>
                <p:nvPr/>
              </p:nvSpPr>
              <p:spPr>
                <a:xfrm>
                  <a:off x="1947980" y="4947995"/>
                  <a:ext cx="2031645" cy="1137876"/>
                </a:xfrm>
                <a:prstGeom prst="rect">
                  <a:avLst/>
                </a:prstGeom>
                <a:blipFill>
                  <a:blip r:embed="rId7"/>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9C380ED7-C81A-1AF7-DDC3-0A663F8A6EA1}"/>
                </a:ext>
              </a:extLst>
            </p:cNvPr>
            <p:cNvCxnSpPr>
              <a:cxnSpLocks/>
            </p:cNvCxnSpPr>
            <p:nvPr/>
          </p:nvCxnSpPr>
          <p:spPr>
            <a:xfrm>
              <a:off x="3979625" y="5516933"/>
              <a:ext cx="1368591"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5119708-3DE0-D18C-E1C3-BF3C183C78E8}"/>
                    </a:ext>
                  </a:extLst>
                </p:cNvPr>
                <p:cNvSpPr txBox="1"/>
                <p:nvPr/>
              </p:nvSpPr>
              <p:spPr>
                <a:xfrm>
                  <a:off x="5442482" y="5204764"/>
                  <a:ext cx="854145" cy="543417"/>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e>
                          <m:sup>
                            <m:r>
                              <a:rPr lang="en-US" sz="2800" b="0" i="1" smtClean="0">
                                <a:latin typeface="Cambria Math" panose="02040503050406030204" pitchFamily="18" charset="0"/>
                              </a:rPr>
                              <m:t>𝜆</m:t>
                            </m:r>
                          </m:sup>
                        </m:sSup>
                      </m:oMath>
                    </m:oMathPara>
                  </a14:m>
                  <a:endParaRPr lang="en-US" sz="2800" baseline="-25000"/>
                </a:p>
              </p:txBody>
            </p:sp>
          </mc:Choice>
          <mc:Fallback xmlns="">
            <p:sp>
              <p:nvSpPr>
                <p:cNvPr id="22" name="TextBox 21">
                  <a:extLst>
                    <a:ext uri="{FF2B5EF4-FFF2-40B4-BE49-F238E27FC236}">
                      <a16:creationId xmlns:a16="http://schemas.microsoft.com/office/drawing/2014/main" id="{15119708-3DE0-D18C-E1C3-BF3C183C78E8}"/>
                    </a:ext>
                  </a:extLst>
                </p:cNvPr>
                <p:cNvSpPr txBox="1">
                  <a:spLocks noRot="1" noChangeAspect="1" noMove="1" noResize="1" noEditPoints="1" noAdjustHandles="1" noChangeArrowheads="1" noChangeShapeType="1" noTextEdit="1"/>
                </p:cNvSpPr>
                <p:nvPr/>
              </p:nvSpPr>
              <p:spPr>
                <a:xfrm>
                  <a:off x="5442482" y="5204764"/>
                  <a:ext cx="854145" cy="543417"/>
                </a:xfrm>
                <a:prstGeom prst="rect">
                  <a:avLst/>
                </a:prstGeom>
                <a:blipFill>
                  <a:blip r:embed="rId8"/>
                  <a:stretch>
                    <a:fillRect/>
                  </a:stretch>
                </a:blipFill>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28E8BDC7-AAA5-2A76-C0B0-43C990B92333}"/>
              </a:ext>
            </a:extLst>
          </p:cNvPr>
          <p:cNvGrpSpPr/>
          <p:nvPr/>
        </p:nvGrpSpPr>
        <p:grpSpPr>
          <a:xfrm>
            <a:off x="823120" y="4645882"/>
            <a:ext cx="4727026" cy="1149033"/>
            <a:chOff x="3161743" y="4925609"/>
            <a:chExt cx="4727026" cy="1149033"/>
          </a:xfrm>
        </p:grpSpPr>
        <p:grpSp>
          <p:nvGrpSpPr>
            <p:cNvPr id="32" name="Group 31">
              <a:extLst>
                <a:ext uri="{FF2B5EF4-FFF2-40B4-BE49-F238E27FC236}">
                  <a16:creationId xmlns:a16="http://schemas.microsoft.com/office/drawing/2014/main" id="{68288F02-0CFE-A8CE-5010-EDA44C7B942F}"/>
                </a:ext>
              </a:extLst>
            </p:cNvPr>
            <p:cNvGrpSpPr/>
            <p:nvPr/>
          </p:nvGrpSpPr>
          <p:grpSpPr>
            <a:xfrm>
              <a:off x="3161743" y="4925609"/>
              <a:ext cx="4727026" cy="1149033"/>
              <a:chOff x="1823644" y="4990186"/>
              <a:chExt cx="4727026" cy="1149033"/>
            </a:xfrm>
          </p:grpSpPr>
          <p:sp>
            <p:nvSpPr>
              <p:cNvPr id="37" name="TextBox 36">
                <a:extLst>
                  <a:ext uri="{FF2B5EF4-FFF2-40B4-BE49-F238E27FC236}">
                    <a16:creationId xmlns:a16="http://schemas.microsoft.com/office/drawing/2014/main" id="{F47D94A7-7BCC-A4FB-0F1E-ECEFA162E635}"/>
                  </a:ext>
                </a:extLst>
              </p:cNvPr>
              <p:cNvSpPr txBox="1"/>
              <p:nvPr/>
            </p:nvSpPr>
            <p:spPr>
              <a:xfrm>
                <a:off x="6365939" y="4990186"/>
                <a:ext cx="184731" cy="379591"/>
              </a:xfrm>
              <a:prstGeom prst="rect">
                <a:avLst/>
              </a:prstGeom>
              <a:noFill/>
            </p:spPr>
            <p:txBody>
              <a:bodyPr wrap="none">
                <a:spAutoFit/>
              </a:bodyPr>
              <a:lstStyle/>
              <a:p>
                <a:pPr algn="ctr"/>
                <a:endParaRPr lang="en-US" sz="2800" baseline="-25000"/>
              </a:p>
            </p:txBody>
          </p:sp>
          <p:cxnSp>
            <p:nvCxnSpPr>
              <p:cNvPr id="38" name="Straight Arrow Connector 37">
                <a:extLst>
                  <a:ext uri="{FF2B5EF4-FFF2-40B4-BE49-F238E27FC236}">
                    <a16:creationId xmlns:a16="http://schemas.microsoft.com/office/drawing/2014/main" id="{7D71B9E1-1A8B-2EEF-C595-05239D220A7F}"/>
                  </a:ext>
                </a:extLst>
              </p:cNvPr>
              <p:cNvCxnSpPr>
                <a:cxnSpLocks/>
              </p:cNvCxnSpPr>
              <p:nvPr/>
            </p:nvCxnSpPr>
            <p:spPr>
              <a:xfrm>
                <a:off x="3979625" y="5516933"/>
                <a:ext cx="1368591"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07CB635-7E71-6CB7-D4FA-7A7D5E8915BB}"/>
                      </a:ext>
                    </a:extLst>
                  </p:cNvPr>
                  <p:cNvSpPr txBox="1"/>
                  <p:nvPr/>
                </p:nvSpPr>
                <p:spPr>
                  <a:xfrm>
                    <a:off x="1823644" y="5164913"/>
                    <a:ext cx="1766766" cy="974306"/>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d>
                            </m:e>
                          </m:d>
                        </m:oMath>
                      </m:oMathPara>
                    </a14:m>
                    <a:endParaRPr lang="en-US" sz="2800" b="0" i="1">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e>
                          </m:d>
                        </m:oMath>
                      </m:oMathPara>
                    </a14:m>
                    <a:endParaRPr lang="en-US" sz="2800" baseline="-25000"/>
                  </a:p>
                </p:txBody>
              </p:sp>
            </mc:Choice>
            <mc:Fallback xmlns="">
              <p:sp>
                <p:nvSpPr>
                  <p:cNvPr id="39" name="TextBox 38">
                    <a:extLst>
                      <a:ext uri="{FF2B5EF4-FFF2-40B4-BE49-F238E27FC236}">
                        <a16:creationId xmlns:a16="http://schemas.microsoft.com/office/drawing/2014/main" id="{B07CB635-7E71-6CB7-D4FA-7A7D5E8915BB}"/>
                      </a:ext>
                    </a:extLst>
                  </p:cNvPr>
                  <p:cNvSpPr txBox="1">
                    <a:spLocks noRot="1" noChangeAspect="1" noMove="1" noResize="1" noEditPoints="1" noAdjustHandles="1" noChangeArrowheads="1" noChangeShapeType="1" noTextEdit="1"/>
                  </p:cNvSpPr>
                  <p:nvPr/>
                </p:nvSpPr>
                <p:spPr>
                  <a:xfrm>
                    <a:off x="1823644" y="5164913"/>
                    <a:ext cx="1766766" cy="974306"/>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AECE2ED-D2BE-AC53-02DC-367BA6F28C0F}"/>
                    </a:ext>
                  </a:extLst>
                </p:cNvPr>
                <p:cNvSpPr txBox="1"/>
                <p:nvPr/>
              </p:nvSpPr>
              <p:spPr>
                <a:xfrm>
                  <a:off x="6775031" y="5130472"/>
                  <a:ext cx="733983"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d>
                          </m:e>
                        </m:d>
                      </m:oMath>
                    </m:oMathPara>
                  </a14:m>
                  <a:endParaRPr lang="en-US" sz="2800" baseline="-25000"/>
                </a:p>
              </p:txBody>
            </p:sp>
          </mc:Choice>
          <mc:Fallback xmlns="">
            <p:sp>
              <p:nvSpPr>
                <p:cNvPr id="42" name="TextBox 41">
                  <a:extLst>
                    <a:ext uri="{FF2B5EF4-FFF2-40B4-BE49-F238E27FC236}">
                      <a16:creationId xmlns:a16="http://schemas.microsoft.com/office/drawing/2014/main" id="{EAECE2ED-D2BE-AC53-02DC-367BA6F28C0F}"/>
                    </a:ext>
                  </a:extLst>
                </p:cNvPr>
                <p:cNvSpPr txBox="1">
                  <a:spLocks noRot="1" noChangeAspect="1" noMove="1" noResize="1" noEditPoints="1" noAdjustHandles="1" noChangeArrowheads="1" noChangeShapeType="1" noTextEdit="1"/>
                </p:cNvSpPr>
                <p:nvPr/>
              </p:nvSpPr>
              <p:spPr>
                <a:xfrm>
                  <a:off x="6775031" y="5130472"/>
                  <a:ext cx="733983" cy="513282"/>
                </a:xfrm>
                <a:prstGeom prst="rect">
                  <a:avLst/>
                </a:prstGeom>
                <a:blipFill>
                  <a:blip r:embed="rId10"/>
                  <a:stretch>
                    <a:fillRect/>
                  </a:stretch>
                </a:blipFill>
              </p:spPr>
              <p:txBody>
                <a:bodyPr/>
                <a:lstStyle/>
                <a:p>
                  <a:r>
                    <a:rPr lang="en-US">
                      <a:noFill/>
                    </a:rPr>
                    <a:t> </a:t>
                  </a:r>
                </a:p>
              </p:txBody>
            </p:sp>
          </mc:Fallback>
        </mc:AlternateContent>
      </p:grpSp>
      <p:grpSp>
        <p:nvGrpSpPr>
          <p:cNvPr id="58" name="Group 57">
            <a:extLst>
              <a:ext uri="{FF2B5EF4-FFF2-40B4-BE49-F238E27FC236}">
                <a16:creationId xmlns:a16="http://schemas.microsoft.com/office/drawing/2014/main" id="{D2F85AAD-FE79-DD72-5010-3B4236870F9F}"/>
              </a:ext>
            </a:extLst>
          </p:cNvPr>
          <p:cNvGrpSpPr/>
          <p:nvPr/>
        </p:nvGrpSpPr>
        <p:grpSpPr>
          <a:xfrm>
            <a:off x="6935547" y="2579348"/>
            <a:ext cx="4992113" cy="2931721"/>
            <a:chOff x="6935547" y="3347698"/>
            <a:chExt cx="4992113" cy="2931721"/>
          </a:xfrm>
        </p:grpSpPr>
        <p:grpSp>
          <p:nvGrpSpPr>
            <p:cNvPr id="54" name="Group 53">
              <a:extLst>
                <a:ext uri="{FF2B5EF4-FFF2-40B4-BE49-F238E27FC236}">
                  <a16:creationId xmlns:a16="http://schemas.microsoft.com/office/drawing/2014/main" id="{6E43FB31-9BEB-61E1-82F1-CAAA5C9976E1}"/>
                </a:ext>
              </a:extLst>
            </p:cNvPr>
            <p:cNvGrpSpPr/>
            <p:nvPr/>
          </p:nvGrpSpPr>
          <p:grpSpPr>
            <a:xfrm>
              <a:off x="7054904" y="3650012"/>
              <a:ext cx="4573351" cy="1104126"/>
              <a:chOff x="7224837" y="3429000"/>
              <a:chExt cx="4573351" cy="1104126"/>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809940-D389-00C5-A59C-7A43963727DE}"/>
                      </a:ext>
                    </a:extLst>
                  </p:cNvPr>
                  <p:cNvSpPr txBox="1"/>
                  <p:nvPr/>
                </p:nvSpPr>
                <p:spPr>
                  <a:xfrm>
                    <a:off x="7224837" y="3886795"/>
                    <a:ext cx="4573351" cy="646331"/>
                  </a:xfrm>
                  <a:prstGeom prst="rect">
                    <a:avLst/>
                  </a:prstGeom>
                  <a:noFill/>
                </p:spPr>
                <p:txBody>
                  <a:bodyPr wrap="square">
                    <a:spAutoFit/>
                  </a:bodyPr>
                  <a:lstStyle/>
                  <a:p>
                    <a:pPr algn="ct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𝑈</m:t>
                            </m:r>
                          </m:e>
                          <m:sub>
                            <m:r>
                              <a:rPr lang="en-US" sz="3600" b="0" i="1" smtClean="0">
                                <a:latin typeface="Cambria Math" panose="02040503050406030204" pitchFamily="18" charset="0"/>
                              </a:rPr>
                              <m:t>𝑆</m:t>
                            </m:r>
                          </m:sub>
                        </m:sSub>
                        <m:r>
                          <a:rPr lang="en-US" sz="3600" b="0" i="1" smtClean="0">
                            <a:latin typeface="Cambria Math" panose="02040503050406030204" pitchFamily="18" charset="0"/>
                          </a:rPr>
                          <m:t>=</m:t>
                        </m:r>
                        <m:r>
                          <a:rPr lang="en-US" sz="3600" b="0" i="1" smtClean="0">
                            <a:latin typeface="Cambria Math" panose="02040503050406030204" pitchFamily="18" charset="0"/>
                          </a:rPr>
                          <m:t>𝐼</m:t>
                        </m:r>
                        <m:r>
                          <a:rPr lang="en-US" sz="3600" b="0" i="1" smtClean="0">
                            <a:latin typeface="Cambria Math" panose="02040503050406030204" pitchFamily="18" charset="0"/>
                          </a:rPr>
                          <m:t>−2</m:t>
                        </m:r>
                      </m:oMath>
                    </a14:m>
                    <a:r>
                      <a:rPr lang="en-US" sz="3600" b="0"/>
                      <a:t> </a:t>
                    </a:r>
                    <a14:m>
                      <m:oMath xmlns:m="http://schemas.openxmlformats.org/officeDocument/2006/math">
                        <m:d>
                          <m:dPr>
                            <m:begChr m:val=""/>
                            <m:endChr m:val="⟩"/>
                            <m:ctrlPr>
                              <a:rPr lang="en-US" sz="3600" b="0" i="1" smtClean="0">
                                <a:latin typeface="Cambria Math" panose="02040503050406030204" pitchFamily="18" charset="0"/>
                              </a:rPr>
                            </m:ctrlPr>
                          </m:d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𝑆</m:t>
                                </m:r>
                              </m:e>
                            </m:d>
                            <m:r>
                              <a:rPr lang="en-US" sz="3600" b="0" i="1" smtClean="0">
                                <a:latin typeface="Cambria Math" panose="02040503050406030204" pitchFamily="18" charset="0"/>
                              </a:rPr>
                              <m:t>−</m:t>
                            </m:r>
                          </m:e>
                        </m:d>
                        <m:d>
                          <m:dPr>
                            <m:begChr m:val="⟨"/>
                            <m:endChr m:val=""/>
                            <m:ctrlPr>
                              <a:rPr lang="en-US" sz="3600" b="0" i="1" smtClean="0">
                                <a:latin typeface="Cambria Math" panose="02040503050406030204" pitchFamily="18" charset="0"/>
                              </a:rPr>
                            </m:ctrlPr>
                          </m:d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𝑆</m:t>
                                </m:r>
                                <m:r>
                                  <a:rPr lang="en-US" sz="3600" b="0" i="1" smtClean="0">
                                    <a:latin typeface="Cambria Math" panose="02040503050406030204" pitchFamily="18" charset="0"/>
                                  </a:rPr>
                                  <m:t>−</m:t>
                                </m:r>
                              </m:e>
                            </m:d>
                          </m:e>
                        </m:d>
                      </m:oMath>
                    </a14:m>
                    <a:endParaRPr lang="en-US" sz="3600"/>
                  </a:p>
                </p:txBody>
              </p:sp>
            </mc:Choice>
            <mc:Fallback xmlns="">
              <p:sp>
                <p:nvSpPr>
                  <p:cNvPr id="49" name="TextBox 48">
                    <a:extLst>
                      <a:ext uri="{FF2B5EF4-FFF2-40B4-BE49-F238E27FC236}">
                        <a16:creationId xmlns:a16="http://schemas.microsoft.com/office/drawing/2014/main" id="{EA809940-D389-00C5-A59C-7A43963727DE}"/>
                      </a:ext>
                    </a:extLst>
                  </p:cNvPr>
                  <p:cNvSpPr txBox="1">
                    <a:spLocks noRot="1" noChangeAspect="1" noMove="1" noResize="1" noEditPoints="1" noAdjustHandles="1" noChangeArrowheads="1" noChangeShapeType="1" noTextEdit="1"/>
                  </p:cNvSpPr>
                  <p:nvPr/>
                </p:nvSpPr>
                <p:spPr>
                  <a:xfrm>
                    <a:off x="7224837" y="3886795"/>
                    <a:ext cx="4573351" cy="646331"/>
                  </a:xfrm>
                  <a:prstGeom prst="rect">
                    <a:avLst/>
                  </a:prstGeom>
                  <a:blipFill>
                    <a:blip r:embed="rId11"/>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462DF58A-B616-EF05-280D-C77774F0F90A}"/>
                  </a:ext>
                </a:extLst>
              </p:cNvPr>
              <p:cNvSpPr txBox="1"/>
              <p:nvPr/>
            </p:nvSpPr>
            <p:spPr>
              <a:xfrm>
                <a:off x="8441550" y="3429000"/>
                <a:ext cx="2139924" cy="461665"/>
              </a:xfrm>
              <a:prstGeom prst="rect">
                <a:avLst/>
              </a:prstGeom>
              <a:noFill/>
            </p:spPr>
            <p:txBody>
              <a:bodyPr wrap="square">
                <a:spAutoFit/>
              </a:bodyPr>
              <a:lstStyle/>
              <a:p>
                <a:pPr algn="ctr"/>
                <a:r>
                  <a:rPr lang="en-US" sz="2400" i="1">
                    <a:latin typeface="Century Schoolbook" panose="02040604050505020304" pitchFamily="18" charset="0"/>
                  </a:rPr>
                  <a:t>Reflection</a:t>
                </a:r>
                <a:endParaRPr lang="en-US" sz="2400" i="1"/>
              </a:p>
            </p:txBody>
          </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F9EE39B-C92B-7624-AB5D-99AD522B49A2}"/>
                    </a:ext>
                  </a:extLst>
                </p:cNvPr>
                <p:cNvSpPr txBox="1"/>
                <p:nvPr/>
              </p:nvSpPr>
              <p:spPr>
                <a:xfrm>
                  <a:off x="7260188" y="5278043"/>
                  <a:ext cx="4162782" cy="5553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r>
                              <a:rPr lang="en-US" sz="2800" b="0" i="1" smtClean="0">
                                <a:latin typeface="Cambria Math" panose="02040503050406030204" pitchFamily="18" charset="0"/>
                              </a:rPr>
                              <m:t>−</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e>
                            </m:d>
                          </m:e>
                        </m:d>
                        <m:r>
                          <a:rPr lang="en-US" sz="2800" b="0" i="1" smtClean="0">
                            <a:latin typeface="Cambria Math" panose="02040503050406030204" pitchFamily="18" charset="0"/>
                          </a:rPr>
                          <m:t>/√2</m:t>
                        </m:r>
                      </m:oMath>
                    </m:oMathPara>
                  </a14:m>
                  <a:endParaRPr lang="en-US" sz="2800"/>
                </a:p>
              </p:txBody>
            </p:sp>
          </mc:Choice>
          <mc:Fallback xmlns="">
            <p:sp>
              <p:nvSpPr>
                <p:cNvPr id="56" name="TextBox 55">
                  <a:extLst>
                    <a:ext uri="{FF2B5EF4-FFF2-40B4-BE49-F238E27FC236}">
                      <a16:creationId xmlns:a16="http://schemas.microsoft.com/office/drawing/2014/main" id="{FF9EE39B-C92B-7624-AB5D-99AD522B49A2}"/>
                    </a:ext>
                  </a:extLst>
                </p:cNvPr>
                <p:cNvSpPr txBox="1">
                  <a:spLocks noRot="1" noChangeAspect="1" noMove="1" noResize="1" noEditPoints="1" noAdjustHandles="1" noChangeArrowheads="1" noChangeShapeType="1" noTextEdit="1"/>
                </p:cNvSpPr>
                <p:nvPr/>
              </p:nvSpPr>
              <p:spPr>
                <a:xfrm>
                  <a:off x="7260188" y="5278043"/>
                  <a:ext cx="4162782" cy="555345"/>
                </a:xfrm>
                <a:prstGeom prst="rect">
                  <a:avLst/>
                </a:prstGeom>
                <a:blipFill>
                  <a:blip r:embed="rId12"/>
                  <a:stretch>
                    <a:fillRect/>
                  </a:stretch>
                </a:blipFill>
              </p:spPr>
              <p:txBody>
                <a:bodyPr/>
                <a:lstStyle/>
                <a:p>
                  <a:r>
                    <a:rPr lang="en-US">
                      <a:noFill/>
                    </a:rPr>
                    <a:t> </a:t>
                  </a:r>
                </a:p>
              </p:txBody>
            </p:sp>
          </mc:Fallback>
        </mc:AlternateContent>
        <p:sp>
          <p:nvSpPr>
            <p:cNvPr id="57" name="Rectangle 56">
              <a:extLst>
                <a:ext uri="{FF2B5EF4-FFF2-40B4-BE49-F238E27FC236}">
                  <a16:creationId xmlns:a16="http://schemas.microsoft.com/office/drawing/2014/main" id="{4AABC677-A7BB-DB45-D24D-F244B2C28B4E}"/>
                </a:ext>
              </a:extLst>
            </p:cNvPr>
            <p:cNvSpPr/>
            <p:nvPr/>
          </p:nvSpPr>
          <p:spPr>
            <a:xfrm>
              <a:off x="6935547" y="3347698"/>
              <a:ext cx="4992113" cy="293172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D138BF6A-6BCE-FBC5-7239-8877B37FAE8A}"/>
              </a:ext>
            </a:extLst>
          </p:cNvPr>
          <p:cNvSpPr>
            <a:spLocks noGrp="1"/>
          </p:cNvSpPr>
          <p:nvPr>
            <p:ph type="sldNum" sz="quarter" idx="12"/>
          </p:nvPr>
        </p:nvSpPr>
        <p:spPr/>
        <p:txBody>
          <a:bodyPr/>
          <a:lstStyle/>
          <a:p>
            <a:fld id="{68E2B3F7-0564-411F-8980-F44F19FCCCAD}" type="slidenum">
              <a:rPr lang="en-US" smtClean="0"/>
              <a:t>16</a:t>
            </a:fld>
            <a:endParaRPr lang="en-US"/>
          </a:p>
        </p:txBody>
      </p:sp>
    </p:spTree>
    <p:extLst>
      <p:ext uri="{BB962C8B-B14F-4D97-AF65-F5344CB8AC3E}">
        <p14:creationId xmlns:p14="http://schemas.microsoft.com/office/powerpoint/2010/main" val="11113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8D78-1290-11B8-57C9-13C602C282C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F98093ED-7C69-D37D-4428-E063ED196EDB}"/>
                  </a:ext>
                </a:extLst>
              </p:cNvPr>
              <p:cNvSpPr>
                <a:spLocks noGrp="1"/>
              </p:cNvSpPr>
              <p:nvPr>
                <p:ph type="title"/>
              </p:nvPr>
            </p:nvSpPr>
            <p:spPr>
              <a:xfrm>
                <a:off x="450850" y="32044"/>
                <a:ext cx="11290300" cy="1325563"/>
              </a:xfrm>
            </p:spPr>
            <p:txBody>
              <a:bodyPr/>
              <a:lstStyle/>
              <a:p>
                <a:r>
                  <a:rPr lang="en-US">
                    <a:latin typeface="Century Schoolbook" panose="02040604050505020304" pitchFamily="18" charset="0"/>
                  </a:rPr>
                  <a:t>Hardness oracle: The controlled-</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U</m:t>
                        </m:r>
                      </m:e>
                      <m:sub>
                        <m:r>
                          <a:rPr lang="en-US" b="0" i="1" smtClean="0">
                            <a:latin typeface="Cambria Math" panose="02040503050406030204" pitchFamily="18" charset="0"/>
                          </a:rPr>
                          <m:t>𝑆</m:t>
                        </m:r>
                      </m:sub>
                    </m:sSub>
                  </m:oMath>
                </a14:m>
                <a:endParaRPr lang="en-US">
                  <a:latin typeface="Century Schoolbook" panose="02040604050505020304" pitchFamily="18" charset="0"/>
                </a:endParaRPr>
              </a:p>
            </p:txBody>
          </p:sp>
        </mc:Choice>
        <mc:Fallback xmlns="">
          <p:sp>
            <p:nvSpPr>
              <p:cNvPr id="13" name="Title 1">
                <a:extLst>
                  <a:ext uri="{FF2B5EF4-FFF2-40B4-BE49-F238E27FC236}">
                    <a16:creationId xmlns:a16="http://schemas.microsoft.com/office/drawing/2014/main" id="{F98093ED-7C69-D37D-4428-E063ED196EDB}"/>
                  </a:ext>
                </a:extLst>
              </p:cNvPr>
              <p:cNvSpPr>
                <a:spLocks noGrp="1" noRot="1" noChangeAspect="1" noMove="1" noResize="1" noEditPoints="1" noAdjustHandles="1" noChangeArrowheads="1" noChangeShapeType="1" noTextEdit="1"/>
              </p:cNvSpPr>
              <p:nvPr>
                <p:ph type="title"/>
              </p:nvPr>
            </p:nvSpPr>
            <p:spPr>
              <a:xfrm>
                <a:off x="450850" y="32044"/>
                <a:ext cx="11290300" cy="1325563"/>
              </a:xfrm>
              <a:blipFill>
                <a:blip r:embed="rId3"/>
                <a:stretch>
                  <a:fillRect l="-2214"/>
                </a:stretch>
              </a:blipFill>
            </p:spPr>
            <p:txBody>
              <a:bodyPr/>
              <a:lstStyle/>
              <a:p>
                <a:r>
                  <a:rPr lang="en-US">
                    <a:noFill/>
                  </a:rPr>
                  <a:t> </a:t>
                </a:r>
              </a:p>
            </p:txBody>
          </p:sp>
        </mc:Fallback>
      </mc:AlternateContent>
      <p:pic>
        <p:nvPicPr>
          <p:cNvPr id="15" name="Graphic 14" descr="Fairy female outline">
            <a:extLst>
              <a:ext uri="{FF2B5EF4-FFF2-40B4-BE49-F238E27FC236}">
                <a16:creationId xmlns:a16="http://schemas.microsoft.com/office/drawing/2014/main" id="{30214E07-9900-D0D9-609C-C336C8BE2C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1215" y="242433"/>
            <a:ext cx="829786" cy="829786"/>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CB0E8A0-5C36-915F-958A-651C82557E36}"/>
                  </a:ext>
                </a:extLst>
              </p:cNvPr>
              <p:cNvSpPr txBox="1"/>
              <p:nvPr/>
            </p:nvSpPr>
            <p:spPr>
              <a:xfrm>
                <a:off x="838199" y="1424168"/>
                <a:ext cx="9195925" cy="479490"/>
              </a:xfrm>
              <a:prstGeom prst="rect">
                <a:avLst/>
              </a:prstGeom>
              <a:noFill/>
            </p:spPr>
            <p:txBody>
              <a:bodyPr wrap="square">
                <a:spAutoFit/>
              </a:bodyPr>
              <a:lstStyle/>
              <a:p>
                <a:pPr marL="0" indent="0">
                  <a:buNone/>
                </a:pPr>
                <a:r>
                  <a:rPr lang="en-US" sz="2400">
                    <a:latin typeface="Century Schoolbook" panose="02040604050505020304" pitchFamily="18" charset="0"/>
                  </a:rPr>
                  <a:t>Samples a uniformly random subset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𝜆</m:t>
                        </m:r>
                      </m:sup>
                    </m:sSup>
                    <m:r>
                      <a:rPr lang="en-US" sz="2400" b="0" i="1" smtClean="0">
                        <a:latin typeface="Cambria Math" panose="02040503050406030204" pitchFamily="18" charset="0"/>
                      </a:rPr>
                      <m:t>\</m:t>
                    </m:r>
                    <m:r>
                      <m:rPr>
                        <m:lit/>
                      </m:rP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𝜆</m:t>
                        </m:r>
                      </m:sup>
                    </m:sSup>
                    <m:r>
                      <a:rPr lang="en-US" sz="2400" b="0" i="1" smtClean="0">
                        <a:latin typeface="Cambria Math" panose="02040503050406030204" pitchFamily="18" charset="0"/>
                      </a:rPr>
                      <m:t>}</m:t>
                    </m:r>
                  </m:oMath>
                </a14:m>
                <a:r>
                  <a:rPr lang="en-US" sz="2400">
                    <a:latin typeface="Century Schoolbook" panose="02040604050505020304" pitchFamily="18" charset="0"/>
                  </a:rPr>
                  <a:t> of size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𝜆</m:t>
                        </m:r>
                        <m:r>
                          <a:rPr lang="en-US" sz="2400" b="0" i="1" smtClean="0">
                            <a:latin typeface="Cambria Math" panose="02040503050406030204" pitchFamily="18" charset="0"/>
                          </a:rPr>
                          <m:t>/2</m:t>
                        </m:r>
                      </m:sup>
                    </m:sSup>
                  </m:oMath>
                </a14:m>
                <a:r>
                  <a:rPr lang="en-US" sz="2400">
                    <a:latin typeface="Century Schoolbook" panose="02040604050505020304" pitchFamily="18" charset="0"/>
                  </a:rPr>
                  <a:t>.</a:t>
                </a:r>
              </a:p>
            </p:txBody>
          </p:sp>
        </mc:Choice>
        <mc:Fallback xmlns="">
          <p:sp>
            <p:nvSpPr>
              <p:cNvPr id="17" name="TextBox 16">
                <a:extLst>
                  <a:ext uri="{FF2B5EF4-FFF2-40B4-BE49-F238E27FC236}">
                    <a16:creationId xmlns:a16="http://schemas.microsoft.com/office/drawing/2014/main" id="{9CB0E8A0-5C36-915F-958A-651C82557E36}"/>
                  </a:ext>
                </a:extLst>
              </p:cNvPr>
              <p:cNvSpPr txBox="1">
                <a:spLocks noRot="1" noChangeAspect="1" noMove="1" noResize="1" noEditPoints="1" noAdjustHandles="1" noChangeArrowheads="1" noChangeShapeType="1" noTextEdit="1"/>
              </p:cNvSpPr>
              <p:nvPr/>
            </p:nvSpPr>
            <p:spPr>
              <a:xfrm>
                <a:off x="838199" y="1424168"/>
                <a:ext cx="9195925" cy="479490"/>
              </a:xfrm>
              <a:prstGeom prst="rect">
                <a:avLst/>
              </a:prstGeom>
              <a:blipFill>
                <a:blip r:embed="rId6"/>
                <a:stretch>
                  <a:fillRect l="-994" t="-6410" b="-29487"/>
                </a:stretch>
              </a:blipFill>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4DB2554C-7328-0E99-724F-F153E01E742F}"/>
              </a:ext>
            </a:extLst>
          </p:cNvPr>
          <p:cNvGrpSpPr/>
          <p:nvPr/>
        </p:nvGrpSpPr>
        <p:grpSpPr>
          <a:xfrm>
            <a:off x="3059694" y="2246004"/>
            <a:ext cx="5798361" cy="986286"/>
            <a:chOff x="7224837" y="3455854"/>
            <a:chExt cx="4573351" cy="986286"/>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681989F-6637-7354-DA92-A09FD54FBD4C}"/>
                    </a:ext>
                  </a:extLst>
                </p:cNvPr>
                <p:cNvSpPr txBox="1"/>
                <p:nvPr/>
              </p:nvSpPr>
              <p:spPr>
                <a:xfrm>
                  <a:off x="7224837" y="3886795"/>
                  <a:ext cx="4573351" cy="5553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r>
                              <a:rPr lang="en-US" sz="2800" b="0" i="1" smtClean="0">
                                <a:latin typeface="Cambria Math" panose="02040503050406030204" pitchFamily="18" charset="0"/>
                              </a:rPr>
                              <m:t>−</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e>
                            </m:d>
                          </m:e>
                        </m:d>
                        <m:r>
                          <a:rPr lang="en-US" sz="2800" b="0" i="1" smtClean="0">
                            <a:latin typeface="Cambria Math" panose="02040503050406030204" pitchFamily="18" charset="0"/>
                          </a:rPr>
                          <m:t>/√2</m:t>
                        </m:r>
                      </m:oMath>
                    </m:oMathPara>
                  </a14:m>
                  <a:endParaRPr lang="en-US" sz="2800"/>
                </a:p>
              </p:txBody>
            </p:sp>
          </mc:Choice>
          <mc:Fallback xmlns="">
            <p:sp>
              <p:nvSpPr>
                <p:cNvPr id="49" name="TextBox 48">
                  <a:extLst>
                    <a:ext uri="{FF2B5EF4-FFF2-40B4-BE49-F238E27FC236}">
                      <a16:creationId xmlns:a16="http://schemas.microsoft.com/office/drawing/2014/main" id="{C681989F-6637-7354-DA92-A09FD54FBD4C}"/>
                    </a:ext>
                  </a:extLst>
                </p:cNvPr>
                <p:cNvSpPr txBox="1">
                  <a:spLocks noRot="1" noChangeAspect="1" noMove="1" noResize="1" noEditPoints="1" noAdjustHandles="1" noChangeArrowheads="1" noChangeShapeType="1" noTextEdit="1"/>
                </p:cNvSpPr>
                <p:nvPr/>
              </p:nvSpPr>
              <p:spPr>
                <a:xfrm>
                  <a:off x="7224837" y="3886795"/>
                  <a:ext cx="4573351" cy="555345"/>
                </a:xfrm>
                <a:prstGeom prst="rect">
                  <a:avLst/>
                </a:prstGeom>
                <a:blipFill>
                  <a:blip r:embed="rId7"/>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6F293872-63C9-AD33-7AA1-DCFE0447DEFE}"/>
                </a:ext>
              </a:extLst>
            </p:cNvPr>
            <p:cNvSpPr txBox="1"/>
            <p:nvPr/>
          </p:nvSpPr>
          <p:spPr>
            <a:xfrm>
              <a:off x="7738572" y="3455854"/>
              <a:ext cx="3465865" cy="400110"/>
            </a:xfrm>
            <a:prstGeom prst="rect">
              <a:avLst/>
            </a:prstGeom>
            <a:noFill/>
          </p:spPr>
          <p:txBody>
            <a:bodyPr wrap="square">
              <a:spAutoFit/>
            </a:bodyPr>
            <a:lstStyle/>
            <a:p>
              <a:pPr algn="ctr"/>
              <a:r>
                <a:rPr lang="en-US" sz="2000" i="1">
                  <a:latin typeface="Century Schoolbook" panose="02040604050505020304" pitchFamily="18" charset="0"/>
                </a:rPr>
                <a:t>Controlled Reflection about</a:t>
              </a:r>
              <a:endParaRPr lang="en-US" sz="2000" i="1"/>
            </a:p>
          </p:txBody>
        </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982700D-2829-C87D-CDAD-CCC1C7A9FD8A}"/>
                  </a:ext>
                </a:extLst>
              </p:cNvPr>
              <p:cNvSpPr txBox="1"/>
              <p:nvPr/>
            </p:nvSpPr>
            <p:spPr>
              <a:xfrm>
                <a:off x="8336429" y="6303760"/>
                <a:ext cx="4162782"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𝑆</m:t>
                          </m:r>
                        </m:sub>
                      </m:sSub>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−2</m:t>
                      </m:r>
                      <m:r>
                        <m:rPr>
                          <m:nor/>
                        </m:rPr>
                        <a:rPr lang="en-US" sz="2400" b="0" dirty="0"/>
                        <m:t> </m:t>
                      </m:r>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e>
                          </m:d>
                        </m:e>
                      </m:d>
                    </m:oMath>
                  </m:oMathPara>
                </a14:m>
                <a:endParaRPr lang="en-US" sz="2400"/>
              </a:p>
            </p:txBody>
          </p:sp>
        </mc:Choice>
        <mc:Fallback xmlns="">
          <p:sp>
            <p:nvSpPr>
              <p:cNvPr id="56" name="TextBox 55">
                <a:extLst>
                  <a:ext uri="{FF2B5EF4-FFF2-40B4-BE49-F238E27FC236}">
                    <a16:creationId xmlns:a16="http://schemas.microsoft.com/office/drawing/2014/main" id="{E982700D-2829-C87D-CDAD-CCC1C7A9FD8A}"/>
                  </a:ext>
                </a:extLst>
              </p:cNvPr>
              <p:cNvSpPr txBox="1">
                <a:spLocks noRot="1" noChangeAspect="1" noMove="1" noResize="1" noEditPoints="1" noAdjustHandles="1" noChangeArrowheads="1" noChangeShapeType="1" noTextEdit="1"/>
              </p:cNvSpPr>
              <p:nvPr/>
            </p:nvSpPr>
            <p:spPr>
              <a:xfrm>
                <a:off x="8336429" y="6303760"/>
                <a:ext cx="4162782" cy="461665"/>
              </a:xfrm>
              <a:prstGeom prst="rect">
                <a:avLst/>
              </a:prstGeom>
              <a:blipFill>
                <a:blip r:embed="rId8"/>
                <a:stretch>
                  <a:fillRect t="-130263" b="-19473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00B41FFE-AD68-BF2A-D479-A333AC01D6F8}"/>
              </a:ext>
            </a:extLst>
          </p:cNvPr>
          <p:cNvGrpSpPr/>
          <p:nvPr/>
        </p:nvGrpSpPr>
        <p:grpSpPr>
          <a:xfrm>
            <a:off x="2447165" y="3675153"/>
            <a:ext cx="6888296" cy="1996977"/>
            <a:chOff x="3677600" y="2903765"/>
            <a:chExt cx="6888296" cy="1996977"/>
          </a:xfrm>
        </p:grpSpPr>
        <p:grpSp>
          <p:nvGrpSpPr>
            <p:cNvPr id="24" name="Group 23">
              <a:extLst>
                <a:ext uri="{FF2B5EF4-FFF2-40B4-BE49-F238E27FC236}">
                  <a16:creationId xmlns:a16="http://schemas.microsoft.com/office/drawing/2014/main" id="{F21B8C19-052D-9305-E302-AA56BE1C5642}"/>
                </a:ext>
              </a:extLst>
            </p:cNvPr>
            <p:cNvGrpSpPr/>
            <p:nvPr/>
          </p:nvGrpSpPr>
          <p:grpSpPr>
            <a:xfrm>
              <a:off x="3677600" y="2903765"/>
              <a:ext cx="2768948" cy="1996977"/>
              <a:chOff x="2994161" y="3002070"/>
              <a:chExt cx="2768948" cy="1996977"/>
            </a:xfrm>
          </p:grpSpPr>
          <p:grpSp>
            <p:nvGrpSpPr>
              <p:cNvPr id="12" name="Group 11">
                <a:extLst>
                  <a:ext uri="{FF2B5EF4-FFF2-40B4-BE49-F238E27FC236}">
                    <a16:creationId xmlns:a16="http://schemas.microsoft.com/office/drawing/2014/main" id="{FDA1974B-DDE2-DC7D-F251-4B2B94F9B00D}"/>
                  </a:ext>
                </a:extLst>
              </p:cNvPr>
              <p:cNvGrpSpPr/>
              <p:nvPr/>
            </p:nvGrpSpPr>
            <p:grpSpPr>
              <a:xfrm>
                <a:off x="3705480" y="3263680"/>
                <a:ext cx="2057629" cy="1473757"/>
                <a:chOff x="4288779" y="2913133"/>
                <a:chExt cx="2057629" cy="1473757"/>
              </a:xfrm>
            </p:grpSpPr>
            <p:grpSp>
              <p:nvGrpSpPr>
                <p:cNvPr id="5" name="Group 4">
                  <a:extLst>
                    <a:ext uri="{FF2B5EF4-FFF2-40B4-BE49-F238E27FC236}">
                      <a16:creationId xmlns:a16="http://schemas.microsoft.com/office/drawing/2014/main" id="{CD9B54F0-4FCA-9F50-E8B2-45867121814F}"/>
                    </a:ext>
                  </a:extLst>
                </p:cNvPr>
                <p:cNvGrpSpPr/>
                <p:nvPr/>
              </p:nvGrpSpPr>
              <p:grpSpPr>
                <a:xfrm>
                  <a:off x="5179809" y="3066712"/>
                  <a:ext cx="1166599" cy="1166599"/>
                  <a:chOff x="5033462" y="3109614"/>
                  <a:chExt cx="1166599" cy="1166599"/>
                </a:xfrm>
              </p:grpSpPr>
              <p:pic>
                <p:nvPicPr>
                  <p:cNvPr id="3" name="Graphic 2" descr="Fairy female outline">
                    <a:extLst>
                      <a:ext uri="{FF2B5EF4-FFF2-40B4-BE49-F238E27FC236}">
                        <a16:creationId xmlns:a16="http://schemas.microsoft.com/office/drawing/2014/main" id="{08A76477-1838-06A3-2D4D-E3113F52E4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1869" y="3278021"/>
                    <a:ext cx="829786" cy="829786"/>
                  </a:xfrm>
                  <a:prstGeom prst="rect">
                    <a:avLst/>
                  </a:prstGeom>
                </p:spPr>
              </p:pic>
              <p:sp>
                <p:nvSpPr>
                  <p:cNvPr id="4" name="Oval 3">
                    <a:extLst>
                      <a:ext uri="{FF2B5EF4-FFF2-40B4-BE49-F238E27FC236}">
                        <a16:creationId xmlns:a16="http://schemas.microsoft.com/office/drawing/2014/main" id="{474BAD8C-E42C-4B28-A0AD-A70A57FDC2BA}"/>
                      </a:ext>
                    </a:extLst>
                  </p:cNvPr>
                  <p:cNvSpPr/>
                  <p:nvPr/>
                </p:nvSpPr>
                <p:spPr>
                  <a:xfrm>
                    <a:off x="5033462" y="3109614"/>
                    <a:ext cx="1166599" cy="116659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Connector: Elbow 6">
                  <a:extLst>
                    <a:ext uri="{FF2B5EF4-FFF2-40B4-BE49-F238E27FC236}">
                      <a16:creationId xmlns:a16="http://schemas.microsoft.com/office/drawing/2014/main" id="{A7B1F0A6-BF82-67C2-D67A-5AD596F0471D}"/>
                    </a:ext>
                  </a:extLst>
                </p:cNvPr>
                <p:cNvCxnSpPr>
                  <a:endCxn id="4" idx="2"/>
                </p:cNvCxnSpPr>
                <p:nvPr/>
              </p:nvCxnSpPr>
              <p:spPr>
                <a:xfrm>
                  <a:off x="4288779" y="2913133"/>
                  <a:ext cx="891030" cy="736879"/>
                </a:xfrm>
                <a:prstGeom prst="bentConnector3">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8" name="Connector: Elbow 7">
                  <a:extLst>
                    <a:ext uri="{FF2B5EF4-FFF2-40B4-BE49-F238E27FC236}">
                      <a16:creationId xmlns:a16="http://schemas.microsoft.com/office/drawing/2014/main" id="{FDDA8734-603C-1E8A-9A14-8A0399324583}"/>
                    </a:ext>
                  </a:extLst>
                </p:cNvPr>
                <p:cNvCxnSpPr>
                  <a:cxnSpLocks/>
                  <a:endCxn id="4" idx="2"/>
                </p:cNvCxnSpPr>
                <p:nvPr/>
              </p:nvCxnSpPr>
              <p:spPr>
                <a:xfrm flipV="1">
                  <a:off x="4288779" y="3650012"/>
                  <a:ext cx="891030" cy="736878"/>
                </a:xfrm>
                <a:prstGeom prst="bentConnector3">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29D2C9E-C2EC-C459-234C-38A7A62B99A4}"/>
                      </a:ext>
                    </a:extLst>
                  </p:cNvPr>
                  <p:cNvSpPr txBox="1"/>
                  <p:nvPr/>
                </p:nvSpPr>
                <p:spPr>
                  <a:xfrm>
                    <a:off x="3038910" y="3002070"/>
                    <a:ext cx="53160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𝑏</m:t>
                          </m:r>
                        </m:oMath>
                      </m:oMathPara>
                    </a14:m>
                    <a:endParaRPr lang="en-US" sz="2800"/>
                  </a:p>
                </p:txBody>
              </p:sp>
            </mc:Choice>
            <mc:Fallback xmlns="">
              <p:sp>
                <p:nvSpPr>
                  <p:cNvPr id="16" name="TextBox 15">
                    <a:extLst>
                      <a:ext uri="{FF2B5EF4-FFF2-40B4-BE49-F238E27FC236}">
                        <a16:creationId xmlns:a16="http://schemas.microsoft.com/office/drawing/2014/main" id="{329D2C9E-C2EC-C459-234C-38A7A62B99A4}"/>
                      </a:ext>
                    </a:extLst>
                  </p:cNvPr>
                  <p:cNvSpPr txBox="1">
                    <a:spLocks noRot="1" noChangeAspect="1" noMove="1" noResize="1" noEditPoints="1" noAdjustHandles="1" noChangeArrowheads="1" noChangeShapeType="1" noTextEdit="1"/>
                  </p:cNvSpPr>
                  <p:nvPr/>
                </p:nvSpPr>
                <p:spPr>
                  <a:xfrm>
                    <a:off x="3038910" y="3002070"/>
                    <a:ext cx="53160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1C8E5E3-CECC-C77F-2838-5A28CA608E41}"/>
                      </a:ext>
                    </a:extLst>
                  </p:cNvPr>
                  <p:cNvSpPr txBox="1"/>
                  <p:nvPr/>
                </p:nvSpPr>
                <p:spPr>
                  <a:xfrm>
                    <a:off x="2994161" y="4475827"/>
                    <a:ext cx="53160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d>
                            </m:e>
                          </m:d>
                        </m:oMath>
                      </m:oMathPara>
                    </a14:m>
                    <a:endParaRPr lang="en-US" sz="2800"/>
                  </a:p>
                </p:txBody>
              </p:sp>
            </mc:Choice>
            <mc:Fallback xmlns="">
              <p:sp>
                <p:nvSpPr>
                  <p:cNvPr id="23" name="TextBox 22">
                    <a:extLst>
                      <a:ext uri="{FF2B5EF4-FFF2-40B4-BE49-F238E27FC236}">
                        <a16:creationId xmlns:a16="http://schemas.microsoft.com/office/drawing/2014/main" id="{61C8E5E3-CECC-C77F-2838-5A28CA608E41}"/>
                      </a:ext>
                    </a:extLst>
                  </p:cNvPr>
                  <p:cNvSpPr txBox="1">
                    <a:spLocks noRot="1" noChangeAspect="1" noMove="1" noResize="1" noEditPoints="1" noAdjustHandles="1" noChangeArrowheads="1" noChangeShapeType="1" noTextEdit="1"/>
                  </p:cNvSpPr>
                  <p:nvPr/>
                </p:nvSpPr>
                <p:spPr>
                  <a:xfrm>
                    <a:off x="2994161" y="4475827"/>
                    <a:ext cx="531609" cy="523220"/>
                  </a:xfrm>
                  <a:prstGeom prst="rect">
                    <a:avLst/>
                  </a:prstGeom>
                  <a:blipFill>
                    <a:blip r:embed="rId10"/>
                    <a:stretch>
                      <a:fillRect r="-5682"/>
                    </a:stretch>
                  </a:blipFill>
                </p:spPr>
                <p:txBody>
                  <a:bodyPr/>
                  <a:lstStyle/>
                  <a:p>
                    <a:r>
                      <a:rPr lang="en-US">
                        <a:noFill/>
                      </a:rPr>
                      <a:t> </a:t>
                    </a:r>
                  </a:p>
                </p:txBody>
              </p:sp>
            </mc:Fallback>
          </mc:AlternateContent>
        </p:grpSp>
        <p:cxnSp>
          <p:nvCxnSpPr>
            <p:cNvPr id="26" name="Straight Arrow Connector 25">
              <a:extLst>
                <a:ext uri="{FF2B5EF4-FFF2-40B4-BE49-F238E27FC236}">
                  <a16:creationId xmlns:a16="http://schemas.microsoft.com/office/drawing/2014/main" id="{63BA30D5-C6EB-0AB1-92D9-EED5A01EDFB5}"/>
                </a:ext>
              </a:extLst>
            </p:cNvPr>
            <p:cNvCxnSpPr>
              <a:cxnSpLocks/>
              <a:stCxn id="4" idx="6"/>
            </p:cNvCxnSpPr>
            <p:nvPr/>
          </p:nvCxnSpPr>
          <p:spPr>
            <a:xfrm>
              <a:off x="6446548" y="3902254"/>
              <a:ext cx="569247"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89121C2-2130-2158-371D-4733EB867BC5}"/>
                    </a:ext>
                  </a:extLst>
                </p:cNvPr>
                <p:cNvSpPr txBox="1"/>
                <p:nvPr/>
              </p:nvSpPr>
              <p:spPr>
                <a:xfrm>
                  <a:off x="7184201" y="3349299"/>
                  <a:ext cx="3381695" cy="105349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b="0" i="1" smtClean="0">
                                    <a:latin typeface="Cambria Math" panose="02040503050406030204" pitchFamily="18" charset="0"/>
                                  </a:rPr>
                                  <m:t>0,</m:t>
                                </m:r>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d>
                                  </m:e>
                                </m:d>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=0</m:t>
                                </m:r>
                              </m:e>
                              <m:e>
                                <m:r>
                                  <a:rPr lang="en-US" sz="2800" b="0" i="1" smtClean="0">
                                    <a:latin typeface="Cambria Math" panose="02040503050406030204" pitchFamily="18" charset="0"/>
                                  </a:rPr>
                                  <m:t>1,</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𝑆</m:t>
                                    </m:r>
                                  </m:sub>
                                </m:sSub>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d>
                                  </m:e>
                                </m:d>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=1</m:t>
                                </m:r>
                              </m:e>
                            </m:eqArr>
                          </m:e>
                        </m:d>
                      </m:oMath>
                    </m:oMathPara>
                  </a14:m>
                  <a:endParaRPr lang="en-US" sz="2800"/>
                </a:p>
              </p:txBody>
            </p:sp>
          </mc:Choice>
          <mc:Fallback xmlns="">
            <p:sp>
              <p:nvSpPr>
                <p:cNvPr id="28" name="TextBox 27">
                  <a:extLst>
                    <a:ext uri="{FF2B5EF4-FFF2-40B4-BE49-F238E27FC236}">
                      <a16:creationId xmlns:a16="http://schemas.microsoft.com/office/drawing/2014/main" id="{889121C2-2130-2158-371D-4733EB867BC5}"/>
                    </a:ext>
                  </a:extLst>
                </p:cNvPr>
                <p:cNvSpPr txBox="1">
                  <a:spLocks noRot="1" noChangeAspect="1" noMove="1" noResize="1" noEditPoints="1" noAdjustHandles="1" noChangeArrowheads="1" noChangeShapeType="1" noTextEdit="1"/>
                </p:cNvSpPr>
                <p:nvPr/>
              </p:nvSpPr>
              <p:spPr>
                <a:xfrm>
                  <a:off x="7184201" y="3349299"/>
                  <a:ext cx="3381695" cy="1053494"/>
                </a:xfrm>
                <a:prstGeom prst="rect">
                  <a:avLst/>
                </a:prstGeom>
                <a:blipFill>
                  <a:blip r:embed="rId11"/>
                  <a:stretch>
                    <a:fillRect/>
                  </a:stretch>
                </a:blipFill>
              </p:spPr>
              <p:txBody>
                <a:bodyPr/>
                <a:lstStyle/>
                <a:p>
                  <a:r>
                    <a:rPr lang="en-US">
                      <a:noFill/>
                    </a:rPr>
                    <a:t> </a:t>
                  </a:r>
                </a:p>
              </p:txBody>
            </p:sp>
          </mc:Fallback>
        </mc:AlternateContent>
      </p:grpSp>
      <p:sp>
        <p:nvSpPr>
          <p:cNvPr id="30" name="Rectangle 29">
            <a:extLst>
              <a:ext uri="{FF2B5EF4-FFF2-40B4-BE49-F238E27FC236}">
                <a16:creationId xmlns:a16="http://schemas.microsoft.com/office/drawing/2014/main" id="{7D91AF12-3597-6838-9550-683D5E8C22BB}"/>
              </a:ext>
            </a:extLst>
          </p:cNvPr>
          <p:cNvSpPr/>
          <p:nvPr/>
        </p:nvSpPr>
        <p:spPr>
          <a:xfrm>
            <a:off x="1561763" y="2055377"/>
            <a:ext cx="8755582" cy="398937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87973CF-3B30-97B4-7D0B-37AE7CC0FB07}"/>
              </a:ext>
            </a:extLst>
          </p:cNvPr>
          <p:cNvSpPr>
            <a:spLocks noGrp="1"/>
          </p:cNvSpPr>
          <p:nvPr>
            <p:ph type="sldNum" sz="quarter" idx="12"/>
          </p:nvPr>
        </p:nvSpPr>
        <p:spPr/>
        <p:txBody>
          <a:bodyPr/>
          <a:lstStyle/>
          <a:p>
            <a:fld id="{68E2B3F7-0564-411F-8980-F44F19FCCCAD}" type="slidenum">
              <a:rPr lang="en-US" smtClean="0"/>
              <a:t>17</a:t>
            </a:fld>
            <a:endParaRPr lang="en-US"/>
          </a:p>
        </p:txBody>
      </p:sp>
    </p:spTree>
    <p:extLst>
      <p:ext uri="{BB962C8B-B14F-4D97-AF65-F5344CB8AC3E}">
        <p14:creationId xmlns:p14="http://schemas.microsoft.com/office/powerpoint/2010/main" val="298604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D7A8-912F-BE4F-76D9-000EADC4465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C54E60DA-6218-1982-BC50-5B47DA4C35AA}"/>
                  </a:ext>
                </a:extLst>
              </p:cNvPr>
              <p:cNvSpPr>
                <a:spLocks noGrp="1"/>
              </p:cNvSpPr>
              <p:nvPr>
                <p:ph type="title"/>
              </p:nvPr>
            </p:nvSpPr>
            <p:spPr>
              <a:xfrm>
                <a:off x="838200" y="146641"/>
                <a:ext cx="10515600" cy="1325563"/>
              </a:xfrm>
            </p:spPr>
            <p:txBody>
              <a:bodyPr/>
              <a:lstStyle/>
              <a:p>
                <a:r>
                  <a:rPr lang="en-US">
                    <a:latin typeface="Century Schoolbook" panose="02040604050505020304" pitchFamily="18" charset="0"/>
                  </a:rPr>
                  <a:t>Fun Facts about the “</a:t>
                </a:r>
                <a14:m>
                  <m:oMath xmlns:m="http://schemas.openxmlformats.org/officeDocument/2006/math">
                    <m:r>
                      <a:rPr lang="en-US" b="0" i="1" smtClean="0">
                        <a:latin typeface="Cambria Math" panose="02040503050406030204" pitchFamily="18" charset="0"/>
                      </a:rPr>
                      <m:t>𝑆</m:t>
                    </m:r>
                  </m:oMath>
                </a14:m>
                <a:r>
                  <a:rPr lang="en-US">
                    <a:latin typeface="Century Schoolbook" panose="02040604050505020304" pitchFamily="18" charset="0"/>
                  </a:rPr>
                  <a:t>-Oracle”</a:t>
                </a:r>
              </a:p>
            </p:txBody>
          </p:sp>
        </mc:Choice>
        <mc:Fallback xmlns="">
          <p:sp>
            <p:nvSpPr>
              <p:cNvPr id="13" name="Title 1">
                <a:extLst>
                  <a:ext uri="{FF2B5EF4-FFF2-40B4-BE49-F238E27FC236}">
                    <a16:creationId xmlns:a16="http://schemas.microsoft.com/office/drawing/2014/main" id="{C54E60DA-6218-1982-BC50-5B47DA4C35AA}"/>
                  </a:ext>
                </a:extLst>
              </p:cNvPr>
              <p:cNvSpPr>
                <a:spLocks noGrp="1" noRot="1" noChangeAspect="1" noMove="1" noResize="1" noEditPoints="1" noAdjustHandles="1" noChangeArrowheads="1" noChangeShapeType="1" noTextEdit="1"/>
              </p:cNvSpPr>
              <p:nvPr>
                <p:ph type="title"/>
              </p:nvPr>
            </p:nvSpPr>
            <p:spPr>
              <a:xfrm>
                <a:off x="838200" y="146641"/>
                <a:ext cx="10515600" cy="1325563"/>
              </a:xfrm>
              <a:blipFill>
                <a:blip r:embed="rId3"/>
                <a:stretch>
                  <a:fillRect l="-237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0D66541-D65E-87CB-0B12-E0989BA4C675}"/>
              </a:ext>
            </a:extLst>
          </p:cNvPr>
          <p:cNvGrpSpPr/>
          <p:nvPr/>
        </p:nvGrpSpPr>
        <p:grpSpPr>
          <a:xfrm>
            <a:off x="838200" y="1405712"/>
            <a:ext cx="4413532" cy="546614"/>
            <a:chOff x="838200" y="1405712"/>
            <a:chExt cx="4413532" cy="546614"/>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F08084-1C00-4EEA-4FB8-8B8DC6E748C9}"/>
                    </a:ext>
                  </a:extLst>
                </p:cNvPr>
                <p:cNvSpPr txBox="1"/>
                <p:nvPr/>
              </p:nvSpPr>
              <p:spPr>
                <a:xfrm>
                  <a:off x="838200" y="1424168"/>
                  <a:ext cx="4413532" cy="461665"/>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1. Can extract </a:t>
                  </a:r>
                  <a14:m>
                    <m:oMath xmlns:m="http://schemas.openxmlformats.org/officeDocument/2006/math">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oMath>
                  </a14:m>
                  <a:r>
                    <a:rPr lang="en-US" sz="2400">
                      <a:latin typeface="Century Schoolbook" panose="02040604050505020304" pitchFamily="18" charset="0"/>
                    </a:rPr>
                    <a:t> from       . </a:t>
                  </a:r>
                </a:p>
              </p:txBody>
            </p:sp>
          </mc:Choice>
          <mc:Fallback xmlns="">
            <p:sp>
              <p:nvSpPr>
                <p:cNvPr id="17" name="TextBox 16">
                  <a:extLst>
                    <a:ext uri="{FF2B5EF4-FFF2-40B4-BE49-F238E27FC236}">
                      <a16:creationId xmlns:a16="http://schemas.microsoft.com/office/drawing/2014/main" id="{20F08084-1C00-4EEA-4FB8-8B8DC6E748C9}"/>
                    </a:ext>
                  </a:extLst>
                </p:cNvPr>
                <p:cNvSpPr txBox="1">
                  <a:spLocks noRot="1" noChangeAspect="1" noMove="1" noResize="1" noEditPoints="1" noAdjustHandles="1" noChangeArrowheads="1" noChangeShapeType="1" noTextEdit="1"/>
                </p:cNvSpPr>
                <p:nvPr/>
              </p:nvSpPr>
              <p:spPr>
                <a:xfrm>
                  <a:off x="838200" y="1424168"/>
                  <a:ext cx="4413532" cy="461665"/>
                </a:xfrm>
                <a:prstGeom prst="rect">
                  <a:avLst/>
                </a:prstGeom>
                <a:blipFill>
                  <a:blip r:embed="rId4"/>
                  <a:stretch>
                    <a:fillRect l="-2210" t="-132000" b="-198667"/>
                  </a:stretch>
                </a:blipFill>
              </p:spPr>
              <p:txBody>
                <a:bodyPr/>
                <a:lstStyle/>
                <a:p>
                  <a:r>
                    <a:rPr lang="en-US">
                      <a:noFill/>
                    </a:rPr>
                    <a:t> </a:t>
                  </a:r>
                </a:p>
              </p:txBody>
            </p:sp>
          </mc:Fallback>
        </mc:AlternateContent>
        <p:pic>
          <p:nvPicPr>
            <p:cNvPr id="2" name="Graphic 1" descr="Fairy female outline">
              <a:extLst>
                <a:ext uri="{FF2B5EF4-FFF2-40B4-BE49-F238E27FC236}">
                  <a16:creationId xmlns:a16="http://schemas.microsoft.com/office/drawing/2014/main" id="{D5EC6D0B-CC24-FAAB-E248-96E056017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7801" y="1405712"/>
              <a:ext cx="546614" cy="546614"/>
            </a:xfrm>
            <a:prstGeom prst="rect">
              <a:avLst/>
            </a:prstGeom>
          </p:spPr>
        </p:pic>
      </p:grpSp>
      <p:grpSp>
        <p:nvGrpSpPr>
          <p:cNvPr id="36" name="Group 35">
            <a:extLst>
              <a:ext uri="{FF2B5EF4-FFF2-40B4-BE49-F238E27FC236}">
                <a16:creationId xmlns:a16="http://schemas.microsoft.com/office/drawing/2014/main" id="{D8AC3036-3184-2DC2-FE86-00ADDC39E5D2}"/>
              </a:ext>
            </a:extLst>
          </p:cNvPr>
          <p:cNvGrpSpPr/>
          <p:nvPr/>
        </p:nvGrpSpPr>
        <p:grpSpPr>
          <a:xfrm>
            <a:off x="3780615" y="1821839"/>
            <a:ext cx="3986173" cy="1151128"/>
            <a:chOff x="4064825" y="2277872"/>
            <a:chExt cx="3986173" cy="1151128"/>
          </a:xfrm>
        </p:grpSpPr>
        <p:grpSp>
          <p:nvGrpSpPr>
            <p:cNvPr id="32" name="Group 31">
              <a:extLst>
                <a:ext uri="{FF2B5EF4-FFF2-40B4-BE49-F238E27FC236}">
                  <a16:creationId xmlns:a16="http://schemas.microsoft.com/office/drawing/2014/main" id="{E5FCAA81-E257-123A-6BF5-DF2F980B16B6}"/>
                </a:ext>
              </a:extLst>
            </p:cNvPr>
            <p:cNvGrpSpPr/>
            <p:nvPr/>
          </p:nvGrpSpPr>
          <p:grpSpPr>
            <a:xfrm>
              <a:off x="4994415" y="2277872"/>
              <a:ext cx="1964735" cy="1151128"/>
              <a:chOff x="4994415" y="2277872"/>
              <a:chExt cx="1964735" cy="1151128"/>
            </a:xfrm>
          </p:grpSpPr>
          <p:grpSp>
            <p:nvGrpSpPr>
              <p:cNvPr id="18" name="Group 17">
                <a:extLst>
                  <a:ext uri="{FF2B5EF4-FFF2-40B4-BE49-F238E27FC236}">
                    <a16:creationId xmlns:a16="http://schemas.microsoft.com/office/drawing/2014/main" id="{6ACF05A3-2729-5A55-142B-BAC86DB20831}"/>
                  </a:ext>
                </a:extLst>
              </p:cNvPr>
              <p:cNvGrpSpPr/>
              <p:nvPr/>
            </p:nvGrpSpPr>
            <p:grpSpPr>
              <a:xfrm>
                <a:off x="5605959" y="2277872"/>
                <a:ext cx="1128793" cy="1151128"/>
                <a:chOff x="3882355" y="2437356"/>
                <a:chExt cx="1128793" cy="1151128"/>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BC1BBDF-9659-9354-E551-55A1B39B5552}"/>
                        </a:ext>
                      </a:extLst>
                    </p:cNvPr>
                    <p:cNvSpPr/>
                    <p:nvPr/>
                  </p:nvSpPr>
                  <p:spPr>
                    <a:xfrm>
                      <a:off x="3882355" y="2749731"/>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i="1" dirty="0" smtClean="0">
                                <a:latin typeface="Cambria Math" panose="02040503050406030204" pitchFamily="18" charset="0"/>
                              </a:rPr>
                              <m:t>𝐸</m:t>
                            </m:r>
                          </m:oMath>
                        </m:oMathPara>
                      </a14:m>
                      <a:endParaRPr lang="en-US" sz="1600"/>
                    </a:p>
                  </p:txBody>
                </p:sp>
              </mc:Choice>
              <mc:Fallback xmlns="">
                <p:sp>
                  <p:nvSpPr>
                    <p:cNvPr id="9" name="Rectangle 8">
                      <a:extLst>
                        <a:ext uri="{FF2B5EF4-FFF2-40B4-BE49-F238E27FC236}">
                          <a16:creationId xmlns:a16="http://schemas.microsoft.com/office/drawing/2014/main" id="{4BC1BBDF-9659-9354-E551-55A1B39B5552}"/>
                        </a:ext>
                      </a:extLst>
                    </p:cNvPr>
                    <p:cNvSpPr>
                      <a:spLocks noRot="1" noChangeAspect="1" noMove="1" noResize="1" noEditPoints="1" noAdjustHandles="1" noChangeArrowheads="1" noChangeShapeType="1" noTextEdit="1"/>
                    </p:cNvSpPr>
                    <p:nvPr/>
                  </p:nvSpPr>
                  <p:spPr>
                    <a:xfrm>
                      <a:off x="3882355" y="2749731"/>
                      <a:ext cx="838753" cy="838753"/>
                    </a:xfrm>
                    <a:prstGeom prst="rect">
                      <a:avLst/>
                    </a:prstGeom>
                    <a:blipFill>
                      <a:blip r:embed="rId7"/>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F16BFB01-CF26-3AEA-8F35-1E48DF2AD69B}"/>
                    </a:ext>
                  </a:extLst>
                </p:cNvPr>
                <p:cNvGrpSpPr/>
                <p:nvPr/>
              </p:nvGrpSpPr>
              <p:grpSpPr>
                <a:xfrm>
                  <a:off x="4423311" y="2437356"/>
                  <a:ext cx="587837" cy="587837"/>
                  <a:chOff x="4049514" y="4669104"/>
                  <a:chExt cx="587837" cy="587837"/>
                </a:xfrm>
              </p:grpSpPr>
              <p:sp>
                <p:nvSpPr>
                  <p:cNvPr id="11" name="Oval 10">
                    <a:extLst>
                      <a:ext uri="{FF2B5EF4-FFF2-40B4-BE49-F238E27FC236}">
                        <a16:creationId xmlns:a16="http://schemas.microsoft.com/office/drawing/2014/main" id="{68F118E9-A1C6-D78A-E3E8-7A06E7EABC44}"/>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Fairy female outline">
                    <a:extLst>
                      <a:ext uri="{FF2B5EF4-FFF2-40B4-BE49-F238E27FC236}">
                        <a16:creationId xmlns:a16="http://schemas.microsoft.com/office/drawing/2014/main" id="{F979D4DF-EC11-9077-07A1-7C3A78DA53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4372" y="4753962"/>
                    <a:ext cx="418120" cy="418120"/>
                  </a:xfrm>
                  <a:prstGeom prst="rect">
                    <a:avLst/>
                  </a:prstGeom>
                </p:spPr>
              </p:pic>
            </p:grpSp>
          </p:grpSp>
          <p:cxnSp>
            <p:nvCxnSpPr>
              <p:cNvPr id="19" name="Straight Arrow Connector 18">
                <a:extLst>
                  <a:ext uri="{FF2B5EF4-FFF2-40B4-BE49-F238E27FC236}">
                    <a16:creationId xmlns:a16="http://schemas.microsoft.com/office/drawing/2014/main" id="{A4D6F2CF-11D6-5C1A-636E-CE8EA8C9C58F}"/>
                  </a:ext>
                </a:extLst>
              </p:cNvPr>
              <p:cNvCxnSpPr>
                <a:cxnSpLocks/>
                <a:endCxn id="9" idx="1"/>
              </p:cNvCxnSpPr>
              <p:nvPr/>
            </p:nvCxnSpPr>
            <p:spPr>
              <a:xfrm>
                <a:off x="4994415" y="3009624"/>
                <a:ext cx="611544"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BD4B584E-9A45-8C0B-BFBB-DA121A9E1690}"/>
                  </a:ext>
                </a:extLst>
              </p:cNvPr>
              <p:cNvCxnSpPr>
                <a:cxnSpLocks/>
                <a:stCxn id="9" idx="3"/>
              </p:cNvCxnSpPr>
              <p:nvPr/>
            </p:nvCxnSpPr>
            <p:spPr>
              <a:xfrm>
                <a:off x="6444712" y="3009624"/>
                <a:ext cx="514438"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B6A1DF7-BEEA-1E6C-0451-D3E4B9F42126}"/>
                    </a:ext>
                  </a:extLst>
                </p:cNvPr>
                <p:cNvSpPr txBox="1"/>
                <p:nvPr/>
              </p:nvSpPr>
              <p:spPr>
                <a:xfrm>
                  <a:off x="7021286" y="2748013"/>
                  <a:ext cx="102971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r>
                              <a:rPr lang="en-US" sz="2800" b="0" i="1" smtClean="0">
                                <a:latin typeface="Cambria Math" panose="02040503050406030204" pitchFamily="18" charset="0"/>
                              </a:rPr>
                              <m:t>−</m:t>
                            </m:r>
                          </m:e>
                        </m:d>
                      </m:oMath>
                    </m:oMathPara>
                  </a14:m>
                  <a:endParaRPr lang="en-US" sz="2800"/>
                </a:p>
              </p:txBody>
            </p:sp>
          </mc:Choice>
          <mc:Fallback xmlns="">
            <p:sp>
              <p:nvSpPr>
                <p:cNvPr id="34" name="TextBox 33">
                  <a:extLst>
                    <a:ext uri="{FF2B5EF4-FFF2-40B4-BE49-F238E27FC236}">
                      <a16:creationId xmlns:a16="http://schemas.microsoft.com/office/drawing/2014/main" id="{DB6A1DF7-BEEA-1E6C-0451-D3E4B9F42126}"/>
                    </a:ext>
                  </a:extLst>
                </p:cNvPr>
                <p:cNvSpPr txBox="1">
                  <a:spLocks noRot="1" noChangeAspect="1" noMove="1" noResize="1" noEditPoints="1" noAdjustHandles="1" noChangeArrowheads="1" noChangeShapeType="1" noTextEdit="1"/>
                </p:cNvSpPr>
                <p:nvPr/>
              </p:nvSpPr>
              <p:spPr>
                <a:xfrm>
                  <a:off x="7021286" y="2748013"/>
                  <a:ext cx="1029712"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A5F056D-0B94-3D0F-B73E-F6C7FFA058CB}"/>
                    </a:ext>
                  </a:extLst>
                </p:cNvPr>
                <p:cNvSpPr txBox="1"/>
                <p:nvPr/>
              </p:nvSpPr>
              <p:spPr>
                <a:xfrm>
                  <a:off x="4064825" y="2748013"/>
                  <a:ext cx="102971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oMath>
                    </m:oMathPara>
                  </a14:m>
                  <a:endParaRPr lang="en-US" sz="2800"/>
                </a:p>
              </p:txBody>
            </p:sp>
          </mc:Choice>
          <mc:Fallback xmlns="">
            <p:sp>
              <p:nvSpPr>
                <p:cNvPr id="35" name="TextBox 34">
                  <a:extLst>
                    <a:ext uri="{FF2B5EF4-FFF2-40B4-BE49-F238E27FC236}">
                      <a16:creationId xmlns:a16="http://schemas.microsoft.com/office/drawing/2014/main" id="{1A5F056D-0B94-3D0F-B73E-F6C7FFA058CB}"/>
                    </a:ext>
                  </a:extLst>
                </p:cNvPr>
                <p:cNvSpPr txBox="1">
                  <a:spLocks noRot="1" noChangeAspect="1" noMove="1" noResize="1" noEditPoints="1" noAdjustHandles="1" noChangeArrowheads="1" noChangeShapeType="1" noTextEdit="1"/>
                </p:cNvSpPr>
                <p:nvPr/>
              </p:nvSpPr>
              <p:spPr>
                <a:xfrm>
                  <a:off x="4064825" y="2748013"/>
                  <a:ext cx="1029712" cy="523220"/>
                </a:xfrm>
                <a:prstGeom prst="rect">
                  <a:avLst/>
                </a:prstGeom>
                <a:blipFill>
                  <a:blip r:embed="rId9"/>
                  <a:stretch>
                    <a:fillRect/>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C7E0D247-EE63-D455-62B9-4F3C10B3B814}"/>
              </a:ext>
            </a:extLst>
          </p:cNvPr>
          <p:cNvGrpSpPr/>
          <p:nvPr/>
        </p:nvGrpSpPr>
        <p:grpSpPr>
          <a:xfrm>
            <a:off x="838199" y="3344885"/>
            <a:ext cx="7326665" cy="546614"/>
            <a:chOff x="838199" y="1405712"/>
            <a:chExt cx="7326665" cy="546614"/>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656F037-F3BC-0844-B28E-92381C2DBD0D}"/>
                    </a:ext>
                  </a:extLst>
                </p:cNvPr>
                <p:cNvSpPr txBox="1"/>
                <p:nvPr/>
              </p:nvSpPr>
              <p:spPr>
                <a:xfrm>
                  <a:off x="838199" y="1424168"/>
                  <a:ext cx="7326665" cy="461665"/>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2. Can simulate        using copies of </a:t>
                  </a:r>
                  <a14:m>
                    <m:oMath xmlns:m="http://schemas.openxmlformats.org/officeDocument/2006/math">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oMath>
                  </a14:m>
                  <a:r>
                    <a:rPr lang="en-US" sz="2400">
                      <a:latin typeface="Century Schoolbook" panose="02040604050505020304" pitchFamily="18" charset="0"/>
                    </a:rPr>
                    <a:t> </a:t>
                  </a:r>
                  <a:r>
                    <a:rPr lang="en-US" sz="2400">
                      <a:solidFill>
                        <a:schemeClr val="bg2">
                          <a:lumMod val="75000"/>
                        </a:schemeClr>
                      </a:solidFill>
                      <a:latin typeface="Century Schoolbook" panose="02040604050505020304" pitchFamily="18" charset="0"/>
                    </a:rPr>
                    <a:t>[JLS’18]</a:t>
                  </a:r>
                  <a:r>
                    <a:rPr lang="en-US" sz="2400">
                      <a:latin typeface="Century Schoolbook" panose="02040604050505020304" pitchFamily="18" charset="0"/>
                    </a:rPr>
                    <a:t>.</a:t>
                  </a:r>
                </a:p>
              </p:txBody>
            </p:sp>
          </mc:Choice>
          <mc:Fallback xmlns="">
            <p:sp>
              <p:nvSpPr>
                <p:cNvPr id="38" name="TextBox 37">
                  <a:extLst>
                    <a:ext uri="{FF2B5EF4-FFF2-40B4-BE49-F238E27FC236}">
                      <a16:creationId xmlns:a16="http://schemas.microsoft.com/office/drawing/2014/main" id="{E656F037-F3BC-0844-B28E-92381C2DBD0D}"/>
                    </a:ext>
                  </a:extLst>
                </p:cNvPr>
                <p:cNvSpPr txBox="1">
                  <a:spLocks noRot="1" noChangeAspect="1" noMove="1" noResize="1" noEditPoints="1" noAdjustHandles="1" noChangeArrowheads="1" noChangeShapeType="1" noTextEdit="1"/>
                </p:cNvSpPr>
                <p:nvPr/>
              </p:nvSpPr>
              <p:spPr>
                <a:xfrm>
                  <a:off x="838199" y="1424168"/>
                  <a:ext cx="7326665" cy="461665"/>
                </a:xfrm>
                <a:prstGeom prst="rect">
                  <a:avLst/>
                </a:prstGeom>
                <a:blipFill>
                  <a:blip r:embed="rId10"/>
                  <a:stretch>
                    <a:fillRect l="-1248" t="-132000" b="-198667"/>
                  </a:stretch>
                </a:blipFill>
              </p:spPr>
              <p:txBody>
                <a:bodyPr/>
                <a:lstStyle/>
                <a:p>
                  <a:r>
                    <a:rPr lang="en-US">
                      <a:noFill/>
                    </a:rPr>
                    <a:t> </a:t>
                  </a:r>
                </a:p>
              </p:txBody>
            </p:sp>
          </mc:Fallback>
        </mc:AlternateContent>
        <p:pic>
          <p:nvPicPr>
            <p:cNvPr id="39" name="Graphic 38" descr="Fairy female outline">
              <a:extLst>
                <a:ext uri="{FF2B5EF4-FFF2-40B4-BE49-F238E27FC236}">
                  <a16:creationId xmlns:a16="http://schemas.microsoft.com/office/drawing/2014/main" id="{3161F58D-2EA1-0FC1-00DF-1C3E39884A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4001" y="1405712"/>
              <a:ext cx="546614" cy="546614"/>
            </a:xfrm>
            <a:prstGeom prst="rect">
              <a:avLst/>
            </a:prstGeom>
          </p:spPr>
        </p:pic>
      </p:grpSp>
      <p:grpSp>
        <p:nvGrpSpPr>
          <p:cNvPr id="89" name="Group 88">
            <a:extLst>
              <a:ext uri="{FF2B5EF4-FFF2-40B4-BE49-F238E27FC236}">
                <a16:creationId xmlns:a16="http://schemas.microsoft.com/office/drawing/2014/main" id="{4511859E-D930-C186-9DA9-D4E037ECAE8D}"/>
              </a:ext>
            </a:extLst>
          </p:cNvPr>
          <p:cNvGrpSpPr/>
          <p:nvPr/>
        </p:nvGrpSpPr>
        <p:grpSpPr>
          <a:xfrm>
            <a:off x="1354346" y="3909183"/>
            <a:ext cx="4080984" cy="993005"/>
            <a:chOff x="1232681" y="4005094"/>
            <a:chExt cx="4930214" cy="1199645"/>
          </a:xfrm>
        </p:grpSpPr>
        <p:grpSp>
          <p:nvGrpSpPr>
            <p:cNvPr id="59" name="Group 58">
              <a:extLst>
                <a:ext uri="{FF2B5EF4-FFF2-40B4-BE49-F238E27FC236}">
                  <a16:creationId xmlns:a16="http://schemas.microsoft.com/office/drawing/2014/main" id="{F96F6135-3C5D-F3A8-92FA-B8233A27F2AA}"/>
                </a:ext>
              </a:extLst>
            </p:cNvPr>
            <p:cNvGrpSpPr/>
            <p:nvPr/>
          </p:nvGrpSpPr>
          <p:grpSpPr>
            <a:xfrm>
              <a:off x="2064063" y="4005094"/>
              <a:ext cx="1128793" cy="1151128"/>
              <a:chOff x="3882355" y="2437356"/>
              <a:chExt cx="1128793" cy="1151128"/>
            </a:xfrm>
          </p:grpSpPr>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EC1E8AA7-4220-8341-6E71-3C648BA2CCA7}"/>
                      </a:ext>
                    </a:extLst>
                  </p:cNvPr>
                  <p:cNvSpPr/>
                  <p:nvPr/>
                </p:nvSpPr>
                <p:spPr>
                  <a:xfrm>
                    <a:off x="3882355" y="2749731"/>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𝐴</m:t>
                          </m:r>
                        </m:oMath>
                      </m:oMathPara>
                    </a14:m>
                    <a:endParaRPr lang="en-US" sz="4000"/>
                  </a:p>
                </p:txBody>
              </p:sp>
            </mc:Choice>
            <mc:Fallback xmlns="">
              <p:sp>
                <p:nvSpPr>
                  <p:cNvPr id="62" name="Rectangle 61">
                    <a:extLst>
                      <a:ext uri="{FF2B5EF4-FFF2-40B4-BE49-F238E27FC236}">
                        <a16:creationId xmlns:a16="http://schemas.microsoft.com/office/drawing/2014/main" id="{EC1E8AA7-4220-8341-6E71-3C648BA2CCA7}"/>
                      </a:ext>
                    </a:extLst>
                  </p:cNvPr>
                  <p:cNvSpPr>
                    <a:spLocks noRot="1" noChangeAspect="1" noMove="1" noResize="1" noEditPoints="1" noAdjustHandles="1" noChangeArrowheads="1" noChangeShapeType="1" noTextEdit="1"/>
                  </p:cNvSpPr>
                  <p:nvPr/>
                </p:nvSpPr>
                <p:spPr>
                  <a:xfrm>
                    <a:off x="3882355" y="2749731"/>
                    <a:ext cx="838753" cy="838753"/>
                  </a:xfrm>
                  <a:prstGeom prst="rect">
                    <a:avLst/>
                  </a:prstGeom>
                  <a:blipFill>
                    <a:blip r:embed="rId11"/>
                    <a:stretch>
                      <a:fillRect/>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C17CE48-7B26-835D-2443-4E1EA8CDA8AA}"/>
                  </a:ext>
                </a:extLst>
              </p:cNvPr>
              <p:cNvGrpSpPr/>
              <p:nvPr/>
            </p:nvGrpSpPr>
            <p:grpSpPr>
              <a:xfrm>
                <a:off x="4423311" y="2437356"/>
                <a:ext cx="587837" cy="587837"/>
                <a:chOff x="4049514" y="4669104"/>
                <a:chExt cx="587837" cy="587837"/>
              </a:xfrm>
            </p:grpSpPr>
            <p:sp>
              <p:nvSpPr>
                <p:cNvPr id="64" name="Oval 63">
                  <a:extLst>
                    <a:ext uri="{FF2B5EF4-FFF2-40B4-BE49-F238E27FC236}">
                      <a16:creationId xmlns:a16="http://schemas.microsoft.com/office/drawing/2014/main" id="{132E1396-459C-5785-49DE-C347B7EC2985}"/>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5" name="Graphic 64" descr="Fairy female outline">
                  <a:extLst>
                    <a:ext uri="{FF2B5EF4-FFF2-40B4-BE49-F238E27FC236}">
                      <a16:creationId xmlns:a16="http://schemas.microsoft.com/office/drawing/2014/main" id="{0B8E0835-CCD2-C7F8-A29B-DE31E6CEEB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4372" y="4753962"/>
                  <a:ext cx="418120" cy="418120"/>
                </a:xfrm>
                <a:prstGeom prst="rect">
                  <a:avLst/>
                </a:prstGeom>
              </p:spPr>
            </p:pic>
          </p:grp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59D99BF-3220-FAA5-4C84-51F7D2ED9F14}"/>
                    </a:ext>
                  </a:extLst>
                </p:cNvPr>
                <p:cNvSpPr txBox="1"/>
                <p:nvPr/>
              </p:nvSpPr>
              <p:spPr>
                <a:xfrm>
                  <a:off x="1232681" y="4267397"/>
                  <a:ext cx="838753" cy="9295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a:p>
              </p:txBody>
            </p:sp>
          </mc:Choice>
          <mc:Fallback xmlns="">
            <p:sp>
              <p:nvSpPr>
                <p:cNvPr id="67" name="TextBox 66">
                  <a:extLst>
                    <a:ext uri="{FF2B5EF4-FFF2-40B4-BE49-F238E27FC236}">
                      <a16:creationId xmlns:a16="http://schemas.microsoft.com/office/drawing/2014/main" id="{B59D99BF-3220-FAA5-4C84-51F7D2ED9F14}"/>
                    </a:ext>
                  </a:extLst>
                </p:cNvPr>
                <p:cNvSpPr txBox="1">
                  <a:spLocks noRot="1" noChangeAspect="1" noMove="1" noResize="1" noEditPoints="1" noAdjustHandles="1" noChangeArrowheads="1" noChangeShapeType="1" noTextEdit="1"/>
                </p:cNvSpPr>
                <p:nvPr/>
              </p:nvSpPr>
              <p:spPr>
                <a:xfrm>
                  <a:off x="1232681" y="4267397"/>
                  <a:ext cx="838753" cy="92955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64E8A80-4987-DB99-59F6-1ECBB0BE24E2}"/>
                    </a:ext>
                  </a:extLst>
                </p:cNvPr>
                <p:cNvSpPr txBox="1"/>
                <p:nvPr/>
              </p:nvSpPr>
              <p:spPr>
                <a:xfrm>
                  <a:off x="3285367" y="4275181"/>
                  <a:ext cx="838753" cy="9295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a:p>
              </p:txBody>
            </p:sp>
          </mc:Choice>
          <mc:Fallback xmlns="">
            <p:sp>
              <p:nvSpPr>
                <p:cNvPr id="68" name="TextBox 67">
                  <a:extLst>
                    <a:ext uri="{FF2B5EF4-FFF2-40B4-BE49-F238E27FC236}">
                      <a16:creationId xmlns:a16="http://schemas.microsoft.com/office/drawing/2014/main" id="{264E8A80-4987-DB99-59F6-1ECBB0BE24E2}"/>
                    </a:ext>
                  </a:extLst>
                </p:cNvPr>
                <p:cNvSpPr txBox="1">
                  <a:spLocks noRot="1" noChangeAspect="1" noMove="1" noResize="1" noEditPoints="1" noAdjustHandles="1" noChangeArrowheads="1" noChangeShapeType="1" noTextEdit="1"/>
                </p:cNvSpPr>
                <p:nvPr/>
              </p:nvSpPr>
              <p:spPr>
                <a:xfrm>
                  <a:off x="3285367" y="4275181"/>
                  <a:ext cx="838753" cy="92955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95A6EDA5-9C7F-46EB-4C7B-6A1CC8EFC7EC}"/>
                    </a:ext>
                  </a:extLst>
                </p:cNvPr>
                <p:cNvSpPr/>
                <p:nvPr/>
              </p:nvSpPr>
              <p:spPr>
                <a:xfrm>
                  <a:off x="4128995" y="4311958"/>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𝐴</m:t>
                            </m:r>
                          </m:e>
                        </m:acc>
                      </m:oMath>
                    </m:oMathPara>
                  </a14:m>
                  <a:endParaRPr lang="en-US" sz="4000"/>
                </a:p>
              </p:txBody>
            </p:sp>
          </mc:Choice>
          <mc:Fallback xmlns="">
            <p:sp>
              <p:nvSpPr>
                <p:cNvPr id="70" name="Rectangle 69">
                  <a:extLst>
                    <a:ext uri="{FF2B5EF4-FFF2-40B4-BE49-F238E27FC236}">
                      <a16:creationId xmlns:a16="http://schemas.microsoft.com/office/drawing/2014/main" id="{95A6EDA5-9C7F-46EB-4C7B-6A1CC8EFC7EC}"/>
                    </a:ext>
                  </a:extLst>
                </p:cNvPr>
                <p:cNvSpPr>
                  <a:spLocks noRot="1" noChangeAspect="1" noMove="1" noResize="1" noEditPoints="1" noAdjustHandles="1" noChangeArrowheads="1" noChangeShapeType="1" noTextEdit="1"/>
                </p:cNvSpPr>
                <p:nvPr/>
              </p:nvSpPr>
              <p:spPr>
                <a:xfrm>
                  <a:off x="4128995" y="4311958"/>
                  <a:ext cx="838753" cy="838753"/>
                </a:xfrm>
                <a:prstGeom prst="rect">
                  <a:avLst/>
                </a:prstGeom>
                <a:blipFill>
                  <a:blip r:embed="rId14"/>
                  <a:stretch>
                    <a:fillRect/>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id="{E31617F9-EDF9-2B7B-8A56-EF82D4AFC7AB}"/>
                </a:ext>
              </a:extLst>
            </p:cNvPr>
            <p:cNvSpPr txBox="1"/>
            <p:nvPr/>
          </p:nvSpPr>
          <p:spPr>
            <a:xfrm>
              <a:off x="5324142" y="4375819"/>
              <a:ext cx="838753" cy="632100"/>
            </a:xfrm>
            <a:prstGeom prst="rect">
              <a:avLst/>
            </a:prstGeom>
            <a:noFill/>
          </p:spPr>
          <p:txBody>
            <a:bodyPr wrap="square">
              <a:spAutoFit/>
            </a:bodyPr>
            <a:lstStyle/>
            <a:p>
              <a:r>
                <a:rPr lang="en-US" sz="2800" err="1">
                  <a:latin typeface="Century Schoolbook" panose="02040604050505020304" pitchFamily="18" charset="0"/>
                </a:rPr>
                <a:t>s.t.</a:t>
              </a:r>
              <a:endParaRPr lang="en-US" sz="5400">
                <a:latin typeface="Century Schoolbook" panose="02040604050505020304" pitchFamily="18" charset="0"/>
              </a:endParaRPr>
            </a:p>
          </p:txBody>
        </p:sp>
      </p:grpSp>
      <p:grpSp>
        <p:nvGrpSpPr>
          <p:cNvPr id="106" name="Group 105">
            <a:extLst>
              <a:ext uri="{FF2B5EF4-FFF2-40B4-BE49-F238E27FC236}">
                <a16:creationId xmlns:a16="http://schemas.microsoft.com/office/drawing/2014/main" id="{52639BFA-574B-2378-76FB-0006764B7D27}"/>
              </a:ext>
            </a:extLst>
          </p:cNvPr>
          <p:cNvGrpSpPr/>
          <p:nvPr/>
        </p:nvGrpSpPr>
        <p:grpSpPr>
          <a:xfrm>
            <a:off x="2183080" y="5307131"/>
            <a:ext cx="3129310" cy="1151128"/>
            <a:chOff x="2637675" y="5207588"/>
            <a:chExt cx="3129310" cy="1151128"/>
          </a:xfrm>
        </p:grpSpPr>
        <p:grpSp>
          <p:nvGrpSpPr>
            <p:cNvPr id="40" name="Group 39">
              <a:extLst>
                <a:ext uri="{FF2B5EF4-FFF2-40B4-BE49-F238E27FC236}">
                  <a16:creationId xmlns:a16="http://schemas.microsoft.com/office/drawing/2014/main" id="{FC014BA9-4FB8-A9B6-4AC1-C19C3A195412}"/>
                </a:ext>
              </a:extLst>
            </p:cNvPr>
            <p:cNvGrpSpPr/>
            <p:nvPr/>
          </p:nvGrpSpPr>
          <p:grpSpPr>
            <a:xfrm>
              <a:off x="2637675" y="5207588"/>
              <a:ext cx="1972420" cy="1151128"/>
              <a:chOff x="4762332" y="2277872"/>
              <a:chExt cx="1972420" cy="1151128"/>
            </a:xfrm>
          </p:grpSpPr>
          <p:grpSp>
            <p:nvGrpSpPr>
              <p:cNvPr id="41" name="Group 40">
                <a:extLst>
                  <a:ext uri="{FF2B5EF4-FFF2-40B4-BE49-F238E27FC236}">
                    <a16:creationId xmlns:a16="http://schemas.microsoft.com/office/drawing/2014/main" id="{A2629AA9-F29C-1497-C2B5-9A7D37639C30}"/>
                  </a:ext>
                </a:extLst>
              </p:cNvPr>
              <p:cNvGrpSpPr/>
              <p:nvPr/>
            </p:nvGrpSpPr>
            <p:grpSpPr>
              <a:xfrm>
                <a:off x="5175456" y="2277872"/>
                <a:ext cx="1559296" cy="1151128"/>
                <a:chOff x="5175456" y="2277872"/>
                <a:chExt cx="1559296" cy="1151128"/>
              </a:xfrm>
            </p:grpSpPr>
            <p:grpSp>
              <p:nvGrpSpPr>
                <p:cNvPr id="44" name="Group 43">
                  <a:extLst>
                    <a:ext uri="{FF2B5EF4-FFF2-40B4-BE49-F238E27FC236}">
                      <a16:creationId xmlns:a16="http://schemas.microsoft.com/office/drawing/2014/main" id="{445C77CF-8341-A51C-309B-500ED2161A3C}"/>
                    </a:ext>
                  </a:extLst>
                </p:cNvPr>
                <p:cNvGrpSpPr/>
                <p:nvPr/>
              </p:nvGrpSpPr>
              <p:grpSpPr>
                <a:xfrm>
                  <a:off x="5605959" y="2277872"/>
                  <a:ext cx="1128793" cy="1151128"/>
                  <a:chOff x="3882355" y="2437356"/>
                  <a:chExt cx="1128793" cy="1151128"/>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328C9533-B0FE-0E79-7A43-3CA450613364}"/>
                          </a:ext>
                        </a:extLst>
                      </p:cNvPr>
                      <p:cNvSpPr/>
                      <p:nvPr/>
                    </p:nvSpPr>
                    <p:spPr>
                      <a:xfrm>
                        <a:off x="3882355" y="2749731"/>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𝐴</m:t>
                              </m:r>
                            </m:oMath>
                          </m:oMathPara>
                        </a14:m>
                        <a:endParaRPr lang="en-US" sz="4800"/>
                      </a:p>
                    </p:txBody>
                  </p:sp>
                </mc:Choice>
                <mc:Fallback xmlns="">
                  <p:sp>
                    <p:nvSpPr>
                      <p:cNvPr id="47" name="Rectangle 46">
                        <a:extLst>
                          <a:ext uri="{FF2B5EF4-FFF2-40B4-BE49-F238E27FC236}">
                            <a16:creationId xmlns:a16="http://schemas.microsoft.com/office/drawing/2014/main" id="{328C9533-B0FE-0E79-7A43-3CA450613364}"/>
                          </a:ext>
                        </a:extLst>
                      </p:cNvPr>
                      <p:cNvSpPr>
                        <a:spLocks noRot="1" noChangeAspect="1" noMove="1" noResize="1" noEditPoints="1" noAdjustHandles="1" noChangeArrowheads="1" noChangeShapeType="1" noTextEdit="1"/>
                      </p:cNvSpPr>
                      <p:nvPr/>
                    </p:nvSpPr>
                    <p:spPr>
                      <a:xfrm>
                        <a:off x="3882355" y="2749731"/>
                        <a:ext cx="838753" cy="838753"/>
                      </a:xfrm>
                      <a:prstGeom prst="rect">
                        <a:avLst/>
                      </a:prstGeom>
                      <a:blipFill>
                        <a:blip r:embed="rId15"/>
                        <a:stretch>
                          <a:fillRect/>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C49BAAE9-2E92-1814-C120-3AE168AF1EEA}"/>
                      </a:ext>
                    </a:extLst>
                  </p:cNvPr>
                  <p:cNvGrpSpPr/>
                  <p:nvPr/>
                </p:nvGrpSpPr>
                <p:grpSpPr>
                  <a:xfrm>
                    <a:off x="4423311" y="2437356"/>
                    <a:ext cx="587837" cy="587837"/>
                    <a:chOff x="4049514" y="4669104"/>
                    <a:chExt cx="587837" cy="587837"/>
                  </a:xfrm>
                </p:grpSpPr>
                <p:sp>
                  <p:nvSpPr>
                    <p:cNvPr id="50" name="Oval 49">
                      <a:extLst>
                        <a:ext uri="{FF2B5EF4-FFF2-40B4-BE49-F238E27FC236}">
                          <a16:creationId xmlns:a16="http://schemas.microsoft.com/office/drawing/2014/main" id="{1AC5F79A-C966-49E7-A6D1-A7C009127643}"/>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Fairy female outline">
                      <a:extLst>
                        <a:ext uri="{FF2B5EF4-FFF2-40B4-BE49-F238E27FC236}">
                          <a16:creationId xmlns:a16="http://schemas.microsoft.com/office/drawing/2014/main" id="{F75C767A-9D8B-E8B5-DA88-69C5BD53B5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4372" y="4753962"/>
                      <a:ext cx="418120" cy="418120"/>
                    </a:xfrm>
                    <a:prstGeom prst="rect">
                      <a:avLst/>
                    </a:prstGeom>
                  </p:spPr>
                </p:pic>
              </p:grpSp>
            </p:grpSp>
            <p:cxnSp>
              <p:nvCxnSpPr>
                <p:cNvPr id="45" name="Straight Arrow Connector 44">
                  <a:extLst>
                    <a:ext uri="{FF2B5EF4-FFF2-40B4-BE49-F238E27FC236}">
                      <a16:creationId xmlns:a16="http://schemas.microsoft.com/office/drawing/2014/main" id="{02B299DF-2E50-D804-2626-B681B3796F5C}"/>
                    </a:ext>
                  </a:extLst>
                </p:cNvPr>
                <p:cNvCxnSpPr>
                  <a:cxnSpLocks/>
                  <a:stCxn id="43" idx="3"/>
                  <a:endCxn id="47" idx="1"/>
                </p:cNvCxnSpPr>
                <p:nvPr/>
              </p:nvCxnSpPr>
              <p:spPr>
                <a:xfrm>
                  <a:off x="5175456" y="3009623"/>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0C7BF2-1768-AD8E-A605-12CEBD196607}"/>
                      </a:ext>
                    </a:extLst>
                  </p:cNvPr>
                  <p:cNvSpPr txBox="1"/>
                  <p:nvPr/>
                </p:nvSpPr>
                <p:spPr>
                  <a:xfrm>
                    <a:off x="4762332" y="2748013"/>
                    <a:ext cx="4131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a:p>
                </p:txBody>
              </p:sp>
            </mc:Choice>
            <mc:Fallback xmlns="">
              <p:sp>
                <p:nvSpPr>
                  <p:cNvPr id="43" name="TextBox 42">
                    <a:extLst>
                      <a:ext uri="{FF2B5EF4-FFF2-40B4-BE49-F238E27FC236}">
                        <a16:creationId xmlns:a16="http://schemas.microsoft.com/office/drawing/2014/main" id="{500C7BF2-1768-AD8E-A605-12CEBD196607}"/>
                      </a:ext>
                    </a:extLst>
                  </p:cNvPr>
                  <p:cNvSpPr txBox="1">
                    <a:spLocks noRot="1" noChangeAspect="1" noMove="1" noResize="1" noEditPoints="1" noAdjustHandles="1" noChangeArrowheads="1" noChangeShapeType="1" noTextEdit="1"/>
                  </p:cNvSpPr>
                  <p:nvPr/>
                </p:nvSpPr>
                <p:spPr>
                  <a:xfrm>
                    <a:off x="4762332" y="2748013"/>
                    <a:ext cx="413124" cy="523220"/>
                  </a:xfrm>
                  <a:prstGeom prst="rect">
                    <a:avLst/>
                  </a:prstGeom>
                  <a:blipFill>
                    <a:blip r:embed="rId16"/>
                    <a:stretch>
                      <a:fillRect/>
                    </a:stretch>
                  </a:blipFill>
                </p:spPr>
                <p:txBody>
                  <a:bodyPr/>
                  <a:lstStyle/>
                  <a:p>
                    <a:r>
                      <a:rPr lang="en-US">
                        <a:noFill/>
                      </a:rPr>
                      <a:t> </a:t>
                    </a:r>
                  </a:p>
                </p:txBody>
              </p:sp>
            </mc:Fallback>
          </mc:AlternateContent>
        </p:grpSp>
        <p:cxnSp>
          <p:nvCxnSpPr>
            <p:cNvPr id="102" name="Straight Arrow Connector 101">
              <a:extLst>
                <a:ext uri="{FF2B5EF4-FFF2-40B4-BE49-F238E27FC236}">
                  <a16:creationId xmlns:a16="http://schemas.microsoft.com/office/drawing/2014/main" id="{E294D821-3DD2-8253-C688-9C7DB5C04DFD}"/>
                </a:ext>
              </a:extLst>
            </p:cNvPr>
            <p:cNvCxnSpPr>
              <a:cxnSpLocks/>
              <a:stCxn id="47" idx="3"/>
            </p:cNvCxnSpPr>
            <p:nvPr/>
          </p:nvCxnSpPr>
          <p:spPr>
            <a:xfrm>
              <a:off x="4320055" y="5939340"/>
              <a:ext cx="420997"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211663B-9AE1-DE7D-C8CD-E264BAD7F54D}"/>
                    </a:ext>
                  </a:extLst>
                </p:cNvPr>
                <p:cNvSpPr txBox="1"/>
                <p:nvPr/>
              </p:nvSpPr>
              <p:spPr>
                <a:xfrm>
                  <a:off x="4694953" y="5677729"/>
                  <a:ext cx="107203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smtClean="0">
                            <a:latin typeface="Cambria Math" panose="02040503050406030204" pitchFamily="18" charset="0"/>
                          </a:rPr>
                          <m:t>)</m:t>
                        </m:r>
                      </m:oMath>
                    </m:oMathPara>
                  </a14:m>
                  <a:endParaRPr lang="en-US" sz="2800"/>
                </a:p>
              </p:txBody>
            </p:sp>
          </mc:Choice>
          <mc:Fallback xmlns="">
            <p:sp>
              <p:nvSpPr>
                <p:cNvPr id="103" name="TextBox 102">
                  <a:extLst>
                    <a:ext uri="{FF2B5EF4-FFF2-40B4-BE49-F238E27FC236}">
                      <a16:creationId xmlns:a16="http://schemas.microsoft.com/office/drawing/2014/main" id="{B211663B-9AE1-DE7D-C8CD-E264BAD7F54D}"/>
                    </a:ext>
                  </a:extLst>
                </p:cNvPr>
                <p:cNvSpPr txBox="1">
                  <a:spLocks noRot="1" noChangeAspect="1" noMove="1" noResize="1" noEditPoints="1" noAdjustHandles="1" noChangeArrowheads="1" noChangeShapeType="1" noTextEdit="1"/>
                </p:cNvSpPr>
                <p:nvPr/>
              </p:nvSpPr>
              <p:spPr>
                <a:xfrm>
                  <a:off x="4694953" y="5677729"/>
                  <a:ext cx="1072032" cy="523220"/>
                </a:xfrm>
                <a:prstGeom prst="rect">
                  <a:avLst/>
                </a:prstGeom>
                <a:blipFill>
                  <a:blip r:embed="rId17"/>
                  <a:stretch>
                    <a:fillRect/>
                  </a:stretch>
                </a:blipFill>
              </p:spPr>
              <p:txBody>
                <a:bodyPr/>
                <a:lstStyle/>
                <a:p>
                  <a:r>
                    <a:rPr lang="en-US">
                      <a:noFill/>
                    </a:rPr>
                    <a:t> </a:t>
                  </a:r>
                </a:p>
              </p:txBody>
            </p:sp>
          </mc:Fallback>
        </mc:AlternateContent>
      </p:grpSp>
      <p:grpSp>
        <p:nvGrpSpPr>
          <p:cNvPr id="111" name="Group 110">
            <a:extLst>
              <a:ext uri="{FF2B5EF4-FFF2-40B4-BE49-F238E27FC236}">
                <a16:creationId xmlns:a16="http://schemas.microsoft.com/office/drawing/2014/main" id="{29A6E4C9-1EA1-72CB-BAA6-6F8BAD5D6F04}"/>
              </a:ext>
            </a:extLst>
          </p:cNvPr>
          <p:cNvGrpSpPr/>
          <p:nvPr/>
        </p:nvGrpSpPr>
        <p:grpSpPr>
          <a:xfrm>
            <a:off x="6450542" y="5524906"/>
            <a:ext cx="3947513" cy="1027952"/>
            <a:chOff x="6493910" y="5540295"/>
            <a:chExt cx="3947513" cy="1027952"/>
          </a:xfrm>
        </p:grpSpPr>
        <p:grpSp>
          <p:nvGrpSpPr>
            <p:cNvPr id="101" name="Group 100">
              <a:extLst>
                <a:ext uri="{FF2B5EF4-FFF2-40B4-BE49-F238E27FC236}">
                  <a16:creationId xmlns:a16="http://schemas.microsoft.com/office/drawing/2014/main" id="{01DB9009-5C6B-8CCA-0BAD-D94258FFE4EF}"/>
                </a:ext>
              </a:extLst>
            </p:cNvPr>
            <p:cNvGrpSpPr/>
            <p:nvPr/>
          </p:nvGrpSpPr>
          <p:grpSpPr>
            <a:xfrm>
              <a:off x="6493910" y="5540295"/>
              <a:ext cx="2218397" cy="1027952"/>
              <a:chOff x="8330486" y="5207588"/>
              <a:chExt cx="2218397" cy="1027952"/>
            </a:xfrm>
          </p:grpSpPr>
          <p:grpSp>
            <p:nvGrpSpPr>
              <p:cNvPr id="90" name="Group 89">
                <a:extLst>
                  <a:ext uri="{FF2B5EF4-FFF2-40B4-BE49-F238E27FC236}">
                    <a16:creationId xmlns:a16="http://schemas.microsoft.com/office/drawing/2014/main" id="{C3AE3861-52BD-5550-7640-A2BB2A1B9FB9}"/>
                  </a:ext>
                </a:extLst>
              </p:cNvPr>
              <p:cNvGrpSpPr/>
              <p:nvPr/>
            </p:nvGrpSpPr>
            <p:grpSpPr>
              <a:xfrm>
                <a:off x="8866503" y="5207588"/>
                <a:ext cx="1682380" cy="940530"/>
                <a:chOff x="9846660" y="5525188"/>
                <a:chExt cx="1682380" cy="940530"/>
              </a:xfrm>
            </p:grpSpPr>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779CCC23-83AE-D8EA-AF8F-8245475A137E}"/>
                        </a:ext>
                      </a:extLst>
                    </p:cNvPr>
                    <p:cNvSpPr/>
                    <p:nvPr/>
                  </p:nvSpPr>
                  <p:spPr>
                    <a:xfrm>
                      <a:off x="10690287" y="5626965"/>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800" b="0" i="1" smtClean="0">
                                    <a:latin typeface="Cambria Math" panose="02040503050406030204" pitchFamily="18" charset="0"/>
                                  </a:rPr>
                                </m:ctrlPr>
                              </m:accPr>
                              <m:e>
                                <m:r>
                                  <a:rPr lang="en-US" sz="4800" b="0" i="1" smtClean="0">
                                    <a:latin typeface="Cambria Math" panose="02040503050406030204" pitchFamily="18" charset="0"/>
                                  </a:rPr>
                                  <m:t>𝐴</m:t>
                                </m:r>
                              </m:e>
                            </m:acc>
                          </m:oMath>
                        </m:oMathPara>
                      </a14:m>
                      <a:endParaRPr lang="en-US" sz="4800"/>
                    </a:p>
                  </p:txBody>
                </p:sp>
              </mc:Choice>
              <mc:Fallback xmlns="">
                <p:sp>
                  <p:nvSpPr>
                    <p:cNvPr id="79" name="Rectangle 78">
                      <a:extLst>
                        <a:ext uri="{FF2B5EF4-FFF2-40B4-BE49-F238E27FC236}">
                          <a16:creationId xmlns:a16="http://schemas.microsoft.com/office/drawing/2014/main" id="{779CCC23-83AE-D8EA-AF8F-8245475A137E}"/>
                        </a:ext>
                      </a:extLst>
                    </p:cNvPr>
                    <p:cNvSpPr>
                      <a:spLocks noRot="1" noChangeAspect="1" noMove="1" noResize="1" noEditPoints="1" noAdjustHandles="1" noChangeArrowheads="1" noChangeShapeType="1" noTextEdit="1"/>
                    </p:cNvSpPr>
                    <p:nvPr/>
                  </p:nvSpPr>
                  <p:spPr>
                    <a:xfrm>
                      <a:off x="10690287" y="5626965"/>
                      <a:ext cx="838753" cy="838753"/>
                    </a:xfrm>
                    <a:prstGeom prst="rect">
                      <a:avLst/>
                    </a:prstGeom>
                    <a:blipFill>
                      <a:blip r:embed="rId18"/>
                      <a:stretch>
                        <a:fillRect/>
                      </a:stretch>
                    </a:blipFill>
                  </p:spPr>
                  <p:txBody>
                    <a:bodyPr/>
                    <a:lstStyle/>
                    <a:p>
                      <a:r>
                        <a:rPr lang="en-US">
                          <a:noFill/>
                        </a:rPr>
                        <a:t> </a:t>
                      </a:r>
                    </a:p>
                  </p:txBody>
                </p:sp>
              </mc:Fallback>
            </mc:AlternateContent>
            <p:cxnSp>
              <p:nvCxnSpPr>
                <p:cNvPr id="82" name="Straight Arrow Connector 81">
                  <a:extLst>
                    <a:ext uri="{FF2B5EF4-FFF2-40B4-BE49-F238E27FC236}">
                      <a16:creationId xmlns:a16="http://schemas.microsoft.com/office/drawing/2014/main" id="{45CC03F1-6AC0-6701-61D0-757C47DC5866}"/>
                    </a:ext>
                  </a:extLst>
                </p:cNvPr>
                <p:cNvCxnSpPr>
                  <a:cxnSpLocks/>
                  <a:stCxn id="83" idx="3"/>
                </p:cNvCxnSpPr>
                <p:nvPr/>
              </p:nvCxnSpPr>
              <p:spPr>
                <a:xfrm>
                  <a:off x="10259784" y="5786798"/>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21A50D8-6F7B-0745-982E-812F1FAE68FE}"/>
                        </a:ext>
                      </a:extLst>
                    </p:cNvPr>
                    <p:cNvSpPr txBox="1"/>
                    <p:nvPr/>
                  </p:nvSpPr>
                  <p:spPr>
                    <a:xfrm>
                      <a:off x="9846660" y="5525188"/>
                      <a:ext cx="4131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a:p>
                  </p:txBody>
                </p:sp>
              </mc:Choice>
              <mc:Fallback xmlns="">
                <p:sp>
                  <p:nvSpPr>
                    <p:cNvPr id="83" name="TextBox 82">
                      <a:extLst>
                        <a:ext uri="{FF2B5EF4-FFF2-40B4-BE49-F238E27FC236}">
                          <a16:creationId xmlns:a16="http://schemas.microsoft.com/office/drawing/2014/main" id="{F21A50D8-6F7B-0745-982E-812F1FAE68FE}"/>
                        </a:ext>
                      </a:extLst>
                    </p:cNvPr>
                    <p:cNvSpPr txBox="1">
                      <a:spLocks noRot="1" noChangeAspect="1" noMove="1" noResize="1" noEditPoints="1" noAdjustHandles="1" noChangeArrowheads="1" noChangeShapeType="1" noTextEdit="1"/>
                    </p:cNvSpPr>
                    <p:nvPr/>
                  </p:nvSpPr>
                  <p:spPr>
                    <a:xfrm>
                      <a:off x="9846660" y="5525188"/>
                      <a:ext cx="413124" cy="523220"/>
                    </a:xfrm>
                    <a:prstGeom prst="rect">
                      <a:avLst/>
                    </a:prstGeom>
                    <a:blipFill>
                      <a:blip r:embed="rId1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AB4050F-C940-48D9-4872-B7A886D8053D}"/>
                      </a:ext>
                    </a:extLst>
                  </p:cNvPr>
                  <p:cNvSpPr txBox="1"/>
                  <p:nvPr/>
                </p:nvSpPr>
                <p:spPr>
                  <a:xfrm>
                    <a:off x="8330486" y="5743097"/>
                    <a:ext cx="1072033"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latin typeface="Cambria Math" panose="02040503050406030204" pitchFamily="18" charset="0"/>
                                </a:rPr>
                              </m:ctrlPr>
                            </m:sSupPr>
                            <m:e>
                              <m:d>
                                <m:dPr>
                                  <m:begChr m:val=""/>
                                  <m:endChr m:val="⟩"/>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𝑆</m:t>
                                      </m:r>
                                    </m:e>
                                  </m:d>
                                  <m:r>
                                    <a:rPr lang="en-US" sz="2600" b="0" i="1" smtClean="0">
                                      <a:latin typeface="Cambria Math" panose="02040503050406030204" pitchFamily="18" charset="0"/>
                                    </a:rPr>
                                    <m:t>−</m:t>
                                  </m:r>
                                </m:e>
                              </m:d>
                            </m:e>
                            <m:sup>
                              <m:r>
                                <a:rPr lang="en-US" sz="2600" b="0" i="1" smtClean="0">
                                  <a:latin typeface="Cambria Math" panose="02040503050406030204" pitchFamily="18" charset="0"/>
                                </a:rPr>
                                <m:t>𝑡</m:t>
                              </m:r>
                            </m:sup>
                          </m:sSup>
                        </m:oMath>
                      </m:oMathPara>
                    </a14:m>
                    <a:endParaRPr lang="en-US" sz="2600"/>
                  </a:p>
                </p:txBody>
              </p:sp>
            </mc:Choice>
            <mc:Fallback xmlns="">
              <p:sp>
                <p:nvSpPr>
                  <p:cNvPr id="85" name="TextBox 84">
                    <a:extLst>
                      <a:ext uri="{FF2B5EF4-FFF2-40B4-BE49-F238E27FC236}">
                        <a16:creationId xmlns:a16="http://schemas.microsoft.com/office/drawing/2014/main" id="{2AB4050F-C940-48D9-4872-B7A886D8053D}"/>
                      </a:ext>
                    </a:extLst>
                  </p:cNvPr>
                  <p:cNvSpPr txBox="1">
                    <a:spLocks noRot="1" noChangeAspect="1" noMove="1" noResize="1" noEditPoints="1" noAdjustHandles="1" noChangeArrowheads="1" noChangeShapeType="1" noTextEdit="1"/>
                  </p:cNvSpPr>
                  <p:nvPr/>
                </p:nvSpPr>
                <p:spPr>
                  <a:xfrm>
                    <a:off x="8330486" y="5743097"/>
                    <a:ext cx="1072033" cy="492443"/>
                  </a:xfrm>
                  <a:prstGeom prst="rect">
                    <a:avLst/>
                  </a:prstGeom>
                  <a:blipFill>
                    <a:blip r:embed="rId20"/>
                    <a:stretch>
                      <a:fillRect/>
                    </a:stretch>
                  </a:blipFill>
                </p:spPr>
                <p:txBody>
                  <a:bodyPr/>
                  <a:lstStyle/>
                  <a:p>
                    <a:r>
                      <a:rPr lang="en-US">
                        <a:noFill/>
                      </a:rPr>
                      <a:t> </a:t>
                    </a:r>
                  </a:p>
                </p:txBody>
              </p:sp>
            </mc:Fallback>
          </mc:AlternateContent>
          <p:cxnSp>
            <p:nvCxnSpPr>
              <p:cNvPr id="100" name="Straight Arrow Connector 99">
                <a:extLst>
                  <a:ext uri="{FF2B5EF4-FFF2-40B4-BE49-F238E27FC236}">
                    <a16:creationId xmlns:a16="http://schemas.microsoft.com/office/drawing/2014/main" id="{D4EE1808-0147-8C5A-D743-AB55F59C40E6}"/>
                  </a:ext>
                </a:extLst>
              </p:cNvPr>
              <p:cNvCxnSpPr>
                <a:cxnSpLocks/>
              </p:cNvCxnSpPr>
              <p:nvPr/>
            </p:nvCxnSpPr>
            <p:spPr>
              <a:xfrm>
                <a:off x="9279627" y="6001861"/>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p:cxnSp>
          <p:nvCxnSpPr>
            <p:cNvPr id="107" name="Straight Arrow Connector 106">
              <a:extLst>
                <a:ext uri="{FF2B5EF4-FFF2-40B4-BE49-F238E27FC236}">
                  <a16:creationId xmlns:a16="http://schemas.microsoft.com/office/drawing/2014/main" id="{CD20138E-437C-A4F6-BDEA-9B607821B300}"/>
                </a:ext>
              </a:extLst>
            </p:cNvPr>
            <p:cNvCxnSpPr>
              <a:cxnSpLocks/>
            </p:cNvCxnSpPr>
            <p:nvPr/>
          </p:nvCxnSpPr>
          <p:spPr>
            <a:xfrm>
              <a:off x="8712307" y="5801904"/>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9E127AF0-415B-77D2-1635-08D471B30D51}"/>
                    </a:ext>
                  </a:extLst>
                </p:cNvPr>
                <p:cNvSpPr txBox="1"/>
                <p:nvPr/>
              </p:nvSpPr>
              <p:spPr>
                <a:xfrm>
                  <a:off x="9025317" y="5546439"/>
                  <a:ext cx="1416106"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𝐴</m:t>
                        </m:r>
                        <m:r>
                          <a:rPr lang="en-US" sz="2600" b="0" i="1" smtClean="0">
                            <a:latin typeface="Cambria Math" panose="02040503050406030204" pitchFamily="18" charset="0"/>
                          </a:rPr>
                          <m:t>(</m:t>
                        </m:r>
                        <m:r>
                          <a:rPr lang="en-US" sz="2600" b="0" i="1" smtClean="0">
                            <a:latin typeface="Cambria Math" panose="02040503050406030204" pitchFamily="18" charset="0"/>
                          </a:rPr>
                          <m:t>𝜌</m:t>
                        </m:r>
                        <m:r>
                          <a:rPr lang="en-US" sz="2600" b="0" i="1" smtClean="0">
                            <a:latin typeface="Cambria Math" panose="02040503050406030204" pitchFamily="18" charset="0"/>
                          </a:rPr>
                          <m:t>)</m:t>
                        </m:r>
                      </m:oMath>
                    </m:oMathPara>
                  </a14:m>
                  <a:endParaRPr lang="en-US" sz="2600"/>
                </a:p>
              </p:txBody>
            </p:sp>
          </mc:Choice>
          <mc:Fallback xmlns="">
            <p:sp>
              <p:nvSpPr>
                <p:cNvPr id="108" name="TextBox 107">
                  <a:extLst>
                    <a:ext uri="{FF2B5EF4-FFF2-40B4-BE49-F238E27FC236}">
                      <a16:creationId xmlns:a16="http://schemas.microsoft.com/office/drawing/2014/main" id="{9E127AF0-415B-77D2-1635-08D471B30D51}"/>
                    </a:ext>
                  </a:extLst>
                </p:cNvPr>
                <p:cNvSpPr txBox="1">
                  <a:spLocks noRot="1" noChangeAspect="1" noMove="1" noResize="1" noEditPoints="1" noAdjustHandles="1" noChangeArrowheads="1" noChangeShapeType="1" noTextEdit="1"/>
                </p:cNvSpPr>
                <p:nvPr/>
              </p:nvSpPr>
              <p:spPr>
                <a:xfrm>
                  <a:off x="9025317" y="5546439"/>
                  <a:ext cx="1416106" cy="49244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1398D3BB-6E4F-E0A9-55DC-1578E5452295}"/>
                    </a:ext>
                  </a:extLst>
                </p:cNvPr>
                <p:cNvSpPr txBox="1"/>
                <p:nvPr/>
              </p:nvSpPr>
              <p:spPr>
                <a:xfrm>
                  <a:off x="9142810" y="6069771"/>
                  <a:ext cx="1229673"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𝑆</m:t>
                                    </m:r>
                                  </m:e>
                                </m:d>
                                <m:r>
                                  <a:rPr lang="en-US" sz="2600" b="0" i="1" smtClean="0">
                                    <a:latin typeface="Cambria Math" panose="02040503050406030204" pitchFamily="18" charset="0"/>
                                  </a:rPr>
                                  <m:t>−</m:t>
                                </m:r>
                              </m:e>
                            </m:d>
                          </m:e>
                          <m:sup>
                            <m:r>
                              <a:rPr lang="en-US" sz="2600" b="0" i="1" smtClean="0">
                                <a:latin typeface="Cambria Math" panose="02040503050406030204" pitchFamily="18" charset="0"/>
                              </a:rPr>
                              <m:t>𝑡</m:t>
                            </m:r>
                          </m:sup>
                        </m:sSup>
                      </m:oMath>
                    </m:oMathPara>
                  </a14:m>
                  <a:endParaRPr lang="en-US" sz="2600"/>
                </a:p>
              </p:txBody>
            </p:sp>
          </mc:Choice>
          <mc:Fallback xmlns="">
            <p:sp>
              <p:nvSpPr>
                <p:cNvPr id="109" name="TextBox 108">
                  <a:extLst>
                    <a:ext uri="{FF2B5EF4-FFF2-40B4-BE49-F238E27FC236}">
                      <a16:creationId xmlns:a16="http://schemas.microsoft.com/office/drawing/2014/main" id="{1398D3BB-6E4F-E0A9-55DC-1578E5452295}"/>
                    </a:ext>
                  </a:extLst>
                </p:cNvPr>
                <p:cNvSpPr txBox="1">
                  <a:spLocks noRot="1" noChangeAspect="1" noMove="1" noResize="1" noEditPoints="1" noAdjustHandles="1" noChangeArrowheads="1" noChangeShapeType="1" noTextEdit="1"/>
                </p:cNvSpPr>
                <p:nvPr/>
              </p:nvSpPr>
              <p:spPr>
                <a:xfrm>
                  <a:off x="9142810" y="6069771"/>
                  <a:ext cx="1229673" cy="492443"/>
                </a:xfrm>
                <a:prstGeom prst="rect">
                  <a:avLst/>
                </a:prstGeom>
                <a:blipFill>
                  <a:blip r:embed="rId22"/>
                  <a:stretch>
                    <a:fillRect r="-2488"/>
                  </a:stretch>
                </a:blipFill>
              </p:spPr>
              <p:txBody>
                <a:bodyPr/>
                <a:lstStyle/>
                <a:p>
                  <a:r>
                    <a:rPr lang="en-US">
                      <a:noFill/>
                    </a:rPr>
                    <a:t> </a:t>
                  </a:r>
                </a:p>
              </p:txBody>
            </p:sp>
          </mc:Fallback>
        </mc:AlternateContent>
        <p:cxnSp>
          <p:nvCxnSpPr>
            <p:cNvPr id="110" name="Straight Arrow Connector 109">
              <a:extLst>
                <a:ext uri="{FF2B5EF4-FFF2-40B4-BE49-F238E27FC236}">
                  <a16:creationId xmlns:a16="http://schemas.microsoft.com/office/drawing/2014/main" id="{602EB367-DEFA-21CD-79C4-5C8F28FABEC8}"/>
                </a:ext>
              </a:extLst>
            </p:cNvPr>
            <p:cNvCxnSpPr>
              <a:cxnSpLocks/>
            </p:cNvCxnSpPr>
            <p:nvPr/>
          </p:nvCxnSpPr>
          <p:spPr>
            <a:xfrm>
              <a:off x="8712307" y="6334567"/>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p:sp>
        <p:nvSpPr>
          <p:cNvPr id="3" name="Slide Number Placeholder 2">
            <a:extLst>
              <a:ext uri="{FF2B5EF4-FFF2-40B4-BE49-F238E27FC236}">
                <a16:creationId xmlns:a16="http://schemas.microsoft.com/office/drawing/2014/main" id="{FC290ADC-577E-9D06-C924-CE860EAE4D37}"/>
              </a:ext>
            </a:extLst>
          </p:cNvPr>
          <p:cNvSpPr>
            <a:spLocks noGrp="1"/>
          </p:cNvSpPr>
          <p:nvPr>
            <p:ph type="sldNum" sz="quarter" idx="12"/>
          </p:nvPr>
        </p:nvSpPr>
        <p:spPr/>
        <p:txBody>
          <a:bodyPr/>
          <a:lstStyle/>
          <a:p>
            <a:fld id="{68E2B3F7-0564-411F-8980-F44F19FCCCAD}" type="slidenum">
              <a:rPr lang="en-US" smtClean="0"/>
              <a:t>18</a:t>
            </a:fld>
            <a:endParaRPr lang="en-US"/>
          </a:p>
        </p:txBody>
      </p:sp>
    </p:spTree>
    <p:extLst>
      <p:ext uri="{BB962C8B-B14F-4D97-AF65-F5344CB8AC3E}">
        <p14:creationId xmlns:p14="http://schemas.microsoft.com/office/powerpoint/2010/main" val="30819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A56D-FBE1-6771-6AE2-468831D505D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D8DC2A5-9593-E9CF-7997-D7BA52464A33}"/>
              </a:ext>
            </a:extLst>
          </p:cNvPr>
          <p:cNvGrpSpPr/>
          <p:nvPr/>
        </p:nvGrpSpPr>
        <p:grpSpPr>
          <a:xfrm>
            <a:off x="3463385" y="237063"/>
            <a:ext cx="5356934" cy="1161762"/>
            <a:chOff x="3463385" y="237063"/>
            <a:chExt cx="5356934" cy="1161762"/>
          </a:xfrm>
        </p:grpSpPr>
        <p:grpSp>
          <p:nvGrpSpPr>
            <p:cNvPr id="7" name="Group 6">
              <a:extLst>
                <a:ext uri="{FF2B5EF4-FFF2-40B4-BE49-F238E27FC236}">
                  <a16:creationId xmlns:a16="http://schemas.microsoft.com/office/drawing/2014/main" id="{9B2C1DEA-1E1C-2698-8270-4ED555AFBF0C}"/>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989CD0-C2FB-3502-8A53-CDF6CA23E99D}"/>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3600">
                        <a:latin typeface="Century Schoolbook" panose="02040604050505020304" pitchFamily="18" charset="0"/>
                      </a:rPr>
                      <a:t>OWSG</a:t>
                    </a:r>
                  </a:p>
                </p:txBody>
              </p:sp>
            </mc:Choice>
            <mc:Fallback xmlns="">
              <p:sp>
                <p:nvSpPr>
                  <p:cNvPr id="10" name="TextBox 9">
                    <a:extLst>
                      <a:ext uri="{FF2B5EF4-FFF2-40B4-BE49-F238E27FC236}">
                        <a16:creationId xmlns:a16="http://schemas.microsoft.com/office/drawing/2014/main" id="{9D989CD0-C2FB-3502-8A53-CDF6CA23E99D}"/>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3"/>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58A7C24-77F9-BEAF-8B43-D6C340557E59}"/>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u="sng" smtClean="0">
                            <a:latin typeface="Cambria Math" panose="02040503050406030204" pitchFamily="18" charset="0"/>
                          </a:rPr>
                          <m:t>∃</m:t>
                        </m:r>
                      </m:oMath>
                    </a14:m>
                    <a:r>
                      <a:rPr lang="en-US" sz="3600" u="sng">
                        <a:latin typeface="Century Schoolbook" panose="02040604050505020304" pitchFamily="18" charset="0"/>
                      </a:rPr>
                      <a:t>QEFID</a:t>
                    </a:r>
                  </a:p>
                </p:txBody>
              </p:sp>
            </mc:Choice>
            <mc:Fallback xmlns="">
              <p:sp>
                <p:nvSpPr>
                  <p:cNvPr id="11" name="TextBox 10">
                    <a:extLst>
                      <a:ext uri="{FF2B5EF4-FFF2-40B4-BE49-F238E27FC236}">
                        <a16:creationId xmlns:a16="http://schemas.microsoft.com/office/drawing/2014/main" id="{658A7C24-77F9-BEAF-8B43-D6C340557E59}"/>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4"/>
                    <a:stretch>
                      <a:fillRect b="-30081"/>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1D93E7D3-16B5-67DD-A2C2-E8BB39900C2E}"/>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9" name="TextBox 8">
              <a:extLst>
                <a:ext uri="{FF2B5EF4-FFF2-40B4-BE49-F238E27FC236}">
                  <a16:creationId xmlns:a16="http://schemas.microsoft.com/office/drawing/2014/main" id="{916EA6F9-5133-53F1-7CF6-B06E7BEA9F2B}"/>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grpSp>
        <p:nvGrpSpPr>
          <p:cNvPr id="16" name="Group 15">
            <a:extLst>
              <a:ext uri="{FF2B5EF4-FFF2-40B4-BE49-F238E27FC236}">
                <a16:creationId xmlns:a16="http://schemas.microsoft.com/office/drawing/2014/main" id="{96D395B5-BEC7-32CE-5183-D894507F66AC}"/>
              </a:ext>
            </a:extLst>
          </p:cNvPr>
          <p:cNvGrpSpPr/>
          <p:nvPr/>
        </p:nvGrpSpPr>
        <p:grpSpPr>
          <a:xfrm>
            <a:off x="797739" y="1794719"/>
            <a:ext cx="3847079" cy="1118487"/>
            <a:chOff x="420786" y="1731696"/>
            <a:chExt cx="5518768" cy="1604508"/>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A68FA38-2DA0-5270-9B38-87860BBB2B58}"/>
                    </a:ext>
                  </a:extLst>
                </p:cNvPr>
                <p:cNvSpPr txBox="1"/>
                <p:nvPr/>
              </p:nvSpPr>
              <p:spPr>
                <a:xfrm>
                  <a:off x="641724" y="1942210"/>
                  <a:ext cx="5297830" cy="502317"/>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m:rPr>
                          <m:nor/>
                        </m:rPr>
                        <a:rPr lang="en-US" sz="1600" dirty="0" smtClean="0">
                          <a:latin typeface="Century Schoolbook" panose="02040604050505020304" pitchFamily="18" charset="0"/>
                        </a:rPr>
                        <m:t> </m:t>
                      </m:r>
                    </m:oMath>
                  </a14:m>
                  <a:r>
                    <a:rPr lang="en-US" sz="1600">
                      <a:latin typeface="Century Schoolbook" panose="02040604050505020304" pitchFamily="18" charset="0"/>
                    </a:rPr>
                    <a:t>a uniformly random</a:t>
                  </a:r>
                  <a:r>
                    <a:rPr lang="en-US" sz="1600"/>
                    <a:t> </a:t>
                  </a:r>
                  <a14:m>
                    <m:oMath xmlns:m="http://schemas.openxmlformats.org/officeDocument/2006/math">
                      <m:r>
                        <a:rPr lang="en-US" sz="1600" b="0" i="1" smtClean="0">
                          <a:latin typeface="Cambria Math" panose="02040503050406030204" pitchFamily="18" charset="0"/>
                        </a:rPr>
                        <m:t>𝑢</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0,1</m:t>
                              </m:r>
                            </m:e>
                          </m:d>
                        </m:e>
                        <m:sup>
                          <m:r>
                            <a:rPr lang="en-US" sz="1600" b="0" i="1" smtClean="0">
                              <a:latin typeface="Cambria Math" panose="02040503050406030204" pitchFamily="18" charset="0"/>
                            </a:rPr>
                            <m:t>𝜆</m:t>
                          </m:r>
                        </m:sup>
                      </m:sSup>
                    </m:oMath>
                  </a14:m>
                  <a:r>
                    <a:rPr lang="en-US" sz="1200"/>
                    <a:t>. </a:t>
                  </a:r>
                  <a:endParaRPr lang="en-US" sz="1600"/>
                </a:p>
              </p:txBody>
            </p:sp>
          </mc:Choice>
          <mc:Fallback xmlns="">
            <p:sp>
              <p:nvSpPr>
                <p:cNvPr id="33" name="TextBox 32">
                  <a:extLst>
                    <a:ext uri="{FF2B5EF4-FFF2-40B4-BE49-F238E27FC236}">
                      <a16:creationId xmlns:a16="http://schemas.microsoft.com/office/drawing/2014/main" id="{3A68FA38-2DA0-5270-9B38-87860BBB2B58}"/>
                    </a:ext>
                  </a:extLst>
                </p:cNvPr>
                <p:cNvSpPr txBox="1">
                  <a:spLocks noRot="1" noChangeAspect="1" noMove="1" noResize="1" noEditPoints="1" noAdjustHandles="1" noChangeArrowheads="1" noChangeShapeType="1" noTextEdit="1"/>
                </p:cNvSpPr>
                <p:nvPr/>
              </p:nvSpPr>
              <p:spPr>
                <a:xfrm>
                  <a:off x="641724" y="1942210"/>
                  <a:ext cx="5297830" cy="502317"/>
                </a:xfrm>
                <a:prstGeom prst="rect">
                  <a:avLst/>
                </a:prstGeom>
                <a:blipFill>
                  <a:blip r:embed="rId5"/>
                  <a:stretch>
                    <a:fillRect t="-1724"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1AFE8F-6385-012A-177F-9902EF139804}"/>
                    </a:ext>
                  </a:extLst>
                </p:cNvPr>
                <p:cNvSpPr txBox="1"/>
                <p:nvPr/>
              </p:nvSpPr>
              <p:spPr>
                <a:xfrm>
                  <a:off x="641724" y="2642845"/>
                  <a:ext cx="5297830" cy="485667"/>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m:rPr>
                          <m:nor/>
                        </m:rPr>
                        <a:rPr lang="en-US" sz="1600" dirty="0" smtClean="0">
                          <a:latin typeface="Century Schoolbook" panose="02040604050505020304" pitchFamily="18" charset="0"/>
                        </a:rPr>
                        <m:t> </m:t>
                      </m:r>
                    </m:oMath>
                  </a14:m>
                  <a:r>
                    <a:rPr lang="en-US" sz="1600">
                      <a:latin typeface="Century Schoolbook" panose="02040604050505020304" pitchFamily="18" charset="0"/>
                    </a:rPr>
                    <a:t>a uniformly random</a:t>
                  </a:r>
                  <a:r>
                    <a:rPr lang="en-US" sz="1600"/>
                    <a:t>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𝑆</m:t>
                      </m:r>
                    </m:oMath>
                  </a14:m>
                  <a:r>
                    <a:rPr lang="en-US" sz="1200"/>
                    <a:t>. </a:t>
                  </a:r>
                  <a:endParaRPr lang="en-US" sz="1600"/>
                </a:p>
              </p:txBody>
            </p:sp>
          </mc:Choice>
          <mc:Fallback xmlns="">
            <p:sp>
              <p:nvSpPr>
                <p:cNvPr id="13" name="TextBox 12">
                  <a:extLst>
                    <a:ext uri="{FF2B5EF4-FFF2-40B4-BE49-F238E27FC236}">
                      <a16:creationId xmlns:a16="http://schemas.microsoft.com/office/drawing/2014/main" id="{4E1AFE8F-6385-012A-177F-9902EF139804}"/>
                    </a:ext>
                  </a:extLst>
                </p:cNvPr>
                <p:cNvSpPr txBox="1">
                  <a:spLocks noRot="1" noChangeAspect="1" noMove="1" noResize="1" noEditPoints="1" noAdjustHandles="1" noChangeArrowheads="1" noChangeShapeType="1" noTextEdit="1"/>
                </p:cNvSpPr>
                <p:nvPr/>
              </p:nvSpPr>
              <p:spPr>
                <a:xfrm>
                  <a:off x="641724" y="2642845"/>
                  <a:ext cx="5297830" cy="485667"/>
                </a:xfrm>
                <a:prstGeom prst="rect">
                  <a:avLst/>
                </a:prstGeom>
                <a:blipFill>
                  <a:blip r:embed="rId6"/>
                  <a:stretch>
                    <a:fillRect t="-5455" b="-23636"/>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4940D40F-89C0-3051-5589-0CA1BE8243F3}"/>
                </a:ext>
              </a:extLst>
            </p:cNvPr>
            <p:cNvSpPr/>
            <p:nvPr/>
          </p:nvSpPr>
          <p:spPr>
            <a:xfrm>
              <a:off x="420786" y="1731696"/>
              <a:ext cx="5518767" cy="160450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16">
            <a:extLst>
              <a:ext uri="{FF2B5EF4-FFF2-40B4-BE49-F238E27FC236}">
                <a16:creationId xmlns:a16="http://schemas.microsoft.com/office/drawing/2014/main" id="{0DE395DD-9D7D-73F2-27A4-41A3213A3A4D}"/>
              </a:ext>
            </a:extLst>
          </p:cNvPr>
          <p:cNvGrpSpPr/>
          <p:nvPr/>
        </p:nvGrpSpPr>
        <p:grpSpPr>
          <a:xfrm>
            <a:off x="797739" y="3309100"/>
            <a:ext cx="5036620" cy="487451"/>
            <a:chOff x="1037830" y="1405712"/>
            <a:chExt cx="5647926" cy="546614"/>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3B2A559-E8E4-E329-E8AA-F7E1156D54D7}"/>
                    </a:ext>
                  </a:extLst>
                </p:cNvPr>
                <p:cNvSpPr txBox="1"/>
                <p:nvPr/>
              </p:nvSpPr>
              <p:spPr>
                <a:xfrm>
                  <a:off x="1037830" y="1424168"/>
                  <a:ext cx="5647926" cy="461664"/>
                </a:xfrm>
                <a:prstGeom prst="rect">
                  <a:avLst/>
                </a:prstGeom>
                <a:solidFill>
                  <a:schemeClr val="tx2">
                    <a:lumMod val="10000"/>
                    <a:lumOff val="90000"/>
                  </a:schemeClr>
                </a:solidFill>
              </p:spPr>
              <p:txBody>
                <a:bodyPr wrap="square">
                  <a:spAutoFit/>
                </a:bodyPr>
                <a:lstStyle/>
                <a:p>
                  <a:r>
                    <a:rPr lang="en-US" sz="2000">
                      <a:latin typeface="Century Schoolbook" panose="02040604050505020304" pitchFamily="18" charset="0"/>
                    </a:rPr>
                    <a:t>2. Can simulate        using copies of </a:t>
                  </a:r>
                  <a14:m>
                    <m:oMath xmlns:m="http://schemas.openxmlformats.org/officeDocument/2006/math">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e>
                      </m:d>
                    </m:oMath>
                  </a14:m>
                  <a:r>
                    <a:rPr lang="en-US" sz="2000">
                      <a:latin typeface="Century Schoolbook" panose="02040604050505020304" pitchFamily="18" charset="0"/>
                    </a:rPr>
                    <a:t>.</a:t>
                  </a:r>
                </a:p>
              </p:txBody>
            </p:sp>
          </mc:Choice>
          <mc:Fallback xmlns="">
            <p:sp>
              <p:nvSpPr>
                <p:cNvPr id="18" name="TextBox 17">
                  <a:extLst>
                    <a:ext uri="{FF2B5EF4-FFF2-40B4-BE49-F238E27FC236}">
                      <a16:creationId xmlns:a16="http://schemas.microsoft.com/office/drawing/2014/main" id="{43B2A559-E8E4-E329-E8AA-F7E1156D54D7}"/>
                    </a:ext>
                  </a:extLst>
                </p:cNvPr>
                <p:cNvSpPr txBox="1">
                  <a:spLocks noRot="1" noChangeAspect="1" noMove="1" noResize="1" noEditPoints="1" noAdjustHandles="1" noChangeArrowheads="1" noChangeShapeType="1" noTextEdit="1"/>
                </p:cNvSpPr>
                <p:nvPr/>
              </p:nvSpPr>
              <p:spPr>
                <a:xfrm>
                  <a:off x="1037830" y="1424168"/>
                  <a:ext cx="5647926" cy="461664"/>
                </a:xfrm>
                <a:prstGeom prst="rect">
                  <a:avLst/>
                </a:prstGeom>
                <a:blipFill>
                  <a:blip r:embed="rId7"/>
                  <a:stretch>
                    <a:fillRect l="-1332" t="-120896" b="-177612"/>
                  </a:stretch>
                </a:blipFill>
              </p:spPr>
              <p:txBody>
                <a:bodyPr/>
                <a:lstStyle/>
                <a:p>
                  <a:r>
                    <a:rPr lang="en-US">
                      <a:noFill/>
                    </a:rPr>
                    <a:t> </a:t>
                  </a:r>
                </a:p>
              </p:txBody>
            </p:sp>
          </mc:Fallback>
        </mc:AlternateContent>
        <p:pic>
          <p:nvPicPr>
            <p:cNvPr id="19" name="Graphic 18" descr="Fairy female outline">
              <a:extLst>
                <a:ext uri="{FF2B5EF4-FFF2-40B4-BE49-F238E27FC236}">
                  <a16:creationId xmlns:a16="http://schemas.microsoft.com/office/drawing/2014/main" id="{93D3B656-56A2-131A-D9D3-D9F110B7D0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34001" y="1405712"/>
              <a:ext cx="546614" cy="546614"/>
            </a:xfrm>
            <a:prstGeom prst="rect">
              <a:avLst/>
            </a:prstGeom>
          </p:spPr>
        </p:pic>
      </p:grpSp>
      <p:grpSp>
        <p:nvGrpSpPr>
          <p:cNvPr id="78" name="Group 77">
            <a:extLst>
              <a:ext uri="{FF2B5EF4-FFF2-40B4-BE49-F238E27FC236}">
                <a16:creationId xmlns:a16="http://schemas.microsoft.com/office/drawing/2014/main" id="{C7150576-E615-EC8D-D913-F24B2BCF215F}"/>
              </a:ext>
            </a:extLst>
          </p:cNvPr>
          <p:cNvGrpSpPr/>
          <p:nvPr/>
        </p:nvGrpSpPr>
        <p:grpSpPr>
          <a:xfrm>
            <a:off x="6845995" y="1746371"/>
            <a:ext cx="4204699" cy="1103959"/>
            <a:chOff x="6845995" y="1746371"/>
            <a:chExt cx="4204699" cy="1103959"/>
          </a:xfrm>
        </p:grpSpPr>
        <p:grpSp>
          <p:nvGrpSpPr>
            <p:cNvPr id="66" name="Group 65">
              <a:extLst>
                <a:ext uri="{FF2B5EF4-FFF2-40B4-BE49-F238E27FC236}">
                  <a16:creationId xmlns:a16="http://schemas.microsoft.com/office/drawing/2014/main" id="{A5549B87-A33D-6C8F-8CEB-D827C1FCD2A3}"/>
                </a:ext>
              </a:extLst>
            </p:cNvPr>
            <p:cNvGrpSpPr/>
            <p:nvPr/>
          </p:nvGrpSpPr>
          <p:grpSpPr>
            <a:xfrm>
              <a:off x="6845995" y="2011577"/>
              <a:ext cx="4204699" cy="838753"/>
              <a:chOff x="4555811" y="5072319"/>
              <a:chExt cx="4204699" cy="838753"/>
            </a:xfrm>
          </p:grpSpPr>
          <p:grpSp>
            <p:nvGrpSpPr>
              <p:cNvPr id="70" name="Group 69">
                <a:extLst>
                  <a:ext uri="{FF2B5EF4-FFF2-40B4-BE49-F238E27FC236}">
                    <a16:creationId xmlns:a16="http://schemas.microsoft.com/office/drawing/2014/main" id="{659A9C48-D081-F233-E436-86290DBACB28}"/>
                  </a:ext>
                </a:extLst>
              </p:cNvPr>
              <p:cNvGrpSpPr/>
              <p:nvPr/>
            </p:nvGrpSpPr>
            <p:grpSpPr>
              <a:xfrm>
                <a:off x="4555811" y="5072319"/>
                <a:ext cx="2962859" cy="838753"/>
                <a:chOff x="8566181" y="5626965"/>
                <a:chExt cx="2962859" cy="838753"/>
              </a:xfrm>
            </p:grpSpPr>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4869AB40-088A-25B9-07D3-C3B0F35F3D85}"/>
                        </a:ext>
                      </a:extLst>
                    </p:cNvPr>
                    <p:cNvSpPr/>
                    <p:nvPr/>
                  </p:nvSpPr>
                  <p:spPr>
                    <a:xfrm>
                      <a:off x="10690287" y="5626965"/>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𝐴</m:t>
                            </m:r>
                          </m:oMath>
                        </m:oMathPara>
                      </a14:m>
                      <a:endParaRPr lang="en-US" sz="4800"/>
                    </a:p>
                  </p:txBody>
                </p:sp>
              </mc:Choice>
              <mc:Fallback xmlns="">
                <p:sp>
                  <p:nvSpPr>
                    <p:cNvPr id="73" name="Rectangle 72">
                      <a:extLst>
                        <a:ext uri="{FF2B5EF4-FFF2-40B4-BE49-F238E27FC236}">
                          <a16:creationId xmlns:a16="http://schemas.microsoft.com/office/drawing/2014/main" id="{4869AB40-088A-25B9-07D3-C3B0F35F3D85}"/>
                        </a:ext>
                      </a:extLst>
                    </p:cNvPr>
                    <p:cNvSpPr>
                      <a:spLocks noRot="1" noChangeAspect="1" noMove="1" noResize="1" noEditPoints="1" noAdjustHandles="1" noChangeArrowheads="1" noChangeShapeType="1" noTextEdit="1"/>
                    </p:cNvSpPr>
                    <p:nvPr/>
                  </p:nvSpPr>
                  <p:spPr>
                    <a:xfrm>
                      <a:off x="10690287" y="5626965"/>
                      <a:ext cx="838753" cy="838753"/>
                    </a:xfrm>
                    <a:prstGeom prst="rect">
                      <a:avLst/>
                    </a:prstGeom>
                    <a:blipFill>
                      <a:blip r:embed="rId10"/>
                      <a:stretch>
                        <a:fillRect/>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C0507C51-0861-FFB0-27A1-59E7B6841B4B}"/>
                    </a:ext>
                  </a:extLst>
                </p:cNvPr>
                <p:cNvCxnSpPr>
                  <a:cxnSpLocks/>
                  <a:stCxn id="75" idx="3"/>
                </p:cNvCxnSpPr>
                <p:nvPr/>
              </p:nvCxnSpPr>
              <p:spPr>
                <a:xfrm>
                  <a:off x="10259784" y="6037650"/>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077470D-B1F5-6003-FDFB-A421A8C06815}"/>
                        </a:ext>
                      </a:extLst>
                    </p:cNvPr>
                    <p:cNvSpPr txBox="1"/>
                    <p:nvPr/>
                  </p:nvSpPr>
                  <p:spPr>
                    <a:xfrm>
                      <a:off x="8566181" y="5776040"/>
                      <a:ext cx="169360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oMath>
                        </m:oMathPara>
                      </a14:m>
                      <a:endParaRPr lang="en-US" sz="2800"/>
                    </a:p>
                  </p:txBody>
                </p:sp>
              </mc:Choice>
              <mc:Fallback xmlns="">
                <p:sp>
                  <p:nvSpPr>
                    <p:cNvPr id="75" name="TextBox 74">
                      <a:extLst>
                        <a:ext uri="{FF2B5EF4-FFF2-40B4-BE49-F238E27FC236}">
                          <a16:creationId xmlns:a16="http://schemas.microsoft.com/office/drawing/2014/main" id="{9077470D-B1F5-6003-FDFB-A421A8C06815}"/>
                        </a:ext>
                      </a:extLst>
                    </p:cNvPr>
                    <p:cNvSpPr txBox="1">
                      <a:spLocks noRot="1" noChangeAspect="1" noMove="1" noResize="1" noEditPoints="1" noAdjustHandles="1" noChangeArrowheads="1" noChangeShapeType="1" noTextEdit="1"/>
                    </p:cNvSpPr>
                    <p:nvPr/>
                  </p:nvSpPr>
                  <p:spPr>
                    <a:xfrm>
                      <a:off x="8566181" y="5776040"/>
                      <a:ext cx="1693603" cy="523220"/>
                    </a:xfrm>
                    <a:prstGeom prst="rect">
                      <a:avLst/>
                    </a:prstGeom>
                    <a:blipFill>
                      <a:blip r:embed="rId11"/>
                      <a:stretch>
                        <a:fillRect/>
                      </a:stretch>
                    </a:blipFill>
                  </p:spPr>
                  <p:txBody>
                    <a:bodyPr/>
                    <a:lstStyle/>
                    <a:p>
                      <a:r>
                        <a:rPr lang="en-US">
                          <a:noFill/>
                        </a:rPr>
                        <a:t> </a:t>
                      </a:r>
                    </a:p>
                  </p:txBody>
                </p:sp>
              </mc:Fallback>
            </mc:AlternateContent>
          </p:grpSp>
          <p:cxnSp>
            <p:nvCxnSpPr>
              <p:cNvPr id="68" name="Straight Arrow Connector 67">
                <a:extLst>
                  <a:ext uri="{FF2B5EF4-FFF2-40B4-BE49-F238E27FC236}">
                    <a16:creationId xmlns:a16="http://schemas.microsoft.com/office/drawing/2014/main" id="{969706E6-90FB-EAF0-1DC3-6C89A368AD88}"/>
                  </a:ext>
                </a:extLst>
              </p:cNvPr>
              <p:cNvCxnSpPr>
                <a:cxnSpLocks/>
              </p:cNvCxnSpPr>
              <p:nvPr/>
            </p:nvCxnSpPr>
            <p:spPr>
              <a:xfrm>
                <a:off x="7504962" y="5506051"/>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2D87333-660A-F115-7F5D-18E0D45CFF11}"/>
                      </a:ext>
                    </a:extLst>
                  </p:cNvPr>
                  <p:cNvSpPr txBox="1"/>
                  <p:nvPr/>
                </p:nvSpPr>
                <p:spPr>
                  <a:xfrm>
                    <a:off x="7935465" y="5228967"/>
                    <a:ext cx="82504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0/1</m:t>
                          </m:r>
                        </m:oMath>
                      </m:oMathPara>
                    </a14:m>
                    <a:endParaRPr lang="en-US" sz="2800"/>
                  </a:p>
                </p:txBody>
              </p:sp>
            </mc:Choice>
            <mc:Fallback xmlns="">
              <p:sp>
                <p:nvSpPr>
                  <p:cNvPr id="69" name="TextBox 68">
                    <a:extLst>
                      <a:ext uri="{FF2B5EF4-FFF2-40B4-BE49-F238E27FC236}">
                        <a16:creationId xmlns:a16="http://schemas.microsoft.com/office/drawing/2014/main" id="{92D87333-660A-F115-7F5D-18E0D45CFF11}"/>
                      </a:ext>
                    </a:extLst>
                  </p:cNvPr>
                  <p:cNvSpPr txBox="1">
                    <a:spLocks noRot="1" noChangeAspect="1" noMove="1" noResize="1" noEditPoints="1" noAdjustHandles="1" noChangeArrowheads="1" noChangeShapeType="1" noTextEdit="1"/>
                  </p:cNvSpPr>
                  <p:nvPr/>
                </p:nvSpPr>
                <p:spPr>
                  <a:xfrm>
                    <a:off x="7935465" y="5228967"/>
                    <a:ext cx="825045" cy="523220"/>
                  </a:xfrm>
                  <a:prstGeom prst="rect">
                    <a:avLst/>
                  </a:prstGeom>
                  <a:blipFill>
                    <a:blip r:embed="rId12"/>
                    <a:stretch>
                      <a:fillRect/>
                    </a:stretch>
                  </a:blipFill>
                </p:spPr>
                <p:txBody>
                  <a:bodyPr/>
                  <a:lstStyle/>
                  <a:p>
                    <a:r>
                      <a:rPr lang="en-US">
                        <a:noFill/>
                      </a:rPr>
                      <a:t> </a:t>
                    </a:r>
                  </a:p>
                </p:txBody>
              </p:sp>
            </mc:Fallback>
          </mc:AlternateContent>
        </p:grpSp>
        <p:sp>
          <p:nvSpPr>
            <p:cNvPr id="76" name="Oval 75">
              <a:extLst>
                <a:ext uri="{FF2B5EF4-FFF2-40B4-BE49-F238E27FC236}">
                  <a16:creationId xmlns:a16="http://schemas.microsoft.com/office/drawing/2014/main" id="{5C6A5E91-498B-CE89-726B-521DF32B7A01}"/>
                </a:ext>
              </a:extLst>
            </p:cNvPr>
            <p:cNvSpPr/>
            <p:nvPr/>
          </p:nvSpPr>
          <p:spPr>
            <a:xfrm>
              <a:off x="9528628" y="1746371"/>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Fairy female outline">
              <a:extLst>
                <a:ext uri="{FF2B5EF4-FFF2-40B4-BE49-F238E27FC236}">
                  <a16:creationId xmlns:a16="http://schemas.microsoft.com/office/drawing/2014/main" id="{B5FA679B-C739-D2C0-D157-B88AE38EAC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13486" y="1831229"/>
              <a:ext cx="418120" cy="418120"/>
            </a:xfrm>
            <a:prstGeom prst="rect">
              <a:avLst/>
            </a:prstGeom>
          </p:spPr>
        </p:pic>
      </p:grpSp>
      <p:sp>
        <p:nvSpPr>
          <p:cNvPr id="2" name="Slide Number Placeholder 1">
            <a:extLst>
              <a:ext uri="{FF2B5EF4-FFF2-40B4-BE49-F238E27FC236}">
                <a16:creationId xmlns:a16="http://schemas.microsoft.com/office/drawing/2014/main" id="{C120F52C-799B-3D0A-673E-BAA90288E54D}"/>
              </a:ext>
            </a:extLst>
          </p:cNvPr>
          <p:cNvSpPr>
            <a:spLocks noGrp="1"/>
          </p:cNvSpPr>
          <p:nvPr>
            <p:ph type="sldNum" sz="quarter" idx="12"/>
          </p:nvPr>
        </p:nvSpPr>
        <p:spPr/>
        <p:txBody>
          <a:bodyPr/>
          <a:lstStyle/>
          <a:p>
            <a:fld id="{68E2B3F7-0564-411F-8980-F44F19FCCCAD}" type="slidenum">
              <a:rPr lang="en-US" smtClean="0"/>
              <a:t>19</a:t>
            </a:fld>
            <a:endParaRPr lang="en-US"/>
          </a:p>
        </p:txBody>
      </p:sp>
    </p:spTree>
    <p:extLst>
      <p:ext uri="{BB962C8B-B14F-4D97-AF65-F5344CB8AC3E}">
        <p14:creationId xmlns:p14="http://schemas.microsoft.com/office/powerpoint/2010/main" val="16162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B59E-3761-867B-2764-FCE840E35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B0FD0-8D9C-AD8B-6126-5CC8ACFD43BB}"/>
              </a:ext>
            </a:extLst>
          </p:cNvPr>
          <p:cNvSpPr>
            <a:spLocks noGrp="1"/>
          </p:cNvSpPr>
          <p:nvPr>
            <p:ph type="title"/>
          </p:nvPr>
        </p:nvSpPr>
        <p:spPr/>
        <p:txBody>
          <a:bodyPr/>
          <a:lstStyle/>
          <a:p>
            <a:pPr algn="ctr"/>
            <a:r>
              <a:rPr lang="en-US">
                <a:solidFill>
                  <a:srgbClr val="7030A0"/>
                </a:solidFill>
                <a:latin typeface="Century Schoolbook" panose="02040604050505020304" pitchFamily="18" charset="0"/>
              </a:rPr>
              <a:t>Quantum</a:t>
            </a:r>
            <a:r>
              <a:rPr lang="en-US">
                <a:latin typeface="Century Schoolbook" panose="02040604050505020304" pitchFamily="18" charset="0"/>
              </a:rPr>
              <a:t> Cryptography</a:t>
            </a:r>
          </a:p>
        </p:txBody>
      </p:sp>
      <p:sp>
        <p:nvSpPr>
          <p:cNvPr id="3" name="Content Placeholder 2">
            <a:extLst>
              <a:ext uri="{FF2B5EF4-FFF2-40B4-BE49-F238E27FC236}">
                <a16:creationId xmlns:a16="http://schemas.microsoft.com/office/drawing/2014/main" id="{FAB7BEB2-3032-BE7C-A2C6-2DDF33D74CAE}"/>
              </a:ext>
            </a:extLst>
          </p:cNvPr>
          <p:cNvSpPr>
            <a:spLocks noGrp="1"/>
          </p:cNvSpPr>
          <p:nvPr>
            <p:ph idx="1"/>
          </p:nvPr>
        </p:nvSpPr>
        <p:spPr/>
        <p:txBody>
          <a:bodyPr>
            <a:normAutofit/>
          </a:bodyPr>
          <a:lstStyle/>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Based on average-case hard problems.</a:t>
            </a:r>
          </a:p>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 to find a solution given (</a:t>
            </a:r>
            <a:r>
              <a:rPr lang="en-US" sz="2400" i="1">
                <a:solidFill>
                  <a:srgbClr val="7030A0"/>
                </a:solidFill>
                <a:latin typeface="Century Schoolbook" panose="02040604050505020304" pitchFamily="18" charset="0"/>
              </a:rPr>
              <a:t>many copies</a:t>
            </a:r>
            <a:r>
              <a:rPr lang="en-US" sz="2400" i="1">
                <a:latin typeface="Century Schoolbook" panose="02040604050505020304" pitchFamily="18" charset="0"/>
              </a:rPr>
              <a:t>) of the instance.</a:t>
            </a:r>
          </a:p>
          <a:p>
            <a:pPr marL="0" indent="0">
              <a:buNone/>
            </a:pPr>
            <a:endParaRPr lang="en-US">
              <a:latin typeface="Century Schoolbook" panose="02040604050505020304" pitchFamily="18" charset="0"/>
            </a:endParaRPr>
          </a:p>
        </p:txBody>
      </p:sp>
      <p:sp>
        <p:nvSpPr>
          <p:cNvPr id="4" name="Slide Number Placeholder 3">
            <a:extLst>
              <a:ext uri="{FF2B5EF4-FFF2-40B4-BE49-F238E27FC236}">
                <a16:creationId xmlns:a16="http://schemas.microsoft.com/office/drawing/2014/main" id="{8FE9C44D-6A9C-074E-236E-9B13FB9F6130}"/>
              </a:ext>
            </a:extLst>
          </p:cNvPr>
          <p:cNvSpPr>
            <a:spLocks noGrp="1"/>
          </p:cNvSpPr>
          <p:nvPr>
            <p:ph type="sldNum" sz="quarter" idx="12"/>
          </p:nvPr>
        </p:nvSpPr>
        <p:spPr/>
        <p:txBody>
          <a:bodyPr/>
          <a:lstStyle/>
          <a:p>
            <a:fld id="{68E2B3F7-0564-411F-8980-F44F19FCCCAD}" type="slidenum">
              <a:rPr lang="en-US" smtClean="0"/>
              <a:t>2</a:t>
            </a:fld>
            <a:endParaRPr lang="en-US"/>
          </a:p>
        </p:txBody>
      </p:sp>
    </p:spTree>
    <p:extLst>
      <p:ext uri="{BB962C8B-B14F-4D97-AF65-F5344CB8AC3E}">
        <p14:creationId xmlns:p14="http://schemas.microsoft.com/office/powerpoint/2010/main" val="8266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C49E-2515-540D-7FE5-38C11906578E}"/>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4AD26AD-B9F0-2453-F163-E1830B425F6E}"/>
              </a:ext>
            </a:extLst>
          </p:cNvPr>
          <p:cNvGrpSpPr/>
          <p:nvPr/>
        </p:nvGrpSpPr>
        <p:grpSpPr>
          <a:xfrm>
            <a:off x="3463385" y="237063"/>
            <a:ext cx="5356934" cy="1161762"/>
            <a:chOff x="3463385" y="237063"/>
            <a:chExt cx="5356934" cy="1161762"/>
          </a:xfrm>
        </p:grpSpPr>
        <p:grpSp>
          <p:nvGrpSpPr>
            <p:cNvPr id="7" name="Group 6">
              <a:extLst>
                <a:ext uri="{FF2B5EF4-FFF2-40B4-BE49-F238E27FC236}">
                  <a16:creationId xmlns:a16="http://schemas.microsoft.com/office/drawing/2014/main" id="{CA7EBB89-9CEA-967B-8E04-5C25D7A7D028}"/>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B025B2-4B8A-FEE7-B04F-FAFC8E25A539}"/>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3600">
                        <a:latin typeface="Century Schoolbook" panose="02040604050505020304" pitchFamily="18" charset="0"/>
                      </a:rPr>
                      <a:t>OWSG</a:t>
                    </a:r>
                  </a:p>
                </p:txBody>
              </p:sp>
            </mc:Choice>
            <mc:Fallback xmlns="">
              <p:sp>
                <p:nvSpPr>
                  <p:cNvPr id="10" name="TextBox 9">
                    <a:extLst>
                      <a:ext uri="{FF2B5EF4-FFF2-40B4-BE49-F238E27FC236}">
                        <a16:creationId xmlns:a16="http://schemas.microsoft.com/office/drawing/2014/main" id="{41B025B2-4B8A-FEE7-B04F-FAFC8E25A539}"/>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3"/>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0C3613-2844-C605-CF27-7AEEC70C211B}"/>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u="sng" smtClean="0">
                            <a:latin typeface="Cambria Math" panose="02040503050406030204" pitchFamily="18" charset="0"/>
                          </a:rPr>
                          <m:t>∃</m:t>
                        </m:r>
                      </m:oMath>
                    </a14:m>
                    <a:r>
                      <a:rPr lang="en-US" sz="3600" u="sng">
                        <a:latin typeface="Century Schoolbook" panose="02040604050505020304" pitchFamily="18" charset="0"/>
                      </a:rPr>
                      <a:t>QEFID</a:t>
                    </a:r>
                  </a:p>
                </p:txBody>
              </p:sp>
            </mc:Choice>
            <mc:Fallback xmlns="">
              <p:sp>
                <p:nvSpPr>
                  <p:cNvPr id="11" name="TextBox 10">
                    <a:extLst>
                      <a:ext uri="{FF2B5EF4-FFF2-40B4-BE49-F238E27FC236}">
                        <a16:creationId xmlns:a16="http://schemas.microsoft.com/office/drawing/2014/main" id="{E70C3613-2844-C605-CF27-7AEEC70C211B}"/>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4"/>
                    <a:stretch>
                      <a:fillRect b="-30081"/>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194B7133-3F4F-EDE3-EB3A-448F55141C5D}"/>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9" name="TextBox 8">
              <a:extLst>
                <a:ext uri="{FF2B5EF4-FFF2-40B4-BE49-F238E27FC236}">
                  <a16:creationId xmlns:a16="http://schemas.microsoft.com/office/drawing/2014/main" id="{C6D1B2C6-B7ED-1D47-EFF0-C9F6F91CCEF2}"/>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grpSp>
        <p:nvGrpSpPr>
          <p:cNvPr id="16" name="Group 15">
            <a:extLst>
              <a:ext uri="{FF2B5EF4-FFF2-40B4-BE49-F238E27FC236}">
                <a16:creationId xmlns:a16="http://schemas.microsoft.com/office/drawing/2014/main" id="{9FFF1396-850C-A591-5593-392B4721A83C}"/>
              </a:ext>
            </a:extLst>
          </p:cNvPr>
          <p:cNvGrpSpPr/>
          <p:nvPr/>
        </p:nvGrpSpPr>
        <p:grpSpPr>
          <a:xfrm>
            <a:off x="797739" y="1794719"/>
            <a:ext cx="3847079" cy="1118487"/>
            <a:chOff x="420786" y="1731696"/>
            <a:chExt cx="5518768" cy="1604508"/>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8FD0929-D083-D216-3083-8F3E8EC90836}"/>
                    </a:ext>
                  </a:extLst>
                </p:cNvPr>
                <p:cNvSpPr txBox="1"/>
                <p:nvPr/>
              </p:nvSpPr>
              <p:spPr>
                <a:xfrm>
                  <a:off x="641724" y="1942210"/>
                  <a:ext cx="5297830" cy="502317"/>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m:rPr>
                          <m:nor/>
                        </m:rPr>
                        <a:rPr lang="en-US" sz="1600" dirty="0" smtClean="0">
                          <a:latin typeface="Century Schoolbook" panose="02040604050505020304" pitchFamily="18" charset="0"/>
                        </a:rPr>
                        <m:t> </m:t>
                      </m:r>
                    </m:oMath>
                  </a14:m>
                  <a:r>
                    <a:rPr lang="en-US" sz="1600">
                      <a:latin typeface="Century Schoolbook" panose="02040604050505020304" pitchFamily="18" charset="0"/>
                    </a:rPr>
                    <a:t>a uniformly random</a:t>
                  </a:r>
                  <a:r>
                    <a:rPr lang="en-US" sz="1600"/>
                    <a:t> </a:t>
                  </a:r>
                  <a14:m>
                    <m:oMath xmlns:m="http://schemas.openxmlformats.org/officeDocument/2006/math">
                      <m:r>
                        <a:rPr lang="en-US" sz="1600" b="0" i="1" smtClean="0">
                          <a:latin typeface="Cambria Math" panose="02040503050406030204" pitchFamily="18" charset="0"/>
                        </a:rPr>
                        <m:t>𝑢</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0,1</m:t>
                              </m:r>
                            </m:e>
                          </m:d>
                        </m:e>
                        <m:sup>
                          <m:r>
                            <a:rPr lang="en-US" sz="1600" b="0" i="1" smtClean="0">
                              <a:latin typeface="Cambria Math" panose="02040503050406030204" pitchFamily="18" charset="0"/>
                            </a:rPr>
                            <m:t>𝜆</m:t>
                          </m:r>
                        </m:sup>
                      </m:sSup>
                    </m:oMath>
                  </a14:m>
                  <a:r>
                    <a:rPr lang="en-US" sz="1200"/>
                    <a:t>. </a:t>
                  </a:r>
                  <a:endParaRPr lang="en-US" sz="1600"/>
                </a:p>
              </p:txBody>
            </p:sp>
          </mc:Choice>
          <mc:Fallback xmlns="">
            <p:sp>
              <p:nvSpPr>
                <p:cNvPr id="33" name="TextBox 32">
                  <a:extLst>
                    <a:ext uri="{FF2B5EF4-FFF2-40B4-BE49-F238E27FC236}">
                      <a16:creationId xmlns:a16="http://schemas.microsoft.com/office/drawing/2014/main" id="{98FD0929-D083-D216-3083-8F3E8EC90836}"/>
                    </a:ext>
                  </a:extLst>
                </p:cNvPr>
                <p:cNvSpPr txBox="1">
                  <a:spLocks noRot="1" noChangeAspect="1" noMove="1" noResize="1" noEditPoints="1" noAdjustHandles="1" noChangeArrowheads="1" noChangeShapeType="1" noTextEdit="1"/>
                </p:cNvSpPr>
                <p:nvPr/>
              </p:nvSpPr>
              <p:spPr>
                <a:xfrm>
                  <a:off x="641724" y="1942210"/>
                  <a:ext cx="5297830" cy="502317"/>
                </a:xfrm>
                <a:prstGeom prst="rect">
                  <a:avLst/>
                </a:prstGeom>
                <a:blipFill>
                  <a:blip r:embed="rId5"/>
                  <a:stretch>
                    <a:fillRect t="-1724"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FDEE2B-BDE0-68E2-F68F-3178DD3E4C2F}"/>
                    </a:ext>
                  </a:extLst>
                </p:cNvPr>
                <p:cNvSpPr txBox="1"/>
                <p:nvPr/>
              </p:nvSpPr>
              <p:spPr>
                <a:xfrm>
                  <a:off x="641724" y="2642845"/>
                  <a:ext cx="5297830" cy="485667"/>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m:rPr>
                          <m:nor/>
                        </m:rPr>
                        <a:rPr lang="en-US" sz="1600" dirty="0" smtClean="0">
                          <a:latin typeface="Century Schoolbook" panose="02040604050505020304" pitchFamily="18" charset="0"/>
                        </a:rPr>
                        <m:t> </m:t>
                      </m:r>
                    </m:oMath>
                  </a14:m>
                  <a:r>
                    <a:rPr lang="en-US" sz="1600">
                      <a:latin typeface="Century Schoolbook" panose="02040604050505020304" pitchFamily="18" charset="0"/>
                    </a:rPr>
                    <a:t>a uniformly random</a:t>
                  </a:r>
                  <a:r>
                    <a:rPr lang="en-US" sz="1600"/>
                    <a:t> </a:t>
                  </a:r>
                  <a14:m>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𝑆</m:t>
                      </m:r>
                    </m:oMath>
                  </a14:m>
                  <a:r>
                    <a:rPr lang="en-US" sz="1200"/>
                    <a:t>. </a:t>
                  </a:r>
                  <a:endParaRPr lang="en-US" sz="1600"/>
                </a:p>
              </p:txBody>
            </p:sp>
          </mc:Choice>
          <mc:Fallback xmlns="">
            <p:sp>
              <p:nvSpPr>
                <p:cNvPr id="13" name="TextBox 12">
                  <a:extLst>
                    <a:ext uri="{FF2B5EF4-FFF2-40B4-BE49-F238E27FC236}">
                      <a16:creationId xmlns:a16="http://schemas.microsoft.com/office/drawing/2014/main" id="{8AFDEE2B-BDE0-68E2-F68F-3178DD3E4C2F}"/>
                    </a:ext>
                  </a:extLst>
                </p:cNvPr>
                <p:cNvSpPr txBox="1">
                  <a:spLocks noRot="1" noChangeAspect="1" noMove="1" noResize="1" noEditPoints="1" noAdjustHandles="1" noChangeArrowheads="1" noChangeShapeType="1" noTextEdit="1"/>
                </p:cNvSpPr>
                <p:nvPr/>
              </p:nvSpPr>
              <p:spPr>
                <a:xfrm>
                  <a:off x="641724" y="2642845"/>
                  <a:ext cx="5297830" cy="485667"/>
                </a:xfrm>
                <a:prstGeom prst="rect">
                  <a:avLst/>
                </a:prstGeom>
                <a:blipFill>
                  <a:blip r:embed="rId6"/>
                  <a:stretch>
                    <a:fillRect t="-5455" b="-23636"/>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9E0D37F2-B4F8-6986-FE7B-B96447F0AFB1}"/>
                </a:ext>
              </a:extLst>
            </p:cNvPr>
            <p:cNvSpPr/>
            <p:nvPr/>
          </p:nvSpPr>
          <p:spPr>
            <a:xfrm>
              <a:off x="420786" y="1731696"/>
              <a:ext cx="5518767" cy="160450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16">
            <a:extLst>
              <a:ext uri="{FF2B5EF4-FFF2-40B4-BE49-F238E27FC236}">
                <a16:creationId xmlns:a16="http://schemas.microsoft.com/office/drawing/2014/main" id="{4CC3A7F7-4767-34CF-7263-8F73EF26A99E}"/>
              </a:ext>
            </a:extLst>
          </p:cNvPr>
          <p:cNvGrpSpPr/>
          <p:nvPr/>
        </p:nvGrpSpPr>
        <p:grpSpPr>
          <a:xfrm>
            <a:off x="797739" y="3309100"/>
            <a:ext cx="5036620" cy="487451"/>
            <a:chOff x="1037830" y="1405712"/>
            <a:chExt cx="5647926" cy="546614"/>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EE84AF-ECAE-F607-37B8-10EB207EE93C}"/>
                    </a:ext>
                  </a:extLst>
                </p:cNvPr>
                <p:cNvSpPr txBox="1"/>
                <p:nvPr/>
              </p:nvSpPr>
              <p:spPr>
                <a:xfrm>
                  <a:off x="1037830" y="1424168"/>
                  <a:ext cx="5647926" cy="461664"/>
                </a:xfrm>
                <a:prstGeom prst="rect">
                  <a:avLst/>
                </a:prstGeom>
                <a:solidFill>
                  <a:schemeClr val="tx2">
                    <a:lumMod val="10000"/>
                    <a:lumOff val="90000"/>
                  </a:schemeClr>
                </a:solidFill>
              </p:spPr>
              <p:txBody>
                <a:bodyPr wrap="square">
                  <a:spAutoFit/>
                </a:bodyPr>
                <a:lstStyle/>
                <a:p>
                  <a:r>
                    <a:rPr lang="en-US" sz="2000">
                      <a:latin typeface="Century Schoolbook" panose="02040604050505020304" pitchFamily="18" charset="0"/>
                    </a:rPr>
                    <a:t>2. Can simulate        using copies of </a:t>
                  </a:r>
                  <a14:m>
                    <m:oMath xmlns:m="http://schemas.openxmlformats.org/officeDocument/2006/math">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e>
                      </m:d>
                    </m:oMath>
                  </a14:m>
                  <a:r>
                    <a:rPr lang="en-US" sz="2000">
                      <a:latin typeface="Century Schoolbook" panose="02040604050505020304" pitchFamily="18" charset="0"/>
                    </a:rPr>
                    <a:t>.</a:t>
                  </a:r>
                </a:p>
              </p:txBody>
            </p:sp>
          </mc:Choice>
          <mc:Fallback xmlns="">
            <p:sp>
              <p:nvSpPr>
                <p:cNvPr id="18" name="TextBox 17">
                  <a:extLst>
                    <a:ext uri="{FF2B5EF4-FFF2-40B4-BE49-F238E27FC236}">
                      <a16:creationId xmlns:a16="http://schemas.microsoft.com/office/drawing/2014/main" id="{05EE84AF-ECAE-F607-37B8-10EB207EE93C}"/>
                    </a:ext>
                  </a:extLst>
                </p:cNvPr>
                <p:cNvSpPr txBox="1">
                  <a:spLocks noRot="1" noChangeAspect="1" noMove="1" noResize="1" noEditPoints="1" noAdjustHandles="1" noChangeArrowheads="1" noChangeShapeType="1" noTextEdit="1"/>
                </p:cNvSpPr>
                <p:nvPr/>
              </p:nvSpPr>
              <p:spPr>
                <a:xfrm>
                  <a:off x="1037830" y="1424168"/>
                  <a:ext cx="5647926" cy="461664"/>
                </a:xfrm>
                <a:prstGeom prst="rect">
                  <a:avLst/>
                </a:prstGeom>
                <a:blipFill>
                  <a:blip r:embed="rId7"/>
                  <a:stretch>
                    <a:fillRect l="-1332" t="-120896" b="-177612"/>
                  </a:stretch>
                </a:blipFill>
              </p:spPr>
              <p:txBody>
                <a:bodyPr/>
                <a:lstStyle/>
                <a:p>
                  <a:r>
                    <a:rPr lang="en-US">
                      <a:noFill/>
                    </a:rPr>
                    <a:t> </a:t>
                  </a:r>
                </a:p>
              </p:txBody>
            </p:sp>
          </mc:Fallback>
        </mc:AlternateContent>
        <p:pic>
          <p:nvPicPr>
            <p:cNvPr id="19" name="Graphic 18" descr="Fairy female outline">
              <a:extLst>
                <a:ext uri="{FF2B5EF4-FFF2-40B4-BE49-F238E27FC236}">
                  <a16:creationId xmlns:a16="http://schemas.microsoft.com/office/drawing/2014/main" id="{16B2A62A-6D22-D7C4-8B19-715832969F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34001" y="1405712"/>
              <a:ext cx="546614" cy="546614"/>
            </a:xfrm>
            <a:prstGeom prst="rect">
              <a:avLst/>
            </a:prstGeom>
          </p:spPr>
        </p:pic>
      </p:grpSp>
      <p:grpSp>
        <p:nvGrpSpPr>
          <p:cNvPr id="56" name="Group 55">
            <a:extLst>
              <a:ext uri="{FF2B5EF4-FFF2-40B4-BE49-F238E27FC236}">
                <a16:creationId xmlns:a16="http://schemas.microsoft.com/office/drawing/2014/main" id="{BE4F05BA-CB4D-C340-A1CF-0541996C1C21}"/>
              </a:ext>
            </a:extLst>
          </p:cNvPr>
          <p:cNvGrpSpPr/>
          <p:nvPr/>
        </p:nvGrpSpPr>
        <p:grpSpPr>
          <a:xfrm>
            <a:off x="6845995" y="1909800"/>
            <a:ext cx="4204699" cy="1027952"/>
            <a:chOff x="4555811" y="4970542"/>
            <a:chExt cx="4204699" cy="1027952"/>
          </a:xfrm>
        </p:grpSpPr>
        <p:grpSp>
          <p:nvGrpSpPr>
            <p:cNvPr id="22" name="Group 21">
              <a:extLst>
                <a:ext uri="{FF2B5EF4-FFF2-40B4-BE49-F238E27FC236}">
                  <a16:creationId xmlns:a16="http://schemas.microsoft.com/office/drawing/2014/main" id="{CEF4E30A-BC56-BCF9-7FB9-F753987E8C44}"/>
                </a:ext>
              </a:extLst>
            </p:cNvPr>
            <p:cNvGrpSpPr/>
            <p:nvPr/>
          </p:nvGrpSpPr>
          <p:grpSpPr>
            <a:xfrm>
              <a:off x="4555811" y="4970542"/>
              <a:ext cx="2962859" cy="1027952"/>
              <a:chOff x="7586024" y="5207588"/>
              <a:chExt cx="2962859" cy="1027952"/>
            </a:xfrm>
          </p:grpSpPr>
          <p:grpSp>
            <p:nvGrpSpPr>
              <p:cNvPr id="40" name="Group 39">
                <a:extLst>
                  <a:ext uri="{FF2B5EF4-FFF2-40B4-BE49-F238E27FC236}">
                    <a16:creationId xmlns:a16="http://schemas.microsoft.com/office/drawing/2014/main" id="{7C1BEB6C-2601-4E68-B291-5340CB10E0E5}"/>
                  </a:ext>
                </a:extLst>
              </p:cNvPr>
              <p:cNvGrpSpPr/>
              <p:nvPr/>
            </p:nvGrpSpPr>
            <p:grpSpPr>
              <a:xfrm>
                <a:off x="7586024" y="5207588"/>
                <a:ext cx="2962859" cy="940530"/>
                <a:chOff x="8566181" y="5525188"/>
                <a:chExt cx="2962859" cy="940530"/>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F7D57EA3-7243-9FD9-17DF-BC7F94B0DF24}"/>
                        </a:ext>
                      </a:extLst>
                    </p:cNvPr>
                    <p:cNvSpPr/>
                    <p:nvPr/>
                  </p:nvSpPr>
                  <p:spPr>
                    <a:xfrm>
                      <a:off x="10690287" y="5626965"/>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𝐴</m:t>
                            </m:r>
                          </m:oMath>
                        </m:oMathPara>
                      </a14:m>
                      <a:endParaRPr lang="en-US" sz="4800"/>
                    </a:p>
                  </p:txBody>
                </p:sp>
              </mc:Choice>
              <mc:Fallback xmlns="">
                <p:sp>
                  <p:nvSpPr>
                    <p:cNvPr id="44" name="Rectangle 43">
                      <a:extLst>
                        <a:ext uri="{FF2B5EF4-FFF2-40B4-BE49-F238E27FC236}">
                          <a16:creationId xmlns:a16="http://schemas.microsoft.com/office/drawing/2014/main" id="{F7D57EA3-7243-9FD9-17DF-BC7F94B0DF24}"/>
                        </a:ext>
                      </a:extLst>
                    </p:cNvPr>
                    <p:cNvSpPr>
                      <a:spLocks noRot="1" noChangeAspect="1" noMove="1" noResize="1" noEditPoints="1" noAdjustHandles="1" noChangeArrowheads="1" noChangeShapeType="1" noTextEdit="1"/>
                    </p:cNvSpPr>
                    <p:nvPr/>
                  </p:nvSpPr>
                  <p:spPr>
                    <a:xfrm>
                      <a:off x="10690287" y="5626965"/>
                      <a:ext cx="838753" cy="838753"/>
                    </a:xfrm>
                    <a:prstGeom prst="rect">
                      <a:avLst/>
                    </a:prstGeom>
                    <a:blipFill>
                      <a:blip r:embed="rId10"/>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57AB0C3B-04DA-75EE-FEEA-3C696262ED1E}"/>
                    </a:ext>
                  </a:extLst>
                </p:cNvPr>
                <p:cNvCxnSpPr>
                  <a:cxnSpLocks/>
                  <a:stCxn id="48" idx="3"/>
                </p:cNvCxnSpPr>
                <p:nvPr/>
              </p:nvCxnSpPr>
              <p:spPr>
                <a:xfrm>
                  <a:off x="10259784" y="5786798"/>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B8D46AD-9EF5-B6CD-2832-A746CC14D930}"/>
                        </a:ext>
                      </a:extLst>
                    </p:cNvPr>
                    <p:cNvSpPr txBox="1"/>
                    <p:nvPr/>
                  </p:nvSpPr>
                  <p:spPr>
                    <a:xfrm>
                      <a:off x="8566181" y="5525188"/>
                      <a:ext cx="169360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oMath>
                        </m:oMathPara>
                      </a14:m>
                      <a:endParaRPr lang="en-US" sz="2800"/>
                    </a:p>
                  </p:txBody>
                </p:sp>
              </mc:Choice>
              <mc:Fallback xmlns="">
                <p:sp>
                  <p:nvSpPr>
                    <p:cNvPr id="48" name="TextBox 47">
                      <a:extLst>
                        <a:ext uri="{FF2B5EF4-FFF2-40B4-BE49-F238E27FC236}">
                          <a16:creationId xmlns:a16="http://schemas.microsoft.com/office/drawing/2014/main" id="{5B8D46AD-9EF5-B6CD-2832-A746CC14D930}"/>
                        </a:ext>
                      </a:extLst>
                    </p:cNvPr>
                    <p:cNvSpPr txBox="1">
                      <a:spLocks noRot="1" noChangeAspect="1" noMove="1" noResize="1" noEditPoints="1" noAdjustHandles="1" noChangeArrowheads="1" noChangeShapeType="1" noTextEdit="1"/>
                    </p:cNvSpPr>
                    <p:nvPr/>
                  </p:nvSpPr>
                  <p:spPr>
                    <a:xfrm>
                      <a:off x="8566181" y="5525188"/>
                      <a:ext cx="1693603" cy="523220"/>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C1AF0C-D02F-87AB-897F-EFB7F9309870}"/>
                      </a:ext>
                    </a:extLst>
                  </p:cNvPr>
                  <p:cNvSpPr txBox="1"/>
                  <p:nvPr/>
                </p:nvSpPr>
                <p:spPr>
                  <a:xfrm>
                    <a:off x="8330486" y="5743097"/>
                    <a:ext cx="1072033"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latin typeface="Cambria Math" panose="02040503050406030204" pitchFamily="18" charset="0"/>
                                </a:rPr>
                              </m:ctrlPr>
                            </m:sSupPr>
                            <m:e>
                              <m:d>
                                <m:dPr>
                                  <m:begChr m:val=""/>
                                  <m:endChr m:val="⟩"/>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𝑆</m:t>
                                      </m:r>
                                    </m:e>
                                  </m:d>
                                  <m:r>
                                    <a:rPr lang="en-US" sz="2600" b="0" i="1" smtClean="0">
                                      <a:latin typeface="Cambria Math" panose="02040503050406030204" pitchFamily="18" charset="0"/>
                                    </a:rPr>
                                    <m:t>−</m:t>
                                  </m:r>
                                </m:e>
                              </m:d>
                            </m:e>
                            <m:sup>
                              <m:r>
                                <a:rPr lang="en-US" sz="2600" b="0" i="1" smtClean="0">
                                  <a:latin typeface="Cambria Math" panose="02040503050406030204" pitchFamily="18" charset="0"/>
                                </a:rPr>
                                <m:t>𝑡</m:t>
                              </m:r>
                            </m:sup>
                          </m:sSup>
                        </m:oMath>
                      </m:oMathPara>
                    </a14:m>
                    <a:endParaRPr lang="en-US" sz="2600"/>
                  </a:p>
                </p:txBody>
              </p:sp>
            </mc:Choice>
            <mc:Fallback xmlns="">
              <p:sp>
                <p:nvSpPr>
                  <p:cNvPr id="42" name="TextBox 41">
                    <a:extLst>
                      <a:ext uri="{FF2B5EF4-FFF2-40B4-BE49-F238E27FC236}">
                        <a16:creationId xmlns:a16="http://schemas.microsoft.com/office/drawing/2014/main" id="{18C1AF0C-D02F-87AB-897F-EFB7F9309870}"/>
                      </a:ext>
                    </a:extLst>
                  </p:cNvPr>
                  <p:cNvSpPr txBox="1">
                    <a:spLocks noRot="1" noChangeAspect="1" noMove="1" noResize="1" noEditPoints="1" noAdjustHandles="1" noChangeArrowheads="1" noChangeShapeType="1" noTextEdit="1"/>
                  </p:cNvSpPr>
                  <p:nvPr/>
                </p:nvSpPr>
                <p:spPr>
                  <a:xfrm>
                    <a:off x="8330486" y="5743097"/>
                    <a:ext cx="1072033" cy="492443"/>
                  </a:xfrm>
                  <a:prstGeom prst="rect">
                    <a:avLst/>
                  </a:prstGeom>
                  <a:blipFill>
                    <a:blip r:embed="rId12"/>
                    <a:stretch>
                      <a:fillRect/>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AF41DE25-4020-DD18-77FF-EC88642B118F}"/>
                  </a:ext>
                </a:extLst>
              </p:cNvPr>
              <p:cNvCxnSpPr>
                <a:cxnSpLocks/>
              </p:cNvCxnSpPr>
              <p:nvPr/>
            </p:nvCxnSpPr>
            <p:spPr>
              <a:xfrm>
                <a:off x="9279627" y="6001861"/>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p:cxnSp>
          <p:nvCxnSpPr>
            <p:cNvPr id="54" name="Straight Arrow Connector 53">
              <a:extLst>
                <a:ext uri="{FF2B5EF4-FFF2-40B4-BE49-F238E27FC236}">
                  <a16:creationId xmlns:a16="http://schemas.microsoft.com/office/drawing/2014/main" id="{594A7030-02E4-1C83-2188-717694ACCBA0}"/>
                </a:ext>
              </a:extLst>
            </p:cNvPr>
            <p:cNvCxnSpPr>
              <a:cxnSpLocks/>
            </p:cNvCxnSpPr>
            <p:nvPr/>
          </p:nvCxnSpPr>
          <p:spPr>
            <a:xfrm>
              <a:off x="7504962" y="5506051"/>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96665A9-4D6D-6AC7-84AC-5E36B93995B8}"/>
                    </a:ext>
                  </a:extLst>
                </p:cNvPr>
                <p:cNvSpPr txBox="1"/>
                <p:nvPr/>
              </p:nvSpPr>
              <p:spPr>
                <a:xfrm>
                  <a:off x="7935465" y="5228967"/>
                  <a:ext cx="82504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0/1</m:t>
                        </m:r>
                      </m:oMath>
                    </m:oMathPara>
                  </a14:m>
                  <a:endParaRPr lang="en-US" sz="2800"/>
                </a:p>
              </p:txBody>
            </p:sp>
          </mc:Choice>
          <mc:Fallback xmlns="">
            <p:sp>
              <p:nvSpPr>
                <p:cNvPr id="55" name="TextBox 54">
                  <a:extLst>
                    <a:ext uri="{FF2B5EF4-FFF2-40B4-BE49-F238E27FC236}">
                      <a16:creationId xmlns:a16="http://schemas.microsoft.com/office/drawing/2014/main" id="{796665A9-4D6D-6AC7-84AC-5E36B93995B8}"/>
                    </a:ext>
                  </a:extLst>
                </p:cNvPr>
                <p:cNvSpPr txBox="1">
                  <a:spLocks noRot="1" noChangeAspect="1" noMove="1" noResize="1" noEditPoints="1" noAdjustHandles="1" noChangeArrowheads="1" noChangeShapeType="1" noTextEdit="1"/>
                </p:cNvSpPr>
                <p:nvPr/>
              </p:nvSpPr>
              <p:spPr>
                <a:xfrm>
                  <a:off x="7935465" y="5228967"/>
                  <a:ext cx="825045" cy="523220"/>
                </a:xfrm>
                <a:prstGeom prst="rect">
                  <a:avLst/>
                </a:prstGeom>
                <a:blipFill>
                  <a:blip r:embed="rId13"/>
                  <a:stretch>
                    <a:fillRect/>
                  </a:stretch>
                </a:blipFill>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F7DCA615-05C9-38B3-52D0-16D23EC8F129}"/>
              </a:ext>
            </a:extLst>
          </p:cNvPr>
          <p:cNvGrpSpPr/>
          <p:nvPr/>
        </p:nvGrpSpPr>
        <p:grpSpPr>
          <a:xfrm>
            <a:off x="797739" y="4195588"/>
            <a:ext cx="10676767" cy="1706646"/>
            <a:chOff x="797739" y="4192445"/>
            <a:chExt cx="10676767" cy="1706646"/>
          </a:xfrm>
        </p:grpSpPr>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3AA2F4C2-22A6-8ABC-D9A1-E13A4FB053F6}"/>
                    </a:ext>
                  </a:extLst>
                </p:cNvPr>
                <p:cNvSpPr txBox="1"/>
                <p:nvPr/>
              </p:nvSpPr>
              <p:spPr>
                <a:xfrm>
                  <a:off x="3301263" y="4883068"/>
                  <a:ext cx="562594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m:t>
                                </m:r>
                                <m:r>
                                  <a:rPr lang="en-US" sz="3600" b="0" i="1" smtClean="0">
                                    <a:latin typeface="Cambria Math" panose="02040503050406030204" pitchFamily="18" charset="0"/>
                                  </a:rPr>
                                  <m:t>𝑠</m:t>
                                </m:r>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𝑆</m:t>
                                    </m:r>
                                  </m:e>
                                </m:d>
                                <m:r>
                                  <a:rPr lang="en-US" sz="3600" b="0" i="1" smtClean="0">
                                    <a:latin typeface="Cambria Math" panose="02040503050406030204" pitchFamily="18" charset="0"/>
                                  </a:rPr>
                                  <m:t>−</m:t>
                                </m:r>
                              </m:e>
                            </m:d>
                          </m:e>
                          <m:sup>
                            <m:r>
                              <a:rPr lang="en-US" sz="3600" b="0" i="1" smtClean="0">
                                <a:latin typeface="Cambria Math" panose="02040503050406030204" pitchFamily="18" charset="0"/>
                              </a:rPr>
                              <m:t>𝑡</m:t>
                            </m:r>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m:t>
                                </m:r>
                                <m:r>
                                  <a:rPr lang="en-US" sz="3600" b="0" i="1" smtClean="0">
                                    <a:latin typeface="Cambria Math" panose="02040503050406030204" pitchFamily="18" charset="0"/>
                                  </a:rPr>
                                  <m:t>𝑢</m:t>
                                </m:r>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𝑆</m:t>
                                    </m:r>
                                  </m:e>
                                </m:d>
                                <m:r>
                                  <a:rPr lang="en-US" sz="3600" b="0" i="1" smtClean="0">
                                    <a:latin typeface="Cambria Math" panose="02040503050406030204" pitchFamily="18" charset="0"/>
                                  </a:rPr>
                                  <m:t>−</m:t>
                                </m:r>
                              </m:e>
                            </m:d>
                          </m:e>
                          <m:sup>
                            <m:r>
                              <a:rPr lang="en-US" sz="3600" b="0" i="1" smtClean="0">
                                <a:latin typeface="Cambria Math" panose="02040503050406030204" pitchFamily="18" charset="0"/>
                              </a:rPr>
                              <m:t>𝑡</m:t>
                            </m:r>
                          </m:sup>
                        </m:sSup>
                        <m:r>
                          <a:rPr lang="en-US" sz="3600" b="0" i="1" smtClean="0">
                            <a:latin typeface="Cambria Math" panose="02040503050406030204" pitchFamily="18" charset="0"/>
                          </a:rPr>
                          <m:t>)</m:t>
                        </m:r>
                      </m:oMath>
                    </m:oMathPara>
                  </a14:m>
                  <a:endParaRPr lang="en-US" sz="3600"/>
                </a:p>
              </p:txBody>
            </p:sp>
          </mc:Choice>
          <mc:Fallback xmlns="">
            <p:sp>
              <p:nvSpPr>
                <p:cNvPr id="58" name="TextBox 57">
                  <a:extLst>
                    <a:ext uri="{FF2B5EF4-FFF2-40B4-BE49-F238E27FC236}">
                      <a16:creationId xmlns:a16="http://schemas.microsoft.com/office/drawing/2014/main" id="{3AA2F4C2-22A6-8ABC-D9A1-E13A4FB053F6}"/>
                    </a:ext>
                  </a:extLst>
                </p:cNvPr>
                <p:cNvSpPr txBox="1">
                  <a:spLocks noRot="1" noChangeAspect="1" noMove="1" noResize="1" noEditPoints="1" noAdjustHandles="1" noChangeArrowheads="1" noChangeShapeType="1" noTextEdit="1"/>
                </p:cNvSpPr>
                <p:nvPr/>
              </p:nvSpPr>
              <p:spPr>
                <a:xfrm>
                  <a:off x="3301263" y="4883068"/>
                  <a:ext cx="5625940" cy="646331"/>
                </a:xfrm>
                <a:prstGeom prst="rect">
                  <a:avLst/>
                </a:prstGeom>
                <a:blipFill>
                  <a:blip r:embed="rId14"/>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D14F7B3D-8FF9-2AF6-53B2-15C9B07A9BBD}"/>
                </a:ext>
              </a:extLst>
            </p:cNvPr>
            <p:cNvSpPr txBox="1"/>
            <p:nvPr/>
          </p:nvSpPr>
          <p:spPr>
            <a:xfrm>
              <a:off x="812364" y="4288279"/>
              <a:ext cx="5036620" cy="411696"/>
            </a:xfrm>
            <a:prstGeom prst="rect">
              <a:avLst/>
            </a:prstGeom>
            <a:noFill/>
          </p:spPr>
          <p:txBody>
            <a:bodyPr wrap="square">
              <a:spAutoFit/>
            </a:bodyPr>
            <a:lstStyle/>
            <a:p>
              <a:r>
                <a:rPr lang="en-US" sz="2000" u="sng">
                  <a:latin typeface="Century Schoolbook" panose="02040604050505020304" pitchFamily="18" charset="0"/>
                </a:rPr>
                <a:t>Statistical Lemma:</a:t>
              </a:r>
            </a:p>
          </p:txBody>
        </p:sp>
        <p:sp>
          <p:nvSpPr>
            <p:cNvPr id="62" name="Rectangle 61">
              <a:extLst>
                <a:ext uri="{FF2B5EF4-FFF2-40B4-BE49-F238E27FC236}">
                  <a16:creationId xmlns:a16="http://schemas.microsoft.com/office/drawing/2014/main" id="{13D762DE-F0D5-BEA0-861F-CDB3354ED938}"/>
                </a:ext>
              </a:extLst>
            </p:cNvPr>
            <p:cNvSpPr/>
            <p:nvPr/>
          </p:nvSpPr>
          <p:spPr>
            <a:xfrm>
              <a:off x="797739" y="4192445"/>
              <a:ext cx="10676767" cy="170664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E7985D0-403E-5506-AE7B-E47F9F8C765E}"/>
                  </a:ext>
                </a:extLst>
              </p:cNvPr>
              <p:cNvSpPr txBox="1"/>
              <p:nvPr/>
            </p:nvSpPr>
            <p:spPr>
              <a:xfrm>
                <a:off x="748646" y="6164721"/>
                <a:ext cx="7790951" cy="400110"/>
              </a:xfrm>
              <a:prstGeom prst="rect">
                <a:avLst/>
              </a:prstGeom>
              <a:noFill/>
            </p:spPr>
            <p:txBody>
              <a:bodyPr wrap="square">
                <a:spAutoFit/>
              </a:bodyPr>
              <a:lstStyle/>
              <a:p>
                <a:r>
                  <a:rPr lang="en-US" sz="2000">
                    <a:latin typeface="Century Schoolbook" panose="02040604050505020304" pitchFamily="18" charset="0"/>
                  </a:rPr>
                  <a:t>Holds under any additional oracle! (that is independent in </a:t>
                </a:r>
                <a14:m>
                  <m:oMath xmlns:m="http://schemas.openxmlformats.org/officeDocument/2006/math">
                    <m:r>
                      <a:rPr lang="en-US" sz="2000" b="0" i="1" smtClean="0">
                        <a:latin typeface="Cambria Math" panose="02040503050406030204" pitchFamily="18" charset="0"/>
                      </a:rPr>
                      <m:t>𝑆</m:t>
                    </m:r>
                  </m:oMath>
                </a14:m>
                <a:r>
                  <a:rPr lang="en-US" sz="2000">
                    <a:latin typeface="Century Schoolbook" panose="02040604050505020304" pitchFamily="18" charset="0"/>
                  </a:rPr>
                  <a:t>)</a:t>
                </a:r>
                <a:endParaRPr lang="en-US" sz="2000"/>
              </a:p>
            </p:txBody>
          </p:sp>
        </mc:Choice>
        <mc:Fallback xmlns="">
          <p:sp>
            <p:nvSpPr>
              <p:cNvPr id="65" name="TextBox 64">
                <a:extLst>
                  <a:ext uri="{FF2B5EF4-FFF2-40B4-BE49-F238E27FC236}">
                    <a16:creationId xmlns:a16="http://schemas.microsoft.com/office/drawing/2014/main" id="{FE7985D0-403E-5506-AE7B-E47F9F8C765E}"/>
                  </a:ext>
                </a:extLst>
              </p:cNvPr>
              <p:cNvSpPr txBox="1">
                <a:spLocks noRot="1" noChangeAspect="1" noMove="1" noResize="1" noEditPoints="1" noAdjustHandles="1" noChangeArrowheads="1" noChangeShapeType="1" noTextEdit="1"/>
              </p:cNvSpPr>
              <p:nvPr/>
            </p:nvSpPr>
            <p:spPr>
              <a:xfrm>
                <a:off x="748646" y="6164721"/>
                <a:ext cx="7790951" cy="400110"/>
              </a:xfrm>
              <a:prstGeom prst="rect">
                <a:avLst/>
              </a:prstGeom>
              <a:blipFill>
                <a:blip r:embed="rId15"/>
                <a:stretch>
                  <a:fillRect l="-861" t="-7576" b="-25758"/>
                </a:stretch>
              </a:blipFill>
            </p:spPr>
            <p:txBody>
              <a:bodyPr/>
              <a:lstStyle/>
              <a:p>
                <a:r>
                  <a:rPr lang="en-US">
                    <a:noFill/>
                  </a:rPr>
                  <a:t> </a:t>
                </a:r>
              </a:p>
            </p:txBody>
          </p:sp>
        </mc:Fallback>
      </mc:AlternateContent>
      <p:sp>
        <p:nvSpPr>
          <p:cNvPr id="20" name="Slide Number Placeholder 19">
            <a:extLst>
              <a:ext uri="{FF2B5EF4-FFF2-40B4-BE49-F238E27FC236}">
                <a16:creationId xmlns:a16="http://schemas.microsoft.com/office/drawing/2014/main" id="{8691A612-A4EF-40E6-E36D-FF61A6C4DE62}"/>
              </a:ext>
            </a:extLst>
          </p:cNvPr>
          <p:cNvSpPr>
            <a:spLocks noGrp="1"/>
          </p:cNvSpPr>
          <p:nvPr>
            <p:ph type="sldNum" sz="quarter" idx="12"/>
          </p:nvPr>
        </p:nvSpPr>
        <p:spPr/>
        <p:txBody>
          <a:bodyPr/>
          <a:lstStyle/>
          <a:p>
            <a:fld id="{68E2B3F7-0564-411F-8980-F44F19FCCCAD}" type="slidenum">
              <a:rPr lang="en-US" smtClean="0"/>
              <a:t>20</a:t>
            </a:fld>
            <a:endParaRPr lang="en-US"/>
          </a:p>
        </p:txBody>
      </p:sp>
    </p:spTree>
    <p:extLst>
      <p:ext uri="{BB962C8B-B14F-4D97-AF65-F5344CB8AC3E}">
        <p14:creationId xmlns:p14="http://schemas.microsoft.com/office/powerpoint/2010/main" val="3648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4FD1-0671-10C3-6251-E0724F73232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425536E-E319-EF98-DBD0-BEDC5AFF8841}"/>
              </a:ext>
            </a:extLst>
          </p:cNvPr>
          <p:cNvGrpSpPr/>
          <p:nvPr/>
        </p:nvGrpSpPr>
        <p:grpSpPr>
          <a:xfrm>
            <a:off x="3463385" y="237063"/>
            <a:ext cx="5356934" cy="1161762"/>
            <a:chOff x="3463385" y="237063"/>
            <a:chExt cx="5356934" cy="1161762"/>
          </a:xfrm>
        </p:grpSpPr>
        <p:grpSp>
          <p:nvGrpSpPr>
            <p:cNvPr id="8" name="Group 7">
              <a:extLst>
                <a:ext uri="{FF2B5EF4-FFF2-40B4-BE49-F238E27FC236}">
                  <a16:creationId xmlns:a16="http://schemas.microsoft.com/office/drawing/2014/main" id="{86E19E65-5B7A-E9A8-C786-EA080091BB2B}"/>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50C516-B484-4FB8-4E86-CA3D10702D97}"/>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3600">
                        <a:latin typeface="Century Schoolbook" panose="02040604050505020304" pitchFamily="18" charset="0"/>
                      </a:rPr>
                      <a:t>OWSG</a:t>
                    </a:r>
                  </a:p>
                </p:txBody>
              </p:sp>
            </mc:Choice>
            <mc:Fallback xmlns="">
              <p:sp>
                <p:nvSpPr>
                  <p:cNvPr id="9" name="TextBox 8">
                    <a:extLst>
                      <a:ext uri="{FF2B5EF4-FFF2-40B4-BE49-F238E27FC236}">
                        <a16:creationId xmlns:a16="http://schemas.microsoft.com/office/drawing/2014/main" id="{3D50C516-B484-4FB8-4E86-CA3D10702D97}"/>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2"/>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064AB6-11F9-0ACA-770C-643672166791}"/>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smtClean="0">
                            <a:latin typeface="Cambria Math" panose="02040503050406030204" pitchFamily="18" charset="0"/>
                          </a:rPr>
                          <m:t>∃</m:t>
                        </m:r>
                      </m:oMath>
                    </a14:m>
                    <a:r>
                      <a:rPr lang="en-US" sz="3600">
                        <a:latin typeface="Century Schoolbook" panose="02040604050505020304" pitchFamily="18" charset="0"/>
                      </a:rPr>
                      <a:t>QEFID</a:t>
                    </a:r>
                  </a:p>
                </p:txBody>
              </p:sp>
            </mc:Choice>
            <mc:Fallback xmlns="">
              <p:sp>
                <p:nvSpPr>
                  <p:cNvPr id="10" name="TextBox 9">
                    <a:extLst>
                      <a:ext uri="{FF2B5EF4-FFF2-40B4-BE49-F238E27FC236}">
                        <a16:creationId xmlns:a16="http://schemas.microsoft.com/office/drawing/2014/main" id="{C4064AB6-11F9-0ACA-770C-643672166791}"/>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3"/>
                    <a:stretch>
                      <a:fillRect b="-30081"/>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2B931738-5FA6-66D5-1A06-18E71190E3AE}"/>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4" name="TextBox 3">
              <a:extLst>
                <a:ext uri="{FF2B5EF4-FFF2-40B4-BE49-F238E27FC236}">
                  <a16:creationId xmlns:a16="http://schemas.microsoft.com/office/drawing/2014/main" id="{BC643E5E-AA89-9EA0-D8E0-53033640A682}"/>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grpSp>
        <p:nvGrpSpPr>
          <p:cNvPr id="19" name="Group 18">
            <a:extLst>
              <a:ext uri="{FF2B5EF4-FFF2-40B4-BE49-F238E27FC236}">
                <a16:creationId xmlns:a16="http://schemas.microsoft.com/office/drawing/2014/main" id="{5A74133A-42F3-80E5-58DB-B8D5CB9F3EE0}"/>
              </a:ext>
            </a:extLst>
          </p:cNvPr>
          <p:cNvGrpSpPr/>
          <p:nvPr/>
        </p:nvGrpSpPr>
        <p:grpSpPr>
          <a:xfrm>
            <a:off x="913049" y="2091511"/>
            <a:ext cx="10131563" cy="1777314"/>
            <a:chOff x="913049" y="2091511"/>
            <a:chExt cx="10131563" cy="1777314"/>
          </a:xfrm>
        </p:grpSpPr>
        <p:sp>
          <p:nvSpPr>
            <p:cNvPr id="7" name="TextBox 6">
              <a:extLst>
                <a:ext uri="{FF2B5EF4-FFF2-40B4-BE49-F238E27FC236}">
                  <a16:creationId xmlns:a16="http://schemas.microsoft.com/office/drawing/2014/main" id="{5CC8BCF6-07D8-CAB6-AF1A-F7AB506F8FBB}"/>
                </a:ext>
              </a:extLst>
            </p:cNvPr>
            <p:cNvSpPr txBox="1"/>
            <p:nvPr/>
          </p:nvSpPr>
          <p:spPr>
            <a:xfrm>
              <a:off x="4766205" y="2091511"/>
              <a:ext cx="2659587" cy="400110"/>
            </a:xfrm>
            <a:prstGeom prst="rect">
              <a:avLst/>
            </a:prstGeom>
            <a:noFill/>
          </p:spPr>
          <p:txBody>
            <a:bodyPr wrap="square">
              <a:spAutoFit/>
            </a:bodyPr>
            <a:lstStyle/>
            <a:p>
              <a:pPr algn="ctr"/>
              <a:r>
                <a:rPr lang="en-US" sz="2000" i="1">
                  <a:latin typeface="Century Schoolbook" panose="02040604050505020304" pitchFamily="18" charset="0"/>
                </a:rPr>
                <a:t>Two-Oracle Recipe</a:t>
              </a:r>
              <a:endParaRPr lang="en-US" sz="2000" i="1"/>
            </a:p>
          </p:txBody>
        </p:sp>
        <p:sp>
          <p:nvSpPr>
            <p:cNvPr id="11" name="TextBox 10">
              <a:extLst>
                <a:ext uri="{FF2B5EF4-FFF2-40B4-BE49-F238E27FC236}">
                  <a16:creationId xmlns:a16="http://schemas.microsoft.com/office/drawing/2014/main" id="{F31B3112-CB81-B5DA-F5FF-B03EFB08032D}"/>
                </a:ext>
              </a:extLst>
            </p:cNvPr>
            <p:cNvSpPr txBox="1"/>
            <p:nvPr/>
          </p:nvSpPr>
          <p:spPr>
            <a:xfrm>
              <a:off x="913049" y="2730053"/>
              <a:ext cx="4735189" cy="861774"/>
            </a:xfrm>
            <a:prstGeom prst="rect">
              <a:avLst/>
            </a:prstGeom>
            <a:noFill/>
          </p:spPr>
          <p:txBody>
            <a:bodyPr wrap="square">
              <a:spAutoFit/>
            </a:bodyPr>
            <a:lstStyle/>
            <a:p>
              <a:pPr algn="ctr"/>
              <a:r>
                <a:rPr lang="en-US" sz="3200">
                  <a:latin typeface="Century Schoolbook" panose="02040604050505020304" pitchFamily="18" charset="0"/>
                </a:rPr>
                <a:t>Hardness Oracle</a:t>
              </a:r>
            </a:p>
            <a:p>
              <a:pPr algn="ctr"/>
              <a:r>
                <a:rPr lang="en-US" i="1">
                  <a:latin typeface="Century Schoolbook" panose="02040604050505020304" pitchFamily="18" charset="0"/>
                </a:rPr>
                <a:t>Gives sufficient hardness to build QEFID</a:t>
              </a:r>
            </a:p>
          </p:txBody>
        </p:sp>
        <p:sp>
          <p:nvSpPr>
            <p:cNvPr id="16" name="TextBox 15">
              <a:extLst>
                <a:ext uri="{FF2B5EF4-FFF2-40B4-BE49-F238E27FC236}">
                  <a16:creationId xmlns:a16="http://schemas.microsoft.com/office/drawing/2014/main" id="{D2B93EF7-4B03-F520-6ACC-1A473E206E6E}"/>
                </a:ext>
              </a:extLst>
            </p:cNvPr>
            <p:cNvSpPr txBox="1"/>
            <p:nvPr/>
          </p:nvSpPr>
          <p:spPr>
            <a:xfrm>
              <a:off x="6309423" y="2730052"/>
              <a:ext cx="4735189" cy="1138773"/>
            </a:xfrm>
            <a:prstGeom prst="rect">
              <a:avLst/>
            </a:prstGeom>
            <a:noFill/>
          </p:spPr>
          <p:txBody>
            <a:bodyPr wrap="square">
              <a:spAutoFit/>
            </a:bodyPr>
            <a:lstStyle/>
            <a:p>
              <a:pPr algn="ctr"/>
              <a:r>
                <a:rPr lang="en-US" sz="3200">
                  <a:latin typeface="Century Schoolbook" panose="02040604050505020304" pitchFamily="18" charset="0"/>
                </a:rPr>
                <a:t>Inversion Oracle</a:t>
              </a:r>
            </a:p>
            <a:p>
              <a:pPr algn="ctr"/>
              <a:r>
                <a:rPr lang="en-US" i="1">
                  <a:latin typeface="Century Schoolbook" panose="02040604050505020304" pitchFamily="18" charset="0"/>
                </a:rPr>
                <a:t>Gives sufficient computational power to break any OWSG</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53A7E5-5235-D9AC-5AB6-BD06410B0366}"/>
                    </a:ext>
                  </a:extLst>
                </p:cNvPr>
                <p:cNvSpPr txBox="1"/>
                <p:nvPr/>
              </p:nvSpPr>
              <p:spPr>
                <a:xfrm>
                  <a:off x="5775351" y="2721114"/>
                  <a:ext cx="641294"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a:p>
              </p:txBody>
            </p:sp>
          </mc:Choice>
          <mc:Fallback xmlns="">
            <p:sp>
              <p:nvSpPr>
                <p:cNvPr id="18" name="TextBox 17">
                  <a:extLst>
                    <a:ext uri="{FF2B5EF4-FFF2-40B4-BE49-F238E27FC236}">
                      <a16:creationId xmlns:a16="http://schemas.microsoft.com/office/drawing/2014/main" id="{1E53A7E5-5235-D9AC-5AB6-BD06410B0366}"/>
                    </a:ext>
                  </a:extLst>
                </p:cNvPr>
                <p:cNvSpPr txBox="1">
                  <a:spLocks noRot="1" noChangeAspect="1" noMove="1" noResize="1" noEditPoints="1" noAdjustHandles="1" noChangeArrowheads="1" noChangeShapeType="1" noTextEdit="1"/>
                </p:cNvSpPr>
                <p:nvPr/>
              </p:nvSpPr>
              <p:spPr>
                <a:xfrm>
                  <a:off x="5775351" y="2721114"/>
                  <a:ext cx="641294" cy="707886"/>
                </a:xfrm>
                <a:prstGeom prst="rect">
                  <a:avLst/>
                </a:prstGeom>
                <a:blipFill>
                  <a:blip r:embed="rId4"/>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689D952F-6156-F92F-B2F8-02CA4F1D9CC9}"/>
              </a:ext>
            </a:extLst>
          </p:cNvPr>
          <p:cNvGrpSpPr/>
          <p:nvPr/>
        </p:nvGrpSpPr>
        <p:grpSpPr>
          <a:xfrm>
            <a:off x="2403735" y="4165375"/>
            <a:ext cx="1753241" cy="1753241"/>
            <a:chOff x="2403735" y="3979259"/>
            <a:chExt cx="1753241" cy="1753241"/>
          </a:xfrm>
        </p:grpSpPr>
        <p:pic>
          <p:nvPicPr>
            <p:cNvPr id="2" name="Graphic 1" descr="Fairy female outline">
              <a:extLst>
                <a:ext uri="{FF2B5EF4-FFF2-40B4-BE49-F238E27FC236}">
                  <a16:creationId xmlns:a16="http://schemas.microsoft.com/office/drawing/2014/main" id="{BDE869F7-E853-F1B4-F8E1-CE0DD0EB07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6828" y="4232352"/>
              <a:ext cx="1247056" cy="1247056"/>
            </a:xfrm>
            <a:prstGeom prst="rect">
              <a:avLst/>
            </a:prstGeom>
          </p:spPr>
        </p:pic>
        <p:sp>
          <p:nvSpPr>
            <p:cNvPr id="6" name="Oval 5">
              <a:extLst>
                <a:ext uri="{FF2B5EF4-FFF2-40B4-BE49-F238E27FC236}">
                  <a16:creationId xmlns:a16="http://schemas.microsoft.com/office/drawing/2014/main" id="{361C37F9-2AEF-948A-82A6-23FF98913F0C}"/>
                </a:ext>
              </a:extLst>
            </p:cNvPr>
            <p:cNvSpPr/>
            <p:nvPr/>
          </p:nvSpPr>
          <p:spPr>
            <a:xfrm>
              <a:off x="2403735" y="3979259"/>
              <a:ext cx="1753241" cy="175324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3" name="Slide Number Placeholder 12">
            <a:extLst>
              <a:ext uri="{FF2B5EF4-FFF2-40B4-BE49-F238E27FC236}">
                <a16:creationId xmlns:a16="http://schemas.microsoft.com/office/drawing/2014/main" id="{47A25C7F-4E2F-D572-5475-40EDF7C957EB}"/>
              </a:ext>
            </a:extLst>
          </p:cNvPr>
          <p:cNvSpPr>
            <a:spLocks noGrp="1"/>
          </p:cNvSpPr>
          <p:nvPr>
            <p:ph type="sldNum" sz="quarter" idx="12"/>
          </p:nvPr>
        </p:nvSpPr>
        <p:spPr/>
        <p:txBody>
          <a:bodyPr/>
          <a:lstStyle/>
          <a:p>
            <a:fld id="{68E2B3F7-0564-411F-8980-F44F19FCCCAD}" type="slidenum">
              <a:rPr lang="en-US" smtClean="0"/>
              <a:t>21</a:t>
            </a:fld>
            <a:endParaRPr lang="en-US"/>
          </a:p>
        </p:txBody>
      </p:sp>
    </p:spTree>
    <p:extLst>
      <p:ext uri="{BB962C8B-B14F-4D97-AF65-F5344CB8AC3E}">
        <p14:creationId xmlns:p14="http://schemas.microsoft.com/office/powerpoint/2010/main" val="353680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6AC10-EFB3-C433-2448-8BC0224FAB6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F1B228BF-433C-A00E-E644-3928224620C1}"/>
              </a:ext>
            </a:extLst>
          </p:cNvPr>
          <p:cNvGrpSpPr/>
          <p:nvPr/>
        </p:nvGrpSpPr>
        <p:grpSpPr>
          <a:xfrm>
            <a:off x="3463385" y="237063"/>
            <a:ext cx="5356934" cy="1161762"/>
            <a:chOff x="3463385" y="237063"/>
            <a:chExt cx="5356934" cy="1161762"/>
          </a:xfrm>
        </p:grpSpPr>
        <p:grpSp>
          <p:nvGrpSpPr>
            <p:cNvPr id="8" name="Group 7">
              <a:extLst>
                <a:ext uri="{FF2B5EF4-FFF2-40B4-BE49-F238E27FC236}">
                  <a16:creationId xmlns:a16="http://schemas.microsoft.com/office/drawing/2014/main" id="{F1BC927E-8671-C4EA-C92A-0B3DD5637832}"/>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1A592D-7F87-DA02-A646-76F11A34ABCA}"/>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u="sng" smtClean="0">
                            <a:latin typeface="Cambria Math" panose="02040503050406030204" pitchFamily="18" charset="0"/>
                            <a:ea typeface="Cambria Math" panose="02040503050406030204" pitchFamily="18" charset="0"/>
                          </a:rPr>
                          <m:t>∄</m:t>
                        </m:r>
                      </m:oMath>
                    </a14:m>
                    <a:r>
                      <a:rPr lang="en-US" sz="3600" u="sng">
                        <a:latin typeface="Century Schoolbook" panose="02040604050505020304" pitchFamily="18" charset="0"/>
                      </a:rPr>
                      <a:t>OWSG</a:t>
                    </a:r>
                  </a:p>
                </p:txBody>
              </p:sp>
            </mc:Choice>
            <mc:Fallback xmlns="">
              <p:sp>
                <p:nvSpPr>
                  <p:cNvPr id="9" name="TextBox 8">
                    <a:extLst>
                      <a:ext uri="{FF2B5EF4-FFF2-40B4-BE49-F238E27FC236}">
                        <a16:creationId xmlns:a16="http://schemas.microsoft.com/office/drawing/2014/main" id="{F71A592D-7F87-DA02-A646-76F11A34ABCA}"/>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2"/>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82D2DC-97EF-829D-BE48-19A1BC910F23}"/>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smtClean="0">
                            <a:latin typeface="Cambria Math" panose="02040503050406030204" pitchFamily="18" charset="0"/>
                          </a:rPr>
                          <m:t>∃</m:t>
                        </m:r>
                      </m:oMath>
                    </a14:m>
                    <a:r>
                      <a:rPr lang="en-US" sz="3600">
                        <a:latin typeface="Century Schoolbook" panose="02040604050505020304" pitchFamily="18" charset="0"/>
                      </a:rPr>
                      <a:t>QEFID</a:t>
                    </a:r>
                  </a:p>
                </p:txBody>
              </p:sp>
            </mc:Choice>
            <mc:Fallback xmlns="">
              <p:sp>
                <p:nvSpPr>
                  <p:cNvPr id="10" name="TextBox 9">
                    <a:extLst>
                      <a:ext uri="{FF2B5EF4-FFF2-40B4-BE49-F238E27FC236}">
                        <a16:creationId xmlns:a16="http://schemas.microsoft.com/office/drawing/2014/main" id="{5882D2DC-97EF-829D-BE48-19A1BC910F23}"/>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3"/>
                    <a:stretch>
                      <a:fillRect b="-30081"/>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D7795A75-4CB8-FF79-9AD7-960070B29AAB}"/>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4" name="TextBox 3">
              <a:extLst>
                <a:ext uri="{FF2B5EF4-FFF2-40B4-BE49-F238E27FC236}">
                  <a16:creationId xmlns:a16="http://schemas.microsoft.com/office/drawing/2014/main" id="{8F78A36E-50B6-0797-DCFB-F33ABD6DE9D6}"/>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grpSp>
        <p:nvGrpSpPr>
          <p:cNvPr id="19" name="Group 18">
            <a:extLst>
              <a:ext uri="{FF2B5EF4-FFF2-40B4-BE49-F238E27FC236}">
                <a16:creationId xmlns:a16="http://schemas.microsoft.com/office/drawing/2014/main" id="{6C6EC5AC-9980-BBE8-BBAF-AD2807E3D3A9}"/>
              </a:ext>
            </a:extLst>
          </p:cNvPr>
          <p:cNvGrpSpPr/>
          <p:nvPr/>
        </p:nvGrpSpPr>
        <p:grpSpPr>
          <a:xfrm>
            <a:off x="913049" y="2091511"/>
            <a:ext cx="10131563" cy="1777314"/>
            <a:chOff x="913049" y="2091511"/>
            <a:chExt cx="10131563" cy="1777314"/>
          </a:xfrm>
        </p:grpSpPr>
        <p:sp>
          <p:nvSpPr>
            <p:cNvPr id="7" name="TextBox 6">
              <a:extLst>
                <a:ext uri="{FF2B5EF4-FFF2-40B4-BE49-F238E27FC236}">
                  <a16:creationId xmlns:a16="http://schemas.microsoft.com/office/drawing/2014/main" id="{D0490796-7B65-98F3-D455-A5F23800692A}"/>
                </a:ext>
              </a:extLst>
            </p:cNvPr>
            <p:cNvSpPr txBox="1"/>
            <p:nvPr/>
          </p:nvSpPr>
          <p:spPr>
            <a:xfrm>
              <a:off x="4766205" y="2091511"/>
              <a:ext cx="2659587" cy="400110"/>
            </a:xfrm>
            <a:prstGeom prst="rect">
              <a:avLst/>
            </a:prstGeom>
            <a:noFill/>
          </p:spPr>
          <p:txBody>
            <a:bodyPr wrap="square">
              <a:spAutoFit/>
            </a:bodyPr>
            <a:lstStyle/>
            <a:p>
              <a:pPr algn="ctr"/>
              <a:r>
                <a:rPr lang="en-US" sz="2000" i="1">
                  <a:latin typeface="Century Schoolbook" panose="02040604050505020304" pitchFamily="18" charset="0"/>
                </a:rPr>
                <a:t>Two-Oracle Recipe</a:t>
              </a:r>
              <a:endParaRPr lang="en-US" sz="2000" i="1"/>
            </a:p>
          </p:txBody>
        </p:sp>
        <p:sp>
          <p:nvSpPr>
            <p:cNvPr id="11" name="TextBox 10">
              <a:extLst>
                <a:ext uri="{FF2B5EF4-FFF2-40B4-BE49-F238E27FC236}">
                  <a16:creationId xmlns:a16="http://schemas.microsoft.com/office/drawing/2014/main" id="{CD75FD45-8563-09F3-FFA1-99298EC22D19}"/>
                </a:ext>
              </a:extLst>
            </p:cNvPr>
            <p:cNvSpPr txBox="1"/>
            <p:nvPr/>
          </p:nvSpPr>
          <p:spPr>
            <a:xfrm>
              <a:off x="913049" y="2730053"/>
              <a:ext cx="4735189" cy="861774"/>
            </a:xfrm>
            <a:prstGeom prst="rect">
              <a:avLst/>
            </a:prstGeom>
            <a:noFill/>
          </p:spPr>
          <p:txBody>
            <a:bodyPr wrap="square">
              <a:spAutoFit/>
            </a:bodyPr>
            <a:lstStyle/>
            <a:p>
              <a:pPr algn="ctr"/>
              <a:r>
                <a:rPr lang="en-US" sz="3200">
                  <a:latin typeface="Century Schoolbook" panose="02040604050505020304" pitchFamily="18" charset="0"/>
                </a:rPr>
                <a:t>Hardness Oracle</a:t>
              </a:r>
            </a:p>
            <a:p>
              <a:pPr algn="ctr"/>
              <a:r>
                <a:rPr lang="en-US" i="1">
                  <a:latin typeface="Century Schoolbook" panose="02040604050505020304" pitchFamily="18" charset="0"/>
                </a:rPr>
                <a:t>Gives sufficient hardness to build QEFID</a:t>
              </a:r>
            </a:p>
          </p:txBody>
        </p:sp>
        <p:sp>
          <p:nvSpPr>
            <p:cNvPr id="16" name="TextBox 15">
              <a:extLst>
                <a:ext uri="{FF2B5EF4-FFF2-40B4-BE49-F238E27FC236}">
                  <a16:creationId xmlns:a16="http://schemas.microsoft.com/office/drawing/2014/main" id="{AA0E9E8C-85D7-D7D3-F61F-74ED24C130B0}"/>
                </a:ext>
              </a:extLst>
            </p:cNvPr>
            <p:cNvSpPr txBox="1"/>
            <p:nvPr/>
          </p:nvSpPr>
          <p:spPr>
            <a:xfrm>
              <a:off x="6309423" y="2730052"/>
              <a:ext cx="4735189" cy="1138773"/>
            </a:xfrm>
            <a:prstGeom prst="rect">
              <a:avLst/>
            </a:prstGeom>
            <a:noFill/>
          </p:spPr>
          <p:txBody>
            <a:bodyPr wrap="square">
              <a:spAutoFit/>
            </a:bodyPr>
            <a:lstStyle/>
            <a:p>
              <a:pPr algn="ctr"/>
              <a:r>
                <a:rPr lang="en-US" sz="3200">
                  <a:latin typeface="Century Schoolbook" panose="02040604050505020304" pitchFamily="18" charset="0"/>
                </a:rPr>
                <a:t>Inversion Oracle</a:t>
              </a:r>
            </a:p>
            <a:p>
              <a:pPr algn="ctr"/>
              <a:r>
                <a:rPr lang="en-US" i="1">
                  <a:latin typeface="Century Schoolbook" panose="02040604050505020304" pitchFamily="18" charset="0"/>
                </a:rPr>
                <a:t>Gives sufficient computational power to break any OWSG</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0CB2C30-3410-84AE-1361-62FAEF1953CB}"/>
                    </a:ext>
                  </a:extLst>
                </p:cNvPr>
                <p:cNvSpPr txBox="1"/>
                <p:nvPr/>
              </p:nvSpPr>
              <p:spPr>
                <a:xfrm>
                  <a:off x="5775351" y="2721114"/>
                  <a:ext cx="641294"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a:p>
              </p:txBody>
            </p:sp>
          </mc:Choice>
          <mc:Fallback xmlns="">
            <p:sp>
              <p:nvSpPr>
                <p:cNvPr id="18" name="TextBox 17">
                  <a:extLst>
                    <a:ext uri="{FF2B5EF4-FFF2-40B4-BE49-F238E27FC236}">
                      <a16:creationId xmlns:a16="http://schemas.microsoft.com/office/drawing/2014/main" id="{70CB2C30-3410-84AE-1361-62FAEF1953CB}"/>
                    </a:ext>
                  </a:extLst>
                </p:cNvPr>
                <p:cNvSpPr txBox="1">
                  <a:spLocks noRot="1" noChangeAspect="1" noMove="1" noResize="1" noEditPoints="1" noAdjustHandles="1" noChangeArrowheads="1" noChangeShapeType="1" noTextEdit="1"/>
                </p:cNvSpPr>
                <p:nvPr/>
              </p:nvSpPr>
              <p:spPr>
                <a:xfrm>
                  <a:off x="5775351" y="2721114"/>
                  <a:ext cx="641294" cy="707886"/>
                </a:xfrm>
                <a:prstGeom prst="rect">
                  <a:avLst/>
                </a:prstGeom>
                <a:blipFill>
                  <a:blip r:embed="rId4"/>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29C3329D-E56D-BF04-606B-4FE85FB51529}"/>
              </a:ext>
            </a:extLst>
          </p:cNvPr>
          <p:cNvGrpSpPr/>
          <p:nvPr/>
        </p:nvGrpSpPr>
        <p:grpSpPr>
          <a:xfrm>
            <a:off x="2403735" y="4165375"/>
            <a:ext cx="1753241" cy="1753241"/>
            <a:chOff x="2403735" y="3979259"/>
            <a:chExt cx="1753241" cy="1753241"/>
          </a:xfrm>
        </p:grpSpPr>
        <p:pic>
          <p:nvPicPr>
            <p:cNvPr id="2" name="Graphic 1" descr="Fairy female outline">
              <a:extLst>
                <a:ext uri="{FF2B5EF4-FFF2-40B4-BE49-F238E27FC236}">
                  <a16:creationId xmlns:a16="http://schemas.microsoft.com/office/drawing/2014/main" id="{C9C137EB-59B3-52A1-DF91-31AFD66918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6828" y="4232352"/>
              <a:ext cx="1247056" cy="1247056"/>
            </a:xfrm>
            <a:prstGeom prst="rect">
              <a:avLst/>
            </a:prstGeom>
          </p:spPr>
        </p:pic>
        <p:sp>
          <p:nvSpPr>
            <p:cNvPr id="6" name="Oval 5">
              <a:extLst>
                <a:ext uri="{FF2B5EF4-FFF2-40B4-BE49-F238E27FC236}">
                  <a16:creationId xmlns:a16="http://schemas.microsoft.com/office/drawing/2014/main" id="{C8825705-EFBF-4C88-19E1-F8AE9CA965C0}"/>
                </a:ext>
              </a:extLst>
            </p:cNvPr>
            <p:cNvSpPr/>
            <p:nvPr/>
          </p:nvSpPr>
          <p:spPr>
            <a:xfrm>
              <a:off x="2403735" y="3979259"/>
              <a:ext cx="1753241" cy="175324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3" name="Rectangle: Rounded Corners 12">
            <a:extLst>
              <a:ext uri="{FF2B5EF4-FFF2-40B4-BE49-F238E27FC236}">
                <a16:creationId xmlns:a16="http://schemas.microsoft.com/office/drawing/2014/main" id="{B08F8B01-17FF-FBFE-9E14-D848E28EFC7A}"/>
              </a:ext>
            </a:extLst>
          </p:cNvPr>
          <p:cNvSpPr/>
          <p:nvPr/>
        </p:nvSpPr>
        <p:spPr>
          <a:xfrm>
            <a:off x="6140450" y="4384871"/>
            <a:ext cx="5791200" cy="17532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Century Schoolbook" panose="02040604050505020304" pitchFamily="18" charset="0"/>
              </a:rPr>
              <a:t>QPSPACE machine</a:t>
            </a:r>
          </a:p>
          <a:p>
            <a:pPr algn="ctr"/>
            <a:r>
              <a:rPr lang="en-US" sz="3200">
                <a:solidFill>
                  <a:schemeClr val="tx1"/>
                </a:solidFill>
                <a:latin typeface="Century Schoolbook" panose="02040604050505020304" pitchFamily="18" charset="0"/>
              </a:rPr>
              <a:t>(Unitary PSPACE)</a:t>
            </a:r>
            <a:endParaRPr lang="en-US" sz="1400">
              <a:solidFill>
                <a:schemeClr val="tx1"/>
              </a:solidFill>
              <a:latin typeface="Century Schoolbook" panose="02040604050505020304" pitchFamily="18" charset="0"/>
            </a:endParaRPr>
          </a:p>
        </p:txBody>
      </p:sp>
      <p:sp>
        <p:nvSpPr>
          <p:cNvPr id="14" name="TextBox 13">
            <a:extLst>
              <a:ext uri="{FF2B5EF4-FFF2-40B4-BE49-F238E27FC236}">
                <a16:creationId xmlns:a16="http://schemas.microsoft.com/office/drawing/2014/main" id="{4B76760C-AB49-6BE5-17E5-D368FE7FDA75}"/>
              </a:ext>
            </a:extLst>
          </p:cNvPr>
          <p:cNvSpPr txBox="1"/>
          <p:nvPr/>
        </p:nvSpPr>
        <p:spPr>
          <a:xfrm>
            <a:off x="4340738" y="6213036"/>
            <a:ext cx="7955576" cy="523220"/>
          </a:xfrm>
          <a:prstGeom prst="rect">
            <a:avLst/>
          </a:prstGeom>
          <a:noFill/>
        </p:spPr>
        <p:txBody>
          <a:bodyPr wrap="none" rtlCol="0">
            <a:spAutoFit/>
          </a:bodyPr>
          <a:lstStyle/>
          <a:p>
            <a:pPr algn="ctr"/>
            <a:r>
              <a:rPr lang="en-US" sz="2800"/>
              <a:t>Gentle-Search [Aaronson’19] + S-oracle emulation</a:t>
            </a:r>
          </a:p>
        </p:txBody>
      </p:sp>
      <p:sp>
        <p:nvSpPr>
          <p:cNvPr id="24" name="Slide Number Placeholder 23">
            <a:extLst>
              <a:ext uri="{FF2B5EF4-FFF2-40B4-BE49-F238E27FC236}">
                <a16:creationId xmlns:a16="http://schemas.microsoft.com/office/drawing/2014/main" id="{C186EB9B-4970-DDE0-6781-7AE683079300}"/>
              </a:ext>
            </a:extLst>
          </p:cNvPr>
          <p:cNvSpPr>
            <a:spLocks noGrp="1"/>
          </p:cNvSpPr>
          <p:nvPr>
            <p:ph type="sldNum" sz="quarter" idx="12"/>
          </p:nvPr>
        </p:nvSpPr>
        <p:spPr/>
        <p:txBody>
          <a:bodyPr/>
          <a:lstStyle/>
          <a:p>
            <a:fld id="{68E2B3F7-0564-411F-8980-F44F19FCCCAD}" type="slidenum">
              <a:rPr lang="en-US" smtClean="0"/>
              <a:t>22</a:t>
            </a:fld>
            <a:endParaRPr lang="en-US"/>
          </a:p>
        </p:txBody>
      </p:sp>
    </p:spTree>
    <p:extLst>
      <p:ext uri="{BB962C8B-B14F-4D97-AF65-F5344CB8AC3E}">
        <p14:creationId xmlns:p14="http://schemas.microsoft.com/office/powerpoint/2010/main" val="27079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5433C-20A9-B10A-76B1-E2C0167B5A0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80B95E3-835B-4718-5686-F08958819322}"/>
              </a:ext>
            </a:extLst>
          </p:cNvPr>
          <p:cNvSpPr txBox="1"/>
          <p:nvPr/>
        </p:nvSpPr>
        <p:spPr>
          <a:xfrm>
            <a:off x="4766205" y="4729503"/>
            <a:ext cx="2659587" cy="923330"/>
          </a:xfrm>
          <a:prstGeom prst="rect">
            <a:avLst/>
          </a:prstGeom>
          <a:noFill/>
        </p:spPr>
        <p:txBody>
          <a:bodyPr wrap="square">
            <a:spAutoFit/>
          </a:bodyPr>
          <a:lstStyle/>
          <a:p>
            <a:pPr algn="ctr"/>
            <a:r>
              <a:rPr lang="en-US" sz="5400" i="1">
                <a:latin typeface="Century Schoolbook" panose="02040604050505020304" pitchFamily="18" charset="0"/>
              </a:rPr>
              <a:t>Thanks</a:t>
            </a:r>
            <a:endParaRPr lang="en-US" sz="5400" i="1"/>
          </a:p>
        </p:txBody>
      </p:sp>
      <p:sp>
        <p:nvSpPr>
          <p:cNvPr id="14" name="TextBox 13">
            <a:extLst>
              <a:ext uri="{FF2B5EF4-FFF2-40B4-BE49-F238E27FC236}">
                <a16:creationId xmlns:a16="http://schemas.microsoft.com/office/drawing/2014/main" id="{CFBECA51-38F7-2C24-BD3F-9A5F98E91564}"/>
              </a:ext>
            </a:extLst>
          </p:cNvPr>
          <p:cNvSpPr txBox="1"/>
          <p:nvPr/>
        </p:nvSpPr>
        <p:spPr>
          <a:xfrm>
            <a:off x="4766205" y="5557822"/>
            <a:ext cx="2659587" cy="400110"/>
          </a:xfrm>
          <a:prstGeom prst="rect">
            <a:avLst/>
          </a:prstGeom>
          <a:noFill/>
        </p:spPr>
        <p:txBody>
          <a:bodyPr wrap="square">
            <a:spAutoFit/>
          </a:bodyPr>
          <a:lstStyle/>
          <a:p>
            <a:pPr algn="ctr"/>
            <a:r>
              <a:rPr lang="en-US" sz="2000">
                <a:latin typeface="Cascadia Code" panose="020B0609020000020004" pitchFamily="49" charset="0"/>
                <a:ea typeface="Cascadia Code" panose="020B0609020000020004" pitchFamily="49" charset="0"/>
                <a:cs typeface="Cascadia Code" panose="020B0609020000020004" pitchFamily="49" charset="0"/>
              </a:rPr>
              <a:t>ia.cr/2024/1567</a:t>
            </a:r>
          </a:p>
        </p:txBody>
      </p:sp>
      <p:pic>
        <p:nvPicPr>
          <p:cNvPr id="17" name="Picture 16">
            <a:extLst>
              <a:ext uri="{FF2B5EF4-FFF2-40B4-BE49-F238E27FC236}">
                <a16:creationId xmlns:a16="http://schemas.microsoft.com/office/drawing/2014/main" id="{5E58E8B2-4A6D-6CD8-5573-EE4059F693CD}"/>
              </a:ext>
            </a:extLst>
          </p:cNvPr>
          <p:cNvPicPr>
            <a:picLocks noChangeAspect="1"/>
          </p:cNvPicPr>
          <p:nvPr/>
        </p:nvPicPr>
        <p:blipFill>
          <a:blip r:embed="rId2"/>
          <a:stretch>
            <a:fillRect/>
          </a:stretch>
        </p:blipFill>
        <p:spPr>
          <a:xfrm>
            <a:off x="2564473" y="290524"/>
            <a:ext cx="7467655" cy="4133880"/>
          </a:xfrm>
          <a:prstGeom prst="rect">
            <a:avLst/>
          </a:prstGeom>
        </p:spPr>
      </p:pic>
      <p:sp>
        <p:nvSpPr>
          <p:cNvPr id="2" name="Slide Number Placeholder 1">
            <a:extLst>
              <a:ext uri="{FF2B5EF4-FFF2-40B4-BE49-F238E27FC236}">
                <a16:creationId xmlns:a16="http://schemas.microsoft.com/office/drawing/2014/main" id="{4ABCF13A-9621-CFA5-CE6F-C0642DB7015A}"/>
              </a:ext>
            </a:extLst>
          </p:cNvPr>
          <p:cNvSpPr>
            <a:spLocks noGrp="1"/>
          </p:cNvSpPr>
          <p:nvPr>
            <p:ph type="sldNum" sz="quarter" idx="12"/>
          </p:nvPr>
        </p:nvSpPr>
        <p:spPr/>
        <p:txBody>
          <a:bodyPr/>
          <a:lstStyle/>
          <a:p>
            <a:fld id="{68E2B3F7-0564-411F-8980-F44F19FCCCAD}" type="slidenum">
              <a:rPr lang="en-US" smtClean="0"/>
              <a:t>23</a:t>
            </a:fld>
            <a:endParaRPr lang="en-US"/>
          </a:p>
        </p:txBody>
      </p:sp>
      <p:sp>
        <p:nvSpPr>
          <p:cNvPr id="4" name="TextBox 3">
            <a:extLst>
              <a:ext uri="{FF2B5EF4-FFF2-40B4-BE49-F238E27FC236}">
                <a16:creationId xmlns:a16="http://schemas.microsoft.com/office/drawing/2014/main" id="{8F43B94D-6BC3-F019-E4D9-A1BF2B99CD84}"/>
              </a:ext>
            </a:extLst>
          </p:cNvPr>
          <p:cNvSpPr txBox="1"/>
          <p:nvPr/>
        </p:nvSpPr>
        <p:spPr>
          <a:xfrm>
            <a:off x="6698350" y="5781375"/>
            <a:ext cx="6100762" cy="461665"/>
          </a:xfrm>
          <a:prstGeom prst="rect">
            <a:avLst/>
          </a:prstGeom>
          <a:noFill/>
        </p:spPr>
        <p:txBody>
          <a:bodyPr wrap="square">
            <a:spAutoFit/>
          </a:bodyPr>
          <a:lstStyle/>
          <a:p>
            <a:pPr algn="ctr"/>
            <a:r>
              <a:rPr lang="en-US" sz="2400"/>
              <a:t>*Slides Credit- Tamer </a:t>
            </a:r>
            <a:r>
              <a:rPr lang="en-US" sz="2400" err="1"/>
              <a:t>Mour</a:t>
            </a:r>
            <a:endParaRPr lang="en-US" sz="2400"/>
          </a:p>
        </p:txBody>
      </p:sp>
    </p:spTree>
    <p:extLst>
      <p:ext uri="{BB962C8B-B14F-4D97-AF65-F5344CB8AC3E}">
        <p14:creationId xmlns:p14="http://schemas.microsoft.com/office/powerpoint/2010/main" val="202092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8F66-2C0A-48A2-70B1-7381EA64464A}"/>
              </a:ext>
            </a:extLst>
          </p:cNvPr>
          <p:cNvSpPr>
            <a:spLocks noGrp="1"/>
          </p:cNvSpPr>
          <p:nvPr>
            <p:ph type="title"/>
          </p:nvPr>
        </p:nvSpPr>
        <p:spPr/>
        <p:txBody>
          <a:bodyPr/>
          <a:lstStyle/>
          <a:p>
            <a:pPr algn="ctr"/>
            <a:r>
              <a:rPr lang="en-US">
                <a:latin typeface="Century Schoolbook" panose="02040604050505020304" pitchFamily="18" charset="0"/>
              </a:rPr>
              <a:t>Cryptography</a:t>
            </a:r>
          </a:p>
        </p:txBody>
      </p:sp>
      <p:sp>
        <p:nvSpPr>
          <p:cNvPr id="3" name="Content Placeholder 2">
            <a:extLst>
              <a:ext uri="{FF2B5EF4-FFF2-40B4-BE49-F238E27FC236}">
                <a16:creationId xmlns:a16="http://schemas.microsoft.com/office/drawing/2014/main" id="{F5372872-9AB8-E6D9-1F78-1DC1A9989CFA}"/>
              </a:ext>
            </a:extLst>
          </p:cNvPr>
          <p:cNvSpPr>
            <a:spLocks noGrp="1"/>
          </p:cNvSpPr>
          <p:nvPr>
            <p:ph idx="1"/>
          </p:nvPr>
        </p:nvSpPr>
        <p:spPr/>
        <p:txBody>
          <a:bodyPr/>
          <a:lstStyle/>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Based on average-case hard problems.</a:t>
            </a:r>
          </a:p>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 to find a solution.</a:t>
            </a:r>
          </a:p>
          <a:p>
            <a:pPr marL="0" indent="0">
              <a:buNone/>
            </a:pPr>
            <a:endParaRPr lang="en-US">
              <a:latin typeface="Century Schoolbook" panose="02040604050505020304" pitchFamily="18" charset="0"/>
            </a:endParaRPr>
          </a:p>
        </p:txBody>
      </p:sp>
      <p:sp>
        <p:nvSpPr>
          <p:cNvPr id="4" name="Slide Number Placeholder 3">
            <a:extLst>
              <a:ext uri="{FF2B5EF4-FFF2-40B4-BE49-F238E27FC236}">
                <a16:creationId xmlns:a16="http://schemas.microsoft.com/office/drawing/2014/main" id="{382AB8B3-27F8-0740-1EFA-2839CA37CD54}"/>
              </a:ext>
            </a:extLst>
          </p:cNvPr>
          <p:cNvSpPr>
            <a:spLocks noGrp="1"/>
          </p:cNvSpPr>
          <p:nvPr>
            <p:ph type="sldNum" sz="quarter" idx="12"/>
          </p:nvPr>
        </p:nvSpPr>
        <p:spPr/>
        <p:txBody>
          <a:bodyPr/>
          <a:lstStyle/>
          <a:p>
            <a:fld id="{68E2B3F7-0564-411F-8980-F44F19FCCCAD}" type="slidenum">
              <a:rPr lang="en-US" smtClean="0"/>
              <a:t>24</a:t>
            </a:fld>
            <a:endParaRPr lang="en-US"/>
          </a:p>
        </p:txBody>
      </p:sp>
    </p:spTree>
    <p:extLst>
      <p:ext uri="{BB962C8B-B14F-4D97-AF65-F5344CB8AC3E}">
        <p14:creationId xmlns:p14="http://schemas.microsoft.com/office/powerpoint/2010/main" val="42921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ED070F-0154-9497-A142-2564408D0078}"/>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6D28D578-B297-AE41-0238-EF526FB25BD9}"/>
              </a:ext>
            </a:extLst>
          </p:cNvPr>
          <p:cNvSpPr/>
          <p:nvPr/>
        </p:nvSpPr>
        <p:spPr>
          <a:xfrm>
            <a:off x="5937344" y="4971438"/>
            <a:ext cx="1372087" cy="6323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45EEC722-950E-5BF1-79D3-28A7D2B98E3B}"/>
              </a:ext>
            </a:extLst>
          </p:cNvPr>
          <p:cNvSpPr>
            <a:spLocks noGrp="1"/>
          </p:cNvSpPr>
          <p:nvPr>
            <p:ph type="title"/>
          </p:nvPr>
        </p:nvSpPr>
        <p:spPr/>
        <p:txBody>
          <a:bodyPr/>
          <a:lstStyle/>
          <a:p>
            <a:pPr algn="ctr"/>
            <a:r>
              <a:rPr lang="en-US">
                <a:latin typeface="Century Schoolbook" panose="02040604050505020304" pitchFamily="18" charset="0"/>
              </a:rPr>
              <a:t>OWSGs </a:t>
            </a:r>
            <a:r>
              <a:rPr lang="en-US">
                <a:solidFill>
                  <a:schemeClr val="bg2">
                    <a:lumMod val="75000"/>
                  </a:schemeClr>
                </a:solidFill>
                <a:latin typeface="Century Schoolbook" panose="02040604050505020304" pitchFamily="18" charset="0"/>
              </a:rPr>
              <a:t>[Morimae-Yamakawa’24]</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A536AA4C-6552-6F08-7096-8DA4FA4A21C9}"/>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basic form of a quantum average-case hard </a:t>
            </a:r>
            <a:r>
              <a:rPr lang="en-US" sz="2400" i="1">
                <a:latin typeface="Century Schoolbook" panose="02040604050505020304" pitchFamily="18" charset="0"/>
              </a:rPr>
              <a:t>search</a:t>
            </a:r>
            <a:r>
              <a:rPr lang="en-US" sz="2400">
                <a:latin typeface="Century Schoolbook" panose="02040604050505020304" pitchFamily="18" charset="0"/>
              </a:rPr>
              <a:t> problem.</a:t>
            </a:r>
            <a:endParaRPr lang="en-US" sz="24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5509B55-D1E4-6471-AC7C-9C8B4326505D}"/>
                  </a:ext>
                </a:extLst>
              </p:cNvPr>
              <p:cNvSpPr txBox="1">
                <a:spLocks/>
              </p:cNvSpPr>
              <p:nvPr/>
            </p:nvSpPr>
            <p:spPr>
              <a:xfrm>
                <a:off x="838200" y="5126304"/>
                <a:ext cx="11129920" cy="1306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𝐺</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𝜌</m:t>
                    </m:r>
                  </m:oMath>
                </a14:m>
                <a:r>
                  <a:rPr lang="en-US" sz="2400"/>
                  <a:t>.</a:t>
                </a:r>
              </a:p>
              <a:p>
                <a:pPr marL="0" indent="0">
                  <a:buNone/>
                </a:pPr>
                <a:endParaRPr lang="en-US" sz="2400"/>
              </a:p>
              <a:p>
                <a:pPr marL="0" indent="0">
                  <a:buNone/>
                </a:pPr>
                <a:r>
                  <a:rPr lang="en-US" sz="2400">
                    <a:latin typeface="Century Schoolbook" panose="02040604050505020304" pitchFamily="18" charset="0"/>
                  </a:rPr>
                  <a:t>Most generally,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might be </a:t>
                </a:r>
                <a:r>
                  <a:rPr lang="en-US" sz="2400" i="1">
                    <a:latin typeface="Century Schoolbook" panose="02040604050505020304" pitchFamily="18" charset="0"/>
                  </a:rPr>
                  <a:t>mixed</a:t>
                </a:r>
                <a:r>
                  <a:rPr lang="en-US" sz="2400">
                    <a:latin typeface="Century Schoolbook" panose="02040604050505020304" pitchFamily="18" charset="0"/>
                  </a:rPr>
                  <a:t>.</a:t>
                </a:r>
              </a:p>
            </p:txBody>
          </p:sp>
        </mc:Choice>
        <mc:Fallback xmlns="">
          <p:sp>
            <p:nvSpPr>
              <p:cNvPr id="10" name="Content Placeholder 2">
                <a:extLst>
                  <a:ext uri="{FF2B5EF4-FFF2-40B4-BE49-F238E27FC236}">
                    <a16:creationId xmlns:a16="http://schemas.microsoft.com/office/drawing/2014/main" id="{D5509B55-D1E4-6471-AC7C-9C8B4326505D}"/>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2"/>
                <a:stretch>
                  <a:fillRect l="-877" t="-8879" b="-5140"/>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84EBF695-F0E6-5408-0C99-78ED1C514004}"/>
              </a:ext>
            </a:extLst>
          </p:cNvPr>
          <p:cNvGrpSpPr/>
          <p:nvPr/>
        </p:nvGrpSpPr>
        <p:grpSpPr>
          <a:xfrm>
            <a:off x="4131267" y="482260"/>
            <a:ext cx="3593137" cy="3867902"/>
            <a:chOff x="4131267" y="482260"/>
            <a:chExt cx="3593137" cy="386790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A99299-E5E0-AACD-0CAC-12ACB10447EF}"/>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C7A99299-E5E0-AACD-0CAC-12ACB10447EF}"/>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577F572-41BB-E04D-8E3E-F0329EC0FF9E}"/>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baseline="-25000"/>
                </a:p>
              </p:txBody>
            </p:sp>
          </mc:Choice>
          <mc:Fallback xmlns="">
            <p:sp>
              <p:nvSpPr>
                <p:cNvPr id="12" name="TextBox 11">
                  <a:extLst>
                    <a:ext uri="{FF2B5EF4-FFF2-40B4-BE49-F238E27FC236}">
                      <a16:creationId xmlns:a16="http://schemas.microsoft.com/office/drawing/2014/main" id="{8577F572-41BB-E04D-8E3E-F0329EC0FF9E}"/>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E816543-8474-53CF-C65E-D4DE4420F143}"/>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CC934C6E-0D28-AB71-C230-371E223B1BB2}"/>
                </a:ext>
              </a:extLst>
            </p:cNvPr>
            <p:cNvGrpSpPr/>
            <p:nvPr/>
          </p:nvGrpSpPr>
          <p:grpSpPr>
            <a:xfrm>
              <a:off x="4177233" y="482260"/>
              <a:ext cx="3547171" cy="3867902"/>
              <a:chOff x="4177233" y="482260"/>
              <a:chExt cx="3547171" cy="3867902"/>
            </a:xfrm>
          </p:grpSpPr>
          <p:sp>
            <p:nvSpPr>
              <p:cNvPr id="23" name="Arc 22">
                <a:extLst>
                  <a:ext uri="{FF2B5EF4-FFF2-40B4-BE49-F238E27FC236}">
                    <a16:creationId xmlns:a16="http://schemas.microsoft.com/office/drawing/2014/main" id="{C455069D-BA91-8D69-C54F-6E813D075674}"/>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228AD4B-C698-FA7A-DFF2-CFCB58F24BC0}"/>
                  </a:ext>
                </a:extLst>
              </p:cNvPr>
              <p:cNvCxnSpPr/>
              <p:nvPr/>
            </p:nvCxnSpPr>
            <p:spPr>
              <a:xfrm>
                <a:off x="5807858" y="3718983"/>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A453CB-332E-1413-3456-CE6D2FED5AFA}"/>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0CA453CB-332E-1413-3456-CE6D2FED5AFA}"/>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5"/>
                <a:stretch>
                  <a:fillRect/>
                </a:stretch>
              </a:blipFill>
            </p:spPr>
            <p:txBody>
              <a:bodyPr/>
              <a:lstStyle/>
              <a:p>
                <a:r>
                  <a:rPr lang="en-US">
                    <a:noFill/>
                  </a:rPr>
                  <a:t> </a:t>
                </a:r>
              </a:p>
            </p:txBody>
          </p:sp>
        </mc:Fallback>
      </mc:AlternateContent>
      <p:pic>
        <p:nvPicPr>
          <p:cNvPr id="7" name="Graphic 6" descr="Question mark with solid fill">
            <a:extLst>
              <a:ext uri="{FF2B5EF4-FFF2-40B4-BE49-F238E27FC236}">
                <a16:creationId xmlns:a16="http://schemas.microsoft.com/office/drawing/2014/main" id="{43649883-21D8-51C5-2571-8CAA38A00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3957" y="4481309"/>
            <a:ext cx="490129" cy="490129"/>
          </a:xfrm>
          <a:prstGeom prst="rect">
            <a:avLst/>
          </a:prstGeom>
        </p:spPr>
      </p:pic>
      <p:sp>
        <p:nvSpPr>
          <p:cNvPr id="8" name="Slide Number Placeholder 7">
            <a:extLst>
              <a:ext uri="{FF2B5EF4-FFF2-40B4-BE49-F238E27FC236}">
                <a16:creationId xmlns:a16="http://schemas.microsoft.com/office/drawing/2014/main" id="{87F3F7C2-BB69-FEB5-C6B1-8FFF550E3EE8}"/>
              </a:ext>
            </a:extLst>
          </p:cNvPr>
          <p:cNvSpPr>
            <a:spLocks noGrp="1"/>
          </p:cNvSpPr>
          <p:nvPr>
            <p:ph type="sldNum" sz="quarter" idx="12"/>
          </p:nvPr>
        </p:nvSpPr>
        <p:spPr/>
        <p:txBody>
          <a:bodyPr/>
          <a:lstStyle/>
          <a:p>
            <a:fld id="{68E2B3F7-0564-411F-8980-F44F19FCCCAD}" type="slidenum">
              <a:rPr lang="en-US" smtClean="0"/>
              <a:t>25</a:t>
            </a:fld>
            <a:endParaRPr lang="en-US"/>
          </a:p>
        </p:txBody>
      </p:sp>
    </p:spTree>
    <p:extLst>
      <p:ext uri="{BB962C8B-B14F-4D97-AF65-F5344CB8AC3E}">
        <p14:creationId xmlns:p14="http://schemas.microsoft.com/office/powerpoint/2010/main" val="98265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C6F33A-CFC5-8927-177A-1A98CF3B8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D9994-8101-5EE7-9A5A-AB294F229563}"/>
              </a:ext>
            </a:extLst>
          </p:cNvPr>
          <p:cNvSpPr>
            <a:spLocks noGrp="1"/>
          </p:cNvSpPr>
          <p:nvPr>
            <p:ph type="title"/>
          </p:nvPr>
        </p:nvSpPr>
        <p:spPr/>
        <p:txBody>
          <a:bodyPr/>
          <a:lstStyle/>
          <a:p>
            <a:pPr algn="ctr"/>
            <a:r>
              <a:rPr lang="en-US">
                <a:latin typeface="Century Schoolbook" panose="02040604050505020304" pitchFamily="18" charset="0"/>
              </a:rPr>
              <a:t>QEFIDs </a:t>
            </a:r>
            <a:r>
              <a:rPr lang="en-US" sz="3200">
                <a:solidFill>
                  <a:schemeClr val="bg2">
                    <a:lumMod val="75000"/>
                  </a:schemeClr>
                </a:solidFill>
                <a:latin typeface="Century Schoolbook" panose="02040604050505020304" pitchFamily="18" charset="0"/>
              </a:rPr>
              <a:t>[Chung-Goldin-Gray’24]</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5AAC88FA-4434-A5DD-6408-AB073C4B3B55}"/>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Average-case hard (</a:t>
            </a:r>
            <a:r>
              <a:rPr lang="en-US" sz="2400" i="1">
                <a:latin typeface="Century Schoolbook" panose="02040604050505020304" pitchFamily="18" charset="0"/>
              </a:rPr>
              <a:t>decision</a:t>
            </a:r>
            <a:r>
              <a:rPr lang="en-US" sz="2400">
                <a:latin typeface="Century Schoolbook" panose="02040604050505020304" pitchFamily="18" charset="0"/>
              </a:rPr>
              <a:t>) problem.</a:t>
            </a:r>
            <a:endParaRPr lang="en-US" sz="2400"/>
          </a:p>
        </p:txBody>
      </p:sp>
      <p:grpSp>
        <p:nvGrpSpPr>
          <p:cNvPr id="9" name="Group 8">
            <a:extLst>
              <a:ext uri="{FF2B5EF4-FFF2-40B4-BE49-F238E27FC236}">
                <a16:creationId xmlns:a16="http://schemas.microsoft.com/office/drawing/2014/main" id="{5A3926C9-0A61-3AE0-E265-2BCD321A6A6B}"/>
              </a:ext>
            </a:extLst>
          </p:cNvPr>
          <p:cNvGrpSpPr/>
          <p:nvPr/>
        </p:nvGrpSpPr>
        <p:grpSpPr>
          <a:xfrm>
            <a:off x="4471200" y="2527200"/>
            <a:ext cx="3665692" cy="2599364"/>
            <a:chOff x="3770889" y="2807935"/>
            <a:chExt cx="4732492" cy="3355833"/>
          </a:xfrm>
        </p:grpSpPr>
        <p:sp>
          <p:nvSpPr>
            <p:cNvPr id="4" name="Oval 3">
              <a:extLst>
                <a:ext uri="{FF2B5EF4-FFF2-40B4-BE49-F238E27FC236}">
                  <a16:creationId xmlns:a16="http://schemas.microsoft.com/office/drawing/2014/main" id="{461F0E4B-2765-875E-23F1-F576FE61D62A}"/>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90AE6620-2837-E8E5-2D2E-F8E9CF1C439E}"/>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2D127B-9E6D-F2EC-F313-C4C64C886E12}"/>
                    </a:ext>
                  </a:extLst>
                </p:cNvPr>
                <p:cNvSpPr txBox="1"/>
                <p:nvPr/>
              </p:nvSpPr>
              <p:spPr>
                <a:xfrm>
                  <a:off x="4842071" y="5268166"/>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dirty="0" smtClean="0">
                                <a:latin typeface="Cambria Math" panose="02040503050406030204" pitchFamily="18" charset="0"/>
                              </a:rPr>
                            </m:ctrlPr>
                          </m:sSubPr>
                          <m:e>
                            <m:r>
                              <a:rPr lang="en-US" sz="4000" b="0" i="1" baseline="-25000" dirty="0" smtClean="0">
                                <a:latin typeface="Cambria Math" panose="02040503050406030204" pitchFamily="18" charset="0"/>
                              </a:rPr>
                              <m:t>𝐷</m:t>
                            </m:r>
                          </m:e>
                          <m:sub>
                            <m:r>
                              <a:rPr lang="en-US" sz="4000" b="0" i="1" baseline="-25000" dirty="0" smtClean="0">
                                <a:latin typeface="Cambria Math" panose="02040503050406030204" pitchFamily="18" charset="0"/>
                              </a:rPr>
                              <m:t>0</m:t>
                            </m:r>
                          </m:sub>
                        </m:sSub>
                      </m:oMath>
                    </m:oMathPara>
                  </a14:m>
                  <a:endParaRPr lang="en-US" sz="4000" baseline="-25000"/>
                </a:p>
              </p:txBody>
            </p:sp>
          </mc:Choice>
          <mc:Fallback xmlns="">
            <p:sp>
              <p:nvSpPr>
                <p:cNvPr id="7" name="TextBox 6">
                  <a:extLst>
                    <a:ext uri="{FF2B5EF4-FFF2-40B4-BE49-F238E27FC236}">
                      <a16:creationId xmlns:a16="http://schemas.microsoft.com/office/drawing/2014/main" id="{CF2D127B-9E6D-F2EC-F313-C4C64C886E12}"/>
                    </a:ext>
                  </a:extLst>
                </p:cNvPr>
                <p:cNvSpPr txBox="1">
                  <a:spLocks noRot="1" noChangeAspect="1" noMove="1" noResize="1" noEditPoints="1" noAdjustHandles="1" noChangeArrowheads="1" noChangeShapeType="1" noTextEdit="1"/>
                </p:cNvSpPr>
                <p:nvPr/>
              </p:nvSpPr>
              <p:spPr>
                <a:xfrm>
                  <a:off x="4842071" y="5268166"/>
                  <a:ext cx="819319" cy="895602"/>
                </a:xfrm>
                <a:prstGeom prst="rect">
                  <a:avLst/>
                </a:prstGeom>
                <a:blipFill>
                  <a:blip r:embed="rId2"/>
                  <a:stretch>
                    <a:fillRect b="-27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A4131A-F6BB-FBD2-D8D5-5582D0726A2B}"/>
                    </a:ext>
                  </a:extLst>
                </p:cNvPr>
                <p:cNvSpPr txBox="1"/>
                <p:nvPr/>
              </p:nvSpPr>
              <p:spPr>
                <a:xfrm>
                  <a:off x="6672726" y="5268163"/>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𝐷</m:t>
                            </m:r>
                          </m:e>
                          <m:sub>
                            <m:r>
                              <a:rPr lang="en-US" sz="4000" b="0" i="1" baseline="-25000" smtClean="0">
                                <a:latin typeface="Cambria Math" panose="02040503050406030204" pitchFamily="18" charset="0"/>
                              </a:rPr>
                              <m:t>1</m:t>
                            </m:r>
                          </m:sub>
                        </m:sSub>
                      </m:oMath>
                    </m:oMathPara>
                  </a14:m>
                  <a:endParaRPr lang="en-US" sz="4000" baseline="-25000"/>
                </a:p>
              </p:txBody>
            </p:sp>
          </mc:Choice>
          <mc:Fallback xmlns="">
            <p:sp>
              <p:nvSpPr>
                <p:cNvPr id="8" name="TextBox 7">
                  <a:extLst>
                    <a:ext uri="{FF2B5EF4-FFF2-40B4-BE49-F238E27FC236}">
                      <a16:creationId xmlns:a16="http://schemas.microsoft.com/office/drawing/2014/main" id="{7CA4131A-F6BB-FBD2-D8D5-5582D0726A2B}"/>
                    </a:ext>
                  </a:extLst>
                </p:cNvPr>
                <p:cNvSpPr txBox="1">
                  <a:spLocks noRot="1" noChangeAspect="1" noMove="1" noResize="1" noEditPoints="1" noAdjustHandles="1" noChangeArrowheads="1" noChangeShapeType="1" noTextEdit="1"/>
                </p:cNvSpPr>
                <p:nvPr/>
              </p:nvSpPr>
              <p:spPr>
                <a:xfrm>
                  <a:off x="6672726" y="5268163"/>
                  <a:ext cx="819319" cy="895602"/>
                </a:xfrm>
                <a:prstGeom prst="rect">
                  <a:avLst/>
                </a:prstGeom>
                <a:blipFill>
                  <a:blip r:embed="rId3"/>
                  <a:stretch>
                    <a:fillRect b="-2631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4E9FB990-CFF7-3920-4553-EEA6049FB0A3}"/>
                  </a:ext>
                </a:extLst>
              </p:cNvPr>
              <p:cNvSpPr txBox="1">
                <a:spLocks/>
              </p:cNvSpPr>
              <p:nvPr/>
            </p:nvSpPr>
            <p:spPr>
              <a:xfrm>
                <a:off x="0" y="5126304"/>
                <a:ext cx="11968120" cy="130680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Distinguish between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oMath>
                </a14:m>
                <a:r>
                  <a:rPr lang="en-US" sz="2400">
                    <a:latin typeface="Century Schoolbook" panose="02040604050505020304" pitchFamily="18" charset="0"/>
                  </a:rPr>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a14:m>
                <a:r>
                  <a:rPr lang="en-US" sz="2400">
                    <a:latin typeface="Century Schoolbook" panose="02040604050505020304" pitchFamily="18" charset="0"/>
                  </a:rPr>
                  <a:t>.</a:t>
                </a:r>
              </a:p>
              <a:p>
                <a:pPr marL="0" indent="0">
                  <a:buFont typeface="Arial" panose="020B0604020202020204" pitchFamily="34" charset="0"/>
                  <a:buNone/>
                </a:pPr>
                <a:endParaRPr lang="en-US" sz="2400">
                  <a:latin typeface="Century Schoolbook" panose="02040604050505020304" pitchFamily="18" charset="0"/>
                </a:endParaRPr>
              </a:p>
              <a:p>
                <a:pPr marL="0" indent="0">
                  <a:buFont typeface="Arial" panose="020B0604020202020204" pitchFamily="34" charset="0"/>
                  <a:buNone/>
                </a:pPr>
                <a:r>
                  <a:rPr lang="en-US" sz="2400" b="1" i="1" u="sng">
                    <a:latin typeface="Century Schoolbook" panose="02040604050505020304" pitchFamily="18" charset="0"/>
                  </a:rPr>
                  <a:t>Q</a:t>
                </a:r>
                <a:r>
                  <a:rPr lang="en-US" sz="2400" i="1" u="sng">
                    <a:latin typeface="Century Schoolbook" panose="02040604050505020304" pitchFamily="18" charset="0"/>
                  </a:rPr>
                  <a:t>uantumly</a:t>
                </a:r>
                <a:r>
                  <a:rPr lang="en-US" sz="2400" b="1" i="1">
                    <a:latin typeface="Century Schoolbook" panose="02040604050505020304" pitchFamily="18" charset="0"/>
                  </a:rPr>
                  <a:t> E</a:t>
                </a:r>
                <a:r>
                  <a:rPr lang="en-US" sz="2400" i="1">
                    <a:latin typeface="Century Schoolbook" panose="02040604050505020304" pitchFamily="18" charset="0"/>
                  </a:rPr>
                  <a:t>fficiently sampleable, statistically </a:t>
                </a:r>
                <a:r>
                  <a:rPr lang="en-US" sz="2400" b="1" i="1">
                    <a:latin typeface="Century Schoolbook" panose="02040604050505020304" pitchFamily="18" charset="0"/>
                  </a:rPr>
                  <a:t>F</a:t>
                </a:r>
                <a:r>
                  <a:rPr lang="en-US" sz="2400" i="1">
                    <a:latin typeface="Century Schoolbook" panose="02040604050505020304" pitchFamily="18" charset="0"/>
                  </a:rPr>
                  <a:t>ar, computationally </a:t>
                </a:r>
                <a:r>
                  <a:rPr lang="en-US" sz="2400" b="1" i="1">
                    <a:latin typeface="Century Schoolbook" panose="02040604050505020304" pitchFamily="18" charset="0"/>
                  </a:rPr>
                  <a:t>I</a:t>
                </a:r>
                <a:r>
                  <a:rPr lang="en-US" sz="2400" i="1">
                    <a:latin typeface="Century Schoolbook" panose="02040604050505020304" pitchFamily="18" charset="0"/>
                  </a:rPr>
                  <a:t>ndistinguishable.</a:t>
                </a:r>
              </a:p>
            </p:txBody>
          </p:sp>
        </mc:Choice>
        <mc:Fallback xmlns="">
          <p:sp>
            <p:nvSpPr>
              <p:cNvPr id="10" name="Content Placeholder 2">
                <a:extLst>
                  <a:ext uri="{FF2B5EF4-FFF2-40B4-BE49-F238E27FC236}">
                    <a16:creationId xmlns:a16="http://schemas.microsoft.com/office/drawing/2014/main" id="{4E9FB990-CFF7-3920-4553-EEA6049FB0A3}"/>
                  </a:ext>
                </a:extLst>
              </p:cNvPr>
              <p:cNvSpPr txBox="1">
                <a:spLocks noRot="1" noChangeAspect="1" noMove="1" noResize="1" noEditPoints="1" noAdjustHandles="1" noChangeArrowheads="1" noChangeShapeType="1" noTextEdit="1"/>
              </p:cNvSpPr>
              <p:nvPr/>
            </p:nvSpPr>
            <p:spPr>
              <a:xfrm>
                <a:off x="0" y="5126304"/>
                <a:ext cx="11968120" cy="1306804"/>
              </a:xfrm>
              <a:prstGeom prst="rect">
                <a:avLst/>
              </a:prstGeom>
              <a:blipFill>
                <a:blip r:embed="rId4"/>
                <a:stretch>
                  <a:fillRect l="-662" t="-5607" b="-5140"/>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D228A5B6-1E59-C696-CE62-008EA9E06755}"/>
              </a:ext>
            </a:extLst>
          </p:cNvPr>
          <p:cNvSpPr>
            <a:spLocks noGrp="1"/>
          </p:cNvSpPr>
          <p:nvPr>
            <p:ph type="sldNum" sz="quarter" idx="12"/>
          </p:nvPr>
        </p:nvSpPr>
        <p:spPr/>
        <p:txBody>
          <a:bodyPr/>
          <a:lstStyle/>
          <a:p>
            <a:fld id="{68E2B3F7-0564-411F-8980-F44F19FCCCAD}" type="slidenum">
              <a:rPr lang="en-US" smtClean="0"/>
              <a:t>26</a:t>
            </a:fld>
            <a:endParaRPr lang="en-US"/>
          </a:p>
        </p:txBody>
      </p:sp>
    </p:spTree>
    <p:extLst>
      <p:ext uri="{BB962C8B-B14F-4D97-AF65-F5344CB8AC3E}">
        <p14:creationId xmlns:p14="http://schemas.microsoft.com/office/powerpoint/2010/main" val="353946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A82D0F-D3D3-6F44-3A53-835F679DE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1713A-35DE-8CD7-0656-4A4A41B7F57C}"/>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BE89A648-AB51-DDA9-0B9D-81B409A17B67}"/>
              </a:ext>
            </a:extLst>
          </p:cNvPr>
          <p:cNvSpPr/>
          <p:nvPr/>
        </p:nvSpPr>
        <p:spPr>
          <a:xfrm>
            <a:off x="17251" y="4007094"/>
            <a:ext cx="12153682" cy="2350875"/>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9FE432D4-7956-79AD-83A0-ACF1DCE4C9EC}"/>
              </a:ext>
            </a:extLst>
          </p:cNvPr>
          <p:cNvSpPr/>
          <p:nvPr/>
        </p:nvSpPr>
        <p:spPr>
          <a:xfrm>
            <a:off x="7176760" y="4405444"/>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Clone</a:t>
            </a:r>
          </a:p>
        </p:txBody>
      </p:sp>
      <p:sp>
        <p:nvSpPr>
          <p:cNvPr id="6" name="TextBox 5">
            <a:extLst>
              <a:ext uri="{FF2B5EF4-FFF2-40B4-BE49-F238E27FC236}">
                <a16:creationId xmlns:a16="http://schemas.microsoft.com/office/drawing/2014/main" id="{26F8035C-961D-794A-F82D-3BD584A45367}"/>
              </a:ext>
            </a:extLst>
          </p:cNvPr>
          <p:cNvSpPr txBox="1"/>
          <p:nvPr/>
        </p:nvSpPr>
        <p:spPr>
          <a:xfrm>
            <a:off x="4948146" y="3991045"/>
            <a:ext cx="1613390" cy="461665"/>
          </a:xfrm>
          <a:prstGeom prst="rect">
            <a:avLst/>
          </a:prstGeom>
          <a:noFill/>
        </p:spPr>
        <p:txBody>
          <a:bodyPr wrap="none" rtlCol="0">
            <a:spAutoFit/>
          </a:bodyPr>
          <a:lstStyle/>
          <a:p>
            <a:r>
              <a:rPr lang="en-IL" sz="2400"/>
              <a:t>Microcrypt</a:t>
            </a:r>
          </a:p>
        </p:txBody>
      </p:sp>
      <p:sp>
        <p:nvSpPr>
          <p:cNvPr id="14" name="Rounded Rectangle 13">
            <a:extLst>
              <a:ext uri="{FF2B5EF4-FFF2-40B4-BE49-F238E27FC236}">
                <a16:creationId xmlns:a16="http://schemas.microsoft.com/office/drawing/2014/main" id="{1BF902E2-80B3-A13F-DBD4-48D2CF4F4FF6}"/>
              </a:ext>
            </a:extLst>
          </p:cNvPr>
          <p:cNvSpPr/>
          <p:nvPr/>
        </p:nvSpPr>
        <p:spPr>
          <a:xfrm>
            <a:off x="522184" y="5461352"/>
            <a:ext cx="1190088"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Search</a:t>
            </a:r>
          </a:p>
        </p:txBody>
      </p:sp>
      <p:grpSp>
        <p:nvGrpSpPr>
          <p:cNvPr id="15" name="Group 14">
            <a:extLst>
              <a:ext uri="{FF2B5EF4-FFF2-40B4-BE49-F238E27FC236}">
                <a16:creationId xmlns:a16="http://schemas.microsoft.com/office/drawing/2014/main" id="{BC2220BB-62DA-1CE6-F0E3-0059A0C40DBD}"/>
              </a:ext>
            </a:extLst>
          </p:cNvPr>
          <p:cNvGrpSpPr/>
          <p:nvPr/>
        </p:nvGrpSpPr>
        <p:grpSpPr>
          <a:xfrm>
            <a:off x="4790939" y="5945658"/>
            <a:ext cx="5591438" cy="360907"/>
            <a:chOff x="4998514" y="6750208"/>
            <a:chExt cx="4547424" cy="360907"/>
          </a:xfrm>
        </p:grpSpPr>
        <p:sp>
          <p:nvSpPr>
            <p:cNvPr id="16" name="Rounded Rectangle 15">
              <a:extLst>
                <a:ext uri="{FF2B5EF4-FFF2-40B4-BE49-F238E27FC236}">
                  <a16:creationId xmlns:a16="http://schemas.microsoft.com/office/drawing/2014/main" id="{69DA6A34-9170-553A-B39E-8ACB0AB96E8D}"/>
                </a:ext>
              </a:extLst>
            </p:cNvPr>
            <p:cNvSpPr/>
            <p:nvPr/>
          </p:nvSpPr>
          <p:spPr>
            <a:xfrm>
              <a:off x="4998514" y="6750208"/>
              <a:ext cx="143131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Distinguish</a:t>
              </a:r>
            </a:p>
          </p:txBody>
        </p:sp>
        <p:sp>
          <p:nvSpPr>
            <p:cNvPr id="17" name="Rounded Rectangle 16">
              <a:extLst>
                <a:ext uri="{FF2B5EF4-FFF2-40B4-BE49-F238E27FC236}">
                  <a16:creationId xmlns:a16="http://schemas.microsoft.com/office/drawing/2014/main" id="{47B87C2D-1657-E9DC-17C9-45B31085E32C}"/>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971269D2-9EA5-E828-C784-B6946AF29F94}"/>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C40BD1E4-9C50-0E74-B1CC-AE1B41A50E10}"/>
              </a:ext>
            </a:extLst>
          </p:cNvPr>
          <p:cNvCxnSpPr>
            <a:cxnSpLocks/>
            <a:endCxn id="16" idx="1"/>
          </p:cNvCxnSpPr>
          <p:nvPr/>
        </p:nvCxnSpPr>
        <p:spPr>
          <a:xfrm>
            <a:off x="1750484" y="5664958"/>
            <a:ext cx="3040455" cy="46115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B83E72F5-BF53-675B-772A-BCE3186B9D93}"/>
              </a:ext>
            </a:extLst>
          </p:cNvPr>
          <p:cNvGrpSpPr/>
          <p:nvPr/>
        </p:nvGrpSpPr>
        <p:grpSpPr>
          <a:xfrm>
            <a:off x="0" y="3358258"/>
            <a:ext cx="12192000" cy="553739"/>
            <a:chOff x="18862" y="2796363"/>
            <a:chExt cx="12192000" cy="553739"/>
          </a:xfrm>
        </p:grpSpPr>
        <p:sp>
          <p:nvSpPr>
            <p:cNvPr id="24" name="TextBox 23">
              <a:extLst>
                <a:ext uri="{FF2B5EF4-FFF2-40B4-BE49-F238E27FC236}">
                  <a16:creationId xmlns:a16="http://schemas.microsoft.com/office/drawing/2014/main" id="{BCCC9C65-6118-2D0E-1810-8EF37611E956}"/>
                </a:ext>
              </a:extLst>
            </p:cNvPr>
            <p:cNvSpPr txBox="1"/>
            <p:nvPr/>
          </p:nvSpPr>
          <p:spPr>
            <a:xfrm>
              <a:off x="324802" y="2888437"/>
              <a:ext cx="847924" cy="461665"/>
            </a:xfrm>
            <a:prstGeom prst="rect">
              <a:avLst/>
            </a:prstGeom>
            <a:noFill/>
          </p:spPr>
          <p:txBody>
            <a:bodyPr wrap="none" rtlCol="0">
              <a:spAutoFit/>
            </a:bodyPr>
            <a:lstStyle/>
            <a:p>
              <a:r>
                <a:rPr lang="en-IL" sz="2400"/>
                <a:t>OWF</a:t>
              </a:r>
            </a:p>
          </p:txBody>
        </p:sp>
        <p:cxnSp>
          <p:nvCxnSpPr>
            <p:cNvPr id="28" name="Straight Connector 27">
              <a:extLst>
                <a:ext uri="{FF2B5EF4-FFF2-40B4-BE49-F238E27FC236}">
                  <a16:creationId xmlns:a16="http://schemas.microsoft.com/office/drawing/2014/main" id="{9B755A80-8633-5760-C422-9D344E18376D}"/>
                </a:ext>
              </a:extLst>
            </p:cNvPr>
            <p:cNvCxnSpPr>
              <a:cxnSpLocks/>
            </p:cNvCxnSpPr>
            <p:nvPr/>
          </p:nvCxnSpPr>
          <p:spPr>
            <a:xfrm>
              <a:off x="18862" y="2796363"/>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FFEFF9A-25C1-000E-C19F-409E3B3E257A}"/>
                </a:ext>
              </a:extLst>
            </p:cNvPr>
            <p:cNvSpPr txBox="1"/>
            <p:nvPr/>
          </p:nvSpPr>
          <p:spPr>
            <a:xfrm>
              <a:off x="5028166" y="2867105"/>
              <a:ext cx="1426865" cy="461665"/>
            </a:xfrm>
            <a:prstGeom prst="rect">
              <a:avLst/>
            </a:prstGeom>
            <a:noFill/>
          </p:spPr>
          <p:txBody>
            <a:bodyPr wrap="none" rtlCol="0">
              <a:spAutoFit/>
            </a:bodyPr>
            <a:lstStyle/>
            <a:p>
              <a:r>
                <a:rPr lang="en-IL" sz="2400"/>
                <a:t>Minicrypt</a:t>
              </a:r>
            </a:p>
          </p:txBody>
        </p:sp>
      </p:grpSp>
      <p:cxnSp>
        <p:nvCxnSpPr>
          <p:cNvPr id="31" name="Straight Connector 30">
            <a:extLst>
              <a:ext uri="{FF2B5EF4-FFF2-40B4-BE49-F238E27FC236}">
                <a16:creationId xmlns:a16="http://schemas.microsoft.com/office/drawing/2014/main" id="{E2C63707-AEC7-4711-52FA-D9EB0F6B3224}"/>
              </a:ext>
            </a:extLst>
          </p:cNvPr>
          <p:cNvCxnSpPr>
            <a:cxnSpLocks/>
          </p:cNvCxnSpPr>
          <p:nvPr/>
        </p:nvCxnSpPr>
        <p:spPr>
          <a:xfrm>
            <a:off x="0" y="217095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29DC531-F0A0-DD99-DC23-01A8842E0BF8}"/>
              </a:ext>
            </a:extLst>
          </p:cNvPr>
          <p:cNvSpPr txBox="1"/>
          <p:nvPr/>
        </p:nvSpPr>
        <p:spPr>
          <a:xfrm>
            <a:off x="44256" y="2273304"/>
            <a:ext cx="3008068" cy="461665"/>
          </a:xfrm>
          <a:prstGeom prst="rect">
            <a:avLst/>
          </a:prstGeom>
          <a:noFill/>
        </p:spPr>
        <p:txBody>
          <a:bodyPr wrap="none" rtlCol="0">
            <a:spAutoFit/>
          </a:bodyPr>
          <a:lstStyle/>
          <a:p>
            <a:r>
              <a:rPr lang="en-IL" sz="2400"/>
              <a:t>Public key encryption</a:t>
            </a:r>
            <a:endParaRPr lang="en-IL"/>
          </a:p>
        </p:txBody>
      </p:sp>
      <p:sp>
        <p:nvSpPr>
          <p:cNvPr id="33" name="TextBox 32">
            <a:extLst>
              <a:ext uri="{FF2B5EF4-FFF2-40B4-BE49-F238E27FC236}">
                <a16:creationId xmlns:a16="http://schemas.microsoft.com/office/drawing/2014/main" id="{C2F72CC9-B701-6053-DB17-501925C605DF}"/>
              </a:ext>
            </a:extLst>
          </p:cNvPr>
          <p:cNvSpPr txBox="1"/>
          <p:nvPr/>
        </p:nvSpPr>
        <p:spPr>
          <a:xfrm>
            <a:off x="4795283" y="2167845"/>
            <a:ext cx="1919115" cy="461665"/>
          </a:xfrm>
          <a:prstGeom prst="rect">
            <a:avLst/>
          </a:prstGeom>
          <a:noFill/>
        </p:spPr>
        <p:txBody>
          <a:bodyPr wrap="none" rtlCol="0">
            <a:spAutoFit/>
          </a:bodyPr>
          <a:lstStyle/>
          <a:p>
            <a:r>
              <a:rPr lang="en-IL" sz="2400"/>
              <a:t>Cryptomania</a:t>
            </a:r>
          </a:p>
        </p:txBody>
      </p:sp>
      <p:sp>
        <p:nvSpPr>
          <p:cNvPr id="34" name="TextBox 33">
            <a:extLst>
              <a:ext uri="{FF2B5EF4-FFF2-40B4-BE49-F238E27FC236}">
                <a16:creationId xmlns:a16="http://schemas.microsoft.com/office/drawing/2014/main" id="{77B02CC6-CB0C-46D4-5B52-42E6C5D9DA98}"/>
              </a:ext>
            </a:extLst>
          </p:cNvPr>
          <p:cNvSpPr txBox="1"/>
          <p:nvPr/>
        </p:nvSpPr>
        <p:spPr>
          <a:xfrm>
            <a:off x="4564546" y="1145959"/>
            <a:ext cx="2380588" cy="461665"/>
          </a:xfrm>
          <a:prstGeom prst="rect">
            <a:avLst/>
          </a:prstGeom>
          <a:noFill/>
        </p:spPr>
        <p:txBody>
          <a:bodyPr wrap="none" rtlCol="0">
            <a:spAutoFit/>
          </a:bodyPr>
          <a:lstStyle/>
          <a:p>
            <a:r>
              <a:rPr lang="en-IL" sz="2400"/>
              <a:t>Classical Crypto</a:t>
            </a:r>
          </a:p>
        </p:txBody>
      </p:sp>
      <p:cxnSp>
        <p:nvCxnSpPr>
          <p:cNvPr id="44" name="Straight Arrow Connector 43">
            <a:extLst>
              <a:ext uri="{FF2B5EF4-FFF2-40B4-BE49-F238E27FC236}">
                <a16:creationId xmlns:a16="http://schemas.microsoft.com/office/drawing/2014/main" id="{E0F952B8-BB28-F2BC-2E90-C13EDAF4ED6F}"/>
              </a:ext>
            </a:extLst>
          </p:cNvPr>
          <p:cNvCxnSpPr>
            <a:cxnSpLocks/>
          </p:cNvCxnSpPr>
          <p:nvPr/>
        </p:nvCxnSpPr>
        <p:spPr>
          <a:xfrm flipH="1" flipV="1">
            <a:off x="1796305" y="5544825"/>
            <a:ext cx="2956422" cy="4611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9559EF6-F45A-713C-1DA8-A4BCFB4FBEF8}"/>
              </a:ext>
            </a:extLst>
          </p:cNvPr>
          <p:cNvSpPr txBox="1"/>
          <p:nvPr/>
        </p:nvSpPr>
        <p:spPr>
          <a:xfrm>
            <a:off x="3114404" y="5321621"/>
            <a:ext cx="364202" cy="523220"/>
          </a:xfrm>
          <a:prstGeom prst="rect">
            <a:avLst/>
          </a:prstGeom>
          <a:noFill/>
        </p:spPr>
        <p:txBody>
          <a:bodyPr wrap="none" rtlCol="0">
            <a:spAutoFit/>
          </a:bodyPr>
          <a:lstStyle/>
          <a:p>
            <a:r>
              <a:rPr lang="en-IL" sz="2800">
                <a:solidFill>
                  <a:srgbClr val="FF0000"/>
                </a:solidFill>
              </a:rPr>
              <a:t>?</a:t>
            </a:r>
          </a:p>
        </p:txBody>
      </p:sp>
      <p:grpSp>
        <p:nvGrpSpPr>
          <p:cNvPr id="81" name="Group 80">
            <a:extLst>
              <a:ext uri="{FF2B5EF4-FFF2-40B4-BE49-F238E27FC236}">
                <a16:creationId xmlns:a16="http://schemas.microsoft.com/office/drawing/2014/main" id="{5D6DF61D-BE34-83CE-18BE-829F578620B1}"/>
              </a:ext>
            </a:extLst>
          </p:cNvPr>
          <p:cNvGrpSpPr/>
          <p:nvPr/>
        </p:nvGrpSpPr>
        <p:grpSpPr>
          <a:xfrm rot="2756154">
            <a:off x="6704839" y="4395861"/>
            <a:ext cx="1216879" cy="1980471"/>
            <a:chOff x="5725411" y="4176531"/>
            <a:chExt cx="1216879" cy="1980471"/>
          </a:xfrm>
        </p:grpSpPr>
        <p:cxnSp>
          <p:nvCxnSpPr>
            <p:cNvPr id="21" name="Straight Arrow Connector 20">
              <a:extLst>
                <a:ext uri="{FF2B5EF4-FFF2-40B4-BE49-F238E27FC236}">
                  <a16:creationId xmlns:a16="http://schemas.microsoft.com/office/drawing/2014/main" id="{8A100E57-AADF-DCEB-3E75-9345A013BF24}"/>
                </a:ext>
              </a:extLst>
            </p:cNvPr>
            <p:cNvCxnSpPr>
              <a:cxnSpLocks/>
            </p:cNvCxnSpPr>
            <p:nvPr/>
          </p:nvCxnSpPr>
          <p:spPr>
            <a:xfrm rot="18843846" flipH="1">
              <a:off x="5335669" y="4699941"/>
              <a:ext cx="1846803" cy="1067319"/>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2A93E112-B583-8DD0-B81E-B9E3407390FE}"/>
                </a:ext>
              </a:extLst>
            </p:cNvPr>
            <p:cNvCxnSpPr>
              <a:cxnSpLocks/>
            </p:cNvCxnSpPr>
            <p:nvPr/>
          </p:nvCxnSpPr>
          <p:spPr>
            <a:xfrm rot="18843846" flipV="1">
              <a:off x="5473448" y="4565814"/>
              <a:ext cx="1858125" cy="1079559"/>
            </a:xfrm>
            <a:prstGeom prst="straightConnector1">
              <a:avLst/>
            </a:prstGeom>
            <a:ln w="38100">
              <a:solidFill>
                <a:srgbClr val="156082"/>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E5C99B77-D75D-5360-77F3-9BF7A5239F2D}"/>
                </a:ext>
              </a:extLst>
            </p:cNvPr>
            <p:cNvSpPr txBox="1"/>
            <p:nvPr/>
          </p:nvSpPr>
          <p:spPr>
            <a:xfrm rot="18843846">
              <a:off x="5923166" y="4889353"/>
              <a:ext cx="364202" cy="523220"/>
            </a:xfrm>
            <a:prstGeom prst="rect">
              <a:avLst/>
            </a:prstGeom>
            <a:noFill/>
          </p:spPr>
          <p:txBody>
            <a:bodyPr wrap="none" rtlCol="0">
              <a:spAutoFit/>
            </a:bodyPr>
            <a:lstStyle/>
            <a:p>
              <a:r>
                <a:rPr lang="en-IL" sz="2800">
                  <a:solidFill>
                    <a:srgbClr val="FF0000"/>
                  </a:solidFill>
                </a:rPr>
                <a:t>?</a:t>
              </a:r>
            </a:p>
          </p:txBody>
        </p:sp>
      </p:grpSp>
      <p:grpSp>
        <p:nvGrpSpPr>
          <p:cNvPr id="64" name="Group 63">
            <a:extLst>
              <a:ext uri="{FF2B5EF4-FFF2-40B4-BE49-F238E27FC236}">
                <a16:creationId xmlns:a16="http://schemas.microsoft.com/office/drawing/2014/main" id="{F0EFA7C5-C512-738C-89EF-BEAC0AD426EA}"/>
              </a:ext>
            </a:extLst>
          </p:cNvPr>
          <p:cNvGrpSpPr/>
          <p:nvPr/>
        </p:nvGrpSpPr>
        <p:grpSpPr>
          <a:xfrm>
            <a:off x="422174" y="4666612"/>
            <a:ext cx="1600682" cy="794740"/>
            <a:chOff x="5321401" y="5255916"/>
            <a:chExt cx="1600682" cy="794740"/>
          </a:xfrm>
        </p:grpSpPr>
        <p:cxnSp>
          <p:nvCxnSpPr>
            <p:cNvPr id="61" name="Straight Arrow Connector 60">
              <a:extLst>
                <a:ext uri="{FF2B5EF4-FFF2-40B4-BE49-F238E27FC236}">
                  <a16:creationId xmlns:a16="http://schemas.microsoft.com/office/drawing/2014/main" id="{73762F40-C3B5-0152-3FC1-064CFD79B5E5}"/>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04F03549-227D-BB30-D6C2-A29B41C12534}"/>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5788ADA0-C0DF-8CF2-D972-24E32355CF93}"/>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4C634F78-D599-587C-F897-E60F404A71F5}"/>
              </a:ext>
            </a:extLst>
          </p:cNvPr>
          <p:cNvSpPr txBox="1"/>
          <p:nvPr/>
        </p:nvSpPr>
        <p:spPr>
          <a:xfrm>
            <a:off x="522861" y="5964974"/>
            <a:ext cx="3631394" cy="369332"/>
          </a:xfrm>
          <a:prstGeom prst="rect">
            <a:avLst/>
          </a:prstGeom>
          <a:noFill/>
        </p:spPr>
        <p:txBody>
          <a:bodyPr wrap="square" rtlCol="0">
            <a:spAutoFit/>
          </a:bodyPr>
          <a:lstStyle/>
          <a:p>
            <a:r>
              <a:rPr lang="en-IL"/>
              <a:t>What is the minimal assumption?</a:t>
            </a:r>
          </a:p>
        </p:txBody>
      </p:sp>
      <p:grpSp>
        <p:nvGrpSpPr>
          <p:cNvPr id="85" name="Group 84">
            <a:extLst>
              <a:ext uri="{FF2B5EF4-FFF2-40B4-BE49-F238E27FC236}">
                <a16:creationId xmlns:a16="http://schemas.microsoft.com/office/drawing/2014/main" id="{2EDEF0BC-623B-4009-ED81-0013C9298B6E}"/>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CF74CEE1-ADA4-97BF-D6A4-726494E374C8}"/>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9CCB6997-147E-E094-E6FC-26370B4B1302}"/>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0780A962-680C-9E44-C685-72262AD12235}"/>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0E53058D-FA5E-98C3-75B3-B246F4670305}"/>
              </a:ext>
            </a:extLst>
          </p:cNvPr>
          <p:cNvSpPr>
            <a:spLocks noGrp="1"/>
          </p:cNvSpPr>
          <p:nvPr>
            <p:ph type="sldNum" sz="quarter" idx="12"/>
          </p:nvPr>
        </p:nvSpPr>
        <p:spPr/>
        <p:txBody>
          <a:bodyPr/>
          <a:lstStyle/>
          <a:p>
            <a:fld id="{68E2B3F7-0564-411F-8980-F44F19FCCCAD}" type="slidenum">
              <a:rPr lang="en-US" smtClean="0"/>
              <a:t>27</a:t>
            </a:fld>
            <a:endParaRPr lang="en-US"/>
          </a:p>
        </p:txBody>
      </p:sp>
    </p:spTree>
    <p:extLst>
      <p:ext uri="{BB962C8B-B14F-4D97-AF65-F5344CB8AC3E}">
        <p14:creationId xmlns:p14="http://schemas.microsoft.com/office/powerpoint/2010/main" val="838390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27297E-DDF9-842E-C771-DC38DE4D8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14A5B-C4DD-6C05-9683-6584794B7A13}"/>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2DA3B89C-2124-9498-5D8C-CA13DECCF4E5}"/>
              </a:ext>
            </a:extLst>
          </p:cNvPr>
          <p:cNvSpPr/>
          <p:nvPr/>
        </p:nvSpPr>
        <p:spPr>
          <a:xfrm>
            <a:off x="19159" y="3991557"/>
            <a:ext cx="12153682" cy="2350875"/>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517920C4-67A6-F9E1-F822-D368E2F59A3C}"/>
              </a:ext>
            </a:extLst>
          </p:cNvPr>
          <p:cNvSpPr/>
          <p:nvPr/>
        </p:nvSpPr>
        <p:spPr>
          <a:xfrm>
            <a:off x="4172331" y="4634275"/>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Cloning</a:t>
            </a:r>
          </a:p>
        </p:txBody>
      </p:sp>
      <p:sp>
        <p:nvSpPr>
          <p:cNvPr id="6" name="TextBox 5">
            <a:extLst>
              <a:ext uri="{FF2B5EF4-FFF2-40B4-BE49-F238E27FC236}">
                <a16:creationId xmlns:a16="http://schemas.microsoft.com/office/drawing/2014/main" id="{9FC518D5-934C-A024-4884-BD2E48614D97}"/>
              </a:ext>
            </a:extLst>
          </p:cNvPr>
          <p:cNvSpPr txBox="1"/>
          <p:nvPr/>
        </p:nvSpPr>
        <p:spPr>
          <a:xfrm>
            <a:off x="4948146" y="3991045"/>
            <a:ext cx="1613390" cy="461665"/>
          </a:xfrm>
          <a:prstGeom prst="rect">
            <a:avLst/>
          </a:prstGeom>
          <a:noFill/>
        </p:spPr>
        <p:txBody>
          <a:bodyPr wrap="none" rtlCol="0">
            <a:spAutoFit/>
          </a:bodyPr>
          <a:lstStyle/>
          <a:p>
            <a:r>
              <a:rPr lang="en-IL" sz="2400"/>
              <a:t>Microcrypt</a:t>
            </a:r>
          </a:p>
        </p:txBody>
      </p:sp>
      <p:grpSp>
        <p:nvGrpSpPr>
          <p:cNvPr id="7" name="Group 6">
            <a:extLst>
              <a:ext uri="{FF2B5EF4-FFF2-40B4-BE49-F238E27FC236}">
                <a16:creationId xmlns:a16="http://schemas.microsoft.com/office/drawing/2014/main" id="{644EC0CC-EE8C-E194-EDC4-B8959F2346D0}"/>
              </a:ext>
            </a:extLst>
          </p:cNvPr>
          <p:cNvGrpSpPr/>
          <p:nvPr/>
        </p:nvGrpSpPr>
        <p:grpSpPr>
          <a:xfrm>
            <a:off x="7579996" y="3415818"/>
            <a:ext cx="4561204" cy="2628189"/>
            <a:chOff x="7676227" y="3896232"/>
            <a:chExt cx="4561204" cy="2628189"/>
          </a:xfrm>
        </p:grpSpPr>
        <p:sp>
          <p:nvSpPr>
            <p:cNvPr id="8" name="Rounded Rectangle 7">
              <a:extLst>
                <a:ext uri="{FF2B5EF4-FFF2-40B4-BE49-F238E27FC236}">
                  <a16:creationId xmlns:a16="http://schemas.microsoft.com/office/drawing/2014/main" id="{79F383F1-D5E3-FD42-9D6B-D6DEBF8DFABB}"/>
                </a:ext>
              </a:extLst>
            </p:cNvPr>
            <p:cNvSpPr/>
            <p:nvPr/>
          </p:nvSpPr>
          <p:spPr>
            <a:xfrm>
              <a:off x="9622716" y="4643439"/>
              <a:ext cx="2426262" cy="188098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74FD7F63-0D69-7195-28F5-BCC42C48A015}"/>
                </a:ext>
              </a:extLst>
            </p:cNvPr>
            <p:cNvSpPr txBox="1"/>
            <p:nvPr/>
          </p:nvSpPr>
          <p:spPr>
            <a:xfrm>
              <a:off x="9367231" y="3896232"/>
              <a:ext cx="2870200" cy="830997"/>
            </a:xfrm>
            <a:prstGeom prst="rect">
              <a:avLst/>
            </a:prstGeom>
            <a:noFill/>
            <a:ln>
              <a:solidFill>
                <a:schemeClr val="accent3">
                  <a:lumMod val="75000"/>
                </a:schemeClr>
              </a:solidFill>
            </a:ln>
          </p:spPr>
          <p:txBody>
            <a:bodyPr wrap="square" rtlCol="0">
              <a:spAutoFit/>
            </a:bodyPr>
            <a:lstStyle/>
            <a:p>
              <a:pPr algn="ctr"/>
              <a:r>
                <a:rPr lang="en-IL" sz="2400"/>
                <a:t>Quantum </a:t>
              </a:r>
            </a:p>
            <a:p>
              <a:pPr algn="ctr"/>
              <a:r>
                <a:rPr lang="en-IL" sz="2400"/>
                <a:t>Pseudorandomness</a:t>
              </a:r>
            </a:p>
          </p:txBody>
        </p:sp>
        <p:sp>
          <p:nvSpPr>
            <p:cNvPr id="10" name="Rounded Rectangle 9">
              <a:extLst>
                <a:ext uri="{FF2B5EF4-FFF2-40B4-BE49-F238E27FC236}">
                  <a16:creationId xmlns:a16="http://schemas.microsoft.com/office/drawing/2014/main" id="{0F7AB959-6CEA-C227-DD2C-5B34CC6D3FA7}"/>
                </a:ext>
              </a:extLst>
            </p:cNvPr>
            <p:cNvSpPr/>
            <p:nvPr/>
          </p:nvSpPr>
          <p:spPr>
            <a:xfrm>
              <a:off x="10767210" y="4712175"/>
              <a:ext cx="804266" cy="284449"/>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a:t>PRSG</a:t>
              </a:r>
            </a:p>
          </p:txBody>
        </p:sp>
        <p:cxnSp>
          <p:nvCxnSpPr>
            <p:cNvPr id="11" name="Straight Arrow Connector 10">
              <a:extLst>
                <a:ext uri="{FF2B5EF4-FFF2-40B4-BE49-F238E27FC236}">
                  <a16:creationId xmlns:a16="http://schemas.microsoft.com/office/drawing/2014/main" id="{78E0D693-5C59-36AD-337E-BC171F07943F}"/>
                </a:ext>
              </a:extLst>
            </p:cNvPr>
            <p:cNvCxnSpPr>
              <a:cxnSpLocks/>
              <a:stCxn id="10" idx="1"/>
            </p:cNvCxnSpPr>
            <p:nvPr/>
          </p:nvCxnSpPr>
          <p:spPr>
            <a:xfrm flipH="1">
              <a:off x="7676227" y="4854400"/>
              <a:ext cx="3090983" cy="524275"/>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4A5A07B3-B433-5535-1C37-78714CCAA3BB}"/>
                </a:ext>
              </a:extLst>
            </p:cNvPr>
            <p:cNvSpPr/>
            <p:nvPr/>
          </p:nvSpPr>
          <p:spPr>
            <a:xfrm>
              <a:off x="10598407" y="5988745"/>
              <a:ext cx="1015147" cy="313255"/>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a:t>1-PRSG</a:t>
              </a:r>
            </a:p>
          </p:txBody>
        </p:sp>
      </p:grpSp>
      <p:cxnSp>
        <p:nvCxnSpPr>
          <p:cNvPr id="13" name="Straight Arrow Connector 12">
            <a:extLst>
              <a:ext uri="{FF2B5EF4-FFF2-40B4-BE49-F238E27FC236}">
                <a16:creationId xmlns:a16="http://schemas.microsoft.com/office/drawing/2014/main" id="{E79AC655-2EA6-2E82-C6DC-B6BD961BF5ED}"/>
              </a:ext>
            </a:extLst>
          </p:cNvPr>
          <p:cNvCxnSpPr>
            <a:cxnSpLocks/>
            <a:stCxn id="12" idx="2"/>
            <a:endCxn id="17" idx="3"/>
          </p:cNvCxnSpPr>
          <p:nvPr/>
        </p:nvCxnSpPr>
        <p:spPr>
          <a:xfrm flipH="1">
            <a:off x="10265320" y="5821586"/>
            <a:ext cx="744430" cy="194361"/>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9B8DE1DD-836F-C05B-2AE7-B57B155FDAC1}"/>
              </a:ext>
            </a:extLst>
          </p:cNvPr>
          <p:cNvSpPr/>
          <p:nvPr/>
        </p:nvSpPr>
        <p:spPr>
          <a:xfrm>
            <a:off x="422174" y="5461352"/>
            <a:ext cx="1290098" cy="6911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Search</a:t>
            </a:r>
          </a:p>
        </p:txBody>
      </p:sp>
      <p:grpSp>
        <p:nvGrpSpPr>
          <p:cNvPr id="15" name="Group 14">
            <a:extLst>
              <a:ext uri="{FF2B5EF4-FFF2-40B4-BE49-F238E27FC236}">
                <a16:creationId xmlns:a16="http://schemas.microsoft.com/office/drawing/2014/main" id="{F40DBB5A-9DB2-95BD-7CCA-374BDBC1FB3B}"/>
              </a:ext>
            </a:extLst>
          </p:cNvPr>
          <p:cNvGrpSpPr/>
          <p:nvPr/>
        </p:nvGrpSpPr>
        <p:grpSpPr>
          <a:xfrm>
            <a:off x="5107581" y="5712041"/>
            <a:ext cx="5157739" cy="620584"/>
            <a:chOff x="5256035" y="6516591"/>
            <a:chExt cx="4194705" cy="620584"/>
          </a:xfrm>
        </p:grpSpPr>
        <p:sp>
          <p:nvSpPr>
            <p:cNvPr id="16" name="Rounded Rectangle 15">
              <a:extLst>
                <a:ext uri="{FF2B5EF4-FFF2-40B4-BE49-F238E27FC236}">
                  <a16:creationId xmlns:a16="http://schemas.microsoft.com/office/drawing/2014/main" id="{AECD1231-751A-69AD-0131-57BEFC0193D7}"/>
                </a:ext>
              </a:extLst>
            </p:cNvPr>
            <p:cNvSpPr/>
            <p:nvPr/>
          </p:nvSpPr>
          <p:spPr>
            <a:xfrm>
              <a:off x="5256035" y="6516591"/>
              <a:ext cx="1467709" cy="6205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Distinguish</a:t>
              </a:r>
            </a:p>
          </p:txBody>
        </p:sp>
        <p:sp>
          <p:nvSpPr>
            <p:cNvPr id="17" name="Rounded Rectangle 16">
              <a:extLst>
                <a:ext uri="{FF2B5EF4-FFF2-40B4-BE49-F238E27FC236}">
                  <a16:creationId xmlns:a16="http://schemas.microsoft.com/office/drawing/2014/main" id="{D49FA397-39D0-17A2-6ACC-B91E689C61D7}"/>
                </a:ext>
              </a:extLst>
            </p:cNvPr>
            <p:cNvSpPr/>
            <p:nvPr/>
          </p:nvSpPr>
          <p:spPr>
            <a:xfrm>
              <a:off x="7246925" y="6674372"/>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7F8F6CAA-33CC-9D5C-6F94-64E802B5576E}"/>
                </a:ext>
              </a:extLst>
            </p:cNvPr>
            <p:cNvCxnSpPr>
              <a:cxnSpLocks/>
              <a:stCxn id="17" idx="1"/>
              <a:endCxn id="16" idx="3"/>
            </p:cNvCxnSpPr>
            <p:nvPr/>
          </p:nvCxnSpPr>
          <p:spPr>
            <a:xfrm flipH="1">
              <a:off x="6723744" y="6820497"/>
              <a:ext cx="523181" cy="6386"/>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4AB06E94-BC85-15C0-2297-E646706937CA}"/>
              </a:ext>
            </a:extLst>
          </p:cNvPr>
          <p:cNvCxnSpPr>
            <a:cxnSpLocks/>
          </p:cNvCxnSpPr>
          <p:nvPr/>
        </p:nvCxnSpPr>
        <p:spPr>
          <a:xfrm>
            <a:off x="5085979" y="5201909"/>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1046C25-3950-E604-19C7-0BE900595361}"/>
              </a:ext>
            </a:extLst>
          </p:cNvPr>
          <p:cNvCxnSpPr>
            <a:cxnSpLocks/>
          </p:cNvCxnSpPr>
          <p:nvPr/>
        </p:nvCxnSpPr>
        <p:spPr>
          <a:xfrm>
            <a:off x="1750484" y="5664958"/>
            <a:ext cx="3347759" cy="403087"/>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BB1534E-ADF5-9DCA-F343-507F3114A173}"/>
              </a:ext>
            </a:extLst>
          </p:cNvPr>
          <p:cNvCxnSpPr>
            <a:cxnSpLocks/>
          </p:cNvCxnSpPr>
          <p:nvPr/>
        </p:nvCxnSpPr>
        <p:spPr>
          <a:xfrm>
            <a:off x="5947862" y="51035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5F1D25C-6CAF-1E65-127B-74992A65FFE4}"/>
              </a:ext>
            </a:extLst>
          </p:cNvPr>
          <p:cNvCxnSpPr>
            <a:cxnSpLocks/>
          </p:cNvCxnSpPr>
          <p:nvPr/>
        </p:nvCxnSpPr>
        <p:spPr>
          <a:xfrm flipH="1">
            <a:off x="6145057" y="5138255"/>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9A317DB-5161-EFCB-28A1-25FA4527D9A5}"/>
              </a:ext>
            </a:extLst>
          </p:cNvPr>
          <p:cNvCxnSpPr>
            <a:cxnSpLocks/>
            <a:stCxn id="10" idx="2"/>
          </p:cNvCxnSpPr>
          <p:nvPr/>
        </p:nvCxnSpPr>
        <p:spPr>
          <a:xfrm flipH="1">
            <a:off x="6342253" y="4516210"/>
            <a:ext cx="4730859" cy="146024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43FA8EF8-AE74-1F99-C86E-62DF29A19EFF}"/>
              </a:ext>
            </a:extLst>
          </p:cNvPr>
          <p:cNvGrpSpPr/>
          <p:nvPr/>
        </p:nvGrpSpPr>
        <p:grpSpPr>
          <a:xfrm>
            <a:off x="0" y="3358258"/>
            <a:ext cx="12192000" cy="553739"/>
            <a:chOff x="18862" y="2796363"/>
            <a:chExt cx="12192000" cy="553739"/>
          </a:xfrm>
        </p:grpSpPr>
        <p:sp>
          <p:nvSpPr>
            <p:cNvPr id="24" name="TextBox 23">
              <a:extLst>
                <a:ext uri="{FF2B5EF4-FFF2-40B4-BE49-F238E27FC236}">
                  <a16:creationId xmlns:a16="http://schemas.microsoft.com/office/drawing/2014/main" id="{68DCF46F-AEB7-8286-B7E7-7BB44266553E}"/>
                </a:ext>
              </a:extLst>
            </p:cNvPr>
            <p:cNvSpPr txBox="1"/>
            <p:nvPr/>
          </p:nvSpPr>
          <p:spPr>
            <a:xfrm>
              <a:off x="324802" y="2888437"/>
              <a:ext cx="847924" cy="461665"/>
            </a:xfrm>
            <a:prstGeom prst="rect">
              <a:avLst/>
            </a:prstGeom>
            <a:noFill/>
          </p:spPr>
          <p:txBody>
            <a:bodyPr wrap="none" rtlCol="0">
              <a:spAutoFit/>
            </a:bodyPr>
            <a:lstStyle/>
            <a:p>
              <a:r>
                <a:rPr lang="en-IL" sz="2400"/>
                <a:t>OWF</a:t>
              </a:r>
            </a:p>
          </p:txBody>
        </p:sp>
        <p:cxnSp>
          <p:nvCxnSpPr>
            <p:cNvPr id="28" name="Straight Connector 27">
              <a:extLst>
                <a:ext uri="{FF2B5EF4-FFF2-40B4-BE49-F238E27FC236}">
                  <a16:creationId xmlns:a16="http://schemas.microsoft.com/office/drawing/2014/main" id="{9C8CCEB2-3187-B5FD-1F04-B9B1B90655FB}"/>
                </a:ext>
              </a:extLst>
            </p:cNvPr>
            <p:cNvCxnSpPr>
              <a:cxnSpLocks/>
            </p:cNvCxnSpPr>
            <p:nvPr/>
          </p:nvCxnSpPr>
          <p:spPr>
            <a:xfrm>
              <a:off x="18862" y="2796363"/>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4F81FB9-FC7F-C3B7-B19E-E323BF97312C}"/>
                </a:ext>
              </a:extLst>
            </p:cNvPr>
            <p:cNvSpPr txBox="1"/>
            <p:nvPr/>
          </p:nvSpPr>
          <p:spPr>
            <a:xfrm>
              <a:off x="5028166" y="2867105"/>
              <a:ext cx="1426865" cy="461665"/>
            </a:xfrm>
            <a:prstGeom prst="rect">
              <a:avLst/>
            </a:prstGeom>
            <a:noFill/>
          </p:spPr>
          <p:txBody>
            <a:bodyPr wrap="none" rtlCol="0">
              <a:spAutoFit/>
            </a:bodyPr>
            <a:lstStyle/>
            <a:p>
              <a:r>
                <a:rPr lang="en-IL" sz="2400"/>
                <a:t>Minicrypt</a:t>
              </a:r>
            </a:p>
          </p:txBody>
        </p:sp>
      </p:grpSp>
      <p:cxnSp>
        <p:nvCxnSpPr>
          <p:cNvPr id="31" name="Straight Connector 30">
            <a:extLst>
              <a:ext uri="{FF2B5EF4-FFF2-40B4-BE49-F238E27FC236}">
                <a16:creationId xmlns:a16="http://schemas.microsoft.com/office/drawing/2014/main" id="{96C103F6-D3C6-5C0B-DC4B-0792B4173FB1}"/>
              </a:ext>
            </a:extLst>
          </p:cNvPr>
          <p:cNvCxnSpPr>
            <a:cxnSpLocks/>
          </p:cNvCxnSpPr>
          <p:nvPr/>
        </p:nvCxnSpPr>
        <p:spPr>
          <a:xfrm>
            <a:off x="0" y="217095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0501B0E-7E8D-7FDA-50F0-608438D40476}"/>
              </a:ext>
            </a:extLst>
          </p:cNvPr>
          <p:cNvSpPr txBox="1"/>
          <p:nvPr/>
        </p:nvSpPr>
        <p:spPr>
          <a:xfrm>
            <a:off x="44256" y="2273304"/>
            <a:ext cx="3008068" cy="461665"/>
          </a:xfrm>
          <a:prstGeom prst="rect">
            <a:avLst/>
          </a:prstGeom>
          <a:noFill/>
        </p:spPr>
        <p:txBody>
          <a:bodyPr wrap="none" rtlCol="0">
            <a:spAutoFit/>
          </a:bodyPr>
          <a:lstStyle/>
          <a:p>
            <a:r>
              <a:rPr lang="en-IL" sz="2400"/>
              <a:t>Public key encryption</a:t>
            </a:r>
            <a:endParaRPr lang="en-IL"/>
          </a:p>
        </p:txBody>
      </p:sp>
      <p:sp>
        <p:nvSpPr>
          <p:cNvPr id="33" name="TextBox 32">
            <a:extLst>
              <a:ext uri="{FF2B5EF4-FFF2-40B4-BE49-F238E27FC236}">
                <a16:creationId xmlns:a16="http://schemas.microsoft.com/office/drawing/2014/main" id="{E5852679-B77A-9820-10F2-72058A5A1837}"/>
              </a:ext>
            </a:extLst>
          </p:cNvPr>
          <p:cNvSpPr txBox="1"/>
          <p:nvPr/>
        </p:nvSpPr>
        <p:spPr>
          <a:xfrm>
            <a:off x="4795283" y="2167845"/>
            <a:ext cx="1919115" cy="461665"/>
          </a:xfrm>
          <a:prstGeom prst="rect">
            <a:avLst/>
          </a:prstGeom>
          <a:noFill/>
        </p:spPr>
        <p:txBody>
          <a:bodyPr wrap="none" rtlCol="0">
            <a:spAutoFit/>
          </a:bodyPr>
          <a:lstStyle/>
          <a:p>
            <a:r>
              <a:rPr lang="en-IL" sz="2400"/>
              <a:t>Cryptomania</a:t>
            </a:r>
          </a:p>
        </p:txBody>
      </p:sp>
      <p:sp>
        <p:nvSpPr>
          <p:cNvPr id="34" name="TextBox 33">
            <a:extLst>
              <a:ext uri="{FF2B5EF4-FFF2-40B4-BE49-F238E27FC236}">
                <a16:creationId xmlns:a16="http://schemas.microsoft.com/office/drawing/2014/main" id="{BA96FEC1-D973-99F4-37EE-F370279A48C2}"/>
              </a:ext>
            </a:extLst>
          </p:cNvPr>
          <p:cNvSpPr txBox="1"/>
          <p:nvPr/>
        </p:nvSpPr>
        <p:spPr>
          <a:xfrm>
            <a:off x="4564546" y="1145959"/>
            <a:ext cx="2380588" cy="461665"/>
          </a:xfrm>
          <a:prstGeom prst="rect">
            <a:avLst/>
          </a:prstGeom>
          <a:noFill/>
        </p:spPr>
        <p:txBody>
          <a:bodyPr wrap="none" rtlCol="0">
            <a:spAutoFit/>
          </a:bodyPr>
          <a:lstStyle/>
          <a:p>
            <a:r>
              <a:rPr lang="en-IL" sz="2400"/>
              <a:t>Classical Crypto</a:t>
            </a:r>
          </a:p>
        </p:txBody>
      </p:sp>
      <p:cxnSp>
        <p:nvCxnSpPr>
          <p:cNvPr id="44" name="Straight Arrow Connector 43">
            <a:extLst>
              <a:ext uri="{FF2B5EF4-FFF2-40B4-BE49-F238E27FC236}">
                <a16:creationId xmlns:a16="http://schemas.microsoft.com/office/drawing/2014/main" id="{93882A43-7A9D-4014-9B55-905D9FA4EC97}"/>
              </a:ext>
            </a:extLst>
          </p:cNvPr>
          <p:cNvCxnSpPr>
            <a:cxnSpLocks/>
          </p:cNvCxnSpPr>
          <p:nvPr/>
        </p:nvCxnSpPr>
        <p:spPr>
          <a:xfrm flipH="1" flipV="1">
            <a:off x="1974107" y="5580126"/>
            <a:ext cx="3052967" cy="37587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50C3D24-94D4-12D4-7E79-CD00BADC3B5C}"/>
              </a:ext>
            </a:extLst>
          </p:cNvPr>
          <p:cNvCxnSpPr>
            <a:cxnSpLocks/>
          </p:cNvCxnSpPr>
          <p:nvPr/>
        </p:nvCxnSpPr>
        <p:spPr>
          <a:xfrm flipV="1">
            <a:off x="6031896" y="5103516"/>
            <a:ext cx="0" cy="55993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D0116B1-E414-E970-B80D-790562605144}"/>
              </a:ext>
            </a:extLst>
          </p:cNvPr>
          <p:cNvSpPr txBox="1"/>
          <p:nvPr/>
        </p:nvSpPr>
        <p:spPr>
          <a:xfrm>
            <a:off x="3140224" y="5269850"/>
            <a:ext cx="364202" cy="523220"/>
          </a:xfrm>
          <a:prstGeom prst="rect">
            <a:avLst/>
          </a:prstGeom>
          <a:noFill/>
        </p:spPr>
        <p:txBody>
          <a:bodyPr wrap="none" rtlCol="0">
            <a:spAutoFit/>
          </a:bodyPr>
          <a:lstStyle/>
          <a:p>
            <a:r>
              <a:rPr lang="en-IL" sz="2800">
                <a:solidFill>
                  <a:srgbClr val="FF0000"/>
                </a:solidFill>
              </a:rPr>
              <a:t>?</a:t>
            </a:r>
          </a:p>
        </p:txBody>
      </p:sp>
      <p:sp>
        <p:nvSpPr>
          <p:cNvPr id="57" name="TextBox 56">
            <a:extLst>
              <a:ext uri="{FF2B5EF4-FFF2-40B4-BE49-F238E27FC236}">
                <a16:creationId xmlns:a16="http://schemas.microsoft.com/office/drawing/2014/main" id="{B8AE2730-4E01-9685-84E5-18C1E2826825}"/>
              </a:ext>
            </a:extLst>
          </p:cNvPr>
          <p:cNvSpPr txBox="1"/>
          <p:nvPr/>
        </p:nvSpPr>
        <p:spPr>
          <a:xfrm>
            <a:off x="5962341" y="5153575"/>
            <a:ext cx="364202" cy="523220"/>
          </a:xfrm>
          <a:prstGeom prst="rect">
            <a:avLst/>
          </a:prstGeom>
          <a:noFill/>
        </p:spPr>
        <p:txBody>
          <a:bodyPr wrap="none" rtlCol="0">
            <a:spAutoFit/>
          </a:bodyPr>
          <a:lstStyle/>
          <a:p>
            <a:r>
              <a:rPr lang="en-IL" sz="2800">
                <a:solidFill>
                  <a:srgbClr val="FF0000"/>
                </a:solidFill>
              </a:rPr>
              <a:t>?</a:t>
            </a:r>
          </a:p>
        </p:txBody>
      </p:sp>
      <p:grpSp>
        <p:nvGrpSpPr>
          <p:cNvPr id="64" name="Group 63">
            <a:extLst>
              <a:ext uri="{FF2B5EF4-FFF2-40B4-BE49-F238E27FC236}">
                <a16:creationId xmlns:a16="http://schemas.microsoft.com/office/drawing/2014/main" id="{2377EA2A-9362-0B20-23F4-C1B24E29B13D}"/>
              </a:ext>
            </a:extLst>
          </p:cNvPr>
          <p:cNvGrpSpPr/>
          <p:nvPr/>
        </p:nvGrpSpPr>
        <p:grpSpPr>
          <a:xfrm>
            <a:off x="280673" y="4641027"/>
            <a:ext cx="1600682" cy="794740"/>
            <a:chOff x="5321401" y="5255916"/>
            <a:chExt cx="1600682" cy="794740"/>
          </a:xfrm>
        </p:grpSpPr>
        <p:cxnSp>
          <p:nvCxnSpPr>
            <p:cNvPr id="61" name="Straight Arrow Connector 60">
              <a:extLst>
                <a:ext uri="{FF2B5EF4-FFF2-40B4-BE49-F238E27FC236}">
                  <a16:creationId xmlns:a16="http://schemas.microsoft.com/office/drawing/2014/main" id="{FE946810-F292-0F8E-E1EB-AC62E7D08272}"/>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752A4F48-156A-F49E-F79A-13498F764315}"/>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0185907-FEED-7377-5A7E-CF47BA09FDD1}"/>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9BB46B47-C5B5-9A90-DD5C-DCB5493D8D0E}"/>
              </a:ext>
            </a:extLst>
          </p:cNvPr>
          <p:cNvSpPr>
            <a:spLocks noGrp="1"/>
          </p:cNvSpPr>
          <p:nvPr>
            <p:ph type="sldNum" sz="quarter" idx="12"/>
          </p:nvPr>
        </p:nvSpPr>
        <p:spPr/>
        <p:txBody>
          <a:bodyPr/>
          <a:lstStyle/>
          <a:p>
            <a:fld id="{68E2B3F7-0564-411F-8980-F44F19FCCCAD}" type="slidenum">
              <a:rPr lang="en-US" smtClean="0"/>
              <a:t>28</a:t>
            </a:fld>
            <a:endParaRPr lang="en-US"/>
          </a:p>
        </p:txBody>
      </p:sp>
    </p:spTree>
    <p:extLst>
      <p:ext uri="{BB962C8B-B14F-4D97-AF65-F5344CB8AC3E}">
        <p14:creationId xmlns:p14="http://schemas.microsoft.com/office/powerpoint/2010/main" val="381661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285F73-6AC8-5E8A-E6C9-AA8E62F40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FCFF0-5535-03E3-1DE1-1B31C61F33E1}"/>
              </a:ext>
            </a:extLst>
          </p:cNvPr>
          <p:cNvSpPr>
            <a:spLocks noGrp="1"/>
          </p:cNvSpPr>
          <p:nvPr>
            <p:ph type="title"/>
          </p:nvPr>
        </p:nvSpPr>
        <p:spPr/>
        <p:txBody>
          <a:bodyPr/>
          <a:lstStyle/>
          <a:p>
            <a:r>
              <a:rPr lang="en-US">
                <a:latin typeface="Century Schoolbook" panose="02040604050505020304" pitchFamily="18" charset="0"/>
              </a:rPr>
              <a:t>Two Classes of </a:t>
            </a:r>
            <a:r>
              <a:rPr lang="en-US" err="1">
                <a:latin typeface="Century Schoolbook" panose="02040604050505020304" pitchFamily="18" charset="0"/>
              </a:rPr>
              <a:t>Microcrypt</a:t>
            </a:r>
            <a:r>
              <a:rPr lang="en-US">
                <a:latin typeface="Century Schoolbook" panose="02040604050505020304" pitchFamily="18" charset="0"/>
              </a:rPr>
              <a:t>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AC905F-5CB7-E827-9D7A-D82E1B4ED39C}"/>
                  </a:ext>
                </a:extLst>
              </p:cNvPr>
              <p:cNvSpPr>
                <a:spLocks noGrp="1"/>
              </p:cNvSpPr>
              <p:nvPr>
                <p:ph idx="1"/>
              </p:nvPr>
            </p:nvSpPr>
            <p:spPr>
              <a:xfrm>
                <a:off x="480127" y="1665864"/>
                <a:ext cx="5553834" cy="1415030"/>
              </a:xfrm>
            </p:spPr>
            <p:txBody>
              <a:bodyPr>
                <a:normAutofit/>
              </a:bodyPr>
              <a:lstStyle/>
              <a:p>
                <a:pPr marL="0" indent="0">
                  <a:buNone/>
                </a:pPr>
                <a:r>
                  <a:rPr lang="en-US" b="1">
                    <a:latin typeface="Century Schoolbook" panose="02040604050505020304" pitchFamily="18" charset="0"/>
                  </a:rPr>
                  <a:t>Average-case Hard Problems with Quantum Instance </a:t>
                </a:r>
                <a14:m>
                  <m:oMath xmlns:m="http://schemas.openxmlformats.org/officeDocument/2006/math">
                    <m:r>
                      <a:rPr lang="en-US" b="1" i="1" smtClean="0">
                        <a:latin typeface="Cambria Math" panose="02040503050406030204" pitchFamily="18" charset="0"/>
                      </a:rPr>
                      <m:t>𝝆</m:t>
                    </m:r>
                  </m:oMath>
                </a14:m>
                <a:r>
                  <a:rPr lang="en-US" b="1">
                    <a:latin typeface="Century Schoolbook" panose="02040604050505020304" pitchFamily="18" charset="0"/>
                  </a:rPr>
                  <a:t>, Solution </a:t>
                </a:r>
                <a14:m>
                  <m:oMath xmlns:m="http://schemas.openxmlformats.org/officeDocument/2006/math">
                    <m:r>
                      <a:rPr lang="en-US" b="1" i="1" smtClean="0">
                        <a:latin typeface="Cambria Math" panose="02040503050406030204" pitchFamily="18" charset="0"/>
                      </a:rPr>
                      <m:t>𝝈</m:t>
                    </m:r>
                  </m:oMath>
                </a14:m>
                <a:r>
                  <a:rPr lang="en-US" b="1">
                    <a:latin typeface="Century Schoolbook" panose="02040604050505020304" pitchFamily="18" charset="0"/>
                  </a:rPr>
                  <a:t>.</a:t>
                </a:r>
              </a:p>
            </p:txBody>
          </p:sp>
        </mc:Choice>
        <mc:Fallback xmlns="">
          <p:sp>
            <p:nvSpPr>
              <p:cNvPr id="3" name="Content Placeholder 2">
                <a:extLst>
                  <a:ext uri="{FF2B5EF4-FFF2-40B4-BE49-F238E27FC236}">
                    <a16:creationId xmlns:a16="http://schemas.microsoft.com/office/drawing/2014/main" id="{92AC905F-5CB7-E827-9D7A-D82E1B4ED39C}"/>
                  </a:ext>
                </a:extLst>
              </p:cNvPr>
              <p:cNvSpPr>
                <a:spLocks noGrp="1" noRot="1" noChangeAspect="1" noMove="1" noResize="1" noEditPoints="1" noAdjustHandles="1" noChangeArrowheads="1" noChangeShapeType="1" noTextEdit="1"/>
              </p:cNvSpPr>
              <p:nvPr>
                <p:ph idx="1"/>
              </p:nvPr>
            </p:nvSpPr>
            <p:spPr>
              <a:xfrm>
                <a:off x="480127" y="1665864"/>
                <a:ext cx="5553834" cy="1415030"/>
              </a:xfrm>
              <a:blipFill>
                <a:blip r:embed="rId3"/>
                <a:stretch>
                  <a:fillRect l="-2305" t="-689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A20514B-83D7-8041-3EAA-548B9ED011F3}"/>
              </a:ext>
            </a:extLst>
          </p:cNvPr>
          <p:cNvSpPr txBox="1"/>
          <p:nvPr/>
        </p:nvSpPr>
        <p:spPr>
          <a:xfrm>
            <a:off x="323682" y="3323806"/>
            <a:ext cx="5025153" cy="1200329"/>
          </a:xfrm>
          <a:prstGeom prst="rect">
            <a:avLst/>
          </a:prstGeom>
          <a:noFill/>
        </p:spPr>
        <p:txBody>
          <a:bodyPr wrap="square">
            <a:spAutoFit/>
          </a:bodyPr>
          <a:lstStyle/>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Hardness given many copies.</a:t>
            </a:r>
          </a:p>
        </p:txBody>
      </p:sp>
      <p:sp>
        <p:nvSpPr>
          <p:cNvPr id="7" name="TextBox 6">
            <a:extLst>
              <a:ext uri="{FF2B5EF4-FFF2-40B4-BE49-F238E27FC236}">
                <a16:creationId xmlns:a16="http://schemas.microsoft.com/office/drawing/2014/main" id="{F308E407-2D37-705C-3719-87A71FA49A36}"/>
              </a:ext>
            </a:extLst>
          </p:cNvPr>
          <p:cNvSpPr txBox="1"/>
          <p:nvPr/>
        </p:nvSpPr>
        <p:spPr>
          <a:xfrm>
            <a:off x="5324545" y="6396335"/>
            <a:ext cx="7201885" cy="461665"/>
          </a:xfrm>
          <a:prstGeom prst="rect">
            <a:avLst/>
          </a:prstGeom>
          <a:noFill/>
        </p:spPr>
        <p:txBody>
          <a:bodyPr wrap="square">
            <a:spAutoFit/>
          </a:bodyPr>
          <a:lstStyle/>
          <a:p>
            <a:r>
              <a:rPr lang="en-US" sz="2400">
                <a:latin typeface="Century Schoolbook" panose="02040604050505020304" pitchFamily="18" charset="0"/>
              </a:rPr>
              <a:t>*sometimes given a classical key + the instance.</a:t>
            </a:r>
            <a:endParaRPr lang="en-US" sz="2400"/>
          </a:p>
        </p:txBody>
      </p:sp>
      <p:sp>
        <p:nvSpPr>
          <p:cNvPr id="9" name="TextBox 8">
            <a:extLst>
              <a:ext uri="{FF2B5EF4-FFF2-40B4-BE49-F238E27FC236}">
                <a16:creationId xmlns:a16="http://schemas.microsoft.com/office/drawing/2014/main" id="{3A884B86-365A-E74B-8556-F32C148F0490}"/>
              </a:ext>
            </a:extLst>
          </p:cNvPr>
          <p:cNvSpPr txBox="1"/>
          <p:nvPr/>
        </p:nvSpPr>
        <p:spPr>
          <a:xfrm>
            <a:off x="6453373" y="3325949"/>
            <a:ext cx="5025153" cy="1569660"/>
          </a:xfrm>
          <a:prstGeom prst="rect">
            <a:avLst/>
          </a:prstGeom>
          <a:noFill/>
        </p:spPr>
        <p:txBody>
          <a:bodyPr wrap="square">
            <a:spAutoFit/>
          </a:bodyPr>
          <a:lstStyle/>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Hardness given many copies.</a:t>
            </a:r>
          </a:p>
          <a:p>
            <a:pPr>
              <a:buFontTx/>
              <a:buChar char="-"/>
            </a:pPr>
            <a:r>
              <a:rPr lang="en-US" sz="2400" i="1" u="sng">
                <a:latin typeface="Century Schoolbook" panose="02040604050505020304" pitchFamily="18" charset="0"/>
              </a:rPr>
              <a:t>Easy to verify solution*.</a:t>
            </a:r>
          </a:p>
        </p:txBody>
      </p:sp>
      <p:sp>
        <p:nvSpPr>
          <p:cNvPr id="14" name="TextBox 13">
            <a:extLst>
              <a:ext uri="{FF2B5EF4-FFF2-40B4-BE49-F238E27FC236}">
                <a16:creationId xmlns:a16="http://schemas.microsoft.com/office/drawing/2014/main" id="{34DD1CEC-370D-06CD-FFB9-3E5681C37FD4}"/>
              </a:ext>
            </a:extLst>
          </p:cNvPr>
          <p:cNvSpPr txBox="1"/>
          <p:nvPr/>
        </p:nvSpPr>
        <p:spPr>
          <a:xfrm>
            <a:off x="542166" y="5213720"/>
            <a:ext cx="3552404" cy="830997"/>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e.g. EFI, IV-OWSG, </a:t>
            </a:r>
            <a:r>
              <a:rPr lang="en-US" sz="2400" err="1">
                <a:latin typeface="Century Schoolbook" panose="02040604050505020304" pitchFamily="18" charset="0"/>
              </a:rPr>
              <a:t>OWPuzz</a:t>
            </a:r>
            <a:endParaRPr lang="en-US" sz="2400"/>
          </a:p>
        </p:txBody>
      </p:sp>
      <p:sp>
        <p:nvSpPr>
          <p:cNvPr id="15" name="TextBox 14">
            <a:extLst>
              <a:ext uri="{FF2B5EF4-FFF2-40B4-BE49-F238E27FC236}">
                <a16:creationId xmlns:a16="http://schemas.microsoft.com/office/drawing/2014/main" id="{FEC38540-BA36-5EDB-FCC0-6439FC319C59}"/>
              </a:ext>
            </a:extLst>
          </p:cNvPr>
          <p:cNvSpPr txBox="1"/>
          <p:nvPr/>
        </p:nvSpPr>
        <p:spPr>
          <a:xfrm>
            <a:off x="6453372" y="5213720"/>
            <a:ext cx="4454692" cy="830997"/>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e.g. OWSG, EV-</a:t>
            </a:r>
            <a:r>
              <a:rPr lang="en-US" sz="2400" err="1">
                <a:latin typeface="Century Schoolbook" panose="02040604050505020304" pitchFamily="18" charset="0"/>
              </a:rPr>
              <a:t>OWPuzz</a:t>
            </a:r>
            <a:r>
              <a:rPr lang="en-US" sz="2400">
                <a:latin typeface="Century Schoolbook" panose="02040604050505020304" pitchFamily="18" charset="0"/>
              </a:rPr>
              <a:t>, Private-key Quantum Money</a:t>
            </a:r>
            <a:endParaRPr lang="en-US" sz="2400"/>
          </a:p>
        </p:txBody>
      </p:sp>
      <p:cxnSp>
        <p:nvCxnSpPr>
          <p:cNvPr id="17" name="Straight Connector 16">
            <a:extLst>
              <a:ext uri="{FF2B5EF4-FFF2-40B4-BE49-F238E27FC236}">
                <a16:creationId xmlns:a16="http://schemas.microsoft.com/office/drawing/2014/main" id="{8D7B4399-57AC-0887-3815-4B96CE35DA1F}"/>
              </a:ext>
            </a:extLst>
          </p:cNvPr>
          <p:cNvCxnSpPr>
            <a:cxnSpLocks/>
          </p:cNvCxnSpPr>
          <p:nvPr/>
        </p:nvCxnSpPr>
        <p:spPr>
          <a:xfrm>
            <a:off x="6096000" y="3323806"/>
            <a:ext cx="0" cy="2842325"/>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88702C-76B6-2488-0C5E-BA1F512964EA}"/>
                  </a:ext>
                </a:extLst>
              </p:cNvPr>
              <p:cNvSpPr txBox="1"/>
              <p:nvPr/>
            </p:nvSpPr>
            <p:spPr>
              <a:xfrm>
                <a:off x="6640190" y="1928576"/>
                <a:ext cx="21073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𝝆</m:t>
                          </m:r>
                        </m:e>
                        <m:sup>
                          <m:r>
                            <a:rPr lang="en-US" sz="3600" b="1" i="1" smtClean="0">
                              <a:latin typeface="Cambria Math" panose="02040503050406030204" pitchFamily="18" charset="0"/>
                            </a:rPr>
                            <m:t>𝒕</m:t>
                          </m:r>
                        </m:sup>
                      </m:sSup>
                    </m:oMath>
                  </m:oMathPara>
                </a14:m>
                <a:endParaRPr lang="en-US" sz="3600"/>
              </a:p>
            </p:txBody>
          </p:sp>
        </mc:Choice>
        <mc:Fallback xmlns="">
          <p:sp>
            <p:nvSpPr>
              <p:cNvPr id="6" name="TextBox 5">
                <a:extLst>
                  <a:ext uri="{FF2B5EF4-FFF2-40B4-BE49-F238E27FC236}">
                    <a16:creationId xmlns:a16="http://schemas.microsoft.com/office/drawing/2014/main" id="{1988702C-76B6-2488-0C5E-BA1F512964EA}"/>
                  </a:ext>
                </a:extLst>
              </p:cNvPr>
              <p:cNvSpPr txBox="1">
                <a:spLocks noRot="1" noChangeAspect="1" noMove="1" noResize="1" noEditPoints="1" noAdjustHandles="1" noChangeArrowheads="1" noChangeShapeType="1" noTextEdit="1"/>
              </p:cNvSpPr>
              <p:nvPr/>
            </p:nvSpPr>
            <p:spPr>
              <a:xfrm>
                <a:off x="6640190" y="1928576"/>
                <a:ext cx="210730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290033-075D-2928-D772-3DE8A1C24D10}"/>
                  </a:ext>
                </a:extLst>
              </p:cNvPr>
              <p:cNvSpPr txBox="1"/>
              <p:nvPr/>
            </p:nvSpPr>
            <p:spPr>
              <a:xfrm>
                <a:off x="8925489" y="1928576"/>
                <a:ext cx="21073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𝝈</m:t>
                      </m:r>
                    </m:oMath>
                  </m:oMathPara>
                </a14:m>
                <a:endParaRPr lang="en-US" sz="3600"/>
              </a:p>
            </p:txBody>
          </p:sp>
        </mc:Choice>
        <mc:Fallback xmlns="">
          <p:sp>
            <p:nvSpPr>
              <p:cNvPr id="8" name="TextBox 7">
                <a:extLst>
                  <a:ext uri="{FF2B5EF4-FFF2-40B4-BE49-F238E27FC236}">
                    <a16:creationId xmlns:a16="http://schemas.microsoft.com/office/drawing/2014/main" id="{11290033-075D-2928-D772-3DE8A1C24D10}"/>
                  </a:ext>
                </a:extLst>
              </p:cNvPr>
              <p:cNvSpPr txBox="1">
                <a:spLocks noRot="1" noChangeAspect="1" noMove="1" noResize="1" noEditPoints="1" noAdjustHandles="1" noChangeArrowheads="1" noChangeShapeType="1" noTextEdit="1"/>
              </p:cNvSpPr>
              <p:nvPr/>
            </p:nvSpPr>
            <p:spPr>
              <a:xfrm>
                <a:off x="8925489" y="1928576"/>
                <a:ext cx="2107300" cy="646331"/>
              </a:xfrm>
              <a:prstGeom prst="rect">
                <a:avLst/>
              </a:prstGeom>
              <a:blipFill>
                <a:blip r:embed="rId5"/>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2825934-DE9F-D396-1F22-B891C8CC9F28}"/>
              </a:ext>
            </a:extLst>
          </p:cNvPr>
          <p:cNvCxnSpPr>
            <a:cxnSpLocks/>
          </p:cNvCxnSpPr>
          <p:nvPr/>
        </p:nvCxnSpPr>
        <p:spPr>
          <a:xfrm>
            <a:off x="8241192" y="2279254"/>
            <a:ext cx="1368593"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666B0AD-890A-C56C-AACE-2B968A2D6C43}"/>
              </a:ext>
            </a:extLst>
          </p:cNvPr>
          <p:cNvSpPr txBox="1"/>
          <p:nvPr/>
        </p:nvSpPr>
        <p:spPr>
          <a:xfrm>
            <a:off x="8719569" y="1632923"/>
            <a:ext cx="552282" cy="646331"/>
          </a:xfrm>
          <a:prstGeom prst="rect">
            <a:avLst/>
          </a:prstGeom>
          <a:noFill/>
        </p:spPr>
        <p:txBody>
          <a:bodyPr wrap="square">
            <a:spAutoFit/>
          </a:bodyPr>
          <a:lstStyle/>
          <a:p>
            <a:r>
              <a:rPr lang="en-US" sz="3600" b="1" i="1">
                <a:latin typeface="Century Schoolbook" panose="02040604050505020304" pitchFamily="18" charset="0"/>
              </a:rPr>
              <a:t>?</a:t>
            </a:r>
            <a:endParaRPr lang="en-US" sz="3600" i="1">
              <a:latin typeface="Century Schoolbook" panose="02040604050505020304" pitchFamily="18" charset="0"/>
            </a:endParaRPr>
          </a:p>
        </p:txBody>
      </p:sp>
      <p:sp>
        <p:nvSpPr>
          <p:cNvPr id="4" name="Slide Number Placeholder 3">
            <a:extLst>
              <a:ext uri="{FF2B5EF4-FFF2-40B4-BE49-F238E27FC236}">
                <a16:creationId xmlns:a16="http://schemas.microsoft.com/office/drawing/2014/main" id="{F55CF466-E6E0-8690-1590-AFCB78DE611E}"/>
              </a:ext>
            </a:extLst>
          </p:cNvPr>
          <p:cNvSpPr>
            <a:spLocks noGrp="1"/>
          </p:cNvSpPr>
          <p:nvPr>
            <p:ph type="sldNum" sz="quarter" idx="12"/>
          </p:nvPr>
        </p:nvSpPr>
        <p:spPr/>
        <p:txBody>
          <a:bodyPr/>
          <a:lstStyle/>
          <a:p>
            <a:fld id="{68E2B3F7-0564-411F-8980-F44F19FCCCAD}" type="slidenum">
              <a:rPr lang="en-US" smtClean="0"/>
              <a:t>29</a:t>
            </a:fld>
            <a:endParaRPr lang="en-US"/>
          </a:p>
        </p:txBody>
      </p:sp>
    </p:spTree>
    <p:extLst>
      <p:ext uri="{BB962C8B-B14F-4D97-AF65-F5344CB8AC3E}">
        <p14:creationId xmlns:p14="http://schemas.microsoft.com/office/powerpoint/2010/main" val="8814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animBg="1"/>
      <p:bldP spid="15" grpId="0" animBg="1"/>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87CB6-2FA6-8309-096F-C023CD3D1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03E27-D904-0491-BE1F-6E56388E2586}"/>
              </a:ext>
            </a:extLst>
          </p:cNvPr>
          <p:cNvSpPr>
            <a:spLocks noGrp="1"/>
          </p:cNvSpPr>
          <p:nvPr>
            <p:ph type="title"/>
          </p:nvPr>
        </p:nvSpPr>
        <p:spPr/>
        <p:txBody>
          <a:bodyPr/>
          <a:lstStyle/>
          <a:p>
            <a:pPr algn="ctr"/>
            <a:r>
              <a:rPr lang="en-US">
                <a:latin typeface="Century Schoolbook" panose="02040604050505020304" pitchFamily="18" charset="0"/>
              </a:rPr>
              <a:t>OWSGs </a:t>
            </a:r>
            <a:r>
              <a:rPr lang="en-US">
                <a:solidFill>
                  <a:schemeClr val="bg2">
                    <a:lumMod val="75000"/>
                  </a:schemeClr>
                </a:solidFill>
                <a:latin typeface="Century Schoolbook" panose="02040604050505020304" pitchFamily="18" charset="0"/>
              </a:rPr>
              <a:t>[Morimae-Yamakawa’24]</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AD7A0F9E-F1E8-A991-58F9-E40437CA83FA}"/>
              </a:ext>
            </a:extLst>
          </p:cNvPr>
          <p:cNvSpPr>
            <a:spLocks noGrp="1"/>
          </p:cNvSpPr>
          <p:nvPr>
            <p:ph idx="1"/>
          </p:nvPr>
        </p:nvSpPr>
        <p:spPr>
          <a:xfrm>
            <a:off x="889000" y="1704867"/>
            <a:ext cx="10515600" cy="728283"/>
          </a:xfrm>
        </p:spPr>
        <p:txBody>
          <a:bodyPr>
            <a:normAutofit/>
          </a:bodyPr>
          <a:lstStyle/>
          <a:p>
            <a:pPr marL="0" indent="0">
              <a:buNone/>
            </a:pPr>
            <a:r>
              <a:rPr lang="en-US" sz="3200">
                <a:latin typeface="Century Schoolbook" panose="02040604050505020304" pitchFamily="18" charset="0"/>
              </a:rPr>
              <a:t>Average-case hard </a:t>
            </a:r>
            <a:r>
              <a:rPr lang="en-US" sz="3200" i="1">
                <a:latin typeface="Century Schoolbook" panose="02040604050505020304" pitchFamily="18" charset="0"/>
              </a:rPr>
              <a:t>search</a:t>
            </a:r>
            <a:r>
              <a:rPr lang="en-US" sz="3200">
                <a:latin typeface="Century Schoolbook" panose="02040604050505020304" pitchFamily="18" charset="0"/>
              </a:rPr>
              <a:t> problem.</a:t>
            </a:r>
            <a:endParaRPr lang="en-US" sz="32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502C559-486A-DEBC-9646-8518517B5D50}"/>
                  </a:ext>
                </a:extLst>
              </p:cNvPr>
              <p:cNvSpPr txBox="1">
                <a:spLocks/>
              </p:cNvSpPr>
              <p:nvPr/>
            </p:nvSpPr>
            <p:spPr>
              <a:xfrm>
                <a:off x="838200" y="5126304"/>
                <a:ext cx="11129920" cy="1306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𝜌</m:t>
                        </m:r>
                      </m:e>
                    </m:d>
                    <m:r>
                      <a:rPr lang="en-US" sz="2400" b="0" i="1" smtClean="0">
                        <a:latin typeface="Cambria Math" panose="02040503050406030204" pitchFamily="18" charset="0"/>
                      </a:rPr>
                      <m:t>=</m:t>
                    </m:r>
                  </m:oMath>
                </a14:m>
                <a:r>
                  <a:rPr lang="en-US" sz="2400"/>
                  <a:t> </a:t>
                </a:r>
                <a:r>
                  <a:rPr lang="en-US" sz="2400">
                    <a:latin typeface="Century Schoolbook" panose="02040604050505020304" pitchFamily="18" charset="0"/>
                  </a:rPr>
                  <a:t>accept.</a:t>
                </a:r>
              </a:p>
              <a:p>
                <a:pPr marL="0" indent="0">
                  <a:buNone/>
                </a:pPr>
                <a:endParaRPr lang="en-US" sz="2400"/>
              </a:p>
            </p:txBody>
          </p:sp>
        </mc:Choice>
        <mc:Fallback xmlns="">
          <p:sp>
            <p:nvSpPr>
              <p:cNvPr id="10" name="Content Placeholder 2">
                <a:extLst>
                  <a:ext uri="{FF2B5EF4-FFF2-40B4-BE49-F238E27FC236}">
                    <a16:creationId xmlns:a16="http://schemas.microsoft.com/office/drawing/2014/main" id="{F502C559-486A-DEBC-9646-8518517B5D50}"/>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3"/>
                <a:stretch>
                  <a:fillRect l="-877" t="-654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6515DB6-E20E-B3FA-5819-8841FABC8518}"/>
              </a:ext>
            </a:extLst>
          </p:cNvPr>
          <p:cNvGrpSpPr/>
          <p:nvPr/>
        </p:nvGrpSpPr>
        <p:grpSpPr>
          <a:xfrm>
            <a:off x="1663207" y="482260"/>
            <a:ext cx="3617259" cy="3867902"/>
            <a:chOff x="4131267" y="482260"/>
            <a:chExt cx="3617259" cy="3867902"/>
          </a:xfrm>
        </p:grpSpPr>
        <p:grpSp>
          <p:nvGrpSpPr>
            <p:cNvPr id="27" name="Group 26">
              <a:extLst>
                <a:ext uri="{FF2B5EF4-FFF2-40B4-BE49-F238E27FC236}">
                  <a16:creationId xmlns:a16="http://schemas.microsoft.com/office/drawing/2014/main" id="{7D136657-8967-CBEA-1F4A-D1039140239E}"/>
                </a:ext>
              </a:extLst>
            </p:cNvPr>
            <p:cNvGrpSpPr/>
            <p:nvPr/>
          </p:nvGrpSpPr>
          <p:grpSpPr>
            <a:xfrm>
              <a:off x="4131267" y="482260"/>
              <a:ext cx="3593137" cy="3867902"/>
              <a:chOff x="4131267" y="482260"/>
              <a:chExt cx="3593137" cy="386790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4DCD62-260B-CA75-17BB-12821CE48427}"/>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A74DCD62-260B-CA75-17BB-12821CE48427}"/>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3D1291-0AD2-FE71-8E86-36FCD1920546}"/>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i="1" baseline="-25000"/>
                  </a:p>
                </p:txBody>
              </p:sp>
            </mc:Choice>
            <mc:Fallback xmlns="">
              <p:sp>
                <p:nvSpPr>
                  <p:cNvPr id="12" name="TextBox 11">
                    <a:extLst>
                      <a:ext uri="{FF2B5EF4-FFF2-40B4-BE49-F238E27FC236}">
                        <a16:creationId xmlns:a16="http://schemas.microsoft.com/office/drawing/2014/main" id="{683D1291-0AD2-FE71-8E86-36FCD1920546}"/>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5"/>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47C82EB7-B126-9052-FD14-68433C9FF977}"/>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2DB8B486-EB58-EC68-AFB3-4D01D3A6E1C2}"/>
                  </a:ext>
                </a:extLst>
              </p:cNvPr>
              <p:cNvGrpSpPr/>
              <p:nvPr/>
            </p:nvGrpSpPr>
            <p:grpSpPr>
              <a:xfrm>
                <a:off x="4177233" y="482260"/>
                <a:ext cx="3547171" cy="3867902"/>
                <a:chOff x="4177233" y="482260"/>
                <a:chExt cx="3547171" cy="3867902"/>
              </a:xfrm>
            </p:grpSpPr>
            <p:sp>
              <p:nvSpPr>
                <p:cNvPr id="23" name="Arc 22">
                  <a:extLst>
                    <a:ext uri="{FF2B5EF4-FFF2-40B4-BE49-F238E27FC236}">
                      <a16:creationId xmlns:a16="http://schemas.microsoft.com/office/drawing/2014/main" id="{D18180A7-FCBB-B5E8-6363-188691D6B54E}"/>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6C5AD4-03E3-DB37-2E87-7040CBAAE3DA}"/>
                    </a:ext>
                  </a:extLst>
                </p:cNvPr>
                <p:cNvCxnSpPr/>
                <p:nvPr/>
              </p:nvCxnSpPr>
              <p:spPr>
                <a:xfrm>
                  <a:off x="5807858" y="3718983"/>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FEBC91-FDEC-3E58-5152-BB43419DE638}"/>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F0FEBC91-FDEC-3E58-5152-BB43419DE638}"/>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6"/>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12623403-4149-73AF-FC62-CC4C9AFAD140}"/>
              </a:ext>
            </a:extLst>
          </p:cNvPr>
          <p:cNvGrpSpPr/>
          <p:nvPr/>
        </p:nvGrpSpPr>
        <p:grpSpPr>
          <a:xfrm>
            <a:off x="6905724" y="2299183"/>
            <a:ext cx="4311691" cy="975838"/>
            <a:chOff x="4822400" y="2303256"/>
            <a:chExt cx="4311691" cy="975838"/>
          </a:xfrm>
        </p:grpSpPr>
        <p:grpSp>
          <p:nvGrpSpPr>
            <p:cNvPr id="8" name="Group 7">
              <a:extLst>
                <a:ext uri="{FF2B5EF4-FFF2-40B4-BE49-F238E27FC236}">
                  <a16:creationId xmlns:a16="http://schemas.microsoft.com/office/drawing/2014/main" id="{890180BB-9C3A-5301-0231-FF62B982FE01}"/>
                </a:ext>
              </a:extLst>
            </p:cNvPr>
            <p:cNvGrpSpPr/>
            <p:nvPr/>
          </p:nvGrpSpPr>
          <p:grpSpPr>
            <a:xfrm>
              <a:off x="4822400" y="2303256"/>
              <a:ext cx="2286393" cy="975838"/>
              <a:chOff x="4822400" y="2303256"/>
              <a:chExt cx="2286393" cy="975838"/>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034AE69-BECA-7E6E-BAB3-07578AEF68B5}"/>
                      </a:ext>
                    </a:extLst>
                  </p:cNvPr>
                  <p:cNvSpPr txBox="1"/>
                  <p:nvPr/>
                </p:nvSpPr>
                <p:spPr>
                  <a:xfrm>
                    <a:off x="4822400" y="2585378"/>
                    <a:ext cx="1027823" cy="693716"/>
                  </a:xfrm>
                  <a:prstGeom prst="rect">
                    <a:avLst/>
                  </a:prstGeom>
                  <a:noFill/>
                </p:spPr>
                <p:txBody>
                  <a:bodyPr wrap="square">
                    <a:spAutoFit/>
                  </a:bodyPr>
                  <a:lstStyle/>
                  <a:p>
                    <a:pPr algn="ctr"/>
                    <a14:m>
                      <m:oMath xmlns:m="http://schemas.openxmlformats.org/officeDocument/2006/math">
                        <m:r>
                          <a:rPr lang="en-US" sz="4000" b="0" i="1" baseline="-25000" dirty="0" smtClean="0">
                            <a:latin typeface="Cambria Math" panose="02040503050406030204" pitchFamily="18" charset="0"/>
                          </a:rPr>
                          <m:t>𝜌</m:t>
                        </m:r>
                      </m:oMath>
                    </a14:m>
                    <a:r>
                      <a:rPr lang="en-US" sz="4000" b="0" i="0" baseline="-25000">
                        <a:latin typeface="+mj-lt"/>
                      </a:rPr>
                      <a:t> , </a:t>
                    </a:r>
                    <a14:m>
                      <m:oMath xmlns:m="http://schemas.openxmlformats.org/officeDocument/2006/math">
                        <m:r>
                          <a:rPr lang="en-US" sz="4000" b="0" i="1" baseline="-25000" dirty="0" smtClean="0">
                            <a:latin typeface="Cambria Math" panose="02040503050406030204" pitchFamily="18" charset="0"/>
                          </a:rPr>
                          <m:t>𝑥</m:t>
                        </m:r>
                      </m:oMath>
                    </a14:m>
                    <a:endParaRPr lang="en-US" sz="4000" baseline="-25000"/>
                  </a:p>
                </p:txBody>
              </p:sp>
            </mc:Choice>
            <mc:Fallback xmlns="">
              <p:sp>
                <p:nvSpPr>
                  <p:cNvPr id="11" name="TextBox 10">
                    <a:extLst>
                      <a:ext uri="{FF2B5EF4-FFF2-40B4-BE49-F238E27FC236}">
                        <a16:creationId xmlns:a16="http://schemas.microsoft.com/office/drawing/2014/main" id="{E034AE69-BECA-7E6E-BAB3-07578AEF68B5}"/>
                      </a:ext>
                    </a:extLst>
                  </p:cNvPr>
                  <p:cNvSpPr txBox="1">
                    <a:spLocks noRot="1" noChangeAspect="1" noMove="1" noResize="1" noEditPoints="1" noAdjustHandles="1" noChangeArrowheads="1" noChangeShapeType="1" noTextEdit="1"/>
                  </p:cNvSpPr>
                  <p:nvPr/>
                </p:nvSpPr>
                <p:spPr>
                  <a:xfrm>
                    <a:off x="4822400" y="2585378"/>
                    <a:ext cx="1027823" cy="693716"/>
                  </a:xfrm>
                  <a:prstGeom prst="rect">
                    <a:avLst/>
                  </a:prstGeom>
                  <a:blipFill>
                    <a:blip r:embed="rId7"/>
                    <a:stretch>
                      <a:fillRect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B38A81-A016-CB5E-AEE7-A84B2D7D962A}"/>
                      </a:ext>
                    </a:extLst>
                  </p:cNvPr>
                  <p:cNvSpPr txBox="1"/>
                  <p:nvPr/>
                </p:nvSpPr>
                <p:spPr>
                  <a:xfrm>
                    <a:off x="610555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𝑉</m:t>
                          </m:r>
                        </m:oMath>
                      </m:oMathPara>
                    </a14:m>
                    <a:endParaRPr lang="en-US" sz="4000" i="1" baseline="-25000"/>
                  </a:p>
                </p:txBody>
              </p:sp>
            </mc:Choice>
            <mc:Fallback xmlns="">
              <p:sp>
                <p:nvSpPr>
                  <p:cNvPr id="13" name="TextBox 12">
                    <a:extLst>
                      <a:ext uri="{FF2B5EF4-FFF2-40B4-BE49-F238E27FC236}">
                        <a16:creationId xmlns:a16="http://schemas.microsoft.com/office/drawing/2014/main" id="{77B38A81-A016-CB5E-AEE7-A84B2D7D962A}"/>
                      </a:ext>
                    </a:extLst>
                  </p:cNvPr>
                  <p:cNvSpPr txBox="1">
                    <a:spLocks noRot="1" noChangeAspect="1" noMove="1" noResize="1" noEditPoints="1" noAdjustHandles="1" noChangeArrowheads="1" noChangeShapeType="1" noTextEdit="1"/>
                  </p:cNvSpPr>
                  <p:nvPr/>
                </p:nvSpPr>
                <p:spPr>
                  <a:xfrm>
                    <a:off x="6105550" y="2303256"/>
                    <a:ext cx="634628" cy="693716"/>
                  </a:xfrm>
                  <a:prstGeom prst="rect">
                    <a:avLst/>
                  </a:prstGeom>
                  <a:blipFill>
                    <a:blip r:embed="rId8"/>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3A2CECAF-3867-BEE1-81A6-E51D78A236A0}"/>
                  </a:ext>
                </a:extLst>
              </p:cNvPr>
              <p:cNvCxnSpPr>
                <a:cxnSpLocks/>
              </p:cNvCxnSpPr>
              <p:nvPr/>
            </p:nvCxnSpPr>
            <p:spPr>
              <a:xfrm>
                <a:off x="5782836" y="3133438"/>
                <a:ext cx="1325957"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E6FAD59B-4722-C749-EFE6-3DC872082205}"/>
                </a:ext>
              </a:extLst>
            </p:cNvPr>
            <p:cNvSpPr txBox="1"/>
            <p:nvPr/>
          </p:nvSpPr>
          <p:spPr>
            <a:xfrm>
              <a:off x="7110998" y="2766139"/>
              <a:ext cx="2023093" cy="461665"/>
            </a:xfrm>
            <a:prstGeom prst="rect">
              <a:avLst/>
            </a:prstGeom>
            <a:noFill/>
          </p:spPr>
          <p:txBody>
            <a:bodyPr wrap="square">
              <a:spAutoFit/>
            </a:bodyPr>
            <a:lstStyle/>
            <a:p>
              <a:pPr algn="ctr"/>
              <a:r>
                <a:rPr lang="en-US" sz="3600" baseline="-25000">
                  <a:latin typeface="Century Schoolbook" panose="02040604050505020304" pitchFamily="18" charset="0"/>
                </a:rPr>
                <a:t>accept/reject</a:t>
              </a:r>
            </a:p>
          </p:txBody>
        </p:sp>
      </p:grpSp>
      <p:sp>
        <p:nvSpPr>
          <p:cNvPr id="16" name="Slide Number Placeholder 15">
            <a:extLst>
              <a:ext uri="{FF2B5EF4-FFF2-40B4-BE49-F238E27FC236}">
                <a16:creationId xmlns:a16="http://schemas.microsoft.com/office/drawing/2014/main" id="{8750C34C-BF48-D5AE-B656-F8D6321B8653}"/>
              </a:ext>
            </a:extLst>
          </p:cNvPr>
          <p:cNvSpPr>
            <a:spLocks noGrp="1"/>
          </p:cNvSpPr>
          <p:nvPr>
            <p:ph type="sldNum" sz="quarter" idx="12"/>
          </p:nvPr>
        </p:nvSpPr>
        <p:spPr/>
        <p:txBody>
          <a:bodyPr/>
          <a:lstStyle/>
          <a:p>
            <a:fld id="{68E2B3F7-0564-411F-8980-F44F19FCCCAD}" type="slidenum">
              <a:rPr lang="en-US" smtClean="0"/>
              <a:t>3</a:t>
            </a:fld>
            <a:endParaRPr lang="en-US"/>
          </a:p>
        </p:txBody>
      </p:sp>
    </p:spTree>
    <p:extLst>
      <p:ext uri="{BB962C8B-B14F-4D97-AF65-F5344CB8AC3E}">
        <p14:creationId xmlns:p14="http://schemas.microsoft.com/office/powerpoint/2010/main" val="17179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60BF7D-48A5-C901-EE90-BAEF002126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636F4-CC45-4B7B-D1E7-AD9941B322E2}"/>
              </a:ext>
            </a:extLst>
          </p:cNvPr>
          <p:cNvSpPr>
            <a:spLocks noGrp="1"/>
          </p:cNvSpPr>
          <p:nvPr>
            <p:ph idx="1"/>
          </p:nvPr>
        </p:nvSpPr>
        <p:spPr>
          <a:xfrm>
            <a:off x="838200" y="655455"/>
            <a:ext cx="10515600" cy="1335186"/>
          </a:xfrm>
        </p:spPr>
        <p:txBody>
          <a:bodyPr>
            <a:normAutofit/>
          </a:bodyPr>
          <a:lstStyle/>
          <a:p>
            <a:pPr marL="0" indent="0">
              <a:buNone/>
            </a:pPr>
            <a:endParaRPr lang="en-US" sz="2400" i="1" u="sng">
              <a:latin typeface="Century Schoolbook" panose="02040604050505020304" pitchFamily="18" charset="0"/>
            </a:endParaRPr>
          </a:p>
          <a:p>
            <a:pPr marL="0" indent="0">
              <a:buNone/>
            </a:pPr>
            <a:r>
              <a:rPr lang="en-US">
                <a:latin typeface="Century Schoolbook" panose="02040604050505020304" pitchFamily="18" charset="0"/>
              </a:rPr>
              <a:t>In </a:t>
            </a:r>
            <a:r>
              <a:rPr lang="en-US" err="1">
                <a:latin typeface="Century Schoolbook" panose="02040604050505020304" pitchFamily="18" charset="0"/>
              </a:rPr>
              <a:t>Minicrypt</a:t>
            </a:r>
            <a:r>
              <a:rPr lang="en-US">
                <a:latin typeface="Century Schoolbook" panose="02040604050505020304" pitchFamily="18" charset="0"/>
              </a:rPr>
              <a:t> (OWFs), efficient verification comes for free.</a:t>
            </a:r>
          </a:p>
        </p:txBody>
      </p:sp>
      <p:sp>
        <p:nvSpPr>
          <p:cNvPr id="7" name="TextBox 6">
            <a:extLst>
              <a:ext uri="{FF2B5EF4-FFF2-40B4-BE49-F238E27FC236}">
                <a16:creationId xmlns:a16="http://schemas.microsoft.com/office/drawing/2014/main" id="{53E9E831-3652-76D5-19DE-FB846CA6B720}"/>
              </a:ext>
            </a:extLst>
          </p:cNvPr>
          <p:cNvSpPr txBox="1"/>
          <p:nvPr/>
        </p:nvSpPr>
        <p:spPr>
          <a:xfrm>
            <a:off x="838200" y="2354784"/>
            <a:ext cx="10515599" cy="1969770"/>
          </a:xfrm>
          <a:prstGeom prst="rect">
            <a:avLst/>
          </a:prstGeom>
          <a:noFill/>
        </p:spPr>
        <p:txBody>
          <a:bodyPr wrap="square">
            <a:spAutoFit/>
          </a:bodyPr>
          <a:lstStyle/>
          <a:p>
            <a:pPr marL="0" indent="0" algn="ctr">
              <a:buNone/>
            </a:pPr>
            <a:r>
              <a:rPr lang="en-US" sz="6100">
                <a:latin typeface="Century Schoolbook" panose="02040604050505020304" pitchFamily="18" charset="0"/>
              </a:rPr>
              <a:t>Does efficient verification come for free in </a:t>
            </a:r>
            <a:r>
              <a:rPr lang="en-US" sz="6100" i="1" err="1">
                <a:latin typeface="Century Schoolbook" panose="02040604050505020304" pitchFamily="18" charset="0"/>
              </a:rPr>
              <a:t>Microcrypt</a:t>
            </a:r>
            <a:r>
              <a:rPr lang="en-US" sz="6100" i="1">
                <a:latin typeface="Century Schoolbook" panose="02040604050505020304" pitchFamily="18" charset="0"/>
              </a:rPr>
              <a:t>?</a:t>
            </a:r>
          </a:p>
        </p:txBody>
      </p:sp>
      <p:sp>
        <p:nvSpPr>
          <p:cNvPr id="2" name="Slide Number Placeholder 1">
            <a:extLst>
              <a:ext uri="{FF2B5EF4-FFF2-40B4-BE49-F238E27FC236}">
                <a16:creationId xmlns:a16="http://schemas.microsoft.com/office/drawing/2014/main" id="{414007B1-4620-4EA5-4E2F-CEE770060012}"/>
              </a:ext>
            </a:extLst>
          </p:cNvPr>
          <p:cNvSpPr>
            <a:spLocks noGrp="1"/>
          </p:cNvSpPr>
          <p:nvPr>
            <p:ph type="sldNum" sz="quarter" idx="12"/>
          </p:nvPr>
        </p:nvSpPr>
        <p:spPr/>
        <p:txBody>
          <a:bodyPr/>
          <a:lstStyle/>
          <a:p>
            <a:fld id="{68E2B3F7-0564-411F-8980-F44F19FCCCAD}" type="slidenum">
              <a:rPr lang="en-US" smtClean="0"/>
              <a:t>30</a:t>
            </a:fld>
            <a:endParaRPr lang="en-US"/>
          </a:p>
        </p:txBody>
      </p:sp>
    </p:spTree>
    <p:extLst>
      <p:ext uri="{BB962C8B-B14F-4D97-AF65-F5344CB8AC3E}">
        <p14:creationId xmlns:p14="http://schemas.microsoft.com/office/powerpoint/2010/main" val="4047289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11CD21F-0BD1-BD58-4D12-7EEC82EE0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A3A70-5729-EB60-6EF9-4F41B3824594}"/>
              </a:ext>
            </a:extLst>
          </p:cNvPr>
          <p:cNvSpPr>
            <a:spLocks noGrp="1"/>
          </p:cNvSpPr>
          <p:nvPr>
            <p:ph type="title"/>
          </p:nvPr>
        </p:nvSpPr>
        <p:spPr/>
        <p:txBody>
          <a:bodyPr/>
          <a:lstStyle/>
          <a:p>
            <a:r>
              <a:rPr lang="en-US">
                <a:latin typeface="Century Schoolbook" panose="02040604050505020304" pitchFamily="18" charset="0"/>
              </a:rPr>
              <a:t>OWFs</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3B921074-FB88-60F8-05B2-391E34CCD48B}"/>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fundamental form of an average-case hard </a:t>
            </a:r>
            <a:r>
              <a:rPr lang="en-US" sz="2400" i="1">
                <a:latin typeface="Century Schoolbook" panose="02040604050505020304" pitchFamily="18" charset="0"/>
              </a:rPr>
              <a:t>search</a:t>
            </a:r>
            <a:r>
              <a:rPr lang="en-US" sz="2400">
                <a:latin typeface="Century Schoolbook" panose="02040604050505020304" pitchFamily="18" charset="0"/>
              </a:rPr>
              <a:t> problem.</a:t>
            </a:r>
            <a:endParaRPr lang="en-US" sz="24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CCE09FE4-014F-42CE-F227-A66B8A9A8AFA}"/>
                  </a:ext>
                </a:extLst>
              </p:cNvPr>
              <p:cNvSpPr txBox="1">
                <a:spLocks/>
              </p:cNvSpPr>
              <p:nvPr/>
            </p:nvSpPr>
            <p:spPr>
              <a:xfrm>
                <a:off x="838200" y="5126304"/>
                <a:ext cx="11129920" cy="1306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𝑦</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𝑦</m:t>
                    </m:r>
                  </m:oMath>
                </a14:m>
                <a:r>
                  <a:rPr lang="en-US" sz="2400"/>
                  <a:t>.</a:t>
                </a:r>
              </a:p>
            </p:txBody>
          </p:sp>
        </mc:Choice>
        <mc:Fallback xmlns="">
          <p:sp>
            <p:nvSpPr>
              <p:cNvPr id="10" name="Content Placeholder 2">
                <a:extLst>
                  <a:ext uri="{FF2B5EF4-FFF2-40B4-BE49-F238E27FC236}">
                    <a16:creationId xmlns:a16="http://schemas.microsoft.com/office/drawing/2014/main" id="{CCE09FE4-014F-42CE-F227-A66B8A9A8AFA}"/>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2"/>
                <a:stretch>
                  <a:fillRect l="-877" t="-6542"/>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8B33DC15-190A-6F3E-CB5E-E77DDEDCB6A4}"/>
              </a:ext>
            </a:extLst>
          </p:cNvPr>
          <p:cNvGrpSpPr/>
          <p:nvPr/>
        </p:nvGrpSpPr>
        <p:grpSpPr>
          <a:xfrm>
            <a:off x="4131267" y="482260"/>
            <a:ext cx="3668798" cy="3867902"/>
            <a:chOff x="4131267" y="482260"/>
            <a:chExt cx="3668798" cy="386790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C0F714-6B6A-D107-791B-4FCD2A011808}"/>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B3C0F714-6B6A-D107-791B-4FCD2A011808}"/>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DD9D0FF-34C5-AA2E-0824-C4B8A20161DB}"/>
                    </a:ext>
                  </a:extLst>
                </p:cNvPr>
                <p:cNvSpPr txBox="1"/>
                <p:nvPr/>
              </p:nvSpPr>
              <p:spPr>
                <a:xfrm>
                  <a:off x="716543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𝑦</m:t>
                        </m:r>
                      </m:oMath>
                    </m:oMathPara>
                  </a14:m>
                  <a:endParaRPr lang="en-US" sz="4000" baseline="-25000"/>
                </a:p>
              </p:txBody>
            </p:sp>
          </mc:Choice>
          <mc:Fallback xmlns="">
            <p:sp>
              <p:nvSpPr>
                <p:cNvPr id="11" name="TextBox 10">
                  <a:extLst>
                    <a:ext uri="{FF2B5EF4-FFF2-40B4-BE49-F238E27FC236}">
                      <a16:creationId xmlns:a16="http://schemas.microsoft.com/office/drawing/2014/main" id="{0DD9D0FF-34C5-AA2E-0824-C4B8A20161DB}"/>
                    </a:ext>
                  </a:extLst>
                </p:cNvPr>
                <p:cNvSpPr txBox="1">
                  <a:spLocks noRot="1" noChangeAspect="1" noMove="1" noResize="1" noEditPoints="1" noAdjustHandles="1" noChangeArrowheads="1" noChangeShapeType="1" noTextEdit="1"/>
                </p:cNvSpPr>
                <p:nvPr/>
              </p:nvSpPr>
              <p:spPr>
                <a:xfrm>
                  <a:off x="7165437" y="2585378"/>
                  <a:ext cx="634628" cy="693716"/>
                </a:xfrm>
                <a:prstGeom prst="rect">
                  <a:avLst/>
                </a:prstGeom>
                <a:blipFill>
                  <a:blip r:embed="rId4"/>
                  <a:stretch>
                    <a:fillRect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F52BF3-1FAE-2C7C-DCE6-3AB2F967DBD5}"/>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𝑓</m:t>
                        </m:r>
                      </m:oMath>
                    </m:oMathPara>
                  </a14:m>
                  <a:endParaRPr lang="en-US" sz="4000" baseline="-25000"/>
                </a:p>
              </p:txBody>
            </p:sp>
          </mc:Choice>
          <mc:Fallback xmlns="">
            <p:sp>
              <p:nvSpPr>
                <p:cNvPr id="12" name="TextBox 11">
                  <a:extLst>
                    <a:ext uri="{FF2B5EF4-FFF2-40B4-BE49-F238E27FC236}">
                      <a16:creationId xmlns:a16="http://schemas.microsoft.com/office/drawing/2014/main" id="{E5F52BF3-1FAE-2C7C-DCE6-3AB2F967DBD5}"/>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5"/>
                  <a:stretch>
                    <a:fillRect b="-4386"/>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55A9FE52-0D31-BC12-E385-AB83A94D0A02}"/>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9E6246BA-D6BD-AEC5-9FE4-8B19721D49E6}"/>
                </a:ext>
              </a:extLst>
            </p:cNvPr>
            <p:cNvGrpSpPr/>
            <p:nvPr/>
          </p:nvGrpSpPr>
          <p:grpSpPr>
            <a:xfrm>
              <a:off x="4177233" y="482260"/>
              <a:ext cx="3547171" cy="3867902"/>
              <a:chOff x="4177233" y="482260"/>
              <a:chExt cx="3547171" cy="3867902"/>
            </a:xfrm>
          </p:grpSpPr>
          <p:sp>
            <p:nvSpPr>
              <p:cNvPr id="23" name="Arc 22">
                <a:extLst>
                  <a:ext uri="{FF2B5EF4-FFF2-40B4-BE49-F238E27FC236}">
                    <a16:creationId xmlns:a16="http://schemas.microsoft.com/office/drawing/2014/main" id="{3AF488D8-ACD8-F21D-B5F5-85FC5D98F9AE}"/>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6CEF638-77B0-B956-4ACE-1C65428FC532}"/>
                  </a:ext>
                </a:extLst>
              </p:cNvPr>
              <p:cNvCxnSpPr/>
              <p:nvPr/>
            </p:nvCxnSpPr>
            <p:spPr>
              <a:xfrm>
                <a:off x="5807858" y="3718983"/>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4" name="Slide Number Placeholder 3">
            <a:extLst>
              <a:ext uri="{FF2B5EF4-FFF2-40B4-BE49-F238E27FC236}">
                <a16:creationId xmlns:a16="http://schemas.microsoft.com/office/drawing/2014/main" id="{05A3A8FF-5712-5CEB-9B8A-4CBE55F07785}"/>
              </a:ext>
            </a:extLst>
          </p:cNvPr>
          <p:cNvSpPr>
            <a:spLocks noGrp="1"/>
          </p:cNvSpPr>
          <p:nvPr>
            <p:ph type="sldNum" sz="quarter" idx="12"/>
          </p:nvPr>
        </p:nvSpPr>
        <p:spPr/>
        <p:txBody>
          <a:bodyPr/>
          <a:lstStyle/>
          <a:p>
            <a:fld id="{68E2B3F7-0564-411F-8980-F44F19FCCCAD}" type="slidenum">
              <a:rPr lang="en-US" smtClean="0"/>
              <a:t>31</a:t>
            </a:fld>
            <a:endParaRPr lang="en-US"/>
          </a:p>
        </p:txBody>
      </p:sp>
    </p:spTree>
    <p:extLst>
      <p:ext uri="{BB962C8B-B14F-4D97-AF65-F5344CB8AC3E}">
        <p14:creationId xmlns:p14="http://schemas.microsoft.com/office/powerpoint/2010/main" val="30031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B38B-6F59-1CE9-901C-5A6A8CFDB469}"/>
              </a:ext>
            </a:extLst>
          </p:cNvPr>
          <p:cNvSpPr>
            <a:spLocks noGrp="1"/>
          </p:cNvSpPr>
          <p:nvPr>
            <p:ph type="title"/>
          </p:nvPr>
        </p:nvSpPr>
        <p:spPr/>
        <p:txBody>
          <a:bodyPr/>
          <a:lstStyle/>
          <a:p>
            <a:r>
              <a:rPr lang="en-US">
                <a:latin typeface="Century Schoolbook" panose="02040604050505020304" pitchFamily="18" charset="0"/>
              </a:rPr>
              <a:t>EFI</a:t>
            </a:r>
            <a:r>
              <a:rPr lang="en-US">
                <a:solidFill>
                  <a:schemeClr val="bg2">
                    <a:lumMod val="75000"/>
                  </a:schemeClr>
                </a:solidFill>
                <a:latin typeface="Century Schoolbook" panose="02040604050505020304" pitchFamily="18" charset="0"/>
              </a:rPr>
              <a:t>D</a:t>
            </a:r>
            <a:r>
              <a:rPr lang="en-US">
                <a:latin typeface="Century Schoolbook" panose="02040604050505020304" pitchFamily="18" charset="0"/>
              </a:rPr>
              <a:t>s </a:t>
            </a:r>
            <a:r>
              <a:rPr lang="en-US">
                <a:solidFill>
                  <a:schemeClr val="bg2">
                    <a:lumMod val="75000"/>
                  </a:schemeClr>
                </a:solidFill>
                <a:latin typeface="Century Schoolbook" panose="02040604050505020304" pitchFamily="18" charset="0"/>
              </a:rPr>
              <a:t>[Goldreich’90]</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18CBBE6F-D042-F118-7CBC-AFE0E1F0D87E}"/>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fundamental form of an average-case hard </a:t>
            </a:r>
            <a:r>
              <a:rPr lang="en-US" sz="2400" i="1">
                <a:latin typeface="Century Schoolbook" panose="02040604050505020304" pitchFamily="18" charset="0"/>
              </a:rPr>
              <a:t>decision</a:t>
            </a:r>
            <a:r>
              <a:rPr lang="en-US" sz="2400">
                <a:latin typeface="Century Schoolbook" panose="02040604050505020304" pitchFamily="18" charset="0"/>
              </a:rPr>
              <a:t> problem.</a:t>
            </a:r>
            <a:endParaRPr lang="en-US" sz="2400"/>
          </a:p>
        </p:txBody>
      </p:sp>
      <p:grpSp>
        <p:nvGrpSpPr>
          <p:cNvPr id="9" name="Group 8">
            <a:extLst>
              <a:ext uri="{FF2B5EF4-FFF2-40B4-BE49-F238E27FC236}">
                <a16:creationId xmlns:a16="http://schemas.microsoft.com/office/drawing/2014/main" id="{E3135729-D4B3-AA14-11D3-46B34FB9F708}"/>
              </a:ext>
            </a:extLst>
          </p:cNvPr>
          <p:cNvGrpSpPr/>
          <p:nvPr/>
        </p:nvGrpSpPr>
        <p:grpSpPr>
          <a:xfrm>
            <a:off x="4458712" y="2095837"/>
            <a:ext cx="3665692" cy="2599363"/>
            <a:chOff x="3770889" y="2807935"/>
            <a:chExt cx="4732492" cy="3355833"/>
          </a:xfrm>
        </p:grpSpPr>
        <p:sp>
          <p:nvSpPr>
            <p:cNvPr id="4" name="Oval 3">
              <a:extLst>
                <a:ext uri="{FF2B5EF4-FFF2-40B4-BE49-F238E27FC236}">
                  <a16:creationId xmlns:a16="http://schemas.microsoft.com/office/drawing/2014/main" id="{F8FC50F2-1C8E-454E-7C3A-5E4D3D3BA405}"/>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03184C2C-5BC6-4CB8-3F00-2ADAA84913AE}"/>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57CBC4-1157-97CB-A3CC-C0AFFADBA6DA}"/>
                    </a:ext>
                  </a:extLst>
                </p:cNvPr>
                <p:cNvSpPr txBox="1"/>
                <p:nvPr/>
              </p:nvSpPr>
              <p:spPr>
                <a:xfrm>
                  <a:off x="4842071" y="5268166"/>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dirty="0" smtClean="0">
                                <a:latin typeface="Cambria Math" panose="02040503050406030204" pitchFamily="18" charset="0"/>
                              </a:rPr>
                            </m:ctrlPr>
                          </m:sSubPr>
                          <m:e>
                            <m:r>
                              <a:rPr lang="en-US" sz="4000" b="0" i="1" baseline="-25000" dirty="0" smtClean="0">
                                <a:latin typeface="Cambria Math" panose="02040503050406030204" pitchFamily="18" charset="0"/>
                              </a:rPr>
                              <m:t>𝐷</m:t>
                            </m:r>
                          </m:e>
                          <m:sub>
                            <m:r>
                              <a:rPr lang="en-US" sz="4000" b="0" i="1" baseline="-25000" dirty="0" smtClean="0">
                                <a:latin typeface="Cambria Math" panose="02040503050406030204" pitchFamily="18" charset="0"/>
                              </a:rPr>
                              <m:t>0</m:t>
                            </m:r>
                          </m:sub>
                        </m:sSub>
                      </m:oMath>
                    </m:oMathPara>
                  </a14:m>
                  <a:endParaRPr lang="en-US" sz="4000" baseline="-25000"/>
                </a:p>
              </p:txBody>
            </p:sp>
          </mc:Choice>
          <mc:Fallback xmlns="">
            <p:sp>
              <p:nvSpPr>
                <p:cNvPr id="7" name="TextBox 6">
                  <a:extLst>
                    <a:ext uri="{FF2B5EF4-FFF2-40B4-BE49-F238E27FC236}">
                      <a16:creationId xmlns:a16="http://schemas.microsoft.com/office/drawing/2014/main" id="{6057CBC4-1157-97CB-A3CC-C0AFFADBA6DA}"/>
                    </a:ext>
                  </a:extLst>
                </p:cNvPr>
                <p:cNvSpPr txBox="1">
                  <a:spLocks noRot="1" noChangeAspect="1" noMove="1" noResize="1" noEditPoints="1" noAdjustHandles="1" noChangeArrowheads="1" noChangeShapeType="1" noTextEdit="1"/>
                </p:cNvSpPr>
                <p:nvPr/>
              </p:nvSpPr>
              <p:spPr>
                <a:xfrm>
                  <a:off x="4842071" y="5268166"/>
                  <a:ext cx="819319" cy="895602"/>
                </a:xfrm>
                <a:prstGeom prst="rect">
                  <a:avLst/>
                </a:prstGeom>
                <a:blipFill>
                  <a:blip r:embed="rId2"/>
                  <a:stretch>
                    <a:fillRect b="-27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8F8029-5B54-C37C-F792-2258BA5F8183}"/>
                    </a:ext>
                  </a:extLst>
                </p:cNvPr>
                <p:cNvSpPr txBox="1"/>
                <p:nvPr/>
              </p:nvSpPr>
              <p:spPr>
                <a:xfrm>
                  <a:off x="6672726" y="5268163"/>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𝐷</m:t>
                            </m:r>
                          </m:e>
                          <m:sub>
                            <m:r>
                              <a:rPr lang="en-US" sz="4000" b="0" i="1" baseline="-25000" smtClean="0">
                                <a:latin typeface="Cambria Math" panose="02040503050406030204" pitchFamily="18" charset="0"/>
                              </a:rPr>
                              <m:t>1</m:t>
                            </m:r>
                          </m:sub>
                        </m:sSub>
                      </m:oMath>
                    </m:oMathPara>
                  </a14:m>
                  <a:endParaRPr lang="en-US" sz="4000" baseline="-25000"/>
                </a:p>
              </p:txBody>
            </p:sp>
          </mc:Choice>
          <mc:Fallback xmlns="">
            <p:sp>
              <p:nvSpPr>
                <p:cNvPr id="8" name="TextBox 7">
                  <a:extLst>
                    <a:ext uri="{FF2B5EF4-FFF2-40B4-BE49-F238E27FC236}">
                      <a16:creationId xmlns:a16="http://schemas.microsoft.com/office/drawing/2014/main" id="{C18F8029-5B54-C37C-F792-2258BA5F8183}"/>
                    </a:ext>
                  </a:extLst>
                </p:cNvPr>
                <p:cNvSpPr txBox="1">
                  <a:spLocks noRot="1" noChangeAspect="1" noMove="1" noResize="1" noEditPoints="1" noAdjustHandles="1" noChangeArrowheads="1" noChangeShapeType="1" noTextEdit="1"/>
                </p:cNvSpPr>
                <p:nvPr/>
              </p:nvSpPr>
              <p:spPr>
                <a:xfrm>
                  <a:off x="6672726" y="5268163"/>
                  <a:ext cx="819319" cy="895602"/>
                </a:xfrm>
                <a:prstGeom prst="rect">
                  <a:avLst/>
                </a:prstGeom>
                <a:blipFill>
                  <a:blip r:embed="rId3"/>
                  <a:stretch>
                    <a:fillRect b="-2631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6FCE876E-97B0-A4E9-6579-208DB60E31AE}"/>
                  </a:ext>
                </a:extLst>
              </p:cNvPr>
              <p:cNvSpPr txBox="1">
                <a:spLocks/>
              </p:cNvSpPr>
              <p:nvPr/>
            </p:nvSpPr>
            <p:spPr>
              <a:xfrm>
                <a:off x="838200" y="5126304"/>
                <a:ext cx="11129920" cy="13068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Distributions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oMath>
                </a14:m>
                <a:r>
                  <a:rPr lang="en-US" sz="2400"/>
                  <a:t> </a:t>
                </a:r>
                <a:r>
                  <a:rPr lang="en-US" sz="2400">
                    <a:latin typeface="Century Schoolbook" panose="02040604050505020304" pitchFamily="18" charset="0"/>
                  </a:rPr>
                  <a:t>and</a:t>
                </a:r>
                <a:r>
                  <a:rPr lang="en-US" sz="240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a14:m>
                <a:r>
                  <a:rPr lang="en-US" sz="2400"/>
                  <a:t>.</a:t>
                </a:r>
              </a:p>
              <a:p>
                <a:pPr marL="0" indent="0">
                  <a:buFont typeface="Arial" panose="020B0604020202020204" pitchFamily="34" charset="0"/>
                  <a:buNone/>
                </a:pPr>
                <a:r>
                  <a:rPr lang="en-US" sz="2400">
                    <a:latin typeface="Century Schoolbook" panose="02040604050505020304" pitchFamily="18" charset="0"/>
                  </a:rPr>
                  <a:t>Distinguish between a random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oMath>
                </a14:m>
                <a:r>
                  <a:rPr lang="en-US" sz="2400">
                    <a:latin typeface="Century Schoolbook" panose="02040604050505020304" pitchFamily="18" charset="0"/>
                  </a:rPr>
                  <a:t> and a random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a14:m>
                <a:r>
                  <a:rPr lang="en-US" sz="2400">
                    <a:latin typeface="Century Schoolbook" panose="02040604050505020304" pitchFamily="18" charset="0"/>
                  </a:rPr>
                  <a:t>.</a:t>
                </a:r>
              </a:p>
              <a:p>
                <a:pPr marL="0" indent="0">
                  <a:buFont typeface="Arial" panose="020B0604020202020204" pitchFamily="34" charset="0"/>
                  <a:buNone/>
                </a:pPr>
                <a:endParaRPr lang="en-US" sz="2400">
                  <a:latin typeface="Century Schoolbook" panose="02040604050505020304" pitchFamily="18" charset="0"/>
                </a:endParaRPr>
              </a:p>
              <a:p>
                <a:pPr marL="0" indent="0">
                  <a:buFont typeface="Arial" panose="020B0604020202020204" pitchFamily="34" charset="0"/>
                  <a:buNone/>
                </a:pPr>
                <a:r>
                  <a:rPr lang="en-US" sz="2400" b="1" i="1">
                    <a:latin typeface="Century Schoolbook" panose="02040604050505020304" pitchFamily="18" charset="0"/>
                  </a:rPr>
                  <a:t>E</a:t>
                </a:r>
                <a:r>
                  <a:rPr lang="en-US" sz="2400" i="1">
                    <a:latin typeface="Century Schoolbook" panose="02040604050505020304" pitchFamily="18" charset="0"/>
                  </a:rPr>
                  <a:t>fficiently sampleable, statistically </a:t>
                </a:r>
                <a:r>
                  <a:rPr lang="en-US" sz="2400" b="1" i="1">
                    <a:latin typeface="Century Schoolbook" panose="02040604050505020304" pitchFamily="18" charset="0"/>
                  </a:rPr>
                  <a:t>F</a:t>
                </a:r>
                <a:r>
                  <a:rPr lang="en-US" sz="2400" i="1">
                    <a:latin typeface="Century Schoolbook" panose="02040604050505020304" pitchFamily="18" charset="0"/>
                  </a:rPr>
                  <a:t>ar, computationally </a:t>
                </a:r>
                <a:r>
                  <a:rPr lang="en-US" sz="2400" b="1" i="1">
                    <a:latin typeface="Century Schoolbook" panose="02040604050505020304" pitchFamily="18" charset="0"/>
                  </a:rPr>
                  <a:t>I</a:t>
                </a:r>
                <a:r>
                  <a:rPr lang="en-US" sz="2400" i="1">
                    <a:latin typeface="Century Schoolbook" panose="02040604050505020304" pitchFamily="18" charset="0"/>
                  </a:rPr>
                  <a:t>ndistinguishable </a:t>
                </a:r>
                <a:r>
                  <a:rPr lang="en-US" sz="2400" b="1" i="1">
                    <a:solidFill>
                      <a:schemeClr val="bg2">
                        <a:lumMod val="75000"/>
                      </a:schemeClr>
                    </a:solidFill>
                    <a:latin typeface="Century Schoolbook" panose="02040604050505020304" pitchFamily="18" charset="0"/>
                  </a:rPr>
                  <a:t>D</a:t>
                </a:r>
                <a:r>
                  <a:rPr lang="en-US" sz="2400" i="1">
                    <a:solidFill>
                      <a:schemeClr val="bg2">
                        <a:lumMod val="75000"/>
                      </a:schemeClr>
                    </a:solidFill>
                    <a:latin typeface="Century Schoolbook" panose="02040604050505020304" pitchFamily="18" charset="0"/>
                  </a:rPr>
                  <a:t>istributions</a:t>
                </a:r>
                <a:r>
                  <a:rPr lang="en-US" sz="2400" i="1">
                    <a:latin typeface="Century Schoolbook" panose="02040604050505020304" pitchFamily="18" charset="0"/>
                  </a:rPr>
                  <a:t>.</a:t>
                </a:r>
              </a:p>
            </p:txBody>
          </p:sp>
        </mc:Choice>
        <mc:Fallback xmlns="">
          <p:sp>
            <p:nvSpPr>
              <p:cNvPr id="10" name="Content Placeholder 2">
                <a:extLst>
                  <a:ext uri="{FF2B5EF4-FFF2-40B4-BE49-F238E27FC236}">
                    <a16:creationId xmlns:a16="http://schemas.microsoft.com/office/drawing/2014/main" id="{6FCE876E-97B0-A4E9-6579-208DB60E31AE}"/>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4"/>
                <a:stretch>
                  <a:fillRect l="-548" t="-7944" b="-7477"/>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C54A4FD5-383E-76B5-88A3-326CFB045ADF}"/>
              </a:ext>
            </a:extLst>
          </p:cNvPr>
          <p:cNvSpPr>
            <a:spLocks noGrp="1"/>
          </p:cNvSpPr>
          <p:nvPr>
            <p:ph type="sldNum" sz="quarter" idx="12"/>
          </p:nvPr>
        </p:nvSpPr>
        <p:spPr/>
        <p:txBody>
          <a:bodyPr/>
          <a:lstStyle/>
          <a:p>
            <a:fld id="{68E2B3F7-0564-411F-8980-F44F19FCCCAD}" type="slidenum">
              <a:rPr lang="en-US" smtClean="0"/>
              <a:t>32</a:t>
            </a:fld>
            <a:endParaRPr lang="en-US"/>
          </a:p>
        </p:txBody>
      </p:sp>
    </p:spTree>
    <p:extLst>
      <p:ext uri="{BB962C8B-B14F-4D97-AF65-F5344CB8AC3E}">
        <p14:creationId xmlns:p14="http://schemas.microsoft.com/office/powerpoint/2010/main" val="26741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AA04A4-2BBD-1772-AD73-E9259EA2A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49B06-0283-3549-4064-F0A7A9251662}"/>
              </a:ext>
            </a:extLst>
          </p:cNvPr>
          <p:cNvSpPr>
            <a:spLocks noGrp="1"/>
          </p:cNvSpPr>
          <p:nvPr>
            <p:ph type="title"/>
          </p:nvPr>
        </p:nvSpPr>
        <p:spPr>
          <a:xfrm>
            <a:off x="5394353" y="4548691"/>
            <a:ext cx="1306189" cy="646379"/>
          </a:xfrm>
        </p:spPr>
        <p:txBody>
          <a:bodyPr/>
          <a:lstStyle/>
          <a:p>
            <a:pPr algn="ctr"/>
            <a:r>
              <a:rPr lang="en-US" sz="2800">
                <a:latin typeface="Century Schoolbook" panose="02040604050505020304" pitchFamily="18" charset="0"/>
              </a:rPr>
              <a:t>EFI</a:t>
            </a:r>
            <a:endParaRPr lang="en-US"/>
          </a:p>
        </p:txBody>
      </p:sp>
      <p:sp>
        <p:nvSpPr>
          <p:cNvPr id="15" name="Title 1">
            <a:extLst>
              <a:ext uri="{FF2B5EF4-FFF2-40B4-BE49-F238E27FC236}">
                <a16:creationId xmlns:a16="http://schemas.microsoft.com/office/drawing/2014/main" id="{6292DAA1-AFA1-9BB0-73D0-BB9903AF63A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Classical Cryptography Landscape</a:t>
            </a:r>
          </a:p>
        </p:txBody>
      </p:sp>
      <p:grpSp>
        <p:nvGrpSpPr>
          <p:cNvPr id="28" name="Group 27">
            <a:extLst>
              <a:ext uri="{FF2B5EF4-FFF2-40B4-BE49-F238E27FC236}">
                <a16:creationId xmlns:a16="http://schemas.microsoft.com/office/drawing/2014/main" id="{753ED779-9265-867E-B939-EBCEFB7823F2}"/>
              </a:ext>
            </a:extLst>
          </p:cNvPr>
          <p:cNvGrpSpPr/>
          <p:nvPr/>
        </p:nvGrpSpPr>
        <p:grpSpPr>
          <a:xfrm>
            <a:off x="2689250" y="3819441"/>
            <a:ext cx="7280138" cy="426434"/>
            <a:chOff x="2689250" y="3819441"/>
            <a:chExt cx="7280138" cy="426434"/>
          </a:xfrm>
        </p:grpSpPr>
        <p:cxnSp>
          <p:nvCxnSpPr>
            <p:cNvPr id="17" name="Straight Connector 16">
              <a:extLst>
                <a:ext uri="{FF2B5EF4-FFF2-40B4-BE49-F238E27FC236}">
                  <a16:creationId xmlns:a16="http://schemas.microsoft.com/office/drawing/2014/main" id="{9577F092-569F-6E06-74A3-E538BBF3B700}"/>
                </a:ext>
              </a:extLst>
            </p:cNvPr>
            <p:cNvCxnSpPr/>
            <p:nvPr/>
          </p:nvCxnSpPr>
          <p:spPr>
            <a:xfrm>
              <a:off x="2824121" y="3819441"/>
              <a:ext cx="7145267" cy="0"/>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12491E7-ED00-AE16-C161-9E54DB855035}"/>
                </a:ext>
              </a:extLst>
            </p:cNvPr>
            <p:cNvSpPr txBox="1"/>
            <p:nvPr/>
          </p:nvSpPr>
          <p:spPr>
            <a:xfrm>
              <a:off x="2689250" y="3876543"/>
              <a:ext cx="1677075" cy="369332"/>
            </a:xfrm>
            <a:prstGeom prst="rect">
              <a:avLst/>
            </a:prstGeom>
            <a:noFill/>
          </p:spPr>
          <p:txBody>
            <a:bodyPr wrap="square">
              <a:spAutoFit/>
            </a:bodyPr>
            <a:lstStyle/>
            <a:p>
              <a:r>
                <a:rPr lang="en-US" sz="1800" i="1" err="1">
                  <a:solidFill>
                    <a:schemeClr val="accent4"/>
                  </a:solidFill>
                  <a:latin typeface="Century Schoolbook" panose="02040604050505020304" pitchFamily="18" charset="0"/>
                </a:rPr>
                <a:t>Minicrypt</a:t>
              </a:r>
              <a:endParaRPr lang="en-US" i="1">
                <a:solidFill>
                  <a:schemeClr val="accent4"/>
                </a:solidFill>
              </a:endParaRPr>
            </a:p>
          </p:txBody>
        </p:sp>
      </p:grpSp>
      <p:grpSp>
        <p:nvGrpSpPr>
          <p:cNvPr id="27" name="Group 26">
            <a:extLst>
              <a:ext uri="{FF2B5EF4-FFF2-40B4-BE49-F238E27FC236}">
                <a16:creationId xmlns:a16="http://schemas.microsoft.com/office/drawing/2014/main" id="{7BEF8B53-0F14-F603-7187-7F74CB24B3D9}"/>
              </a:ext>
            </a:extLst>
          </p:cNvPr>
          <p:cNvGrpSpPr/>
          <p:nvPr/>
        </p:nvGrpSpPr>
        <p:grpSpPr>
          <a:xfrm>
            <a:off x="3490363" y="1748882"/>
            <a:ext cx="5430432" cy="2852949"/>
            <a:chOff x="3490363" y="1748882"/>
            <a:chExt cx="5430432" cy="2852949"/>
          </a:xfrm>
        </p:grpSpPr>
        <p:sp>
          <p:nvSpPr>
            <p:cNvPr id="14" name="Title 1">
              <a:extLst>
                <a:ext uri="{FF2B5EF4-FFF2-40B4-BE49-F238E27FC236}">
                  <a16:creationId xmlns:a16="http://schemas.microsoft.com/office/drawing/2014/main" id="{8383A1B6-104C-B751-E5F3-0FF2BF2A01CE}"/>
                </a:ext>
              </a:extLst>
            </p:cNvPr>
            <p:cNvSpPr txBox="1">
              <a:spLocks/>
            </p:cNvSpPr>
            <p:nvPr/>
          </p:nvSpPr>
          <p:spPr>
            <a:xfrm>
              <a:off x="3490363" y="1748882"/>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Classical Cryptography*</a:t>
              </a:r>
              <a:endParaRPr lang="en-US" sz="66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82F4C7B-D7AA-BA7F-BD6D-1A9E26698656}"/>
                    </a:ext>
                  </a:extLst>
                </p:cNvPr>
                <p:cNvSpPr txBox="1"/>
                <p:nvPr/>
              </p:nvSpPr>
              <p:spPr>
                <a:xfrm rot="16200000" flipH="1" flipV="1">
                  <a:off x="5386934" y="3431101"/>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22" name="TextBox 21">
                  <a:extLst>
                    <a:ext uri="{FF2B5EF4-FFF2-40B4-BE49-F238E27FC236}">
                      <a16:creationId xmlns:a16="http://schemas.microsoft.com/office/drawing/2014/main" id="{382F4C7B-D7AA-BA7F-BD6D-1A9E26698656}"/>
                    </a:ext>
                  </a:extLst>
                </p:cNvPr>
                <p:cNvSpPr txBox="1">
                  <a:spLocks noRot="1" noChangeAspect="1" noMove="1" noResize="1" noEditPoints="1" noAdjustHandles="1" noChangeArrowheads="1" noChangeShapeType="1" noTextEdit="1"/>
                </p:cNvSpPr>
                <p:nvPr/>
              </p:nvSpPr>
              <p:spPr>
                <a:xfrm rot="16200000" flipH="1" flipV="1">
                  <a:off x="5386934" y="3431101"/>
                  <a:ext cx="1418130" cy="923330"/>
                </a:xfrm>
                <a:prstGeom prst="rect">
                  <a:avLst/>
                </a:prstGeom>
                <a:blipFill>
                  <a:blip r:embed="rId2"/>
                  <a:stretch>
                    <a:fillRect/>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C79DFEF9-C3C4-B9B5-BF58-16D0AD181819}"/>
              </a:ext>
            </a:extLst>
          </p:cNvPr>
          <p:cNvGrpSpPr/>
          <p:nvPr/>
        </p:nvGrpSpPr>
        <p:grpSpPr>
          <a:xfrm>
            <a:off x="3679726" y="4819674"/>
            <a:ext cx="3754830" cy="1021775"/>
            <a:chOff x="3728278" y="2570098"/>
            <a:chExt cx="3754830" cy="1021775"/>
          </a:xfrm>
        </p:grpSpPr>
        <p:sp>
          <p:nvSpPr>
            <p:cNvPr id="12" name="Title 1">
              <a:extLst>
                <a:ext uri="{FF2B5EF4-FFF2-40B4-BE49-F238E27FC236}">
                  <a16:creationId xmlns:a16="http://schemas.microsoft.com/office/drawing/2014/main" id="{BC6623AF-6A45-2FAB-F5CC-F9D00AC81C27}"/>
                </a:ext>
              </a:extLst>
            </p:cNvPr>
            <p:cNvSpPr txBox="1">
              <a:spLocks/>
            </p:cNvSpPr>
            <p:nvPr/>
          </p:nvSpPr>
          <p:spPr>
            <a:xfrm>
              <a:off x="3728278" y="2899707"/>
              <a:ext cx="2309210" cy="64637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Commitments</a:t>
              </a:r>
              <a:endParaRPr lang="en-US"/>
            </a:p>
          </p:txBody>
        </p:sp>
        <p:sp>
          <p:nvSpPr>
            <p:cNvPr id="13" name="Title 1">
              <a:extLst>
                <a:ext uri="{FF2B5EF4-FFF2-40B4-BE49-F238E27FC236}">
                  <a16:creationId xmlns:a16="http://schemas.microsoft.com/office/drawing/2014/main" id="{60B5B4B2-EF21-416E-52C0-44017CD18BC0}"/>
                </a:ext>
              </a:extLst>
            </p:cNvPr>
            <p:cNvSpPr txBox="1">
              <a:spLocks/>
            </p:cNvSpPr>
            <p:nvPr/>
          </p:nvSpPr>
          <p:spPr>
            <a:xfrm>
              <a:off x="6176919" y="2945494"/>
              <a:ext cx="1306189"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OWF</a:t>
              </a: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298F13-BF74-BE7C-BA05-2B317CB2952D}"/>
                    </a:ext>
                  </a:extLst>
                </p:cNvPr>
                <p:cNvSpPr txBox="1"/>
                <p:nvPr/>
              </p:nvSpPr>
              <p:spPr>
                <a:xfrm rot="19544343">
                  <a:off x="5256305" y="2570099"/>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3" name="TextBox 22">
                  <a:extLst>
                    <a:ext uri="{FF2B5EF4-FFF2-40B4-BE49-F238E27FC236}">
                      <a16:creationId xmlns:a16="http://schemas.microsoft.com/office/drawing/2014/main" id="{F5298F13-BF74-BE7C-BA05-2B317CB2952D}"/>
                    </a:ext>
                  </a:extLst>
                </p:cNvPr>
                <p:cNvSpPr txBox="1">
                  <a:spLocks noRot="1" noChangeAspect="1" noMove="1" noResize="1" noEditPoints="1" noAdjustHandles="1" noChangeArrowheads="1" noChangeShapeType="1" noTextEdit="1"/>
                </p:cNvSpPr>
                <p:nvPr/>
              </p:nvSpPr>
              <p:spPr>
                <a:xfrm rot="19544343">
                  <a:off x="5256305" y="2570099"/>
                  <a:ext cx="67150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CFF2D94-3A69-436D-4AD7-FB4837B714FE}"/>
                    </a:ext>
                  </a:extLst>
                </p:cNvPr>
                <p:cNvSpPr txBox="1"/>
                <p:nvPr/>
              </p:nvSpPr>
              <p:spPr>
                <a:xfrm rot="2055657" flipH="1">
                  <a:off x="6274222" y="2570098"/>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4" name="TextBox 23">
                  <a:extLst>
                    <a:ext uri="{FF2B5EF4-FFF2-40B4-BE49-F238E27FC236}">
                      <a16:creationId xmlns:a16="http://schemas.microsoft.com/office/drawing/2014/main" id="{1CFF2D94-3A69-436D-4AD7-FB4837B714FE}"/>
                    </a:ext>
                  </a:extLst>
                </p:cNvPr>
                <p:cNvSpPr txBox="1">
                  <a:spLocks noRot="1" noChangeAspect="1" noMove="1" noResize="1" noEditPoints="1" noAdjustHandles="1" noChangeArrowheads="1" noChangeShapeType="1" noTextEdit="1"/>
                </p:cNvSpPr>
                <p:nvPr/>
              </p:nvSpPr>
              <p:spPr>
                <a:xfrm rot="2055657" flipH="1">
                  <a:off x="6274222" y="2570098"/>
                  <a:ext cx="671505"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FA25A88-F6DE-6C48-33B9-837A9990A400}"/>
                    </a:ext>
                  </a:extLst>
                </p:cNvPr>
                <p:cNvSpPr txBox="1"/>
                <p:nvPr/>
              </p:nvSpPr>
              <p:spPr>
                <a:xfrm>
                  <a:off x="5797085" y="2961287"/>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5" name="TextBox 24">
                  <a:extLst>
                    <a:ext uri="{FF2B5EF4-FFF2-40B4-BE49-F238E27FC236}">
                      <a16:creationId xmlns:a16="http://schemas.microsoft.com/office/drawing/2014/main" id="{CFA25A88-F6DE-6C48-33B9-837A9990A400}"/>
                    </a:ext>
                  </a:extLst>
                </p:cNvPr>
                <p:cNvSpPr txBox="1">
                  <a:spLocks noRot="1" noChangeAspect="1" noMove="1" noResize="1" noEditPoints="1" noAdjustHandles="1" noChangeArrowheads="1" noChangeShapeType="1" noTextEdit="1"/>
                </p:cNvSpPr>
                <p:nvPr/>
              </p:nvSpPr>
              <p:spPr>
                <a:xfrm>
                  <a:off x="5797085" y="2961287"/>
                  <a:ext cx="671505" cy="523220"/>
                </a:xfrm>
                <a:prstGeom prst="rect">
                  <a:avLst/>
                </a:prstGeom>
                <a:blipFill>
                  <a:blip r:embed="rId5"/>
                  <a:stretch>
                    <a:fillRect/>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B4CBE179-02A2-85BB-B960-2B28D841B924}"/>
              </a:ext>
            </a:extLst>
          </p:cNvPr>
          <p:cNvSpPr txBox="1"/>
          <p:nvPr/>
        </p:nvSpPr>
        <p:spPr>
          <a:xfrm>
            <a:off x="8793678" y="6405527"/>
            <a:ext cx="3790209" cy="369332"/>
          </a:xfrm>
          <a:prstGeom prst="rect">
            <a:avLst/>
          </a:prstGeom>
          <a:noFill/>
        </p:spPr>
        <p:txBody>
          <a:bodyPr wrap="square" rtlCol="0">
            <a:spAutoFit/>
          </a:bodyPr>
          <a:lstStyle/>
          <a:p>
            <a:r>
              <a:rPr lang="en-IL"/>
              <a:t>*Indistinguishability Obfuscation</a:t>
            </a:r>
          </a:p>
        </p:txBody>
      </p:sp>
      <p:sp>
        <p:nvSpPr>
          <p:cNvPr id="6" name="Right Brace 5">
            <a:extLst>
              <a:ext uri="{FF2B5EF4-FFF2-40B4-BE49-F238E27FC236}">
                <a16:creationId xmlns:a16="http://schemas.microsoft.com/office/drawing/2014/main" id="{3FF3393C-5B3A-B8C7-8052-8EBF27BA7950}"/>
              </a:ext>
            </a:extLst>
          </p:cNvPr>
          <p:cNvSpPr/>
          <p:nvPr/>
        </p:nvSpPr>
        <p:spPr>
          <a:xfrm>
            <a:off x="7264578" y="4531470"/>
            <a:ext cx="1311369" cy="14167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CFE1FEB4-E397-1794-AF4B-75E4B1F71CFF}"/>
              </a:ext>
            </a:extLst>
          </p:cNvPr>
          <p:cNvSpPr txBox="1"/>
          <p:nvPr/>
        </p:nvSpPr>
        <p:spPr>
          <a:xfrm>
            <a:off x="8279096" y="4871880"/>
            <a:ext cx="2074090" cy="830997"/>
          </a:xfrm>
          <a:prstGeom prst="rect">
            <a:avLst/>
          </a:prstGeom>
          <a:noFill/>
        </p:spPr>
        <p:txBody>
          <a:bodyPr wrap="square" rtlCol="0">
            <a:spAutoFit/>
          </a:bodyPr>
          <a:lstStyle/>
          <a:p>
            <a:pPr algn="ctr"/>
            <a:r>
              <a:rPr lang="en-IL" sz="2400"/>
              <a:t>Weakest assumptions</a:t>
            </a:r>
          </a:p>
        </p:txBody>
      </p:sp>
      <p:sp>
        <p:nvSpPr>
          <p:cNvPr id="4" name="Slide Number Placeholder 3">
            <a:extLst>
              <a:ext uri="{FF2B5EF4-FFF2-40B4-BE49-F238E27FC236}">
                <a16:creationId xmlns:a16="http://schemas.microsoft.com/office/drawing/2014/main" id="{3117F8CC-998A-C2AD-1ADC-E1D41A1700D2}"/>
              </a:ext>
            </a:extLst>
          </p:cNvPr>
          <p:cNvSpPr>
            <a:spLocks noGrp="1"/>
          </p:cNvSpPr>
          <p:nvPr>
            <p:ph type="sldNum" sz="quarter" idx="12"/>
          </p:nvPr>
        </p:nvSpPr>
        <p:spPr/>
        <p:txBody>
          <a:bodyPr/>
          <a:lstStyle/>
          <a:p>
            <a:fld id="{68E2B3F7-0564-411F-8980-F44F19FCCCAD}" type="slidenum">
              <a:rPr lang="en-US" smtClean="0"/>
              <a:t>33</a:t>
            </a:fld>
            <a:endParaRPr lang="en-US"/>
          </a:p>
        </p:txBody>
      </p:sp>
    </p:spTree>
    <p:extLst>
      <p:ext uri="{BB962C8B-B14F-4D97-AF65-F5344CB8AC3E}">
        <p14:creationId xmlns:p14="http://schemas.microsoft.com/office/powerpoint/2010/main" val="30175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197501-16FA-46C9-3C60-526356D0A209}"/>
              </a:ext>
            </a:extLst>
          </p:cNvPr>
          <p:cNvSpPr>
            <a:spLocks noGrp="1"/>
          </p:cNvSpPr>
          <p:nvPr>
            <p:ph type="title"/>
          </p:nvPr>
        </p:nvSpPr>
        <p:spPr>
          <a:xfrm>
            <a:off x="838200" y="365125"/>
            <a:ext cx="10515600" cy="1325563"/>
          </a:xfrm>
        </p:spPr>
        <p:txBody>
          <a:bodyPr/>
          <a:lstStyle/>
          <a:p>
            <a:r>
              <a:rPr lang="en-US">
                <a:latin typeface="Century Schoolbook" panose="02040604050505020304" pitchFamily="18" charset="0"/>
              </a:rPr>
              <a:t>From EFIs to OWFs</a:t>
            </a:r>
            <a:endParaRPr lang="en-US">
              <a:solidFill>
                <a:schemeClr val="bg2">
                  <a:lumMod val="75000"/>
                </a:schemeClr>
              </a:solidFill>
            </a:endParaRPr>
          </a:p>
        </p:txBody>
      </p:sp>
      <p:sp>
        <p:nvSpPr>
          <p:cNvPr id="5" name="Content Placeholder 2">
            <a:extLst>
              <a:ext uri="{FF2B5EF4-FFF2-40B4-BE49-F238E27FC236}">
                <a16:creationId xmlns:a16="http://schemas.microsoft.com/office/drawing/2014/main" id="{191F8126-B28C-297C-AAA5-BC6C8E83470A}"/>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Classically, hard decision and hard search are equivalent </a:t>
            </a:r>
            <a:r>
              <a:rPr lang="en-US" sz="2400">
                <a:solidFill>
                  <a:schemeClr val="bg2">
                    <a:lumMod val="75000"/>
                  </a:schemeClr>
                </a:solidFill>
                <a:latin typeface="Century Schoolbook" panose="02040604050505020304" pitchFamily="18" charset="0"/>
              </a:rPr>
              <a:t>[HILL’97]</a:t>
            </a:r>
            <a:r>
              <a:rPr lang="en-US" sz="2400">
                <a:latin typeface="Century Schoolbook" panose="02040604050505020304" pitchFamily="18" charset="0"/>
              </a:rPr>
              <a:t>.</a:t>
            </a:r>
            <a:endParaRPr lang="en-US" sz="2400"/>
          </a:p>
        </p:txBody>
      </p:sp>
      <p:sp>
        <p:nvSpPr>
          <p:cNvPr id="2" name="Slide Number Placeholder 1">
            <a:extLst>
              <a:ext uri="{FF2B5EF4-FFF2-40B4-BE49-F238E27FC236}">
                <a16:creationId xmlns:a16="http://schemas.microsoft.com/office/drawing/2014/main" id="{DC6FF245-2D9F-4D50-7B12-FAFB7AD822D3}"/>
              </a:ext>
            </a:extLst>
          </p:cNvPr>
          <p:cNvSpPr>
            <a:spLocks noGrp="1"/>
          </p:cNvSpPr>
          <p:nvPr>
            <p:ph type="sldNum" sz="quarter" idx="12"/>
          </p:nvPr>
        </p:nvSpPr>
        <p:spPr/>
        <p:txBody>
          <a:bodyPr/>
          <a:lstStyle/>
          <a:p>
            <a:fld id="{68E2B3F7-0564-411F-8980-F44F19FCCCAD}" type="slidenum">
              <a:rPr lang="en-US" smtClean="0"/>
              <a:t>34</a:t>
            </a:fld>
            <a:endParaRPr lang="en-US"/>
          </a:p>
        </p:txBody>
      </p:sp>
    </p:spTree>
    <p:extLst>
      <p:ext uri="{BB962C8B-B14F-4D97-AF65-F5344CB8AC3E}">
        <p14:creationId xmlns:p14="http://schemas.microsoft.com/office/powerpoint/2010/main" val="3317488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B6B1592-5DEB-C7A7-3EAE-FBDC024C4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887A9-D20F-55CC-D42F-31AA9A04FEFA}"/>
              </a:ext>
            </a:extLst>
          </p:cNvPr>
          <p:cNvSpPr>
            <a:spLocks noGrp="1"/>
          </p:cNvSpPr>
          <p:nvPr>
            <p:ph type="title"/>
          </p:nvPr>
        </p:nvSpPr>
        <p:spPr/>
        <p:txBody>
          <a:bodyPr/>
          <a:lstStyle/>
          <a:p>
            <a:r>
              <a:rPr lang="en-US">
                <a:latin typeface="Century Schoolbook" panose="02040604050505020304" pitchFamily="18" charset="0"/>
              </a:rPr>
              <a:t>Cryptography</a:t>
            </a:r>
          </a:p>
        </p:txBody>
      </p:sp>
      <p:sp>
        <p:nvSpPr>
          <p:cNvPr id="3" name="Content Placeholder 2">
            <a:extLst>
              <a:ext uri="{FF2B5EF4-FFF2-40B4-BE49-F238E27FC236}">
                <a16:creationId xmlns:a16="http://schemas.microsoft.com/office/drawing/2014/main" id="{28528CD6-9564-62E0-6EFF-D0343511931B}"/>
              </a:ext>
            </a:extLst>
          </p:cNvPr>
          <p:cNvSpPr>
            <a:spLocks noGrp="1"/>
          </p:cNvSpPr>
          <p:nvPr>
            <p:ph idx="1"/>
          </p:nvPr>
        </p:nvSpPr>
        <p:spPr/>
        <p:txBody>
          <a:bodyPr>
            <a:normAutofit lnSpcReduction="10000"/>
          </a:bodyPr>
          <a:lstStyle/>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Based on average-case hard problems.</a:t>
            </a:r>
          </a:p>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 to find a solution.</a:t>
            </a:r>
          </a:p>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For non-uniform security, randomness is needed.</a:t>
            </a:r>
          </a:p>
          <a:p>
            <a:pPr marL="0" indent="0">
              <a:buNone/>
            </a:pPr>
            <a:endParaRPr lang="en-US">
              <a:latin typeface="Century Schoolbook" panose="02040604050505020304" pitchFamily="18" charset="0"/>
            </a:endParaRPr>
          </a:p>
          <a:p>
            <a:pPr marL="0" indent="0">
              <a:buNone/>
            </a:pPr>
            <a:r>
              <a:rPr lang="en-US" u="sng">
                <a:latin typeface="Century Schoolbook" panose="02040604050505020304" pitchFamily="18" charset="0"/>
              </a:rPr>
              <a:t>Classically, all randomness is </a:t>
            </a:r>
            <a:r>
              <a:rPr lang="en-US" i="1" u="sng" err="1">
                <a:latin typeface="Century Schoolbook" panose="02040604050505020304" pitchFamily="18" charset="0"/>
              </a:rPr>
              <a:t>derandomizable</a:t>
            </a:r>
            <a:r>
              <a:rPr lang="en-US" u="sng">
                <a:latin typeface="Century Schoolbook" panose="02040604050505020304" pitchFamily="18" charset="0"/>
              </a:rPr>
              <a:t>.</a:t>
            </a:r>
          </a:p>
        </p:txBody>
      </p:sp>
      <p:sp>
        <p:nvSpPr>
          <p:cNvPr id="4" name="Slide Number Placeholder 3">
            <a:extLst>
              <a:ext uri="{FF2B5EF4-FFF2-40B4-BE49-F238E27FC236}">
                <a16:creationId xmlns:a16="http://schemas.microsoft.com/office/drawing/2014/main" id="{69ED5809-414D-D0FF-3DC6-74D53987F4B5}"/>
              </a:ext>
            </a:extLst>
          </p:cNvPr>
          <p:cNvSpPr>
            <a:spLocks noGrp="1"/>
          </p:cNvSpPr>
          <p:nvPr>
            <p:ph type="sldNum" sz="quarter" idx="12"/>
          </p:nvPr>
        </p:nvSpPr>
        <p:spPr/>
        <p:txBody>
          <a:bodyPr/>
          <a:lstStyle/>
          <a:p>
            <a:fld id="{68E2B3F7-0564-411F-8980-F44F19FCCCAD}" type="slidenum">
              <a:rPr lang="en-US" smtClean="0"/>
              <a:t>35</a:t>
            </a:fld>
            <a:endParaRPr lang="en-US"/>
          </a:p>
        </p:txBody>
      </p:sp>
    </p:spTree>
    <p:extLst>
      <p:ext uri="{BB962C8B-B14F-4D97-AF65-F5344CB8AC3E}">
        <p14:creationId xmlns:p14="http://schemas.microsoft.com/office/powerpoint/2010/main" val="3429270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051F5F5-2DE5-1C33-5D54-D5C5D8E60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BE36D-5544-E202-29ED-346EBD69FC3B}"/>
              </a:ext>
            </a:extLst>
          </p:cNvPr>
          <p:cNvSpPr>
            <a:spLocks noGrp="1"/>
          </p:cNvSpPr>
          <p:nvPr>
            <p:ph type="title"/>
          </p:nvPr>
        </p:nvSpPr>
        <p:spPr/>
        <p:txBody>
          <a:bodyPr/>
          <a:lstStyle/>
          <a:p>
            <a:r>
              <a:rPr lang="en-US">
                <a:latin typeface="Century Schoolbook" panose="02040604050505020304" pitchFamily="18" charset="0"/>
              </a:rPr>
              <a:t>EFI</a:t>
            </a:r>
            <a:r>
              <a:rPr lang="en-US">
                <a:solidFill>
                  <a:schemeClr val="bg2">
                    <a:lumMod val="75000"/>
                  </a:schemeClr>
                </a:solidFill>
                <a:latin typeface="Century Schoolbook" panose="02040604050505020304" pitchFamily="18" charset="0"/>
              </a:rPr>
              <a:t>D</a:t>
            </a:r>
            <a:r>
              <a:rPr lang="en-US">
                <a:latin typeface="Century Schoolbook" panose="02040604050505020304" pitchFamily="18" charset="0"/>
              </a:rPr>
              <a:t>s </a:t>
            </a:r>
            <a:r>
              <a:rPr lang="en-US">
                <a:solidFill>
                  <a:schemeClr val="bg2">
                    <a:lumMod val="75000"/>
                  </a:schemeClr>
                </a:solidFill>
                <a:latin typeface="Century Schoolbook" panose="02040604050505020304" pitchFamily="18" charset="0"/>
              </a:rPr>
              <a:t>[Goldreich’90]</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44CDB397-974D-3E87-192E-9394BCB724BB}"/>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most generic form of an average-case hard problem.</a:t>
            </a:r>
            <a:endParaRPr lang="en-US" sz="2400"/>
          </a:p>
        </p:txBody>
      </p:sp>
      <p:grpSp>
        <p:nvGrpSpPr>
          <p:cNvPr id="9" name="Group 8">
            <a:extLst>
              <a:ext uri="{FF2B5EF4-FFF2-40B4-BE49-F238E27FC236}">
                <a16:creationId xmlns:a16="http://schemas.microsoft.com/office/drawing/2014/main" id="{D8D50461-A9BF-EFEE-9E6C-9AA20EB62076}"/>
              </a:ext>
            </a:extLst>
          </p:cNvPr>
          <p:cNvGrpSpPr/>
          <p:nvPr/>
        </p:nvGrpSpPr>
        <p:grpSpPr>
          <a:xfrm>
            <a:off x="6951048" y="2095837"/>
            <a:ext cx="3665692" cy="2763384"/>
            <a:chOff x="3770889" y="2807935"/>
            <a:chExt cx="4732492" cy="3567591"/>
          </a:xfrm>
        </p:grpSpPr>
        <p:sp>
          <p:nvSpPr>
            <p:cNvPr id="4" name="Oval 3">
              <a:extLst>
                <a:ext uri="{FF2B5EF4-FFF2-40B4-BE49-F238E27FC236}">
                  <a16:creationId xmlns:a16="http://schemas.microsoft.com/office/drawing/2014/main" id="{0244A698-22EA-14CF-7C89-18B3F2922960}"/>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5EE4CC7F-07FB-DC3A-A1BC-149447B94FBD}"/>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7BB331-B1A9-233A-C292-0AB3CEAA2D9B}"/>
                    </a:ext>
                  </a:extLst>
                </p:cNvPr>
                <p:cNvSpPr txBox="1"/>
                <p:nvPr/>
              </p:nvSpPr>
              <p:spPr>
                <a:xfrm>
                  <a:off x="4842071" y="5790516"/>
                  <a:ext cx="819319" cy="5850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baseline="-25000"/>
                </a:p>
              </p:txBody>
            </p:sp>
          </mc:Choice>
          <mc:Fallback xmlns="">
            <p:sp>
              <p:nvSpPr>
                <p:cNvPr id="7" name="TextBox 6">
                  <a:extLst>
                    <a:ext uri="{FF2B5EF4-FFF2-40B4-BE49-F238E27FC236}">
                      <a16:creationId xmlns:a16="http://schemas.microsoft.com/office/drawing/2014/main" id="{787BB331-B1A9-233A-C292-0AB3CEAA2D9B}"/>
                    </a:ext>
                  </a:extLst>
                </p:cNvPr>
                <p:cNvSpPr txBox="1">
                  <a:spLocks noRot="1" noChangeAspect="1" noMove="1" noResize="1" noEditPoints="1" noAdjustHandles="1" noChangeArrowheads="1" noChangeShapeType="1" noTextEdit="1"/>
                </p:cNvSpPr>
                <p:nvPr/>
              </p:nvSpPr>
              <p:spPr>
                <a:xfrm>
                  <a:off x="4842071" y="5790516"/>
                  <a:ext cx="819319" cy="585010"/>
                </a:xfrm>
                <a:prstGeom prst="rect">
                  <a:avLst/>
                </a:prstGeom>
                <a:blipFill>
                  <a:blip r:embed="rId2"/>
                  <a:stretch>
                    <a:fillRect l="-29808" r="-29808"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2F64C8-8201-8D48-DC2F-01A4EE3D8254}"/>
                    </a:ext>
                  </a:extLst>
                </p:cNvPr>
                <p:cNvSpPr txBox="1"/>
                <p:nvPr/>
              </p:nvSpPr>
              <p:spPr>
                <a:xfrm>
                  <a:off x="6672726" y="5790512"/>
                  <a:ext cx="819319" cy="5850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baseline="-25000"/>
                </a:p>
              </p:txBody>
            </p:sp>
          </mc:Choice>
          <mc:Fallback xmlns="">
            <p:sp>
              <p:nvSpPr>
                <p:cNvPr id="8" name="TextBox 7">
                  <a:extLst>
                    <a:ext uri="{FF2B5EF4-FFF2-40B4-BE49-F238E27FC236}">
                      <a16:creationId xmlns:a16="http://schemas.microsoft.com/office/drawing/2014/main" id="{D82F64C8-8201-8D48-DC2F-01A4EE3D8254}"/>
                    </a:ext>
                  </a:extLst>
                </p:cNvPr>
                <p:cNvSpPr txBox="1">
                  <a:spLocks noRot="1" noChangeAspect="1" noMove="1" noResize="1" noEditPoints="1" noAdjustHandles="1" noChangeArrowheads="1" noChangeShapeType="1" noTextEdit="1"/>
                </p:cNvSpPr>
                <p:nvPr/>
              </p:nvSpPr>
              <p:spPr>
                <a:xfrm>
                  <a:off x="6672726" y="5790512"/>
                  <a:ext cx="819319" cy="585010"/>
                </a:xfrm>
                <a:prstGeom prst="rect">
                  <a:avLst/>
                </a:prstGeom>
                <a:blipFill>
                  <a:blip r:embed="rId3"/>
                  <a:stretch>
                    <a:fillRect l="-29808" r="-28846" b="-216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FD7A508-733C-99D8-D5CE-5B4990E1D4FE}"/>
                  </a:ext>
                </a:extLst>
              </p:cNvPr>
              <p:cNvSpPr txBox="1">
                <a:spLocks/>
              </p:cNvSpPr>
              <p:nvPr/>
            </p:nvSpPr>
            <p:spPr>
              <a:xfrm>
                <a:off x="838200" y="5126304"/>
                <a:ext cx="11129920" cy="13068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Distributions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a:t> </a:t>
                </a:r>
                <a:r>
                  <a:rPr lang="en-US" sz="2400">
                    <a:latin typeface="Century Schoolbook" panose="02040604050505020304" pitchFamily="18" charset="0"/>
                  </a:rPr>
                  <a:t>and</a:t>
                </a:r>
                <a:r>
                  <a:rPr lang="en-US" sz="240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a:t>.</a:t>
                </a:r>
              </a:p>
              <a:p>
                <a:pPr marL="0" indent="0">
                  <a:buFont typeface="Arial" panose="020B0604020202020204" pitchFamily="34" charset="0"/>
                  <a:buNone/>
                </a:pPr>
                <a:r>
                  <a:rPr lang="en-US" sz="2400">
                    <a:latin typeface="Century Schoolbook" panose="02040604050505020304" pitchFamily="18" charset="0"/>
                  </a:rPr>
                  <a:t>Distinguish between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a:latin typeface="Century Schoolbook" panose="02040604050505020304" pitchFamily="18" charset="0"/>
                  </a:rPr>
                  <a:t> and a random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a:latin typeface="Century Schoolbook" panose="02040604050505020304" pitchFamily="18" charset="0"/>
                  </a:rPr>
                  <a:t>, for a random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a:t>
                </a:r>
              </a:p>
              <a:p>
                <a:pPr marL="0" indent="0">
                  <a:buFont typeface="Arial" panose="020B0604020202020204" pitchFamily="34" charset="0"/>
                  <a:buNone/>
                </a:pPr>
                <a:endParaRPr lang="en-US" sz="2400">
                  <a:latin typeface="Century Schoolbook" panose="02040604050505020304" pitchFamily="18" charset="0"/>
                </a:endParaRPr>
              </a:p>
              <a:p>
                <a:pPr marL="0" indent="0">
                  <a:buFont typeface="Arial" panose="020B0604020202020204" pitchFamily="34" charset="0"/>
                  <a:buNone/>
                </a:pPr>
                <a:r>
                  <a:rPr lang="en-US" sz="2400" b="1" i="1">
                    <a:latin typeface="Century Schoolbook" panose="02040604050505020304" pitchFamily="18" charset="0"/>
                  </a:rPr>
                  <a:t>E</a:t>
                </a:r>
                <a:r>
                  <a:rPr lang="en-US" sz="2400" i="1">
                    <a:latin typeface="Century Schoolbook" panose="02040604050505020304" pitchFamily="18" charset="0"/>
                  </a:rPr>
                  <a:t>fficiently sampleable, statistically </a:t>
                </a:r>
                <a:r>
                  <a:rPr lang="en-US" sz="2400" b="1" i="1">
                    <a:latin typeface="Century Schoolbook" panose="02040604050505020304" pitchFamily="18" charset="0"/>
                  </a:rPr>
                  <a:t>F</a:t>
                </a:r>
                <a:r>
                  <a:rPr lang="en-US" sz="2400" i="1">
                    <a:latin typeface="Century Schoolbook" panose="02040604050505020304" pitchFamily="18" charset="0"/>
                  </a:rPr>
                  <a:t>ar, computationally </a:t>
                </a:r>
                <a:r>
                  <a:rPr lang="en-US" sz="2400" b="1" i="1">
                    <a:latin typeface="Century Schoolbook" panose="02040604050505020304" pitchFamily="18" charset="0"/>
                  </a:rPr>
                  <a:t>I</a:t>
                </a:r>
                <a:r>
                  <a:rPr lang="en-US" sz="2400" i="1">
                    <a:latin typeface="Century Schoolbook" panose="02040604050505020304" pitchFamily="18" charset="0"/>
                  </a:rPr>
                  <a:t>ndistinguishable </a:t>
                </a:r>
                <a:r>
                  <a:rPr lang="en-US" sz="2400" b="1" i="1">
                    <a:solidFill>
                      <a:schemeClr val="bg2">
                        <a:lumMod val="75000"/>
                      </a:schemeClr>
                    </a:solidFill>
                    <a:latin typeface="Century Schoolbook" panose="02040604050505020304" pitchFamily="18" charset="0"/>
                  </a:rPr>
                  <a:t>D</a:t>
                </a:r>
                <a:r>
                  <a:rPr lang="en-US" sz="2400" i="1">
                    <a:solidFill>
                      <a:schemeClr val="bg2">
                        <a:lumMod val="75000"/>
                      </a:schemeClr>
                    </a:solidFill>
                    <a:latin typeface="Century Schoolbook" panose="02040604050505020304" pitchFamily="18" charset="0"/>
                  </a:rPr>
                  <a:t>istributions.</a:t>
                </a:r>
              </a:p>
            </p:txBody>
          </p:sp>
        </mc:Choice>
        <mc:Fallback xmlns="">
          <p:sp>
            <p:nvSpPr>
              <p:cNvPr id="10" name="Content Placeholder 2">
                <a:extLst>
                  <a:ext uri="{FF2B5EF4-FFF2-40B4-BE49-F238E27FC236}">
                    <a16:creationId xmlns:a16="http://schemas.microsoft.com/office/drawing/2014/main" id="{BFD7A508-733C-99D8-D5CE-5B4990E1D4FE}"/>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4"/>
                <a:stretch>
                  <a:fillRect l="-548" t="-7944" b="-7477"/>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8C1231F9-E34C-C643-DFDB-05D76C5FCD77}"/>
              </a:ext>
            </a:extLst>
          </p:cNvPr>
          <p:cNvGrpSpPr/>
          <p:nvPr/>
        </p:nvGrpSpPr>
        <p:grpSpPr>
          <a:xfrm>
            <a:off x="2103947" y="1798924"/>
            <a:ext cx="2954829" cy="2360468"/>
            <a:chOff x="1374410" y="2051450"/>
            <a:chExt cx="3668798" cy="2360468"/>
          </a:xfrm>
        </p:grpSpPr>
        <p:grpSp>
          <p:nvGrpSpPr>
            <p:cNvPr id="6" name="Group 5">
              <a:extLst>
                <a:ext uri="{FF2B5EF4-FFF2-40B4-BE49-F238E27FC236}">
                  <a16:creationId xmlns:a16="http://schemas.microsoft.com/office/drawing/2014/main" id="{0C983ABB-4CC5-B49C-1F96-667CE084304C}"/>
                </a:ext>
              </a:extLst>
            </p:cNvPr>
            <p:cNvGrpSpPr/>
            <p:nvPr/>
          </p:nvGrpSpPr>
          <p:grpSpPr>
            <a:xfrm>
              <a:off x="1374410" y="2051450"/>
              <a:ext cx="3668798" cy="1129586"/>
              <a:chOff x="4131267" y="2149508"/>
              <a:chExt cx="3668798" cy="1129586"/>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A384BD-EE36-B36D-D97F-E69FB1E33B6C}"/>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11" name="TextBox 10">
                    <a:extLst>
                      <a:ext uri="{FF2B5EF4-FFF2-40B4-BE49-F238E27FC236}">
                        <a16:creationId xmlns:a16="http://schemas.microsoft.com/office/drawing/2014/main" id="{58A384BD-EE36-B36D-D97F-E69FB1E33B6C}"/>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8BCF7-9DFC-FBA9-FA6A-3B7823182058}"/>
                      </a:ext>
                    </a:extLst>
                  </p:cNvPr>
                  <p:cNvSpPr txBox="1"/>
                  <p:nvPr/>
                </p:nvSpPr>
                <p:spPr>
                  <a:xfrm>
                    <a:off x="716543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𝑦</m:t>
                          </m:r>
                        </m:oMath>
                      </m:oMathPara>
                    </a14:m>
                    <a:endParaRPr lang="en-US" sz="4000" baseline="-25000"/>
                  </a:p>
                </p:txBody>
              </p:sp>
            </mc:Choice>
            <mc:Fallback xmlns="">
              <p:sp>
                <p:nvSpPr>
                  <p:cNvPr id="12" name="TextBox 11">
                    <a:extLst>
                      <a:ext uri="{FF2B5EF4-FFF2-40B4-BE49-F238E27FC236}">
                        <a16:creationId xmlns:a16="http://schemas.microsoft.com/office/drawing/2014/main" id="{4958BCF7-9DFC-FBA9-FA6A-3B7823182058}"/>
                      </a:ext>
                    </a:extLst>
                  </p:cNvPr>
                  <p:cNvSpPr txBox="1">
                    <a:spLocks noRot="1" noChangeAspect="1" noMove="1" noResize="1" noEditPoints="1" noAdjustHandles="1" noChangeArrowheads="1" noChangeShapeType="1" noTextEdit="1"/>
                  </p:cNvSpPr>
                  <p:nvPr/>
                </p:nvSpPr>
                <p:spPr>
                  <a:xfrm>
                    <a:off x="7165437" y="2585378"/>
                    <a:ext cx="634628" cy="693716"/>
                  </a:xfrm>
                  <a:prstGeom prst="rect">
                    <a:avLst/>
                  </a:prstGeom>
                  <a:blipFill>
                    <a:blip r:embed="rId6"/>
                    <a:stretch>
                      <a:fillRect b="-5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38341E-F909-A7EB-0A88-1DA00F662062}"/>
                      </a:ext>
                    </a:extLst>
                  </p:cNvPr>
                  <p:cNvSpPr txBox="1"/>
                  <p:nvPr/>
                </p:nvSpPr>
                <p:spPr>
                  <a:xfrm>
                    <a:off x="5620030" y="214950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𝐷</m:t>
                              </m:r>
                            </m:e>
                            <m:sub>
                              <m:r>
                                <a:rPr lang="en-US" sz="4000" b="0" i="1" baseline="-25000" smtClean="0">
                                  <a:latin typeface="Cambria Math" panose="02040503050406030204" pitchFamily="18" charset="0"/>
                                </a:rPr>
                                <m:t>0</m:t>
                              </m:r>
                            </m:sub>
                          </m:sSub>
                        </m:oMath>
                      </m:oMathPara>
                    </a14:m>
                    <a:endParaRPr lang="en-US" sz="4000" baseline="-25000"/>
                  </a:p>
                </p:txBody>
              </p:sp>
            </mc:Choice>
            <mc:Fallback xmlns="">
              <p:sp>
                <p:nvSpPr>
                  <p:cNvPr id="13" name="TextBox 12">
                    <a:extLst>
                      <a:ext uri="{FF2B5EF4-FFF2-40B4-BE49-F238E27FC236}">
                        <a16:creationId xmlns:a16="http://schemas.microsoft.com/office/drawing/2014/main" id="{6238341E-F909-A7EB-0A88-1DA00F662062}"/>
                      </a:ext>
                    </a:extLst>
                  </p:cNvPr>
                  <p:cNvSpPr txBox="1">
                    <a:spLocks noRot="1" noChangeAspect="1" noMove="1" noResize="1" noEditPoints="1" noAdjustHandles="1" noChangeArrowheads="1" noChangeShapeType="1" noTextEdit="1"/>
                  </p:cNvSpPr>
                  <p:nvPr/>
                </p:nvSpPr>
                <p:spPr>
                  <a:xfrm>
                    <a:off x="5620030" y="2149508"/>
                    <a:ext cx="634628" cy="693716"/>
                  </a:xfrm>
                  <a:prstGeom prst="rect">
                    <a:avLst/>
                  </a:prstGeom>
                  <a:blipFill>
                    <a:blip r:embed="rId7"/>
                    <a:stretch>
                      <a:fillRect b="-2719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630B69F4-47D9-F2E5-1770-96FFA88C68EF}"/>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731E1219-6A1F-D790-2471-E62B9E2A2007}"/>
                </a:ext>
              </a:extLst>
            </p:cNvPr>
            <p:cNvGrpSpPr/>
            <p:nvPr/>
          </p:nvGrpSpPr>
          <p:grpSpPr>
            <a:xfrm>
              <a:off x="1374410" y="3282332"/>
              <a:ext cx="3668798" cy="1129586"/>
              <a:chOff x="4131267" y="2521740"/>
              <a:chExt cx="3668798" cy="1129586"/>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7993303-5E65-2F40-E7E3-939250DAC1A3}"/>
                      </a:ext>
                    </a:extLst>
                  </p:cNvPr>
                  <p:cNvSpPr txBox="1"/>
                  <p:nvPr/>
                </p:nvSpPr>
                <p:spPr>
                  <a:xfrm>
                    <a:off x="4131267" y="2957610"/>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19" name="TextBox 18">
                    <a:extLst>
                      <a:ext uri="{FF2B5EF4-FFF2-40B4-BE49-F238E27FC236}">
                        <a16:creationId xmlns:a16="http://schemas.microsoft.com/office/drawing/2014/main" id="{27993303-5E65-2F40-E7E3-939250DAC1A3}"/>
                      </a:ext>
                    </a:extLst>
                  </p:cNvPr>
                  <p:cNvSpPr txBox="1">
                    <a:spLocks noRot="1" noChangeAspect="1" noMove="1" noResize="1" noEditPoints="1" noAdjustHandles="1" noChangeArrowheads="1" noChangeShapeType="1" noTextEdit="1"/>
                  </p:cNvSpPr>
                  <p:nvPr/>
                </p:nvSpPr>
                <p:spPr>
                  <a:xfrm>
                    <a:off x="4131267" y="2957610"/>
                    <a:ext cx="634628" cy="6937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AE839A8-8470-3DF5-2E4C-CB0A0610FC18}"/>
                      </a:ext>
                    </a:extLst>
                  </p:cNvPr>
                  <p:cNvSpPr txBox="1"/>
                  <p:nvPr/>
                </p:nvSpPr>
                <p:spPr>
                  <a:xfrm>
                    <a:off x="7165437" y="2957610"/>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𝑦</m:t>
                          </m:r>
                        </m:oMath>
                      </m:oMathPara>
                    </a14:m>
                    <a:endParaRPr lang="en-US" sz="4000" baseline="-25000"/>
                  </a:p>
                </p:txBody>
              </p:sp>
            </mc:Choice>
            <mc:Fallback xmlns="">
              <p:sp>
                <p:nvSpPr>
                  <p:cNvPr id="20" name="TextBox 19">
                    <a:extLst>
                      <a:ext uri="{FF2B5EF4-FFF2-40B4-BE49-F238E27FC236}">
                        <a16:creationId xmlns:a16="http://schemas.microsoft.com/office/drawing/2014/main" id="{9AE839A8-8470-3DF5-2E4C-CB0A0610FC18}"/>
                      </a:ext>
                    </a:extLst>
                  </p:cNvPr>
                  <p:cNvSpPr txBox="1">
                    <a:spLocks noRot="1" noChangeAspect="1" noMove="1" noResize="1" noEditPoints="1" noAdjustHandles="1" noChangeArrowheads="1" noChangeShapeType="1" noTextEdit="1"/>
                  </p:cNvSpPr>
                  <p:nvPr/>
                </p:nvSpPr>
                <p:spPr>
                  <a:xfrm>
                    <a:off x="7165437" y="2957610"/>
                    <a:ext cx="634628" cy="693716"/>
                  </a:xfrm>
                  <a:prstGeom prst="rect">
                    <a:avLst/>
                  </a:prstGeom>
                  <a:blipFill>
                    <a:blip r:embed="rId9"/>
                    <a:stretch>
                      <a:fillRect b="-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5F907E6-8170-CCA1-7D68-D909792803DC}"/>
                      </a:ext>
                    </a:extLst>
                  </p:cNvPr>
                  <p:cNvSpPr txBox="1"/>
                  <p:nvPr/>
                </p:nvSpPr>
                <p:spPr>
                  <a:xfrm>
                    <a:off x="5620030" y="2521740"/>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𝐷</m:t>
                              </m:r>
                            </m:e>
                            <m:sub>
                              <m:r>
                                <a:rPr lang="en-US" sz="4000" b="0" i="1" baseline="-25000" smtClean="0">
                                  <a:latin typeface="Cambria Math" panose="02040503050406030204" pitchFamily="18" charset="0"/>
                                </a:rPr>
                                <m:t>1</m:t>
                              </m:r>
                            </m:sub>
                          </m:sSub>
                        </m:oMath>
                      </m:oMathPara>
                    </a14:m>
                    <a:endParaRPr lang="en-US" sz="4000" baseline="-25000"/>
                  </a:p>
                </p:txBody>
              </p:sp>
            </mc:Choice>
            <mc:Fallback xmlns="">
              <p:sp>
                <p:nvSpPr>
                  <p:cNvPr id="21" name="TextBox 20">
                    <a:extLst>
                      <a:ext uri="{FF2B5EF4-FFF2-40B4-BE49-F238E27FC236}">
                        <a16:creationId xmlns:a16="http://schemas.microsoft.com/office/drawing/2014/main" id="{B5F907E6-8170-CCA1-7D68-D909792803DC}"/>
                      </a:ext>
                    </a:extLst>
                  </p:cNvPr>
                  <p:cNvSpPr txBox="1">
                    <a:spLocks noRot="1" noChangeAspect="1" noMove="1" noResize="1" noEditPoints="1" noAdjustHandles="1" noChangeArrowheads="1" noChangeShapeType="1" noTextEdit="1"/>
                  </p:cNvSpPr>
                  <p:nvPr/>
                </p:nvSpPr>
                <p:spPr>
                  <a:xfrm>
                    <a:off x="5620030" y="2521740"/>
                    <a:ext cx="634628" cy="693716"/>
                  </a:xfrm>
                  <a:prstGeom prst="rect">
                    <a:avLst/>
                  </a:prstGeom>
                  <a:blipFill>
                    <a:blip r:embed="rId10"/>
                    <a:stretch>
                      <a:fillRect b="-2631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BFFC411D-03FC-87A0-FD9B-3A9D04E19650}"/>
                  </a:ext>
                </a:extLst>
              </p:cNvPr>
              <p:cNvCxnSpPr>
                <a:cxnSpLocks/>
              </p:cNvCxnSpPr>
              <p:nvPr/>
            </p:nvCxnSpPr>
            <p:spPr>
              <a:xfrm>
                <a:off x="4792845" y="3505670"/>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sp>
        <p:nvSpPr>
          <p:cNvPr id="15" name="Slide Number Placeholder 14">
            <a:extLst>
              <a:ext uri="{FF2B5EF4-FFF2-40B4-BE49-F238E27FC236}">
                <a16:creationId xmlns:a16="http://schemas.microsoft.com/office/drawing/2014/main" id="{5280A875-7571-8034-D128-17F416180DCD}"/>
              </a:ext>
            </a:extLst>
          </p:cNvPr>
          <p:cNvSpPr>
            <a:spLocks noGrp="1"/>
          </p:cNvSpPr>
          <p:nvPr>
            <p:ph type="sldNum" sz="quarter" idx="12"/>
          </p:nvPr>
        </p:nvSpPr>
        <p:spPr/>
        <p:txBody>
          <a:bodyPr/>
          <a:lstStyle/>
          <a:p>
            <a:fld id="{68E2B3F7-0564-411F-8980-F44F19FCCCAD}" type="slidenum">
              <a:rPr lang="en-US" smtClean="0"/>
              <a:t>36</a:t>
            </a:fld>
            <a:endParaRPr lang="en-US"/>
          </a:p>
        </p:txBody>
      </p:sp>
    </p:spTree>
    <p:extLst>
      <p:ext uri="{BB962C8B-B14F-4D97-AF65-F5344CB8AC3E}">
        <p14:creationId xmlns:p14="http://schemas.microsoft.com/office/powerpoint/2010/main" val="2210712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EC5857-9DA7-CF85-D52C-3825CB4BFF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801E562-A99E-0293-70F2-47603331F497}"/>
              </a:ext>
            </a:extLst>
          </p:cNvPr>
          <p:cNvSpPr>
            <a:spLocks noGrp="1"/>
          </p:cNvSpPr>
          <p:nvPr>
            <p:ph type="title"/>
          </p:nvPr>
        </p:nvSpPr>
        <p:spPr>
          <a:xfrm>
            <a:off x="838200" y="365125"/>
            <a:ext cx="10515600" cy="1325563"/>
          </a:xfrm>
        </p:spPr>
        <p:txBody>
          <a:bodyPr/>
          <a:lstStyle/>
          <a:p>
            <a:r>
              <a:rPr lang="en-US">
                <a:latin typeface="Century Schoolbook" panose="02040604050505020304" pitchFamily="18" charset="0"/>
              </a:rPr>
              <a:t>From EFIs to OWFs</a:t>
            </a:r>
            <a:endParaRPr lang="en-US">
              <a:solidFill>
                <a:schemeClr val="bg2">
                  <a:lumMod val="75000"/>
                </a:schemeClr>
              </a:solidFill>
            </a:endParaRPr>
          </a:p>
        </p:txBody>
      </p:sp>
      <p:sp>
        <p:nvSpPr>
          <p:cNvPr id="5" name="Content Placeholder 2">
            <a:extLst>
              <a:ext uri="{FF2B5EF4-FFF2-40B4-BE49-F238E27FC236}">
                <a16:creationId xmlns:a16="http://schemas.microsoft.com/office/drawing/2014/main" id="{AE93DA2E-8FF4-F6B5-1170-950591EA80A0}"/>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Classically, hard decision and hard search are equivalent </a:t>
            </a:r>
            <a:r>
              <a:rPr lang="en-US" sz="2400">
                <a:solidFill>
                  <a:schemeClr val="bg2">
                    <a:lumMod val="75000"/>
                  </a:schemeClr>
                </a:solidFill>
                <a:latin typeface="Century Schoolbook" panose="02040604050505020304" pitchFamily="18" charset="0"/>
              </a:rPr>
              <a:t>[HILL’97]</a:t>
            </a:r>
            <a:r>
              <a:rPr lang="en-US" sz="2400">
                <a:latin typeface="Century Schoolbook" panose="02040604050505020304" pitchFamily="18" charset="0"/>
              </a:rPr>
              <a:t>.</a:t>
            </a:r>
            <a:endParaRPr lang="en-US" sz="2400"/>
          </a:p>
        </p:txBody>
      </p:sp>
      <p:grpSp>
        <p:nvGrpSpPr>
          <p:cNvPr id="14" name="Group 13">
            <a:extLst>
              <a:ext uri="{FF2B5EF4-FFF2-40B4-BE49-F238E27FC236}">
                <a16:creationId xmlns:a16="http://schemas.microsoft.com/office/drawing/2014/main" id="{07833A5B-A7EE-3E06-54DC-1641143886D0}"/>
              </a:ext>
            </a:extLst>
          </p:cNvPr>
          <p:cNvGrpSpPr/>
          <p:nvPr/>
        </p:nvGrpSpPr>
        <p:grpSpPr>
          <a:xfrm>
            <a:off x="1390753" y="482260"/>
            <a:ext cx="3861159" cy="3867902"/>
            <a:chOff x="4158217" y="482260"/>
            <a:chExt cx="3861159" cy="3867902"/>
          </a:xfrm>
        </p:grpSpPr>
        <p:grpSp>
          <p:nvGrpSpPr>
            <p:cNvPr id="2" name="Group 1">
              <a:extLst>
                <a:ext uri="{FF2B5EF4-FFF2-40B4-BE49-F238E27FC236}">
                  <a16:creationId xmlns:a16="http://schemas.microsoft.com/office/drawing/2014/main" id="{FB482BA2-704B-F2FE-FB00-6545D31E0C33}"/>
                </a:ext>
              </a:extLst>
            </p:cNvPr>
            <p:cNvGrpSpPr/>
            <p:nvPr/>
          </p:nvGrpSpPr>
          <p:grpSpPr>
            <a:xfrm>
              <a:off x="4177233" y="482260"/>
              <a:ext cx="3842143" cy="3867902"/>
              <a:chOff x="4177233" y="482260"/>
              <a:chExt cx="3842143" cy="386790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7E4441-66DF-E660-23BD-47C0061225D1}"/>
                      </a:ext>
                    </a:extLst>
                  </p:cNvPr>
                  <p:cNvSpPr txBox="1"/>
                  <p:nvPr/>
                </p:nvSpPr>
                <p:spPr>
                  <a:xfrm>
                    <a:off x="7384748" y="2842019"/>
                    <a:ext cx="634628" cy="51328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baseline="-25000"/>
                  </a:p>
                </p:txBody>
              </p:sp>
            </mc:Choice>
            <mc:Fallback xmlns="">
              <p:sp>
                <p:nvSpPr>
                  <p:cNvPr id="6" name="TextBox 5">
                    <a:extLst>
                      <a:ext uri="{FF2B5EF4-FFF2-40B4-BE49-F238E27FC236}">
                        <a16:creationId xmlns:a16="http://schemas.microsoft.com/office/drawing/2014/main" id="{107E4441-66DF-E660-23BD-47C0061225D1}"/>
                      </a:ext>
                    </a:extLst>
                  </p:cNvPr>
                  <p:cNvSpPr txBox="1">
                    <a:spLocks noRot="1" noChangeAspect="1" noMove="1" noResize="1" noEditPoints="1" noAdjustHandles="1" noChangeArrowheads="1" noChangeShapeType="1" noTextEdit="1"/>
                  </p:cNvSpPr>
                  <p:nvPr/>
                </p:nvSpPr>
                <p:spPr>
                  <a:xfrm>
                    <a:off x="7384748" y="2842019"/>
                    <a:ext cx="634628" cy="513282"/>
                  </a:xfrm>
                  <a:prstGeom prst="rect">
                    <a:avLst/>
                  </a:prstGeom>
                  <a:blipFill>
                    <a:blip r:embed="rId2"/>
                    <a:stretch>
                      <a:fillRect l="-21905" r="-1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B9A0CA-50D4-9741-73C7-0262D244C089}"/>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𝑓</m:t>
                          </m:r>
                        </m:oMath>
                      </m:oMathPara>
                    </a14:m>
                    <a:endParaRPr lang="en-US" sz="4000" baseline="-25000"/>
                  </a:p>
                </p:txBody>
              </p:sp>
            </mc:Choice>
            <mc:Fallback xmlns="">
              <p:sp>
                <p:nvSpPr>
                  <p:cNvPr id="7" name="TextBox 6">
                    <a:extLst>
                      <a:ext uri="{FF2B5EF4-FFF2-40B4-BE49-F238E27FC236}">
                        <a16:creationId xmlns:a16="http://schemas.microsoft.com/office/drawing/2014/main" id="{70B9A0CA-50D4-9741-73C7-0262D244C089}"/>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3"/>
                    <a:stretch>
                      <a:fillRect b="-438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845858F-9152-6DEF-F302-5794116A389F}"/>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52A3E879-479F-FCDF-226F-FEFE01F7DF2C}"/>
                  </a:ext>
                </a:extLst>
              </p:cNvPr>
              <p:cNvGrpSpPr/>
              <p:nvPr/>
            </p:nvGrpSpPr>
            <p:grpSpPr>
              <a:xfrm>
                <a:off x="4177233" y="482260"/>
                <a:ext cx="3547171" cy="3867902"/>
                <a:chOff x="4177233" y="482260"/>
                <a:chExt cx="3547171" cy="3867902"/>
              </a:xfrm>
            </p:grpSpPr>
            <p:sp>
              <p:nvSpPr>
                <p:cNvPr id="10" name="Arc 9">
                  <a:extLst>
                    <a:ext uri="{FF2B5EF4-FFF2-40B4-BE49-F238E27FC236}">
                      <a16:creationId xmlns:a16="http://schemas.microsoft.com/office/drawing/2014/main" id="{AE19A29A-9655-009C-0809-53B3C4780102}"/>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580C792-A17F-F6E8-6235-60F7E6EC0630}"/>
                    </a:ext>
                  </a:extLst>
                </p:cNvPr>
                <p:cNvCxnSpPr/>
                <p:nvPr/>
              </p:nvCxnSpPr>
              <p:spPr>
                <a:xfrm>
                  <a:off x="5807858" y="3718983"/>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7C4258-1643-2429-2BEE-E74045DA8995}"/>
                    </a:ext>
                  </a:extLst>
                </p:cNvPr>
                <p:cNvSpPr txBox="1"/>
                <p:nvPr/>
              </p:nvSpPr>
              <p:spPr>
                <a:xfrm>
                  <a:off x="4158217" y="2841625"/>
                  <a:ext cx="634628" cy="51328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baseline="-25000"/>
                </a:p>
              </p:txBody>
            </p:sp>
          </mc:Choice>
          <mc:Fallback xmlns="">
            <p:sp>
              <p:nvSpPr>
                <p:cNvPr id="12" name="TextBox 11">
                  <a:extLst>
                    <a:ext uri="{FF2B5EF4-FFF2-40B4-BE49-F238E27FC236}">
                      <a16:creationId xmlns:a16="http://schemas.microsoft.com/office/drawing/2014/main" id="{107C4258-1643-2429-2BEE-E74045DA8995}"/>
                    </a:ext>
                  </a:extLst>
                </p:cNvPr>
                <p:cNvSpPr txBox="1">
                  <a:spLocks noRot="1" noChangeAspect="1" noMove="1" noResize="1" noEditPoints="1" noAdjustHandles="1" noChangeArrowheads="1" noChangeShapeType="1" noTextEdit="1"/>
                </p:cNvSpPr>
                <p:nvPr/>
              </p:nvSpPr>
              <p:spPr>
                <a:xfrm>
                  <a:off x="4158217" y="2841625"/>
                  <a:ext cx="634628" cy="513282"/>
                </a:xfrm>
                <a:prstGeom prst="rect">
                  <a:avLst/>
                </a:prstGeom>
                <a:blipFill>
                  <a:blip r:embed="rId4"/>
                  <a:stretch>
                    <a:fillRect/>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2A8A2AAB-22B0-66C4-FE39-5803594B7840}"/>
              </a:ext>
            </a:extLst>
          </p:cNvPr>
          <p:cNvGrpSpPr/>
          <p:nvPr/>
        </p:nvGrpSpPr>
        <p:grpSpPr>
          <a:xfrm>
            <a:off x="7013236" y="1998780"/>
            <a:ext cx="3665692" cy="2763384"/>
            <a:chOff x="3770889" y="2807935"/>
            <a:chExt cx="4732492" cy="3567591"/>
          </a:xfrm>
        </p:grpSpPr>
        <p:sp>
          <p:nvSpPr>
            <p:cNvPr id="16" name="Oval 15">
              <a:extLst>
                <a:ext uri="{FF2B5EF4-FFF2-40B4-BE49-F238E27FC236}">
                  <a16:creationId xmlns:a16="http://schemas.microsoft.com/office/drawing/2014/main" id="{5F47AC8B-92AD-7BEB-487E-9E40972F479D}"/>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a:extLst>
                <a:ext uri="{FF2B5EF4-FFF2-40B4-BE49-F238E27FC236}">
                  <a16:creationId xmlns:a16="http://schemas.microsoft.com/office/drawing/2014/main" id="{A14449E5-7870-F2CA-6A8F-34B5306C5823}"/>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6EF145-C013-E7C7-396D-62A34934B50A}"/>
                    </a:ext>
                  </a:extLst>
                </p:cNvPr>
                <p:cNvSpPr txBox="1"/>
                <p:nvPr/>
              </p:nvSpPr>
              <p:spPr>
                <a:xfrm>
                  <a:off x="4842071" y="5790516"/>
                  <a:ext cx="819319" cy="5850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baseline="-25000"/>
                </a:p>
              </p:txBody>
            </p:sp>
          </mc:Choice>
          <mc:Fallback xmlns="">
            <p:sp>
              <p:nvSpPr>
                <p:cNvPr id="18" name="TextBox 17">
                  <a:extLst>
                    <a:ext uri="{FF2B5EF4-FFF2-40B4-BE49-F238E27FC236}">
                      <a16:creationId xmlns:a16="http://schemas.microsoft.com/office/drawing/2014/main" id="{A26EF145-C013-E7C7-396D-62A34934B50A}"/>
                    </a:ext>
                  </a:extLst>
                </p:cNvPr>
                <p:cNvSpPr txBox="1">
                  <a:spLocks noRot="1" noChangeAspect="1" noMove="1" noResize="1" noEditPoints="1" noAdjustHandles="1" noChangeArrowheads="1" noChangeShapeType="1" noTextEdit="1"/>
                </p:cNvSpPr>
                <p:nvPr/>
              </p:nvSpPr>
              <p:spPr>
                <a:xfrm>
                  <a:off x="4842071" y="5790516"/>
                  <a:ext cx="819319" cy="585010"/>
                </a:xfrm>
                <a:prstGeom prst="rect">
                  <a:avLst/>
                </a:prstGeom>
                <a:blipFill>
                  <a:blip r:embed="rId5"/>
                  <a:stretch>
                    <a:fillRect l="-30769" r="-28846"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C0C391-EAE6-3372-91F9-3F76475CA590}"/>
                    </a:ext>
                  </a:extLst>
                </p:cNvPr>
                <p:cNvSpPr txBox="1"/>
                <p:nvPr/>
              </p:nvSpPr>
              <p:spPr>
                <a:xfrm>
                  <a:off x="6672726" y="5790512"/>
                  <a:ext cx="819319" cy="5850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baseline="-25000"/>
                </a:p>
              </p:txBody>
            </p:sp>
          </mc:Choice>
          <mc:Fallback xmlns="">
            <p:sp>
              <p:nvSpPr>
                <p:cNvPr id="19" name="TextBox 18">
                  <a:extLst>
                    <a:ext uri="{FF2B5EF4-FFF2-40B4-BE49-F238E27FC236}">
                      <a16:creationId xmlns:a16="http://schemas.microsoft.com/office/drawing/2014/main" id="{40C0C391-EAE6-3372-91F9-3F76475CA590}"/>
                    </a:ext>
                  </a:extLst>
                </p:cNvPr>
                <p:cNvSpPr txBox="1">
                  <a:spLocks noRot="1" noChangeAspect="1" noMove="1" noResize="1" noEditPoints="1" noAdjustHandles="1" noChangeArrowheads="1" noChangeShapeType="1" noTextEdit="1"/>
                </p:cNvSpPr>
                <p:nvPr/>
              </p:nvSpPr>
              <p:spPr>
                <a:xfrm>
                  <a:off x="6672726" y="5790512"/>
                  <a:ext cx="819319" cy="585010"/>
                </a:xfrm>
                <a:prstGeom prst="rect">
                  <a:avLst/>
                </a:prstGeom>
                <a:blipFill>
                  <a:blip r:embed="rId6"/>
                  <a:stretch>
                    <a:fillRect l="-29808" r="-28846" b="-21622"/>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3C35C069-312E-90A1-E980-4A74AB112C53}"/>
              </a:ext>
            </a:extLst>
          </p:cNvPr>
          <p:cNvGrpSpPr/>
          <p:nvPr/>
        </p:nvGrpSpPr>
        <p:grpSpPr>
          <a:xfrm>
            <a:off x="675181" y="5340743"/>
            <a:ext cx="8719672" cy="869126"/>
            <a:chOff x="675181" y="5340743"/>
            <a:chExt cx="8719672" cy="869126"/>
          </a:xfrm>
        </p:grpSpPr>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5BED6967-AB5E-7292-34EE-87B4E46A9259}"/>
                    </a:ext>
                  </a:extLst>
                </p:cNvPr>
                <p:cNvSpPr txBox="1">
                  <a:spLocks/>
                </p:cNvSpPr>
                <p:nvPr/>
              </p:nvSpPr>
              <p:spPr>
                <a:xfrm>
                  <a:off x="835977" y="5481586"/>
                  <a:ext cx="8471320" cy="728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𝑦</m:t>
                      </m:r>
                    </m:oMath>
                  </a14:m>
                  <a:r>
                    <a:rPr lang="en-US" sz="2400">
                      <a:latin typeface="Century Schoolbook" panose="02040604050505020304" pitchFamily="18" charset="0"/>
                    </a:rPr>
                    <a:t>, compute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1" i="0" smtClean="0">
                          <a:latin typeface="Cambria Math" panose="02040503050406030204" pitchFamily="18" charset="0"/>
                        </a:rPr>
                        <m:t>𝐈𝐧𝐯𝐞𝐫𝐭</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a:latin typeface="Century Schoolbook" panose="02040604050505020304" pitchFamily="18" charset="0"/>
                    </a:rPr>
                    <a:t> and output 1 </a:t>
                  </a:r>
                  <a:r>
                    <a:rPr lang="en-US" sz="2400" err="1">
                      <a:latin typeface="Century Schoolbook" panose="02040604050505020304" pitchFamily="18" charset="0"/>
                    </a:rPr>
                    <a:t>iff</a:t>
                  </a:r>
                  <a:r>
                    <a:rPr lang="en-US" sz="2400">
                      <a:latin typeface="Century Schoolbook" panose="02040604050505020304" pitchFamily="18" charset="0"/>
                    </a:rPr>
                    <a:t>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a:latin typeface="Century Schoolbook" panose="02040604050505020304" pitchFamily="18" charset="0"/>
                    </a:rPr>
                    <a:t>.</a:t>
                  </a:r>
                </a:p>
              </p:txBody>
            </p:sp>
          </mc:Choice>
          <mc:Fallback xmlns="">
            <p:sp>
              <p:nvSpPr>
                <p:cNvPr id="13" name="Content Placeholder 2">
                  <a:extLst>
                    <a:ext uri="{FF2B5EF4-FFF2-40B4-BE49-F238E27FC236}">
                      <a16:creationId xmlns:a16="http://schemas.microsoft.com/office/drawing/2014/main" id="{5BED6967-AB5E-7292-34EE-87B4E46A9259}"/>
                    </a:ext>
                  </a:extLst>
                </p:cNvPr>
                <p:cNvSpPr txBox="1">
                  <a:spLocks noRot="1" noChangeAspect="1" noMove="1" noResize="1" noEditPoints="1" noAdjustHandles="1" noChangeArrowheads="1" noChangeShapeType="1" noTextEdit="1"/>
                </p:cNvSpPr>
                <p:nvPr/>
              </p:nvSpPr>
              <p:spPr>
                <a:xfrm>
                  <a:off x="835977" y="5481586"/>
                  <a:ext cx="8471320" cy="728283"/>
                </a:xfrm>
                <a:prstGeom prst="rect">
                  <a:avLst/>
                </a:prstGeom>
                <a:blipFill>
                  <a:blip r:embed="rId7"/>
                  <a:stretch>
                    <a:fillRect l="-1079" t="-11667"/>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F96E0C43-D841-7C6F-841F-E2903FD6843A}"/>
                </a:ext>
              </a:extLst>
            </p:cNvPr>
            <p:cNvSpPr/>
            <p:nvPr/>
          </p:nvSpPr>
          <p:spPr>
            <a:xfrm>
              <a:off x="675181" y="5340743"/>
              <a:ext cx="8719672" cy="7282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AE2E8630-7AB7-0AF6-4CEF-4AC953C0A85B}"/>
              </a:ext>
            </a:extLst>
          </p:cNvPr>
          <p:cNvSpPr>
            <a:spLocks noGrp="1"/>
          </p:cNvSpPr>
          <p:nvPr>
            <p:ph type="sldNum" sz="quarter" idx="12"/>
          </p:nvPr>
        </p:nvSpPr>
        <p:spPr/>
        <p:txBody>
          <a:bodyPr/>
          <a:lstStyle/>
          <a:p>
            <a:fld id="{68E2B3F7-0564-411F-8980-F44F19FCCCAD}" type="slidenum">
              <a:rPr lang="en-US" smtClean="0"/>
              <a:t>37</a:t>
            </a:fld>
            <a:endParaRPr lang="en-US"/>
          </a:p>
        </p:txBody>
      </p:sp>
    </p:spTree>
    <p:extLst>
      <p:ext uri="{BB962C8B-B14F-4D97-AF65-F5344CB8AC3E}">
        <p14:creationId xmlns:p14="http://schemas.microsoft.com/office/powerpoint/2010/main" val="30250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4FD9D2-FAF3-B46D-F8AA-0BB708D23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D3F9C-ACBD-A255-4840-594CB3776C55}"/>
              </a:ext>
            </a:extLst>
          </p:cNvPr>
          <p:cNvSpPr>
            <a:spLocks noGrp="1"/>
          </p:cNvSpPr>
          <p:nvPr>
            <p:ph type="title"/>
          </p:nvPr>
        </p:nvSpPr>
        <p:spPr/>
        <p:txBody>
          <a:bodyPr/>
          <a:lstStyle/>
          <a:p>
            <a:pPr algn="ctr"/>
            <a:r>
              <a:rPr lang="en-US">
                <a:latin typeface="Century Schoolbook" panose="02040604050505020304" pitchFamily="18" charset="0"/>
              </a:rPr>
              <a:t>Quantum Cryptography</a:t>
            </a:r>
          </a:p>
        </p:txBody>
      </p:sp>
      <p:sp>
        <p:nvSpPr>
          <p:cNvPr id="3" name="Content Placeholder 2">
            <a:extLst>
              <a:ext uri="{FF2B5EF4-FFF2-40B4-BE49-F238E27FC236}">
                <a16:creationId xmlns:a16="http://schemas.microsoft.com/office/drawing/2014/main" id="{02FCD592-E891-B05F-B07F-5CD4C8B65995}"/>
              </a:ext>
            </a:extLst>
          </p:cNvPr>
          <p:cNvSpPr>
            <a:spLocks noGrp="1"/>
          </p:cNvSpPr>
          <p:nvPr>
            <p:ph idx="1"/>
          </p:nvPr>
        </p:nvSpPr>
        <p:spPr/>
        <p:txBody>
          <a:bodyPr>
            <a:normAutofit/>
          </a:bodyPr>
          <a:lstStyle/>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Based on average-case hard problems.</a:t>
            </a:r>
          </a:p>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 to find a solution.</a:t>
            </a:r>
          </a:p>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For non-uniform security, randomness is needed.</a:t>
            </a:r>
          </a:p>
        </p:txBody>
      </p:sp>
      <p:sp>
        <p:nvSpPr>
          <p:cNvPr id="4" name="Slide Number Placeholder 3">
            <a:extLst>
              <a:ext uri="{FF2B5EF4-FFF2-40B4-BE49-F238E27FC236}">
                <a16:creationId xmlns:a16="http://schemas.microsoft.com/office/drawing/2014/main" id="{ABF902A0-5EF7-A3D8-E34D-28000B2A3C14}"/>
              </a:ext>
            </a:extLst>
          </p:cNvPr>
          <p:cNvSpPr>
            <a:spLocks noGrp="1"/>
          </p:cNvSpPr>
          <p:nvPr>
            <p:ph type="sldNum" sz="quarter" idx="12"/>
          </p:nvPr>
        </p:nvSpPr>
        <p:spPr/>
        <p:txBody>
          <a:bodyPr/>
          <a:lstStyle/>
          <a:p>
            <a:fld id="{68E2B3F7-0564-411F-8980-F44F19FCCCAD}" type="slidenum">
              <a:rPr lang="en-US" smtClean="0"/>
              <a:t>38</a:t>
            </a:fld>
            <a:endParaRPr lang="en-US"/>
          </a:p>
        </p:txBody>
      </p:sp>
    </p:spTree>
    <p:extLst>
      <p:ext uri="{BB962C8B-B14F-4D97-AF65-F5344CB8AC3E}">
        <p14:creationId xmlns:p14="http://schemas.microsoft.com/office/powerpoint/2010/main" val="175618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ABAC2D1-53BF-C8C2-5032-770510EBB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F2436-038D-0453-C6FE-99E31F38FDF0}"/>
              </a:ext>
            </a:extLst>
          </p:cNvPr>
          <p:cNvSpPr>
            <a:spLocks noGrp="1"/>
          </p:cNvSpPr>
          <p:nvPr>
            <p:ph type="title"/>
          </p:nvPr>
        </p:nvSpPr>
        <p:spPr/>
        <p:txBody>
          <a:bodyPr/>
          <a:lstStyle/>
          <a:p>
            <a:pPr algn="ctr"/>
            <a:r>
              <a:rPr lang="en-US">
                <a:latin typeface="Century Schoolbook" panose="02040604050505020304" pitchFamily="18" charset="0"/>
              </a:rPr>
              <a:t>Quantum Cryptography</a:t>
            </a:r>
          </a:p>
        </p:txBody>
      </p:sp>
      <p:sp>
        <p:nvSpPr>
          <p:cNvPr id="3" name="Content Placeholder 2">
            <a:extLst>
              <a:ext uri="{FF2B5EF4-FFF2-40B4-BE49-F238E27FC236}">
                <a16:creationId xmlns:a16="http://schemas.microsoft.com/office/drawing/2014/main" id="{B4434321-2DDA-5D72-00A3-079B41DF91ED}"/>
              </a:ext>
            </a:extLst>
          </p:cNvPr>
          <p:cNvSpPr>
            <a:spLocks noGrp="1"/>
          </p:cNvSpPr>
          <p:nvPr>
            <p:ph idx="1"/>
          </p:nvPr>
        </p:nvSpPr>
        <p:spPr/>
        <p:txBody>
          <a:bodyPr>
            <a:normAutofit/>
          </a:bodyPr>
          <a:lstStyle/>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Based on average-case hard problems.</a:t>
            </a:r>
          </a:p>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 to find a solution, even given many copies.</a:t>
            </a:r>
          </a:p>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For non-uniform security, randomness is needed.</a:t>
            </a:r>
          </a:p>
        </p:txBody>
      </p:sp>
      <p:sp>
        <p:nvSpPr>
          <p:cNvPr id="4" name="Slide Number Placeholder 3">
            <a:extLst>
              <a:ext uri="{FF2B5EF4-FFF2-40B4-BE49-F238E27FC236}">
                <a16:creationId xmlns:a16="http://schemas.microsoft.com/office/drawing/2014/main" id="{6E1539A5-1457-642B-F4FA-D1A5C7F5A3BD}"/>
              </a:ext>
            </a:extLst>
          </p:cNvPr>
          <p:cNvSpPr>
            <a:spLocks noGrp="1"/>
          </p:cNvSpPr>
          <p:nvPr>
            <p:ph type="sldNum" sz="quarter" idx="12"/>
          </p:nvPr>
        </p:nvSpPr>
        <p:spPr/>
        <p:txBody>
          <a:bodyPr/>
          <a:lstStyle/>
          <a:p>
            <a:fld id="{68E2B3F7-0564-411F-8980-F44F19FCCCAD}" type="slidenum">
              <a:rPr lang="en-US" smtClean="0"/>
              <a:t>39</a:t>
            </a:fld>
            <a:endParaRPr lang="en-US"/>
          </a:p>
        </p:txBody>
      </p:sp>
    </p:spTree>
    <p:extLst>
      <p:ext uri="{BB962C8B-B14F-4D97-AF65-F5344CB8AC3E}">
        <p14:creationId xmlns:p14="http://schemas.microsoft.com/office/powerpoint/2010/main" val="234668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DF37-29F2-BCB8-F3FD-5528D7917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F5532-CE31-ECCE-8283-10D498DEDEAE}"/>
              </a:ext>
            </a:extLst>
          </p:cNvPr>
          <p:cNvSpPr>
            <a:spLocks noGrp="1"/>
          </p:cNvSpPr>
          <p:nvPr>
            <p:ph type="title"/>
          </p:nvPr>
        </p:nvSpPr>
        <p:spPr/>
        <p:txBody>
          <a:bodyPr/>
          <a:lstStyle/>
          <a:p>
            <a:pPr algn="ctr"/>
            <a:r>
              <a:rPr lang="en-US">
                <a:latin typeface="Century Schoolbook" panose="02040604050505020304" pitchFamily="18" charset="0"/>
              </a:rPr>
              <a:t>EFI pairs </a:t>
            </a:r>
            <a:r>
              <a:rPr lang="en-US">
                <a:solidFill>
                  <a:schemeClr val="bg2">
                    <a:lumMod val="75000"/>
                  </a:schemeClr>
                </a:solidFill>
                <a:latin typeface="Century Schoolbook" panose="02040604050505020304" pitchFamily="18" charset="0"/>
              </a:rPr>
              <a:t>[Brakerski-Canneti-Qian’23]</a:t>
            </a:r>
            <a:endParaRPr lang="en-US">
              <a:solidFill>
                <a:schemeClr val="bg2">
                  <a:lumMod val="75000"/>
                </a:schemeClr>
              </a:solidFill>
            </a:endParaRPr>
          </a:p>
        </p:txBody>
      </p:sp>
      <p:grpSp>
        <p:nvGrpSpPr>
          <p:cNvPr id="9" name="Group 8">
            <a:extLst>
              <a:ext uri="{FF2B5EF4-FFF2-40B4-BE49-F238E27FC236}">
                <a16:creationId xmlns:a16="http://schemas.microsoft.com/office/drawing/2014/main" id="{52AEDB0A-E988-5B02-9E11-24F5682208F9}"/>
              </a:ext>
            </a:extLst>
          </p:cNvPr>
          <p:cNvGrpSpPr/>
          <p:nvPr/>
        </p:nvGrpSpPr>
        <p:grpSpPr>
          <a:xfrm>
            <a:off x="4471412" y="2526941"/>
            <a:ext cx="3665692" cy="2599364"/>
            <a:chOff x="3770889" y="2807935"/>
            <a:chExt cx="4732492" cy="3355833"/>
          </a:xfrm>
        </p:grpSpPr>
        <p:sp>
          <p:nvSpPr>
            <p:cNvPr id="4" name="Oval 3">
              <a:extLst>
                <a:ext uri="{FF2B5EF4-FFF2-40B4-BE49-F238E27FC236}">
                  <a16:creationId xmlns:a16="http://schemas.microsoft.com/office/drawing/2014/main" id="{0510F40F-EF47-7641-E08C-417773F7EA35}"/>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76EDB7C4-2EA3-1EFF-7826-54893F72427E}"/>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69F2227-BD44-F812-AB81-CE3D5322723A}"/>
                    </a:ext>
                  </a:extLst>
                </p:cNvPr>
                <p:cNvSpPr txBox="1"/>
                <p:nvPr/>
              </p:nvSpPr>
              <p:spPr>
                <a:xfrm>
                  <a:off x="4842071" y="5268166"/>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dirty="0" smtClean="0">
                                <a:latin typeface="Cambria Math" panose="02040503050406030204" pitchFamily="18" charset="0"/>
                              </a:rPr>
                            </m:ctrlPr>
                          </m:sSubPr>
                          <m:e>
                            <m:r>
                              <a:rPr lang="en-US" sz="4000" b="0" i="1" baseline="-25000" dirty="0" smtClean="0">
                                <a:latin typeface="Cambria Math" panose="02040503050406030204" pitchFamily="18" charset="0"/>
                              </a:rPr>
                              <m:t>𝜌</m:t>
                            </m:r>
                          </m:e>
                          <m:sub>
                            <m:r>
                              <a:rPr lang="en-US" sz="4000" b="0" i="1" baseline="-25000" dirty="0" smtClean="0">
                                <a:latin typeface="Cambria Math" panose="02040503050406030204" pitchFamily="18" charset="0"/>
                              </a:rPr>
                              <m:t>0</m:t>
                            </m:r>
                          </m:sub>
                        </m:sSub>
                      </m:oMath>
                    </m:oMathPara>
                  </a14:m>
                  <a:endParaRPr lang="en-US" sz="4000" baseline="-25000"/>
                </a:p>
              </p:txBody>
            </p:sp>
          </mc:Choice>
          <mc:Fallback xmlns="">
            <p:sp>
              <p:nvSpPr>
                <p:cNvPr id="7" name="TextBox 6">
                  <a:extLst>
                    <a:ext uri="{FF2B5EF4-FFF2-40B4-BE49-F238E27FC236}">
                      <a16:creationId xmlns:a16="http://schemas.microsoft.com/office/drawing/2014/main" id="{669F2227-BD44-F812-AB81-CE3D5322723A}"/>
                    </a:ext>
                  </a:extLst>
                </p:cNvPr>
                <p:cNvSpPr txBox="1">
                  <a:spLocks noRot="1" noChangeAspect="1" noMove="1" noResize="1" noEditPoints="1" noAdjustHandles="1" noChangeArrowheads="1" noChangeShapeType="1" noTextEdit="1"/>
                </p:cNvSpPr>
                <p:nvPr/>
              </p:nvSpPr>
              <p:spPr>
                <a:xfrm>
                  <a:off x="4842071" y="5268166"/>
                  <a:ext cx="819319" cy="895602"/>
                </a:xfrm>
                <a:prstGeom prst="rect">
                  <a:avLst/>
                </a:prstGeom>
                <a:blipFill>
                  <a:blip r:embed="rId2"/>
                  <a:stretch>
                    <a:fillRect b="-27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15E85C-8439-97C0-84A9-06F562CFE102}"/>
                    </a:ext>
                  </a:extLst>
                </p:cNvPr>
                <p:cNvSpPr txBox="1"/>
                <p:nvPr/>
              </p:nvSpPr>
              <p:spPr>
                <a:xfrm>
                  <a:off x="6672726" y="5268163"/>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𝜌</m:t>
                            </m:r>
                          </m:e>
                          <m:sub>
                            <m:r>
                              <a:rPr lang="en-US" sz="4000" b="0" i="1" baseline="-25000" smtClean="0">
                                <a:latin typeface="Cambria Math" panose="02040503050406030204" pitchFamily="18" charset="0"/>
                              </a:rPr>
                              <m:t>1</m:t>
                            </m:r>
                          </m:sub>
                        </m:sSub>
                      </m:oMath>
                    </m:oMathPara>
                  </a14:m>
                  <a:endParaRPr lang="en-US" sz="4000" baseline="-25000"/>
                </a:p>
              </p:txBody>
            </p:sp>
          </mc:Choice>
          <mc:Fallback xmlns="">
            <p:sp>
              <p:nvSpPr>
                <p:cNvPr id="8" name="TextBox 7">
                  <a:extLst>
                    <a:ext uri="{FF2B5EF4-FFF2-40B4-BE49-F238E27FC236}">
                      <a16:creationId xmlns:a16="http://schemas.microsoft.com/office/drawing/2014/main" id="{A415E85C-8439-97C0-84A9-06F562CFE102}"/>
                    </a:ext>
                  </a:extLst>
                </p:cNvPr>
                <p:cNvSpPr txBox="1">
                  <a:spLocks noRot="1" noChangeAspect="1" noMove="1" noResize="1" noEditPoints="1" noAdjustHandles="1" noChangeArrowheads="1" noChangeShapeType="1" noTextEdit="1"/>
                </p:cNvSpPr>
                <p:nvPr/>
              </p:nvSpPr>
              <p:spPr>
                <a:xfrm>
                  <a:off x="6672726" y="5268163"/>
                  <a:ext cx="819319" cy="895602"/>
                </a:xfrm>
                <a:prstGeom prst="rect">
                  <a:avLst/>
                </a:prstGeom>
                <a:blipFill>
                  <a:blip r:embed="rId3"/>
                  <a:stretch>
                    <a:fillRect b="-2631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F411E66-D256-FE7F-8BA7-E5A35AEA2981}"/>
                  </a:ext>
                </a:extLst>
              </p:cNvPr>
              <p:cNvSpPr txBox="1">
                <a:spLocks/>
              </p:cNvSpPr>
              <p:nvPr/>
            </p:nvSpPr>
            <p:spPr>
              <a:xfrm>
                <a:off x="0" y="5126304"/>
                <a:ext cx="12192000" cy="1306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Distinguish between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0</m:t>
                        </m:r>
                      </m:sub>
                    </m:sSub>
                  </m:oMath>
                </a14:m>
                <a:r>
                  <a:rPr lang="en-US" sz="2400">
                    <a:latin typeface="Century Schoolbook" panose="02040604050505020304" pitchFamily="18" charset="0"/>
                  </a:rPr>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1</m:t>
                        </m:r>
                      </m:sub>
                    </m:sSub>
                  </m:oMath>
                </a14:m>
                <a:r>
                  <a:rPr lang="en-US" sz="2400">
                    <a:latin typeface="Century Schoolbook" panose="02040604050505020304" pitchFamily="18" charset="0"/>
                  </a:rPr>
                  <a:t>.</a:t>
                </a:r>
              </a:p>
              <a:p>
                <a:pPr marL="0" indent="0">
                  <a:buFont typeface="Arial" panose="020B0604020202020204" pitchFamily="34" charset="0"/>
                  <a:buNone/>
                </a:pPr>
                <a:endParaRPr lang="en-US" sz="2400">
                  <a:latin typeface="Century Schoolbook" panose="02040604050505020304" pitchFamily="18" charset="0"/>
                </a:endParaRPr>
              </a:p>
              <a:p>
                <a:pPr marL="0" indent="0">
                  <a:buFont typeface="Arial" panose="020B0604020202020204" pitchFamily="34" charset="0"/>
                  <a:buNone/>
                </a:pPr>
                <a:r>
                  <a:rPr lang="en-US" sz="2400" b="1" i="1" u="sng">
                    <a:latin typeface="Century Schoolbook" panose="02040604050505020304" pitchFamily="18" charset="0"/>
                  </a:rPr>
                  <a:t>Q</a:t>
                </a:r>
                <a:r>
                  <a:rPr lang="en-US" sz="2400" i="1" u="sng">
                    <a:latin typeface="Century Schoolbook" panose="02040604050505020304" pitchFamily="18" charset="0"/>
                  </a:rPr>
                  <a:t>uantumly</a:t>
                </a:r>
                <a:r>
                  <a:rPr lang="en-US" sz="2400" b="1" i="1">
                    <a:latin typeface="Century Schoolbook" panose="02040604050505020304" pitchFamily="18" charset="0"/>
                  </a:rPr>
                  <a:t> E</a:t>
                </a:r>
                <a:r>
                  <a:rPr lang="en-US" sz="2400" i="1">
                    <a:latin typeface="Century Schoolbook" panose="02040604050505020304" pitchFamily="18" charset="0"/>
                  </a:rPr>
                  <a:t>fficient to generate, statistically </a:t>
                </a:r>
                <a:r>
                  <a:rPr lang="en-US" sz="2400" b="1" i="1">
                    <a:latin typeface="Century Schoolbook" panose="02040604050505020304" pitchFamily="18" charset="0"/>
                  </a:rPr>
                  <a:t>F</a:t>
                </a:r>
                <a:r>
                  <a:rPr lang="en-US" sz="2400" i="1">
                    <a:latin typeface="Century Schoolbook" panose="02040604050505020304" pitchFamily="18" charset="0"/>
                  </a:rPr>
                  <a:t>ar, computationally </a:t>
                </a:r>
                <a:r>
                  <a:rPr lang="en-US" sz="2400" b="1" i="1">
                    <a:latin typeface="Century Schoolbook" panose="02040604050505020304" pitchFamily="18" charset="0"/>
                  </a:rPr>
                  <a:t>I</a:t>
                </a:r>
                <a:r>
                  <a:rPr lang="en-US" sz="2400" i="1">
                    <a:latin typeface="Century Schoolbook" panose="02040604050505020304" pitchFamily="18" charset="0"/>
                  </a:rPr>
                  <a:t>ndistinguishable.</a:t>
                </a:r>
              </a:p>
            </p:txBody>
          </p:sp>
        </mc:Choice>
        <mc:Fallback xmlns="">
          <p:sp>
            <p:nvSpPr>
              <p:cNvPr id="10" name="Content Placeholder 2">
                <a:extLst>
                  <a:ext uri="{FF2B5EF4-FFF2-40B4-BE49-F238E27FC236}">
                    <a16:creationId xmlns:a16="http://schemas.microsoft.com/office/drawing/2014/main" id="{AF411E66-D256-FE7F-8BA7-E5A35AEA2981}"/>
                  </a:ext>
                </a:extLst>
              </p:cNvPr>
              <p:cNvSpPr txBox="1">
                <a:spLocks noRot="1" noChangeAspect="1" noMove="1" noResize="1" noEditPoints="1" noAdjustHandles="1" noChangeArrowheads="1" noChangeShapeType="1" noTextEdit="1"/>
              </p:cNvSpPr>
              <p:nvPr/>
            </p:nvSpPr>
            <p:spPr>
              <a:xfrm>
                <a:off x="0" y="5126304"/>
                <a:ext cx="12192000" cy="1306804"/>
              </a:xfrm>
              <a:prstGeom prst="rect">
                <a:avLst/>
              </a:prstGeom>
              <a:blipFill>
                <a:blip r:embed="rId4"/>
                <a:stretch>
                  <a:fillRect l="-750" t="-6542" b="-1261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E4FE1970-2ADF-25F9-53E1-B53414FA32E7}"/>
              </a:ext>
            </a:extLst>
          </p:cNvPr>
          <p:cNvSpPr txBox="1">
            <a:spLocks/>
          </p:cNvSpPr>
          <p:nvPr/>
        </p:nvSpPr>
        <p:spPr>
          <a:xfrm>
            <a:off x="889000" y="1704867"/>
            <a:ext cx="10515600" cy="728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Century Schoolbook" panose="02040604050505020304" pitchFamily="18" charset="0"/>
              </a:rPr>
              <a:t>Average-case hard </a:t>
            </a:r>
            <a:r>
              <a:rPr lang="en-US" sz="3200" i="1">
                <a:latin typeface="Century Schoolbook" panose="02040604050505020304" pitchFamily="18" charset="0"/>
              </a:rPr>
              <a:t>decision</a:t>
            </a:r>
            <a:r>
              <a:rPr lang="en-US" sz="3200">
                <a:latin typeface="Century Schoolbook" panose="02040604050505020304" pitchFamily="18" charset="0"/>
              </a:rPr>
              <a:t> problem.</a:t>
            </a:r>
            <a:endParaRPr lang="en-US" sz="3200"/>
          </a:p>
        </p:txBody>
      </p:sp>
      <p:sp>
        <p:nvSpPr>
          <p:cNvPr id="3" name="Slide Number Placeholder 2">
            <a:extLst>
              <a:ext uri="{FF2B5EF4-FFF2-40B4-BE49-F238E27FC236}">
                <a16:creationId xmlns:a16="http://schemas.microsoft.com/office/drawing/2014/main" id="{60689D7D-EA12-94A8-2F7C-AA4198881312}"/>
              </a:ext>
            </a:extLst>
          </p:cNvPr>
          <p:cNvSpPr>
            <a:spLocks noGrp="1"/>
          </p:cNvSpPr>
          <p:nvPr>
            <p:ph type="sldNum" sz="quarter" idx="12"/>
          </p:nvPr>
        </p:nvSpPr>
        <p:spPr/>
        <p:txBody>
          <a:bodyPr/>
          <a:lstStyle/>
          <a:p>
            <a:fld id="{68E2B3F7-0564-411F-8980-F44F19FCCCAD}" type="slidenum">
              <a:rPr lang="en-US" smtClean="0"/>
              <a:t>4</a:t>
            </a:fld>
            <a:endParaRPr lang="en-US"/>
          </a:p>
        </p:txBody>
      </p:sp>
    </p:spTree>
    <p:extLst>
      <p:ext uri="{BB962C8B-B14F-4D97-AF65-F5344CB8AC3E}">
        <p14:creationId xmlns:p14="http://schemas.microsoft.com/office/powerpoint/2010/main" val="1154707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EA732C-12FC-3756-A25F-0310750CA1A0}"/>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3A16878B-54EC-20EE-5C3D-51E77E19F053}"/>
              </a:ext>
            </a:extLst>
          </p:cNvPr>
          <p:cNvSpPr/>
          <p:nvPr/>
        </p:nvSpPr>
        <p:spPr>
          <a:xfrm>
            <a:off x="5937344" y="4971438"/>
            <a:ext cx="1372087" cy="6323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BB580483-946B-550D-6BFB-3A14B06C3351}"/>
              </a:ext>
            </a:extLst>
          </p:cNvPr>
          <p:cNvSpPr>
            <a:spLocks noGrp="1"/>
          </p:cNvSpPr>
          <p:nvPr>
            <p:ph type="title"/>
          </p:nvPr>
        </p:nvSpPr>
        <p:spPr/>
        <p:txBody>
          <a:bodyPr/>
          <a:lstStyle/>
          <a:p>
            <a:pPr algn="ctr"/>
            <a:r>
              <a:rPr lang="en-US">
                <a:latin typeface="Century Schoolbook" panose="02040604050505020304" pitchFamily="18" charset="0"/>
              </a:rPr>
              <a:t>OWSGs </a:t>
            </a:r>
            <a:r>
              <a:rPr lang="en-US">
                <a:solidFill>
                  <a:schemeClr val="bg2">
                    <a:lumMod val="75000"/>
                  </a:schemeClr>
                </a:solidFill>
                <a:latin typeface="Century Schoolbook" panose="02040604050505020304" pitchFamily="18" charset="0"/>
              </a:rPr>
              <a:t>[Morimae-Yamakawa’24]</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B62E4CDD-0A2C-2974-EBA2-4CE37BAB56A6}"/>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basic form of a quantum average-case hard </a:t>
            </a:r>
            <a:r>
              <a:rPr lang="en-US" sz="2400" i="1">
                <a:latin typeface="Century Schoolbook" panose="02040604050505020304" pitchFamily="18" charset="0"/>
              </a:rPr>
              <a:t>search</a:t>
            </a:r>
            <a:r>
              <a:rPr lang="en-US" sz="2400">
                <a:latin typeface="Century Schoolbook" panose="02040604050505020304" pitchFamily="18" charset="0"/>
              </a:rPr>
              <a:t> problem.</a:t>
            </a:r>
            <a:endParaRPr lang="en-US" sz="24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50AFE37C-BD6D-9DD1-BF95-DB1A37E1338A}"/>
                  </a:ext>
                </a:extLst>
              </p:cNvPr>
              <p:cNvSpPr txBox="1">
                <a:spLocks/>
              </p:cNvSpPr>
              <p:nvPr/>
            </p:nvSpPr>
            <p:spPr>
              <a:xfrm>
                <a:off x="838200" y="5126304"/>
                <a:ext cx="11129920" cy="1306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𝐺</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𝜌</m:t>
                    </m:r>
                  </m:oMath>
                </a14:m>
                <a:r>
                  <a:rPr lang="en-US" sz="2400"/>
                  <a:t>.</a:t>
                </a:r>
              </a:p>
              <a:p>
                <a:pPr marL="0" indent="0">
                  <a:buNone/>
                </a:pPr>
                <a:endParaRPr lang="en-US" sz="2400"/>
              </a:p>
              <a:p>
                <a:pPr marL="0" indent="0">
                  <a:buNone/>
                </a:pPr>
                <a:r>
                  <a:rPr lang="en-US" sz="2400">
                    <a:latin typeface="Century Schoolbook" panose="02040604050505020304" pitchFamily="18" charset="0"/>
                  </a:rPr>
                  <a:t>Most generally,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might be </a:t>
                </a:r>
                <a:r>
                  <a:rPr lang="en-US" sz="2400" i="1">
                    <a:latin typeface="Century Schoolbook" panose="02040604050505020304" pitchFamily="18" charset="0"/>
                  </a:rPr>
                  <a:t>mixed</a:t>
                </a:r>
                <a:r>
                  <a:rPr lang="en-US" sz="2400">
                    <a:latin typeface="Century Schoolbook" panose="02040604050505020304" pitchFamily="18" charset="0"/>
                  </a:rPr>
                  <a:t>.</a:t>
                </a:r>
              </a:p>
            </p:txBody>
          </p:sp>
        </mc:Choice>
        <mc:Fallback xmlns="">
          <p:sp>
            <p:nvSpPr>
              <p:cNvPr id="10" name="Content Placeholder 2">
                <a:extLst>
                  <a:ext uri="{FF2B5EF4-FFF2-40B4-BE49-F238E27FC236}">
                    <a16:creationId xmlns:a16="http://schemas.microsoft.com/office/drawing/2014/main" id="{50AFE37C-BD6D-9DD1-BF95-DB1A37E1338A}"/>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2"/>
                <a:stretch>
                  <a:fillRect l="-877" t="-8879" b="-5140"/>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575BE2B1-35E1-D337-88B6-FB8A5E6506C4}"/>
              </a:ext>
            </a:extLst>
          </p:cNvPr>
          <p:cNvGrpSpPr/>
          <p:nvPr/>
        </p:nvGrpSpPr>
        <p:grpSpPr>
          <a:xfrm>
            <a:off x="4131267" y="482260"/>
            <a:ext cx="3593137" cy="3867902"/>
            <a:chOff x="4131267" y="482260"/>
            <a:chExt cx="3593137" cy="386790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051A84-72BF-1604-CD87-E63EDDA3F7AA}"/>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47051A84-72BF-1604-CD87-E63EDDA3F7AA}"/>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F7AEB4-FA62-C466-BDBD-52A4E176070A}"/>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baseline="-25000"/>
                </a:p>
              </p:txBody>
            </p:sp>
          </mc:Choice>
          <mc:Fallback xmlns="">
            <p:sp>
              <p:nvSpPr>
                <p:cNvPr id="12" name="TextBox 11">
                  <a:extLst>
                    <a:ext uri="{FF2B5EF4-FFF2-40B4-BE49-F238E27FC236}">
                      <a16:creationId xmlns:a16="http://schemas.microsoft.com/office/drawing/2014/main" id="{B9F7AEB4-FA62-C466-BDBD-52A4E176070A}"/>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18F5041E-1793-D14B-46CE-13444D40B51D}"/>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510B2D12-2306-42B4-13BB-C2D8F25D49AE}"/>
                </a:ext>
              </a:extLst>
            </p:cNvPr>
            <p:cNvGrpSpPr/>
            <p:nvPr/>
          </p:nvGrpSpPr>
          <p:grpSpPr>
            <a:xfrm>
              <a:off x="4177233" y="482260"/>
              <a:ext cx="3547171" cy="3867902"/>
              <a:chOff x="4177233" y="482260"/>
              <a:chExt cx="3547171" cy="3867902"/>
            </a:xfrm>
          </p:grpSpPr>
          <p:sp>
            <p:nvSpPr>
              <p:cNvPr id="23" name="Arc 22">
                <a:extLst>
                  <a:ext uri="{FF2B5EF4-FFF2-40B4-BE49-F238E27FC236}">
                    <a16:creationId xmlns:a16="http://schemas.microsoft.com/office/drawing/2014/main" id="{DB11C6FF-C839-1DA8-87AA-E9E3469A635F}"/>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A4333EC-1038-6C59-B49C-351D0C45E1BB}"/>
                  </a:ext>
                </a:extLst>
              </p:cNvPr>
              <p:cNvCxnSpPr/>
              <p:nvPr/>
            </p:nvCxnSpPr>
            <p:spPr>
              <a:xfrm>
                <a:off x="5807858" y="3718983"/>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C006C3-8C53-50BC-FB20-A3015745905A}"/>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62C006C3-8C53-50BC-FB20-A3015745905A}"/>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5"/>
                <a:stretch>
                  <a:fillRect/>
                </a:stretch>
              </a:blipFill>
            </p:spPr>
            <p:txBody>
              <a:bodyPr/>
              <a:lstStyle/>
              <a:p>
                <a:r>
                  <a:rPr lang="en-US">
                    <a:noFill/>
                  </a:rPr>
                  <a:t> </a:t>
                </a:r>
              </a:p>
            </p:txBody>
          </p:sp>
        </mc:Fallback>
      </mc:AlternateContent>
      <p:pic>
        <p:nvPicPr>
          <p:cNvPr id="7" name="Graphic 6" descr="Question mark with solid fill">
            <a:extLst>
              <a:ext uri="{FF2B5EF4-FFF2-40B4-BE49-F238E27FC236}">
                <a16:creationId xmlns:a16="http://schemas.microsoft.com/office/drawing/2014/main" id="{4FD49282-8EC6-E987-46CA-2577698126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3957" y="4481309"/>
            <a:ext cx="490129" cy="490129"/>
          </a:xfrm>
          <a:prstGeom prst="rect">
            <a:avLst/>
          </a:prstGeom>
        </p:spPr>
      </p:pic>
      <p:sp>
        <p:nvSpPr>
          <p:cNvPr id="8" name="Slide Number Placeholder 7">
            <a:extLst>
              <a:ext uri="{FF2B5EF4-FFF2-40B4-BE49-F238E27FC236}">
                <a16:creationId xmlns:a16="http://schemas.microsoft.com/office/drawing/2014/main" id="{F0CE3F7E-05C1-41B4-DA71-CE8314958BB7}"/>
              </a:ext>
            </a:extLst>
          </p:cNvPr>
          <p:cNvSpPr>
            <a:spLocks noGrp="1"/>
          </p:cNvSpPr>
          <p:nvPr>
            <p:ph type="sldNum" sz="quarter" idx="12"/>
          </p:nvPr>
        </p:nvSpPr>
        <p:spPr/>
        <p:txBody>
          <a:bodyPr/>
          <a:lstStyle/>
          <a:p>
            <a:fld id="{68E2B3F7-0564-411F-8980-F44F19FCCCAD}" type="slidenum">
              <a:rPr lang="en-US" smtClean="0"/>
              <a:t>40</a:t>
            </a:fld>
            <a:endParaRPr lang="en-US"/>
          </a:p>
        </p:txBody>
      </p:sp>
    </p:spTree>
    <p:extLst>
      <p:ext uri="{BB962C8B-B14F-4D97-AF65-F5344CB8AC3E}">
        <p14:creationId xmlns:p14="http://schemas.microsoft.com/office/powerpoint/2010/main" val="28958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E93FC9-73DA-F777-9D4B-471515E41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4F427-10D7-16A9-7D89-B79AA65F2FB0}"/>
              </a:ext>
            </a:extLst>
          </p:cNvPr>
          <p:cNvSpPr>
            <a:spLocks noGrp="1"/>
          </p:cNvSpPr>
          <p:nvPr>
            <p:ph type="title"/>
          </p:nvPr>
        </p:nvSpPr>
        <p:spPr/>
        <p:txBody>
          <a:bodyPr/>
          <a:lstStyle/>
          <a:p>
            <a:pPr algn="ctr"/>
            <a:r>
              <a:rPr lang="en-US">
                <a:latin typeface="Century Schoolbook" panose="02040604050505020304" pitchFamily="18" charset="0"/>
              </a:rPr>
              <a:t>OWSGs </a:t>
            </a:r>
            <a:r>
              <a:rPr lang="en-US">
                <a:solidFill>
                  <a:schemeClr val="bg2">
                    <a:lumMod val="75000"/>
                  </a:schemeClr>
                </a:solidFill>
                <a:latin typeface="Century Schoolbook" panose="02040604050505020304" pitchFamily="18" charset="0"/>
              </a:rPr>
              <a:t>[Morimae-Yamakawa’24]</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05687F90-C6BD-2991-8FED-90D278502F77}"/>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basic form of a quantum average-case hard </a:t>
            </a:r>
            <a:r>
              <a:rPr lang="en-US" sz="2400" i="1">
                <a:latin typeface="Century Schoolbook" panose="02040604050505020304" pitchFamily="18" charset="0"/>
              </a:rPr>
              <a:t>search</a:t>
            </a:r>
            <a:r>
              <a:rPr lang="en-US" sz="2400">
                <a:latin typeface="Century Schoolbook" panose="02040604050505020304" pitchFamily="18" charset="0"/>
              </a:rPr>
              <a:t> problem.</a:t>
            </a:r>
            <a:endParaRPr lang="en-US" sz="24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979B153-E2FE-CE72-0168-01E156CD8FA2}"/>
                  </a:ext>
                </a:extLst>
              </p:cNvPr>
              <p:cNvSpPr txBox="1">
                <a:spLocks/>
              </p:cNvSpPr>
              <p:nvPr/>
            </p:nvSpPr>
            <p:spPr>
              <a:xfrm>
                <a:off x="838200" y="5126304"/>
                <a:ext cx="11129920" cy="1306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𝜌</m:t>
                        </m:r>
                      </m:e>
                    </m:d>
                    <m:r>
                      <a:rPr lang="en-US" sz="2400" b="0" i="1" smtClean="0">
                        <a:latin typeface="Cambria Math" panose="02040503050406030204" pitchFamily="18" charset="0"/>
                      </a:rPr>
                      <m:t>=</m:t>
                    </m:r>
                  </m:oMath>
                </a14:m>
                <a:r>
                  <a:rPr lang="en-US" sz="2400"/>
                  <a:t> </a:t>
                </a:r>
                <a:r>
                  <a:rPr lang="en-US" sz="2400">
                    <a:latin typeface="Century Schoolbook" panose="02040604050505020304" pitchFamily="18" charset="0"/>
                  </a:rPr>
                  <a:t>accept.</a:t>
                </a:r>
              </a:p>
              <a:p>
                <a:pPr marL="0" indent="0">
                  <a:buNone/>
                </a:pPr>
                <a:endParaRPr lang="en-US" sz="2400"/>
              </a:p>
              <a:p>
                <a:pPr marL="0" indent="0">
                  <a:buNone/>
                </a:pPr>
                <a:r>
                  <a:rPr lang="en-US" sz="2400">
                    <a:latin typeface="Century Schoolbook" panose="02040604050505020304" pitchFamily="18" charset="0"/>
                  </a:rPr>
                  <a:t>Most generally,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might be </a:t>
                </a:r>
                <a:r>
                  <a:rPr lang="en-US" sz="2400" i="1">
                    <a:latin typeface="Century Schoolbook" panose="02040604050505020304" pitchFamily="18" charset="0"/>
                  </a:rPr>
                  <a:t>mixed</a:t>
                </a:r>
                <a:r>
                  <a:rPr lang="en-US" sz="2400">
                    <a:latin typeface="Century Schoolbook" panose="02040604050505020304" pitchFamily="18" charset="0"/>
                  </a:rPr>
                  <a:t>.</a:t>
                </a:r>
              </a:p>
            </p:txBody>
          </p:sp>
        </mc:Choice>
        <mc:Fallback xmlns="">
          <p:sp>
            <p:nvSpPr>
              <p:cNvPr id="10" name="Content Placeholder 2">
                <a:extLst>
                  <a:ext uri="{FF2B5EF4-FFF2-40B4-BE49-F238E27FC236}">
                    <a16:creationId xmlns:a16="http://schemas.microsoft.com/office/drawing/2014/main" id="{1979B153-E2FE-CE72-0168-01E156CD8FA2}"/>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2"/>
                <a:stretch>
                  <a:fillRect l="-877" t="-8879" b="-514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9816EF3-5713-44F2-E738-8E43B2E19707}"/>
              </a:ext>
            </a:extLst>
          </p:cNvPr>
          <p:cNvGrpSpPr/>
          <p:nvPr/>
        </p:nvGrpSpPr>
        <p:grpSpPr>
          <a:xfrm>
            <a:off x="1663207" y="482260"/>
            <a:ext cx="3617259" cy="3867902"/>
            <a:chOff x="4131267" y="482260"/>
            <a:chExt cx="3617259" cy="3867902"/>
          </a:xfrm>
        </p:grpSpPr>
        <p:grpSp>
          <p:nvGrpSpPr>
            <p:cNvPr id="27" name="Group 26">
              <a:extLst>
                <a:ext uri="{FF2B5EF4-FFF2-40B4-BE49-F238E27FC236}">
                  <a16:creationId xmlns:a16="http://schemas.microsoft.com/office/drawing/2014/main" id="{A014BD1B-A576-17DD-E958-0F6E39B8CF77}"/>
                </a:ext>
              </a:extLst>
            </p:cNvPr>
            <p:cNvGrpSpPr/>
            <p:nvPr/>
          </p:nvGrpSpPr>
          <p:grpSpPr>
            <a:xfrm>
              <a:off x="4131267" y="482260"/>
              <a:ext cx="3593137" cy="3867902"/>
              <a:chOff x="4131267" y="482260"/>
              <a:chExt cx="3593137" cy="386790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324F02-E232-C536-2761-E0681D096610}"/>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8C324F02-E232-C536-2761-E0681D096610}"/>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292D0F-12E4-B46A-868C-8ECB8175C591}"/>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i="1" baseline="-25000"/>
                  </a:p>
                </p:txBody>
              </p:sp>
            </mc:Choice>
            <mc:Fallback xmlns="">
              <p:sp>
                <p:nvSpPr>
                  <p:cNvPr id="12" name="TextBox 11">
                    <a:extLst>
                      <a:ext uri="{FF2B5EF4-FFF2-40B4-BE49-F238E27FC236}">
                        <a16:creationId xmlns:a16="http://schemas.microsoft.com/office/drawing/2014/main" id="{95292D0F-12E4-B46A-868C-8ECB8175C591}"/>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72ABE6F-4285-E779-08B6-AC14EDC232C5}"/>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6DCDE2E6-419E-5CC7-4A33-2D91766B6B4C}"/>
                  </a:ext>
                </a:extLst>
              </p:cNvPr>
              <p:cNvGrpSpPr/>
              <p:nvPr/>
            </p:nvGrpSpPr>
            <p:grpSpPr>
              <a:xfrm>
                <a:off x="4177233" y="482260"/>
                <a:ext cx="3547171" cy="3867902"/>
                <a:chOff x="4177233" y="482260"/>
                <a:chExt cx="3547171" cy="3867902"/>
              </a:xfrm>
            </p:grpSpPr>
            <p:sp>
              <p:nvSpPr>
                <p:cNvPr id="23" name="Arc 22">
                  <a:extLst>
                    <a:ext uri="{FF2B5EF4-FFF2-40B4-BE49-F238E27FC236}">
                      <a16:creationId xmlns:a16="http://schemas.microsoft.com/office/drawing/2014/main" id="{56A97269-3983-C810-B13D-4DC98B3A5EC1}"/>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245085A-8990-42C5-7619-F04AD0C91E2D}"/>
                    </a:ext>
                  </a:extLst>
                </p:cNvPr>
                <p:cNvCxnSpPr/>
                <p:nvPr/>
              </p:nvCxnSpPr>
              <p:spPr>
                <a:xfrm>
                  <a:off x="5807858" y="3718983"/>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084B5E-8C12-7A45-9145-18FE63301A07}"/>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BF084B5E-8C12-7A45-9145-18FE63301A07}"/>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5"/>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3EA12D90-B530-47AF-CDE3-E110264BCED6}"/>
              </a:ext>
            </a:extLst>
          </p:cNvPr>
          <p:cNvGrpSpPr/>
          <p:nvPr/>
        </p:nvGrpSpPr>
        <p:grpSpPr>
          <a:xfrm>
            <a:off x="6905724" y="2299183"/>
            <a:ext cx="4311691" cy="975838"/>
            <a:chOff x="4822400" y="2303256"/>
            <a:chExt cx="4311691" cy="975838"/>
          </a:xfrm>
        </p:grpSpPr>
        <p:grpSp>
          <p:nvGrpSpPr>
            <p:cNvPr id="8" name="Group 7">
              <a:extLst>
                <a:ext uri="{FF2B5EF4-FFF2-40B4-BE49-F238E27FC236}">
                  <a16:creationId xmlns:a16="http://schemas.microsoft.com/office/drawing/2014/main" id="{9549C2A0-418D-2E99-5EC7-5F93B58AEF7B}"/>
                </a:ext>
              </a:extLst>
            </p:cNvPr>
            <p:cNvGrpSpPr/>
            <p:nvPr/>
          </p:nvGrpSpPr>
          <p:grpSpPr>
            <a:xfrm>
              <a:off x="4822400" y="2303256"/>
              <a:ext cx="2286393" cy="975838"/>
              <a:chOff x="4822400" y="2303256"/>
              <a:chExt cx="2286393" cy="975838"/>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351D16-D208-18F5-297A-2D0B8843ADED}"/>
                      </a:ext>
                    </a:extLst>
                  </p:cNvPr>
                  <p:cNvSpPr txBox="1"/>
                  <p:nvPr/>
                </p:nvSpPr>
                <p:spPr>
                  <a:xfrm>
                    <a:off x="4822400" y="2585378"/>
                    <a:ext cx="1027823" cy="693716"/>
                  </a:xfrm>
                  <a:prstGeom prst="rect">
                    <a:avLst/>
                  </a:prstGeom>
                  <a:noFill/>
                </p:spPr>
                <p:txBody>
                  <a:bodyPr wrap="square">
                    <a:spAutoFit/>
                  </a:bodyPr>
                  <a:lstStyle/>
                  <a:p>
                    <a:pPr algn="ctr"/>
                    <a14:m>
                      <m:oMath xmlns:m="http://schemas.openxmlformats.org/officeDocument/2006/math">
                        <m:r>
                          <a:rPr lang="en-US" sz="4000" b="0" i="1" baseline="-25000" dirty="0" smtClean="0">
                            <a:latin typeface="Cambria Math" panose="02040503050406030204" pitchFamily="18" charset="0"/>
                          </a:rPr>
                          <m:t>𝜌</m:t>
                        </m:r>
                      </m:oMath>
                    </a14:m>
                    <a:r>
                      <a:rPr lang="en-US" sz="4000" b="0" i="0" baseline="-25000">
                        <a:latin typeface="+mj-lt"/>
                      </a:rPr>
                      <a:t> , </a:t>
                    </a:r>
                    <a14:m>
                      <m:oMath xmlns:m="http://schemas.openxmlformats.org/officeDocument/2006/math">
                        <m:r>
                          <a:rPr lang="en-US" sz="4000" b="0" i="1" baseline="-25000" dirty="0" smtClean="0">
                            <a:latin typeface="Cambria Math" panose="02040503050406030204" pitchFamily="18" charset="0"/>
                          </a:rPr>
                          <m:t>𝑥</m:t>
                        </m:r>
                      </m:oMath>
                    </a14:m>
                    <a:endParaRPr lang="en-US" sz="4000" baseline="-25000"/>
                  </a:p>
                </p:txBody>
              </p:sp>
            </mc:Choice>
            <mc:Fallback xmlns="">
              <p:sp>
                <p:nvSpPr>
                  <p:cNvPr id="11" name="TextBox 10">
                    <a:extLst>
                      <a:ext uri="{FF2B5EF4-FFF2-40B4-BE49-F238E27FC236}">
                        <a16:creationId xmlns:a16="http://schemas.microsoft.com/office/drawing/2014/main" id="{48351D16-D208-18F5-297A-2D0B8843ADED}"/>
                      </a:ext>
                    </a:extLst>
                  </p:cNvPr>
                  <p:cNvSpPr txBox="1">
                    <a:spLocks noRot="1" noChangeAspect="1" noMove="1" noResize="1" noEditPoints="1" noAdjustHandles="1" noChangeArrowheads="1" noChangeShapeType="1" noTextEdit="1"/>
                  </p:cNvSpPr>
                  <p:nvPr/>
                </p:nvSpPr>
                <p:spPr>
                  <a:xfrm>
                    <a:off x="4822400" y="2585378"/>
                    <a:ext cx="1027823" cy="693716"/>
                  </a:xfrm>
                  <a:prstGeom prst="rect">
                    <a:avLst/>
                  </a:prstGeom>
                  <a:blipFill>
                    <a:blip r:embed="rId6"/>
                    <a:stretch>
                      <a:fillRect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A58324-9949-2759-2745-AED7377FD375}"/>
                      </a:ext>
                    </a:extLst>
                  </p:cNvPr>
                  <p:cNvSpPr txBox="1"/>
                  <p:nvPr/>
                </p:nvSpPr>
                <p:spPr>
                  <a:xfrm>
                    <a:off x="610555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𝑉</m:t>
                          </m:r>
                        </m:oMath>
                      </m:oMathPara>
                    </a14:m>
                    <a:endParaRPr lang="en-US" sz="4000" i="1" baseline="-25000"/>
                  </a:p>
                </p:txBody>
              </p:sp>
            </mc:Choice>
            <mc:Fallback xmlns="">
              <p:sp>
                <p:nvSpPr>
                  <p:cNvPr id="13" name="TextBox 12">
                    <a:extLst>
                      <a:ext uri="{FF2B5EF4-FFF2-40B4-BE49-F238E27FC236}">
                        <a16:creationId xmlns:a16="http://schemas.microsoft.com/office/drawing/2014/main" id="{D2A58324-9949-2759-2745-AED7377FD375}"/>
                      </a:ext>
                    </a:extLst>
                  </p:cNvPr>
                  <p:cNvSpPr txBox="1">
                    <a:spLocks noRot="1" noChangeAspect="1" noMove="1" noResize="1" noEditPoints="1" noAdjustHandles="1" noChangeArrowheads="1" noChangeShapeType="1" noTextEdit="1"/>
                  </p:cNvSpPr>
                  <p:nvPr/>
                </p:nvSpPr>
                <p:spPr>
                  <a:xfrm>
                    <a:off x="6105550" y="2303256"/>
                    <a:ext cx="634628" cy="693716"/>
                  </a:xfrm>
                  <a:prstGeom prst="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F70DB37F-CE33-6C3E-BEF2-942790ACA102}"/>
                  </a:ext>
                </a:extLst>
              </p:cNvPr>
              <p:cNvCxnSpPr>
                <a:cxnSpLocks/>
              </p:cNvCxnSpPr>
              <p:nvPr/>
            </p:nvCxnSpPr>
            <p:spPr>
              <a:xfrm>
                <a:off x="5782836" y="3133438"/>
                <a:ext cx="1325957"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250F58F3-DD02-8D81-291B-B14EB397BC1B}"/>
                </a:ext>
              </a:extLst>
            </p:cNvPr>
            <p:cNvSpPr txBox="1"/>
            <p:nvPr/>
          </p:nvSpPr>
          <p:spPr>
            <a:xfrm>
              <a:off x="7110998" y="2766139"/>
              <a:ext cx="2023093" cy="461665"/>
            </a:xfrm>
            <a:prstGeom prst="rect">
              <a:avLst/>
            </a:prstGeom>
            <a:noFill/>
          </p:spPr>
          <p:txBody>
            <a:bodyPr wrap="square">
              <a:spAutoFit/>
            </a:bodyPr>
            <a:lstStyle/>
            <a:p>
              <a:pPr algn="ctr"/>
              <a:r>
                <a:rPr lang="en-US" sz="3600" baseline="-25000">
                  <a:latin typeface="Century Schoolbook" panose="02040604050505020304" pitchFamily="18" charset="0"/>
                </a:rPr>
                <a:t>accept/reject</a:t>
              </a:r>
            </a:p>
          </p:txBody>
        </p:sp>
      </p:grpSp>
      <p:sp>
        <p:nvSpPr>
          <p:cNvPr id="16" name="Slide Number Placeholder 15">
            <a:extLst>
              <a:ext uri="{FF2B5EF4-FFF2-40B4-BE49-F238E27FC236}">
                <a16:creationId xmlns:a16="http://schemas.microsoft.com/office/drawing/2014/main" id="{C277B35F-E2A8-A1A4-583F-4B7BB33192D4}"/>
              </a:ext>
            </a:extLst>
          </p:cNvPr>
          <p:cNvSpPr>
            <a:spLocks noGrp="1"/>
          </p:cNvSpPr>
          <p:nvPr>
            <p:ph type="sldNum" sz="quarter" idx="12"/>
          </p:nvPr>
        </p:nvSpPr>
        <p:spPr/>
        <p:txBody>
          <a:bodyPr/>
          <a:lstStyle/>
          <a:p>
            <a:fld id="{68E2B3F7-0564-411F-8980-F44F19FCCCAD}" type="slidenum">
              <a:rPr lang="en-US" smtClean="0"/>
              <a:t>41</a:t>
            </a:fld>
            <a:endParaRPr lang="en-US"/>
          </a:p>
        </p:txBody>
      </p:sp>
    </p:spTree>
    <p:extLst>
      <p:ext uri="{BB962C8B-B14F-4D97-AF65-F5344CB8AC3E}">
        <p14:creationId xmlns:p14="http://schemas.microsoft.com/office/powerpoint/2010/main" val="105432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0501CC-CEC2-E911-5B8B-7012A12D7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48ACA-46D3-345F-BE2D-A5AB872AECCF}"/>
              </a:ext>
            </a:extLst>
          </p:cNvPr>
          <p:cNvSpPr>
            <a:spLocks noGrp="1"/>
          </p:cNvSpPr>
          <p:nvPr>
            <p:ph type="title"/>
          </p:nvPr>
        </p:nvSpPr>
        <p:spPr/>
        <p:txBody>
          <a:bodyPr/>
          <a:lstStyle/>
          <a:p>
            <a:pPr algn="ctr"/>
            <a:r>
              <a:rPr lang="en-US">
                <a:latin typeface="Century Schoolbook" panose="02040604050505020304" pitchFamily="18" charset="0"/>
              </a:rPr>
              <a:t>QEFI</a:t>
            </a:r>
            <a:r>
              <a:rPr lang="en-US">
                <a:solidFill>
                  <a:schemeClr val="bg2">
                    <a:lumMod val="75000"/>
                  </a:schemeClr>
                </a:solidFill>
                <a:latin typeface="Century Schoolbook" panose="02040604050505020304" pitchFamily="18" charset="0"/>
              </a:rPr>
              <a:t>D</a:t>
            </a:r>
            <a:r>
              <a:rPr lang="en-US">
                <a:latin typeface="Century Schoolbook" panose="02040604050505020304" pitchFamily="18" charset="0"/>
              </a:rPr>
              <a:t>s </a:t>
            </a:r>
            <a:r>
              <a:rPr lang="en-US">
                <a:solidFill>
                  <a:schemeClr val="bg2">
                    <a:lumMod val="75000"/>
                  </a:schemeClr>
                </a:solidFill>
                <a:latin typeface="Century Schoolbook" panose="02040604050505020304" pitchFamily="18" charset="0"/>
              </a:rPr>
              <a:t>[Brakerski-Canneti-Qian’23]</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1AD82E9A-37AF-A57C-B908-7187D7380E40}"/>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most generic form of an average-case hard (</a:t>
            </a:r>
            <a:r>
              <a:rPr lang="en-US" sz="2400" i="1">
                <a:latin typeface="Century Schoolbook" panose="02040604050505020304" pitchFamily="18" charset="0"/>
              </a:rPr>
              <a:t>decision</a:t>
            </a:r>
            <a:r>
              <a:rPr lang="en-US" sz="2400">
                <a:latin typeface="Century Schoolbook" panose="02040604050505020304" pitchFamily="18" charset="0"/>
              </a:rPr>
              <a:t>) problem.</a:t>
            </a:r>
            <a:endParaRPr lang="en-US" sz="2400"/>
          </a:p>
        </p:txBody>
      </p:sp>
      <p:grpSp>
        <p:nvGrpSpPr>
          <p:cNvPr id="9" name="Group 8">
            <a:extLst>
              <a:ext uri="{FF2B5EF4-FFF2-40B4-BE49-F238E27FC236}">
                <a16:creationId xmlns:a16="http://schemas.microsoft.com/office/drawing/2014/main" id="{6D3DA171-6CCE-2105-ADD4-43F3BDA7FC0B}"/>
              </a:ext>
            </a:extLst>
          </p:cNvPr>
          <p:cNvGrpSpPr/>
          <p:nvPr/>
        </p:nvGrpSpPr>
        <p:grpSpPr>
          <a:xfrm>
            <a:off x="4458712" y="2095837"/>
            <a:ext cx="3665692" cy="2599363"/>
            <a:chOff x="3770889" y="2807935"/>
            <a:chExt cx="4732492" cy="3355833"/>
          </a:xfrm>
        </p:grpSpPr>
        <p:sp>
          <p:nvSpPr>
            <p:cNvPr id="4" name="Oval 3">
              <a:extLst>
                <a:ext uri="{FF2B5EF4-FFF2-40B4-BE49-F238E27FC236}">
                  <a16:creationId xmlns:a16="http://schemas.microsoft.com/office/drawing/2014/main" id="{081CA3F2-8FF9-FFED-BFF4-6E17987BE7E6}"/>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63738D15-4C2A-2F29-BD82-97349964531B}"/>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9C78D2-FA5A-5EB0-F4BF-4461BEF3CE32}"/>
                    </a:ext>
                  </a:extLst>
                </p:cNvPr>
                <p:cNvSpPr txBox="1"/>
                <p:nvPr/>
              </p:nvSpPr>
              <p:spPr>
                <a:xfrm>
                  <a:off x="4842071" y="5268166"/>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dirty="0" smtClean="0">
                                <a:latin typeface="Cambria Math" panose="02040503050406030204" pitchFamily="18" charset="0"/>
                              </a:rPr>
                            </m:ctrlPr>
                          </m:sSubPr>
                          <m:e>
                            <m:r>
                              <a:rPr lang="en-US" sz="4000" b="0" i="1" baseline="-25000" dirty="0" smtClean="0">
                                <a:latin typeface="Cambria Math" panose="02040503050406030204" pitchFamily="18" charset="0"/>
                              </a:rPr>
                              <m:t>𝐷</m:t>
                            </m:r>
                          </m:e>
                          <m:sub>
                            <m:r>
                              <a:rPr lang="en-US" sz="4000" b="0" i="1" baseline="-25000" dirty="0" smtClean="0">
                                <a:latin typeface="Cambria Math" panose="02040503050406030204" pitchFamily="18" charset="0"/>
                              </a:rPr>
                              <m:t>0</m:t>
                            </m:r>
                          </m:sub>
                        </m:sSub>
                      </m:oMath>
                    </m:oMathPara>
                  </a14:m>
                  <a:endParaRPr lang="en-US" sz="4000" baseline="-25000"/>
                </a:p>
              </p:txBody>
            </p:sp>
          </mc:Choice>
          <mc:Fallback xmlns="">
            <p:sp>
              <p:nvSpPr>
                <p:cNvPr id="7" name="TextBox 6">
                  <a:extLst>
                    <a:ext uri="{FF2B5EF4-FFF2-40B4-BE49-F238E27FC236}">
                      <a16:creationId xmlns:a16="http://schemas.microsoft.com/office/drawing/2014/main" id="{179C78D2-FA5A-5EB0-F4BF-4461BEF3CE32}"/>
                    </a:ext>
                  </a:extLst>
                </p:cNvPr>
                <p:cNvSpPr txBox="1">
                  <a:spLocks noRot="1" noChangeAspect="1" noMove="1" noResize="1" noEditPoints="1" noAdjustHandles="1" noChangeArrowheads="1" noChangeShapeType="1" noTextEdit="1"/>
                </p:cNvSpPr>
                <p:nvPr/>
              </p:nvSpPr>
              <p:spPr>
                <a:xfrm>
                  <a:off x="4842071" y="5268166"/>
                  <a:ext cx="819319" cy="895602"/>
                </a:xfrm>
                <a:prstGeom prst="rect">
                  <a:avLst/>
                </a:prstGeom>
                <a:blipFill>
                  <a:blip r:embed="rId2"/>
                  <a:stretch>
                    <a:fillRect b="-27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DF9467-7004-35AA-4F6D-958B53E132AC}"/>
                    </a:ext>
                  </a:extLst>
                </p:cNvPr>
                <p:cNvSpPr txBox="1"/>
                <p:nvPr/>
              </p:nvSpPr>
              <p:spPr>
                <a:xfrm>
                  <a:off x="6672726" y="5268163"/>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𝐷</m:t>
                            </m:r>
                          </m:e>
                          <m:sub>
                            <m:r>
                              <a:rPr lang="en-US" sz="4000" b="0" i="1" baseline="-25000" smtClean="0">
                                <a:latin typeface="Cambria Math" panose="02040503050406030204" pitchFamily="18" charset="0"/>
                              </a:rPr>
                              <m:t>1</m:t>
                            </m:r>
                          </m:sub>
                        </m:sSub>
                      </m:oMath>
                    </m:oMathPara>
                  </a14:m>
                  <a:endParaRPr lang="en-US" sz="4000" baseline="-25000"/>
                </a:p>
              </p:txBody>
            </p:sp>
          </mc:Choice>
          <mc:Fallback xmlns="">
            <p:sp>
              <p:nvSpPr>
                <p:cNvPr id="8" name="TextBox 7">
                  <a:extLst>
                    <a:ext uri="{FF2B5EF4-FFF2-40B4-BE49-F238E27FC236}">
                      <a16:creationId xmlns:a16="http://schemas.microsoft.com/office/drawing/2014/main" id="{65DF9467-7004-35AA-4F6D-958B53E132AC}"/>
                    </a:ext>
                  </a:extLst>
                </p:cNvPr>
                <p:cNvSpPr txBox="1">
                  <a:spLocks noRot="1" noChangeAspect="1" noMove="1" noResize="1" noEditPoints="1" noAdjustHandles="1" noChangeArrowheads="1" noChangeShapeType="1" noTextEdit="1"/>
                </p:cNvSpPr>
                <p:nvPr/>
              </p:nvSpPr>
              <p:spPr>
                <a:xfrm>
                  <a:off x="6672726" y="5268163"/>
                  <a:ext cx="819319" cy="895602"/>
                </a:xfrm>
                <a:prstGeom prst="rect">
                  <a:avLst/>
                </a:prstGeom>
                <a:blipFill>
                  <a:blip r:embed="rId3"/>
                  <a:stretch>
                    <a:fillRect b="-2631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E2699A-4376-2192-44E3-87D35889C8F7}"/>
                  </a:ext>
                </a:extLst>
              </p:cNvPr>
              <p:cNvSpPr txBox="1">
                <a:spLocks/>
              </p:cNvSpPr>
              <p:nvPr/>
            </p:nvSpPr>
            <p:spPr>
              <a:xfrm>
                <a:off x="838200" y="5126304"/>
                <a:ext cx="11129920" cy="13068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Distributions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oMath>
                </a14:m>
                <a:r>
                  <a:rPr lang="en-US" sz="2400"/>
                  <a:t> </a:t>
                </a:r>
                <a:r>
                  <a:rPr lang="en-US" sz="2400">
                    <a:latin typeface="Century Schoolbook" panose="02040604050505020304" pitchFamily="18" charset="0"/>
                  </a:rPr>
                  <a:t>and</a:t>
                </a:r>
                <a:r>
                  <a:rPr lang="en-US" sz="240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a14:m>
                <a:r>
                  <a:rPr lang="en-US" sz="2400"/>
                  <a:t>.</a:t>
                </a:r>
              </a:p>
              <a:p>
                <a:pPr marL="0" indent="0">
                  <a:buFont typeface="Arial" panose="020B0604020202020204" pitchFamily="34" charset="0"/>
                  <a:buNone/>
                </a:pPr>
                <a:r>
                  <a:rPr lang="en-US" sz="2400">
                    <a:latin typeface="Century Schoolbook" panose="02040604050505020304" pitchFamily="18" charset="0"/>
                  </a:rPr>
                  <a:t>Distinguish between a random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oMath>
                </a14:m>
                <a:r>
                  <a:rPr lang="en-US" sz="2400">
                    <a:latin typeface="Century Schoolbook" panose="02040604050505020304" pitchFamily="18" charset="0"/>
                  </a:rPr>
                  <a:t> and a random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a14:m>
                <a:r>
                  <a:rPr lang="en-US" sz="2400">
                    <a:latin typeface="Century Schoolbook" panose="02040604050505020304" pitchFamily="18" charset="0"/>
                  </a:rPr>
                  <a:t>.</a:t>
                </a:r>
              </a:p>
              <a:p>
                <a:pPr marL="0" indent="0">
                  <a:buFont typeface="Arial" panose="020B0604020202020204" pitchFamily="34" charset="0"/>
                  <a:buNone/>
                </a:pPr>
                <a:endParaRPr lang="en-US" sz="2400">
                  <a:latin typeface="Century Schoolbook" panose="02040604050505020304" pitchFamily="18" charset="0"/>
                </a:endParaRPr>
              </a:p>
              <a:p>
                <a:pPr marL="0" indent="0">
                  <a:buFont typeface="Arial" panose="020B0604020202020204" pitchFamily="34" charset="0"/>
                  <a:buNone/>
                </a:pPr>
                <a:r>
                  <a:rPr lang="en-US" sz="2400" b="1" i="1" u="sng">
                    <a:latin typeface="Century Schoolbook" panose="02040604050505020304" pitchFamily="18" charset="0"/>
                  </a:rPr>
                  <a:t>Q</a:t>
                </a:r>
                <a:r>
                  <a:rPr lang="en-US" sz="2400" i="1" u="sng">
                    <a:latin typeface="Century Schoolbook" panose="02040604050505020304" pitchFamily="18" charset="0"/>
                  </a:rPr>
                  <a:t>uantumly</a:t>
                </a:r>
                <a:r>
                  <a:rPr lang="en-US" sz="2400" b="1" i="1">
                    <a:latin typeface="Century Schoolbook" panose="02040604050505020304" pitchFamily="18" charset="0"/>
                  </a:rPr>
                  <a:t> E</a:t>
                </a:r>
                <a:r>
                  <a:rPr lang="en-US" sz="2400" i="1">
                    <a:latin typeface="Century Schoolbook" panose="02040604050505020304" pitchFamily="18" charset="0"/>
                  </a:rPr>
                  <a:t>fficiently sampleable, statistically </a:t>
                </a:r>
                <a:r>
                  <a:rPr lang="en-US" sz="2400" b="1" i="1">
                    <a:latin typeface="Century Schoolbook" panose="02040604050505020304" pitchFamily="18" charset="0"/>
                  </a:rPr>
                  <a:t>F</a:t>
                </a:r>
                <a:r>
                  <a:rPr lang="en-US" sz="2400" i="1">
                    <a:latin typeface="Century Schoolbook" panose="02040604050505020304" pitchFamily="18" charset="0"/>
                  </a:rPr>
                  <a:t>ar, computationally </a:t>
                </a:r>
                <a:r>
                  <a:rPr lang="en-US" sz="2400" b="1" i="1">
                    <a:latin typeface="Century Schoolbook" panose="02040604050505020304" pitchFamily="18" charset="0"/>
                  </a:rPr>
                  <a:t>I</a:t>
                </a:r>
                <a:r>
                  <a:rPr lang="en-US" sz="2400" i="1">
                    <a:latin typeface="Century Schoolbook" panose="02040604050505020304" pitchFamily="18" charset="0"/>
                  </a:rPr>
                  <a:t>ndistinguishable.</a:t>
                </a:r>
              </a:p>
            </p:txBody>
          </p:sp>
        </mc:Choice>
        <mc:Fallback xmlns="">
          <p:sp>
            <p:nvSpPr>
              <p:cNvPr id="10" name="Content Placeholder 2">
                <a:extLst>
                  <a:ext uri="{FF2B5EF4-FFF2-40B4-BE49-F238E27FC236}">
                    <a16:creationId xmlns:a16="http://schemas.microsoft.com/office/drawing/2014/main" id="{1AE2699A-4376-2192-44E3-87D35889C8F7}"/>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4"/>
                <a:stretch>
                  <a:fillRect l="-548" t="-7944" b="-7477"/>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5A73407A-8100-2CB8-CA41-53205E85796A}"/>
              </a:ext>
            </a:extLst>
          </p:cNvPr>
          <p:cNvSpPr>
            <a:spLocks noGrp="1"/>
          </p:cNvSpPr>
          <p:nvPr>
            <p:ph type="sldNum" sz="quarter" idx="12"/>
          </p:nvPr>
        </p:nvSpPr>
        <p:spPr/>
        <p:txBody>
          <a:bodyPr/>
          <a:lstStyle/>
          <a:p>
            <a:fld id="{68E2B3F7-0564-411F-8980-F44F19FCCCAD}" type="slidenum">
              <a:rPr lang="en-US" smtClean="0"/>
              <a:t>42</a:t>
            </a:fld>
            <a:endParaRPr lang="en-US"/>
          </a:p>
        </p:txBody>
      </p:sp>
    </p:spTree>
    <p:extLst>
      <p:ext uri="{BB962C8B-B14F-4D97-AF65-F5344CB8AC3E}">
        <p14:creationId xmlns:p14="http://schemas.microsoft.com/office/powerpoint/2010/main" val="2987778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F43AD6A-648A-3CE0-477A-EC4CDB1E6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6B56B-320B-CB7B-E06E-533CE7EE199F}"/>
              </a:ext>
            </a:extLst>
          </p:cNvPr>
          <p:cNvSpPr>
            <a:spLocks noGrp="1"/>
          </p:cNvSpPr>
          <p:nvPr>
            <p:ph type="title"/>
          </p:nvPr>
        </p:nvSpPr>
        <p:spPr/>
        <p:txBody>
          <a:bodyPr/>
          <a:lstStyle/>
          <a:p>
            <a:pPr algn="ctr"/>
            <a:r>
              <a:rPr lang="en-US">
                <a:latin typeface="Century Schoolbook" panose="02040604050505020304" pitchFamily="18" charset="0"/>
              </a:rPr>
              <a:t>Private quantum money </a:t>
            </a:r>
            <a:r>
              <a:rPr lang="en-US">
                <a:solidFill>
                  <a:schemeClr val="bg2">
                    <a:lumMod val="75000"/>
                  </a:schemeClr>
                </a:solidFill>
                <a:latin typeface="Century Schoolbook" panose="02040604050505020304" pitchFamily="18" charset="0"/>
              </a:rPr>
              <a:t>[Wiesner’83]</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B646764E-2737-A5AF-152E-F8B4549A7535}"/>
              </a:ext>
            </a:extLst>
          </p:cNvPr>
          <p:cNvSpPr>
            <a:spLocks noGrp="1"/>
          </p:cNvSpPr>
          <p:nvPr>
            <p:ph idx="1"/>
          </p:nvPr>
        </p:nvSpPr>
        <p:spPr>
          <a:xfrm>
            <a:off x="838200" y="1367554"/>
            <a:ext cx="10515600" cy="728283"/>
          </a:xfrm>
        </p:spPr>
        <p:txBody>
          <a:bodyPr>
            <a:normAutofit/>
          </a:bodyPr>
          <a:lstStyle/>
          <a:p>
            <a:pPr marL="0" indent="0">
              <a:buNone/>
            </a:pPr>
            <a:r>
              <a:rPr lang="en-US" sz="2400">
                <a:latin typeface="Century Schoolbook" panose="02040604050505020304" pitchFamily="18" charset="0"/>
              </a:rPr>
              <a:t>A basic form of a quantum average-case hard </a:t>
            </a:r>
            <a:r>
              <a:rPr lang="en-US" sz="2400" i="1">
                <a:latin typeface="Century Schoolbook" panose="02040604050505020304" pitchFamily="18" charset="0"/>
              </a:rPr>
              <a:t>to clone</a:t>
            </a:r>
            <a:r>
              <a:rPr lang="en-US" sz="2400">
                <a:latin typeface="Century Schoolbook" panose="02040604050505020304" pitchFamily="18" charset="0"/>
              </a:rPr>
              <a:t> problem.</a:t>
            </a:r>
            <a:endParaRPr lang="en-US" sz="24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E593D333-3FA5-C4AE-20D1-957F22113364}"/>
                  </a:ext>
                </a:extLst>
              </p:cNvPr>
              <p:cNvSpPr txBox="1">
                <a:spLocks/>
              </p:cNvSpPr>
              <p:nvPr/>
            </p:nvSpPr>
            <p:spPr>
              <a:xfrm>
                <a:off x="838200" y="5126304"/>
                <a:ext cx="11129920" cy="1306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a:latin typeface="Century Schoolbook" panose="02040604050505020304" pitchFamily="18" charset="0"/>
                  </a:rPr>
                  <a:t> states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𝑡</m:t>
                        </m:r>
                        <m:r>
                          <a:rPr lang="en-US" sz="2400" i="1">
                            <a:latin typeface="Cambria Math" panose="02040503050406030204" pitchFamily="18" charset="0"/>
                          </a:rPr>
                          <m:t>+1</m:t>
                        </m:r>
                      </m:sub>
                    </m:sSub>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oMath>
                </a14:m>
                <a:r>
                  <a:rPr lang="en-US" sz="2400"/>
                  <a:t> </a:t>
                </a:r>
                <a:r>
                  <a:rPr lang="en-US" sz="2400">
                    <a:latin typeface="Century Schoolbook" panose="02040604050505020304" pitchFamily="18" charset="0"/>
                  </a:rPr>
                  <a:t>accept.</a:t>
                </a:r>
              </a:p>
              <a:p>
                <a:pPr marL="0" indent="0">
                  <a:buNone/>
                </a:pPr>
                <a:endParaRPr lang="en-US" sz="2400"/>
              </a:p>
              <a:p>
                <a:pPr marL="0" indent="0">
                  <a:buNone/>
                </a:pPr>
                <a:r>
                  <a:rPr lang="en-US" sz="2400">
                    <a:latin typeface="Century Schoolbook" panose="02040604050505020304" pitchFamily="18" charset="0"/>
                  </a:rPr>
                  <a:t>Most generally,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might be </a:t>
                </a:r>
                <a:r>
                  <a:rPr lang="en-US" sz="2400" i="1">
                    <a:latin typeface="Century Schoolbook" panose="02040604050505020304" pitchFamily="18" charset="0"/>
                  </a:rPr>
                  <a:t>mixed</a:t>
                </a:r>
                <a:r>
                  <a:rPr lang="en-US" sz="2400">
                    <a:latin typeface="Century Schoolbook" panose="02040604050505020304" pitchFamily="18" charset="0"/>
                  </a:rPr>
                  <a:t>.</a:t>
                </a:r>
              </a:p>
            </p:txBody>
          </p:sp>
        </mc:Choice>
        <mc:Fallback xmlns="">
          <p:sp>
            <p:nvSpPr>
              <p:cNvPr id="10" name="Content Placeholder 2">
                <a:extLst>
                  <a:ext uri="{FF2B5EF4-FFF2-40B4-BE49-F238E27FC236}">
                    <a16:creationId xmlns:a16="http://schemas.microsoft.com/office/drawing/2014/main" id="{E593D333-3FA5-C4AE-20D1-957F22113364}"/>
                  </a:ext>
                </a:extLst>
              </p:cNvPr>
              <p:cNvSpPr txBox="1">
                <a:spLocks noRot="1" noChangeAspect="1" noMove="1" noResize="1" noEditPoints="1" noAdjustHandles="1" noChangeArrowheads="1" noChangeShapeType="1" noTextEdit="1"/>
              </p:cNvSpPr>
              <p:nvPr/>
            </p:nvSpPr>
            <p:spPr>
              <a:xfrm>
                <a:off x="838200" y="5126304"/>
                <a:ext cx="11129920" cy="1306804"/>
              </a:xfrm>
              <a:prstGeom prst="rect">
                <a:avLst/>
              </a:prstGeom>
              <a:blipFill>
                <a:blip r:embed="rId2"/>
                <a:stretch>
                  <a:fillRect l="-877" t="-8879" b="-514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9BA78EF0-8D74-2E5D-8F3F-F4A95CA2175B}"/>
              </a:ext>
            </a:extLst>
          </p:cNvPr>
          <p:cNvGrpSpPr/>
          <p:nvPr/>
        </p:nvGrpSpPr>
        <p:grpSpPr>
          <a:xfrm>
            <a:off x="1663207" y="2303256"/>
            <a:ext cx="3617259" cy="1899163"/>
            <a:chOff x="4131267" y="2303256"/>
            <a:chExt cx="3617259" cy="1899163"/>
          </a:xfrm>
        </p:grpSpPr>
        <p:grpSp>
          <p:nvGrpSpPr>
            <p:cNvPr id="27" name="Group 26">
              <a:extLst>
                <a:ext uri="{FF2B5EF4-FFF2-40B4-BE49-F238E27FC236}">
                  <a16:creationId xmlns:a16="http://schemas.microsoft.com/office/drawing/2014/main" id="{E363F819-B77A-139C-1B97-B310BE0124C2}"/>
                </a:ext>
              </a:extLst>
            </p:cNvPr>
            <p:cNvGrpSpPr/>
            <p:nvPr/>
          </p:nvGrpSpPr>
          <p:grpSpPr>
            <a:xfrm>
              <a:off x="4131267" y="2303256"/>
              <a:ext cx="3539309" cy="1899163"/>
              <a:chOff x="4131267" y="2303256"/>
              <a:chExt cx="3539309" cy="1899163"/>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A861E2-ED9C-4B5F-F0BC-4472CDF58A14}"/>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24A861E2-ED9C-4B5F-F0BC-4472CDF58A14}"/>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3F8DAB-8B9C-4420-56A6-7DEA6A921299}"/>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i="1" baseline="-25000"/>
                  </a:p>
                </p:txBody>
              </p:sp>
            </mc:Choice>
            <mc:Fallback xmlns="">
              <p:sp>
                <p:nvSpPr>
                  <p:cNvPr id="12" name="TextBox 11">
                    <a:extLst>
                      <a:ext uri="{FF2B5EF4-FFF2-40B4-BE49-F238E27FC236}">
                        <a16:creationId xmlns:a16="http://schemas.microsoft.com/office/drawing/2014/main" id="{0B3F8DAB-8B9C-4420-56A6-7DEA6A921299}"/>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0D737213-725E-F359-733A-83FEA7EEC422}"/>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6C14BF-B269-57C6-599D-3256CD541649}"/>
                  </a:ext>
                </a:extLst>
              </p:cNvPr>
              <p:cNvCxnSpPr/>
              <p:nvPr/>
            </p:nvCxnSpPr>
            <p:spPr>
              <a:xfrm>
                <a:off x="7384657" y="3571240"/>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63DDD2-EF99-A32C-A248-C4C47EA18FD8}"/>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5863DDD2-EF99-A32C-A248-C4C47EA18FD8}"/>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5"/>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A0637104-DFAD-DE6E-DFF5-34A6ED47B9EA}"/>
              </a:ext>
            </a:extLst>
          </p:cNvPr>
          <p:cNvGrpSpPr/>
          <p:nvPr/>
        </p:nvGrpSpPr>
        <p:grpSpPr>
          <a:xfrm>
            <a:off x="6905724" y="2299183"/>
            <a:ext cx="4311691" cy="975838"/>
            <a:chOff x="4822400" y="2303256"/>
            <a:chExt cx="4311691" cy="975838"/>
          </a:xfrm>
        </p:grpSpPr>
        <p:grpSp>
          <p:nvGrpSpPr>
            <p:cNvPr id="8" name="Group 7">
              <a:extLst>
                <a:ext uri="{FF2B5EF4-FFF2-40B4-BE49-F238E27FC236}">
                  <a16:creationId xmlns:a16="http://schemas.microsoft.com/office/drawing/2014/main" id="{E30B5660-D074-6020-0AB5-4B505978DAFD}"/>
                </a:ext>
              </a:extLst>
            </p:cNvPr>
            <p:cNvGrpSpPr/>
            <p:nvPr/>
          </p:nvGrpSpPr>
          <p:grpSpPr>
            <a:xfrm>
              <a:off x="4822400" y="2303256"/>
              <a:ext cx="2286393" cy="975838"/>
              <a:chOff x="4822400" y="2303256"/>
              <a:chExt cx="2286393" cy="975838"/>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141F3C4-745E-3E61-6573-1FE29E643272}"/>
                      </a:ext>
                    </a:extLst>
                  </p:cNvPr>
                  <p:cNvSpPr txBox="1"/>
                  <p:nvPr/>
                </p:nvSpPr>
                <p:spPr>
                  <a:xfrm>
                    <a:off x="4822400" y="2585378"/>
                    <a:ext cx="1027823" cy="693716"/>
                  </a:xfrm>
                  <a:prstGeom prst="rect">
                    <a:avLst/>
                  </a:prstGeom>
                  <a:noFill/>
                </p:spPr>
                <p:txBody>
                  <a:bodyPr wrap="square">
                    <a:spAutoFit/>
                  </a:bodyPr>
                  <a:lstStyle/>
                  <a:p>
                    <a:pPr algn="ctr"/>
                    <a14:m>
                      <m:oMath xmlns:m="http://schemas.openxmlformats.org/officeDocument/2006/math">
                        <m:r>
                          <a:rPr lang="en-US" sz="4000" b="0" i="1" baseline="-25000" dirty="0" smtClean="0">
                            <a:latin typeface="Cambria Math" panose="02040503050406030204" pitchFamily="18" charset="0"/>
                          </a:rPr>
                          <m:t>𝜌</m:t>
                        </m:r>
                      </m:oMath>
                    </a14:m>
                    <a:r>
                      <a:rPr lang="en-US" sz="4000" b="0" i="0" baseline="-25000">
                        <a:latin typeface="+mj-lt"/>
                      </a:rPr>
                      <a:t> , </a:t>
                    </a:r>
                    <a14:m>
                      <m:oMath xmlns:m="http://schemas.openxmlformats.org/officeDocument/2006/math">
                        <m:r>
                          <a:rPr lang="en-US" sz="4000" b="0" i="1" baseline="-25000" dirty="0" smtClean="0">
                            <a:latin typeface="Cambria Math" panose="02040503050406030204" pitchFamily="18" charset="0"/>
                          </a:rPr>
                          <m:t>𝑥</m:t>
                        </m:r>
                      </m:oMath>
                    </a14:m>
                    <a:endParaRPr lang="en-US" sz="4000" baseline="-25000"/>
                  </a:p>
                </p:txBody>
              </p:sp>
            </mc:Choice>
            <mc:Fallback xmlns="">
              <p:sp>
                <p:nvSpPr>
                  <p:cNvPr id="11" name="TextBox 10">
                    <a:extLst>
                      <a:ext uri="{FF2B5EF4-FFF2-40B4-BE49-F238E27FC236}">
                        <a16:creationId xmlns:a16="http://schemas.microsoft.com/office/drawing/2014/main" id="{2141F3C4-745E-3E61-6573-1FE29E643272}"/>
                      </a:ext>
                    </a:extLst>
                  </p:cNvPr>
                  <p:cNvSpPr txBox="1">
                    <a:spLocks noRot="1" noChangeAspect="1" noMove="1" noResize="1" noEditPoints="1" noAdjustHandles="1" noChangeArrowheads="1" noChangeShapeType="1" noTextEdit="1"/>
                  </p:cNvSpPr>
                  <p:nvPr/>
                </p:nvSpPr>
                <p:spPr>
                  <a:xfrm>
                    <a:off x="4822400" y="2585378"/>
                    <a:ext cx="1027823" cy="693716"/>
                  </a:xfrm>
                  <a:prstGeom prst="rect">
                    <a:avLst/>
                  </a:prstGeom>
                  <a:blipFill>
                    <a:blip r:embed="rId6"/>
                    <a:stretch>
                      <a:fillRect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CF1C0F-2D8C-A4A7-9274-12228FB59C94}"/>
                      </a:ext>
                    </a:extLst>
                  </p:cNvPr>
                  <p:cNvSpPr txBox="1"/>
                  <p:nvPr/>
                </p:nvSpPr>
                <p:spPr>
                  <a:xfrm>
                    <a:off x="610555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𝑉</m:t>
                          </m:r>
                        </m:oMath>
                      </m:oMathPara>
                    </a14:m>
                    <a:endParaRPr lang="en-US" sz="4000" i="1" baseline="-25000"/>
                  </a:p>
                </p:txBody>
              </p:sp>
            </mc:Choice>
            <mc:Fallback xmlns="">
              <p:sp>
                <p:nvSpPr>
                  <p:cNvPr id="13" name="TextBox 12">
                    <a:extLst>
                      <a:ext uri="{FF2B5EF4-FFF2-40B4-BE49-F238E27FC236}">
                        <a16:creationId xmlns:a16="http://schemas.microsoft.com/office/drawing/2014/main" id="{37CF1C0F-2D8C-A4A7-9274-12228FB59C94}"/>
                      </a:ext>
                    </a:extLst>
                  </p:cNvPr>
                  <p:cNvSpPr txBox="1">
                    <a:spLocks noRot="1" noChangeAspect="1" noMove="1" noResize="1" noEditPoints="1" noAdjustHandles="1" noChangeArrowheads="1" noChangeShapeType="1" noTextEdit="1"/>
                  </p:cNvSpPr>
                  <p:nvPr/>
                </p:nvSpPr>
                <p:spPr>
                  <a:xfrm>
                    <a:off x="6105550" y="2303256"/>
                    <a:ext cx="634628" cy="693716"/>
                  </a:xfrm>
                  <a:prstGeom prst="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C71C51F0-A30C-22C9-18A5-A96ACA11BC68}"/>
                  </a:ext>
                </a:extLst>
              </p:cNvPr>
              <p:cNvCxnSpPr>
                <a:cxnSpLocks/>
              </p:cNvCxnSpPr>
              <p:nvPr/>
            </p:nvCxnSpPr>
            <p:spPr>
              <a:xfrm>
                <a:off x="5782836" y="3133438"/>
                <a:ext cx="1325957"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011AF811-E4CA-24B4-C432-8CDB97567DC2}"/>
                </a:ext>
              </a:extLst>
            </p:cNvPr>
            <p:cNvSpPr txBox="1"/>
            <p:nvPr/>
          </p:nvSpPr>
          <p:spPr>
            <a:xfrm>
              <a:off x="7110998" y="2766139"/>
              <a:ext cx="2023093" cy="461665"/>
            </a:xfrm>
            <a:prstGeom prst="rect">
              <a:avLst/>
            </a:prstGeom>
            <a:noFill/>
          </p:spPr>
          <p:txBody>
            <a:bodyPr wrap="square">
              <a:spAutoFit/>
            </a:bodyPr>
            <a:lstStyle/>
            <a:p>
              <a:pPr algn="ctr"/>
              <a:r>
                <a:rPr lang="en-US" sz="3600" baseline="-25000">
                  <a:latin typeface="Century Schoolbook" panose="02040604050505020304" pitchFamily="18" charset="0"/>
                </a:rPr>
                <a:t>accept/reject</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504FC7C-29E2-B7A5-3787-445C8236C895}"/>
                  </a:ext>
                </a:extLst>
              </p:cNvPr>
              <p:cNvSpPr txBox="1"/>
              <p:nvPr/>
            </p:nvSpPr>
            <p:spPr>
              <a:xfrm>
                <a:off x="3274386" y="2374742"/>
                <a:ext cx="10741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𝑡</m:t>
                      </m:r>
                    </m:oMath>
                  </m:oMathPara>
                </a14:m>
                <a:endParaRPr lang="en-IL" sz="2400"/>
              </a:p>
            </p:txBody>
          </p:sp>
        </mc:Choice>
        <mc:Fallback xmlns="">
          <p:sp>
            <p:nvSpPr>
              <p:cNvPr id="16" name="TextBox 15">
                <a:extLst>
                  <a:ext uri="{FF2B5EF4-FFF2-40B4-BE49-F238E27FC236}">
                    <a16:creationId xmlns:a16="http://schemas.microsoft.com/office/drawing/2014/main" id="{1504FC7C-29E2-B7A5-3787-445C8236C895}"/>
                  </a:ext>
                </a:extLst>
              </p:cNvPr>
              <p:cNvSpPr txBox="1">
                <a:spLocks noRot="1" noChangeAspect="1" noMove="1" noResize="1" noEditPoints="1" noAdjustHandles="1" noChangeArrowheads="1" noChangeShapeType="1" noTextEdit="1"/>
              </p:cNvSpPr>
              <p:nvPr/>
            </p:nvSpPr>
            <p:spPr>
              <a:xfrm>
                <a:off x="3274386" y="2374742"/>
                <a:ext cx="1074122" cy="461665"/>
              </a:xfrm>
              <a:prstGeom prst="rect">
                <a:avLst/>
              </a:prstGeom>
              <a:blipFill>
                <a:blip r:embed="rId8"/>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FE34811-221C-62FB-14FB-7598A9E8390F}"/>
                  </a:ext>
                </a:extLst>
              </p:cNvPr>
              <p:cNvSpPr txBox="1"/>
              <p:nvPr/>
            </p:nvSpPr>
            <p:spPr>
              <a:xfrm>
                <a:off x="4806817" y="2664084"/>
                <a:ext cx="10741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𝑡</m:t>
                      </m:r>
                    </m:oMath>
                  </m:oMathPara>
                </a14:m>
                <a:endParaRPr lang="en-IL" sz="2400"/>
              </a:p>
            </p:txBody>
          </p:sp>
        </mc:Choice>
        <mc:Fallback xmlns="">
          <p:sp>
            <p:nvSpPr>
              <p:cNvPr id="17" name="TextBox 16">
                <a:extLst>
                  <a:ext uri="{FF2B5EF4-FFF2-40B4-BE49-F238E27FC236}">
                    <a16:creationId xmlns:a16="http://schemas.microsoft.com/office/drawing/2014/main" id="{5FE34811-221C-62FB-14FB-7598A9E8390F}"/>
                  </a:ext>
                </a:extLst>
              </p:cNvPr>
              <p:cNvSpPr txBox="1">
                <a:spLocks noRot="1" noChangeAspect="1" noMove="1" noResize="1" noEditPoints="1" noAdjustHandles="1" noChangeArrowheads="1" noChangeShapeType="1" noTextEdit="1"/>
              </p:cNvSpPr>
              <p:nvPr/>
            </p:nvSpPr>
            <p:spPr>
              <a:xfrm>
                <a:off x="4806817" y="2664084"/>
                <a:ext cx="1074122" cy="461665"/>
              </a:xfrm>
              <a:prstGeom prst="rect">
                <a:avLst/>
              </a:prstGeom>
              <a:blipFill>
                <a:blip r:embed="rId9"/>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85730B0-6F61-62D4-C37B-F51634829B98}"/>
                  </a:ext>
                </a:extLst>
              </p:cNvPr>
              <p:cNvSpPr txBox="1"/>
              <p:nvPr/>
            </p:nvSpPr>
            <p:spPr>
              <a:xfrm>
                <a:off x="3983446" y="4416695"/>
                <a:ext cx="1715854"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𝑡</m:t>
                          </m:r>
                          <m:r>
                            <a:rPr lang="en-US" sz="2800" b="0" i="1" smtClean="0">
                              <a:latin typeface="Cambria Math" panose="02040503050406030204" pitchFamily="18" charset="0"/>
                            </a:rPr>
                            <m:t>+1</m:t>
                          </m:r>
                        </m:sub>
                      </m:sSub>
                    </m:oMath>
                  </m:oMathPara>
                </a14:m>
                <a:endParaRPr lang="en-US" sz="2800" baseline="-25000"/>
              </a:p>
            </p:txBody>
          </p:sp>
        </mc:Choice>
        <mc:Fallback xmlns="">
          <p:sp>
            <p:nvSpPr>
              <p:cNvPr id="20" name="TextBox 19">
                <a:extLst>
                  <a:ext uri="{FF2B5EF4-FFF2-40B4-BE49-F238E27FC236}">
                    <a16:creationId xmlns:a16="http://schemas.microsoft.com/office/drawing/2014/main" id="{E85730B0-6F61-62D4-C37B-F51634829B98}"/>
                  </a:ext>
                </a:extLst>
              </p:cNvPr>
              <p:cNvSpPr txBox="1">
                <a:spLocks noRot="1" noChangeAspect="1" noMove="1" noResize="1" noEditPoints="1" noAdjustHandles="1" noChangeArrowheads="1" noChangeShapeType="1" noTextEdit="1"/>
              </p:cNvSpPr>
              <p:nvPr/>
            </p:nvSpPr>
            <p:spPr>
              <a:xfrm>
                <a:off x="3983446" y="4416695"/>
                <a:ext cx="1715854" cy="513282"/>
              </a:xfrm>
              <a:prstGeom prst="rect">
                <a:avLst/>
              </a:prstGeom>
              <a:blipFill>
                <a:blip r:embed="rId10"/>
                <a:stretch>
                  <a:fillRect/>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DB3611D8-483B-A8A2-F244-86B0DA712E32}"/>
              </a:ext>
            </a:extLst>
          </p:cNvPr>
          <p:cNvCxnSpPr>
            <a:stCxn id="4" idx="2"/>
          </p:cNvCxnSpPr>
          <p:nvPr/>
        </p:nvCxnSpPr>
        <p:spPr>
          <a:xfrm flipH="1">
            <a:off x="5060918" y="3354907"/>
            <a:ext cx="1" cy="116896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Slide Number Placeholder 17">
            <a:extLst>
              <a:ext uri="{FF2B5EF4-FFF2-40B4-BE49-F238E27FC236}">
                <a16:creationId xmlns:a16="http://schemas.microsoft.com/office/drawing/2014/main" id="{C616F80C-A0BB-AF99-5185-439CE451AE03}"/>
              </a:ext>
            </a:extLst>
          </p:cNvPr>
          <p:cNvSpPr>
            <a:spLocks noGrp="1"/>
          </p:cNvSpPr>
          <p:nvPr>
            <p:ph type="sldNum" sz="quarter" idx="12"/>
          </p:nvPr>
        </p:nvSpPr>
        <p:spPr/>
        <p:txBody>
          <a:bodyPr/>
          <a:lstStyle/>
          <a:p>
            <a:fld id="{68E2B3F7-0564-411F-8980-F44F19FCCCAD}" type="slidenum">
              <a:rPr lang="en-US" smtClean="0"/>
              <a:t>43</a:t>
            </a:fld>
            <a:endParaRPr lang="en-US"/>
          </a:p>
        </p:txBody>
      </p:sp>
    </p:spTree>
    <p:extLst>
      <p:ext uri="{BB962C8B-B14F-4D97-AF65-F5344CB8AC3E}">
        <p14:creationId xmlns:p14="http://schemas.microsoft.com/office/powerpoint/2010/main" val="188512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78FC36-F619-4BEC-F366-98EC0DB2E13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4E800DAB-315D-E35D-11D2-397C53C1D82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7030A0"/>
                </a:solidFill>
                <a:latin typeface="Century Schoolbook" panose="02040604050505020304" pitchFamily="18" charset="0"/>
              </a:rPr>
              <a:t>Quantum</a:t>
            </a:r>
            <a:r>
              <a:rPr lang="en-US">
                <a:latin typeface="Century Schoolbook" panose="02040604050505020304" pitchFamily="18" charset="0"/>
              </a:rPr>
              <a:t> Cryptography Landscape</a:t>
            </a:r>
          </a:p>
        </p:txBody>
      </p:sp>
      <p:grpSp>
        <p:nvGrpSpPr>
          <p:cNvPr id="27" name="Group 26">
            <a:extLst>
              <a:ext uri="{FF2B5EF4-FFF2-40B4-BE49-F238E27FC236}">
                <a16:creationId xmlns:a16="http://schemas.microsoft.com/office/drawing/2014/main" id="{56B1E021-9EF7-649F-432C-9B9CB12EB6E7}"/>
              </a:ext>
            </a:extLst>
          </p:cNvPr>
          <p:cNvGrpSpPr/>
          <p:nvPr/>
        </p:nvGrpSpPr>
        <p:grpSpPr>
          <a:xfrm>
            <a:off x="3342970" y="1276397"/>
            <a:ext cx="5430432" cy="3327412"/>
            <a:chOff x="3342970" y="3364133"/>
            <a:chExt cx="5430432" cy="3327412"/>
          </a:xfrm>
        </p:grpSpPr>
        <p:sp>
          <p:nvSpPr>
            <p:cNvPr id="14" name="Title 1">
              <a:extLst>
                <a:ext uri="{FF2B5EF4-FFF2-40B4-BE49-F238E27FC236}">
                  <a16:creationId xmlns:a16="http://schemas.microsoft.com/office/drawing/2014/main" id="{0E9D5988-0DCF-4DFF-6A83-CD67669EFE31}"/>
                </a:ext>
              </a:extLst>
            </p:cNvPr>
            <p:cNvSpPr txBox="1">
              <a:spLocks/>
            </p:cNvSpPr>
            <p:nvPr/>
          </p:nvSpPr>
          <p:spPr>
            <a:xfrm>
              <a:off x="3342970" y="3364133"/>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Quantum Cryptography</a:t>
              </a:r>
              <a:endParaRPr lang="en-US" sz="66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B122403-0C0F-D43D-D6EF-8CEDEA6A742F}"/>
                    </a:ext>
                  </a:extLst>
                </p:cNvPr>
                <p:cNvSpPr txBox="1"/>
                <p:nvPr/>
              </p:nvSpPr>
              <p:spPr>
                <a:xfrm rot="5400000" flipH="1">
                  <a:off x="5349121" y="5520815"/>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22" name="TextBox 21">
                  <a:extLst>
                    <a:ext uri="{FF2B5EF4-FFF2-40B4-BE49-F238E27FC236}">
                      <a16:creationId xmlns:a16="http://schemas.microsoft.com/office/drawing/2014/main" id="{0B122403-0C0F-D43D-D6EF-8CEDEA6A742F}"/>
                    </a:ext>
                  </a:extLst>
                </p:cNvPr>
                <p:cNvSpPr txBox="1">
                  <a:spLocks noRot="1" noChangeAspect="1" noMove="1" noResize="1" noEditPoints="1" noAdjustHandles="1" noChangeArrowheads="1" noChangeShapeType="1" noTextEdit="1"/>
                </p:cNvSpPr>
                <p:nvPr/>
              </p:nvSpPr>
              <p:spPr>
                <a:xfrm rot="5400000" flipH="1">
                  <a:off x="5349121" y="5520815"/>
                  <a:ext cx="1418130" cy="923330"/>
                </a:xfrm>
                <a:prstGeom prst="rect">
                  <a:avLst/>
                </a:prstGeom>
                <a:blipFill>
                  <a:blip r:embed="rId2"/>
                  <a:stretch>
                    <a:fillRect/>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72272D85-1C41-0D3E-B958-16BB87B831FE}"/>
              </a:ext>
            </a:extLst>
          </p:cNvPr>
          <p:cNvGrpSpPr/>
          <p:nvPr/>
        </p:nvGrpSpPr>
        <p:grpSpPr>
          <a:xfrm>
            <a:off x="2863768" y="4856222"/>
            <a:ext cx="3558979" cy="646379"/>
            <a:chOff x="4849903" y="2945494"/>
            <a:chExt cx="2697429" cy="646379"/>
          </a:xfrm>
        </p:grpSpPr>
        <p:sp>
          <p:nvSpPr>
            <p:cNvPr id="12" name="Title 1">
              <a:extLst>
                <a:ext uri="{FF2B5EF4-FFF2-40B4-BE49-F238E27FC236}">
                  <a16:creationId xmlns:a16="http://schemas.microsoft.com/office/drawing/2014/main" id="{EF7CD310-79F5-C360-111A-6530AE674E13}"/>
                </a:ext>
              </a:extLst>
            </p:cNvPr>
            <p:cNvSpPr txBox="1">
              <a:spLocks/>
            </p:cNvSpPr>
            <p:nvPr/>
          </p:nvSpPr>
          <p:spPr>
            <a:xfrm>
              <a:off x="4849903" y="2945494"/>
              <a:ext cx="1306189"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7030A0"/>
                  </a:solidFill>
                  <a:latin typeface="Century Schoolbook" panose="02040604050505020304" pitchFamily="18" charset="0"/>
                </a:rPr>
                <a:t>Q</a:t>
              </a:r>
              <a:r>
                <a:rPr lang="en-US" sz="2800">
                  <a:latin typeface="Century Schoolbook" panose="02040604050505020304" pitchFamily="18" charset="0"/>
                </a:rPr>
                <a:t>EFI</a:t>
              </a:r>
              <a:endParaRPr lang="en-US"/>
            </a:p>
          </p:txBody>
        </p:sp>
        <p:sp>
          <p:nvSpPr>
            <p:cNvPr id="13" name="Title 1">
              <a:extLst>
                <a:ext uri="{FF2B5EF4-FFF2-40B4-BE49-F238E27FC236}">
                  <a16:creationId xmlns:a16="http://schemas.microsoft.com/office/drawing/2014/main" id="{1BEFDAA0-62B6-EFB9-20D5-A3BBFA41F99E}"/>
                </a:ext>
              </a:extLst>
            </p:cNvPr>
            <p:cNvSpPr txBox="1">
              <a:spLocks/>
            </p:cNvSpPr>
            <p:nvPr/>
          </p:nvSpPr>
          <p:spPr>
            <a:xfrm>
              <a:off x="6241143" y="2945494"/>
              <a:ext cx="1306189" cy="64637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IV-OW</a:t>
              </a:r>
              <a:r>
                <a:rPr lang="en-US" sz="2800">
                  <a:solidFill>
                    <a:srgbClr val="7030A0"/>
                  </a:solidFill>
                  <a:latin typeface="Century Schoolbook" panose="02040604050505020304" pitchFamily="18" charset="0"/>
                </a:rPr>
                <a:t>S</a:t>
              </a:r>
              <a:r>
                <a:rPr lang="en-US" sz="2800">
                  <a:latin typeface="Century Schoolbook" panose="02040604050505020304" pitchFamily="18" charset="0"/>
                </a:rPr>
                <a:t>G</a:t>
              </a: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01D7AC2-4935-310E-88E7-AAF818A3EA7E}"/>
                    </a:ext>
                  </a:extLst>
                </p:cNvPr>
                <p:cNvSpPr txBox="1"/>
                <p:nvPr/>
              </p:nvSpPr>
              <p:spPr>
                <a:xfrm>
                  <a:off x="5760287" y="2961287"/>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5" name="TextBox 24">
                  <a:extLst>
                    <a:ext uri="{FF2B5EF4-FFF2-40B4-BE49-F238E27FC236}">
                      <a16:creationId xmlns:a16="http://schemas.microsoft.com/office/drawing/2014/main" id="{E01D7AC2-4935-310E-88E7-AAF818A3EA7E}"/>
                    </a:ext>
                  </a:extLst>
                </p:cNvPr>
                <p:cNvSpPr txBox="1">
                  <a:spLocks noRot="1" noChangeAspect="1" noMove="1" noResize="1" noEditPoints="1" noAdjustHandles="1" noChangeArrowheads="1" noChangeShapeType="1" noTextEdit="1"/>
                </p:cNvSpPr>
                <p:nvPr/>
              </p:nvSpPr>
              <p:spPr>
                <a:xfrm>
                  <a:off x="5760287" y="2961287"/>
                  <a:ext cx="671505" cy="523220"/>
                </a:xfrm>
                <a:prstGeom prst="rect">
                  <a:avLst/>
                </a:prstGeom>
                <a:blipFill>
                  <a:blip r:embed="rId3"/>
                  <a:stretch>
                    <a:fillRect/>
                  </a:stretch>
                </a:blipFill>
              </p:spPr>
              <p:txBody>
                <a:bodyPr/>
                <a:lstStyle/>
                <a:p>
                  <a:r>
                    <a:rPr lang="en-US">
                      <a:noFill/>
                    </a:rPr>
                    <a:t> </a:t>
                  </a:r>
                </a:p>
              </p:txBody>
            </p:sp>
          </mc:Fallback>
        </mc:AlternateContent>
      </p:grpSp>
      <p:sp>
        <p:nvSpPr>
          <p:cNvPr id="8" name="Title 1">
            <a:extLst>
              <a:ext uri="{FF2B5EF4-FFF2-40B4-BE49-F238E27FC236}">
                <a16:creationId xmlns:a16="http://schemas.microsoft.com/office/drawing/2014/main" id="{1FA36692-E7E4-09D3-4A0D-1A918590558E}"/>
              </a:ext>
            </a:extLst>
          </p:cNvPr>
          <p:cNvSpPr txBox="1">
            <a:spLocks/>
          </p:cNvSpPr>
          <p:nvPr/>
        </p:nvSpPr>
        <p:spPr>
          <a:xfrm>
            <a:off x="6785455" y="4864901"/>
            <a:ext cx="1723381"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a:latin typeface="Century Schoolbook" panose="02040604050505020304" pitchFamily="18" charset="0"/>
              </a:rPr>
              <a:t>OW</a:t>
            </a:r>
            <a:r>
              <a:rPr lang="en-US" sz="2600">
                <a:solidFill>
                  <a:srgbClr val="7030A0"/>
                </a:solidFill>
                <a:latin typeface="Century Schoolbook" panose="02040604050505020304" pitchFamily="18" charset="0"/>
              </a:rPr>
              <a:t>S</a:t>
            </a:r>
            <a:r>
              <a:rPr lang="en-US" sz="2600">
                <a:latin typeface="Century Schoolbook" panose="02040604050505020304" pitchFamily="18" charset="0"/>
              </a:rPr>
              <a:t>G</a:t>
            </a:r>
            <a:endParaRPr lang="en-US" sz="2600"/>
          </a:p>
        </p:txBody>
      </p:sp>
      <p:grpSp>
        <p:nvGrpSpPr>
          <p:cNvPr id="31" name="Group 30">
            <a:extLst>
              <a:ext uri="{FF2B5EF4-FFF2-40B4-BE49-F238E27FC236}">
                <a16:creationId xmlns:a16="http://schemas.microsoft.com/office/drawing/2014/main" id="{8A241971-E71C-3811-711B-5BB4B67DDE5C}"/>
              </a:ext>
            </a:extLst>
          </p:cNvPr>
          <p:cNvGrpSpPr/>
          <p:nvPr/>
        </p:nvGrpSpPr>
        <p:grpSpPr>
          <a:xfrm rot="1285605">
            <a:off x="1006063" y="3918167"/>
            <a:ext cx="2747773" cy="874416"/>
            <a:chOff x="6287936" y="2528722"/>
            <a:chExt cx="885982" cy="874416"/>
          </a:xfrm>
        </p:grpSpPr>
        <p:sp>
          <p:nvSpPr>
            <p:cNvPr id="16" name="TextBox 15">
              <a:extLst>
                <a:ext uri="{FF2B5EF4-FFF2-40B4-BE49-F238E27FC236}">
                  <a16:creationId xmlns:a16="http://schemas.microsoft.com/office/drawing/2014/main" id="{073D6B97-08F1-6C9A-505B-9ADD5A5F1B53}"/>
                </a:ext>
              </a:extLst>
            </p:cNvPr>
            <p:cNvSpPr txBox="1"/>
            <p:nvPr/>
          </p:nvSpPr>
          <p:spPr>
            <a:xfrm>
              <a:off x="6628013" y="2563593"/>
              <a:ext cx="118866" cy="646331"/>
            </a:xfrm>
            <a:prstGeom prst="rect">
              <a:avLst/>
            </a:prstGeom>
            <a:noFill/>
          </p:spPr>
          <p:txBody>
            <a:bodyPr wrap="square">
              <a:spAutoFit/>
            </a:bodyPr>
            <a:lstStyle/>
            <a:p>
              <a:endParaRPr lang="en-US" sz="360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4795F0A-861D-122A-FCA8-AE445585DBE7}"/>
                    </a:ext>
                  </a:extLst>
                </p:cNvPr>
                <p:cNvSpPr txBox="1"/>
                <p:nvPr/>
              </p:nvSpPr>
              <p:spPr>
                <a:xfrm>
                  <a:off x="6287936" y="2756807"/>
                  <a:ext cx="885982"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ea typeface="Cambria Math" panose="02040503050406030204" pitchFamily="18" charset="0"/>
                          </a:rPr>
                          <m:t>⟸</m:t>
                        </m:r>
                      </m:oMath>
                    </m:oMathPara>
                  </a14:m>
                  <a:endParaRPr lang="en-US" sz="3600">
                    <a:solidFill>
                      <a:srgbClr val="FF0000"/>
                    </a:solidFill>
                  </a:endParaRPr>
                </a:p>
              </p:txBody>
            </p:sp>
          </mc:Choice>
          <mc:Fallback xmlns="">
            <p:sp>
              <p:nvSpPr>
                <p:cNvPr id="18" name="TextBox 17">
                  <a:extLst>
                    <a:ext uri="{FF2B5EF4-FFF2-40B4-BE49-F238E27FC236}">
                      <a16:creationId xmlns:a16="http://schemas.microsoft.com/office/drawing/2014/main" id="{04795F0A-861D-122A-FCA8-AE445585DBE7}"/>
                    </a:ext>
                  </a:extLst>
                </p:cNvPr>
                <p:cNvSpPr txBox="1">
                  <a:spLocks noRot="1" noChangeAspect="1" noMove="1" noResize="1" noEditPoints="1" noAdjustHandles="1" noChangeArrowheads="1" noChangeShapeType="1" noTextEdit="1"/>
                </p:cNvSpPr>
                <p:nvPr/>
              </p:nvSpPr>
              <p:spPr>
                <a:xfrm>
                  <a:off x="6287936" y="2756807"/>
                  <a:ext cx="885982" cy="646331"/>
                </a:xfrm>
                <a:prstGeom prst="rect">
                  <a:avLst/>
                </a:prstGeom>
                <a:blipFill>
                  <a:blip r:embed="rId4"/>
                  <a:stretch>
                    <a:fillRect/>
                  </a:stretch>
                </a:blipFill>
              </p:spPr>
              <p:txBody>
                <a:bodyPr/>
                <a:lstStyle/>
                <a:p>
                  <a:r>
                    <a:rPr lang="en-US">
                      <a:noFill/>
                    </a:rPr>
                    <a:t> </a:t>
                  </a:r>
                </a:p>
              </p:txBody>
            </p:sp>
          </mc:Fallback>
        </mc:AlternateContent>
        <p:pic>
          <p:nvPicPr>
            <p:cNvPr id="20" name="Graphic 19" descr="Question mark with solid fill">
              <a:extLst>
                <a:ext uri="{FF2B5EF4-FFF2-40B4-BE49-F238E27FC236}">
                  <a16:creationId xmlns:a16="http://schemas.microsoft.com/office/drawing/2014/main" id="{296EB6AF-B75B-4C5D-2CB5-21344378E9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6664" y="2528722"/>
              <a:ext cx="163170" cy="490129"/>
            </a:xfrm>
            <a:prstGeom prst="rect">
              <a:avLst/>
            </a:prstGeom>
          </p:spPr>
        </p:pic>
      </p:grpSp>
      <p:sp>
        <p:nvSpPr>
          <p:cNvPr id="2" name="Title 1">
            <a:extLst>
              <a:ext uri="{FF2B5EF4-FFF2-40B4-BE49-F238E27FC236}">
                <a16:creationId xmlns:a16="http://schemas.microsoft.com/office/drawing/2014/main" id="{7EE98F22-941E-0F39-E3F7-78B9A0901173}"/>
              </a:ext>
            </a:extLst>
          </p:cNvPr>
          <p:cNvSpPr txBox="1">
            <a:spLocks/>
          </p:cNvSpPr>
          <p:nvPr/>
        </p:nvSpPr>
        <p:spPr>
          <a:xfrm>
            <a:off x="414431" y="4872628"/>
            <a:ext cx="2449337" cy="64637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err="1">
                <a:solidFill>
                  <a:srgbClr val="7030A0"/>
                </a:solidFill>
                <a:latin typeface="Century Schoolbook" panose="02040604050505020304" pitchFamily="18" charset="0"/>
              </a:rPr>
              <a:t>Q</a:t>
            </a:r>
            <a:r>
              <a:rPr lang="en-US" sz="2800" err="1">
                <a:latin typeface="Century Schoolbook" panose="02040604050505020304" pitchFamily="18" charset="0"/>
              </a:rPr>
              <a:t>Commitments</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959120B-3B9A-0D29-3F60-ACCB7D8E4986}"/>
                  </a:ext>
                </a:extLst>
              </p:cNvPr>
              <p:cNvSpPr txBox="1"/>
              <p:nvPr/>
            </p:nvSpPr>
            <p:spPr>
              <a:xfrm>
                <a:off x="2742641" y="4909970"/>
                <a:ext cx="6120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000"/>
              </a:p>
            </p:txBody>
          </p:sp>
        </mc:Choice>
        <mc:Fallback xmlns="">
          <p:sp>
            <p:nvSpPr>
              <p:cNvPr id="3" name="TextBox 2">
                <a:extLst>
                  <a:ext uri="{FF2B5EF4-FFF2-40B4-BE49-F238E27FC236}">
                    <a16:creationId xmlns:a16="http://schemas.microsoft.com/office/drawing/2014/main" id="{E959120B-3B9A-0D29-3F60-ACCB7D8E4986}"/>
                  </a:ext>
                </a:extLst>
              </p:cNvPr>
              <p:cNvSpPr txBox="1">
                <a:spLocks noRot="1" noChangeAspect="1" noMove="1" noResize="1" noEditPoints="1" noAdjustHandles="1" noChangeArrowheads="1" noChangeShapeType="1" noTextEdit="1"/>
              </p:cNvSpPr>
              <p:nvPr/>
            </p:nvSpPr>
            <p:spPr>
              <a:xfrm>
                <a:off x="2742641" y="4909970"/>
                <a:ext cx="612095" cy="523220"/>
              </a:xfrm>
              <a:prstGeom prst="rect">
                <a:avLst/>
              </a:prstGeom>
              <a:blipFill>
                <a:blip r:embed="rId7"/>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81420E89-8758-70D1-CC29-20E1EB872280}"/>
              </a:ext>
            </a:extLst>
          </p:cNvPr>
          <p:cNvGrpSpPr/>
          <p:nvPr/>
        </p:nvGrpSpPr>
        <p:grpSpPr>
          <a:xfrm>
            <a:off x="1810987" y="3409660"/>
            <a:ext cx="8065355" cy="781961"/>
            <a:chOff x="1903558" y="3702065"/>
            <a:chExt cx="8065355" cy="781961"/>
          </a:xfrm>
        </p:grpSpPr>
        <p:grpSp>
          <p:nvGrpSpPr>
            <p:cNvPr id="5" name="Group 4">
              <a:extLst>
                <a:ext uri="{FF2B5EF4-FFF2-40B4-BE49-F238E27FC236}">
                  <a16:creationId xmlns:a16="http://schemas.microsoft.com/office/drawing/2014/main" id="{D6798A25-D331-E971-0742-5076C14C1908}"/>
                </a:ext>
              </a:extLst>
            </p:cNvPr>
            <p:cNvGrpSpPr/>
            <p:nvPr/>
          </p:nvGrpSpPr>
          <p:grpSpPr>
            <a:xfrm>
              <a:off x="1903558" y="4113188"/>
              <a:ext cx="8065355" cy="370838"/>
              <a:chOff x="1904033" y="3866945"/>
              <a:chExt cx="8065355" cy="370838"/>
            </a:xfrm>
          </p:grpSpPr>
          <p:cxnSp>
            <p:nvCxnSpPr>
              <p:cNvPr id="6" name="Straight Connector 5">
                <a:extLst>
                  <a:ext uri="{FF2B5EF4-FFF2-40B4-BE49-F238E27FC236}">
                    <a16:creationId xmlns:a16="http://schemas.microsoft.com/office/drawing/2014/main" id="{4249BFE9-3143-1995-327E-DDA3F57BE516}"/>
                  </a:ext>
                </a:extLst>
              </p:cNvPr>
              <p:cNvCxnSpPr>
                <a:cxnSpLocks/>
              </p:cNvCxnSpPr>
              <p:nvPr/>
            </p:nvCxnSpPr>
            <p:spPr>
              <a:xfrm flipV="1">
                <a:off x="1904033" y="3866945"/>
                <a:ext cx="8065355" cy="11957"/>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E2AEDD3-3BB5-B8CB-DA6C-610E3BA29692}"/>
                  </a:ext>
                </a:extLst>
              </p:cNvPr>
              <p:cNvSpPr txBox="1"/>
              <p:nvPr/>
            </p:nvSpPr>
            <p:spPr>
              <a:xfrm>
                <a:off x="2737802" y="3868451"/>
                <a:ext cx="1677075" cy="369332"/>
              </a:xfrm>
              <a:prstGeom prst="rect">
                <a:avLst/>
              </a:prstGeom>
              <a:noFill/>
            </p:spPr>
            <p:txBody>
              <a:bodyPr wrap="square">
                <a:spAutoFit/>
              </a:bodyPr>
              <a:lstStyle/>
              <a:p>
                <a:r>
                  <a:rPr lang="en-US" sz="1800" i="1" err="1">
                    <a:solidFill>
                      <a:schemeClr val="accent4"/>
                    </a:solidFill>
                    <a:latin typeface="Century Schoolbook" panose="02040604050505020304" pitchFamily="18" charset="0"/>
                  </a:rPr>
                  <a:t>Microcrypt</a:t>
                </a:r>
                <a:endParaRPr lang="en-US" i="1">
                  <a:solidFill>
                    <a:schemeClr val="accent4"/>
                  </a:solidFill>
                </a:endParaRPr>
              </a:p>
            </p:txBody>
          </p:sp>
        </p:grpSp>
        <p:sp>
          <p:nvSpPr>
            <p:cNvPr id="9" name="TextBox 8">
              <a:extLst>
                <a:ext uri="{FF2B5EF4-FFF2-40B4-BE49-F238E27FC236}">
                  <a16:creationId xmlns:a16="http://schemas.microsoft.com/office/drawing/2014/main" id="{C2B117FC-06A2-A0C1-B07C-40C6B0CE9330}"/>
                </a:ext>
              </a:extLst>
            </p:cNvPr>
            <p:cNvSpPr txBox="1"/>
            <p:nvPr/>
          </p:nvSpPr>
          <p:spPr>
            <a:xfrm>
              <a:off x="2863768" y="3702065"/>
              <a:ext cx="789288" cy="369332"/>
            </a:xfrm>
            <a:prstGeom prst="rect">
              <a:avLst/>
            </a:prstGeom>
            <a:noFill/>
          </p:spPr>
          <p:txBody>
            <a:bodyPr wrap="square">
              <a:spAutoFit/>
            </a:bodyPr>
            <a:lstStyle/>
            <a:p>
              <a:pPr algn="ctr"/>
              <a:r>
                <a:rPr lang="en-US" sz="1800">
                  <a:latin typeface="Century Schoolbook" panose="02040604050505020304" pitchFamily="18" charset="0"/>
                </a:rPr>
                <a:t>OWF</a:t>
              </a: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B441D5-07D5-D732-A5A3-72576D930FB2}"/>
                    </a:ext>
                  </a:extLst>
                </p:cNvPr>
                <p:cNvSpPr txBox="1"/>
                <p:nvPr/>
              </p:nvSpPr>
              <p:spPr>
                <a:xfrm rot="5400000">
                  <a:off x="2832385" y="3760447"/>
                  <a:ext cx="548548"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m:t>
                        </m:r>
                      </m:oMath>
                    </m:oMathPara>
                  </a14:m>
                  <a:endParaRPr lang="en-US" sz="1800"/>
                </a:p>
                <a:p>
                  <a:endParaRPr lang="en-IL" sz="2400"/>
                </a:p>
              </p:txBody>
            </p:sp>
          </mc:Choice>
          <mc:Fallback xmlns="">
            <p:sp>
              <p:nvSpPr>
                <p:cNvPr id="10" name="TextBox 9">
                  <a:extLst>
                    <a:ext uri="{FF2B5EF4-FFF2-40B4-BE49-F238E27FC236}">
                      <a16:creationId xmlns:a16="http://schemas.microsoft.com/office/drawing/2014/main" id="{D2B441D5-07D5-D732-A5A3-72576D930FB2}"/>
                    </a:ext>
                  </a:extLst>
                </p:cNvPr>
                <p:cNvSpPr txBox="1">
                  <a:spLocks noRot="1" noChangeAspect="1" noMove="1" noResize="1" noEditPoints="1" noAdjustHandles="1" noChangeArrowheads="1" noChangeShapeType="1" noTextEdit="1"/>
                </p:cNvSpPr>
                <p:nvPr/>
              </p:nvSpPr>
              <p:spPr>
                <a:xfrm rot="5400000">
                  <a:off x="2832385" y="3760447"/>
                  <a:ext cx="548548" cy="738664"/>
                </a:xfrm>
                <a:prstGeom prst="rect">
                  <a:avLst/>
                </a:prstGeom>
                <a:blipFill>
                  <a:blip r:embed="rId8"/>
                  <a:stretch>
                    <a:fillRect/>
                  </a:stretch>
                </a:blipFill>
              </p:spPr>
              <p:txBody>
                <a:bodyPr/>
                <a:lstStyle/>
                <a:p>
                  <a:r>
                    <a:rPr lang="en-US">
                      <a:noFill/>
                    </a:rPr>
                    <a:t> </a:t>
                  </a:r>
                </a:p>
              </p:txBody>
            </p:sp>
          </mc:Fallback>
        </mc:AlternateContent>
      </p:grpSp>
      <p:sp>
        <p:nvSpPr>
          <p:cNvPr id="4" name="Title 1">
            <a:extLst>
              <a:ext uri="{FF2B5EF4-FFF2-40B4-BE49-F238E27FC236}">
                <a16:creationId xmlns:a16="http://schemas.microsoft.com/office/drawing/2014/main" id="{3F325487-0336-B47E-8C11-ED4736F0902E}"/>
              </a:ext>
            </a:extLst>
          </p:cNvPr>
          <p:cNvSpPr txBox="1">
            <a:spLocks/>
          </p:cNvSpPr>
          <p:nvPr/>
        </p:nvSpPr>
        <p:spPr>
          <a:xfrm>
            <a:off x="-132320" y="3998670"/>
            <a:ext cx="2378913" cy="10194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7030A0"/>
                </a:solidFill>
                <a:latin typeface="Century Schoolbook" panose="02040604050505020304" pitchFamily="18" charset="0"/>
              </a:rPr>
              <a:t>Private quantum money</a:t>
            </a: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A123AF8-3A83-6AEC-5D4F-B02494287D8E}"/>
                  </a:ext>
                </a:extLst>
              </p:cNvPr>
              <p:cNvSpPr txBox="1"/>
              <p:nvPr/>
            </p:nvSpPr>
            <p:spPr>
              <a:xfrm rot="12005521">
                <a:off x="1183731" y="4415172"/>
                <a:ext cx="223794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dirty="0" smtClean="0">
                          <a:solidFill>
                            <a:schemeClr val="tx1"/>
                          </a:solidFill>
                          <a:latin typeface="Cambria Math" panose="02040503050406030204" pitchFamily="18" charset="0"/>
                          <a:ea typeface="Cambria Math" panose="02040503050406030204" pitchFamily="18" charset="0"/>
                        </a:rPr>
                        <m:t>⟸</m:t>
                      </m:r>
                    </m:oMath>
                  </m:oMathPara>
                </a14:m>
                <a:endParaRPr lang="en-US" sz="5400">
                  <a:solidFill>
                    <a:schemeClr val="tx1"/>
                  </a:solidFill>
                </a:endParaRPr>
              </a:p>
            </p:txBody>
          </p:sp>
        </mc:Choice>
        <mc:Fallback xmlns="">
          <p:sp>
            <p:nvSpPr>
              <p:cNvPr id="21" name="TextBox 20">
                <a:extLst>
                  <a:ext uri="{FF2B5EF4-FFF2-40B4-BE49-F238E27FC236}">
                    <a16:creationId xmlns:a16="http://schemas.microsoft.com/office/drawing/2014/main" id="{8A123AF8-3A83-6AEC-5D4F-B02494287D8E}"/>
                  </a:ext>
                </a:extLst>
              </p:cNvPr>
              <p:cNvSpPr txBox="1">
                <a:spLocks noRot="1" noChangeAspect="1" noMove="1" noResize="1" noEditPoints="1" noAdjustHandles="1" noChangeArrowheads="1" noChangeShapeType="1" noTextEdit="1"/>
              </p:cNvSpPr>
              <p:nvPr/>
            </p:nvSpPr>
            <p:spPr>
              <a:xfrm rot="12005521">
                <a:off x="1183731" y="4415172"/>
                <a:ext cx="2237940"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8FB6D8C-75A5-4BE7-C471-1C6881828275}"/>
                  </a:ext>
                </a:extLst>
              </p:cNvPr>
              <p:cNvSpPr txBox="1"/>
              <p:nvPr/>
            </p:nvSpPr>
            <p:spPr>
              <a:xfrm>
                <a:off x="6412949" y="4908925"/>
                <a:ext cx="8859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m:t>
                      </m:r>
                    </m:oMath>
                  </m:oMathPara>
                </a14:m>
                <a:endParaRPr lang="en-US" sz="2800">
                  <a:solidFill>
                    <a:srgbClr val="FF0000"/>
                  </a:solidFill>
                </a:endParaRPr>
              </a:p>
            </p:txBody>
          </p:sp>
        </mc:Choice>
        <mc:Fallback xmlns="">
          <p:sp>
            <p:nvSpPr>
              <p:cNvPr id="23" name="TextBox 22">
                <a:extLst>
                  <a:ext uri="{FF2B5EF4-FFF2-40B4-BE49-F238E27FC236}">
                    <a16:creationId xmlns:a16="http://schemas.microsoft.com/office/drawing/2014/main" id="{78FB6D8C-75A5-4BE7-C471-1C6881828275}"/>
                  </a:ext>
                </a:extLst>
              </p:cNvPr>
              <p:cNvSpPr txBox="1">
                <a:spLocks noRot="1" noChangeAspect="1" noMove="1" noResize="1" noEditPoints="1" noAdjustHandles="1" noChangeArrowheads="1" noChangeShapeType="1" noTextEdit="1"/>
              </p:cNvSpPr>
              <p:nvPr/>
            </p:nvSpPr>
            <p:spPr>
              <a:xfrm>
                <a:off x="6412949" y="4908925"/>
                <a:ext cx="885982" cy="523220"/>
              </a:xfrm>
              <a:prstGeom prst="rect">
                <a:avLst/>
              </a:prstGeom>
              <a:blipFill>
                <a:blip r:embed="rId10"/>
                <a:stretch>
                  <a:fillRect/>
                </a:stretch>
              </a:blipFill>
            </p:spPr>
            <p:txBody>
              <a:bodyPr/>
              <a:lstStyle/>
              <a:p>
                <a:r>
                  <a:rPr lang="en-US">
                    <a:noFill/>
                  </a:rPr>
                  <a:t> </a:t>
                </a:r>
              </a:p>
            </p:txBody>
          </p:sp>
        </mc:Fallback>
      </mc:AlternateContent>
      <p:pic>
        <p:nvPicPr>
          <p:cNvPr id="24" name="Graphic 23" descr="Question mark with solid fill">
            <a:extLst>
              <a:ext uri="{FF2B5EF4-FFF2-40B4-BE49-F238E27FC236}">
                <a16:creationId xmlns:a16="http://schemas.microsoft.com/office/drawing/2014/main" id="{5CE4BA22-502F-FF6D-0CE5-349146985A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9924" y="4657051"/>
            <a:ext cx="490129" cy="490129"/>
          </a:xfrm>
          <a:prstGeom prst="rect">
            <a:avLst/>
          </a:prstGeom>
        </p:spPr>
      </p:pic>
      <p:sp>
        <p:nvSpPr>
          <p:cNvPr id="17" name="Slide Number Placeholder 16">
            <a:extLst>
              <a:ext uri="{FF2B5EF4-FFF2-40B4-BE49-F238E27FC236}">
                <a16:creationId xmlns:a16="http://schemas.microsoft.com/office/drawing/2014/main" id="{BFC0177D-4162-177A-9DCC-F02EB7E7C0B1}"/>
              </a:ext>
            </a:extLst>
          </p:cNvPr>
          <p:cNvSpPr>
            <a:spLocks noGrp="1"/>
          </p:cNvSpPr>
          <p:nvPr>
            <p:ph type="sldNum" sz="quarter" idx="12"/>
          </p:nvPr>
        </p:nvSpPr>
        <p:spPr/>
        <p:txBody>
          <a:bodyPr/>
          <a:lstStyle/>
          <a:p>
            <a:fld id="{68E2B3F7-0564-411F-8980-F44F19FCCCAD}" type="slidenum">
              <a:rPr lang="en-US" smtClean="0"/>
              <a:t>44</a:t>
            </a:fld>
            <a:endParaRPr lang="en-US"/>
          </a:p>
        </p:txBody>
      </p:sp>
    </p:spTree>
    <p:extLst>
      <p:ext uri="{BB962C8B-B14F-4D97-AF65-F5344CB8AC3E}">
        <p14:creationId xmlns:p14="http://schemas.microsoft.com/office/powerpoint/2010/main" val="157778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B5EE11-8CD3-C0B9-CFBC-928DA4D08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32078-3CF5-A7E7-B4FF-8ECEDFB4BDBD}"/>
              </a:ext>
            </a:extLst>
          </p:cNvPr>
          <p:cNvSpPr>
            <a:spLocks noGrp="1"/>
          </p:cNvSpPr>
          <p:nvPr>
            <p:ph type="title"/>
          </p:nvPr>
        </p:nvSpPr>
        <p:spPr/>
        <p:txBody>
          <a:bodyPr/>
          <a:lstStyle/>
          <a:p>
            <a:r>
              <a:rPr lang="en-US">
                <a:latin typeface="Century Schoolbook" panose="02040604050505020304" pitchFamily="18" charset="0"/>
              </a:rPr>
              <a:t>OWSGs from QEFIs?</a:t>
            </a:r>
            <a:endParaRPr lang="en-US">
              <a:solidFill>
                <a:schemeClr val="bg2">
                  <a:lumMod val="75000"/>
                </a:schemeClr>
              </a:solidFill>
            </a:endParaRPr>
          </a:p>
        </p:txBody>
      </p:sp>
      <p:sp>
        <p:nvSpPr>
          <p:cNvPr id="3" name="Slide Number Placeholder 2">
            <a:extLst>
              <a:ext uri="{FF2B5EF4-FFF2-40B4-BE49-F238E27FC236}">
                <a16:creationId xmlns:a16="http://schemas.microsoft.com/office/drawing/2014/main" id="{617C15A1-451B-DEB3-7D5B-8545894E5F3E}"/>
              </a:ext>
            </a:extLst>
          </p:cNvPr>
          <p:cNvSpPr>
            <a:spLocks noGrp="1"/>
          </p:cNvSpPr>
          <p:nvPr>
            <p:ph type="sldNum" sz="quarter" idx="12"/>
          </p:nvPr>
        </p:nvSpPr>
        <p:spPr/>
        <p:txBody>
          <a:bodyPr/>
          <a:lstStyle/>
          <a:p>
            <a:fld id="{68E2B3F7-0564-411F-8980-F44F19FCCCAD}" type="slidenum">
              <a:rPr lang="en-US" smtClean="0"/>
              <a:t>45</a:t>
            </a:fld>
            <a:endParaRPr lang="en-US"/>
          </a:p>
        </p:txBody>
      </p:sp>
    </p:spTree>
    <p:extLst>
      <p:ext uri="{BB962C8B-B14F-4D97-AF65-F5344CB8AC3E}">
        <p14:creationId xmlns:p14="http://schemas.microsoft.com/office/powerpoint/2010/main" val="3760192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D9F36CF-4405-C51C-C0CC-C6B2C5ADF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4314B-4FAC-246B-8874-8EF48A88727C}"/>
              </a:ext>
            </a:extLst>
          </p:cNvPr>
          <p:cNvSpPr>
            <a:spLocks noGrp="1"/>
          </p:cNvSpPr>
          <p:nvPr>
            <p:ph type="title"/>
          </p:nvPr>
        </p:nvSpPr>
        <p:spPr/>
        <p:txBody>
          <a:bodyPr/>
          <a:lstStyle/>
          <a:p>
            <a:pPr algn="ctr"/>
            <a:r>
              <a:rPr lang="en-US">
                <a:latin typeface="Century Schoolbook" panose="02040604050505020304" pitchFamily="18" charset="0"/>
              </a:rPr>
              <a:t>Quantum Cryptography</a:t>
            </a:r>
          </a:p>
        </p:txBody>
      </p:sp>
      <p:sp>
        <p:nvSpPr>
          <p:cNvPr id="3" name="Content Placeholder 2">
            <a:extLst>
              <a:ext uri="{FF2B5EF4-FFF2-40B4-BE49-F238E27FC236}">
                <a16:creationId xmlns:a16="http://schemas.microsoft.com/office/drawing/2014/main" id="{510F2A0B-34A9-DFCA-B408-55064426D9B6}"/>
              </a:ext>
            </a:extLst>
          </p:cNvPr>
          <p:cNvSpPr>
            <a:spLocks noGrp="1"/>
          </p:cNvSpPr>
          <p:nvPr>
            <p:ph idx="1"/>
          </p:nvPr>
        </p:nvSpPr>
        <p:spPr/>
        <p:txBody>
          <a:bodyPr>
            <a:normAutofit lnSpcReduction="10000"/>
          </a:bodyPr>
          <a:lstStyle/>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Based on average-case hard problems.</a:t>
            </a:r>
          </a:p>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 to find a solution, even given many copies.</a:t>
            </a:r>
          </a:p>
          <a:p>
            <a:pPr marL="0" indent="0">
              <a:buNone/>
            </a:pPr>
            <a:endParaRPr lang="en-US">
              <a:latin typeface="Century Schoolbook" panose="02040604050505020304" pitchFamily="18" charset="0"/>
            </a:endParaRPr>
          </a:p>
          <a:p>
            <a:pPr marL="0" indent="0">
              <a:buNone/>
            </a:pPr>
            <a:r>
              <a:rPr lang="en-US">
                <a:latin typeface="Century Schoolbook" panose="02040604050505020304" pitchFamily="18" charset="0"/>
              </a:rPr>
              <a:t>For non-uniform security, randomness is needed.</a:t>
            </a:r>
          </a:p>
          <a:p>
            <a:pPr marL="0" indent="0">
              <a:buNone/>
            </a:pPr>
            <a:endParaRPr lang="en-US">
              <a:latin typeface="Century Schoolbook" panose="02040604050505020304" pitchFamily="18" charset="0"/>
            </a:endParaRPr>
          </a:p>
          <a:p>
            <a:pPr marL="0" indent="0">
              <a:buNone/>
            </a:pPr>
            <a:r>
              <a:rPr lang="en-US" strike="sngStrike">
                <a:latin typeface="Century Schoolbook" panose="02040604050505020304" pitchFamily="18" charset="0"/>
              </a:rPr>
              <a:t>All randomness is </a:t>
            </a:r>
            <a:r>
              <a:rPr lang="en-US" i="1" strike="sngStrike" err="1">
                <a:latin typeface="Century Schoolbook" panose="02040604050505020304" pitchFamily="18" charset="0"/>
              </a:rPr>
              <a:t>derandomizable</a:t>
            </a:r>
            <a:r>
              <a:rPr lang="en-US" strike="sngStrike">
                <a:latin typeface="Century Schoolbook" panose="02040604050505020304" pitchFamily="18" charset="0"/>
              </a:rPr>
              <a:t>.</a:t>
            </a:r>
          </a:p>
        </p:txBody>
      </p:sp>
      <p:sp>
        <p:nvSpPr>
          <p:cNvPr id="4" name="Slide Number Placeholder 3">
            <a:extLst>
              <a:ext uri="{FF2B5EF4-FFF2-40B4-BE49-F238E27FC236}">
                <a16:creationId xmlns:a16="http://schemas.microsoft.com/office/drawing/2014/main" id="{F9D8BF7D-1B22-C421-13BC-F5241102B17D}"/>
              </a:ext>
            </a:extLst>
          </p:cNvPr>
          <p:cNvSpPr>
            <a:spLocks noGrp="1"/>
          </p:cNvSpPr>
          <p:nvPr>
            <p:ph type="sldNum" sz="quarter" idx="12"/>
          </p:nvPr>
        </p:nvSpPr>
        <p:spPr/>
        <p:txBody>
          <a:bodyPr/>
          <a:lstStyle/>
          <a:p>
            <a:fld id="{68E2B3F7-0564-411F-8980-F44F19FCCCAD}" type="slidenum">
              <a:rPr lang="en-US" smtClean="0"/>
              <a:t>46</a:t>
            </a:fld>
            <a:endParaRPr lang="en-US"/>
          </a:p>
        </p:txBody>
      </p:sp>
    </p:spTree>
    <p:extLst>
      <p:ext uri="{BB962C8B-B14F-4D97-AF65-F5344CB8AC3E}">
        <p14:creationId xmlns:p14="http://schemas.microsoft.com/office/powerpoint/2010/main" val="2403970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0EF6AC8A-9903-4B12-CFFF-B2C7B7890B12}"/>
              </a:ext>
            </a:extLst>
          </p:cNvPr>
          <p:cNvGrpSpPr/>
          <p:nvPr/>
        </p:nvGrpSpPr>
        <p:grpSpPr>
          <a:xfrm>
            <a:off x="2598918" y="2498632"/>
            <a:ext cx="7100271" cy="1407884"/>
            <a:chOff x="3132991" y="2328699"/>
            <a:chExt cx="7100271" cy="1407884"/>
          </a:xfrm>
        </p:grpSpPr>
        <p:grpSp>
          <p:nvGrpSpPr>
            <p:cNvPr id="42" name="Group 41">
              <a:extLst>
                <a:ext uri="{FF2B5EF4-FFF2-40B4-BE49-F238E27FC236}">
                  <a16:creationId xmlns:a16="http://schemas.microsoft.com/office/drawing/2014/main" id="{16071AD4-7605-4AF5-7D34-42A8C80DA197}"/>
                </a:ext>
              </a:extLst>
            </p:cNvPr>
            <p:cNvGrpSpPr/>
            <p:nvPr/>
          </p:nvGrpSpPr>
          <p:grpSpPr>
            <a:xfrm>
              <a:off x="3132991" y="2328699"/>
              <a:ext cx="4845756" cy="1100301"/>
              <a:chOff x="1851669" y="2575586"/>
              <a:chExt cx="2970882" cy="499398"/>
            </a:xfrm>
          </p:grpSpPr>
          <p:grpSp>
            <p:nvGrpSpPr>
              <p:cNvPr id="15" name="Group 14">
                <a:extLst>
                  <a:ext uri="{FF2B5EF4-FFF2-40B4-BE49-F238E27FC236}">
                    <a16:creationId xmlns:a16="http://schemas.microsoft.com/office/drawing/2014/main" id="{5C74D6E1-C947-98FC-C616-EFE6CA58808E}"/>
                  </a:ext>
                </a:extLst>
              </p:cNvPr>
              <p:cNvGrpSpPr/>
              <p:nvPr/>
            </p:nvGrpSpPr>
            <p:grpSpPr>
              <a:xfrm>
                <a:off x="1851669" y="2841625"/>
                <a:ext cx="1981133" cy="233359"/>
                <a:chOff x="4895904" y="2841625"/>
                <a:chExt cx="3170763" cy="233359"/>
              </a:xfrm>
            </p:grpSpPr>
            <p:grpSp>
              <p:nvGrpSpPr>
                <p:cNvPr id="16" name="Group 15">
                  <a:extLst>
                    <a:ext uri="{FF2B5EF4-FFF2-40B4-BE49-F238E27FC236}">
                      <a16:creationId xmlns:a16="http://schemas.microsoft.com/office/drawing/2014/main" id="{E5155ABA-952D-7565-5820-AA5B0408DE32}"/>
                    </a:ext>
                  </a:extLst>
                </p:cNvPr>
                <p:cNvGrpSpPr/>
                <p:nvPr/>
              </p:nvGrpSpPr>
              <p:grpSpPr>
                <a:xfrm>
                  <a:off x="5765878" y="2842019"/>
                  <a:ext cx="2300789" cy="232965"/>
                  <a:chOff x="5765878" y="2842019"/>
                  <a:chExt cx="2300789" cy="23296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F602AF-CA42-CA44-C700-4207CCB08BB2}"/>
                          </a:ext>
                        </a:extLst>
                      </p:cNvPr>
                      <p:cNvSpPr txBox="1"/>
                      <p:nvPr/>
                    </p:nvSpPr>
                    <p:spPr>
                      <a:xfrm>
                        <a:off x="7337459" y="2842019"/>
                        <a:ext cx="729208" cy="232965"/>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e>
                                  </m:d>
                                </m:e>
                              </m:d>
                            </m:oMath>
                          </m:oMathPara>
                        </a14:m>
                        <a:endParaRPr lang="en-US" sz="2800" baseline="-25000"/>
                      </a:p>
                    </p:txBody>
                  </p:sp>
                </mc:Choice>
                <mc:Fallback xmlns="">
                  <p:sp>
                    <p:nvSpPr>
                      <p:cNvPr id="18" name="TextBox 17">
                        <a:extLst>
                          <a:ext uri="{FF2B5EF4-FFF2-40B4-BE49-F238E27FC236}">
                            <a16:creationId xmlns:a16="http://schemas.microsoft.com/office/drawing/2014/main" id="{D9F602AF-CA42-CA44-C700-4207CCB08BB2}"/>
                          </a:ext>
                        </a:extLst>
                      </p:cNvPr>
                      <p:cNvSpPr txBox="1">
                        <a:spLocks noRot="1" noChangeAspect="1" noMove="1" noResize="1" noEditPoints="1" noAdjustHandles="1" noChangeArrowheads="1" noChangeShapeType="1" noTextEdit="1"/>
                      </p:cNvSpPr>
                      <p:nvPr/>
                    </p:nvSpPr>
                    <p:spPr>
                      <a:xfrm>
                        <a:off x="7337459" y="2842019"/>
                        <a:ext cx="729208" cy="232965"/>
                      </a:xfrm>
                      <a:prstGeom prst="rect">
                        <a:avLst/>
                      </a:prstGeom>
                      <a:blipFill>
                        <a:blip r:embed="rId2"/>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6C7ACD5-9608-8E50-6447-E55D1688A5FA}"/>
                      </a:ext>
                    </a:extLst>
                  </p:cNvPr>
                  <p:cNvCxnSpPr>
                    <a:cxnSpLocks/>
                  </p:cNvCxnSpPr>
                  <p:nvPr/>
                </p:nvCxnSpPr>
                <p:spPr>
                  <a:xfrm>
                    <a:off x="5765878" y="2975512"/>
                    <a:ext cx="1342914"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50F7543-E9B4-A96D-155C-B7F0F3296BBD}"/>
                        </a:ext>
                      </a:extLst>
                    </p:cNvPr>
                    <p:cNvSpPr txBox="1"/>
                    <p:nvPr/>
                  </p:nvSpPr>
                  <p:spPr>
                    <a:xfrm>
                      <a:off x="4895904" y="2841625"/>
                      <a:ext cx="661573" cy="232965"/>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oMath>
                        </m:oMathPara>
                      </a14:m>
                      <a:endParaRPr lang="en-US" sz="2800" baseline="-25000"/>
                    </a:p>
                  </p:txBody>
                </p:sp>
              </mc:Choice>
              <mc:Fallback xmlns="">
                <p:sp>
                  <p:nvSpPr>
                    <p:cNvPr id="17" name="TextBox 16">
                      <a:extLst>
                        <a:ext uri="{FF2B5EF4-FFF2-40B4-BE49-F238E27FC236}">
                          <a16:creationId xmlns:a16="http://schemas.microsoft.com/office/drawing/2014/main" id="{350F7543-E9B4-A96D-155C-B7F0F3296BBD}"/>
                        </a:ext>
                      </a:extLst>
                    </p:cNvPr>
                    <p:cNvSpPr txBox="1">
                      <a:spLocks noRot="1" noChangeAspect="1" noMove="1" noResize="1" noEditPoints="1" noAdjustHandles="1" noChangeArrowheads="1" noChangeShapeType="1" noTextEdit="1"/>
                    </p:cNvSpPr>
                    <p:nvPr/>
                  </p:nvSpPr>
                  <p:spPr>
                    <a:xfrm>
                      <a:off x="4895904" y="2841625"/>
                      <a:ext cx="661573" cy="232965"/>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DFE17B-B769-DCA4-56F1-9607DA82807A}"/>
                      </a:ext>
                    </a:extLst>
                  </p:cNvPr>
                  <p:cNvSpPr txBox="1"/>
                  <p:nvPr/>
                </p:nvSpPr>
                <p:spPr>
                  <a:xfrm>
                    <a:off x="2658573" y="2663192"/>
                    <a:ext cx="325066" cy="2374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𝐻</m:t>
                          </m:r>
                        </m:oMath>
                      </m:oMathPara>
                    </a14:m>
                    <a:endParaRPr lang="en-US" sz="2800"/>
                  </a:p>
                </p:txBody>
              </p:sp>
            </mc:Choice>
            <mc:Fallback xmlns="">
              <p:sp>
                <p:nvSpPr>
                  <p:cNvPr id="37" name="TextBox 36">
                    <a:extLst>
                      <a:ext uri="{FF2B5EF4-FFF2-40B4-BE49-F238E27FC236}">
                        <a16:creationId xmlns:a16="http://schemas.microsoft.com/office/drawing/2014/main" id="{21DFE17B-B769-DCA4-56F1-9607DA82807A}"/>
                      </a:ext>
                    </a:extLst>
                  </p:cNvPr>
                  <p:cNvSpPr txBox="1">
                    <a:spLocks noRot="1" noChangeAspect="1" noMove="1" noResize="1" noEditPoints="1" noAdjustHandles="1" noChangeArrowheads="1" noChangeShapeType="1" noTextEdit="1"/>
                  </p:cNvSpPr>
                  <p:nvPr/>
                </p:nvSpPr>
                <p:spPr>
                  <a:xfrm>
                    <a:off x="2658573" y="2663192"/>
                    <a:ext cx="325066" cy="237475"/>
                  </a:xfrm>
                  <a:prstGeom prst="rect">
                    <a:avLst/>
                  </a:prstGeom>
                  <a:blipFill>
                    <a:blip r:embed="rId4"/>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3E5675A-A851-DC6F-EB5B-C5D18D06C67E}"/>
                  </a:ext>
                </a:extLst>
              </p:cNvPr>
              <p:cNvCxnSpPr>
                <a:cxnSpLocks/>
              </p:cNvCxnSpPr>
              <p:nvPr/>
            </p:nvCxnSpPr>
            <p:spPr>
              <a:xfrm>
                <a:off x="3983481" y="2975511"/>
                <a:ext cx="839070"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0" name="Graphic 39" descr="Speedometer Low outline">
                <a:extLst>
                  <a:ext uri="{FF2B5EF4-FFF2-40B4-BE49-F238E27FC236}">
                    <a16:creationId xmlns:a16="http://schemas.microsoft.com/office/drawing/2014/main" id="{08FBF307-3F6F-8466-B4D0-5486D487B8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6042" y="2575586"/>
                <a:ext cx="493948" cy="367488"/>
              </a:xfrm>
              <a:prstGeom prst="rect">
                <a:avLst/>
              </a:prstGeom>
            </p:spPr>
          </p:pic>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A367DC9-39E9-1F3B-43BE-76FDEF72F811}"/>
                    </a:ext>
                  </a:extLst>
                </p:cNvPr>
                <p:cNvSpPr txBox="1"/>
                <p:nvPr/>
              </p:nvSpPr>
              <p:spPr>
                <a:xfrm>
                  <a:off x="8064911" y="2683089"/>
                  <a:ext cx="2168351" cy="105349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b="0" i="1" smtClean="0">
                                    <a:latin typeface="Cambria Math" panose="02040503050406030204" pitchFamily="18" charset="0"/>
                                  </a:rPr>
                                  <m:t>0    </m:t>
                                </m:r>
                                <m:r>
                                  <m:rPr>
                                    <m:sty m:val="p"/>
                                  </m:rPr>
                                  <a:rPr lang="en-US" sz="2800" b="0" i="0" smtClean="0">
                                    <a:latin typeface="Cambria Math" panose="02040503050406030204" pitchFamily="18" charset="0"/>
                                  </a:rPr>
                                  <m:t>w</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p</m:t>
                                </m:r>
                                <m:r>
                                  <a:rPr lang="en-US" sz="2800" b="0" i="0" smtClean="0">
                                    <a:latin typeface="Cambria Math" panose="02040503050406030204" pitchFamily="18" charset="0"/>
                                  </a:rPr>
                                  <m:t>. </m:t>
                                </m:r>
                                <m:r>
                                  <a:rPr lang="en-US" sz="2800" b="0" i="1" smtClean="0">
                                    <a:latin typeface="Cambria Math" panose="02040503050406030204" pitchFamily="18" charset="0"/>
                                  </a:rPr>
                                  <m:t>0.5</m:t>
                                </m:r>
                              </m:e>
                              <m:e>
                                <m:r>
                                  <a:rPr lang="en-US" sz="2800" b="0" i="1" smtClean="0">
                                    <a:latin typeface="Cambria Math" panose="02040503050406030204" pitchFamily="18" charset="0"/>
                                  </a:rPr>
                                  <m:t>1    </m:t>
                                </m:r>
                                <m:r>
                                  <m:rPr>
                                    <m:sty m:val="p"/>
                                  </m:rPr>
                                  <a:rPr lang="en-US" sz="2800" b="0" i="0" smtClean="0">
                                    <a:latin typeface="Cambria Math" panose="02040503050406030204" pitchFamily="18" charset="0"/>
                                  </a:rPr>
                                  <m:t>w</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p</m:t>
                                </m:r>
                                <m:r>
                                  <a:rPr lang="en-US" sz="2800" b="0" i="0" smtClean="0">
                                    <a:latin typeface="Cambria Math" panose="02040503050406030204" pitchFamily="18" charset="0"/>
                                  </a:rPr>
                                  <m:t>. 0.5</m:t>
                                </m:r>
                              </m:e>
                            </m:eqArr>
                          </m:e>
                        </m:d>
                      </m:oMath>
                    </m:oMathPara>
                  </a14:m>
                  <a:endParaRPr lang="en-US" sz="2800"/>
                </a:p>
              </p:txBody>
            </p:sp>
          </mc:Choice>
          <mc:Fallback xmlns="">
            <p:sp>
              <p:nvSpPr>
                <p:cNvPr id="43" name="TextBox 42">
                  <a:extLst>
                    <a:ext uri="{FF2B5EF4-FFF2-40B4-BE49-F238E27FC236}">
                      <a16:creationId xmlns:a16="http://schemas.microsoft.com/office/drawing/2014/main" id="{7A367DC9-39E9-1F3B-43BE-76FDEF72F811}"/>
                    </a:ext>
                  </a:extLst>
                </p:cNvPr>
                <p:cNvSpPr txBox="1">
                  <a:spLocks noRot="1" noChangeAspect="1" noMove="1" noResize="1" noEditPoints="1" noAdjustHandles="1" noChangeArrowheads="1" noChangeShapeType="1" noTextEdit="1"/>
                </p:cNvSpPr>
                <p:nvPr/>
              </p:nvSpPr>
              <p:spPr>
                <a:xfrm>
                  <a:off x="8064911" y="2683089"/>
                  <a:ext cx="2168351" cy="1053494"/>
                </a:xfrm>
                <a:prstGeom prst="rect">
                  <a:avLst/>
                </a:prstGeom>
                <a:blipFill>
                  <a:blip r:embed="rId7"/>
                  <a:stretch>
                    <a:fillRect/>
                  </a:stretch>
                </a:blipFill>
              </p:spPr>
              <p:txBody>
                <a:bodyPr/>
                <a:lstStyle/>
                <a:p>
                  <a:r>
                    <a:rPr lang="en-US">
                      <a:noFill/>
                    </a:rPr>
                    <a:t> </a:t>
                  </a:r>
                </a:p>
              </p:txBody>
            </p:sp>
          </mc:Fallback>
        </mc:AlternateContent>
      </p:grpSp>
      <p:sp>
        <p:nvSpPr>
          <p:cNvPr id="2" name="Slide Number Placeholder 1">
            <a:extLst>
              <a:ext uri="{FF2B5EF4-FFF2-40B4-BE49-F238E27FC236}">
                <a16:creationId xmlns:a16="http://schemas.microsoft.com/office/drawing/2014/main" id="{5A48C2A8-6B57-4FEF-9E72-72B0300C806C}"/>
              </a:ext>
            </a:extLst>
          </p:cNvPr>
          <p:cNvSpPr>
            <a:spLocks noGrp="1"/>
          </p:cNvSpPr>
          <p:nvPr>
            <p:ph type="sldNum" sz="quarter" idx="12"/>
          </p:nvPr>
        </p:nvSpPr>
        <p:spPr/>
        <p:txBody>
          <a:bodyPr/>
          <a:lstStyle/>
          <a:p>
            <a:fld id="{68E2B3F7-0564-411F-8980-F44F19FCCCAD}" type="slidenum">
              <a:rPr lang="en-US" smtClean="0"/>
              <a:t>47</a:t>
            </a:fld>
            <a:endParaRPr lang="en-US"/>
          </a:p>
        </p:txBody>
      </p:sp>
    </p:spTree>
    <p:extLst>
      <p:ext uri="{BB962C8B-B14F-4D97-AF65-F5344CB8AC3E}">
        <p14:creationId xmlns:p14="http://schemas.microsoft.com/office/powerpoint/2010/main" val="123327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5AB7952-4464-048B-739C-8871B9EE0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C90C7-AF73-DE30-D9E7-C37EAEBA7091}"/>
              </a:ext>
            </a:extLst>
          </p:cNvPr>
          <p:cNvSpPr>
            <a:spLocks noGrp="1"/>
          </p:cNvSpPr>
          <p:nvPr>
            <p:ph type="title"/>
          </p:nvPr>
        </p:nvSpPr>
        <p:spPr/>
        <p:txBody>
          <a:bodyPr/>
          <a:lstStyle/>
          <a:p>
            <a:pPr algn="ctr"/>
            <a:r>
              <a:rPr lang="en-US">
                <a:latin typeface="Century Schoolbook" panose="02040604050505020304" pitchFamily="18" charset="0"/>
              </a:rPr>
              <a:t>OWSGs from QEFIs?</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8B687176-4232-0244-8156-A5D28EE1B09F}"/>
              </a:ext>
            </a:extLst>
          </p:cNvPr>
          <p:cNvSpPr>
            <a:spLocks noGrp="1"/>
          </p:cNvSpPr>
          <p:nvPr>
            <p:ph idx="1"/>
          </p:nvPr>
        </p:nvSpPr>
        <p:spPr>
          <a:xfrm>
            <a:off x="838200" y="1699326"/>
            <a:ext cx="10515600" cy="728283"/>
          </a:xfrm>
        </p:spPr>
        <p:txBody>
          <a:bodyPr>
            <a:normAutofit/>
          </a:bodyPr>
          <a:lstStyle/>
          <a:p>
            <a:pPr marL="0" indent="0">
              <a:buNone/>
            </a:pPr>
            <a:r>
              <a:rPr lang="en-US" sz="2400">
                <a:latin typeface="Century Schoolbook" panose="02040604050505020304" pitchFamily="18" charset="0"/>
              </a:rPr>
              <a:t>Yes, but </a:t>
            </a:r>
            <a:r>
              <a:rPr lang="en-US" sz="2400">
                <a:solidFill>
                  <a:schemeClr val="bg2">
                    <a:lumMod val="75000"/>
                  </a:schemeClr>
                </a:solidFill>
                <a:latin typeface="Century Schoolbook" panose="02040604050505020304" pitchFamily="18" charset="0"/>
              </a:rPr>
              <a:t>[Batra-Jain’24, Malavolta-Morimae-Walter-Yamakawa’24]</a:t>
            </a:r>
          </a:p>
        </p:txBody>
      </p:sp>
      <p:grpSp>
        <p:nvGrpSpPr>
          <p:cNvPr id="13" name="Group 12">
            <a:extLst>
              <a:ext uri="{FF2B5EF4-FFF2-40B4-BE49-F238E27FC236}">
                <a16:creationId xmlns:a16="http://schemas.microsoft.com/office/drawing/2014/main" id="{E67C0696-9752-C07C-BED9-16DD0F35F6D8}"/>
              </a:ext>
            </a:extLst>
          </p:cNvPr>
          <p:cNvGrpSpPr/>
          <p:nvPr/>
        </p:nvGrpSpPr>
        <p:grpSpPr>
          <a:xfrm>
            <a:off x="262992" y="3217671"/>
            <a:ext cx="10912109" cy="3466350"/>
            <a:chOff x="262992" y="3217671"/>
            <a:chExt cx="10912109" cy="3466350"/>
          </a:xfrm>
        </p:grpSpPr>
        <p:grpSp>
          <p:nvGrpSpPr>
            <p:cNvPr id="12" name="Group 11">
              <a:extLst>
                <a:ext uri="{FF2B5EF4-FFF2-40B4-BE49-F238E27FC236}">
                  <a16:creationId xmlns:a16="http://schemas.microsoft.com/office/drawing/2014/main" id="{DB8A51B4-08E6-4677-AEF8-58243B4CF3C0}"/>
                </a:ext>
              </a:extLst>
            </p:cNvPr>
            <p:cNvGrpSpPr/>
            <p:nvPr/>
          </p:nvGrpSpPr>
          <p:grpSpPr>
            <a:xfrm>
              <a:off x="2118090" y="3217671"/>
              <a:ext cx="9057011" cy="1154163"/>
              <a:chOff x="2118090" y="3217671"/>
              <a:chExt cx="9057011" cy="1154163"/>
            </a:xfrm>
          </p:grpSpPr>
          <p:sp>
            <p:nvSpPr>
              <p:cNvPr id="5" name="TextBox 4">
                <a:extLst>
                  <a:ext uri="{FF2B5EF4-FFF2-40B4-BE49-F238E27FC236}">
                    <a16:creationId xmlns:a16="http://schemas.microsoft.com/office/drawing/2014/main" id="{5E8C5BEB-8DFC-4739-F905-2747B705F0E3}"/>
                  </a:ext>
                </a:extLst>
              </p:cNvPr>
              <p:cNvSpPr txBox="1"/>
              <p:nvPr/>
            </p:nvSpPr>
            <p:spPr>
              <a:xfrm>
                <a:off x="2118090" y="3356171"/>
                <a:ext cx="1685167" cy="646331"/>
              </a:xfrm>
              <a:prstGeom prst="rect">
                <a:avLst/>
              </a:prstGeom>
              <a:noFill/>
            </p:spPr>
            <p:txBody>
              <a:bodyPr wrap="square">
                <a:spAutoFit/>
              </a:bodyPr>
              <a:lstStyle/>
              <a:p>
                <a:pPr algn="ctr"/>
                <a:r>
                  <a:rPr lang="en-US" sz="3600">
                    <a:latin typeface="Century Schoolbook" panose="02040604050505020304" pitchFamily="18" charset="0"/>
                  </a:rPr>
                  <a:t>QEFI*</a:t>
                </a:r>
              </a:p>
            </p:txBody>
          </p:sp>
          <p:sp>
            <p:nvSpPr>
              <p:cNvPr id="6" name="TextBox 5">
                <a:extLst>
                  <a:ext uri="{FF2B5EF4-FFF2-40B4-BE49-F238E27FC236}">
                    <a16:creationId xmlns:a16="http://schemas.microsoft.com/office/drawing/2014/main" id="{655DCCB7-46B0-B464-6E08-8BF2EAF59717}"/>
                  </a:ext>
                </a:extLst>
              </p:cNvPr>
              <p:cNvSpPr txBox="1"/>
              <p:nvPr/>
            </p:nvSpPr>
            <p:spPr>
              <a:xfrm>
                <a:off x="6174223" y="3356171"/>
                <a:ext cx="5000878" cy="1015663"/>
              </a:xfrm>
              <a:prstGeom prst="rect">
                <a:avLst/>
              </a:prstGeom>
              <a:noFill/>
            </p:spPr>
            <p:txBody>
              <a:bodyPr wrap="square">
                <a:spAutoFit/>
              </a:bodyPr>
              <a:lstStyle/>
              <a:p>
                <a:pPr algn="ctr"/>
                <a:r>
                  <a:rPr lang="en-US" sz="3600">
                    <a:latin typeface="Century Schoolbook" panose="02040604050505020304" pitchFamily="18" charset="0"/>
                  </a:rPr>
                  <a:t>OWSG</a:t>
                </a:r>
              </a:p>
              <a:p>
                <a:pPr algn="ctr"/>
                <a:r>
                  <a:rPr lang="en-US" sz="2400" i="1">
                    <a:latin typeface="Century Schoolbook" panose="02040604050505020304" pitchFamily="18" charset="0"/>
                  </a:rPr>
                  <a:t>with inefficient verification</a:t>
                </a:r>
                <a:endParaRPr lang="en-US" sz="2400" i="1"/>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5A2940-3460-9E8F-795A-46A9D3927858}"/>
                      </a:ext>
                    </a:extLst>
                  </p:cNvPr>
                  <p:cNvSpPr txBox="1"/>
                  <p:nvPr/>
                </p:nvSpPr>
                <p:spPr>
                  <a:xfrm>
                    <a:off x="5025491" y="3217671"/>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9" name="TextBox 8">
                    <a:extLst>
                      <a:ext uri="{FF2B5EF4-FFF2-40B4-BE49-F238E27FC236}">
                        <a16:creationId xmlns:a16="http://schemas.microsoft.com/office/drawing/2014/main" id="{7F5A2940-3460-9E8F-795A-46A9D3927858}"/>
                      </a:ext>
                    </a:extLst>
                  </p:cNvPr>
                  <p:cNvSpPr txBox="1">
                    <a:spLocks noRot="1" noChangeAspect="1" noMove="1" noResize="1" noEditPoints="1" noAdjustHandles="1" noChangeArrowheads="1" noChangeShapeType="1" noTextEdit="1"/>
                  </p:cNvSpPr>
                  <p:nvPr/>
                </p:nvSpPr>
                <p:spPr>
                  <a:xfrm>
                    <a:off x="5025491" y="3217671"/>
                    <a:ext cx="1418130" cy="923330"/>
                  </a:xfrm>
                  <a:prstGeom prst="rect">
                    <a:avLst/>
                  </a:prstGeom>
                  <a:blipFill>
                    <a:blip r:embed="rId2"/>
                    <a:stretch>
                      <a:fillRect/>
                    </a:stretch>
                  </a:blipFill>
                </p:spPr>
                <p:txBody>
                  <a:bodyPr/>
                  <a:lstStyle/>
                  <a:p>
                    <a:r>
                      <a:rPr lang="en-US">
                        <a:noFill/>
                      </a:rPr>
                      <a:t> </a:t>
                    </a:r>
                  </a:p>
                </p:txBody>
              </p:sp>
            </mc:Fallback>
          </mc:AlternateContent>
        </p:grpSp>
        <p:sp>
          <p:nvSpPr>
            <p:cNvPr id="11" name="TextBox 10">
              <a:extLst>
                <a:ext uri="{FF2B5EF4-FFF2-40B4-BE49-F238E27FC236}">
                  <a16:creationId xmlns:a16="http://schemas.microsoft.com/office/drawing/2014/main" id="{B93782B5-5735-60A4-A829-D3A32049F860}"/>
                </a:ext>
              </a:extLst>
            </p:cNvPr>
            <p:cNvSpPr txBox="1"/>
            <p:nvPr/>
          </p:nvSpPr>
          <p:spPr>
            <a:xfrm>
              <a:off x="262992" y="6308209"/>
              <a:ext cx="3863946" cy="375812"/>
            </a:xfrm>
            <a:prstGeom prst="rect">
              <a:avLst/>
            </a:prstGeom>
            <a:noFill/>
          </p:spPr>
          <p:txBody>
            <a:bodyPr wrap="square">
              <a:spAutoFit/>
            </a:bodyPr>
            <a:lstStyle/>
            <a:p>
              <a:r>
                <a:rPr lang="en-US">
                  <a:latin typeface="Century Schoolbook" panose="02040604050505020304" pitchFamily="18" charset="0"/>
                </a:rPr>
                <a:t>*</a:t>
              </a:r>
              <a:r>
                <a:rPr lang="en-US" sz="1800">
                  <a:latin typeface="Century Schoolbook" panose="02040604050505020304" pitchFamily="18" charset="0"/>
                </a:rPr>
                <a:t>output is allowed to be quantum.</a:t>
              </a:r>
              <a:endParaRPr lang="en-US" sz="1800"/>
            </a:p>
          </p:txBody>
        </p:sp>
      </p:grpSp>
      <p:sp>
        <p:nvSpPr>
          <p:cNvPr id="4" name="Slide Number Placeholder 3">
            <a:extLst>
              <a:ext uri="{FF2B5EF4-FFF2-40B4-BE49-F238E27FC236}">
                <a16:creationId xmlns:a16="http://schemas.microsoft.com/office/drawing/2014/main" id="{D1FC31EC-0207-B922-24E7-543158441B2E}"/>
              </a:ext>
            </a:extLst>
          </p:cNvPr>
          <p:cNvSpPr>
            <a:spLocks noGrp="1"/>
          </p:cNvSpPr>
          <p:nvPr>
            <p:ph type="sldNum" sz="quarter" idx="12"/>
          </p:nvPr>
        </p:nvSpPr>
        <p:spPr/>
        <p:txBody>
          <a:bodyPr/>
          <a:lstStyle/>
          <a:p>
            <a:fld id="{68E2B3F7-0564-411F-8980-F44F19FCCCAD}" type="slidenum">
              <a:rPr lang="en-US" smtClean="0"/>
              <a:t>48</a:t>
            </a:fld>
            <a:endParaRPr lang="en-US"/>
          </a:p>
        </p:txBody>
      </p:sp>
    </p:spTree>
    <p:extLst>
      <p:ext uri="{BB962C8B-B14F-4D97-AF65-F5344CB8AC3E}">
        <p14:creationId xmlns:p14="http://schemas.microsoft.com/office/powerpoint/2010/main" val="12533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4FF495-122A-4A9C-57A5-D73106832AEC}"/>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F1D1C410-7D82-CBF2-095B-53A7FEFF7618}"/>
              </a:ext>
            </a:extLst>
          </p:cNvPr>
          <p:cNvGrpSpPr/>
          <p:nvPr/>
        </p:nvGrpSpPr>
        <p:grpSpPr>
          <a:xfrm>
            <a:off x="262992" y="3330959"/>
            <a:ext cx="10912109" cy="3353062"/>
            <a:chOff x="262992" y="3330959"/>
            <a:chExt cx="10912109" cy="3353062"/>
          </a:xfrm>
        </p:grpSpPr>
        <p:grpSp>
          <p:nvGrpSpPr>
            <p:cNvPr id="12" name="Group 11">
              <a:extLst>
                <a:ext uri="{FF2B5EF4-FFF2-40B4-BE49-F238E27FC236}">
                  <a16:creationId xmlns:a16="http://schemas.microsoft.com/office/drawing/2014/main" id="{F92977F3-B817-48C3-9BF3-9EAED90DEDFB}"/>
                </a:ext>
              </a:extLst>
            </p:cNvPr>
            <p:cNvGrpSpPr/>
            <p:nvPr/>
          </p:nvGrpSpPr>
          <p:grpSpPr>
            <a:xfrm>
              <a:off x="2118090" y="3330959"/>
              <a:ext cx="9057011" cy="1040875"/>
              <a:chOff x="2118090" y="3330959"/>
              <a:chExt cx="9057011" cy="1040875"/>
            </a:xfrm>
          </p:grpSpPr>
          <p:sp>
            <p:nvSpPr>
              <p:cNvPr id="5" name="TextBox 4">
                <a:extLst>
                  <a:ext uri="{FF2B5EF4-FFF2-40B4-BE49-F238E27FC236}">
                    <a16:creationId xmlns:a16="http://schemas.microsoft.com/office/drawing/2014/main" id="{6DFA72DA-44CA-F418-C4DF-A88EAF7D87F6}"/>
                  </a:ext>
                </a:extLst>
              </p:cNvPr>
              <p:cNvSpPr txBox="1"/>
              <p:nvPr/>
            </p:nvSpPr>
            <p:spPr>
              <a:xfrm>
                <a:off x="2118090" y="3356171"/>
                <a:ext cx="1685167" cy="646331"/>
              </a:xfrm>
              <a:prstGeom prst="rect">
                <a:avLst/>
              </a:prstGeom>
              <a:noFill/>
            </p:spPr>
            <p:txBody>
              <a:bodyPr wrap="square">
                <a:spAutoFit/>
              </a:bodyPr>
              <a:lstStyle/>
              <a:p>
                <a:pPr algn="ctr"/>
                <a:r>
                  <a:rPr lang="en-US" sz="3600">
                    <a:latin typeface="Century Schoolbook" panose="02040604050505020304" pitchFamily="18" charset="0"/>
                  </a:rPr>
                  <a:t>QEFI*</a:t>
                </a:r>
              </a:p>
            </p:txBody>
          </p:sp>
          <p:sp>
            <p:nvSpPr>
              <p:cNvPr id="6" name="TextBox 5">
                <a:extLst>
                  <a:ext uri="{FF2B5EF4-FFF2-40B4-BE49-F238E27FC236}">
                    <a16:creationId xmlns:a16="http://schemas.microsoft.com/office/drawing/2014/main" id="{68AE72C8-81FB-8361-6686-7D0F33770989}"/>
                  </a:ext>
                </a:extLst>
              </p:cNvPr>
              <p:cNvSpPr txBox="1"/>
              <p:nvPr/>
            </p:nvSpPr>
            <p:spPr>
              <a:xfrm>
                <a:off x="6174223" y="3356171"/>
                <a:ext cx="5000878" cy="1015663"/>
              </a:xfrm>
              <a:prstGeom prst="rect">
                <a:avLst/>
              </a:prstGeom>
              <a:noFill/>
            </p:spPr>
            <p:txBody>
              <a:bodyPr wrap="square">
                <a:spAutoFit/>
              </a:bodyPr>
              <a:lstStyle/>
              <a:p>
                <a:pPr algn="ctr"/>
                <a:r>
                  <a:rPr lang="en-US" sz="3600">
                    <a:latin typeface="Century Schoolbook" panose="02040604050505020304" pitchFamily="18" charset="0"/>
                  </a:rPr>
                  <a:t>OWSG</a:t>
                </a:r>
              </a:p>
              <a:p>
                <a:pPr algn="ctr"/>
                <a:r>
                  <a:rPr lang="en-US" sz="2400" i="1">
                    <a:latin typeface="Century Schoolbook" panose="02040604050505020304" pitchFamily="18" charset="0"/>
                  </a:rPr>
                  <a:t>with efficient verification</a:t>
                </a:r>
                <a:endParaRPr lang="en-US" sz="2400" i="1"/>
              </a:p>
            </p:txBody>
          </p:sp>
          <p:sp>
            <p:nvSpPr>
              <p:cNvPr id="9" name="TextBox 8">
                <a:extLst>
                  <a:ext uri="{FF2B5EF4-FFF2-40B4-BE49-F238E27FC236}">
                    <a16:creationId xmlns:a16="http://schemas.microsoft.com/office/drawing/2014/main" id="{4EE54235-AD01-A2C9-F882-948803B146FC}"/>
                  </a:ext>
                </a:extLst>
              </p:cNvPr>
              <p:cNvSpPr txBox="1"/>
              <p:nvPr/>
            </p:nvSpPr>
            <p:spPr>
              <a:xfrm>
                <a:off x="5025491" y="3330959"/>
                <a:ext cx="1418130" cy="646331"/>
              </a:xfrm>
              <a:prstGeom prst="rect">
                <a:avLst/>
              </a:prstGeom>
              <a:noFill/>
            </p:spPr>
            <p:txBody>
              <a:bodyPr wrap="square">
                <a:spAutoFit/>
              </a:bodyPr>
              <a:lstStyle/>
              <a:p>
                <a:pPr algn="ctr"/>
                <a:r>
                  <a:rPr lang="en-US" sz="3600" i="1">
                    <a:latin typeface="Century Schoolbook" panose="02040604050505020304" pitchFamily="18" charset="0"/>
                  </a:rPr>
                  <a:t>vs.</a:t>
                </a:r>
              </a:p>
            </p:txBody>
          </p:sp>
        </p:grpSp>
        <p:sp>
          <p:nvSpPr>
            <p:cNvPr id="11" name="TextBox 10">
              <a:extLst>
                <a:ext uri="{FF2B5EF4-FFF2-40B4-BE49-F238E27FC236}">
                  <a16:creationId xmlns:a16="http://schemas.microsoft.com/office/drawing/2014/main" id="{12E083EF-BDD5-D54C-F2F3-719BDE2EE6C1}"/>
                </a:ext>
              </a:extLst>
            </p:cNvPr>
            <p:cNvSpPr txBox="1"/>
            <p:nvPr/>
          </p:nvSpPr>
          <p:spPr>
            <a:xfrm>
              <a:off x="262992" y="6308209"/>
              <a:ext cx="3863946" cy="375812"/>
            </a:xfrm>
            <a:prstGeom prst="rect">
              <a:avLst/>
            </a:prstGeom>
            <a:noFill/>
          </p:spPr>
          <p:txBody>
            <a:bodyPr wrap="square">
              <a:spAutoFit/>
            </a:bodyPr>
            <a:lstStyle/>
            <a:p>
              <a:r>
                <a:rPr lang="en-US">
                  <a:latin typeface="Century Schoolbook" panose="02040604050505020304" pitchFamily="18" charset="0"/>
                </a:rPr>
                <a:t>*</a:t>
              </a:r>
              <a:r>
                <a:rPr lang="en-US" sz="1800">
                  <a:latin typeface="Century Schoolbook" panose="02040604050505020304" pitchFamily="18" charset="0"/>
                </a:rPr>
                <a:t>output is allowed to be quantum.</a:t>
              </a:r>
              <a:endParaRPr lang="en-US" sz="1800"/>
            </a:p>
          </p:txBody>
        </p:sp>
      </p:grpSp>
      <p:sp>
        <p:nvSpPr>
          <p:cNvPr id="14" name="TextBox 13">
            <a:extLst>
              <a:ext uri="{FF2B5EF4-FFF2-40B4-BE49-F238E27FC236}">
                <a16:creationId xmlns:a16="http://schemas.microsoft.com/office/drawing/2014/main" id="{D7B231E6-F148-D6C5-2E9F-24F915215DFB}"/>
              </a:ext>
            </a:extLst>
          </p:cNvPr>
          <p:cNvSpPr txBox="1"/>
          <p:nvPr/>
        </p:nvSpPr>
        <p:spPr>
          <a:xfrm>
            <a:off x="10526725" y="3356170"/>
            <a:ext cx="1418130" cy="646331"/>
          </a:xfrm>
          <a:prstGeom prst="rect">
            <a:avLst/>
          </a:prstGeom>
          <a:noFill/>
        </p:spPr>
        <p:txBody>
          <a:bodyPr wrap="square">
            <a:spAutoFit/>
          </a:bodyPr>
          <a:lstStyle/>
          <a:p>
            <a:pPr algn="ctr"/>
            <a:r>
              <a:rPr lang="en-US" sz="3600">
                <a:latin typeface="Century Schoolbook" panose="02040604050505020304" pitchFamily="18" charset="0"/>
              </a:rPr>
              <a:t>?</a:t>
            </a:r>
          </a:p>
        </p:txBody>
      </p:sp>
      <p:sp>
        <p:nvSpPr>
          <p:cNvPr id="2" name="Slide Number Placeholder 1">
            <a:extLst>
              <a:ext uri="{FF2B5EF4-FFF2-40B4-BE49-F238E27FC236}">
                <a16:creationId xmlns:a16="http://schemas.microsoft.com/office/drawing/2014/main" id="{D78698D4-8339-7517-C9F3-39BC499C771B}"/>
              </a:ext>
            </a:extLst>
          </p:cNvPr>
          <p:cNvSpPr>
            <a:spLocks noGrp="1"/>
          </p:cNvSpPr>
          <p:nvPr>
            <p:ph type="sldNum" sz="quarter" idx="12"/>
          </p:nvPr>
        </p:nvSpPr>
        <p:spPr/>
        <p:txBody>
          <a:bodyPr/>
          <a:lstStyle/>
          <a:p>
            <a:fld id="{68E2B3F7-0564-411F-8980-F44F19FCCCAD}" type="slidenum">
              <a:rPr lang="en-US" smtClean="0"/>
              <a:t>49</a:t>
            </a:fld>
            <a:endParaRPr lang="en-US"/>
          </a:p>
        </p:txBody>
      </p:sp>
    </p:spTree>
    <p:extLst>
      <p:ext uri="{BB962C8B-B14F-4D97-AF65-F5344CB8AC3E}">
        <p14:creationId xmlns:p14="http://schemas.microsoft.com/office/powerpoint/2010/main" val="351072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2726-C449-AD8D-40FD-EF37C261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2E835-4F9A-D0C0-EF97-08AB646B8908}"/>
              </a:ext>
            </a:extLst>
          </p:cNvPr>
          <p:cNvSpPr>
            <a:spLocks noGrp="1"/>
          </p:cNvSpPr>
          <p:nvPr>
            <p:ph type="title"/>
          </p:nvPr>
        </p:nvSpPr>
        <p:spPr/>
        <p:txBody>
          <a:bodyPr/>
          <a:lstStyle/>
          <a:p>
            <a:pPr algn="ctr"/>
            <a:r>
              <a:rPr lang="en-US">
                <a:latin typeface="Century Schoolbook" panose="02040604050505020304" pitchFamily="18" charset="0"/>
              </a:rPr>
              <a:t>QEFID pairs </a:t>
            </a:r>
            <a:r>
              <a:rPr lang="en-US">
                <a:solidFill>
                  <a:schemeClr val="bg2">
                    <a:lumMod val="75000"/>
                  </a:schemeClr>
                </a:solidFill>
                <a:latin typeface="Century Schoolbook" panose="02040604050505020304" pitchFamily="18" charset="0"/>
              </a:rPr>
              <a:t>[</a:t>
            </a:r>
            <a:r>
              <a:rPr lang="en-US" sz="4400">
                <a:solidFill>
                  <a:schemeClr val="bg2">
                    <a:lumMod val="75000"/>
                  </a:schemeClr>
                </a:solidFill>
                <a:latin typeface="Century Schoolbook" panose="02040604050505020304" pitchFamily="18" charset="0"/>
              </a:rPr>
              <a:t>Chung-Goldin-Gray’24</a:t>
            </a:r>
            <a:r>
              <a:rPr lang="en-US">
                <a:solidFill>
                  <a:schemeClr val="bg2">
                    <a:lumMod val="75000"/>
                  </a:schemeClr>
                </a:solidFill>
                <a:latin typeface="Century Schoolbook" panose="02040604050505020304" pitchFamily="18" charset="0"/>
              </a:rPr>
              <a:t>]</a:t>
            </a:r>
            <a:endParaRPr lang="en-US">
              <a:solidFill>
                <a:schemeClr val="bg2">
                  <a:lumMod val="75000"/>
                </a:schemeClr>
              </a:solidFill>
            </a:endParaRPr>
          </a:p>
        </p:txBody>
      </p:sp>
      <p:grpSp>
        <p:nvGrpSpPr>
          <p:cNvPr id="9" name="Group 8">
            <a:extLst>
              <a:ext uri="{FF2B5EF4-FFF2-40B4-BE49-F238E27FC236}">
                <a16:creationId xmlns:a16="http://schemas.microsoft.com/office/drawing/2014/main" id="{11505284-25D1-1C92-2E56-81CAA6419076}"/>
              </a:ext>
            </a:extLst>
          </p:cNvPr>
          <p:cNvGrpSpPr/>
          <p:nvPr/>
        </p:nvGrpSpPr>
        <p:grpSpPr>
          <a:xfrm>
            <a:off x="4471412" y="2526941"/>
            <a:ext cx="3665692" cy="2599364"/>
            <a:chOff x="3770889" y="2807935"/>
            <a:chExt cx="4732492" cy="3355833"/>
          </a:xfrm>
        </p:grpSpPr>
        <p:sp>
          <p:nvSpPr>
            <p:cNvPr id="4" name="Oval 3">
              <a:extLst>
                <a:ext uri="{FF2B5EF4-FFF2-40B4-BE49-F238E27FC236}">
                  <a16:creationId xmlns:a16="http://schemas.microsoft.com/office/drawing/2014/main" id="{1798114D-77DE-F1BB-52ED-75AC4617747C}"/>
                </a:ext>
              </a:extLst>
            </p:cNvPr>
            <p:cNvSpPr/>
            <p:nvPr/>
          </p:nvSpPr>
          <p:spPr>
            <a:xfrm>
              <a:off x="3770889" y="2807936"/>
              <a:ext cx="2961685" cy="2961685"/>
            </a:xfrm>
            <a:prstGeom prst="ellipse">
              <a:avLst/>
            </a:prstGeom>
            <a:solidFill>
              <a:srgbClr val="FF7C80">
                <a:alpha val="2509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24801645-F5A7-25C5-E189-8122DFA1F9FC}"/>
                </a:ext>
              </a:extLst>
            </p:cNvPr>
            <p:cNvSpPr/>
            <p:nvPr/>
          </p:nvSpPr>
          <p:spPr>
            <a:xfrm>
              <a:off x="5541696" y="2807935"/>
              <a:ext cx="2961685" cy="2961685"/>
            </a:xfrm>
            <a:prstGeom prst="ellipse">
              <a:avLst/>
            </a:prstGeom>
            <a:solidFill>
              <a:srgbClr val="A6CAEC">
                <a:alpha val="25098"/>
              </a:srgb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E08DCA-F165-FBF8-096D-D0C8563C6A20}"/>
                    </a:ext>
                  </a:extLst>
                </p:cNvPr>
                <p:cNvSpPr txBox="1"/>
                <p:nvPr/>
              </p:nvSpPr>
              <p:spPr>
                <a:xfrm>
                  <a:off x="4842071" y="5268166"/>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dirty="0" smtClean="0">
                                <a:latin typeface="Cambria Math" panose="02040503050406030204" pitchFamily="18" charset="0"/>
                              </a:rPr>
                            </m:ctrlPr>
                          </m:sSubPr>
                          <m:e>
                            <m:r>
                              <a:rPr lang="en-US" sz="4000" b="0" i="1" baseline="-25000" dirty="0" smtClean="0">
                                <a:latin typeface="Cambria Math" panose="02040503050406030204" pitchFamily="18" charset="0"/>
                              </a:rPr>
                              <m:t>𝐷</m:t>
                            </m:r>
                          </m:e>
                          <m:sub>
                            <m:r>
                              <a:rPr lang="en-US" sz="4000" b="0" i="1" baseline="-25000" dirty="0" smtClean="0">
                                <a:latin typeface="Cambria Math" panose="02040503050406030204" pitchFamily="18" charset="0"/>
                              </a:rPr>
                              <m:t>0</m:t>
                            </m:r>
                          </m:sub>
                        </m:sSub>
                      </m:oMath>
                    </m:oMathPara>
                  </a14:m>
                  <a:endParaRPr lang="en-US" sz="4000" baseline="-25000"/>
                </a:p>
              </p:txBody>
            </p:sp>
          </mc:Choice>
          <mc:Fallback xmlns="">
            <p:sp>
              <p:nvSpPr>
                <p:cNvPr id="7" name="TextBox 6">
                  <a:extLst>
                    <a:ext uri="{FF2B5EF4-FFF2-40B4-BE49-F238E27FC236}">
                      <a16:creationId xmlns:a16="http://schemas.microsoft.com/office/drawing/2014/main" id="{E7E08DCA-F165-FBF8-096D-D0C8563C6A20}"/>
                    </a:ext>
                  </a:extLst>
                </p:cNvPr>
                <p:cNvSpPr txBox="1">
                  <a:spLocks noRot="1" noChangeAspect="1" noMove="1" noResize="1" noEditPoints="1" noAdjustHandles="1" noChangeArrowheads="1" noChangeShapeType="1" noTextEdit="1"/>
                </p:cNvSpPr>
                <p:nvPr/>
              </p:nvSpPr>
              <p:spPr>
                <a:xfrm>
                  <a:off x="4842071" y="5268166"/>
                  <a:ext cx="819319" cy="895602"/>
                </a:xfrm>
                <a:prstGeom prst="rect">
                  <a:avLst/>
                </a:prstGeom>
                <a:blipFill>
                  <a:blip r:embed="rId2"/>
                  <a:stretch>
                    <a:fillRect b="-27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208C02-7D90-12E9-96D7-D00ADBFD8D07}"/>
                    </a:ext>
                  </a:extLst>
                </p:cNvPr>
                <p:cNvSpPr txBox="1"/>
                <p:nvPr/>
              </p:nvSpPr>
              <p:spPr>
                <a:xfrm>
                  <a:off x="6672726" y="5268163"/>
                  <a:ext cx="819319" cy="89560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b="0" i="1" baseline="-25000" smtClean="0">
                                <a:latin typeface="Cambria Math" panose="02040503050406030204" pitchFamily="18" charset="0"/>
                              </a:rPr>
                            </m:ctrlPr>
                          </m:sSubPr>
                          <m:e>
                            <m:r>
                              <a:rPr lang="en-US" sz="4000" b="0" i="1" baseline="-25000" smtClean="0">
                                <a:latin typeface="Cambria Math" panose="02040503050406030204" pitchFamily="18" charset="0"/>
                              </a:rPr>
                              <m:t>𝐷</m:t>
                            </m:r>
                          </m:e>
                          <m:sub>
                            <m:r>
                              <a:rPr lang="en-US" sz="4000" b="0" i="1" baseline="-25000" smtClean="0">
                                <a:latin typeface="Cambria Math" panose="02040503050406030204" pitchFamily="18" charset="0"/>
                              </a:rPr>
                              <m:t>1</m:t>
                            </m:r>
                          </m:sub>
                        </m:sSub>
                      </m:oMath>
                    </m:oMathPara>
                  </a14:m>
                  <a:endParaRPr lang="en-US" sz="4000" baseline="-25000"/>
                </a:p>
              </p:txBody>
            </p:sp>
          </mc:Choice>
          <mc:Fallback xmlns="">
            <p:sp>
              <p:nvSpPr>
                <p:cNvPr id="8" name="TextBox 7">
                  <a:extLst>
                    <a:ext uri="{FF2B5EF4-FFF2-40B4-BE49-F238E27FC236}">
                      <a16:creationId xmlns:a16="http://schemas.microsoft.com/office/drawing/2014/main" id="{DE208C02-7D90-12E9-96D7-D00ADBFD8D07}"/>
                    </a:ext>
                  </a:extLst>
                </p:cNvPr>
                <p:cNvSpPr txBox="1">
                  <a:spLocks noRot="1" noChangeAspect="1" noMove="1" noResize="1" noEditPoints="1" noAdjustHandles="1" noChangeArrowheads="1" noChangeShapeType="1" noTextEdit="1"/>
                </p:cNvSpPr>
                <p:nvPr/>
              </p:nvSpPr>
              <p:spPr>
                <a:xfrm>
                  <a:off x="6672726" y="5268163"/>
                  <a:ext cx="819319" cy="895602"/>
                </a:xfrm>
                <a:prstGeom prst="rect">
                  <a:avLst/>
                </a:prstGeom>
                <a:blipFill>
                  <a:blip r:embed="rId3"/>
                  <a:stretch>
                    <a:fillRect b="-26316"/>
                  </a:stretch>
                </a:blipFill>
              </p:spPr>
              <p:txBody>
                <a:bodyPr/>
                <a:lstStyle/>
                <a:p>
                  <a:r>
                    <a:rPr lang="en-US">
                      <a:noFill/>
                    </a:rPr>
                    <a:t> </a:t>
                  </a:r>
                </a:p>
              </p:txBody>
            </p:sp>
          </mc:Fallback>
        </mc:AlternateContent>
      </p:grpSp>
      <p:sp>
        <p:nvSpPr>
          <p:cNvPr id="12" name="Content Placeholder 2">
            <a:extLst>
              <a:ext uri="{FF2B5EF4-FFF2-40B4-BE49-F238E27FC236}">
                <a16:creationId xmlns:a16="http://schemas.microsoft.com/office/drawing/2014/main" id="{891A61A2-3A14-C1CD-8D98-CD3391FF4E7A}"/>
              </a:ext>
            </a:extLst>
          </p:cNvPr>
          <p:cNvSpPr txBox="1">
            <a:spLocks/>
          </p:cNvSpPr>
          <p:nvPr/>
        </p:nvSpPr>
        <p:spPr>
          <a:xfrm>
            <a:off x="889000" y="1704867"/>
            <a:ext cx="10515600" cy="728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Century Schoolbook" panose="02040604050505020304" pitchFamily="18" charset="0"/>
              </a:rPr>
              <a:t>Average-case hard </a:t>
            </a:r>
            <a:r>
              <a:rPr lang="en-US" sz="3200" i="1">
                <a:latin typeface="Century Schoolbook" panose="02040604050505020304" pitchFamily="18" charset="0"/>
              </a:rPr>
              <a:t>decision</a:t>
            </a:r>
            <a:r>
              <a:rPr lang="en-US" sz="3200">
                <a:latin typeface="Century Schoolbook" panose="02040604050505020304" pitchFamily="18" charset="0"/>
              </a:rPr>
              <a:t> problem.</a:t>
            </a:r>
            <a:endParaRPr lang="en-US" sz="32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FC60E-F279-AD10-5CC0-3AC301E799E0}"/>
                  </a:ext>
                </a:extLst>
              </p:cNvPr>
              <p:cNvSpPr txBox="1">
                <a:spLocks/>
              </p:cNvSpPr>
              <p:nvPr/>
            </p:nvSpPr>
            <p:spPr>
              <a:xfrm>
                <a:off x="0" y="5126304"/>
                <a:ext cx="12192000" cy="1306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entury Schoolbook" panose="02040604050505020304" pitchFamily="18" charset="0"/>
                  </a:rPr>
                  <a:t>Distinguish between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0</m:t>
                        </m:r>
                      </m:sub>
                    </m:sSub>
                  </m:oMath>
                </a14:m>
                <a:r>
                  <a:rPr lang="en-US" sz="2400">
                    <a:latin typeface="Century Schoolbook" panose="02040604050505020304" pitchFamily="18" charset="0"/>
                  </a:rPr>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a14:m>
                <a:r>
                  <a:rPr lang="en-US" sz="2400">
                    <a:latin typeface="Century Schoolbook" panose="02040604050505020304" pitchFamily="18" charset="0"/>
                  </a:rPr>
                  <a:t>.</a:t>
                </a:r>
              </a:p>
              <a:p>
                <a:pPr marL="0" indent="0">
                  <a:buFont typeface="Arial" panose="020B0604020202020204" pitchFamily="34" charset="0"/>
                  <a:buNone/>
                </a:pPr>
                <a:endParaRPr lang="en-US" sz="2400">
                  <a:latin typeface="Century Schoolbook" panose="02040604050505020304" pitchFamily="18" charset="0"/>
                </a:endParaRPr>
              </a:p>
              <a:p>
                <a:pPr marL="0" indent="0">
                  <a:buFont typeface="Arial" panose="020B0604020202020204" pitchFamily="34" charset="0"/>
                  <a:buNone/>
                </a:pPr>
                <a:r>
                  <a:rPr lang="en-US" sz="2400" b="1" i="1" u="sng">
                    <a:latin typeface="Century Schoolbook" panose="02040604050505020304" pitchFamily="18" charset="0"/>
                  </a:rPr>
                  <a:t>Q</a:t>
                </a:r>
                <a:r>
                  <a:rPr lang="en-US" sz="2400" i="1" u="sng">
                    <a:latin typeface="Century Schoolbook" panose="02040604050505020304" pitchFamily="18" charset="0"/>
                  </a:rPr>
                  <a:t>uantumly</a:t>
                </a:r>
                <a:r>
                  <a:rPr lang="en-US" sz="2400" b="1" i="1">
                    <a:latin typeface="Century Schoolbook" panose="02040604050505020304" pitchFamily="18" charset="0"/>
                  </a:rPr>
                  <a:t> E</a:t>
                </a:r>
                <a:r>
                  <a:rPr lang="en-US" sz="2400" i="1">
                    <a:latin typeface="Century Schoolbook" panose="02040604050505020304" pitchFamily="18" charset="0"/>
                  </a:rPr>
                  <a:t>fficient to generate, statistically </a:t>
                </a:r>
                <a:r>
                  <a:rPr lang="en-US" sz="2400" b="1" i="1">
                    <a:latin typeface="Century Schoolbook" panose="02040604050505020304" pitchFamily="18" charset="0"/>
                  </a:rPr>
                  <a:t>F</a:t>
                </a:r>
                <a:r>
                  <a:rPr lang="en-US" sz="2400" i="1">
                    <a:latin typeface="Century Schoolbook" panose="02040604050505020304" pitchFamily="18" charset="0"/>
                  </a:rPr>
                  <a:t>ar, computationally </a:t>
                </a:r>
                <a:r>
                  <a:rPr lang="en-US" sz="2400" b="1" i="1">
                    <a:latin typeface="Century Schoolbook" panose="02040604050505020304" pitchFamily="18" charset="0"/>
                  </a:rPr>
                  <a:t>I</a:t>
                </a:r>
                <a:r>
                  <a:rPr lang="en-US" sz="2400" i="1">
                    <a:latin typeface="Century Schoolbook" panose="02040604050505020304" pitchFamily="18" charset="0"/>
                  </a:rPr>
                  <a:t>ndistinguishable.</a:t>
                </a:r>
              </a:p>
            </p:txBody>
          </p:sp>
        </mc:Choice>
        <mc:Fallback xmlns="">
          <p:sp>
            <p:nvSpPr>
              <p:cNvPr id="3" name="Content Placeholder 2">
                <a:extLst>
                  <a:ext uri="{FF2B5EF4-FFF2-40B4-BE49-F238E27FC236}">
                    <a16:creationId xmlns:a16="http://schemas.microsoft.com/office/drawing/2014/main" id="{788FC60E-F279-AD10-5CC0-3AC301E799E0}"/>
                  </a:ext>
                </a:extLst>
              </p:cNvPr>
              <p:cNvSpPr txBox="1">
                <a:spLocks noRot="1" noChangeAspect="1" noMove="1" noResize="1" noEditPoints="1" noAdjustHandles="1" noChangeArrowheads="1" noChangeShapeType="1" noTextEdit="1"/>
              </p:cNvSpPr>
              <p:nvPr/>
            </p:nvSpPr>
            <p:spPr>
              <a:xfrm>
                <a:off x="0" y="5126304"/>
                <a:ext cx="12192000" cy="1306804"/>
              </a:xfrm>
              <a:prstGeom prst="rect">
                <a:avLst/>
              </a:prstGeom>
              <a:blipFill>
                <a:blip r:embed="rId4"/>
                <a:stretch>
                  <a:fillRect l="-750" t="-6542" b="-12617"/>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7721A328-73E7-BA31-E16A-6D2D12352E4C}"/>
              </a:ext>
            </a:extLst>
          </p:cNvPr>
          <p:cNvSpPr>
            <a:spLocks noGrp="1"/>
          </p:cNvSpPr>
          <p:nvPr>
            <p:ph type="sldNum" sz="quarter" idx="12"/>
          </p:nvPr>
        </p:nvSpPr>
        <p:spPr/>
        <p:txBody>
          <a:bodyPr/>
          <a:lstStyle/>
          <a:p>
            <a:fld id="{68E2B3F7-0564-411F-8980-F44F19FCCCAD}" type="slidenum">
              <a:rPr lang="en-US" smtClean="0"/>
              <a:t>5</a:t>
            </a:fld>
            <a:endParaRPr lang="en-US"/>
          </a:p>
        </p:txBody>
      </p:sp>
    </p:spTree>
    <p:extLst>
      <p:ext uri="{BB962C8B-B14F-4D97-AF65-F5344CB8AC3E}">
        <p14:creationId xmlns:p14="http://schemas.microsoft.com/office/powerpoint/2010/main" val="953908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5A6533-4CCE-8E81-C1D4-0D6D597CE90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CFFEF9A-3830-2F5C-C939-00B3A05A4A9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7030A0"/>
                </a:solidFill>
                <a:latin typeface="Century Schoolbook" panose="02040604050505020304" pitchFamily="18" charset="0"/>
              </a:rPr>
              <a:t>Quantum</a:t>
            </a:r>
            <a:r>
              <a:rPr lang="en-US">
                <a:latin typeface="Century Schoolbook" panose="02040604050505020304" pitchFamily="18" charset="0"/>
              </a:rPr>
              <a:t> Cryptography Landscape</a:t>
            </a:r>
          </a:p>
        </p:txBody>
      </p:sp>
      <p:grpSp>
        <p:nvGrpSpPr>
          <p:cNvPr id="27" name="Group 26">
            <a:extLst>
              <a:ext uri="{FF2B5EF4-FFF2-40B4-BE49-F238E27FC236}">
                <a16:creationId xmlns:a16="http://schemas.microsoft.com/office/drawing/2014/main" id="{7080BA85-44C9-06E8-0037-852CD74A9630}"/>
              </a:ext>
            </a:extLst>
          </p:cNvPr>
          <p:cNvGrpSpPr/>
          <p:nvPr/>
        </p:nvGrpSpPr>
        <p:grpSpPr>
          <a:xfrm>
            <a:off x="3318694" y="1739299"/>
            <a:ext cx="5430432" cy="3071160"/>
            <a:chOff x="3318694" y="3827035"/>
            <a:chExt cx="5430432" cy="3071160"/>
          </a:xfrm>
        </p:grpSpPr>
        <p:sp>
          <p:nvSpPr>
            <p:cNvPr id="14" name="Title 1">
              <a:extLst>
                <a:ext uri="{FF2B5EF4-FFF2-40B4-BE49-F238E27FC236}">
                  <a16:creationId xmlns:a16="http://schemas.microsoft.com/office/drawing/2014/main" id="{3D5765BC-F6B2-4D1D-0866-6E3B57DF50B7}"/>
                </a:ext>
              </a:extLst>
            </p:cNvPr>
            <p:cNvSpPr txBox="1">
              <a:spLocks/>
            </p:cNvSpPr>
            <p:nvPr/>
          </p:nvSpPr>
          <p:spPr>
            <a:xfrm>
              <a:off x="3318694" y="3827035"/>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Quantum Cryptography</a:t>
              </a:r>
              <a:endParaRPr lang="en-US" sz="66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88B99DA-F9C9-4743-85FC-226BC339E25B}"/>
                    </a:ext>
                  </a:extLst>
                </p:cNvPr>
                <p:cNvSpPr txBox="1"/>
                <p:nvPr/>
              </p:nvSpPr>
              <p:spPr>
                <a:xfrm rot="5400000" flipH="1">
                  <a:off x="5349121" y="5727465"/>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22" name="TextBox 21">
                  <a:extLst>
                    <a:ext uri="{FF2B5EF4-FFF2-40B4-BE49-F238E27FC236}">
                      <a16:creationId xmlns:a16="http://schemas.microsoft.com/office/drawing/2014/main" id="{388B99DA-F9C9-4743-85FC-226BC339E25B}"/>
                    </a:ext>
                  </a:extLst>
                </p:cNvPr>
                <p:cNvSpPr txBox="1">
                  <a:spLocks noRot="1" noChangeAspect="1" noMove="1" noResize="1" noEditPoints="1" noAdjustHandles="1" noChangeArrowheads="1" noChangeShapeType="1" noTextEdit="1"/>
                </p:cNvSpPr>
                <p:nvPr/>
              </p:nvSpPr>
              <p:spPr>
                <a:xfrm rot="5400000" flipH="1">
                  <a:off x="5349121" y="5727465"/>
                  <a:ext cx="1418130" cy="923330"/>
                </a:xfrm>
                <a:prstGeom prst="rect">
                  <a:avLst/>
                </a:prstGeom>
                <a:blipFill>
                  <a:blip r:embed="rId2"/>
                  <a:stretch>
                    <a:fillRect/>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5609D814-DEB3-FE81-F010-F2E389B016AD}"/>
              </a:ext>
            </a:extLst>
          </p:cNvPr>
          <p:cNvGrpSpPr/>
          <p:nvPr/>
        </p:nvGrpSpPr>
        <p:grpSpPr>
          <a:xfrm>
            <a:off x="2863768" y="4856222"/>
            <a:ext cx="3558979" cy="646379"/>
            <a:chOff x="4849903" y="2945494"/>
            <a:chExt cx="2697429" cy="646379"/>
          </a:xfrm>
        </p:grpSpPr>
        <p:sp>
          <p:nvSpPr>
            <p:cNvPr id="12" name="Title 1">
              <a:extLst>
                <a:ext uri="{FF2B5EF4-FFF2-40B4-BE49-F238E27FC236}">
                  <a16:creationId xmlns:a16="http://schemas.microsoft.com/office/drawing/2014/main" id="{CCBEDF5A-4C2F-FDF2-A841-5F09B17997AB}"/>
                </a:ext>
              </a:extLst>
            </p:cNvPr>
            <p:cNvSpPr txBox="1">
              <a:spLocks/>
            </p:cNvSpPr>
            <p:nvPr/>
          </p:nvSpPr>
          <p:spPr>
            <a:xfrm>
              <a:off x="4849903" y="2945494"/>
              <a:ext cx="1306189"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7030A0"/>
                  </a:solidFill>
                  <a:latin typeface="Century Schoolbook" panose="02040604050505020304" pitchFamily="18" charset="0"/>
                </a:rPr>
                <a:t>Q</a:t>
              </a:r>
              <a:r>
                <a:rPr lang="en-US" sz="2800">
                  <a:latin typeface="Century Schoolbook" panose="02040604050505020304" pitchFamily="18" charset="0"/>
                </a:rPr>
                <a:t>EFI</a:t>
              </a:r>
              <a:endParaRPr lang="en-US"/>
            </a:p>
          </p:txBody>
        </p:sp>
        <p:sp>
          <p:nvSpPr>
            <p:cNvPr id="13" name="Title 1">
              <a:extLst>
                <a:ext uri="{FF2B5EF4-FFF2-40B4-BE49-F238E27FC236}">
                  <a16:creationId xmlns:a16="http://schemas.microsoft.com/office/drawing/2014/main" id="{9BBE8483-B7A4-3060-C349-2BD73649F3DC}"/>
                </a:ext>
              </a:extLst>
            </p:cNvPr>
            <p:cNvSpPr txBox="1">
              <a:spLocks/>
            </p:cNvSpPr>
            <p:nvPr/>
          </p:nvSpPr>
          <p:spPr>
            <a:xfrm>
              <a:off x="6241143" y="2945494"/>
              <a:ext cx="1306189" cy="64637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IV-OW</a:t>
              </a:r>
              <a:r>
                <a:rPr lang="en-US" sz="2800">
                  <a:solidFill>
                    <a:srgbClr val="7030A0"/>
                  </a:solidFill>
                  <a:latin typeface="Century Schoolbook" panose="02040604050505020304" pitchFamily="18" charset="0"/>
                </a:rPr>
                <a:t>S</a:t>
              </a:r>
              <a:r>
                <a:rPr lang="en-US" sz="2800">
                  <a:latin typeface="Century Schoolbook" panose="02040604050505020304" pitchFamily="18" charset="0"/>
                </a:rPr>
                <a:t>G</a:t>
              </a: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4B483E5-59A2-BD1D-1880-FC7B2BF39DE4}"/>
                    </a:ext>
                  </a:extLst>
                </p:cNvPr>
                <p:cNvSpPr txBox="1"/>
                <p:nvPr/>
              </p:nvSpPr>
              <p:spPr>
                <a:xfrm>
                  <a:off x="5760287" y="2961287"/>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5" name="TextBox 24">
                  <a:extLst>
                    <a:ext uri="{FF2B5EF4-FFF2-40B4-BE49-F238E27FC236}">
                      <a16:creationId xmlns:a16="http://schemas.microsoft.com/office/drawing/2014/main" id="{84B483E5-59A2-BD1D-1880-FC7B2BF39DE4}"/>
                    </a:ext>
                  </a:extLst>
                </p:cNvPr>
                <p:cNvSpPr txBox="1">
                  <a:spLocks noRot="1" noChangeAspect="1" noMove="1" noResize="1" noEditPoints="1" noAdjustHandles="1" noChangeArrowheads="1" noChangeShapeType="1" noTextEdit="1"/>
                </p:cNvSpPr>
                <p:nvPr/>
              </p:nvSpPr>
              <p:spPr>
                <a:xfrm>
                  <a:off x="5760287" y="2961287"/>
                  <a:ext cx="671505" cy="523220"/>
                </a:xfrm>
                <a:prstGeom prst="rect">
                  <a:avLst/>
                </a:prstGeom>
                <a:blipFill>
                  <a:blip r:embed="rId3"/>
                  <a:stretch>
                    <a:fillRect/>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FF896A27-9734-FEA4-E65D-89BECD2D793F}"/>
              </a:ext>
            </a:extLst>
          </p:cNvPr>
          <p:cNvGrpSpPr/>
          <p:nvPr/>
        </p:nvGrpSpPr>
        <p:grpSpPr>
          <a:xfrm>
            <a:off x="2737327" y="4065684"/>
            <a:ext cx="7231586" cy="418342"/>
            <a:chOff x="2737802" y="3819441"/>
            <a:chExt cx="7231586" cy="418342"/>
          </a:xfrm>
        </p:grpSpPr>
        <p:cxnSp>
          <p:nvCxnSpPr>
            <p:cNvPr id="6" name="Straight Connector 5">
              <a:extLst>
                <a:ext uri="{FF2B5EF4-FFF2-40B4-BE49-F238E27FC236}">
                  <a16:creationId xmlns:a16="http://schemas.microsoft.com/office/drawing/2014/main" id="{0D3AB2BD-0550-278F-7562-1FD4CE94A318}"/>
                </a:ext>
              </a:extLst>
            </p:cNvPr>
            <p:cNvCxnSpPr/>
            <p:nvPr/>
          </p:nvCxnSpPr>
          <p:spPr>
            <a:xfrm>
              <a:off x="2824121" y="3819441"/>
              <a:ext cx="7145267" cy="0"/>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612B6AD-E90F-E587-8FD5-674DF082878D}"/>
                </a:ext>
              </a:extLst>
            </p:cNvPr>
            <p:cNvSpPr txBox="1"/>
            <p:nvPr/>
          </p:nvSpPr>
          <p:spPr>
            <a:xfrm>
              <a:off x="2737802" y="3868451"/>
              <a:ext cx="1677075" cy="369332"/>
            </a:xfrm>
            <a:prstGeom prst="rect">
              <a:avLst/>
            </a:prstGeom>
            <a:noFill/>
          </p:spPr>
          <p:txBody>
            <a:bodyPr wrap="square">
              <a:spAutoFit/>
            </a:bodyPr>
            <a:lstStyle/>
            <a:p>
              <a:r>
                <a:rPr lang="en-US" sz="1800" i="1" err="1">
                  <a:solidFill>
                    <a:schemeClr val="accent4"/>
                  </a:solidFill>
                  <a:latin typeface="Century Schoolbook" panose="02040604050505020304" pitchFamily="18" charset="0"/>
                </a:rPr>
                <a:t>Microcrypt</a:t>
              </a:r>
              <a:endParaRPr lang="en-US" i="1">
                <a:solidFill>
                  <a:schemeClr val="accent4"/>
                </a:solidFill>
              </a:endParaRPr>
            </a:p>
          </p:txBody>
        </p:sp>
      </p:grpSp>
      <p:sp>
        <p:nvSpPr>
          <p:cNvPr id="8" name="Title 1">
            <a:extLst>
              <a:ext uri="{FF2B5EF4-FFF2-40B4-BE49-F238E27FC236}">
                <a16:creationId xmlns:a16="http://schemas.microsoft.com/office/drawing/2014/main" id="{B09165DA-1831-79E2-AAA0-18AED535FD90}"/>
              </a:ext>
            </a:extLst>
          </p:cNvPr>
          <p:cNvSpPr txBox="1">
            <a:spLocks/>
          </p:cNvSpPr>
          <p:nvPr/>
        </p:nvSpPr>
        <p:spPr>
          <a:xfrm>
            <a:off x="6785455" y="4864901"/>
            <a:ext cx="1723381"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a:latin typeface="Century Schoolbook" panose="02040604050505020304" pitchFamily="18" charset="0"/>
              </a:rPr>
              <a:t>OW</a:t>
            </a:r>
            <a:r>
              <a:rPr lang="en-US" sz="2600">
                <a:solidFill>
                  <a:srgbClr val="7030A0"/>
                </a:solidFill>
                <a:latin typeface="Century Schoolbook" panose="02040604050505020304" pitchFamily="18" charset="0"/>
              </a:rPr>
              <a:t>S</a:t>
            </a:r>
            <a:r>
              <a:rPr lang="en-US" sz="2600">
                <a:latin typeface="Century Schoolbook" panose="02040604050505020304" pitchFamily="18" charset="0"/>
              </a:rPr>
              <a:t>G</a:t>
            </a:r>
            <a:endParaRPr lang="en-US" sz="2600"/>
          </a:p>
        </p:txBody>
      </p:sp>
      <p:grpSp>
        <p:nvGrpSpPr>
          <p:cNvPr id="31" name="Group 30">
            <a:extLst>
              <a:ext uri="{FF2B5EF4-FFF2-40B4-BE49-F238E27FC236}">
                <a16:creationId xmlns:a16="http://schemas.microsoft.com/office/drawing/2014/main" id="{A756EA8B-7F68-111A-54B3-4B0D3860BCD0}"/>
              </a:ext>
            </a:extLst>
          </p:cNvPr>
          <p:cNvGrpSpPr/>
          <p:nvPr/>
        </p:nvGrpSpPr>
        <p:grpSpPr>
          <a:xfrm>
            <a:off x="6260549" y="4504651"/>
            <a:ext cx="885982" cy="1079606"/>
            <a:chOff x="6260549" y="2311719"/>
            <a:chExt cx="885982" cy="1079606"/>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93EFDCD-BC45-25B0-0063-9686B0ED5940}"/>
                    </a:ext>
                  </a:extLst>
                </p:cNvPr>
                <p:cNvSpPr txBox="1"/>
                <p:nvPr/>
              </p:nvSpPr>
              <p:spPr>
                <a:xfrm>
                  <a:off x="6260549" y="2563593"/>
                  <a:ext cx="8859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m:t>
                        </m:r>
                      </m:oMath>
                    </m:oMathPara>
                  </a14:m>
                  <a:endParaRPr lang="en-US" sz="2800">
                    <a:solidFill>
                      <a:srgbClr val="FF0000"/>
                    </a:solidFill>
                  </a:endParaRPr>
                </a:p>
              </p:txBody>
            </p:sp>
          </mc:Choice>
          <mc:Fallback xmlns="">
            <p:sp>
              <p:nvSpPr>
                <p:cNvPr id="16" name="TextBox 15">
                  <a:extLst>
                    <a:ext uri="{FF2B5EF4-FFF2-40B4-BE49-F238E27FC236}">
                      <a16:creationId xmlns:a16="http://schemas.microsoft.com/office/drawing/2014/main" id="{D93EFDCD-BC45-25B0-0063-9686B0ED5940}"/>
                    </a:ext>
                  </a:extLst>
                </p:cNvPr>
                <p:cNvSpPr txBox="1">
                  <a:spLocks noRot="1" noChangeAspect="1" noMove="1" noResize="1" noEditPoints="1" noAdjustHandles="1" noChangeArrowheads="1" noChangeShapeType="1" noTextEdit="1"/>
                </p:cNvSpPr>
                <p:nvPr/>
              </p:nvSpPr>
              <p:spPr>
                <a:xfrm>
                  <a:off x="6260549" y="2563593"/>
                  <a:ext cx="88598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68CC41-8271-A0F2-CC20-D1BAC7166D29}"/>
                    </a:ext>
                  </a:extLst>
                </p:cNvPr>
                <p:cNvSpPr txBox="1"/>
                <p:nvPr/>
              </p:nvSpPr>
              <p:spPr>
                <a:xfrm>
                  <a:off x="6260549" y="2868105"/>
                  <a:ext cx="8859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ea typeface="Cambria Math" panose="02040503050406030204" pitchFamily="18" charset="0"/>
                          </a:rPr>
                          <m:t>⟸</m:t>
                        </m:r>
                      </m:oMath>
                    </m:oMathPara>
                  </a14:m>
                  <a:endParaRPr lang="en-US" sz="2800">
                    <a:solidFill>
                      <a:schemeClr val="tx1"/>
                    </a:solidFill>
                  </a:endParaRPr>
                </a:p>
              </p:txBody>
            </p:sp>
          </mc:Choice>
          <mc:Fallback xmlns="">
            <p:sp>
              <p:nvSpPr>
                <p:cNvPr id="18" name="TextBox 17">
                  <a:extLst>
                    <a:ext uri="{FF2B5EF4-FFF2-40B4-BE49-F238E27FC236}">
                      <a16:creationId xmlns:a16="http://schemas.microsoft.com/office/drawing/2014/main" id="{CD68CC41-8271-A0F2-CC20-D1BAC7166D29}"/>
                    </a:ext>
                  </a:extLst>
                </p:cNvPr>
                <p:cNvSpPr txBox="1">
                  <a:spLocks noRot="1" noChangeAspect="1" noMove="1" noResize="1" noEditPoints="1" noAdjustHandles="1" noChangeArrowheads="1" noChangeShapeType="1" noTextEdit="1"/>
                </p:cNvSpPr>
                <p:nvPr/>
              </p:nvSpPr>
              <p:spPr>
                <a:xfrm>
                  <a:off x="6260549" y="2868105"/>
                  <a:ext cx="885982" cy="523220"/>
                </a:xfrm>
                <a:prstGeom prst="rect">
                  <a:avLst/>
                </a:prstGeom>
                <a:blipFill>
                  <a:blip r:embed="rId5"/>
                  <a:stretch>
                    <a:fillRect/>
                  </a:stretch>
                </a:blipFill>
              </p:spPr>
              <p:txBody>
                <a:bodyPr/>
                <a:lstStyle/>
                <a:p>
                  <a:r>
                    <a:rPr lang="en-US">
                      <a:noFill/>
                    </a:rPr>
                    <a:t> </a:t>
                  </a:r>
                </a:p>
              </p:txBody>
            </p:sp>
          </mc:Fallback>
        </mc:AlternateContent>
        <p:pic>
          <p:nvPicPr>
            <p:cNvPr id="20" name="Graphic 19" descr="Question mark with solid fill">
              <a:extLst>
                <a:ext uri="{FF2B5EF4-FFF2-40B4-BE49-F238E27FC236}">
                  <a16:creationId xmlns:a16="http://schemas.microsoft.com/office/drawing/2014/main" id="{82296FA8-7F91-C60F-2090-FEF8B1854D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7524" y="2311719"/>
              <a:ext cx="490129" cy="490129"/>
            </a:xfrm>
            <a:prstGeom prst="rect">
              <a:avLst/>
            </a:prstGeom>
          </p:spPr>
        </p:pic>
      </p:grpSp>
      <p:sp>
        <p:nvSpPr>
          <p:cNvPr id="2" name="Title 1">
            <a:extLst>
              <a:ext uri="{FF2B5EF4-FFF2-40B4-BE49-F238E27FC236}">
                <a16:creationId xmlns:a16="http://schemas.microsoft.com/office/drawing/2014/main" id="{829A771C-C962-C3B8-C7EE-254103FCF372}"/>
              </a:ext>
            </a:extLst>
          </p:cNvPr>
          <p:cNvSpPr txBox="1">
            <a:spLocks/>
          </p:cNvSpPr>
          <p:nvPr/>
        </p:nvSpPr>
        <p:spPr>
          <a:xfrm>
            <a:off x="414431" y="4872628"/>
            <a:ext cx="2449337" cy="64637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err="1">
                <a:solidFill>
                  <a:srgbClr val="7030A0"/>
                </a:solidFill>
                <a:latin typeface="Century Schoolbook" panose="02040604050505020304" pitchFamily="18" charset="0"/>
              </a:rPr>
              <a:t>Q</a:t>
            </a:r>
            <a:r>
              <a:rPr lang="en-US" sz="2800" err="1">
                <a:latin typeface="Century Schoolbook" panose="02040604050505020304" pitchFamily="18" charset="0"/>
              </a:rPr>
              <a:t>Commitments</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7806421-D357-8BAF-8291-32793B1A560F}"/>
                  </a:ext>
                </a:extLst>
              </p:cNvPr>
              <p:cNvSpPr txBox="1"/>
              <p:nvPr/>
            </p:nvSpPr>
            <p:spPr>
              <a:xfrm>
                <a:off x="2742641" y="4909970"/>
                <a:ext cx="6120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000"/>
              </a:p>
            </p:txBody>
          </p:sp>
        </mc:Choice>
        <mc:Fallback xmlns="">
          <p:sp>
            <p:nvSpPr>
              <p:cNvPr id="3" name="TextBox 2">
                <a:extLst>
                  <a:ext uri="{FF2B5EF4-FFF2-40B4-BE49-F238E27FC236}">
                    <a16:creationId xmlns:a16="http://schemas.microsoft.com/office/drawing/2014/main" id="{67806421-D357-8BAF-8291-32793B1A560F}"/>
                  </a:ext>
                </a:extLst>
              </p:cNvPr>
              <p:cNvSpPr txBox="1">
                <a:spLocks noRot="1" noChangeAspect="1" noMove="1" noResize="1" noEditPoints="1" noAdjustHandles="1" noChangeArrowheads="1" noChangeShapeType="1" noTextEdit="1"/>
              </p:cNvSpPr>
              <p:nvPr/>
            </p:nvSpPr>
            <p:spPr>
              <a:xfrm>
                <a:off x="2742641" y="4909970"/>
                <a:ext cx="612095" cy="523220"/>
              </a:xfrm>
              <a:prstGeom prst="rect">
                <a:avLst/>
              </a:prstGeom>
              <a:blipFill>
                <a:blip r:embed="rId8"/>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1E0B350-115A-D90C-B472-534D4BCC65A8}"/>
              </a:ext>
            </a:extLst>
          </p:cNvPr>
          <p:cNvSpPr txBox="1"/>
          <p:nvPr/>
        </p:nvSpPr>
        <p:spPr>
          <a:xfrm>
            <a:off x="2863768" y="3702065"/>
            <a:ext cx="789288" cy="369332"/>
          </a:xfrm>
          <a:prstGeom prst="rect">
            <a:avLst/>
          </a:prstGeom>
          <a:noFill/>
        </p:spPr>
        <p:txBody>
          <a:bodyPr wrap="square">
            <a:spAutoFit/>
          </a:bodyPr>
          <a:lstStyle/>
          <a:p>
            <a:pPr algn="ctr"/>
            <a:r>
              <a:rPr lang="en-US" sz="1800">
                <a:solidFill>
                  <a:srgbClr val="7030A0"/>
                </a:solidFill>
                <a:latin typeface="Century Schoolbook" panose="02040604050505020304" pitchFamily="18" charset="0"/>
              </a:rPr>
              <a:t>OWF</a:t>
            </a: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C89AE9B-153E-77BB-BF19-459A41234AA2}"/>
                  </a:ext>
                </a:extLst>
              </p:cNvPr>
              <p:cNvSpPr txBox="1"/>
              <p:nvPr/>
            </p:nvSpPr>
            <p:spPr>
              <a:xfrm rot="5400000">
                <a:off x="2832385" y="3760447"/>
                <a:ext cx="548548"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m:t>
                      </m:r>
                    </m:oMath>
                  </m:oMathPara>
                </a14:m>
                <a:endParaRPr lang="en-US" sz="1800"/>
              </a:p>
              <a:p>
                <a:endParaRPr lang="en-IL" sz="2400"/>
              </a:p>
            </p:txBody>
          </p:sp>
        </mc:Choice>
        <mc:Fallback xmlns="">
          <p:sp>
            <p:nvSpPr>
              <p:cNvPr id="10" name="TextBox 9">
                <a:extLst>
                  <a:ext uri="{FF2B5EF4-FFF2-40B4-BE49-F238E27FC236}">
                    <a16:creationId xmlns:a16="http://schemas.microsoft.com/office/drawing/2014/main" id="{AC89AE9B-153E-77BB-BF19-459A41234AA2}"/>
                  </a:ext>
                </a:extLst>
              </p:cNvPr>
              <p:cNvSpPr txBox="1">
                <a:spLocks noRot="1" noChangeAspect="1" noMove="1" noResize="1" noEditPoints="1" noAdjustHandles="1" noChangeArrowheads="1" noChangeShapeType="1" noTextEdit="1"/>
              </p:cNvSpPr>
              <p:nvPr/>
            </p:nvSpPr>
            <p:spPr>
              <a:xfrm rot="5400000">
                <a:off x="2832385" y="3760447"/>
                <a:ext cx="548548" cy="738664"/>
              </a:xfrm>
              <a:prstGeom prst="rect">
                <a:avLst/>
              </a:prstGeom>
              <a:blipFill>
                <a:blip r:embed="rId9"/>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410193-6386-B46D-15CD-5CA40B2A9A01}"/>
              </a:ext>
            </a:extLst>
          </p:cNvPr>
          <p:cNvSpPr>
            <a:spLocks noGrp="1"/>
          </p:cNvSpPr>
          <p:nvPr>
            <p:ph type="sldNum" sz="quarter" idx="12"/>
          </p:nvPr>
        </p:nvSpPr>
        <p:spPr/>
        <p:txBody>
          <a:bodyPr/>
          <a:lstStyle/>
          <a:p>
            <a:fld id="{68E2B3F7-0564-411F-8980-F44F19FCCCAD}" type="slidenum">
              <a:rPr lang="en-US" smtClean="0"/>
              <a:t>50</a:t>
            </a:fld>
            <a:endParaRPr lang="en-US"/>
          </a:p>
        </p:txBody>
      </p:sp>
    </p:spTree>
    <p:extLst>
      <p:ext uri="{BB962C8B-B14F-4D97-AF65-F5344CB8AC3E}">
        <p14:creationId xmlns:p14="http://schemas.microsoft.com/office/powerpoint/2010/main" val="31088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B52E509-F677-06E9-E64B-A1BF27836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FB434-B548-92CA-FADC-29A93964F519}"/>
              </a:ext>
            </a:extLst>
          </p:cNvPr>
          <p:cNvSpPr>
            <a:spLocks noGrp="1"/>
          </p:cNvSpPr>
          <p:nvPr>
            <p:ph type="title"/>
          </p:nvPr>
        </p:nvSpPr>
        <p:spPr>
          <a:xfrm>
            <a:off x="4832355" y="4457118"/>
            <a:ext cx="1306189" cy="646379"/>
          </a:xfrm>
        </p:spPr>
        <p:txBody>
          <a:bodyPr/>
          <a:lstStyle/>
          <a:p>
            <a:pPr algn="ctr"/>
            <a:r>
              <a:rPr lang="en-US" sz="2800">
                <a:solidFill>
                  <a:srgbClr val="7030A0"/>
                </a:solidFill>
                <a:latin typeface="Century Schoolbook" panose="02040604050505020304" pitchFamily="18" charset="0"/>
              </a:rPr>
              <a:t>Q</a:t>
            </a:r>
            <a:r>
              <a:rPr lang="en-US" sz="2800">
                <a:latin typeface="Century Schoolbook" panose="02040604050505020304" pitchFamily="18" charset="0"/>
              </a:rPr>
              <a:t>EFI</a:t>
            </a:r>
            <a:endParaRPr lang="en-US"/>
          </a:p>
        </p:txBody>
      </p:sp>
      <p:sp>
        <p:nvSpPr>
          <p:cNvPr id="15" name="Title 1">
            <a:extLst>
              <a:ext uri="{FF2B5EF4-FFF2-40B4-BE49-F238E27FC236}">
                <a16:creationId xmlns:a16="http://schemas.microsoft.com/office/drawing/2014/main" id="{953AA78C-7EB3-627E-5067-193E7EAC5C3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7030A0"/>
                </a:solidFill>
                <a:latin typeface="Century Schoolbook" panose="02040604050505020304" pitchFamily="18" charset="0"/>
              </a:rPr>
              <a:t>Quantum</a:t>
            </a:r>
            <a:r>
              <a:rPr lang="en-US">
                <a:latin typeface="Century Schoolbook" panose="02040604050505020304" pitchFamily="18" charset="0"/>
              </a:rPr>
              <a:t> Cryptography Landscape</a:t>
            </a:r>
          </a:p>
        </p:txBody>
      </p:sp>
      <p:cxnSp>
        <p:nvCxnSpPr>
          <p:cNvPr id="17" name="Straight Connector 16">
            <a:extLst>
              <a:ext uri="{FF2B5EF4-FFF2-40B4-BE49-F238E27FC236}">
                <a16:creationId xmlns:a16="http://schemas.microsoft.com/office/drawing/2014/main" id="{A477840A-E212-C6A5-325D-6A2BD3E9C8DA}"/>
              </a:ext>
            </a:extLst>
          </p:cNvPr>
          <p:cNvCxnSpPr/>
          <p:nvPr/>
        </p:nvCxnSpPr>
        <p:spPr>
          <a:xfrm>
            <a:off x="2824121" y="3819441"/>
            <a:ext cx="7145267" cy="0"/>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F23A83DF-58A5-0317-209F-A8891186017D}"/>
              </a:ext>
            </a:extLst>
          </p:cNvPr>
          <p:cNvGrpSpPr/>
          <p:nvPr/>
        </p:nvGrpSpPr>
        <p:grpSpPr>
          <a:xfrm>
            <a:off x="3490363" y="1748882"/>
            <a:ext cx="5430432" cy="3735534"/>
            <a:chOff x="3490363" y="1748882"/>
            <a:chExt cx="5430432" cy="3735534"/>
          </a:xfrm>
        </p:grpSpPr>
        <p:sp>
          <p:nvSpPr>
            <p:cNvPr id="14" name="Title 1">
              <a:extLst>
                <a:ext uri="{FF2B5EF4-FFF2-40B4-BE49-F238E27FC236}">
                  <a16:creationId xmlns:a16="http://schemas.microsoft.com/office/drawing/2014/main" id="{E170ED81-9996-9A44-EC88-28D3C1D7A407}"/>
                </a:ext>
              </a:extLst>
            </p:cNvPr>
            <p:cNvSpPr txBox="1">
              <a:spLocks/>
            </p:cNvSpPr>
            <p:nvPr/>
          </p:nvSpPr>
          <p:spPr>
            <a:xfrm>
              <a:off x="3490363" y="1748882"/>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a:t>
              </a:r>
              <a:r>
                <a:rPr lang="en-US">
                  <a:solidFill>
                    <a:srgbClr val="7030A0"/>
                  </a:solidFill>
                  <a:latin typeface="Century Schoolbook" panose="02040604050505020304" pitchFamily="18" charset="0"/>
                </a:rPr>
                <a:t>Quantum</a:t>
              </a:r>
              <a:r>
                <a:rPr lang="en-US">
                  <a:latin typeface="Century Schoolbook" panose="02040604050505020304" pitchFamily="18" charset="0"/>
                </a:rPr>
                <a:t> Cryptography*</a:t>
              </a:r>
              <a:endParaRPr lang="en-US" sz="66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A58917A-839A-CDCE-3EAF-24CEC8AEB26E}"/>
                    </a:ext>
                  </a:extLst>
                </p:cNvPr>
                <p:cNvSpPr txBox="1"/>
                <p:nvPr/>
              </p:nvSpPr>
              <p:spPr>
                <a:xfrm rot="18191168" flipH="1" flipV="1">
                  <a:off x="4643463" y="3833210"/>
                  <a:ext cx="2379083"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22" name="TextBox 21">
                  <a:extLst>
                    <a:ext uri="{FF2B5EF4-FFF2-40B4-BE49-F238E27FC236}">
                      <a16:creationId xmlns:a16="http://schemas.microsoft.com/office/drawing/2014/main" id="{5A58917A-839A-CDCE-3EAF-24CEC8AEB26E}"/>
                    </a:ext>
                  </a:extLst>
                </p:cNvPr>
                <p:cNvSpPr txBox="1">
                  <a:spLocks noRot="1" noChangeAspect="1" noMove="1" noResize="1" noEditPoints="1" noAdjustHandles="1" noChangeArrowheads="1" noChangeShapeType="1" noTextEdit="1"/>
                </p:cNvSpPr>
                <p:nvPr/>
              </p:nvSpPr>
              <p:spPr>
                <a:xfrm rot="18191168" flipH="1" flipV="1">
                  <a:off x="4643463" y="3833210"/>
                  <a:ext cx="2379083" cy="923330"/>
                </a:xfrm>
                <a:prstGeom prst="rect">
                  <a:avLst/>
                </a:prstGeom>
                <a:blipFill>
                  <a:blip r:embed="rId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57BD176-1D0D-608C-0768-D813727250EE}"/>
                  </a:ext>
                </a:extLst>
              </p:cNvPr>
              <p:cNvSpPr txBox="1"/>
              <p:nvPr/>
            </p:nvSpPr>
            <p:spPr>
              <a:xfrm flipH="1">
                <a:off x="5898448" y="4349752"/>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4" name="TextBox 23">
                <a:extLst>
                  <a:ext uri="{FF2B5EF4-FFF2-40B4-BE49-F238E27FC236}">
                    <a16:creationId xmlns:a16="http://schemas.microsoft.com/office/drawing/2014/main" id="{957BD176-1D0D-608C-0768-D813727250EE}"/>
                  </a:ext>
                </a:extLst>
              </p:cNvPr>
              <p:cNvSpPr txBox="1">
                <a:spLocks noRot="1" noChangeAspect="1" noMove="1" noResize="1" noEditPoints="1" noAdjustHandles="1" noChangeArrowheads="1" noChangeShapeType="1" noTextEdit="1"/>
              </p:cNvSpPr>
              <p:nvPr/>
            </p:nvSpPr>
            <p:spPr>
              <a:xfrm flipH="1">
                <a:off x="5898448" y="4349752"/>
                <a:ext cx="671505" cy="523220"/>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F7F8788-C5FE-BB09-9536-FE27C4BC6CCE}"/>
              </a:ext>
            </a:extLst>
          </p:cNvPr>
          <p:cNvSpPr txBox="1"/>
          <p:nvPr/>
        </p:nvSpPr>
        <p:spPr>
          <a:xfrm>
            <a:off x="8793678" y="6405527"/>
            <a:ext cx="3790209" cy="369332"/>
          </a:xfrm>
          <a:prstGeom prst="rect">
            <a:avLst/>
          </a:prstGeom>
          <a:noFill/>
        </p:spPr>
        <p:txBody>
          <a:bodyPr wrap="square" rtlCol="0">
            <a:spAutoFit/>
          </a:bodyPr>
          <a:lstStyle/>
          <a:p>
            <a:r>
              <a:rPr lang="en-IL"/>
              <a:t>*Indistinguishability Obfuscation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08C2EF-ED57-751B-C688-BEEFAF15728B}"/>
                  </a:ext>
                </a:extLst>
              </p:cNvPr>
              <p:cNvSpPr txBox="1"/>
              <p:nvPr/>
            </p:nvSpPr>
            <p:spPr>
              <a:xfrm rot="14310023" flipH="1" flipV="1">
                <a:off x="5602221" y="3806065"/>
                <a:ext cx="223341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4" name="TextBox 3">
                <a:extLst>
                  <a:ext uri="{FF2B5EF4-FFF2-40B4-BE49-F238E27FC236}">
                    <a16:creationId xmlns:a16="http://schemas.microsoft.com/office/drawing/2014/main" id="{A708C2EF-ED57-751B-C688-BEEFAF15728B}"/>
                  </a:ext>
                </a:extLst>
              </p:cNvPr>
              <p:cNvSpPr txBox="1">
                <a:spLocks noRot="1" noChangeAspect="1" noMove="1" noResize="1" noEditPoints="1" noAdjustHandles="1" noChangeArrowheads="1" noChangeShapeType="1" noTextEdit="1"/>
              </p:cNvSpPr>
              <p:nvPr/>
            </p:nvSpPr>
            <p:spPr>
              <a:xfrm rot="14310023" flipH="1" flipV="1">
                <a:off x="5602221" y="3806065"/>
                <a:ext cx="2233417" cy="923330"/>
              </a:xfrm>
              <a:prstGeom prst="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66050E15-8283-15C7-3047-096F99491115}"/>
              </a:ext>
            </a:extLst>
          </p:cNvPr>
          <p:cNvSpPr txBox="1">
            <a:spLocks/>
          </p:cNvSpPr>
          <p:nvPr/>
        </p:nvSpPr>
        <p:spPr>
          <a:xfrm>
            <a:off x="6329856" y="4466297"/>
            <a:ext cx="1306189" cy="64637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OW</a:t>
            </a:r>
            <a:r>
              <a:rPr lang="en-US" sz="2800">
                <a:solidFill>
                  <a:srgbClr val="7030A0"/>
                </a:solidFill>
                <a:latin typeface="Century Schoolbook" panose="02040604050505020304" pitchFamily="18" charset="0"/>
              </a:rPr>
              <a:t>S</a:t>
            </a:r>
            <a:r>
              <a:rPr lang="en-US" sz="2800">
                <a:latin typeface="Century Schoolbook" panose="02040604050505020304" pitchFamily="18" charset="0"/>
              </a:rPr>
              <a:t>G</a:t>
            </a:r>
            <a:endParaRPr lang="en-US"/>
          </a:p>
        </p:txBody>
      </p:sp>
      <p:sp>
        <p:nvSpPr>
          <p:cNvPr id="8" name="Title 1">
            <a:extLst>
              <a:ext uri="{FF2B5EF4-FFF2-40B4-BE49-F238E27FC236}">
                <a16:creationId xmlns:a16="http://schemas.microsoft.com/office/drawing/2014/main" id="{95AA324D-72F2-676F-AE70-453319BAF153}"/>
              </a:ext>
            </a:extLst>
          </p:cNvPr>
          <p:cNvSpPr txBox="1">
            <a:spLocks/>
          </p:cNvSpPr>
          <p:nvPr/>
        </p:nvSpPr>
        <p:spPr>
          <a:xfrm>
            <a:off x="2154881" y="4481355"/>
            <a:ext cx="2449337" cy="64637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err="1">
                <a:solidFill>
                  <a:srgbClr val="7030A0"/>
                </a:solidFill>
                <a:latin typeface="Century Schoolbook" panose="02040604050505020304" pitchFamily="18" charset="0"/>
              </a:rPr>
              <a:t>Q</a:t>
            </a:r>
            <a:r>
              <a:rPr lang="en-US" sz="2800" err="1">
                <a:latin typeface="Century Schoolbook" panose="02040604050505020304" pitchFamily="18" charset="0"/>
              </a:rPr>
              <a:t>Commitments</a:t>
            </a: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015DAD-C261-43C5-C9EB-487E35A00C05}"/>
                  </a:ext>
                </a:extLst>
              </p:cNvPr>
              <p:cNvSpPr txBox="1"/>
              <p:nvPr/>
            </p:nvSpPr>
            <p:spPr>
              <a:xfrm rot="10800000" flipH="1">
                <a:off x="5860753" y="4611362"/>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9" name="TextBox 8">
                <a:extLst>
                  <a:ext uri="{FF2B5EF4-FFF2-40B4-BE49-F238E27FC236}">
                    <a16:creationId xmlns:a16="http://schemas.microsoft.com/office/drawing/2014/main" id="{FB015DAD-C261-43C5-C9EB-487E35A00C05}"/>
                  </a:ext>
                </a:extLst>
              </p:cNvPr>
              <p:cNvSpPr txBox="1">
                <a:spLocks noRot="1" noChangeAspect="1" noMove="1" noResize="1" noEditPoints="1" noAdjustHandles="1" noChangeArrowheads="1" noChangeShapeType="1" noTextEdit="1"/>
              </p:cNvSpPr>
              <p:nvPr/>
            </p:nvSpPr>
            <p:spPr>
              <a:xfrm rot="10800000" flipH="1">
                <a:off x="5860753" y="4611362"/>
                <a:ext cx="671505" cy="523220"/>
              </a:xfrm>
              <a:prstGeom prst="rect">
                <a:avLst/>
              </a:prstGeom>
              <a:blipFill>
                <a:blip r:embed="rId5"/>
                <a:stretch>
                  <a:fillRect/>
                </a:stretch>
              </a:blipFill>
            </p:spPr>
            <p:txBody>
              <a:bodyPr/>
              <a:lstStyle/>
              <a:p>
                <a:r>
                  <a:rPr lang="en-US">
                    <a:noFill/>
                  </a:rPr>
                  <a:t> </a:t>
                </a:r>
              </a:p>
            </p:txBody>
          </p:sp>
        </mc:Fallback>
      </mc:AlternateContent>
      <p:pic>
        <p:nvPicPr>
          <p:cNvPr id="10" name="Graphic 9" descr="Question mark with solid fill">
            <a:extLst>
              <a:ext uri="{FF2B5EF4-FFF2-40B4-BE49-F238E27FC236}">
                <a16:creationId xmlns:a16="http://schemas.microsoft.com/office/drawing/2014/main" id="{8AB4CA6A-BC68-269D-2B3E-287A4958FB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0514" y="4108692"/>
            <a:ext cx="490129" cy="49012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AF4FE3F-E3D0-0A40-829B-EF0C359A119F}"/>
                  </a:ext>
                </a:extLst>
              </p:cNvPr>
              <p:cNvSpPr txBox="1"/>
              <p:nvPr/>
            </p:nvSpPr>
            <p:spPr>
              <a:xfrm>
                <a:off x="4483091" y="4518697"/>
                <a:ext cx="6120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000"/>
              </a:p>
            </p:txBody>
          </p:sp>
        </mc:Choice>
        <mc:Fallback xmlns="">
          <p:sp>
            <p:nvSpPr>
              <p:cNvPr id="16" name="TextBox 15">
                <a:extLst>
                  <a:ext uri="{FF2B5EF4-FFF2-40B4-BE49-F238E27FC236}">
                    <a16:creationId xmlns:a16="http://schemas.microsoft.com/office/drawing/2014/main" id="{7AF4FE3F-E3D0-0A40-829B-EF0C359A119F}"/>
                  </a:ext>
                </a:extLst>
              </p:cNvPr>
              <p:cNvSpPr txBox="1">
                <a:spLocks noRot="1" noChangeAspect="1" noMove="1" noResize="1" noEditPoints="1" noAdjustHandles="1" noChangeArrowheads="1" noChangeShapeType="1" noTextEdit="1"/>
              </p:cNvSpPr>
              <p:nvPr/>
            </p:nvSpPr>
            <p:spPr>
              <a:xfrm>
                <a:off x="4483091" y="4518697"/>
                <a:ext cx="612095" cy="523220"/>
              </a:xfrm>
              <a:prstGeom prst="rect">
                <a:avLst/>
              </a:prstGeom>
              <a:blipFill>
                <a:blip r:embed="rId8"/>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BF6E2F7-3BFF-5104-9D70-B92951DB1DA6}"/>
              </a:ext>
            </a:extLst>
          </p:cNvPr>
          <p:cNvSpPr>
            <a:spLocks noGrp="1"/>
          </p:cNvSpPr>
          <p:nvPr>
            <p:ph type="sldNum" sz="quarter" idx="12"/>
          </p:nvPr>
        </p:nvSpPr>
        <p:spPr/>
        <p:txBody>
          <a:bodyPr/>
          <a:lstStyle/>
          <a:p>
            <a:fld id="{68E2B3F7-0564-411F-8980-F44F19FCCCAD}" type="slidenum">
              <a:rPr lang="en-US" smtClean="0"/>
              <a:t>51</a:t>
            </a:fld>
            <a:endParaRPr lang="en-US"/>
          </a:p>
        </p:txBody>
      </p:sp>
    </p:spTree>
    <p:extLst>
      <p:ext uri="{BB962C8B-B14F-4D97-AF65-F5344CB8AC3E}">
        <p14:creationId xmlns:p14="http://schemas.microsoft.com/office/powerpoint/2010/main" val="346251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0E3B8F4-CBDB-8854-FCB9-4E37904B9E9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DC4F4E5-2AB4-3F76-4D31-F04E84469EA1}"/>
              </a:ext>
            </a:extLst>
          </p:cNvPr>
          <p:cNvSpPr txBox="1">
            <a:spLocks/>
          </p:cNvSpPr>
          <p:nvPr/>
        </p:nvSpPr>
        <p:spPr>
          <a:xfrm>
            <a:off x="2483386" y="1322172"/>
            <a:ext cx="7225228" cy="4782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latin typeface="Century Schoolbook" panose="02040604050505020304" pitchFamily="18" charset="0"/>
              </a:rPr>
              <a:t>Which is the weakest primitive in </a:t>
            </a:r>
            <a:r>
              <a:rPr lang="en-US" sz="6600" i="1" err="1">
                <a:latin typeface="Century Schoolbook" panose="02040604050505020304" pitchFamily="18" charset="0"/>
              </a:rPr>
              <a:t>Microcrypt</a:t>
            </a:r>
            <a:r>
              <a:rPr lang="en-US" sz="6600">
                <a:latin typeface="Century Schoolbook" panose="02040604050505020304" pitchFamily="18" charset="0"/>
              </a:rPr>
              <a:t>?</a:t>
            </a:r>
          </a:p>
          <a:p>
            <a:pPr algn="ctr"/>
            <a:endParaRPr lang="en-US" sz="6600">
              <a:latin typeface="Century Schoolbook" panose="02040604050505020304" pitchFamily="18" charset="0"/>
            </a:endParaRPr>
          </a:p>
          <a:p>
            <a:pPr algn="ctr"/>
            <a:r>
              <a:rPr lang="en-US" sz="6600"/>
              <a:t>QEFI or OWSG?</a:t>
            </a:r>
          </a:p>
        </p:txBody>
      </p:sp>
      <p:sp>
        <p:nvSpPr>
          <p:cNvPr id="2" name="Slide Number Placeholder 1">
            <a:extLst>
              <a:ext uri="{FF2B5EF4-FFF2-40B4-BE49-F238E27FC236}">
                <a16:creationId xmlns:a16="http://schemas.microsoft.com/office/drawing/2014/main" id="{4BB12C0B-EE1D-97AC-4786-6D0260FA375F}"/>
              </a:ext>
            </a:extLst>
          </p:cNvPr>
          <p:cNvSpPr>
            <a:spLocks noGrp="1"/>
          </p:cNvSpPr>
          <p:nvPr>
            <p:ph type="sldNum" sz="quarter" idx="12"/>
          </p:nvPr>
        </p:nvSpPr>
        <p:spPr/>
        <p:txBody>
          <a:bodyPr/>
          <a:lstStyle/>
          <a:p>
            <a:fld id="{68E2B3F7-0564-411F-8980-F44F19FCCCAD}" type="slidenum">
              <a:rPr lang="en-US" smtClean="0"/>
              <a:t>52</a:t>
            </a:fld>
            <a:endParaRPr lang="en-US"/>
          </a:p>
        </p:txBody>
      </p:sp>
    </p:spTree>
    <p:extLst>
      <p:ext uri="{BB962C8B-B14F-4D97-AF65-F5344CB8AC3E}">
        <p14:creationId xmlns:p14="http://schemas.microsoft.com/office/powerpoint/2010/main" val="176696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4BB1D4-2D79-8BF2-E4ED-F076F7451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ED0F5-BC40-83AA-1052-85C177546FEA}"/>
              </a:ext>
            </a:extLst>
          </p:cNvPr>
          <p:cNvSpPr>
            <a:spLocks noGrp="1"/>
          </p:cNvSpPr>
          <p:nvPr>
            <p:ph type="title"/>
          </p:nvPr>
        </p:nvSpPr>
        <p:spPr/>
        <p:txBody>
          <a:bodyPr/>
          <a:lstStyle/>
          <a:p>
            <a:r>
              <a:rPr lang="en-US">
                <a:latin typeface="Century Schoolbook" panose="02040604050505020304" pitchFamily="18" charset="0"/>
              </a:rPr>
              <a:t>Two Classes of </a:t>
            </a:r>
            <a:r>
              <a:rPr lang="en-US" err="1">
                <a:latin typeface="Century Schoolbook" panose="02040604050505020304" pitchFamily="18" charset="0"/>
              </a:rPr>
              <a:t>Microcrypt</a:t>
            </a:r>
            <a:r>
              <a:rPr lang="en-US">
                <a:latin typeface="Century Schoolbook" panose="02040604050505020304" pitchFamily="18" charset="0"/>
              </a:rPr>
              <a:t>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0692C6-B321-016A-D534-313506411716}"/>
                  </a:ext>
                </a:extLst>
              </p:cNvPr>
              <p:cNvSpPr>
                <a:spLocks noGrp="1"/>
              </p:cNvSpPr>
              <p:nvPr>
                <p:ph idx="1"/>
              </p:nvPr>
            </p:nvSpPr>
            <p:spPr>
              <a:xfrm>
                <a:off x="480127" y="1665864"/>
                <a:ext cx="5553834" cy="1415030"/>
              </a:xfrm>
            </p:spPr>
            <p:txBody>
              <a:bodyPr>
                <a:normAutofit/>
              </a:bodyPr>
              <a:lstStyle/>
              <a:p>
                <a:pPr marL="0" indent="0">
                  <a:buNone/>
                </a:pPr>
                <a:r>
                  <a:rPr lang="en-US" b="1">
                    <a:latin typeface="Century Schoolbook" panose="02040604050505020304" pitchFamily="18" charset="0"/>
                  </a:rPr>
                  <a:t>Average-case Hard Problems with Quantum Instance </a:t>
                </a:r>
                <a14:m>
                  <m:oMath xmlns:m="http://schemas.openxmlformats.org/officeDocument/2006/math">
                    <m:r>
                      <a:rPr lang="en-US" b="1" i="1" smtClean="0">
                        <a:latin typeface="Cambria Math" panose="02040503050406030204" pitchFamily="18" charset="0"/>
                      </a:rPr>
                      <m:t>𝝆</m:t>
                    </m:r>
                  </m:oMath>
                </a14:m>
                <a:r>
                  <a:rPr lang="en-US" b="1">
                    <a:latin typeface="Century Schoolbook" panose="02040604050505020304" pitchFamily="18" charset="0"/>
                  </a:rPr>
                  <a:t>, Classical Solution </a:t>
                </a:r>
                <a14:m>
                  <m:oMath xmlns:m="http://schemas.openxmlformats.org/officeDocument/2006/math">
                    <m:r>
                      <a:rPr lang="en-US" b="1" i="1" smtClean="0">
                        <a:latin typeface="Cambria Math" panose="02040503050406030204" pitchFamily="18" charset="0"/>
                      </a:rPr>
                      <m:t>𝒙</m:t>
                    </m:r>
                  </m:oMath>
                </a14:m>
                <a:r>
                  <a:rPr lang="en-US" b="1">
                    <a:latin typeface="Century Schoolbook" panose="02040604050505020304" pitchFamily="18" charset="0"/>
                  </a:rPr>
                  <a:t>.</a:t>
                </a:r>
              </a:p>
            </p:txBody>
          </p:sp>
        </mc:Choice>
        <mc:Fallback xmlns="">
          <p:sp>
            <p:nvSpPr>
              <p:cNvPr id="3" name="Content Placeholder 2">
                <a:extLst>
                  <a:ext uri="{FF2B5EF4-FFF2-40B4-BE49-F238E27FC236}">
                    <a16:creationId xmlns:a16="http://schemas.microsoft.com/office/drawing/2014/main" id="{A40692C6-B321-016A-D534-313506411716}"/>
                  </a:ext>
                </a:extLst>
              </p:cNvPr>
              <p:cNvSpPr>
                <a:spLocks noGrp="1" noRot="1" noChangeAspect="1" noMove="1" noResize="1" noEditPoints="1" noAdjustHandles="1" noChangeArrowheads="1" noChangeShapeType="1" noTextEdit="1"/>
              </p:cNvSpPr>
              <p:nvPr>
                <p:ph idx="1"/>
              </p:nvPr>
            </p:nvSpPr>
            <p:spPr>
              <a:xfrm>
                <a:off x="480127" y="1665864"/>
                <a:ext cx="5553834" cy="1415030"/>
              </a:xfrm>
              <a:blipFill>
                <a:blip r:embed="rId2"/>
                <a:stretch>
                  <a:fillRect l="-2305" t="-6897" b="-4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F2FCA5-4DE8-E221-12CD-B181921D8FA7}"/>
              </a:ext>
            </a:extLst>
          </p:cNvPr>
          <p:cNvSpPr txBox="1"/>
          <p:nvPr/>
        </p:nvSpPr>
        <p:spPr>
          <a:xfrm>
            <a:off x="323682" y="3323806"/>
            <a:ext cx="5025153" cy="1200329"/>
          </a:xfrm>
          <a:prstGeom prst="rect">
            <a:avLst/>
          </a:prstGeom>
          <a:noFill/>
        </p:spPr>
        <p:txBody>
          <a:bodyPr wrap="square">
            <a:spAutoFit/>
          </a:bodyPr>
          <a:lstStyle/>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Hardness given many copies.</a:t>
            </a:r>
          </a:p>
        </p:txBody>
      </p:sp>
      <p:sp>
        <p:nvSpPr>
          <p:cNvPr id="7" name="TextBox 6">
            <a:extLst>
              <a:ext uri="{FF2B5EF4-FFF2-40B4-BE49-F238E27FC236}">
                <a16:creationId xmlns:a16="http://schemas.microsoft.com/office/drawing/2014/main" id="{7E980FEB-EC0B-98AA-EF4A-9D6DE4F43F22}"/>
              </a:ext>
            </a:extLst>
          </p:cNvPr>
          <p:cNvSpPr txBox="1"/>
          <p:nvPr/>
        </p:nvSpPr>
        <p:spPr>
          <a:xfrm>
            <a:off x="208370" y="6367640"/>
            <a:ext cx="6097348" cy="369332"/>
          </a:xfrm>
          <a:prstGeom prst="rect">
            <a:avLst/>
          </a:prstGeom>
          <a:noFill/>
        </p:spPr>
        <p:txBody>
          <a:bodyPr wrap="square">
            <a:spAutoFit/>
          </a:bodyPr>
          <a:lstStyle/>
          <a:p>
            <a:r>
              <a:rPr lang="en-US">
                <a:latin typeface="Century Schoolbook" panose="02040604050505020304" pitchFamily="18" charset="0"/>
              </a:rPr>
              <a:t>*</a:t>
            </a:r>
            <a:r>
              <a:rPr lang="en-US" sz="1800">
                <a:latin typeface="Century Schoolbook" panose="02040604050505020304" pitchFamily="18" charset="0"/>
              </a:rPr>
              <a:t>sometimes given a classical witness.</a:t>
            </a:r>
            <a:endParaRPr lang="en-US"/>
          </a:p>
        </p:txBody>
      </p:sp>
      <p:sp>
        <p:nvSpPr>
          <p:cNvPr id="9" name="TextBox 8">
            <a:extLst>
              <a:ext uri="{FF2B5EF4-FFF2-40B4-BE49-F238E27FC236}">
                <a16:creationId xmlns:a16="http://schemas.microsoft.com/office/drawing/2014/main" id="{96430585-22F1-233C-EFFF-A2A01A57A4A3}"/>
              </a:ext>
            </a:extLst>
          </p:cNvPr>
          <p:cNvSpPr txBox="1"/>
          <p:nvPr/>
        </p:nvSpPr>
        <p:spPr>
          <a:xfrm>
            <a:off x="6453373" y="3325949"/>
            <a:ext cx="5025153" cy="1569660"/>
          </a:xfrm>
          <a:prstGeom prst="rect">
            <a:avLst/>
          </a:prstGeom>
          <a:noFill/>
        </p:spPr>
        <p:txBody>
          <a:bodyPr wrap="square">
            <a:spAutoFit/>
          </a:bodyPr>
          <a:lstStyle/>
          <a:p>
            <a:pPr>
              <a:buFontTx/>
              <a:buChar char="-"/>
            </a:pPr>
            <a:r>
              <a:rPr lang="en-US" sz="2400" i="1">
                <a:latin typeface="Century Schoolbook" panose="02040604050505020304" pitchFamily="18" charset="0"/>
              </a:rPr>
              <a:t>Easy to generate a hard instance.</a:t>
            </a:r>
          </a:p>
          <a:p>
            <a:pPr>
              <a:buFontTx/>
              <a:buChar char="-"/>
            </a:pPr>
            <a:r>
              <a:rPr lang="en-US" sz="2400" i="1">
                <a:latin typeface="Century Schoolbook" panose="02040604050505020304" pitchFamily="18" charset="0"/>
              </a:rPr>
              <a:t>Solution always exists.</a:t>
            </a:r>
          </a:p>
          <a:p>
            <a:pPr>
              <a:buFontTx/>
              <a:buChar char="-"/>
            </a:pPr>
            <a:r>
              <a:rPr lang="en-US" sz="2400" i="1">
                <a:latin typeface="Century Schoolbook" panose="02040604050505020304" pitchFamily="18" charset="0"/>
              </a:rPr>
              <a:t>Hardness given many copies.</a:t>
            </a:r>
          </a:p>
          <a:p>
            <a:pPr>
              <a:buFontTx/>
              <a:buChar char="-"/>
            </a:pPr>
            <a:r>
              <a:rPr lang="en-US" sz="2400" i="1" u="sng">
                <a:latin typeface="Century Schoolbook" panose="02040604050505020304" pitchFamily="18" charset="0"/>
              </a:rPr>
              <a:t>Easy to verify solution*.</a:t>
            </a:r>
          </a:p>
        </p:txBody>
      </p:sp>
      <p:sp>
        <p:nvSpPr>
          <p:cNvPr id="14" name="TextBox 13">
            <a:extLst>
              <a:ext uri="{FF2B5EF4-FFF2-40B4-BE49-F238E27FC236}">
                <a16:creationId xmlns:a16="http://schemas.microsoft.com/office/drawing/2014/main" id="{6D2477AF-40AE-53BF-F675-C9BA9F6A074F}"/>
              </a:ext>
            </a:extLst>
          </p:cNvPr>
          <p:cNvSpPr txBox="1"/>
          <p:nvPr/>
        </p:nvSpPr>
        <p:spPr>
          <a:xfrm>
            <a:off x="542166" y="5213720"/>
            <a:ext cx="3552404" cy="830997"/>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e.g. QEFI, IV-OWSG, </a:t>
            </a:r>
            <a:r>
              <a:rPr lang="en-US" sz="2400" err="1">
                <a:latin typeface="Century Schoolbook" panose="02040604050505020304" pitchFamily="18" charset="0"/>
              </a:rPr>
              <a:t>OWPuzz</a:t>
            </a:r>
            <a:endParaRPr lang="en-US" sz="2400"/>
          </a:p>
        </p:txBody>
      </p:sp>
      <p:sp>
        <p:nvSpPr>
          <p:cNvPr id="15" name="TextBox 14">
            <a:extLst>
              <a:ext uri="{FF2B5EF4-FFF2-40B4-BE49-F238E27FC236}">
                <a16:creationId xmlns:a16="http://schemas.microsoft.com/office/drawing/2014/main" id="{2B76031E-8B75-E064-6EF5-A4B2FF778540}"/>
              </a:ext>
            </a:extLst>
          </p:cNvPr>
          <p:cNvSpPr txBox="1"/>
          <p:nvPr/>
        </p:nvSpPr>
        <p:spPr>
          <a:xfrm>
            <a:off x="6453372" y="5213720"/>
            <a:ext cx="4454692" cy="830997"/>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e.g. OWSG, EV-</a:t>
            </a:r>
            <a:r>
              <a:rPr lang="en-US" sz="2400" err="1">
                <a:latin typeface="Century Schoolbook" panose="02040604050505020304" pitchFamily="18" charset="0"/>
              </a:rPr>
              <a:t>OWPuzz</a:t>
            </a:r>
            <a:r>
              <a:rPr lang="en-US" sz="2400">
                <a:latin typeface="Century Schoolbook" panose="02040604050505020304" pitchFamily="18" charset="0"/>
              </a:rPr>
              <a:t>, Private-key Quantum Money</a:t>
            </a:r>
            <a:endParaRPr lang="en-US" sz="2400"/>
          </a:p>
        </p:txBody>
      </p:sp>
      <p:cxnSp>
        <p:nvCxnSpPr>
          <p:cNvPr id="17" name="Straight Connector 16">
            <a:extLst>
              <a:ext uri="{FF2B5EF4-FFF2-40B4-BE49-F238E27FC236}">
                <a16:creationId xmlns:a16="http://schemas.microsoft.com/office/drawing/2014/main" id="{90F70D9C-AEC1-7AE3-99CF-C3FA7F9495D3}"/>
              </a:ext>
            </a:extLst>
          </p:cNvPr>
          <p:cNvCxnSpPr>
            <a:cxnSpLocks/>
          </p:cNvCxnSpPr>
          <p:nvPr/>
        </p:nvCxnSpPr>
        <p:spPr>
          <a:xfrm>
            <a:off x="6096000" y="3323806"/>
            <a:ext cx="0" cy="2842325"/>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1B17B6-372A-EA4D-3B43-CDFF498A3FDD}"/>
                  </a:ext>
                </a:extLst>
              </p:cNvPr>
              <p:cNvSpPr txBox="1"/>
              <p:nvPr/>
            </p:nvSpPr>
            <p:spPr>
              <a:xfrm>
                <a:off x="6640190" y="1928576"/>
                <a:ext cx="21073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𝝆</m:t>
                          </m:r>
                        </m:e>
                        <m:sup>
                          <m:r>
                            <a:rPr lang="en-US" sz="3600" b="1" i="1" smtClean="0">
                              <a:latin typeface="Cambria Math" panose="02040503050406030204" pitchFamily="18" charset="0"/>
                            </a:rPr>
                            <m:t>𝒕</m:t>
                          </m:r>
                        </m:sup>
                      </m:sSup>
                    </m:oMath>
                  </m:oMathPara>
                </a14:m>
                <a:endParaRPr lang="en-US" sz="3600"/>
              </a:p>
            </p:txBody>
          </p:sp>
        </mc:Choice>
        <mc:Fallback xmlns="">
          <p:sp>
            <p:nvSpPr>
              <p:cNvPr id="6" name="TextBox 5">
                <a:extLst>
                  <a:ext uri="{FF2B5EF4-FFF2-40B4-BE49-F238E27FC236}">
                    <a16:creationId xmlns:a16="http://schemas.microsoft.com/office/drawing/2014/main" id="{581B17B6-372A-EA4D-3B43-CDFF498A3FDD}"/>
                  </a:ext>
                </a:extLst>
              </p:cNvPr>
              <p:cNvSpPr txBox="1">
                <a:spLocks noRot="1" noChangeAspect="1" noMove="1" noResize="1" noEditPoints="1" noAdjustHandles="1" noChangeArrowheads="1" noChangeShapeType="1" noTextEdit="1"/>
              </p:cNvSpPr>
              <p:nvPr/>
            </p:nvSpPr>
            <p:spPr>
              <a:xfrm>
                <a:off x="6640190" y="1928576"/>
                <a:ext cx="2107300"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1D2539-A5D1-51CB-E214-EC42DCBD63E7}"/>
                  </a:ext>
                </a:extLst>
              </p:cNvPr>
              <p:cNvSpPr txBox="1"/>
              <p:nvPr/>
            </p:nvSpPr>
            <p:spPr>
              <a:xfrm>
                <a:off x="8925489" y="1928576"/>
                <a:ext cx="21073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𝒙</m:t>
                      </m:r>
                    </m:oMath>
                  </m:oMathPara>
                </a14:m>
                <a:endParaRPr lang="en-US" sz="3600"/>
              </a:p>
            </p:txBody>
          </p:sp>
        </mc:Choice>
        <mc:Fallback xmlns="">
          <p:sp>
            <p:nvSpPr>
              <p:cNvPr id="8" name="TextBox 7">
                <a:extLst>
                  <a:ext uri="{FF2B5EF4-FFF2-40B4-BE49-F238E27FC236}">
                    <a16:creationId xmlns:a16="http://schemas.microsoft.com/office/drawing/2014/main" id="{321D2539-A5D1-51CB-E214-EC42DCBD63E7}"/>
                  </a:ext>
                </a:extLst>
              </p:cNvPr>
              <p:cNvSpPr txBox="1">
                <a:spLocks noRot="1" noChangeAspect="1" noMove="1" noResize="1" noEditPoints="1" noAdjustHandles="1" noChangeArrowheads="1" noChangeShapeType="1" noTextEdit="1"/>
              </p:cNvSpPr>
              <p:nvPr/>
            </p:nvSpPr>
            <p:spPr>
              <a:xfrm>
                <a:off x="8925489" y="1928576"/>
                <a:ext cx="2107300" cy="646331"/>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C2BDEF1-C2ED-8E2B-39C0-6A58CF698C00}"/>
              </a:ext>
            </a:extLst>
          </p:cNvPr>
          <p:cNvCxnSpPr>
            <a:cxnSpLocks/>
          </p:cNvCxnSpPr>
          <p:nvPr/>
        </p:nvCxnSpPr>
        <p:spPr>
          <a:xfrm>
            <a:off x="8241192" y="2279254"/>
            <a:ext cx="1368593"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C884A8F-9D7E-5948-5D84-67B8B4B0FF9F}"/>
              </a:ext>
            </a:extLst>
          </p:cNvPr>
          <p:cNvSpPr txBox="1"/>
          <p:nvPr/>
        </p:nvSpPr>
        <p:spPr>
          <a:xfrm>
            <a:off x="8719569" y="1632923"/>
            <a:ext cx="552282" cy="646331"/>
          </a:xfrm>
          <a:prstGeom prst="rect">
            <a:avLst/>
          </a:prstGeom>
          <a:noFill/>
        </p:spPr>
        <p:txBody>
          <a:bodyPr wrap="square">
            <a:spAutoFit/>
          </a:bodyPr>
          <a:lstStyle/>
          <a:p>
            <a:r>
              <a:rPr lang="en-US" sz="3600" b="1" i="1">
                <a:latin typeface="Century Schoolbook" panose="02040604050505020304" pitchFamily="18" charset="0"/>
              </a:rPr>
              <a:t>?</a:t>
            </a:r>
            <a:endParaRPr lang="en-US" sz="3600" i="1">
              <a:latin typeface="Century Schoolbook" panose="02040604050505020304" pitchFamily="18" charset="0"/>
            </a:endParaRPr>
          </a:p>
        </p:txBody>
      </p:sp>
      <p:sp>
        <p:nvSpPr>
          <p:cNvPr id="4" name="Slide Number Placeholder 3">
            <a:extLst>
              <a:ext uri="{FF2B5EF4-FFF2-40B4-BE49-F238E27FC236}">
                <a16:creationId xmlns:a16="http://schemas.microsoft.com/office/drawing/2014/main" id="{BFD17078-C48C-AD58-DE65-BD33E09D413E}"/>
              </a:ext>
            </a:extLst>
          </p:cNvPr>
          <p:cNvSpPr>
            <a:spLocks noGrp="1"/>
          </p:cNvSpPr>
          <p:nvPr>
            <p:ph type="sldNum" sz="quarter" idx="12"/>
          </p:nvPr>
        </p:nvSpPr>
        <p:spPr/>
        <p:txBody>
          <a:bodyPr/>
          <a:lstStyle/>
          <a:p>
            <a:fld id="{68E2B3F7-0564-411F-8980-F44F19FCCCAD}" type="slidenum">
              <a:rPr lang="en-US" smtClean="0"/>
              <a:t>53</a:t>
            </a:fld>
            <a:endParaRPr lang="en-US"/>
          </a:p>
        </p:txBody>
      </p:sp>
    </p:spTree>
    <p:extLst>
      <p:ext uri="{BB962C8B-B14F-4D97-AF65-F5344CB8AC3E}">
        <p14:creationId xmlns:p14="http://schemas.microsoft.com/office/powerpoint/2010/main" val="22850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BC6863B-9AA4-9EC6-80E1-DE39F1F50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48014-F7FA-AE97-017D-9F6432F95797}"/>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E724D86E-0FD3-9E64-9927-C474055466AA}"/>
              </a:ext>
            </a:extLst>
          </p:cNvPr>
          <p:cNvSpPr/>
          <p:nvPr/>
        </p:nvSpPr>
        <p:spPr>
          <a:xfrm>
            <a:off x="20504" y="2784993"/>
            <a:ext cx="12153682" cy="3541379"/>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ECDEB23C-8B29-0450-D7D6-54B0D61BE80B}"/>
              </a:ext>
            </a:extLst>
          </p:cNvPr>
          <p:cNvSpPr/>
          <p:nvPr/>
        </p:nvSpPr>
        <p:spPr>
          <a:xfrm>
            <a:off x="4172331" y="4634275"/>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Private quantum money </a:t>
            </a:r>
          </a:p>
        </p:txBody>
      </p:sp>
      <p:sp>
        <p:nvSpPr>
          <p:cNvPr id="6" name="TextBox 5">
            <a:extLst>
              <a:ext uri="{FF2B5EF4-FFF2-40B4-BE49-F238E27FC236}">
                <a16:creationId xmlns:a16="http://schemas.microsoft.com/office/drawing/2014/main" id="{1E40B502-CE61-DF15-FF75-1FADDCA5D243}"/>
              </a:ext>
            </a:extLst>
          </p:cNvPr>
          <p:cNvSpPr txBox="1"/>
          <p:nvPr/>
        </p:nvSpPr>
        <p:spPr>
          <a:xfrm>
            <a:off x="5026994" y="2754442"/>
            <a:ext cx="1613390" cy="461665"/>
          </a:xfrm>
          <a:prstGeom prst="rect">
            <a:avLst/>
          </a:prstGeom>
          <a:noFill/>
        </p:spPr>
        <p:txBody>
          <a:bodyPr wrap="none" rtlCol="0">
            <a:spAutoFit/>
          </a:bodyPr>
          <a:lstStyle/>
          <a:p>
            <a:r>
              <a:rPr lang="en-IL" sz="2400"/>
              <a:t>Microcrypt</a:t>
            </a:r>
          </a:p>
        </p:txBody>
      </p:sp>
      <p:grpSp>
        <p:nvGrpSpPr>
          <p:cNvPr id="7" name="Group 6">
            <a:extLst>
              <a:ext uri="{FF2B5EF4-FFF2-40B4-BE49-F238E27FC236}">
                <a16:creationId xmlns:a16="http://schemas.microsoft.com/office/drawing/2014/main" id="{2640229D-B58C-638B-740B-55577FC8C216}"/>
              </a:ext>
            </a:extLst>
          </p:cNvPr>
          <p:cNvGrpSpPr/>
          <p:nvPr/>
        </p:nvGrpSpPr>
        <p:grpSpPr>
          <a:xfrm>
            <a:off x="7579996" y="3415818"/>
            <a:ext cx="4554854" cy="2628189"/>
            <a:chOff x="7676227" y="3896232"/>
            <a:chExt cx="4554854" cy="2628189"/>
          </a:xfrm>
        </p:grpSpPr>
        <p:sp>
          <p:nvSpPr>
            <p:cNvPr id="8" name="Rounded Rectangle 7">
              <a:extLst>
                <a:ext uri="{FF2B5EF4-FFF2-40B4-BE49-F238E27FC236}">
                  <a16:creationId xmlns:a16="http://schemas.microsoft.com/office/drawing/2014/main" id="{241F06A7-96E3-DEC4-1223-4BC52DC898A9}"/>
                </a:ext>
              </a:extLst>
            </p:cNvPr>
            <p:cNvSpPr/>
            <p:nvPr/>
          </p:nvSpPr>
          <p:spPr>
            <a:xfrm>
              <a:off x="9622716" y="4643439"/>
              <a:ext cx="2426262" cy="188098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AA8BB5BD-1476-303C-1533-3B068D0A32EC}"/>
                </a:ext>
              </a:extLst>
            </p:cNvPr>
            <p:cNvSpPr txBox="1"/>
            <p:nvPr/>
          </p:nvSpPr>
          <p:spPr>
            <a:xfrm>
              <a:off x="9360881" y="3896232"/>
              <a:ext cx="2870200" cy="830997"/>
            </a:xfrm>
            <a:prstGeom prst="rect">
              <a:avLst/>
            </a:prstGeom>
            <a:noFill/>
            <a:ln>
              <a:solidFill>
                <a:schemeClr val="accent3">
                  <a:lumMod val="75000"/>
                </a:schemeClr>
              </a:solidFill>
            </a:ln>
          </p:spPr>
          <p:txBody>
            <a:bodyPr wrap="square" rtlCol="0">
              <a:spAutoFit/>
            </a:bodyPr>
            <a:lstStyle/>
            <a:p>
              <a:pPr algn="ctr"/>
              <a:r>
                <a:rPr lang="en-IL" sz="2400"/>
                <a:t>Quantum </a:t>
              </a:r>
            </a:p>
            <a:p>
              <a:pPr algn="ctr"/>
              <a:r>
                <a:rPr lang="en-IL" sz="2400"/>
                <a:t>Pseudorandomness</a:t>
              </a:r>
            </a:p>
          </p:txBody>
        </p:sp>
        <p:sp>
          <p:nvSpPr>
            <p:cNvPr id="10" name="Rounded Rectangle 9">
              <a:extLst>
                <a:ext uri="{FF2B5EF4-FFF2-40B4-BE49-F238E27FC236}">
                  <a16:creationId xmlns:a16="http://schemas.microsoft.com/office/drawing/2014/main" id="{411E58C0-0EF4-E265-C576-F30DBD01F849}"/>
                </a:ext>
              </a:extLst>
            </p:cNvPr>
            <p:cNvSpPr/>
            <p:nvPr/>
          </p:nvSpPr>
          <p:spPr>
            <a:xfrm>
              <a:off x="10767210" y="4712175"/>
              <a:ext cx="804266" cy="284449"/>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a:t>PRSG</a:t>
              </a:r>
            </a:p>
          </p:txBody>
        </p:sp>
        <p:cxnSp>
          <p:nvCxnSpPr>
            <p:cNvPr id="11" name="Straight Arrow Connector 10">
              <a:extLst>
                <a:ext uri="{FF2B5EF4-FFF2-40B4-BE49-F238E27FC236}">
                  <a16:creationId xmlns:a16="http://schemas.microsoft.com/office/drawing/2014/main" id="{A15FD9B4-5876-C84B-9B43-6991BC514150}"/>
                </a:ext>
              </a:extLst>
            </p:cNvPr>
            <p:cNvCxnSpPr>
              <a:cxnSpLocks/>
              <a:stCxn id="10" idx="1"/>
            </p:cNvCxnSpPr>
            <p:nvPr/>
          </p:nvCxnSpPr>
          <p:spPr>
            <a:xfrm flipH="1">
              <a:off x="7676227" y="4854400"/>
              <a:ext cx="3090983" cy="524275"/>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E20854E9-2693-FC60-95B0-581E83E1952B}"/>
                </a:ext>
              </a:extLst>
            </p:cNvPr>
            <p:cNvSpPr/>
            <p:nvPr/>
          </p:nvSpPr>
          <p:spPr>
            <a:xfrm>
              <a:off x="10598407" y="5988745"/>
              <a:ext cx="1015147" cy="313255"/>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a:t>1-PRSG</a:t>
              </a:r>
            </a:p>
          </p:txBody>
        </p:sp>
      </p:grpSp>
      <p:cxnSp>
        <p:nvCxnSpPr>
          <p:cNvPr id="13" name="Straight Arrow Connector 12">
            <a:extLst>
              <a:ext uri="{FF2B5EF4-FFF2-40B4-BE49-F238E27FC236}">
                <a16:creationId xmlns:a16="http://schemas.microsoft.com/office/drawing/2014/main" id="{A081AACC-15A6-BCD7-F476-498C20F744CC}"/>
              </a:ext>
            </a:extLst>
          </p:cNvPr>
          <p:cNvCxnSpPr>
            <a:cxnSpLocks/>
            <a:stCxn id="12" idx="2"/>
            <a:endCxn id="17" idx="3"/>
          </p:cNvCxnSpPr>
          <p:nvPr/>
        </p:nvCxnSpPr>
        <p:spPr>
          <a:xfrm flipH="1">
            <a:off x="10382377" y="5821586"/>
            <a:ext cx="627373" cy="304526"/>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406B50AA-B5F0-6349-5CF3-6F58C67F4E35}"/>
              </a:ext>
            </a:extLst>
          </p:cNvPr>
          <p:cNvSpPr/>
          <p:nvPr/>
        </p:nvSpPr>
        <p:spPr>
          <a:xfrm>
            <a:off x="584206" y="4651239"/>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462BE81A-4BC6-FDEB-DCAA-2C4BFE66AB96}"/>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1923434F-30E5-9A31-AC94-2A450EAD4E54}"/>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591E245C-5512-F644-EECB-F0E76411460F}"/>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11E98455-F5C1-E0E5-2F7C-A27EE1657F65}"/>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5D4940A0-F273-89B0-6B26-3EA94DB42D3F}"/>
              </a:ext>
            </a:extLst>
          </p:cNvPr>
          <p:cNvCxnSpPr>
            <a:cxnSpLocks/>
          </p:cNvCxnSpPr>
          <p:nvPr/>
        </p:nvCxnSpPr>
        <p:spPr>
          <a:xfrm>
            <a:off x="5169001" y="53700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DFB2FD5-3D6F-E928-773E-314D22A63DD4}"/>
              </a:ext>
            </a:extLst>
          </p:cNvPr>
          <p:cNvCxnSpPr>
            <a:cxnSpLocks/>
          </p:cNvCxnSpPr>
          <p:nvPr/>
        </p:nvCxnSpPr>
        <p:spPr>
          <a:xfrm>
            <a:off x="1750484" y="566495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1C03536-EDA9-09F9-822A-5883C91108DF}"/>
              </a:ext>
            </a:extLst>
          </p:cNvPr>
          <p:cNvCxnSpPr>
            <a:cxnSpLocks/>
          </p:cNvCxnSpPr>
          <p:nvPr/>
        </p:nvCxnSpPr>
        <p:spPr>
          <a:xfrm>
            <a:off x="5947862" y="51035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1B94D67-2892-0BFF-1F59-C0EC979AF1D9}"/>
              </a:ext>
            </a:extLst>
          </p:cNvPr>
          <p:cNvCxnSpPr>
            <a:cxnSpLocks/>
          </p:cNvCxnSpPr>
          <p:nvPr/>
        </p:nvCxnSpPr>
        <p:spPr>
          <a:xfrm flipH="1">
            <a:off x="6102655" y="53227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29ED049-FAF9-D737-31BB-7A8A90096BB2}"/>
              </a:ext>
            </a:extLst>
          </p:cNvPr>
          <p:cNvCxnSpPr>
            <a:cxnSpLocks/>
            <a:stCxn id="10" idx="2"/>
          </p:cNvCxnSpPr>
          <p:nvPr/>
        </p:nvCxnSpPr>
        <p:spPr>
          <a:xfrm flipH="1">
            <a:off x="6342253" y="4516210"/>
            <a:ext cx="4730859" cy="146024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F4269D4-7A05-1B98-07CE-771467584B3C}"/>
              </a:ext>
            </a:extLst>
          </p:cNvPr>
          <p:cNvCxnSpPr>
            <a:cxnSpLocks/>
          </p:cNvCxnSpPr>
          <p:nvPr/>
        </p:nvCxnSpPr>
        <p:spPr>
          <a:xfrm flipH="1" flipV="1">
            <a:off x="1796305" y="5544825"/>
            <a:ext cx="3631393" cy="3964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9E0CACCB-19EC-77DF-9AA0-A4F701473135}"/>
              </a:ext>
            </a:extLst>
          </p:cNvPr>
          <p:cNvCxnSpPr>
            <a:cxnSpLocks/>
          </p:cNvCxnSpPr>
          <p:nvPr/>
        </p:nvCxnSpPr>
        <p:spPr>
          <a:xfrm flipV="1">
            <a:off x="6031896" y="5103516"/>
            <a:ext cx="0" cy="78164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9D52DBC2-B6A1-33C6-7868-AAA220F9EA78}"/>
              </a:ext>
            </a:extLst>
          </p:cNvPr>
          <p:cNvSpPr txBox="1"/>
          <p:nvPr/>
        </p:nvSpPr>
        <p:spPr>
          <a:xfrm>
            <a:off x="3140224" y="5269850"/>
            <a:ext cx="364202" cy="523220"/>
          </a:xfrm>
          <a:prstGeom prst="rect">
            <a:avLst/>
          </a:prstGeom>
          <a:noFill/>
        </p:spPr>
        <p:txBody>
          <a:bodyPr wrap="none" rtlCol="0">
            <a:spAutoFit/>
          </a:bodyPr>
          <a:lstStyle/>
          <a:p>
            <a:r>
              <a:rPr lang="en-IL" sz="2800">
                <a:solidFill>
                  <a:srgbClr val="FF0000"/>
                </a:solidFill>
              </a:rPr>
              <a:t>?</a:t>
            </a:r>
          </a:p>
        </p:txBody>
      </p:sp>
      <p:sp>
        <p:nvSpPr>
          <p:cNvPr id="57" name="TextBox 56">
            <a:extLst>
              <a:ext uri="{FF2B5EF4-FFF2-40B4-BE49-F238E27FC236}">
                <a16:creationId xmlns:a16="http://schemas.microsoft.com/office/drawing/2014/main" id="{0B677C81-130D-063B-7382-151DDC272349}"/>
              </a:ext>
            </a:extLst>
          </p:cNvPr>
          <p:cNvSpPr txBox="1"/>
          <p:nvPr/>
        </p:nvSpPr>
        <p:spPr>
          <a:xfrm>
            <a:off x="5984071" y="5177172"/>
            <a:ext cx="364202" cy="523220"/>
          </a:xfrm>
          <a:prstGeom prst="rect">
            <a:avLst/>
          </a:prstGeom>
          <a:noFill/>
        </p:spPr>
        <p:txBody>
          <a:bodyPr wrap="none" rtlCol="0">
            <a:spAutoFit/>
          </a:bodyPr>
          <a:lstStyle/>
          <a:p>
            <a:r>
              <a:rPr lang="en-IL" sz="2800">
                <a:solidFill>
                  <a:srgbClr val="FF0000"/>
                </a:solidFill>
              </a:rPr>
              <a:t>?</a:t>
            </a:r>
          </a:p>
        </p:txBody>
      </p:sp>
      <p:grpSp>
        <p:nvGrpSpPr>
          <p:cNvPr id="64" name="Group 63">
            <a:extLst>
              <a:ext uri="{FF2B5EF4-FFF2-40B4-BE49-F238E27FC236}">
                <a16:creationId xmlns:a16="http://schemas.microsoft.com/office/drawing/2014/main" id="{A08407B7-F52A-7ADE-7F5C-61FFAA4A95BB}"/>
              </a:ext>
            </a:extLst>
          </p:cNvPr>
          <p:cNvGrpSpPr/>
          <p:nvPr/>
        </p:nvGrpSpPr>
        <p:grpSpPr>
          <a:xfrm>
            <a:off x="422174" y="3856499"/>
            <a:ext cx="1600682" cy="794740"/>
            <a:chOff x="5321401" y="5255916"/>
            <a:chExt cx="1600682" cy="794740"/>
          </a:xfrm>
        </p:grpSpPr>
        <p:cxnSp>
          <p:nvCxnSpPr>
            <p:cNvPr id="61" name="Straight Arrow Connector 60">
              <a:extLst>
                <a:ext uri="{FF2B5EF4-FFF2-40B4-BE49-F238E27FC236}">
                  <a16:creationId xmlns:a16="http://schemas.microsoft.com/office/drawing/2014/main" id="{8FCEAF9F-A6C7-5B0E-9B65-E327F8F10B3D}"/>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1538D5E2-9A80-1795-7EF6-088304548DF7}"/>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F19C10C-9F34-A79E-D421-C16F10997A0C}"/>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C5E31EED-B021-1078-8568-BA11134A66A4}"/>
              </a:ext>
            </a:extLst>
          </p:cNvPr>
          <p:cNvSpPr txBox="1"/>
          <p:nvPr/>
        </p:nvSpPr>
        <p:spPr>
          <a:xfrm>
            <a:off x="522861" y="5964974"/>
            <a:ext cx="3631394" cy="369332"/>
          </a:xfrm>
          <a:prstGeom prst="rect">
            <a:avLst/>
          </a:prstGeom>
          <a:noFill/>
        </p:spPr>
        <p:txBody>
          <a:bodyPr wrap="square" rtlCol="0">
            <a:spAutoFit/>
          </a:bodyPr>
          <a:lstStyle/>
          <a:p>
            <a:r>
              <a:rPr lang="en-IL"/>
              <a:t>What is the minimal assumption?</a:t>
            </a:r>
          </a:p>
        </p:txBody>
      </p:sp>
      <p:sp>
        <p:nvSpPr>
          <p:cNvPr id="3" name="Title 1">
            <a:extLst>
              <a:ext uri="{FF2B5EF4-FFF2-40B4-BE49-F238E27FC236}">
                <a16:creationId xmlns:a16="http://schemas.microsoft.com/office/drawing/2014/main" id="{2E610D8A-4193-3D4F-2CD9-528093A402CB}"/>
              </a:ext>
            </a:extLst>
          </p:cNvPr>
          <p:cNvSpPr txBox="1">
            <a:spLocks/>
          </p:cNvSpPr>
          <p:nvPr/>
        </p:nvSpPr>
        <p:spPr>
          <a:xfrm>
            <a:off x="3162303" y="789179"/>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Quantum Cryptography</a:t>
            </a:r>
            <a:endParaRPr lang="en-US" sz="6600"/>
          </a:p>
        </p:txBody>
      </p:sp>
      <p:sp>
        <p:nvSpPr>
          <p:cNvPr id="24" name="Slide Number Placeholder 23">
            <a:extLst>
              <a:ext uri="{FF2B5EF4-FFF2-40B4-BE49-F238E27FC236}">
                <a16:creationId xmlns:a16="http://schemas.microsoft.com/office/drawing/2014/main" id="{68076754-347B-8009-CC59-CAD424AA04B9}"/>
              </a:ext>
            </a:extLst>
          </p:cNvPr>
          <p:cNvSpPr>
            <a:spLocks noGrp="1"/>
          </p:cNvSpPr>
          <p:nvPr>
            <p:ph type="sldNum" sz="quarter" idx="12"/>
          </p:nvPr>
        </p:nvSpPr>
        <p:spPr/>
        <p:txBody>
          <a:bodyPr/>
          <a:lstStyle/>
          <a:p>
            <a:fld id="{68E2B3F7-0564-411F-8980-F44F19FCCCAD}" type="slidenum">
              <a:rPr lang="en-US" smtClean="0"/>
              <a:t>54</a:t>
            </a:fld>
            <a:endParaRPr lang="en-US"/>
          </a:p>
        </p:txBody>
      </p:sp>
    </p:spTree>
    <p:extLst>
      <p:ext uri="{BB962C8B-B14F-4D97-AF65-F5344CB8AC3E}">
        <p14:creationId xmlns:p14="http://schemas.microsoft.com/office/powerpoint/2010/main" val="274429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2BCD2AD-EAFC-27EC-50D1-7E1795B68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D60BA-7EFA-5817-7BF7-2CB2E8840EDC}"/>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96869B1E-62B6-E018-B1BF-069FAB6225F7}"/>
              </a:ext>
            </a:extLst>
          </p:cNvPr>
          <p:cNvSpPr/>
          <p:nvPr/>
        </p:nvSpPr>
        <p:spPr>
          <a:xfrm>
            <a:off x="17251" y="2559050"/>
            <a:ext cx="12153682" cy="3798919"/>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AF89B994-BF6F-2390-22A0-A4C2CAB0713F}"/>
              </a:ext>
            </a:extLst>
          </p:cNvPr>
          <p:cNvSpPr/>
          <p:nvPr/>
        </p:nvSpPr>
        <p:spPr>
          <a:xfrm>
            <a:off x="7176760" y="3154494"/>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Private quantum money </a:t>
            </a:r>
          </a:p>
        </p:txBody>
      </p:sp>
      <p:sp>
        <p:nvSpPr>
          <p:cNvPr id="6" name="TextBox 5">
            <a:extLst>
              <a:ext uri="{FF2B5EF4-FFF2-40B4-BE49-F238E27FC236}">
                <a16:creationId xmlns:a16="http://schemas.microsoft.com/office/drawing/2014/main" id="{A47E8731-43E8-4B71-C87C-91A525859D51}"/>
              </a:ext>
            </a:extLst>
          </p:cNvPr>
          <p:cNvSpPr txBox="1"/>
          <p:nvPr/>
        </p:nvSpPr>
        <p:spPr>
          <a:xfrm>
            <a:off x="146272" y="2770790"/>
            <a:ext cx="4525662" cy="461665"/>
          </a:xfrm>
          <a:prstGeom prst="rect">
            <a:avLst/>
          </a:prstGeom>
          <a:noFill/>
        </p:spPr>
        <p:txBody>
          <a:bodyPr wrap="none" rtlCol="0">
            <a:spAutoFit/>
          </a:bodyPr>
          <a:lstStyle/>
          <a:p>
            <a:r>
              <a:rPr lang="en-IL" sz="2400"/>
              <a:t>“Efficiently verifiable” Microcrypt</a:t>
            </a:r>
          </a:p>
        </p:txBody>
      </p:sp>
      <p:sp>
        <p:nvSpPr>
          <p:cNvPr id="10" name="Rounded Rectangle 9">
            <a:extLst>
              <a:ext uri="{FF2B5EF4-FFF2-40B4-BE49-F238E27FC236}">
                <a16:creationId xmlns:a16="http://schemas.microsoft.com/office/drawing/2014/main" id="{3DD8EFE7-759A-3B74-2E66-21B5B240C7F0}"/>
              </a:ext>
            </a:extLst>
          </p:cNvPr>
          <p:cNvSpPr/>
          <p:nvPr/>
        </p:nvSpPr>
        <p:spPr>
          <a:xfrm>
            <a:off x="8309705" y="5271726"/>
            <a:ext cx="1288922" cy="654126"/>
          </a:xfrm>
          <a:prstGeom prst="roundRect">
            <a:avLst/>
          </a:prstGeom>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QEFID</a:t>
            </a:r>
          </a:p>
        </p:txBody>
      </p:sp>
      <p:sp>
        <p:nvSpPr>
          <p:cNvPr id="14" name="Rounded Rectangle 13">
            <a:extLst>
              <a:ext uri="{FF2B5EF4-FFF2-40B4-BE49-F238E27FC236}">
                <a16:creationId xmlns:a16="http://schemas.microsoft.com/office/drawing/2014/main" id="{2E58BDBC-0398-962E-7221-3DE14842D2EB}"/>
              </a:ext>
            </a:extLst>
          </p:cNvPr>
          <p:cNvSpPr/>
          <p:nvPr/>
        </p:nvSpPr>
        <p:spPr>
          <a:xfrm>
            <a:off x="584206" y="4210402"/>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D8A4A44B-A85D-6DFF-9751-AF82CE282281}"/>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56876E67-8395-2593-E671-4D0224185256}"/>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B262579D-C568-C0B3-2F28-A063CFBA4597}"/>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744F4A04-2816-1D20-876B-8E441C53E858}"/>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BD6633D9-6236-C827-CA08-D5D66A063C15}"/>
              </a:ext>
            </a:extLst>
          </p:cNvPr>
          <p:cNvCxnSpPr>
            <a:cxnSpLocks/>
          </p:cNvCxnSpPr>
          <p:nvPr/>
        </p:nvCxnSpPr>
        <p:spPr>
          <a:xfrm>
            <a:off x="1750484" y="566495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C05FBAA-826F-7ED4-EEE6-2EE0AE6EB031}"/>
              </a:ext>
            </a:extLst>
          </p:cNvPr>
          <p:cNvCxnSpPr>
            <a:cxnSpLocks/>
          </p:cNvCxnSpPr>
          <p:nvPr/>
        </p:nvCxnSpPr>
        <p:spPr>
          <a:xfrm flipH="1">
            <a:off x="6554095" y="5624923"/>
            <a:ext cx="1755610" cy="41643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4F93B0A9-22D1-E6EE-1D6E-F3ABF97660C9}"/>
              </a:ext>
            </a:extLst>
          </p:cNvPr>
          <p:cNvGrpSpPr/>
          <p:nvPr/>
        </p:nvGrpSpPr>
        <p:grpSpPr>
          <a:xfrm>
            <a:off x="422174" y="3415662"/>
            <a:ext cx="1600682" cy="794740"/>
            <a:chOff x="5321401" y="5255916"/>
            <a:chExt cx="1600682" cy="794740"/>
          </a:xfrm>
        </p:grpSpPr>
        <p:cxnSp>
          <p:nvCxnSpPr>
            <p:cNvPr id="61" name="Straight Arrow Connector 60">
              <a:extLst>
                <a:ext uri="{FF2B5EF4-FFF2-40B4-BE49-F238E27FC236}">
                  <a16:creationId xmlns:a16="http://schemas.microsoft.com/office/drawing/2014/main" id="{88F2680E-9087-1E82-52C1-C0FE52F939C5}"/>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9DE980AD-881B-FF14-D5BE-6E227CF6CBC0}"/>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4FE0B58B-A28E-D486-1841-887983CCBA3C}"/>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DDC05433-BA48-6BCC-83C6-F616956E1FC5}"/>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872082EA-D7AB-DD5B-F0F7-D8B35D58C37D}"/>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A031335A-84C6-9EE0-5A93-77FB107AA675}"/>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B168A6C-DBC9-41B9-31BE-85B8020F4498}"/>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Title 1">
            <a:extLst>
              <a:ext uri="{FF2B5EF4-FFF2-40B4-BE49-F238E27FC236}">
                <a16:creationId xmlns:a16="http://schemas.microsoft.com/office/drawing/2014/main" id="{1C40DBA9-E605-1AA9-65D1-E1E6DE05DBC8}"/>
              </a:ext>
            </a:extLst>
          </p:cNvPr>
          <p:cNvSpPr txBox="1">
            <a:spLocks/>
          </p:cNvSpPr>
          <p:nvPr/>
        </p:nvSpPr>
        <p:spPr>
          <a:xfrm>
            <a:off x="3162303" y="789179"/>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Quantum Cryptography</a:t>
            </a:r>
            <a:endParaRPr lang="en-US" sz="66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258021-D0E7-0501-F02B-57E1EA4A4D19}"/>
                  </a:ext>
                </a:extLst>
              </p:cNvPr>
              <p:cNvSpPr txBox="1"/>
              <p:nvPr/>
            </p:nvSpPr>
            <p:spPr>
              <a:xfrm rot="5400000" flipH="1">
                <a:off x="5439197" y="2280210"/>
                <a:ext cx="113826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7" name="TextBox 6">
                <a:extLst>
                  <a:ext uri="{FF2B5EF4-FFF2-40B4-BE49-F238E27FC236}">
                    <a16:creationId xmlns:a16="http://schemas.microsoft.com/office/drawing/2014/main" id="{AF258021-D0E7-0501-F02B-57E1EA4A4D19}"/>
                  </a:ext>
                </a:extLst>
              </p:cNvPr>
              <p:cNvSpPr txBox="1">
                <a:spLocks noRot="1" noChangeAspect="1" noMove="1" noResize="1" noEditPoints="1" noAdjustHandles="1" noChangeArrowheads="1" noChangeShapeType="1" noTextEdit="1"/>
              </p:cNvSpPr>
              <p:nvPr/>
            </p:nvSpPr>
            <p:spPr>
              <a:xfrm rot="5400000" flipH="1">
                <a:off x="5439197" y="2280210"/>
                <a:ext cx="1138262" cy="923330"/>
              </a:xfrm>
              <a:prstGeom prst="rect">
                <a:avLst/>
              </a:prstGeom>
              <a:blipFill>
                <a:blip r:embed="rId2"/>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6952878-40DA-7225-FE6F-4AFE60A2E405}"/>
              </a:ext>
            </a:extLst>
          </p:cNvPr>
          <p:cNvCxnSpPr>
            <a:cxnSpLocks/>
          </p:cNvCxnSpPr>
          <p:nvPr/>
        </p:nvCxnSpPr>
        <p:spPr>
          <a:xfrm>
            <a:off x="17251" y="4687110"/>
            <a:ext cx="12153682" cy="0"/>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AC97225-9D72-F73F-FDED-CF77026ABA6D}"/>
              </a:ext>
            </a:extLst>
          </p:cNvPr>
          <p:cNvSpPr txBox="1"/>
          <p:nvPr/>
        </p:nvSpPr>
        <p:spPr>
          <a:xfrm>
            <a:off x="146271" y="4796615"/>
            <a:ext cx="4766113" cy="461665"/>
          </a:xfrm>
          <a:prstGeom prst="rect">
            <a:avLst/>
          </a:prstGeom>
          <a:noFill/>
        </p:spPr>
        <p:txBody>
          <a:bodyPr wrap="none" rtlCol="0">
            <a:spAutoFit/>
          </a:bodyPr>
          <a:lstStyle/>
          <a:p>
            <a:r>
              <a:rPr lang="en-IL" sz="2400"/>
              <a:t>“Inefficiently verifiable” Microcrypt</a:t>
            </a:r>
          </a:p>
        </p:txBody>
      </p:sp>
      <p:sp>
        <p:nvSpPr>
          <p:cNvPr id="8" name="Slide Number Placeholder 7">
            <a:extLst>
              <a:ext uri="{FF2B5EF4-FFF2-40B4-BE49-F238E27FC236}">
                <a16:creationId xmlns:a16="http://schemas.microsoft.com/office/drawing/2014/main" id="{70E1BD73-363F-D72D-FE6E-CC748D43703E}"/>
              </a:ext>
            </a:extLst>
          </p:cNvPr>
          <p:cNvSpPr>
            <a:spLocks noGrp="1"/>
          </p:cNvSpPr>
          <p:nvPr>
            <p:ph type="sldNum" sz="quarter" idx="12"/>
          </p:nvPr>
        </p:nvSpPr>
        <p:spPr/>
        <p:txBody>
          <a:bodyPr/>
          <a:lstStyle/>
          <a:p>
            <a:fld id="{68E2B3F7-0564-411F-8980-F44F19FCCCAD}" type="slidenum">
              <a:rPr lang="en-US" smtClean="0"/>
              <a:t>55</a:t>
            </a:fld>
            <a:endParaRPr lang="en-US"/>
          </a:p>
        </p:txBody>
      </p:sp>
    </p:spTree>
    <p:extLst>
      <p:ext uri="{BB962C8B-B14F-4D97-AF65-F5344CB8AC3E}">
        <p14:creationId xmlns:p14="http://schemas.microsoft.com/office/powerpoint/2010/main" val="3393896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94C24A-6131-FF2E-731D-4255931F216E}"/>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294D74F5-E354-410D-6712-0AC624195C84}"/>
              </a:ext>
            </a:extLst>
          </p:cNvPr>
          <p:cNvGrpSpPr/>
          <p:nvPr/>
        </p:nvGrpSpPr>
        <p:grpSpPr>
          <a:xfrm>
            <a:off x="4166806" y="4979107"/>
            <a:ext cx="3558979" cy="646379"/>
            <a:chOff x="4849903" y="2945494"/>
            <a:chExt cx="2697429" cy="646379"/>
          </a:xfrm>
        </p:grpSpPr>
        <p:sp>
          <p:nvSpPr>
            <p:cNvPr id="12" name="Title 1">
              <a:extLst>
                <a:ext uri="{FF2B5EF4-FFF2-40B4-BE49-F238E27FC236}">
                  <a16:creationId xmlns:a16="http://schemas.microsoft.com/office/drawing/2014/main" id="{880E1EE0-C46D-3319-6935-3BB5A3248D2A}"/>
                </a:ext>
              </a:extLst>
            </p:cNvPr>
            <p:cNvSpPr txBox="1">
              <a:spLocks/>
            </p:cNvSpPr>
            <p:nvPr/>
          </p:nvSpPr>
          <p:spPr>
            <a:xfrm>
              <a:off x="4849903" y="2945494"/>
              <a:ext cx="1306189"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QEFI</a:t>
              </a:r>
              <a:endParaRPr lang="en-US"/>
            </a:p>
          </p:txBody>
        </p:sp>
        <p:sp>
          <p:nvSpPr>
            <p:cNvPr id="13" name="Title 1">
              <a:extLst>
                <a:ext uri="{FF2B5EF4-FFF2-40B4-BE49-F238E27FC236}">
                  <a16:creationId xmlns:a16="http://schemas.microsoft.com/office/drawing/2014/main" id="{4A2D9EC9-3F71-3634-8C31-867BCFF403F5}"/>
                </a:ext>
              </a:extLst>
            </p:cNvPr>
            <p:cNvSpPr txBox="1">
              <a:spLocks/>
            </p:cNvSpPr>
            <p:nvPr/>
          </p:nvSpPr>
          <p:spPr>
            <a:xfrm>
              <a:off x="6241143" y="2945494"/>
              <a:ext cx="1306189" cy="64637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IV-OWSG</a:t>
              </a: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94EB3F8-20F4-5B55-F60A-41E5A0752E3F}"/>
                    </a:ext>
                  </a:extLst>
                </p:cNvPr>
                <p:cNvSpPr txBox="1"/>
                <p:nvPr/>
              </p:nvSpPr>
              <p:spPr>
                <a:xfrm>
                  <a:off x="5760287" y="2961287"/>
                  <a:ext cx="67150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m:oMathPara>
                  </a14:m>
                  <a:endParaRPr lang="en-US" sz="2800"/>
                </a:p>
              </p:txBody>
            </p:sp>
          </mc:Choice>
          <mc:Fallback xmlns="">
            <p:sp>
              <p:nvSpPr>
                <p:cNvPr id="25" name="TextBox 24">
                  <a:extLst>
                    <a:ext uri="{FF2B5EF4-FFF2-40B4-BE49-F238E27FC236}">
                      <a16:creationId xmlns:a16="http://schemas.microsoft.com/office/drawing/2014/main" id="{D94EB3F8-20F4-5B55-F60A-41E5A0752E3F}"/>
                    </a:ext>
                  </a:extLst>
                </p:cNvPr>
                <p:cNvSpPr txBox="1">
                  <a:spLocks noRot="1" noChangeAspect="1" noMove="1" noResize="1" noEditPoints="1" noAdjustHandles="1" noChangeArrowheads="1" noChangeShapeType="1" noTextEdit="1"/>
                </p:cNvSpPr>
                <p:nvPr/>
              </p:nvSpPr>
              <p:spPr>
                <a:xfrm>
                  <a:off x="5760287" y="2961287"/>
                  <a:ext cx="671505" cy="523220"/>
                </a:xfrm>
                <a:prstGeom prst="rect">
                  <a:avLst/>
                </a:prstGeom>
                <a:blipFill>
                  <a:blip r:embed="rId2"/>
                  <a:stretch>
                    <a:fillRect/>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BA3F0B03-D770-3772-24D6-AA26F3DAE22D}"/>
              </a:ext>
            </a:extLst>
          </p:cNvPr>
          <p:cNvGrpSpPr/>
          <p:nvPr/>
        </p:nvGrpSpPr>
        <p:grpSpPr>
          <a:xfrm>
            <a:off x="1166237" y="2909507"/>
            <a:ext cx="8901895" cy="671497"/>
            <a:chOff x="1067493" y="3819441"/>
            <a:chExt cx="8901895" cy="671497"/>
          </a:xfrm>
        </p:grpSpPr>
        <p:cxnSp>
          <p:nvCxnSpPr>
            <p:cNvPr id="6" name="Straight Connector 5">
              <a:extLst>
                <a:ext uri="{FF2B5EF4-FFF2-40B4-BE49-F238E27FC236}">
                  <a16:creationId xmlns:a16="http://schemas.microsoft.com/office/drawing/2014/main" id="{8325B103-41E4-0A77-7B66-E6AE4421F7EB}"/>
                </a:ext>
              </a:extLst>
            </p:cNvPr>
            <p:cNvCxnSpPr/>
            <p:nvPr/>
          </p:nvCxnSpPr>
          <p:spPr>
            <a:xfrm>
              <a:off x="2824121" y="3819441"/>
              <a:ext cx="7145267" cy="0"/>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8B8FC67-7BB8-AA23-7AE3-54C9EB978177}"/>
                </a:ext>
              </a:extLst>
            </p:cNvPr>
            <p:cNvSpPr txBox="1"/>
            <p:nvPr/>
          </p:nvSpPr>
          <p:spPr>
            <a:xfrm>
              <a:off x="1067493" y="3844607"/>
              <a:ext cx="2925471" cy="646331"/>
            </a:xfrm>
            <a:prstGeom prst="rect">
              <a:avLst/>
            </a:prstGeom>
            <a:noFill/>
          </p:spPr>
          <p:txBody>
            <a:bodyPr wrap="square">
              <a:spAutoFit/>
            </a:bodyPr>
            <a:lstStyle/>
            <a:p>
              <a:pPr algn="r"/>
              <a:r>
                <a:rPr lang="en-US" sz="1800" i="1">
                  <a:solidFill>
                    <a:schemeClr val="accent4"/>
                  </a:solidFill>
                  <a:latin typeface="Century Schoolbook" panose="02040604050505020304" pitchFamily="18" charset="0"/>
                </a:rPr>
                <a:t>“Efficiently Verifiable” </a:t>
              </a:r>
              <a:r>
                <a:rPr lang="en-US" sz="1800" i="1" err="1">
                  <a:solidFill>
                    <a:schemeClr val="accent4"/>
                  </a:solidFill>
                  <a:latin typeface="Century Schoolbook" panose="02040604050505020304" pitchFamily="18" charset="0"/>
                </a:rPr>
                <a:t>Microcrypt</a:t>
              </a:r>
              <a:endParaRPr lang="en-US" i="1">
                <a:solidFill>
                  <a:schemeClr val="accent4"/>
                </a:solidFill>
              </a:endParaRPr>
            </a:p>
          </p:txBody>
        </p:sp>
      </p:grpSp>
      <p:grpSp>
        <p:nvGrpSpPr>
          <p:cNvPr id="2" name="Group 1">
            <a:extLst>
              <a:ext uri="{FF2B5EF4-FFF2-40B4-BE49-F238E27FC236}">
                <a16:creationId xmlns:a16="http://schemas.microsoft.com/office/drawing/2014/main" id="{B18CE06C-BB0E-7BCE-18BD-B790057FBF72}"/>
              </a:ext>
            </a:extLst>
          </p:cNvPr>
          <p:cNvGrpSpPr/>
          <p:nvPr/>
        </p:nvGrpSpPr>
        <p:grpSpPr>
          <a:xfrm>
            <a:off x="1227602" y="4405388"/>
            <a:ext cx="8765587" cy="646331"/>
            <a:chOff x="1203801" y="3819441"/>
            <a:chExt cx="8765587" cy="646331"/>
          </a:xfrm>
        </p:grpSpPr>
        <p:cxnSp>
          <p:nvCxnSpPr>
            <p:cNvPr id="3" name="Straight Connector 2">
              <a:extLst>
                <a:ext uri="{FF2B5EF4-FFF2-40B4-BE49-F238E27FC236}">
                  <a16:creationId xmlns:a16="http://schemas.microsoft.com/office/drawing/2014/main" id="{FEDC9A1E-C61B-F274-1AED-CD0332FC02B7}"/>
                </a:ext>
              </a:extLst>
            </p:cNvPr>
            <p:cNvCxnSpPr/>
            <p:nvPr/>
          </p:nvCxnSpPr>
          <p:spPr>
            <a:xfrm>
              <a:off x="2824121" y="3819441"/>
              <a:ext cx="7145267" cy="0"/>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2200D90-71EC-5321-A742-6D5FA3BC5024}"/>
                </a:ext>
              </a:extLst>
            </p:cNvPr>
            <p:cNvSpPr txBox="1"/>
            <p:nvPr/>
          </p:nvSpPr>
          <p:spPr>
            <a:xfrm>
              <a:off x="1203801" y="3819441"/>
              <a:ext cx="2864106" cy="646331"/>
            </a:xfrm>
            <a:prstGeom prst="rect">
              <a:avLst/>
            </a:prstGeom>
            <a:noFill/>
          </p:spPr>
          <p:txBody>
            <a:bodyPr wrap="square">
              <a:spAutoFit/>
            </a:bodyPr>
            <a:lstStyle/>
            <a:p>
              <a:pPr algn="r"/>
              <a:r>
                <a:rPr lang="en-US" i="1">
                  <a:solidFill>
                    <a:schemeClr val="accent4"/>
                  </a:solidFill>
                  <a:latin typeface="Century Schoolbook" panose="02040604050505020304" pitchFamily="18" charset="0"/>
                </a:rPr>
                <a:t>“Inefficiently Verifiable” </a:t>
              </a:r>
              <a:r>
                <a:rPr lang="en-US" i="1" err="1">
                  <a:solidFill>
                    <a:schemeClr val="accent4"/>
                  </a:solidFill>
                  <a:latin typeface="Century Schoolbook" panose="02040604050505020304" pitchFamily="18" charset="0"/>
                </a:rPr>
                <a:t>Microcrypt</a:t>
              </a:r>
              <a:endParaRPr lang="en-US" i="1">
                <a:solidFill>
                  <a:schemeClr val="accent4"/>
                </a:solidFill>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92CB9F5-11E3-384C-A1B9-5C62EC305536}"/>
                  </a:ext>
                </a:extLst>
              </p:cNvPr>
              <p:cNvSpPr txBox="1"/>
              <p:nvPr/>
            </p:nvSpPr>
            <p:spPr>
              <a:xfrm rot="5400000" flipH="1">
                <a:off x="4730454" y="3943723"/>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8" name="TextBox 7">
                <a:extLst>
                  <a:ext uri="{FF2B5EF4-FFF2-40B4-BE49-F238E27FC236}">
                    <a16:creationId xmlns:a16="http://schemas.microsoft.com/office/drawing/2014/main" id="{C92CB9F5-11E3-384C-A1B9-5C62EC305536}"/>
                  </a:ext>
                </a:extLst>
              </p:cNvPr>
              <p:cNvSpPr txBox="1">
                <a:spLocks noRot="1" noChangeAspect="1" noMove="1" noResize="1" noEditPoints="1" noAdjustHandles="1" noChangeArrowheads="1" noChangeShapeType="1" noTextEdit="1"/>
              </p:cNvSpPr>
              <p:nvPr/>
            </p:nvSpPr>
            <p:spPr>
              <a:xfrm rot="5400000" flipH="1">
                <a:off x="4730454" y="3943723"/>
                <a:ext cx="1418130" cy="923330"/>
              </a:xfrm>
              <a:prstGeom prst="rect">
                <a:avLst/>
              </a:prstGeom>
              <a:blipFill>
                <a:blip r:embed="rId3"/>
                <a:stretch>
                  <a:fillRect/>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5388CEBF-7005-2EC3-B361-55AABD708174}"/>
              </a:ext>
            </a:extLst>
          </p:cNvPr>
          <p:cNvGrpSpPr/>
          <p:nvPr/>
        </p:nvGrpSpPr>
        <p:grpSpPr>
          <a:xfrm flipH="1">
            <a:off x="5932066" y="3710132"/>
            <a:ext cx="923330" cy="1418130"/>
            <a:chOff x="6126881" y="2106088"/>
            <a:chExt cx="923330" cy="141813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E8ED42-117F-B6AD-0939-64CB4FC31FE0}"/>
                    </a:ext>
                  </a:extLst>
                </p:cNvPr>
                <p:cNvSpPr txBox="1"/>
                <p:nvPr/>
              </p:nvSpPr>
              <p:spPr>
                <a:xfrm rot="5400000" flipH="1">
                  <a:off x="5879481" y="2353488"/>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solidFill>
                              <a:srgbClr val="FF0000"/>
                            </a:solidFill>
                            <a:latin typeface="Cambria Math" panose="02040503050406030204" pitchFamily="18" charset="0"/>
                            <a:ea typeface="Cambria Math" panose="02040503050406030204" pitchFamily="18" charset="0"/>
                          </a:rPr>
                          <m:t>⟹</m:t>
                        </m:r>
                      </m:oMath>
                    </m:oMathPara>
                  </a14:m>
                  <a:endParaRPr lang="en-US" sz="5400">
                    <a:solidFill>
                      <a:srgbClr val="FF0000"/>
                    </a:solidFill>
                  </a:endParaRPr>
                </a:p>
              </p:txBody>
            </p:sp>
          </mc:Choice>
          <mc:Fallback xmlns="">
            <p:sp>
              <p:nvSpPr>
                <p:cNvPr id="9" name="TextBox 8">
                  <a:extLst>
                    <a:ext uri="{FF2B5EF4-FFF2-40B4-BE49-F238E27FC236}">
                      <a16:creationId xmlns:a16="http://schemas.microsoft.com/office/drawing/2014/main" id="{24E8ED42-117F-B6AD-0939-64CB4FC31FE0}"/>
                    </a:ext>
                  </a:extLst>
                </p:cNvPr>
                <p:cNvSpPr txBox="1">
                  <a:spLocks noRot="1" noChangeAspect="1" noMove="1" noResize="1" noEditPoints="1" noAdjustHandles="1" noChangeArrowheads="1" noChangeShapeType="1" noTextEdit="1"/>
                </p:cNvSpPr>
                <p:nvPr/>
              </p:nvSpPr>
              <p:spPr>
                <a:xfrm rot="5400000" flipH="1">
                  <a:off x="5879481" y="2353488"/>
                  <a:ext cx="1418130" cy="923330"/>
                </a:xfrm>
                <a:prstGeom prst="rect">
                  <a:avLst/>
                </a:prstGeom>
                <a:blipFill>
                  <a:blip r:embed="rId4"/>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9868796B-5F97-BFD2-DF3D-83A964A3751C}"/>
                </a:ext>
              </a:extLst>
            </p:cNvPr>
            <p:cNvCxnSpPr>
              <a:cxnSpLocks/>
            </p:cNvCxnSpPr>
            <p:nvPr/>
          </p:nvCxnSpPr>
          <p:spPr>
            <a:xfrm>
              <a:off x="6241561" y="2645593"/>
              <a:ext cx="632205" cy="35940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 name="Title 1">
            <a:extLst>
              <a:ext uri="{FF2B5EF4-FFF2-40B4-BE49-F238E27FC236}">
                <a16:creationId xmlns:a16="http://schemas.microsoft.com/office/drawing/2014/main" id="{326011EA-9C00-AD1B-7D3C-6D1AB3E76372}"/>
              </a:ext>
            </a:extLst>
          </p:cNvPr>
          <p:cNvSpPr txBox="1">
            <a:spLocks/>
          </p:cNvSpPr>
          <p:nvPr/>
        </p:nvSpPr>
        <p:spPr>
          <a:xfrm>
            <a:off x="5015829" y="3427923"/>
            <a:ext cx="1723381" cy="646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OWSG</a:t>
            </a:r>
            <a:endParaRPr lang="en-US"/>
          </a:p>
        </p:txBody>
      </p:sp>
      <p:sp>
        <p:nvSpPr>
          <p:cNvPr id="18" name="Title 1">
            <a:extLst>
              <a:ext uri="{FF2B5EF4-FFF2-40B4-BE49-F238E27FC236}">
                <a16:creationId xmlns:a16="http://schemas.microsoft.com/office/drawing/2014/main" id="{9F1FEC70-D0A1-FC5B-1E30-098EFB85ACBF}"/>
              </a:ext>
            </a:extLst>
          </p:cNvPr>
          <p:cNvSpPr txBox="1">
            <a:spLocks/>
          </p:cNvSpPr>
          <p:nvPr/>
        </p:nvSpPr>
        <p:spPr>
          <a:xfrm>
            <a:off x="7220965" y="3022503"/>
            <a:ext cx="3208031" cy="1382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latin typeface="Century Schoolbook" panose="02040604050505020304" pitchFamily="18" charset="0"/>
              </a:rPr>
              <a:t>Private-key Quantum Money</a:t>
            </a:r>
            <a:endParaRPr lang="en-US"/>
          </a:p>
        </p:txBody>
      </p:sp>
      <p:grpSp>
        <p:nvGrpSpPr>
          <p:cNvPr id="19" name="Group 18">
            <a:extLst>
              <a:ext uri="{FF2B5EF4-FFF2-40B4-BE49-F238E27FC236}">
                <a16:creationId xmlns:a16="http://schemas.microsoft.com/office/drawing/2014/main" id="{DC63CCD4-FA6B-BB3D-9E1B-2377C59D4651}"/>
              </a:ext>
            </a:extLst>
          </p:cNvPr>
          <p:cNvGrpSpPr/>
          <p:nvPr/>
        </p:nvGrpSpPr>
        <p:grpSpPr>
          <a:xfrm>
            <a:off x="3162303" y="789179"/>
            <a:ext cx="5430432" cy="2779848"/>
            <a:chOff x="3318694" y="3827035"/>
            <a:chExt cx="5430432" cy="2779848"/>
          </a:xfrm>
        </p:grpSpPr>
        <p:sp>
          <p:nvSpPr>
            <p:cNvPr id="20" name="Title 1">
              <a:extLst>
                <a:ext uri="{FF2B5EF4-FFF2-40B4-BE49-F238E27FC236}">
                  <a16:creationId xmlns:a16="http://schemas.microsoft.com/office/drawing/2014/main" id="{4EA7E019-4036-408E-7CD0-613DA9599085}"/>
                </a:ext>
              </a:extLst>
            </p:cNvPr>
            <p:cNvSpPr txBox="1">
              <a:spLocks/>
            </p:cNvSpPr>
            <p:nvPr/>
          </p:nvSpPr>
          <p:spPr>
            <a:xfrm>
              <a:off x="3318694" y="3827035"/>
              <a:ext cx="5430432"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Century Schoolbook" panose="02040604050505020304" pitchFamily="18" charset="0"/>
                </a:rPr>
                <a:t>All of Quantum Cryptography</a:t>
              </a:r>
              <a:endParaRPr lang="en-US" sz="660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A3FCEB-1115-8CD6-4B99-D8567F7A0E0B}"/>
                    </a:ext>
                  </a:extLst>
                </p:cNvPr>
                <p:cNvSpPr txBox="1"/>
                <p:nvPr/>
              </p:nvSpPr>
              <p:spPr>
                <a:xfrm rot="5400000" flipH="1">
                  <a:off x="5349121" y="5436153"/>
                  <a:ext cx="141813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dirty="0" smtClean="0">
                            <a:latin typeface="Cambria Math" panose="02040503050406030204" pitchFamily="18" charset="0"/>
                            <a:ea typeface="Cambria Math" panose="02040503050406030204" pitchFamily="18" charset="0"/>
                          </a:rPr>
                          <m:t>⟹</m:t>
                        </m:r>
                      </m:oMath>
                    </m:oMathPara>
                  </a14:m>
                  <a:endParaRPr lang="en-US" sz="5400"/>
                </a:p>
              </p:txBody>
            </p:sp>
          </mc:Choice>
          <mc:Fallback xmlns="">
            <p:sp>
              <p:nvSpPr>
                <p:cNvPr id="21" name="TextBox 20">
                  <a:extLst>
                    <a:ext uri="{FF2B5EF4-FFF2-40B4-BE49-F238E27FC236}">
                      <a16:creationId xmlns:a16="http://schemas.microsoft.com/office/drawing/2014/main" id="{52A3FCEB-1115-8CD6-4B99-D8567F7A0E0B}"/>
                    </a:ext>
                  </a:extLst>
                </p:cNvPr>
                <p:cNvSpPr txBox="1">
                  <a:spLocks noRot="1" noChangeAspect="1" noMove="1" noResize="1" noEditPoints="1" noAdjustHandles="1" noChangeArrowheads="1" noChangeShapeType="1" noTextEdit="1"/>
                </p:cNvSpPr>
                <p:nvPr/>
              </p:nvSpPr>
              <p:spPr>
                <a:xfrm rot="5400000" flipH="1">
                  <a:off x="5349121" y="5436153"/>
                  <a:ext cx="1418130" cy="923330"/>
                </a:xfrm>
                <a:prstGeom prst="rect">
                  <a:avLst/>
                </a:prstGeom>
                <a:blipFill>
                  <a:blip r:embed="rId5"/>
                  <a:stretch>
                    <a:fillRect/>
                  </a:stretch>
                </a:blipFill>
              </p:spPr>
              <p:txBody>
                <a:bodyPr/>
                <a:lstStyle/>
                <a:p>
                  <a:r>
                    <a:rPr lang="en-US">
                      <a:noFill/>
                    </a:rPr>
                    <a:t> </a:t>
                  </a:r>
                </a:p>
              </p:txBody>
            </p:sp>
          </mc:Fallback>
        </mc:AlternateContent>
      </p:grpSp>
      <p:sp>
        <p:nvSpPr>
          <p:cNvPr id="11" name="Slide Number Placeholder 10">
            <a:extLst>
              <a:ext uri="{FF2B5EF4-FFF2-40B4-BE49-F238E27FC236}">
                <a16:creationId xmlns:a16="http://schemas.microsoft.com/office/drawing/2014/main" id="{2182543A-8B20-4B8D-D9E6-3AA735511E4B}"/>
              </a:ext>
            </a:extLst>
          </p:cNvPr>
          <p:cNvSpPr>
            <a:spLocks noGrp="1"/>
          </p:cNvSpPr>
          <p:nvPr>
            <p:ph type="sldNum" sz="quarter" idx="12"/>
          </p:nvPr>
        </p:nvSpPr>
        <p:spPr/>
        <p:txBody>
          <a:bodyPr/>
          <a:lstStyle/>
          <a:p>
            <a:fld id="{68E2B3F7-0564-411F-8980-F44F19FCCCAD}" type="slidenum">
              <a:rPr lang="en-US" smtClean="0"/>
              <a:t>56</a:t>
            </a:fld>
            <a:endParaRPr lang="en-US"/>
          </a:p>
        </p:txBody>
      </p:sp>
    </p:spTree>
    <p:extLst>
      <p:ext uri="{BB962C8B-B14F-4D97-AF65-F5344CB8AC3E}">
        <p14:creationId xmlns:p14="http://schemas.microsoft.com/office/powerpoint/2010/main" val="32069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05B286-1D95-50C3-54CA-412D33D1405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98CAEDC-BE5D-195E-4BCF-08AA5F228333}"/>
              </a:ext>
            </a:extLst>
          </p:cNvPr>
          <p:cNvSpPr txBox="1">
            <a:spLocks/>
          </p:cNvSpPr>
          <p:nvPr/>
        </p:nvSpPr>
        <p:spPr>
          <a:xfrm>
            <a:off x="1074892" y="2229404"/>
            <a:ext cx="9718536" cy="1887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Century Schoolbook" panose="02040604050505020304" pitchFamily="18" charset="0"/>
              </a:rPr>
              <a:t>EFI is the weakest known primitive.</a:t>
            </a:r>
            <a:endParaRPr lang="en-US" sz="4000"/>
          </a:p>
        </p:txBody>
      </p:sp>
      <p:sp>
        <p:nvSpPr>
          <p:cNvPr id="2" name="Slide Number Placeholder 1">
            <a:extLst>
              <a:ext uri="{FF2B5EF4-FFF2-40B4-BE49-F238E27FC236}">
                <a16:creationId xmlns:a16="http://schemas.microsoft.com/office/drawing/2014/main" id="{7231959C-74D8-35F0-F171-25A117720B2F}"/>
              </a:ext>
            </a:extLst>
          </p:cNvPr>
          <p:cNvSpPr>
            <a:spLocks noGrp="1"/>
          </p:cNvSpPr>
          <p:nvPr>
            <p:ph type="sldNum" sz="quarter" idx="12"/>
          </p:nvPr>
        </p:nvSpPr>
        <p:spPr/>
        <p:txBody>
          <a:bodyPr/>
          <a:lstStyle/>
          <a:p>
            <a:fld id="{68E2B3F7-0564-411F-8980-F44F19FCCCAD}" type="slidenum">
              <a:rPr lang="en-US" smtClean="0"/>
              <a:t>57</a:t>
            </a:fld>
            <a:endParaRPr lang="en-US"/>
          </a:p>
        </p:txBody>
      </p:sp>
    </p:spTree>
    <p:extLst>
      <p:ext uri="{BB962C8B-B14F-4D97-AF65-F5344CB8AC3E}">
        <p14:creationId xmlns:p14="http://schemas.microsoft.com/office/powerpoint/2010/main" val="3811136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FC6AAF4-B81B-EE0C-407C-06378B855CA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FC2FFDC-6F4B-9ECC-B7EC-47633CACF5F2}"/>
              </a:ext>
            </a:extLst>
          </p:cNvPr>
          <p:cNvGrpSpPr/>
          <p:nvPr/>
        </p:nvGrpSpPr>
        <p:grpSpPr>
          <a:xfrm>
            <a:off x="3463385" y="237063"/>
            <a:ext cx="5356934" cy="1161762"/>
            <a:chOff x="3463385" y="237063"/>
            <a:chExt cx="5356934" cy="1161762"/>
          </a:xfrm>
        </p:grpSpPr>
        <p:grpSp>
          <p:nvGrpSpPr>
            <p:cNvPr id="7" name="Group 6">
              <a:extLst>
                <a:ext uri="{FF2B5EF4-FFF2-40B4-BE49-F238E27FC236}">
                  <a16:creationId xmlns:a16="http://schemas.microsoft.com/office/drawing/2014/main" id="{3AE62A27-AA19-53A2-DB38-BF19BC221C2D}"/>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AB7DFB-8723-C9C1-D6EA-577D677D01FA}"/>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3600">
                        <a:latin typeface="Century Schoolbook" panose="02040604050505020304" pitchFamily="18" charset="0"/>
                      </a:rPr>
                      <a:t>OWSG</a:t>
                    </a:r>
                  </a:p>
                </p:txBody>
              </p:sp>
            </mc:Choice>
            <mc:Fallback xmlns="">
              <p:sp>
                <p:nvSpPr>
                  <p:cNvPr id="10" name="TextBox 9">
                    <a:extLst>
                      <a:ext uri="{FF2B5EF4-FFF2-40B4-BE49-F238E27FC236}">
                        <a16:creationId xmlns:a16="http://schemas.microsoft.com/office/drawing/2014/main" id="{3CAB7DFB-8723-C9C1-D6EA-577D677D01FA}"/>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2"/>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D846E7B-C1E4-37F0-38EC-6EE7062CC79F}"/>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u="sng" smtClean="0">
                            <a:latin typeface="Cambria Math" panose="02040503050406030204" pitchFamily="18" charset="0"/>
                          </a:rPr>
                          <m:t>∃</m:t>
                        </m:r>
                      </m:oMath>
                    </a14:m>
                    <a:r>
                      <a:rPr lang="en-US" sz="3600" u="sng">
                        <a:latin typeface="Century Schoolbook" panose="02040604050505020304" pitchFamily="18" charset="0"/>
                      </a:rPr>
                      <a:t>QEFID</a:t>
                    </a:r>
                  </a:p>
                </p:txBody>
              </p:sp>
            </mc:Choice>
            <mc:Fallback xmlns="">
              <p:sp>
                <p:nvSpPr>
                  <p:cNvPr id="11" name="TextBox 10">
                    <a:extLst>
                      <a:ext uri="{FF2B5EF4-FFF2-40B4-BE49-F238E27FC236}">
                        <a16:creationId xmlns:a16="http://schemas.microsoft.com/office/drawing/2014/main" id="{AD846E7B-C1E4-37F0-38EC-6EE7062CC79F}"/>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3"/>
                    <a:stretch>
                      <a:fillRect b="-30081"/>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DC128D2B-1FD1-B79D-BE55-5B0715A1E32C}"/>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9" name="TextBox 8">
              <a:extLst>
                <a:ext uri="{FF2B5EF4-FFF2-40B4-BE49-F238E27FC236}">
                  <a16:creationId xmlns:a16="http://schemas.microsoft.com/office/drawing/2014/main" id="{02E0D126-A185-0B9C-2A16-0C33ABA2A0A2}"/>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sp>
        <p:nvSpPr>
          <p:cNvPr id="14" name="TextBox 13">
            <a:extLst>
              <a:ext uri="{FF2B5EF4-FFF2-40B4-BE49-F238E27FC236}">
                <a16:creationId xmlns:a16="http://schemas.microsoft.com/office/drawing/2014/main" id="{5515F961-03E5-4624-CC39-C6E11F02817A}"/>
              </a:ext>
            </a:extLst>
          </p:cNvPr>
          <p:cNvSpPr txBox="1"/>
          <p:nvPr/>
        </p:nvSpPr>
        <p:spPr>
          <a:xfrm>
            <a:off x="886667" y="1838413"/>
            <a:ext cx="7067804" cy="461665"/>
          </a:xfrm>
          <a:prstGeom prst="rect">
            <a:avLst/>
          </a:prstGeom>
          <a:noFill/>
        </p:spPr>
        <p:txBody>
          <a:bodyPr wrap="square">
            <a:spAutoFit/>
          </a:bodyPr>
          <a:lstStyle/>
          <a:p>
            <a:r>
              <a:rPr lang="en-US" sz="2400">
                <a:latin typeface="Century Schoolbook" panose="02040604050505020304" pitchFamily="18" charset="0"/>
              </a:rPr>
              <a:t>We must use </a:t>
            </a:r>
            <a:r>
              <a:rPr lang="en-US" sz="2400" i="1" err="1">
                <a:latin typeface="Century Schoolbook" panose="02040604050505020304" pitchFamily="18" charset="0"/>
              </a:rPr>
              <a:t>underandomizable</a:t>
            </a:r>
            <a:r>
              <a:rPr lang="en-US" sz="2400">
                <a:latin typeface="Century Schoolbook" panose="02040604050505020304" pitchFamily="18" charset="0"/>
              </a:rPr>
              <a:t> randomness.</a:t>
            </a:r>
            <a:endParaRPr lang="en-US" sz="2400"/>
          </a:p>
        </p:txBody>
      </p:sp>
      <p:grpSp>
        <p:nvGrpSpPr>
          <p:cNvPr id="41" name="Group 40">
            <a:extLst>
              <a:ext uri="{FF2B5EF4-FFF2-40B4-BE49-F238E27FC236}">
                <a16:creationId xmlns:a16="http://schemas.microsoft.com/office/drawing/2014/main" id="{C86CB6A8-B522-F0FB-00EE-43BF44A6F127}"/>
              </a:ext>
            </a:extLst>
          </p:cNvPr>
          <p:cNvGrpSpPr/>
          <p:nvPr/>
        </p:nvGrpSpPr>
        <p:grpSpPr>
          <a:xfrm>
            <a:off x="3553237" y="2764098"/>
            <a:ext cx="6946840" cy="1255592"/>
            <a:chOff x="3553237" y="2764098"/>
            <a:chExt cx="6946840" cy="1255592"/>
          </a:xfrm>
        </p:grpSpPr>
        <p:grpSp>
          <p:nvGrpSpPr>
            <p:cNvPr id="21" name="Group 20">
              <a:extLst>
                <a:ext uri="{FF2B5EF4-FFF2-40B4-BE49-F238E27FC236}">
                  <a16:creationId xmlns:a16="http://schemas.microsoft.com/office/drawing/2014/main" id="{84B5E3A1-9AAB-49B2-C3DE-111F13104D0E}"/>
                </a:ext>
              </a:extLst>
            </p:cNvPr>
            <p:cNvGrpSpPr/>
            <p:nvPr/>
          </p:nvGrpSpPr>
          <p:grpSpPr>
            <a:xfrm>
              <a:off x="3553237" y="2764098"/>
              <a:ext cx="4935724" cy="1081882"/>
              <a:chOff x="1796511" y="2575586"/>
              <a:chExt cx="3026040" cy="491038"/>
            </a:xfrm>
          </p:grpSpPr>
          <p:grpSp>
            <p:nvGrpSpPr>
              <p:cNvPr id="23" name="Group 22">
                <a:extLst>
                  <a:ext uri="{FF2B5EF4-FFF2-40B4-BE49-F238E27FC236}">
                    <a16:creationId xmlns:a16="http://schemas.microsoft.com/office/drawing/2014/main" id="{006A13F2-049B-C47C-F026-C87A8DC87071}"/>
                  </a:ext>
                </a:extLst>
              </p:cNvPr>
              <p:cNvGrpSpPr/>
              <p:nvPr/>
            </p:nvGrpSpPr>
            <p:grpSpPr>
              <a:xfrm>
                <a:off x="1796511" y="2812244"/>
                <a:ext cx="2091440" cy="254380"/>
                <a:chOff x="4807631" y="2812244"/>
                <a:chExt cx="3347311" cy="254380"/>
              </a:xfrm>
            </p:grpSpPr>
            <p:grpSp>
              <p:nvGrpSpPr>
                <p:cNvPr id="27" name="Group 26">
                  <a:extLst>
                    <a:ext uri="{FF2B5EF4-FFF2-40B4-BE49-F238E27FC236}">
                      <a16:creationId xmlns:a16="http://schemas.microsoft.com/office/drawing/2014/main" id="{5DC4B5D7-62A0-D187-320B-6B6D5666D231}"/>
                    </a:ext>
                  </a:extLst>
                </p:cNvPr>
                <p:cNvGrpSpPr/>
                <p:nvPr/>
              </p:nvGrpSpPr>
              <p:grpSpPr>
                <a:xfrm>
                  <a:off x="5765878" y="2819981"/>
                  <a:ext cx="2389064" cy="246643"/>
                  <a:chOff x="5765878" y="2819981"/>
                  <a:chExt cx="2389064" cy="246643"/>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44D889-2B43-297E-2810-A625F0E3E8BE}"/>
                          </a:ext>
                        </a:extLst>
                      </p:cNvPr>
                      <p:cNvSpPr txBox="1"/>
                      <p:nvPr/>
                    </p:nvSpPr>
                    <p:spPr>
                      <a:xfrm>
                        <a:off x="7249188" y="2819981"/>
                        <a:ext cx="905754" cy="246643"/>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e>
                                      </m:d>
                                    </m:e>
                                  </m:d>
                                </m:e>
                                <m:sup>
                                  <m:r>
                                    <a:rPr lang="en-US" sz="2800" b="0" i="1" smtClean="0">
                                      <a:latin typeface="Cambria Math" panose="02040503050406030204" pitchFamily="18" charset="0"/>
                                    </a:rPr>
                                    <m:t>𝜆</m:t>
                                  </m:r>
                                </m:sup>
                              </m:sSup>
                            </m:oMath>
                          </m:oMathPara>
                        </a14:m>
                        <a:endParaRPr lang="en-US" sz="2800" baseline="-25000"/>
                      </a:p>
                    </p:txBody>
                  </p:sp>
                </mc:Choice>
                <mc:Fallback xmlns="">
                  <p:sp>
                    <p:nvSpPr>
                      <p:cNvPr id="29" name="TextBox 28">
                        <a:extLst>
                          <a:ext uri="{FF2B5EF4-FFF2-40B4-BE49-F238E27FC236}">
                            <a16:creationId xmlns:a16="http://schemas.microsoft.com/office/drawing/2014/main" id="{9D44D889-2B43-297E-2810-A625F0E3E8BE}"/>
                          </a:ext>
                        </a:extLst>
                      </p:cNvPr>
                      <p:cNvSpPr txBox="1">
                        <a:spLocks noRot="1" noChangeAspect="1" noMove="1" noResize="1" noEditPoints="1" noAdjustHandles="1" noChangeArrowheads="1" noChangeShapeType="1" noTextEdit="1"/>
                      </p:cNvSpPr>
                      <p:nvPr/>
                    </p:nvSpPr>
                    <p:spPr>
                      <a:xfrm>
                        <a:off x="7249188" y="2819981"/>
                        <a:ext cx="905754" cy="246643"/>
                      </a:xfrm>
                      <a:prstGeom prst="rect">
                        <a:avLst/>
                      </a:prstGeom>
                      <a:blipFill>
                        <a:blip r:embed="rId4"/>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AFD07F03-5CF4-0B8B-C914-5EF97EBAE078}"/>
                      </a:ext>
                    </a:extLst>
                  </p:cNvPr>
                  <p:cNvCxnSpPr>
                    <a:cxnSpLocks/>
                  </p:cNvCxnSpPr>
                  <p:nvPr/>
                </p:nvCxnSpPr>
                <p:spPr>
                  <a:xfrm>
                    <a:off x="5765878" y="2975512"/>
                    <a:ext cx="1342914"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DEC5938-9E0A-A202-D368-999702543359}"/>
                        </a:ext>
                      </a:extLst>
                    </p:cNvPr>
                    <p:cNvSpPr txBox="1"/>
                    <p:nvPr/>
                  </p:nvSpPr>
                  <p:spPr>
                    <a:xfrm>
                      <a:off x="4807631" y="2812244"/>
                      <a:ext cx="838120" cy="246643"/>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e>
                              <m:sup>
                                <m:r>
                                  <a:rPr lang="en-US" sz="2800" b="0" i="1" smtClean="0">
                                    <a:latin typeface="Cambria Math" panose="02040503050406030204" pitchFamily="18" charset="0"/>
                                  </a:rPr>
                                  <m:t>𝜆</m:t>
                                </m:r>
                              </m:sup>
                            </m:sSup>
                          </m:oMath>
                        </m:oMathPara>
                      </a14:m>
                      <a:endParaRPr lang="en-US" sz="2800" baseline="-25000"/>
                    </a:p>
                  </p:txBody>
                </p:sp>
              </mc:Choice>
              <mc:Fallback xmlns="">
                <p:sp>
                  <p:nvSpPr>
                    <p:cNvPr id="28" name="TextBox 27">
                      <a:extLst>
                        <a:ext uri="{FF2B5EF4-FFF2-40B4-BE49-F238E27FC236}">
                          <a16:creationId xmlns:a16="http://schemas.microsoft.com/office/drawing/2014/main" id="{6DEC5938-9E0A-A202-D368-999702543359}"/>
                        </a:ext>
                      </a:extLst>
                    </p:cNvPr>
                    <p:cNvSpPr txBox="1">
                      <a:spLocks noRot="1" noChangeAspect="1" noMove="1" noResize="1" noEditPoints="1" noAdjustHandles="1" noChangeArrowheads="1" noChangeShapeType="1" noTextEdit="1"/>
                    </p:cNvSpPr>
                    <p:nvPr/>
                  </p:nvSpPr>
                  <p:spPr>
                    <a:xfrm>
                      <a:off x="4807631" y="2812244"/>
                      <a:ext cx="838120" cy="246643"/>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4C23974-B5A2-B44F-2318-056C72B0C477}"/>
                      </a:ext>
                    </a:extLst>
                  </p:cNvPr>
                  <p:cNvSpPr txBox="1"/>
                  <p:nvPr/>
                </p:nvSpPr>
                <p:spPr>
                  <a:xfrm>
                    <a:off x="2658573" y="2663192"/>
                    <a:ext cx="435373" cy="24664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𝐻</m:t>
                              </m:r>
                            </m:e>
                            <m:sup>
                              <m:r>
                                <a:rPr lang="en-US" sz="2800" b="0" i="1" smtClean="0">
                                  <a:latin typeface="Cambria Math" panose="02040503050406030204" pitchFamily="18" charset="0"/>
                                </a:rPr>
                                <m:t>𝜆</m:t>
                              </m:r>
                            </m:sup>
                          </m:sSup>
                        </m:oMath>
                      </m:oMathPara>
                    </a14:m>
                    <a:endParaRPr lang="en-US" sz="2800"/>
                  </a:p>
                </p:txBody>
              </p:sp>
            </mc:Choice>
            <mc:Fallback xmlns="">
              <p:sp>
                <p:nvSpPr>
                  <p:cNvPr id="24" name="TextBox 23">
                    <a:extLst>
                      <a:ext uri="{FF2B5EF4-FFF2-40B4-BE49-F238E27FC236}">
                        <a16:creationId xmlns:a16="http://schemas.microsoft.com/office/drawing/2014/main" id="{D4C23974-B5A2-B44F-2318-056C72B0C477}"/>
                      </a:ext>
                    </a:extLst>
                  </p:cNvPr>
                  <p:cNvSpPr txBox="1">
                    <a:spLocks noRot="1" noChangeAspect="1" noMove="1" noResize="1" noEditPoints="1" noAdjustHandles="1" noChangeArrowheads="1" noChangeShapeType="1" noTextEdit="1"/>
                  </p:cNvSpPr>
                  <p:nvPr/>
                </p:nvSpPr>
                <p:spPr>
                  <a:xfrm>
                    <a:off x="2658573" y="2663192"/>
                    <a:ext cx="435373" cy="246644"/>
                  </a:xfrm>
                  <a:prstGeom prst="rect">
                    <a:avLst/>
                  </a:prstGeom>
                  <a:blipFill>
                    <a:blip r:embed="rId6"/>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3DE83EE8-D949-6A0C-0DF6-ED03B29F999F}"/>
                  </a:ext>
                </a:extLst>
              </p:cNvPr>
              <p:cNvCxnSpPr>
                <a:cxnSpLocks/>
              </p:cNvCxnSpPr>
              <p:nvPr/>
            </p:nvCxnSpPr>
            <p:spPr>
              <a:xfrm>
                <a:off x="3983481" y="2975511"/>
                <a:ext cx="839070"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26" name="Graphic 25" descr="Speedometer Low outline">
                <a:extLst>
                  <a:ext uri="{FF2B5EF4-FFF2-40B4-BE49-F238E27FC236}">
                    <a16:creationId xmlns:a16="http://schemas.microsoft.com/office/drawing/2014/main" id="{15137262-0E4C-9B04-1B7D-16E814A4FD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6042" y="2575586"/>
                <a:ext cx="493948" cy="367488"/>
              </a:xfrm>
              <a:prstGeom prst="rect">
                <a:avLst/>
              </a:prstGeom>
            </p:spPr>
          </p:pic>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8B7131-EA30-D888-F54A-F1FA86F3EDDE}"/>
                    </a:ext>
                  </a:extLst>
                </p:cNvPr>
                <p:cNvSpPr txBox="1"/>
                <p:nvPr/>
              </p:nvSpPr>
              <p:spPr>
                <a:xfrm>
                  <a:off x="8595645" y="2860718"/>
                  <a:ext cx="1904432" cy="1158972"/>
                </a:xfrm>
                <a:prstGeom prst="rect">
                  <a:avLst/>
                </a:prstGeom>
                <a:noFill/>
              </p:spPr>
              <p:txBody>
                <a:bodyPr wrap="none">
                  <a:spAutoFit/>
                </a:bodyPr>
                <a:lstStyle/>
                <a:p>
                  <a:pPr algn="ctr"/>
                  <a:r>
                    <a:rPr lang="en-US" sz="2000">
                      <a:latin typeface="Century Schoolbook" panose="02040604050505020304" pitchFamily="18" charset="0"/>
                    </a:rPr>
                    <a:t>uniformly</a:t>
                  </a:r>
                </a:p>
                <a:p>
                  <a:pPr algn="ctr"/>
                  <a:r>
                    <a:rPr lang="en-US" sz="2000">
                      <a:latin typeface="Century Schoolbook" panose="02040604050505020304" pitchFamily="18" charset="0"/>
                    </a:rPr>
                    <a:t>random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𝑢</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r>
                              <a:rPr lang="en-US" sz="2800" b="0" i="1" smtClean="0">
                                <a:latin typeface="Cambria Math" panose="02040503050406030204" pitchFamily="18" charset="0"/>
                              </a:rPr>
                              <m:t>𝜆</m:t>
                            </m:r>
                          </m:sup>
                        </m:sSup>
                      </m:oMath>
                    </m:oMathPara>
                  </a14:m>
                  <a:endParaRPr lang="en-US" sz="2800"/>
                </a:p>
              </p:txBody>
            </p:sp>
          </mc:Choice>
          <mc:Fallback xmlns="">
            <p:sp>
              <p:nvSpPr>
                <p:cNvPr id="31" name="TextBox 30">
                  <a:extLst>
                    <a:ext uri="{FF2B5EF4-FFF2-40B4-BE49-F238E27FC236}">
                      <a16:creationId xmlns:a16="http://schemas.microsoft.com/office/drawing/2014/main" id="{7D8B7131-EA30-D888-F54A-F1FA86F3EDDE}"/>
                    </a:ext>
                  </a:extLst>
                </p:cNvPr>
                <p:cNvSpPr txBox="1">
                  <a:spLocks noRot="1" noChangeAspect="1" noMove="1" noResize="1" noEditPoints="1" noAdjustHandles="1" noChangeArrowheads="1" noChangeShapeType="1" noTextEdit="1"/>
                </p:cNvSpPr>
                <p:nvPr/>
              </p:nvSpPr>
              <p:spPr>
                <a:xfrm>
                  <a:off x="8595645" y="2860718"/>
                  <a:ext cx="1904432" cy="1158972"/>
                </a:xfrm>
                <a:prstGeom prst="rect">
                  <a:avLst/>
                </a:prstGeom>
                <a:blipFill>
                  <a:blip r:embed="rId9"/>
                  <a:stretch>
                    <a:fillRect t="-2632"/>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D5A0225D-C934-C3A9-5EB7-C1D102A84411}"/>
              </a:ext>
            </a:extLst>
          </p:cNvPr>
          <p:cNvGrpSpPr/>
          <p:nvPr/>
        </p:nvGrpSpPr>
        <p:grpSpPr>
          <a:xfrm>
            <a:off x="1564441" y="3261205"/>
            <a:ext cx="805670" cy="2459292"/>
            <a:chOff x="1564441" y="3261205"/>
            <a:chExt cx="805670" cy="245929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A2D2AAA-A2E2-31B9-9342-35C8ADA7F06D}"/>
                    </a:ext>
                  </a:extLst>
                </p:cNvPr>
                <p:cNvSpPr txBox="1"/>
                <p:nvPr/>
              </p:nvSpPr>
              <p:spPr>
                <a:xfrm>
                  <a:off x="1564441" y="3261205"/>
                  <a:ext cx="80567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0</m:t>
                            </m:r>
                          </m:sub>
                        </m:sSub>
                        <m:r>
                          <a:rPr lang="en-US" sz="3200" b="0" i="1" smtClean="0">
                            <a:latin typeface="Cambria Math" panose="02040503050406030204" pitchFamily="18" charset="0"/>
                          </a:rPr>
                          <m:t>:</m:t>
                        </m:r>
                      </m:oMath>
                    </m:oMathPara>
                  </a14:m>
                  <a:endParaRPr lang="en-US" sz="3200"/>
                </a:p>
              </p:txBody>
            </p:sp>
          </mc:Choice>
          <mc:Fallback xmlns="">
            <p:sp>
              <p:nvSpPr>
                <p:cNvPr id="33" name="TextBox 32">
                  <a:extLst>
                    <a:ext uri="{FF2B5EF4-FFF2-40B4-BE49-F238E27FC236}">
                      <a16:creationId xmlns:a16="http://schemas.microsoft.com/office/drawing/2014/main" id="{DA2D2AAA-A2E2-31B9-9342-35C8ADA7F06D}"/>
                    </a:ext>
                  </a:extLst>
                </p:cNvPr>
                <p:cNvSpPr txBox="1">
                  <a:spLocks noRot="1" noChangeAspect="1" noMove="1" noResize="1" noEditPoints="1" noAdjustHandles="1" noChangeArrowheads="1" noChangeShapeType="1" noTextEdit="1"/>
                </p:cNvSpPr>
                <p:nvPr/>
              </p:nvSpPr>
              <p:spPr>
                <a:xfrm>
                  <a:off x="1564441" y="3261205"/>
                  <a:ext cx="805670"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17EE422-ABE7-C0DD-76F1-72B4851E6456}"/>
                    </a:ext>
                  </a:extLst>
                </p:cNvPr>
                <p:cNvSpPr txBox="1"/>
                <p:nvPr/>
              </p:nvSpPr>
              <p:spPr>
                <a:xfrm>
                  <a:off x="1564441" y="5135722"/>
                  <a:ext cx="80567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oMath>
                    </m:oMathPara>
                  </a14:m>
                  <a:endParaRPr lang="en-US" sz="3200"/>
                </a:p>
              </p:txBody>
            </p:sp>
          </mc:Choice>
          <mc:Fallback xmlns="">
            <p:sp>
              <p:nvSpPr>
                <p:cNvPr id="34" name="TextBox 33">
                  <a:extLst>
                    <a:ext uri="{FF2B5EF4-FFF2-40B4-BE49-F238E27FC236}">
                      <a16:creationId xmlns:a16="http://schemas.microsoft.com/office/drawing/2014/main" id="{E17EE422-ABE7-C0DD-76F1-72B4851E6456}"/>
                    </a:ext>
                  </a:extLst>
                </p:cNvPr>
                <p:cNvSpPr txBox="1">
                  <a:spLocks noRot="1" noChangeAspect="1" noMove="1" noResize="1" noEditPoints="1" noAdjustHandles="1" noChangeArrowheads="1" noChangeShapeType="1" noTextEdit="1"/>
                </p:cNvSpPr>
                <p:nvPr/>
              </p:nvSpPr>
              <p:spPr>
                <a:xfrm>
                  <a:off x="1564441" y="5135722"/>
                  <a:ext cx="805670" cy="584775"/>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B49C8-DA68-B5A8-8B30-82347EFB687F}"/>
                  </a:ext>
                </a:extLst>
              </p:cNvPr>
              <p:cNvSpPr txBox="1"/>
              <p:nvPr/>
            </p:nvSpPr>
            <p:spPr>
              <a:xfrm>
                <a:off x="9244265" y="4737525"/>
                <a:ext cx="1351652" cy="1138773"/>
              </a:xfrm>
              <a:prstGeom prst="rect">
                <a:avLst/>
              </a:prstGeom>
              <a:noFill/>
            </p:spPr>
            <p:txBody>
              <a:bodyPr wrap="none">
                <a:spAutoFit/>
              </a:bodyPr>
              <a:lstStyle/>
              <a:p>
                <a:pPr algn="ctr"/>
                <a:r>
                  <a:rPr lang="en-US" sz="2000">
                    <a:latin typeface="Century Schoolbook" panose="02040604050505020304" pitchFamily="18" charset="0"/>
                  </a:rPr>
                  <a:t>uniformly</a:t>
                </a:r>
              </a:p>
              <a:p>
                <a:pPr algn="ctr"/>
                <a:r>
                  <a:rPr lang="en-US" sz="2000">
                    <a:latin typeface="Century Schoolbook" panose="02040604050505020304" pitchFamily="18" charset="0"/>
                  </a:rPr>
                  <a:t>random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𝑆</m:t>
                      </m:r>
                    </m:oMath>
                  </m:oMathPara>
                </a14:m>
                <a:endParaRPr lang="en-US" sz="2800"/>
              </a:p>
            </p:txBody>
          </p:sp>
        </mc:Choice>
        <mc:Fallback xmlns="">
          <p:sp>
            <p:nvSpPr>
              <p:cNvPr id="5" name="TextBox 4">
                <a:extLst>
                  <a:ext uri="{FF2B5EF4-FFF2-40B4-BE49-F238E27FC236}">
                    <a16:creationId xmlns:a16="http://schemas.microsoft.com/office/drawing/2014/main" id="{53AB49C8-DA68-B5A8-8B30-82347EFB687F}"/>
                  </a:ext>
                </a:extLst>
              </p:cNvPr>
              <p:cNvSpPr txBox="1">
                <a:spLocks noRot="1" noChangeAspect="1" noMove="1" noResize="1" noEditPoints="1" noAdjustHandles="1" noChangeArrowheads="1" noChangeShapeType="1" noTextEdit="1"/>
              </p:cNvSpPr>
              <p:nvPr/>
            </p:nvSpPr>
            <p:spPr>
              <a:xfrm>
                <a:off x="9244265" y="4737525"/>
                <a:ext cx="1351652" cy="1138773"/>
              </a:xfrm>
              <a:prstGeom prst="rect">
                <a:avLst/>
              </a:prstGeom>
              <a:blipFill>
                <a:blip r:embed="rId12"/>
                <a:stretch>
                  <a:fillRect t="-2674"/>
                </a:stretch>
              </a:blipFill>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FCEACDAE-C747-9EB1-320F-5CF34283F4CB}"/>
              </a:ext>
            </a:extLst>
          </p:cNvPr>
          <p:cNvGrpSpPr/>
          <p:nvPr/>
        </p:nvGrpSpPr>
        <p:grpSpPr>
          <a:xfrm>
            <a:off x="3003056" y="4575293"/>
            <a:ext cx="5882746" cy="1552769"/>
            <a:chOff x="3003056" y="4575293"/>
            <a:chExt cx="5882746" cy="1552769"/>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7649EE-0F75-6AB3-37A3-CE85A00C7185}"/>
                    </a:ext>
                  </a:extLst>
                </p:cNvPr>
                <p:cNvSpPr txBox="1"/>
                <p:nvPr/>
              </p:nvSpPr>
              <p:spPr>
                <a:xfrm>
                  <a:off x="5442482" y="4990186"/>
                  <a:ext cx="2031645" cy="1137876"/>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e>
                            </m:d>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𝑆</m:t>
                            </m:r>
                          </m:sub>
                          <m:sup/>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e>
                            </m:d>
                          </m:e>
                        </m:nary>
                      </m:oMath>
                    </m:oMathPara>
                  </a14:m>
                  <a:endParaRPr lang="en-US" sz="2800" baseline="-25000"/>
                </a:p>
              </p:txBody>
            </p:sp>
          </mc:Choice>
          <mc:Fallback xmlns="">
            <p:sp>
              <p:nvSpPr>
                <p:cNvPr id="2" name="TextBox 1">
                  <a:extLst>
                    <a:ext uri="{FF2B5EF4-FFF2-40B4-BE49-F238E27FC236}">
                      <a16:creationId xmlns:a16="http://schemas.microsoft.com/office/drawing/2014/main" id="{277649EE-0F75-6AB3-37A3-CE85A00C7185}"/>
                    </a:ext>
                  </a:extLst>
                </p:cNvPr>
                <p:cNvSpPr txBox="1">
                  <a:spLocks noRot="1" noChangeAspect="1" noMove="1" noResize="1" noEditPoints="1" noAdjustHandles="1" noChangeArrowheads="1" noChangeShapeType="1" noTextEdit="1"/>
                </p:cNvSpPr>
                <p:nvPr/>
              </p:nvSpPr>
              <p:spPr>
                <a:xfrm>
                  <a:off x="5442482" y="4990186"/>
                  <a:ext cx="2031645" cy="1137876"/>
                </a:xfrm>
                <a:prstGeom prst="rect">
                  <a:avLst/>
                </a:prstGeom>
                <a:blipFill>
                  <a:blip r:embed="rId13"/>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17F6C8F1-0AFF-6EF4-DC51-B2104385D6E9}"/>
                </a:ext>
              </a:extLst>
            </p:cNvPr>
            <p:cNvCxnSpPr>
              <a:cxnSpLocks/>
            </p:cNvCxnSpPr>
            <p:nvPr/>
          </p:nvCxnSpPr>
          <p:spPr>
            <a:xfrm>
              <a:off x="7517209" y="5516933"/>
              <a:ext cx="1368593"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 name="Graphic 3" descr="Speedometer Low outline">
              <a:extLst>
                <a:ext uri="{FF2B5EF4-FFF2-40B4-BE49-F238E27FC236}">
                  <a16:creationId xmlns:a16="http://schemas.microsoft.com/office/drawing/2014/main" id="{59B8A1EF-BB07-F16E-81B8-5689F62D47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8670" y="4635796"/>
              <a:ext cx="805670" cy="809670"/>
            </a:xfrm>
            <a:prstGeom prst="rect">
              <a:avLst/>
            </a:prstGeom>
          </p:spPr>
        </p:pic>
        <p:cxnSp>
          <p:nvCxnSpPr>
            <p:cNvPr id="35" name="Straight Arrow Connector 34">
              <a:extLst>
                <a:ext uri="{FF2B5EF4-FFF2-40B4-BE49-F238E27FC236}">
                  <a16:creationId xmlns:a16="http://schemas.microsoft.com/office/drawing/2014/main" id="{443F29C5-113B-E832-CEBE-B5AA233490A9}"/>
                </a:ext>
              </a:extLst>
            </p:cNvPr>
            <p:cNvCxnSpPr>
              <a:cxnSpLocks/>
            </p:cNvCxnSpPr>
            <p:nvPr/>
          </p:nvCxnSpPr>
          <p:spPr>
            <a:xfrm>
              <a:off x="3979625" y="5516933"/>
              <a:ext cx="1368591" cy="0"/>
            </a:xfrm>
            <a:prstGeom prst="straightConnector1">
              <a:avLst/>
            </a:prstGeom>
            <a:ln w="28575">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B31E317-36AA-749E-B64B-6DD6C797ADA3}"/>
                    </a:ext>
                  </a:extLst>
                </p:cNvPr>
                <p:cNvSpPr txBox="1"/>
                <p:nvPr/>
              </p:nvSpPr>
              <p:spPr>
                <a:xfrm>
                  <a:off x="3003056" y="5157212"/>
                  <a:ext cx="854145" cy="543417"/>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e>
                            </m:d>
                          </m:e>
                          <m:sup>
                            <m:r>
                              <a:rPr lang="en-US" sz="2800" b="0" i="1" smtClean="0">
                                <a:latin typeface="Cambria Math" panose="02040503050406030204" pitchFamily="18" charset="0"/>
                              </a:rPr>
                              <m:t>𝜆</m:t>
                            </m:r>
                          </m:sup>
                        </m:sSup>
                      </m:oMath>
                    </m:oMathPara>
                  </a14:m>
                  <a:endParaRPr lang="en-US" sz="2800" baseline="-25000"/>
                </a:p>
              </p:txBody>
            </p:sp>
          </mc:Choice>
          <mc:Fallback xmlns="">
            <p:sp>
              <p:nvSpPr>
                <p:cNvPr id="36" name="TextBox 35">
                  <a:extLst>
                    <a:ext uri="{FF2B5EF4-FFF2-40B4-BE49-F238E27FC236}">
                      <a16:creationId xmlns:a16="http://schemas.microsoft.com/office/drawing/2014/main" id="{AB31E317-36AA-749E-B64B-6DD6C797ADA3}"/>
                    </a:ext>
                  </a:extLst>
                </p:cNvPr>
                <p:cNvSpPr txBox="1">
                  <a:spLocks noRot="1" noChangeAspect="1" noMove="1" noResize="1" noEditPoints="1" noAdjustHandles="1" noChangeArrowheads="1" noChangeShapeType="1" noTextEdit="1"/>
                </p:cNvSpPr>
                <p:nvPr/>
              </p:nvSpPr>
              <p:spPr>
                <a:xfrm>
                  <a:off x="3003056" y="5157212"/>
                  <a:ext cx="854145" cy="543417"/>
                </a:xfrm>
                <a:prstGeom prst="rect">
                  <a:avLst/>
                </a:prstGeom>
                <a:blipFill>
                  <a:blip r:embed="rId14"/>
                  <a:stretch>
                    <a:fillRect/>
                  </a:stretch>
                </a:blipFill>
              </p:spPr>
              <p:txBody>
                <a:bodyPr/>
                <a:lstStyle/>
                <a:p>
                  <a:r>
                    <a:rPr lang="en-US">
                      <a:noFill/>
                    </a:rPr>
                    <a:t> </a:t>
                  </a:r>
                </a:p>
              </p:txBody>
            </p:sp>
          </mc:Fallback>
        </mc:AlternateContent>
        <p:pic>
          <p:nvPicPr>
            <p:cNvPr id="52" name="Graphic 51" descr="Fairy female outline">
              <a:extLst>
                <a:ext uri="{FF2B5EF4-FFF2-40B4-BE49-F238E27FC236}">
                  <a16:creationId xmlns:a16="http://schemas.microsoft.com/office/drawing/2014/main" id="{A4D0A00E-12FD-4536-BFD3-35392DC7B0C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86849" y="4575293"/>
              <a:ext cx="829786" cy="829786"/>
            </a:xfrm>
            <a:prstGeom prst="rect">
              <a:avLst/>
            </a:prstGeom>
          </p:spPr>
        </p:pic>
      </p:grpSp>
      <p:sp>
        <p:nvSpPr>
          <p:cNvPr id="12" name="Slide Number Placeholder 11">
            <a:extLst>
              <a:ext uri="{FF2B5EF4-FFF2-40B4-BE49-F238E27FC236}">
                <a16:creationId xmlns:a16="http://schemas.microsoft.com/office/drawing/2014/main" id="{DB6DBB8C-833A-C702-594F-6F04BB538128}"/>
              </a:ext>
            </a:extLst>
          </p:cNvPr>
          <p:cNvSpPr>
            <a:spLocks noGrp="1"/>
          </p:cNvSpPr>
          <p:nvPr>
            <p:ph type="sldNum" sz="quarter" idx="12"/>
          </p:nvPr>
        </p:nvSpPr>
        <p:spPr/>
        <p:txBody>
          <a:bodyPr/>
          <a:lstStyle/>
          <a:p>
            <a:fld id="{68E2B3F7-0564-411F-8980-F44F19FCCCAD}" type="slidenum">
              <a:rPr lang="en-US" smtClean="0"/>
              <a:t>58</a:t>
            </a:fld>
            <a:endParaRPr lang="en-US"/>
          </a:p>
        </p:txBody>
      </p:sp>
    </p:spTree>
    <p:extLst>
      <p:ext uri="{BB962C8B-B14F-4D97-AF65-F5344CB8AC3E}">
        <p14:creationId xmlns:p14="http://schemas.microsoft.com/office/powerpoint/2010/main" val="162918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B62A10F-7ED8-E659-FC99-5F51DC131F3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92C0D133-7020-B189-EB9C-8E49FA6F8A1F}"/>
                  </a:ext>
                </a:extLst>
              </p:cNvPr>
              <p:cNvSpPr>
                <a:spLocks noGrp="1"/>
              </p:cNvSpPr>
              <p:nvPr>
                <p:ph type="title"/>
              </p:nvPr>
            </p:nvSpPr>
            <p:spPr>
              <a:xfrm>
                <a:off x="838200" y="146641"/>
                <a:ext cx="10515600" cy="1325563"/>
              </a:xfrm>
            </p:spPr>
            <p:txBody>
              <a:bodyPr/>
              <a:lstStyle/>
              <a:p>
                <a:r>
                  <a:rPr lang="en-US">
                    <a:latin typeface="Century Schoolbook" panose="02040604050505020304" pitchFamily="18" charset="0"/>
                  </a:rPr>
                  <a:t>Fun Facts about the “</a:t>
                </a:r>
                <a14:m>
                  <m:oMath xmlns:m="http://schemas.openxmlformats.org/officeDocument/2006/math">
                    <m:r>
                      <a:rPr lang="en-US" b="0" i="1" smtClean="0">
                        <a:latin typeface="Cambria Math" panose="02040503050406030204" pitchFamily="18" charset="0"/>
                      </a:rPr>
                      <m:t>𝑆</m:t>
                    </m:r>
                  </m:oMath>
                </a14:m>
                <a:r>
                  <a:rPr lang="en-US">
                    <a:latin typeface="Century Schoolbook" panose="02040604050505020304" pitchFamily="18" charset="0"/>
                  </a:rPr>
                  <a:t>-Oracle”</a:t>
                </a:r>
              </a:p>
            </p:txBody>
          </p:sp>
        </mc:Choice>
        <mc:Fallback xmlns="">
          <p:sp>
            <p:nvSpPr>
              <p:cNvPr id="13" name="Title 1">
                <a:extLst>
                  <a:ext uri="{FF2B5EF4-FFF2-40B4-BE49-F238E27FC236}">
                    <a16:creationId xmlns:a16="http://schemas.microsoft.com/office/drawing/2014/main" id="{92C0D133-7020-B189-EB9C-8E49FA6F8A1F}"/>
                  </a:ext>
                </a:extLst>
              </p:cNvPr>
              <p:cNvSpPr>
                <a:spLocks noGrp="1" noRot="1" noChangeAspect="1" noMove="1" noResize="1" noEditPoints="1" noAdjustHandles="1" noChangeArrowheads="1" noChangeShapeType="1" noTextEdit="1"/>
              </p:cNvSpPr>
              <p:nvPr>
                <p:ph type="title"/>
              </p:nvPr>
            </p:nvSpPr>
            <p:spPr>
              <a:xfrm>
                <a:off x="838200" y="146641"/>
                <a:ext cx="10515600" cy="1325563"/>
              </a:xfrm>
              <a:blipFill>
                <a:blip r:embed="rId3"/>
                <a:stretch>
                  <a:fillRect l="-237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4D25245-6895-5855-0A27-A2C9382FBCFA}"/>
              </a:ext>
            </a:extLst>
          </p:cNvPr>
          <p:cNvGrpSpPr/>
          <p:nvPr/>
        </p:nvGrpSpPr>
        <p:grpSpPr>
          <a:xfrm>
            <a:off x="838199" y="1405712"/>
            <a:ext cx="4478267" cy="546614"/>
            <a:chOff x="838199" y="1405712"/>
            <a:chExt cx="4478267" cy="546614"/>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39269B-FDF3-F699-A3FC-8513606EF420}"/>
                    </a:ext>
                  </a:extLst>
                </p:cNvPr>
                <p:cNvSpPr txBox="1"/>
                <p:nvPr/>
              </p:nvSpPr>
              <p:spPr>
                <a:xfrm>
                  <a:off x="838199" y="1424168"/>
                  <a:ext cx="4478267" cy="461665"/>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1. Can extract </a:t>
                  </a:r>
                  <a14:m>
                    <m:oMath xmlns:m="http://schemas.openxmlformats.org/officeDocument/2006/math">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oMath>
                  </a14:m>
                  <a:r>
                    <a:rPr lang="en-US" sz="2400">
                      <a:latin typeface="Century Schoolbook" panose="02040604050505020304" pitchFamily="18" charset="0"/>
                    </a:rPr>
                    <a:t> from       . </a:t>
                  </a:r>
                </a:p>
              </p:txBody>
            </p:sp>
          </mc:Choice>
          <mc:Fallback xmlns="">
            <p:sp>
              <p:nvSpPr>
                <p:cNvPr id="17" name="TextBox 16">
                  <a:extLst>
                    <a:ext uri="{FF2B5EF4-FFF2-40B4-BE49-F238E27FC236}">
                      <a16:creationId xmlns:a16="http://schemas.microsoft.com/office/drawing/2014/main" id="{D239269B-FDF3-F699-A3FC-8513606EF420}"/>
                    </a:ext>
                  </a:extLst>
                </p:cNvPr>
                <p:cNvSpPr txBox="1">
                  <a:spLocks noRot="1" noChangeAspect="1" noMove="1" noResize="1" noEditPoints="1" noAdjustHandles="1" noChangeArrowheads="1" noChangeShapeType="1" noTextEdit="1"/>
                </p:cNvSpPr>
                <p:nvPr/>
              </p:nvSpPr>
              <p:spPr>
                <a:xfrm>
                  <a:off x="838199" y="1424168"/>
                  <a:ext cx="4478267" cy="461665"/>
                </a:xfrm>
                <a:prstGeom prst="rect">
                  <a:avLst/>
                </a:prstGeom>
                <a:blipFill>
                  <a:blip r:embed="rId4"/>
                  <a:stretch>
                    <a:fillRect l="-2041" t="-132000" b="-198667"/>
                  </a:stretch>
                </a:blipFill>
              </p:spPr>
              <p:txBody>
                <a:bodyPr/>
                <a:lstStyle/>
                <a:p>
                  <a:r>
                    <a:rPr lang="en-US">
                      <a:noFill/>
                    </a:rPr>
                    <a:t> </a:t>
                  </a:r>
                </a:p>
              </p:txBody>
            </p:sp>
          </mc:Fallback>
        </mc:AlternateContent>
        <p:pic>
          <p:nvPicPr>
            <p:cNvPr id="2" name="Graphic 1" descr="Fairy female outline">
              <a:extLst>
                <a:ext uri="{FF2B5EF4-FFF2-40B4-BE49-F238E27FC236}">
                  <a16:creationId xmlns:a16="http://schemas.microsoft.com/office/drawing/2014/main" id="{29919656-A19B-850A-51F1-2BAB93E40F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7801" y="1405712"/>
              <a:ext cx="546614" cy="546614"/>
            </a:xfrm>
            <a:prstGeom prst="rect">
              <a:avLst/>
            </a:prstGeom>
          </p:spPr>
        </p:pic>
      </p:grpSp>
      <p:grpSp>
        <p:nvGrpSpPr>
          <p:cNvPr id="37" name="Group 36">
            <a:extLst>
              <a:ext uri="{FF2B5EF4-FFF2-40B4-BE49-F238E27FC236}">
                <a16:creationId xmlns:a16="http://schemas.microsoft.com/office/drawing/2014/main" id="{D68869AC-3713-EDF0-5837-12D1201F595F}"/>
              </a:ext>
            </a:extLst>
          </p:cNvPr>
          <p:cNvGrpSpPr/>
          <p:nvPr/>
        </p:nvGrpSpPr>
        <p:grpSpPr>
          <a:xfrm>
            <a:off x="838199" y="2147269"/>
            <a:ext cx="6040031" cy="546614"/>
            <a:chOff x="838199" y="1405712"/>
            <a:chExt cx="6040031" cy="546614"/>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6B186A0-70B9-C29A-FB5C-FB77F942E21A}"/>
                    </a:ext>
                  </a:extLst>
                </p:cNvPr>
                <p:cNvSpPr txBox="1"/>
                <p:nvPr/>
              </p:nvSpPr>
              <p:spPr>
                <a:xfrm>
                  <a:off x="838199" y="1424168"/>
                  <a:ext cx="6040031" cy="461665"/>
                </a:xfrm>
                <a:prstGeom prst="rect">
                  <a:avLst/>
                </a:prstGeom>
                <a:solidFill>
                  <a:schemeClr val="tx2">
                    <a:lumMod val="10000"/>
                    <a:lumOff val="90000"/>
                  </a:schemeClr>
                </a:solidFill>
              </p:spPr>
              <p:txBody>
                <a:bodyPr wrap="square">
                  <a:spAutoFit/>
                </a:bodyPr>
                <a:lstStyle/>
                <a:p>
                  <a:r>
                    <a:rPr lang="en-US" sz="2400">
                      <a:latin typeface="Century Schoolbook" panose="02040604050505020304" pitchFamily="18" charset="0"/>
                    </a:rPr>
                    <a:t>2. Can simulate        using copies of </a:t>
                  </a:r>
                  <a14:m>
                    <m:oMath xmlns:m="http://schemas.openxmlformats.org/officeDocument/2006/math">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oMath>
                  </a14:m>
                  <a:r>
                    <a:rPr lang="en-US" sz="2400">
                      <a:latin typeface="Century Schoolbook" panose="02040604050505020304" pitchFamily="18" charset="0"/>
                    </a:rPr>
                    <a:t>.</a:t>
                  </a:r>
                </a:p>
              </p:txBody>
            </p:sp>
          </mc:Choice>
          <mc:Fallback xmlns="">
            <p:sp>
              <p:nvSpPr>
                <p:cNvPr id="38" name="TextBox 37">
                  <a:extLst>
                    <a:ext uri="{FF2B5EF4-FFF2-40B4-BE49-F238E27FC236}">
                      <a16:creationId xmlns:a16="http://schemas.microsoft.com/office/drawing/2014/main" id="{16B186A0-70B9-C29A-FB5C-FB77F942E21A}"/>
                    </a:ext>
                  </a:extLst>
                </p:cNvPr>
                <p:cNvSpPr txBox="1">
                  <a:spLocks noRot="1" noChangeAspect="1" noMove="1" noResize="1" noEditPoints="1" noAdjustHandles="1" noChangeArrowheads="1" noChangeShapeType="1" noTextEdit="1"/>
                </p:cNvSpPr>
                <p:nvPr/>
              </p:nvSpPr>
              <p:spPr>
                <a:xfrm>
                  <a:off x="838199" y="1424168"/>
                  <a:ext cx="6040031" cy="461665"/>
                </a:xfrm>
                <a:prstGeom prst="rect">
                  <a:avLst/>
                </a:prstGeom>
                <a:blipFill>
                  <a:blip r:embed="rId7"/>
                  <a:stretch>
                    <a:fillRect l="-1514" t="-130263" b="-194737"/>
                  </a:stretch>
                </a:blipFill>
              </p:spPr>
              <p:txBody>
                <a:bodyPr/>
                <a:lstStyle/>
                <a:p>
                  <a:r>
                    <a:rPr lang="en-US">
                      <a:noFill/>
                    </a:rPr>
                    <a:t> </a:t>
                  </a:r>
                </a:p>
              </p:txBody>
            </p:sp>
          </mc:Fallback>
        </mc:AlternateContent>
        <p:pic>
          <p:nvPicPr>
            <p:cNvPr id="39" name="Graphic 38" descr="Fairy female outline">
              <a:extLst>
                <a:ext uri="{FF2B5EF4-FFF2-40B4-BE49-F238E27FC236}">
                  <a16:creationId xmlns:a16="http://schemas.microsoft.com/office/drawing/2014/main" id="{3AE429B6-8907-BAE2-7AB0-84223D74B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4001" y="1405712"/>
              <a:ext cx="546614" cy="546614"/>
            </a:xfrm>
            <a:prstGeom prst="rect">
              <a:avLst/>
            </a:prstGeom>
          </p:spPr>
        </p:pic>
      </p:grpSp>
      <p:grpSp>
        <p:nvGrpSpPr>
          <p:cNvPr id="12" name="Group 11">
            <a:extLst>
              <a:ext uri="{FF2B5EF4-FFF2-40B4-BE49-F238E27FC236}">
                <a16:creationId xmlns:a16="http://schemas.microsoft.com/office/drawing/2014/main" id="{328EA3FB-C801-D098-C426-3BB0EBF48389}"/>
              </a:ext>
            </a:extLst>
          </p:cNvPr>
          <p:cNvGrpSpPr/>
          <p:nvPr/>
        </p:nvGrpSpPr>
        <p:grpSpPr>
          <a:xfrm>
            <a:off x="3674184" y="3429000"/>
            <a:ext cx="4439032" cy="1753241"/>
            <a:chOff x="3669188" y="3815213"/>
            <a:chExt cx="2953713" cy="1166599"/>
          </a:xfrm>
        </p:grpSpPr>
        <p:grpSp>
          <p:nvGrpSpPr>
            <p:cNvPr id="5" name="Group 4">
              <a:extLst>
                <a:ext uri="{FF2B5EF4-FFF2-40B4-BE49-F238E27FC236}">
                  <a16:creationId xmlns:a16="http://schemas.microsoft.com/office/drawing/2014/main" id="{B4E4E289-60E6-2465-BA46-68BFCFEFFB0B}"/>
                </a:ext>
              </a:extLst>
            </p:cNvPr>
            <p:cNvGrpSpPr/>
            <p:nvPr/>
          </p:nvGrpSpPr>
          <p:grpSpPr>
            <a:xfrm>
              <a:off x="3669188" y="3815213"/>
              <a:ext cx="1166599" cy="1166599"/>
              <a:chOff x="4049514" y="4090342"/>
              <a:chExt cx="1166599" cy="1166599"/>
            </a:xfrm>
          </p:grpSpPr>
          <p:pic>
            <p:nvPicPr>
              <p:cNvPr id="3" name="Graphic 2" descr="Fairy female outline">
                <a:extLst>
                  <a:ext uri="{FF2B5EF4-FFF2-40B4-BE49-F238E27FC236}">
                    <a16:creationId xmlns:a16="http://schemas.microsoft.com/office/drawing/2014/main" id="{3B39E096-5CF0-98CB-BDE0-AB54F6C6E6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7921" y="4258749"/>
                <a:ext cx="829786" cy="829786"/>
              </a:xfrm>
              <a:prstGeom prst="rect">
                <a:avLst/>
              </a:prstGeom>
            </p:spPr>
          </p:pic>
          <p:sp>
            <p:nvSpPr>
              <p:cNvPr id="4" name="Oval 3">
                <a:extLst>
                  <a:ext uri="{FF2B5EF4-FFF2-40B4-BE49-F238E27FC236}">
                    <a16:creationId xmlns:a16="http://schemas.microsoft.com/office/drawing/2014/main" id="{F57390C3-BED3-0132-4D0B-60D4EEACD265}"/>
                  </a:ext>
                </a:extLst>
              </p:cNvPr>
              <p:cNvSpPr/>
              <p:nvPr/>
            </p:nvSpPr>
            <p:spPr>
              <a:xfrm>
                <a:off x="4049514" y="4090342"/>
                <a:ext cx="1166599" cy="116659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E87BD9-4E42-FEB6-3F3A-3FB2D37AFE74}"/>
                    </a:ext>
                  </a:extLst>
                </p:cNvPr>
                <p:cNvSpPr txBox="1"/>
                <p:nvPr/>
              </p:nvSpPr>
              <p:spPr>
                <a:xfrm>
                  <a:off x="5004194" y="4105520"/>
                  <a:ext cx="1618707" cy="6143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latin typeface="Cambria Math" panose="02040503050406030204" pitchFamily="18" charset="0"/>
                              </a:rPr>
                            </m:ctrlPr>
                          </m:sSupPr>
                          <m:e>
                            <m:r>
                              <a:rPr lang="en-US" sz="5400" b="0" i="1" smtClean="0">
                                <a:latin typeface="Cambria Math" panose="02040503050406030204" pitchFamily="18" charset="0"/>
                              </a:rPr>
                              <m:t>≈</m:t>
                            </m:r>
                            <m:d>
                              <m:dPr>
                                <m:begChr m:val=""/>
                                <m:endChr m:val="⟩"/>
                                <m:ctrlPr>
                                  <a:rPr lang="en-US" sz="5400" b="0" i="1" smtClean="0">
                                    <a:latin typeface="Cambria Math" panose="02040503050406030204" pitchFamily="18" charset="0"/>
                                  </a:rPr>
                                </m:ctrlPr>
                              </m:dPr>
                              <m:e>
                                <m:d>
                                  <m:dPr>
                                    <m:begChr m:val="|"/>
                                    <m:endChr m:val=""/>
                                    <m:ctrlPr>
                                      <a:rPr lang="en-US" sz="5400" b="0" i="1" smtClean="0">
                                        <a:latin typeface="Cambria Math" panose="02040503050406030204" pitchFamily="18" charset="0"/>
                                      </a:rPr>
                                    </m:ctrlPr>
                                  </m:dPr>
                                  <m:e>
                                    <m:r>
                                      <a:rPr lang="en-US" sz="5400" b="0" i="1" smtClean="0">
                                        <a:latin typeface="Cambria Math" panose="02040503050406030204" pitchFamily="18" charset="0"/>
                                      </a:rPr>
                                      <m:t>𝑆</m:t>
                                    </m:r>
                                  </m:e>
                                </m:d>
                                <m:r>
                                  <a:rPr lang="en-US" sz="5400" b="0" i="1" smtClean="0">
                                    <a:latin typeface="Cambria Math" panose="02040503050406030204" pitchFamily="18" charset="0"/>
                                  </a:rPr>
                                  <m:t>−</m:t>
                                </m:r>
                              </m:e>
                            </m:d>
                          </m:e>
                          <m:sup>
                            <m:r>
                              <a:rPr lang="en-US" sz="5400" b="0" i="1" smtClean="0">
                                <a:latin typeface="Cambria Math" panose="02040503050406030204" pitchFamily="18" charset="0"/>
                              </a:rPr>
                              <m:t>𝑡</m:t>
                            </m:r>
                          </m:sup>
                        </m:sSup>
                      </m:oMath>
                    </m:oMathPara>
                  </a14:m>
                  <a:endParaRPr lang="en-US" sz="5400"/>
                </a:p>
              </p:txBody>
            </p:sp>
          </mc:Choice>
          <mc:Fallback xmlns="">
            <p:sp>
              <p:nvSpPr>
                <p:cNvPr id="8" name="TextBox 7">
                  <a:extLst>
                    <a:ext uri="{FF2B5EF4-FFF2-40B4-BE49-F238E27FC236}">
                      <a16:creationId xmlns:a16="http://schemas.microsoft.com/office/drawing/2014/main" id="{6AE87BD9-4E42-FEB6-3F3A-3FB2D37AFE74}"/>
                    </a:ext>
                  </a:extLst>
                </p:cNvPr>
                <p:cNvSpPr txBox="1">
                  <a:spLocks noRot="1" noChangeAspect="1" noMove="1" noResize="1" noEditPoints="1" noAdjustHandles="1" noChangeArrowheads="1" noChangeShapeType="1" noTextEdit="1"/>
                </p:cNvSpPr>
                <p:nvPr/>
              </p:nvSpPr>
              <p:spPr>
                <a:xfrm>
                  <a:off x="5004194" y="4105520"/>
                  <a:ext cx="1618707" cy="614380"/>
                </a:xfrm>
                <a:prstGeom prst="rect">
                  <a:avLst/>
                </a:prstGeom>
                <a:blipFill>
                  <a:blip r:embed="rId8"/>
                  <a:stretch>
                    <a:fillRect r="-3258"/>
                  </a:stretch>
                </a:blipFill>
              </p:spPr>
              <p:txBody>
                <a:bodyPr/>
                <a:lstStyle/>
                <a:p>
                  <a:r>
                    <a:rPr lang="en-US">
                      <a:noFill/>
                    </a:rPr>
                    <a:t> </a:t>
                  </a:r>
                </a:p>
              </p:txBody>
            </p:sp>
          </mc:Fallback>
        </mc:AlternateContent>
      </p:grpSp>
      <p:sp>
        <p:nvSpPr>
          <p:cNvPr id="7" name="Slide Number Placeholder 6">
            <a:extLst>
              <a:ext uri="{FF2B5EF4-FFF2-40B4-BE49-F238E27FC236}">
                <a16:creationId xmlns:a16="http://schemas.microsoft.com/office/drawing/2014/main" id="{CB2115F4-E517-9F4C-C804-96AE71201421}"/>
              </a:ext>
            </a:extLst>
          </p:cNvPr>
          <p:cNvSpPr>
            <a:spLocks noGrp="1"/>
          </p:cNvSpPr>
          <p:nvPr>
            <p:ph type="sldNum" sz="quarter" idx="12"/>
          </p:nvPr>
        </p:nvSpPr>
        <p:spPr/>
        <p:txBody>
          <a:bodyPr/>
          <a:lstStyle/>
          <a:p>
            <a:fld id="{68E2B3F7-0564-411F-8980-F44F19FCCCAD}" type="slidenum">
              <a:rPr lang="en-US" smtClean="0"/>
              <a:t>59</a:t>
            </a:fld>
            <a:endParaRPr lang="en-US"/>
          </a:p>
        </p:txBody>
      </p:sp>
    </p:spTree>
    <p:extLst>
      <p:ext uri="{BB962C8B-B14F-4D97-AF65-F5344CB8AC3E}">
        <p14:creationId xmlns:p14="http://schemas.microsoft.com/office/powerpoint/2010/main" val="1106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69B35CC-678F-0EBB-03F6-D35D0CCAD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5212B-E549-593D-B14F-6D327335CEB9}"/>
              </a:ext>
            </a:extLst>
          </p:cNvPr>
          <p:cNvSpPr>
            <a:spLocks noGrp="1"/>
          </p:cNvSpPr>
          <p:nvPr>
            <p:ph type="title"/>
          </p:nvPr>
        </p:nvSpPr>
        <p:spPr/>
        <p:txBody>
          <a:bodyPr/>
          <a:lstStyle/>
          <a:p>
            <a:pPr algn="ctr"/>
            <a:r>
              <a:rPr lang="en-US">
                <a:latin typeface="Century Schoolbook" panose="02040604050505020304" pitchFamily="18" charset="0"/>
              </a:rPr>
              <a:t>Private quantum money </a:t>
            </a:r>
            <a:r>
              <a:rPr lang="en-US">
                <a:solidFill>
                  <a:schemeClr val="bg2">
                    <a:lumMod val="75000"/>
                  </a:schemeClr>
                </a:solidFill>
                <a:latin typeface="Century Schoolbook" panose="02040604050505020304" pitchFamily="18" charset="0"/>
              </a:rPr>
              <a:t>[Wiesner’83]</a:t>
            </a:r>
            <a:endParaRPr lang="en-US">
              <a:solidFill>
                <a:schemeClr val="bg2">
                  <a:lumMod val="75000"/>
                </a:schemeClr>
              </a:solidFill>
            </a:endParaRPr>
          </a:p>
        </p:txBody>
      </p:sp>
      <p:sp>
        <p:nvSpPr>
          <p:cNvPr id="3" name="Content Placeholder 2">
            <a:extLst>
              <a:ext uri="{FF2B5EF4-FFF2-40B4-BE49-F238E27FC236}">
                <a16:creationId xmlns:a16="http://schemas.microsoft.com/office/drawing/2014/main" id="{3EFC2528-D3CA-4E79-27B2-DD778700ACC8}"/>
              </a:ext>
            </a:extLst>
          </p:cNvPr>
          <p:cNvSpPr>
            <a:spLocks noGrp="1"/>
          </p:cNvSpPr>
          <p:nvPr>
            <p:ph idx="1"/>
          </p:nvPr>
        </p:nvSpPr>
        <p:spPr>
          <a:xfrm>
            <a:off x="838200" y="1367554"/>
            <a:ext cx="10515600" cy="728283"/>
          </a:xfrm>
        </p:spPr>
        <p:txBody>
          <a:bodyPr>
            <a:normAutofit/>
          </a:bodyPr>
          <a:lstStyle/>
          <a:p>
            <a:pPr marL="0" indent="0">
              <a:buNone/>
            </a:pPr>
            <a:r>
              <a:rPr lang="en-US" sz="3200">
                <a:latin typeface="Century Schoolbook" panose="02040604050505020304" pitchFamily="18" charset="0"/>
              </a:rPr>
              <a:t>Average-case hard </a:t>
            </a:r>
            <a:r>
              <a:rPr lang="en-US" sz="3200" i="1">
                <a:solidFill>
                  <a:srgbClr val="7030A0"/>
                </a:solidFill>
                <a:latin typeface="Century Schoolbook" panose="02040604050505020304" pitchFamily="18" charset="0"/>
              </a:rPr>
              <a:t>cloning</a:t>
            </a:r>
            <a:r>
              <a:rPr lang="en-US" sz="3200">
                <a:latin typeface="Century Schoolbook" panose="02040604050505020304" pitchFamily="18" charset="0"/>
              </a:rPr>
              <a:t> problem.</a:t>
            </a:r>
            <a:endParaRPr lang="en-US" sz="320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0D7C543-3D61-0B5A-D910-260F8A8634FB}"/>
                  </a:ext>
                </a:extLst>
              </p:cNvPr>
              <p:cNvSpPr txBox="1">
                <a:spLocks/>
              </p:cNvSpPr>
              <p:nvPr/>
            </p:nvSpPr>
            <p:spPr>
              <a:xfrm>
                <a:off x="838200" y="5135668"/>
                <a:ext cx="11129920" cy="1306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a:latin typeface="Century Schoolbook" panose="02040604050505020304" pitchFamily="18" charset="0"/>
                  </a:rPr>
                  <a:t> states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𝑡</m:t>
                        </m:r>
                        <m:r>
                          <a:rPr lang="en-US" sz="2400" i="1">
                            <a:latin typeface="Cambria Math" panose="02040503050406030204" pitchFamily="18" charset="0"/>
                          </a:rPr>
                          <m:t>+1</m:t>
                        </m:r>
                      </m:sub>
                    </m:sSub>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oMath>
                </a14:m>
                <a:r>
                  <a:rPr lang="en-US" sz="2400"/>
                  <a:t> </a:t>
                </a:r>
                <a:r>
                  <a:rPr lang="en-US" sz="2400">
                    <a:latin typeface="Century Schoolbook" panose="02040604050505020304" pitchFamily="18" charset="0"/>
                  </a:rPr>
                  <a:t>accept.</a:t>
                </a:r>
              </a:p>
              <a:p>
                <a:pPr marL="0" indent="0">
                  <a:buNone/>
                </a:pPr>
                <a:endParaRPr lang="en-US" sz="2400"/>
              </a:p>
            </p:txBody>
          </p:sp>
        </mc:Choice>
        <mc:Fallback xmlns="">
          <p:sp>
            <p:nvSpPr>
              <p:cNvPr id="10" name="Content Placeholder 2">
                <a:extLst>
                  <a:ext uri="{FF2B5EF4-FFF2-40B4-BE49-F238E27FC236}">
                    <a16:creationId xmlns:a16="http://schemas.microsoft.com/office/drawing/2014/main" id="{10D7C543-3D61-0B5A-D910-260F8A8634FB}"/>
                  </a:ext>
                </a:extLst>
              </p:cNvPr>
              <p:cNvSpPr txBox="1">
                <a:spLocks noRot="1" noChangeAspect="1" noMove="1" noResize="1" noEditPoints="1" noAdjustHandles="1" noChangeArrowheads="1" noChangeShapeType="1" noTextEdit="1"/>
              </p:cNvSpPr>
              <p:nvPr/>
            </p:nvSpPr>
            <p:spPr>
              <a:xfrm>
                <a:off x="838200" y="5135668"/>
                <a:ext cx="11129920" cy="1306804"/>
              </a:xfrm>
              <a:prstGeom prst="rect">
                <a:avLst/>
              </a:prstGeom>
              <a:blipFill>
                <a:blip r:embed="rId2"/>
                <a:stretch>
                  <a:fillRect l="-877" t="-6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7FBE3E-BE3F-0D53-6A4B-722388D479E2}"/>
                  </a:ext>
                </a:extLst>
              </p:cNvPr>
              <p:cNvSpPr txBox="1"/>
              <p:nvPr/>
            </p:nvSpPr>
            <p:spPr>
              <a:xfrm>
                <a:off x="166320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EE7FBE3E-BE3F-0D53-6A4B-722388D479E2}"/>
                  </a:ext>
                </a:extLst>
              </p:cNvPr>
              <p:cNvSpPr txBox="1">
                <a:spLocks noRot="1" noChangeAspect="1" noMove="1" noResize="1" noEditPoints="1" noAdjustHandles="1" noChangeArrowheads="1" noChangeShapeType="1" noTextEdit="1"/>
              </p:cNvSpPr>
              <p:nvPr/>
            </p:nvSpPr>
            <p:spPr>
              <a:xfrm>
                <a:off x="166320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DC0A0FE-5ADE-4CCA-72FA-A6CF4CEABAE0}"/>
                  </a:ext>
                </a:extLst>
              </p:cNvPr>
              <p:cNvSpPr txBox="1"/>
              <p:nvPr/>
            </p:nvSpPr>
            <p:spPr>
              <a:xfrm>
                <a:off x="315197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i="1" baseline="-25000"/>
              </a:p>
            </p:txBody>
          </p:sp>
        </mc:Choice>
        <mc:Fallback xmlns="">
          <p:sp>
            <p:nvSpPr>
              <p:cNvPr id="12" name="TextBox 11">
                <a:extLst>
                  <a:ext uri="{FF2B5EF4-FFF2-40B4-BE49-F238E27FC236}">
                    <a16:creationId xmlns:a16="http://schemas.microsoft.com/office/drawing/2014/main" id="{1DC0A0FE-5ADE-4CCA-72FA-A6CF4CEABAE0}"/>
                  </a:ext>
                </a:extLst>
              </p:cNvPr>
              <p:cNvSpPr txBox="1">
                <a:spLocks noRot="1" noChangeAspect="1" noMove="1" noResize="1" noEditPoints="1" noAdjustHandles="1" noChangeArrowheads="1" noChangeShapeType="1" noTextEdit="1"/>
              </p:cNvSpPr>
              <p:nvPr/>
            </p:nvSpPr>
            <p:spPr>
              <a:xfrm>
                <a:off x="315197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EAA61C70-7ECE-6292-DDA5-2588770DD0F9}"/>
              </a:ext>
            </a:extLst>
          </p:cNvPr>
          <p:cNvCxnSpPr>
            <a:cxnSpLocks/>
          </p:cNvCxnSpPr>
          <p:nvPr/>
        </p:nvCxnSpPr>
        <p:spPr>
          <a:xfrm>
            <a:off x="232478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D4B0754-1847-6B6B-A1FA-BBEC6B6C00AF}"/>
              </a:ext>
            </a:extLst>
          </p:cNvPr>
          <p:cNvCxnSpPr/>
          <p:nvPr/>
        </p:nvCxnSpPr>
        <p:spPr>
          <a:xfrm>
            <a:off x="4916597" y="3571240"/>
            <a:ext cx="285919" cy="63117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B80A9DD-1DE6-05D7-4630-B7EFD24C7DF4}"/>
                  </a:ext>
                </a:extLst>
              </p:cNvPr>
              <p:cNvSpPr txBox="1"/>
              <p:nvPr/>
            </p:nvSpPr>
            <p:spPr>
              <a:xfrm>
                <a:off x="484137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FB80A9DD-1DE6-05D7-4630-B7EFD24C7DF4}"/>
                  </a:ext>
                </a:extLst>
              </p:cNvPr>
              <p:cNvSpPr txBox="1">
                <a:spLocks noRot="1" noChangeAspect="1" noMove="1" noResize="1" noEditPoints="1" noAdjustHandles="1" noChangeArrowheads="1" noChangeShapeType="1" noTextEdit="1"/>
              </p:cNvSpPr>
              <p:nvPr/>
            </p:nvSpPr>
            <p:spPr>
              <a:xfrm>
                <a:off x="4841371" y="2841625"/>
                <a:ext cx="439095" cy="513282"/>
              </a:xfrm>
              <a:prstGeom prst="rect">
                <a:avLst/>
              </a:prstGeom>
              <a:blipFill>
                <a:blip r:embed="rId5"/>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673C7469-E3B3-E630-F60C-077340D9907F}"/>
              </a:ext>
            </a:extLst>
          </p:cNvPr>
          <p:cNvGrpSpPr/>
          <p:nvPr/>
        </p:nvGrpSpPr>
        <p:grpSpPr>
          <a:xfrm>
            <a:off x="6905724" y="2299183"/>
            <a:ext cx="2286393" cy="975838"/>
            <a:chOff x="4822400" y="2303256"/>
            <a:chExt cx="2286393" cy="975838"/>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B706170-5B6F-E453-B178-7A08C85B7F65}"/>
                    </a:ext>
                  </a:extLst>
                </p:cNvPr>
                <p:cNvSpPr txBox="1"/>
                <p:nvPr/>
              </p:nvSpPr>
              <p:spPr>
                <a:xfrm>
                  <a:off x="4822400" y="2585378"/>
                  <a:ext cx="1027823" cy="693716"/>
                </a:xfrm>
                <a:prstGeom prst="rect">
                  <a:avLst/>
                </a:prstGeom>
                <a:noFill/>
              </p:spPr>
              <p:txBody>
                <a:bodyPr wrap="square">
                  <a:spAutoFit/>
                </a:bodyPr>
                <a:lstStyle/>
                <a:p>
                  <a:pPr algn="ctr"/>
                  <a14:m>
                    <m:oMath xmlns:m="http://schemas.openxmlformats.org/officeDocument/2006/math">
                      <m:r>
                        <a:rPr lang="en-US" sz="4000" b="0" i="1" baseline="-25000" dirty="0" smtClean="0">
                          <a:latin typeface="Cambria Math" panose="02040503050406030204" pitchFamily="18" charset="0"/>
                        </a:rPr>
                        <m:t>𝜌</m:t>
                      </m:r>
                    </m:oMath>
                  </a14:m>
                  <a:r>
                    <a:rPr lang="en-US" sz="4000" b="0" i="0" baseline="-25000">
                      <a:latin typeface="+mj-lt"/>
                    </a:rPr>
                    <a:t> , </a:t>
                  </a:r>
                  <a14:m>
                    <m:oMath xmlns:m="http://schemas.openxmlformats.org/officeDocument/2006/math">
                      <m:r>
                        <a:rPr lang="en-US" sz="4000" b="0" i="1" baseline="-25000" dirty="0" smtClean="0">
                          <a:latin typeface="Cambria Math" panose="02040503050406030204" pitchFamily="18" charset="0"/>
                        </a:rPr>
                        <m:t>𝑥</m:t>
                      </m:r>
                    </m:oMath>
                  </a14:m>
                  <a:endParaRPr lang="en-US" sz="4000" baseline="-25000"/>
                </a:p>
              </p:txBody>
            </p:sp>
          </mc:Choice>
          <mc:Fallback xmlns="">
            <p:sp>
              <p:nvSpPr>
                <p:cNvPr id="11" name="TextBox 10">
                  <a:extLst>
                    <a:ext uri="{FF2B5EF4-FFF2-40B4-BE49-F238E27FC236}">
                      <a16:creationId xmlns:a16="http://schemas.microsoft.com/office/drawing/2014/main" id="{4B706170-5B6F-E453-B178-7A08C85B7F65}"/>
                    </a:ext>
                  </a:extLst>
                </p:cNvPr>
                <p:cNvSpPr txBox="1">
                  <a:spLocks noRot="1" noChangeAspect="1" noMove="1" noResize="1" noEditPoints="1" noAdjustHandles="1" noChangeArrowheads="1" noChangeShapeType="1" noTextEdit="1"/>
                </p:cNvSpPr>
                <p:nvPr/>
              </p:nvSpPr>
              <p:spPr>
                <a:xfrm>
                  <a:off x="4822400" y="2585378"/>
                  <a:ext cx="1027823" cy="693716"/>
                </a:xfrm>
                <a:prstGeom prst="rect">
                  <a:avLst/>
                </a:prstGeom>
                <a:blipFill>
                  <a:blip r:embed="rId6"/>
                  <a:stretch>
                    <a:fillRect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414C681-802B-0B61-F849-B46E695E222A}"/>
                    </a:ext>
                  </a:extLst>
                </p:cNvPr>
                <p:cNvSpPr txBox="1"/>
                <p:nvPr/>
              </p:nvSpPr>
              <p:spPr>
                <a:xfrm>
                  <a:off x="610555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𝑉</m:t>
                        </m:r>
                      </m:oMath>
                    </m:oMathPara>
                  </a14:m>
                  <a:endParaRPr lang="en-US" sz="4000" i="1" baseline="-25000"/>
                </a:p>
              </p:txBody>
            </p:sp>
          </mc:Choice>
          <mc:Fallback xmlns="">
            <p:sp>
              <p:nvSpPr>
                <p:cNvPr id="13" name="TextBox 12">
                  <a:extLst>
                    <a:ext uri="{FF2B5EF4-FFF2-40B4-BE49-F238E27FC236}">
                      <a16:creationId xmlns:a16="http://schemas.microsoft.com/office/drawing/2014/main" id="{F414C681-802B-0B61-F849-B46E695E222A}"/>
                    </a:ext>
                  </a:extLst>
                </p:cNvPr>
                <p:cNvSpPr txBox="1">
                  <a:spLocks noRot="1" noChangeAspect="1" noMove="1" noResize="1" noEditPoints="1" noAdjustHandles="1" noChangeArrowheads="1" noChangeShapeType="1" noTextEdit="1"/>
                </p:cNvSpPr>
                <p:nvPr/>
              </p:nvSpPr>
              <p:spPr>
                <a:xfrm>
                  <a:off x="6105550" y="2303256"/>
                  <a:ext cx="634628" cy="693716"/>
                </a:xfrm>
                <a:prstGeom prst="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52AF5B2-E4AC-B0EF-921B-73BBA4D346B0}"/>
                </a:ext>
              </a:extLst>
            </p:cNvPr>
            <p:cNvCxnSpPr>
              <a:cxnSpLocks/>
            </p:cNvCxnSpPr>
            <p:nvPr/>
          </p:nvCxnSpPr>
          <p:spPr>
            <a:xfrm>
              <a:off x="5782836" y="3133438"/>
              <a:ext cx="1325957"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71D902CE-9FAF-A056-77E7-DE872453731E}"/>
              </a:ext>
            </a:extLst>
          </p:cNvPr>
          <p:cNvSpPr txBox="1"/>
          <p:nvPr/>
        </p:nvSpPr>
        <p:spPr>
          <a:xfrm>
            <a:off x="9194322" y="2762066"/>
            <a:ext cx="2023093" cy="461665"/>
          </a:xfrm>
          <a:prstGeom prst="rect">
            <a:avLst/>
          </a:prstGeom>
          <a:noFill/>
        </p:spPr>
        <p:txBody>
          <a:bodyPr wrap="square">
            <a:spAutoFit/>
          </a:bodyPr>
          <a:lstStyle/>
          <a:p>
            <a:pPr algn="ctr"/>
            <a:r>
              <a:rPr lang="en-US" sz="3600" baseline="-25000">
                <a:latin typeface="Century Schoolbook" panose="02040604050505020304" pitchFamily="18" charset="0"/>
              </a:rPr>
              <a:t>accept/reject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51B766-7A41-5603-3A7E-DCA908AD6663}"/>
                  </a:ext>
                </a:extLst>
              </p:cNvPr>
              <p:cNvSpPr txBox="1"/>
              <p:nvPr/>
            </p:nvSpPr>
            <p:spPr>
              <a:xfrm>
                <a:off x="3274386" y="2374742"/>
                <a:ext cx="10741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𝑡</m:t>
                      </m:r>
                    </m:oMath>
                  </m:oMathPara>
                </a14:m>
                <a:endParaRPr lang="en-IL" sz="2400"/>
              </a:p>
            </p:txBody>
          </p:sp>
        </mc:Choice>
        <mc:Fallback xmlns="">
          <p:sp>
            <p:nvSpPr>
              <p:cNvPr id="16" name="TextBox 15">
                <a:extLst>
                  <a:ext uri="{FF2B5EF4-FFF2-40B4-BE49-F238E27FC236}">
                    <a16:creationId xmlns:a16="http://schemas.microsoft.com/office/drawing/2014/main" id="{8E51B766-7A41-5603-3A7E-DCA908AD6663}"/>
                  </a:ext>
                </a:extLst>
              </p:cNvPr>
              <p:cNvSpPr txBox="1">
                <a:spLocks noRot="1" noChangeAspect="1" noMove="1" noResize="1" noEditPoints="1" noAdjustHandles="1" noChangeArrowheads="1" noChangeShapeType="1" noTextEdit="1"/>
              </p:cNvSpPr>
              <p:nvPr/>
            </p:nvSpPr>
            <p:spPr>
              <a:xfrm>
                <a:off x="3274386" y="2374742"/>
                <a:ext cx="1074122" cy="461665"/>
              </a:xfrm>
              <a:prstGeom prst="rect">
                <a:avLst/>
              </a:prstGeom>
              <a:blipFill>
                <a:blip r:embed="rId8"/>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AA7E372-920B-5FDA-454B-554DE3527731}"/>
                  </a:ext>
                </a:extLst>
              </p:cNvPr>
              <p:cNvSpPr txBox="1"/>
              <p:nvPr/>
            </p:nvSpPr>
            <p:spPr>
              <a:xfrm>
                <a:off x="4806817" y="2664084"/>
                <a:ext cx="10741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𝑡</m:t>
                      </m:r>
                    </m:oMath>
                  </m:oMathPara>
                </a14:m>
                <a:endParaRPr lang="en-IL" sz="2400"/>
              </a:p>
            </p:txBody>
          </p:sp>
        </mc:Choice>
        <mc:Fallback xmlns="">
          <p:sp>
            <p:nvSpPr>
              <p:cNvPr id="17" name="TextBox 16">
                <a:extLst>
                  <a:ext uri="{FF2B5EF4-FFF2-40B4-BE49-F238E27FC236}">
                    <a16:creationId xmlns:a16="http://schemas.microsoft.com/office/drawing/2014/main" id="{4AA7E372-920B-5FDA-454B-554DE3527731}"/>
                  </a:ext>
                </a:extLst>
              </p:cNvPr>
              <p:cNvSpPr txBox="1">
                <a:spLocks noRot="1" noChangeAspect="1" noMove="1" noResize="1" noEditPoints="1" noAdjustHandles="1" noChangeArrowheads="1" noChangeShapeType="1" noTextEdit="1"/>
              </p:cNvSpPr>
              <p:nvPr/>
            </p:nvSpPr>
            <p:spPr>
              <a:xfrm>
                <a:off x="4806817" y="2664084"/>
                <a:ext cx="1074122" cy="461665"/>
              </a:xfrm>
              <a:prstGeom prst="rect">
                <a:avLst/>
              </a:prstGeom>
              <a:blipFill>
                <a:blip r:embed="rId9"/>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DE2280D-F40E-250C-258C-09E53A698AA8}"/>
                  </a:ext>
                </a:extLst>
              </p:cNvPr>
              <p:cNvSpPr txBox="1"/>
              <p:nvPr/>
            </p:nvSpPr>
            <p:spPr>
              <a:xfrm>
                <a:off x="3983446" y="4416695"/>
                <a:ext cx="1715854"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𝑡</m:t>
                          </m:r>
                          <m:r>
                            <a:rPr lang="en-US" sz="2800" b="0" i="1" smtClean="0">
                              <a:latin typeface="Cambria Math" panose="02040503050406030204" pitchFamily="18" charset="0"/>
                            </a:rPr>
                            <m:t>+1</m:t>
                          </m:r>
                        </m:sub>
                      </m:sSub>
                    </m:oMath>
                  </m:oMathPara>
                </a14:m>
                <a:endParaRPr lang="en-US" sz="2800" baseline="-25000"/>
              </a:p>
            </p:txBody>
          </p:sp>
        </mc:Choice>
        <mc:Fallback xmlns="">
          <p:sp>
            <p:nvSpPr>
              <p:cNvPr id="20" name="TextBox 19">
                <a:extLst>
                  <a:ext uri="{FF2B5EF4-FFF2-40B4-BE49-F238E27FC236}">
                    <a16:creationId xmlns:a16="http://schemas.microsoft.com/office/drawing/2014/main" id="{7DE2280D-F40E-250C-258C-09E53A698AA8}"/>
                  </a:ext>
                </a:extLst>
              </p:cNvPr>
              <p:cNvSpPr txBox="1">
                <a:spLocks noRot="1" noChangeAspect="1" noMove="1" noResize="1" noEditPoints="1" noAdjustHandles="1" noChangeArrowheads="1" noChangeShapeType="1" noTextEdit="1"/>
              </p:cNvSpPr>
              <p:nvPr/>
            </p:nvSpPr>
            <p:spPr>
              <a:xfrm>
                <a:off x="3983446" y="4416695"/>
                <a:ext cx="1715854" cy="513282"/>
              </a:xfrm>
              <a:prstGeom prst="rect">
                <a:avLst/>
              </a:prstGeom>
              <a:blipFill>
                <a:blip r:embed="rId10"/>
                <a:stretch>
                  <a:fillRect/>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E85A9818-DF7A-846D-6369-D7DDF1ED837A}"/>
              </a:ext>
            </a:extLst>
          </p:cNvPr>
          <p:cNvCxnSpPr>
            <a:cxnSpLocks/>
          </p:cNvCxnSpPr>
          <p:nvPr/>
        </p:nvCxnSpPr>
        <p:spPr>
          <a:xfrm flipH="1">
            <a:off x="5060918" y="3364271"/>
            <a:ext cx="1" cy="116896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C2095CF1-AE09-A4D5-852A-43E483B73E86}"/>
              </a:ext>
            </a:extLst>
          </p:cNvPr>
          <p:cNvSpPr>
            <a:spLocks noGrp="1"/>
          </p:cNvSpPr>
          <p:nvPr>
            <p:ph type="sldNum" sz="quarter" idx="12"/>
          </p:nvPr>
        </p:nvSpPr>
        <p:spPr/>
        <p:txBody>
          <a:bodyPr/>
          <a:lstStyle/>
          <a:p>
            <a:fld id="{68E2B3F7-0564-411F-8980-F44F19FCCCAD}" type="slidenum">
              <a:rPr lang="en-US" smtClean="0"/>
              <a:t>6</a:t>
            </a:fld>
            <a:endParaRPr lang="en-US"/>
          </a:p>
        </p:txBody>
      </p:sp>
    </p:spTree>
    <p:extLst>
      <p:ext uri="{BB962C8B-B14F-4D97-AF65-F5344CB8AC3E}">
        <p14:creationId xmlns:p14="http://schemas.microsoft.com/office/powerpoint/2010/main" val="25893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3668553-8B38-5B14-2307-A720E4229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914C0-F087-F693-FC18-21208E0CEB6F}"/>
              </a:ext>
            </a:extLst>
          </p:cNvPr>
          <p:cNvSpPr>
            <a:spLocks noGrp="1"/>
          </p:cNvSpPr>
          <p:nvPr>
            <p:ph type="title"/>
          </p:nvPr>
        </p:nvSpPr>
        <p:spPr>
          <a:xfrm>
            <a:off x="0" y="365125"/>
            <a:ext cx="12192000" cy="1325563"/>
          </a:xfrm>
        </p:spPr>
        <p:txBody>
          <a:bodyPr>
            <a:normAutofit/>
          </a:bodyPr>
          <a:lstStyle/>
          <a:p>
            <a:r>
              <a:rPr lang="en-US">
                <a:latin typeface="Century Schoolbook" panose="02040604050505020304" pitchFamily="18" charset="0"/>
              </a:rPr>
              <a:t>Gentle Search </a:t>
            </a:r>
            <a:r>
              <a:rPr lang="en-US">
                <a:solidFill>
                  <a:schemeClr val="bg2">
                    <a:lumMod val="75000"/>
                  </a:schemeClr>
                </a:solidFill>
                <a:latin typeface="Century Schoolbook" panose="02040604050505020304" pitchFamily="18" charset="0"/>
              </a:rPr>
              <a:t>[Aaronson’19] </a:t>
            </a:r>
            <a:br>
              <a:rPr lang="en-US">
                <a:solidFill>
                  <a:schemeClr val="bg2">
                    <a:lumMod val="75000"/>
                  </a:schemeClr>
                </a:solidFill>
                <a:latin typeface="Century Schoolbook" panose="02040604050505020304" pitchFamily="18" charset="0"/>
              </a:rPr>
            </a:br>
            <a:r>
              <a:rPr lang="en-US">
                <a:solidFill>
                  <a:schemeClr val="bg2">
                    <a:lumMod val="75000"/>
                  </a:schemeClr>
                </a:solidFill>
                <a:latin typeface="Century Schoolbook" panose="02040604050505020304" pitchFamily="18" charset="0"/>
              </a:rPr>
              <a:t>(similar </a:t>
            </a:r>
            <a:r>
              <a:rPr lang="en-US" err="1">
                <a:solidFill>
                  <a:schemeClr val="bg2">
                    <a:lumMod val="75000"/>
                  </a:schemeClr>
                </a:solidFill>
                <a:latin typeface="Century Schoolbook" panose="02040604050505020304" pitchFamily="18" charset="0"/>
              </a:rPr>
              <a:t>guaranteess</a:t>
            </a:r>
            <a:r>
              <a:rPr lang="en-US">
                <a:solidFill>
                  <a:schemeClr val="bg2">
                    <a:lumMod val="75000"/>
                  </a:schemeClr>
                </a:solidFill>
                <a:latin typeface="Century Schoolbook" panose="02040604050505020304" pitchFamily="18" charset="0"/>
              </a:rPr>
              <a:t> to [WB23] algorithm)</a:t>
            </a:r>
            <a:endParaRPr lang="en-US">
              <a:solidFill>
                <a:schemeClr val="bg2">
                  <a:lumMod val="75000"/>
                </a:schemeClr>
              </a:solidFill>
            </a:endParaRPr>
          </a:p>
        </p:txBody>
      </p:sp>
      <p:grpSp>
        <p:nvGrpSpPr>
          <p:cNvPr id="4" name="Group 3">
            <a:extLst>
              <a:ext uri="{FF2B5EF4-FFF2-40B4-BE49-F238E27FC236}">
                <a16:creationId xmlns:a16="http://schemas.microsoft.com/office/drawing/2014/main" id="{C47E23C3-F887-2104-D9D7-2A3D5EE67015}"/>
              </a:ext>
            </a:extLst>
          </p:cNvPr>
          <p:cNvGrpSpPr/>
          <p:nvPr/>
        </p:nvGrpSpPr>
        <p:grpSpPr>
          <a:xfrm>
            <a:off x="949296" y="1655268"/>
            <a:ext cx="8714012" cy="1512986"/>
            <a:chOff x="949296" y="1655268"/>
            <a:chExt cx="8714012" cy="1512986"/>
          </a:xfrm>
        </p:grpSpPr>
        <p:sp>
          <p:nvSpPr>
            <p:cNvPr id="5" name="TextBox 4">
              <a:extLst>
                <a:ext uri="{FF2B5EF4-FFF2-40B4-BE49-F238E27FC236}">
                  <a16:creationId xmlns:a16="http://schemas.microsoft.com/office/drawing/2014/main" id="{077B1F95-396C-2856-268E-FE08CA26157E}"/>
                </a:ext>
              </a:extLst>
            </p:cNvPr>
            <p:cNvSpPr txBox="1"/>
            <p:nvPr/>
          </p:nvSpPr>
          <p:spPr>
            <a:xfrm>
              <a:off x="949296" y="1655268"/>
              <a:ext cx="6097348" cy="461665"/>
            </a:xfrm>
            <a:prstGeom prst="rect">
              <a:avLst/>
            </a:prstGeom>
            <a:noFill/>
          </p:spPr>
          <p:txBody>
            <a:bodyPr wrap="square">
              <a:spAutoFit/>
            </a:bodyPr>
            <a:lstStyle/>
            <a:p>
              <a:r>
                <a:rPr lang="en-US" sz="2400">
                  <a:latin typeface="Century Schoolbook" panose="02040604050505020304" pitchFamily="18" charset="0"/>
                </a:rPr>
                <a:t>Given a bunch of verification algorithms</a:t>
              </a:r>
              <a:endParaRPr lang="en-US" sz="2400"/>
            </a:p>
          </p:txBody>
        </p:sp>
        <p:grpSp>
          <p:nvGrpSpPr>
            <p:cNvPr id="40" name="Group 39">
              <a:extLst>
                <a:ext uri="{FF2B5EF4-FFF2-40B4-BE49-F238E27FC236}">
                  <a16:creationId xmlns:a16="http://schemas.microsoft.com/office/drawing/2014/main" id="{550452F9-423A-FF70-1DC0-C632FB7C1B41}"/>
                </a:ext>
              </a:extLst>
            </p:cNvPr>
            <p:cNvGrpSpPr/>
            <p:nvPr/>
          </p:nvGrpSpPr>
          <p:grpSpPr>
            <a:xfrm>
              <a:off x="2087745" y="2370972"/>
              <a:ext cx="7575563" cy="797282"/>
              <a:chOff x="2087745" y="2370972"/>
              <a:chExt cx="7575563" cy="797282"/>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B83A854-8604-43CE-A075-CAAF747BD528}"/>
                      </a:ext>
                    </a:extLst>
                  </p:cNvPr>
                  <p:cNvSpPr/>
                  <p:nvPr/>
                </p:nvSpPr>
                <p:spPr>
                  <a:xfrm>
                    <a:off x="2087745"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1</m:t>
                                  </m:r>
                                </m:sub>
                              </m:sSub>
                            </m:sub>
                          </m:sSub>
                        </m:oMath>
                      </m:oMathPara>
                    </a14:m>
                    <a:endParaRPr lang="en-US" sz="3600"/>
                  </a:p>
                </p:txBody>
              </p:sp>
            </mc:Choice>
            <mc:Fallback xmlns="">
              <p:sp>
                <p:nvSpPr>
                  <p:cNvPr id="7" name="Rectangle 6">
                    <a:extLst>
                      <a:ext uri="{FF2B5EF4-FFF2-40B4-BE49-F238E27FC236}">
                        <a16:creationId xmlns:a16="http://schemas.microsoft.com/office/drawing/2014/main" id="{DB83A854-8604-43CE-A075-CAAF747BD528}"/>
                      </a:ext>
                    </a:extLst>
                  </p:cNvPr>
                  <p:cNvSpPr>
                    <a:spLocks noRot="1" noChangeAspect="1" noMove="1" noResize="1" noEditPoints="1" noAdjustHandles="1" noChangeArrowheads="1" noChangeShapeType="1" noTextEdit="1"/>
                  </p:cNvSpPr>
                  <p:nvPr/>
                </p:nvSpPr>
                <p:spPr>
                  <a:xfrm>
                    <a:off x="2087745" y="2370972"/>
                    <a:ext cx="797282" cy="7972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5825E03-C95D-B83B-A9A3-F33113D9D819}"/>
                      </a:ext>
                    </a:extLst>
                  </p:cNvPr>
                  <p:cNvSpPr/>
                  <p:nvPr/>
                </p:nvSpPr>
                <p:spPr>
                  <a:xfrm>
                    <a:off x="8866026"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𝑁</m:t>
                                  </m:r>
                                </m:sub>
                              </m:sSub>
                            </m:sub>
                          </m:sSub>
                        </m:oMath>
                      </m:oMathPara>
                    </a14:m>
                    <a:endParaRPr lang="en-US" sz="3600"/>
                  </a:p>
                </p:txBody>
              </p:sp>
            </mc:Choice>
            <mc:Fallback xmlns="">
              <p:sp>
                <p:nvSpPr>
                  <p:cNvPr id="18" name="Rectangle 17">
                    <a:extLst>
                      <a:ext uri="{FF2B5EF4-FFF2-40B4-BE49-F238E27FC236}">
                        <a16:creationId xmlns:a16="http://schemas.microsoft.com/office/drawing/2014/main" id="{E5825E03-C95D-B83B-A9A3-F33113D9D819}"/>
                      </a:ext>
                    </a:extLst>
                  </p:cNvPr>
                  <p:cNvSpPr>
                    <a:spLocks noRot="1" noChangeAspect="1" noMove="1" noResize="1" noEditPoints="1" noAdjustHandles="1" noChangeArrowheads="1" noChangeShapeType="1" noTextEdit="1"/>
                  </p:cNvSpPr>
                  <p:nvPr/>
                </p:nvSpPr>
                <p:spPr>
                  <a:xfrm>
                    <a:off x="8866026" y="2370972"/>
                    <a:ext cx="797282" cy="7972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4DEF248-1CC8-D863-D46F-6689CA1DE59A}"/>
                      </a:ext>
                    </a:extLst>
                  </p:cNvPr>
                  <p:cNvSpPr/>
                  <p:nvPr/>
                </p:nvSpPr>
                <p:spPr>
                  <a:xfrm>
                    <a:off x="3088223"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2</m:t>
                                  </m:r>
                                </m:sub>
                              </m:sSub>
                            </m:sub>
                          </m:sSub>
                        </m:oMath>
                      </m:oMathPara>
                    </a14:m>
                    <a:endParaRPr lang="en-US" sz="3600"/>
                  </a:p>
                </p:txBody>
              </p:sp>
            </mc:Choice>
            <mc:Fallback xmlns="">
              <p:sp>
                <p:nvSpPr>
                  <p:cNvPr id="19" name="Rectangle 18">
                    <a:extLst>
                      <a:ext uri="{FF2B5EF4-FFF2-40B4-BE49-F238E27FC236}">
                        <a16:creationId xmlns:a16="http://schemas.microsoft.com/office/drawing/2014/main" id="{84DEF248-1CC8-D863-D46F-6689CA1DE59A}"/>
                      </a:ext>
                    </a:extLst>
                  </p:cNvPr>
                  <p:cNvSpPr>
                    <a:spLocks noRot="1" noChangeAspect="1" noMove="1" noResize="1" noEditPoints="1" noAdjustHandles="1" noChangeArrowheads="1" noChangeShapeType="1" noTextEdit="1"/>
                  </p:cNvSpPr>
                  <p:nvPr/>
                </p:nvSpPr>
                <p:spPr>
                  <a:xfrm>
                    <a:off x="3088223" y="2370972"/>
                    <a:ext cx="797282" cy="797282"/>
                  </a:xfrm>
                  <a:prstGeom prst="rect">
                    <a:avLst/>
                  </a:prstGeom>
                  <a:blipFill>
                    <a:blip r:embed="rId4"/>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DFFDA435-EA02-1F44-2382-5C32F10D0AA4}"/>
                  </a:ext>
                </a:extLst>
              </p:cNvPr>
              <p:cNvSpPr/>
              <p:nvPr/>
            </p:nvSpPr>
            <p:spPr>
              <a:xfrm>
                <a:off x="4189012"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 name="Rectangle 23">
                <a:extLst>
                  <a:ext uri="{FF2B5EF4-FFF2-40B4-BE49-F238E27FC236}">
                    <a16:creationId xmlns:a16="http://schemas.microsoft.com/office/drawing/2014/main" id="{32983CBD-BDC6-AC82-BAAD-A2E4C7E54B21}"/>
                  </a:ext>
                </a:extLst>
              </p:cNvPr>
              <p:cNvSpPr/>
              <p:nvPr/>
            </p:nvSpPr>
            <p:spPr>
              <a:xfrm>
                <a:off x="4492519"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a:extLst>
                  <a:ext uri="{FF2B5EF4-FFF2-40B4-BE49-F238E27FC236}">
                    <a16:creationId xmlns:a16="http://schemas.microsoft.com/office/drawing/2014/main" id="{D0C0C88E-83B8-36A7-8E9F-34ECB0FA7779}"/>
                  </a:ext>
                </a:extLst>
              </p:cNvPr>
              <p:cNvSpPr/>
              <p:nvPr/>
            </p:nvSpPr>
            <p:spPr>
              <a:xfrm>
                <a:off x="4796026"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Rectangle 25">
                <a:extLst>
                  <a:ext uri="{FF2B5EF4-FFF2-40B4-BE49-F238E27FC236}">
                    <a16:creationId xmlns:a16="http://schemas.microsoft.com/office/drawing/2014/main" id="{F9DE2671-E75A-DF4D-93D5-384945D2D910}"/>
                  </a:ext>
                </a:extLst>
              </p:cNvPr>
              <p:cNvSpPr/>
              <p:nvPr/>
            </p:nvSpPr>
            <p:spPr>
              <a:xfrm>
                <a:off x="5099533"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8" name="Rectangle 27">
                <a:extLst>
                  <a:ext uri="{FF2B5EF4-FFF2-40B4-BE49-F238E27FC236}">
                    <a16:creationId xmlns:a16="http://schemas.microsoft.com/office/drawing/2014/main" id="{511EF057-E3DC-2CAC-B3A0-A267DD4CB3DD}"/>
                  </a:ext>
                </a:extLst>
              </p:cNvPr>
              <p:cNvSpPr/>
              <p:nvPr/>
            </p:nvSpPr>
            <p:spPr>
              <a:xfrm>
                <a:off x="5405819"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9" name="Rectangle 28">
                <a:extLst>
                  <a:ext uri="{FF2B5EF4-FFF2-40B4-BE49-F238E27FC236}">
                    <a16:creationId xmlns:a16="http://schemas.microsoft.com/office/drawing/2014/main" id="{E73B5614-6314-4E81-AB47-CF061C13D406}"/>
                  </a:ext>
                </a:extLst>
              </p:cNvPr>
              <p:cNvSpPr/>
              <p:nvPr/>
            </p:nvSpPr>
            <p:spPr>
              <a:xfrm>
                <a:off x="5709326"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Rectangle 29">
                <a:extLst>
                  <a:ext uri="{FF2B5EF4-FFF2-40B4-BE49-F238E27FC236}">
                    <a16:creationId xmlns:a16="http://schemas.microsoft.com/office/drawing/2014/main" id="{4BEACC9D-044C-4E76-2336-E33FF95FE00F}"/>
                  </a:ext>
                </a:extLst>
              </p:cNvPr>
              <p:cNvSpPr/>
              <p:nvPr/>
            </p:nvSpPr>
            <p:spPr>
              <a:xfrm>
                <a:off x="6012833"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80A542EE-C45A-2F43-4D21-D240E840DD1A}"/>
                  </a:ext>
                </a:extLst>
              </p:cNvPr>
              <p:cNvSpPr/>
              <p:nvPr/>
            </p:nvSpPr>
            <p:spPr>
              <a:xfrm>
                <a:off x="6316340"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Rectangle 31">
                <a:extLst>
                  <a:ext uri="{FF2B5EF4-FFF2-40B4-BE49-F238E27FC236}">
                    <a16:creationId xmlns:a16="http://schemas.microsoft.com/office/drawing/2014/main" id="{9059F865-F0A0-E5C8-F44D-CE2E9054E98C}"/>
                  </a:ext>
                </a:extLst>
              </p:cNvPr>
              <p:cNvSpPr/>
              <p:nvPr/>
            </p:nvSpPr>
            <p:spPr>
              <a:xfrm>
                <a:off x="6620741"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3" name="Rectangle 32">
                <a:extLst>
                  <a:ext uri="{FF2B5EF4-FFF2-40B4-BE49-F238E27FC236}">
                    <a16:creationId xmlns:a16="http://schemas.microsoft.com/office/drawing/2014/main" id="{BC110151-C203-E47A-808D-E9CE6142729B}"/>
                  </a:ext>
                </a:extLst>
              </p:cNvPr>
              <p:cNvSpPr/>
              <p:nvPr/>
            </p:nvSpPr>
            <p:spPr>
              <a:xfrm>
                <a:off x="6924248"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Rectangle 33">
                <a:extLst>
                  <a:ext uri="{FF2B5EF4-FFF2-40B4-BE49-F238E27FC236}">
                    <a16:creationId xmlns:a16="http://schemas.microsoft.com/office/drawing/2014/main" id="{93BA7CD6-DA84-B4BF-7320-A0D0931E5471}"/>
                  </a:ext>
                </a:extLst>
              </p:cNvPr>
              <p:cNvSpPr/>
              <p:nvPr/>
            </p:nvSpPr>
            <p:spPr>
              <a:xfrm>
                <a:off x="7227755"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5" name="Rectangle 34">
                <a:extLst>
                  <a:ext uri="{FF2B5EF4-FFF2-40B4-BE49-F238E27FC236}">
                    <a16:creationId xmlns:a16="http://schemas.microsoft.com/office/drawing/2014/main" id="{4FCC5C3A-73A5-F8D7-56FB-F4FB7B7D5C52}"/>
                  </a:ext>
                </a:extLst>
              </p:cNvPr>
              <p:cNvSpPr/>
              <p:nvPr/>
            </p:nvSpPr>
            <p:spPr>
              <a:xfrm>
                <a:off x="7531262"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6" name="Rectangle 35">
                <a:extLst>
                  <a:ext uri="{FF2B5EF4-FFF2-40B4-BE49-F238E27FC236}">
                    <a16:creationId xmlns:a16="http://schemas.microsoft.com/office/drawing/2014/main" id="{3F7CA3D9-3B1A-750D-371E-3141641D2161}"/>
                  </a:ext>
                </a:extLst>
              </p:cNvPr>
              <p:cNvSpPr/>
              <p:nvPr/>
            </p:nvSpPr>
            <p:spPr>
              <a:xfrm>
                <a:off x="7837548"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7" name="Rectangle 36">
                <a:extLst>
                  <a:ext uri="{FF2B5EF4-FFF2-40B4-BE49-F238E27FC236}">
                    <a16:creationId xmlns:a16="http://schemas.microsoft.com/office/drawing/2014/main" id="{50A1F9D3-9483-B1F3-6CB4-CDDC7CCCD5D8}"/>
                  </a:ext>
                </a:extLst>
              </p:cNvPr>
              <p:cNvSpPr/>
              <p:nvPr/>
            </p:nvSpPr>
            <p:spPr>
              <a:xfrm>
                <a:off x="8141055"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8" name="Rectangle 37">
                <a:extLst>
                  <a:ext uri="{FF2B5EF4-FFF2-40B4-BE49-F238E27FC236}">
                    <a16:creationId xmlns:a16="http://schemas.microsoft.com/office/drawing/2014/main" id="{D684956B-4636-304E-0208-3B07F08B1F03}"/>
                  </a:ext>
                </a:extLst>
              </p:cNvPr>
              <p:cNvSpPr/>
              <p:nvPr/>
            </p:nvSpPr>
            <p:spPr>
              <a:xfrm>
                <a:off x="8444562"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EDDAD23-31E9-6C1C-EF2C-1734B1E7E534}"/>
                  </a:ext>
                </a:extLst>
              </p:cNvPr>
              <p:cNvSpPr txBox="1"/>
              <p:nvPr/>
            </p:nvSpPr>
            <p:spPr>
              <a:xfrm>
                <a:off x="949296" y="3544664"/>
                <a:ext cx="9134504" cy="1200329"/>
              </a:xfrm>
              <a:prstGeom prst="rect">
                <a:avLst/>
              </a:prstGeom>
              <a:noFill/>
            </p:spPr>
            <p:txBody>
              <a:bodyPr wrap="square">
                <a:spAutoFit/>
              </a:bodyPr>
              <a:lstStyle/>
              <a:p>
                <a:r>
                  <a:rPr lang="en-US" sz="2400">
                    <a:latin typeface="Century Schoolbook" panose="02040604050505020304" pitchFamily="18" charset="0"/>
                  </a:rPr>
                  <a:t>and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 state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which is accepted by some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a:latin typeface="Century Schoolbook" panose="02040604050505020304" pitchFamily="18" charset="0"/>
                  </a:rPr>
                  <a:t>,</a:t>
                </a:r>
              </a:p>
              <a:p>
                <a:endParaRPr lang="en-US" sz="2400">
                  <a:latin typeface="Century Schoolbook" panose="02040604050505020304" pitchFamily="18" charset="0"/>
                </a:endParaRPr>
              </a:p>
              <a:p>
                <a:r>
                  <a:rPr lang="en-US" sz="2400">
                    <a:latin typeface="Century Schoolbook" panose="02040604050505020304" pitchFamily="18" charset="0"/>
                  </a:rPr>
                  <a:t>finds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a:t>
                </a:r>
                <a:r>
                  <a:rPr lang="en-US" sz="2400" err="1">
                    <a:latin typeface="Century Schoolbook" panose="02040604050505020304" pitchFamily="18" charset="0"/>
                  </a:rPr>
                  <a:t>s.t.</a:t>
                </a:r>
                <a:r>
                  <a:rPr lang="en-US" sz="2400">
                    <a:latin typeface="Century Schoolbook" panose="02040604050505020304" pitchFamily="18" charset="0"/>
                  </a:rPr>
                  <a:t> </a:t>
                </a:r>
                <a:endParaRPr lang="en-US" sz="2400"/>
              </a:p>
            </p:txBody>
          </p:sp>
        </mc:Choice>
        <mc:Fallback xmlns="">
          <p:sp>
            <p:nvSpPr>
              <p:cNvPr id="41" name="TextBox 40">
                <a:extLst>
                  <a:ext uri="{FF2B5EF4-FFF2-40B4-BE49-F238E27FC236}">
                    <a16:creationId xmlns:a16="http://schemas.microsoft.com/office/drawing/2014/main" id="{DEDDAD23-31E9-6C1C-EF2C-1734B1E7E534}"/>
                  </a:ext>
                </a:extLst>
              </p:cNvPr>
              <p:cNvSpPr txBox="1">
                <a:spLocks noRot="1" noChangeAspect="1" noMove="1" noResize="1" noEditPoints="1" noAdjustHandles="1" noChangeArrowheads="1" noChangeShapeType="1" noTextEdit="1"/>
              </p:cNvSpPr>
              <p:nvPr/>
            </p:nvSpPr>
            <p:spPr>
              <a:xfrm>
                <a:off x="949296" y="3544664"/>
                <a:ext cx="9134504" cy="1200329"/>
              </a:xfrm>
              <a:prstGeom prst="rect">
                <a:avLst/>
              </a:prstGeom>
              <a:blipFill>
                <a:blip r:embed="rId5"/>
                <a:stretch>
                  <a:fillRect l="-1068" t="-4061" b="-10660"/>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0ABB27C3-95EB-89C6-33A8-E05B0D4049D2}"/>
              </a:ext>
            </a:extLst>
          </p:cNvPr>
          <p:cNvGrpSpPr/>
          <p:nvPr/>
        </p:nvGrpSpPr>
        <p:grpSpPr>
          <a:xfrm>
            <a:off x="4353131" y="4744993"/>
            <a:ext cx="5124683" cy="956395"/>
            <a:chOff x="2637675" y="5519963"/>
            <a:chExt cx="5124683" cy="956395"/>
          </a:xfrm>
        </p:grpSpPr>
        <p:grpSp>
          <p:nvGrpSpPr>
            <p:cNvPr id="58" name="Group 57">
              <a:extLst>
                <a:ext uri="{FF2B5EF4-FFF2-40B4-BE49-F238E27FC236}">
                  <a16:creationId xmlns:a16="http://schemas.microsoft.com/office/drawing/2014/main" id="{FA9414B1-2140-DE48-60B3-C03B632444BD}"/>
                </a:ext>
              </a:extLst>
            </p:cNvPr>
            <p:cNvGrpSpPr/>
            <p:nvPr/>
          </p:nvGrpSpPr>
          <p:grpSpPr>
            <a:xfrm>
              <a:off x="2637675" y="5519963"/>
              <a:ext cx="1682380" cy="838753"/>
              <a:chOff x="4762332" y="2590247"/>
              <a:chExt cx="1682380" cy="838753"/>
            </a:xfrm>
          </p:grpSpPr>
          <p:grpSp>
            <p:nvGrpSpPr>
              <p:cNvPr id="61" name="Group 60">
                <a:extLst>
                  <a:ext uri="{FF2B5EF4-FFF2-40B4-BE49-F238E27FC236}">
                    <a16:creationId xmlns:a16="http://schemas.microsoft.com/office/drawing/2014/main" id="{E4F68403-8304-F3D2-24EE-0A271396E85F}"/>
                  </a:ext>
                </a:extLst>
              </p:cNvPr>
              <p:cNvGrpSpPr/>
              <p:nvPr/>
            </p:nvGrpSpPr>
            <p:grpSpPr>
              <a:xfrm>
                <a:off x="5175456" y="2590247"/>
                <a:ext cx="1269256" cy="838753"/>
                <a:chOff x="5175456" y="2590247"/>
                <a:chExt cx="1269256" cy="838753"/>
              </a:xfrm>
            </p:grpSpPr>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55DCB06C-E486-8968-9B6C-BA688D279E12}"/>
                        </a:ext>
                      </a:extLst>
                    </p:cNvPr>
                    <p:cNvSpPr/>
                    <p:nvPr/>
                  </p:nvSpPr>
                  <p:spPr>
                    <a:xfrm>
                      <a:off x="5605959" y="2590247"/>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𝑉</m:t>
                                </m:r>
                              </m:e>
                              <m:sub>
                                <m:r>
                                  <a:rPr lang="en-US" sz="4800" b="0" i="1" smtClean="0">
                                    <a:latin typeface="Cambria Math" panose="02040503050406030204" pitchFamily="18" charset="0"/>
                                  </a:rPr>
                                  <m:t>𝑥</m:t>
                                </m:r>
                              </m:sub>
                            </m:sSub>
                          </m:oMath>
                        </m:oMathPara>
                      </a14:m>
                      <a:endParaRPr lang="en-US" sz="4800"/>
                    </a:p>
                  </p:txBody>
                </p:sp>
              </mc:Choice>
              <mc:Fallback xmlns="">
                <p:sp>
                  <p:nvSpPr>
                    <p:cNvPr id="65" name="Rectangle 64">
                      <a:extLst>
                        <a:ext uri="{FF2B5EF4-FFF2-40B4-BE49-F238E27FC236}">
                          <a16:creationId xmlns:a16="http://schemas.microsoft.com/office/drawing/2014/main" id="{55DCB06C-E486-8968-9B6C-BA688D279E12}"/>
                        </a:ext>
                      </a:extLst>
                    </p:cNvPr>
                    <p:cNvSpPr>
                      <a:spLocks noRot="1" noChangeAspect="1" noMove="1" noResize="1" noEditPoints="1" noAdjustHandles="1" noChangeArrowheads="1" noChangeShapeType="1" noTextEdit="1"/>
                    </p:cNvSpPr>
                    <p:nvPr/>
                  </p:nvSpPr>
                  <p:spPr>
                    <a:xfrm>
                      <a:off x="5605959" y="2590247"/>
                      <a:ext cx="838753" cy="838753"/>
                    </a:xfrm>
                    <a:prstGeom prst="rect">
                      <a:avLst/>
                    </a:prstGeom>
                    <a:blipFill>
                      <a:blip r:embed="rId6"/>
                      <a:stretch>
                        <a:fillRect/>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94E7D40E-5A55-AA73-58FC-343BA5B8ADB4}"/>
                    </a:ext>
                  </a:extLst>
                </p:cNvPr>
                <p:cNvCxnSpPr>
                  <a:cxnSpLocks/>
                  <a:stCxn id="62" idx="3"/>
                  <a:endCxn id="65" idx="1"/>
                </p:cNvCxnSpPr>
                <p:nvPr/>
              </p:nvCxnSpPr>
              <p:spPr>
                <a:xfrm>
                  <a:off x="5175456" y="3009623"/>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C3742EC-9BE9-9499-E3BF-5A6EB63D3073}"/>
                      </a:ext>
                    </a:extLst>
                  </p:cNvPr>
                  <p:cNvSpPr txBox="1"/>
                  <p:nvPr/>
                </p:nvSpPr>
                <p:spPr>
                  <a:xfrm>
                    <a:off x="4762332" y="2748013"/>
                    <a:ext cx="4131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a:p>
                </p:txBody>
              </p:sp>
            </mc:Choice>
            <mc:Fallback xmlns="">
              <p:sp>
                <p:nvSpPr>
                  <p:cNvPr id="62" name="TextBox 61">
                    <a:extLst>
                      <a:ext uri="{FF2B5EF4-FFF2-40B4-BE49-F238E27FC236}">
                        <a16:creationId xmlns:a16="http://schemas.microsoft.com/office/drawing/2014/main" id="{4C3742EC-9BE9-9499-E3BF-5A6EB63D3073}"/>
                      </a:ext>
                    </a:extLst>
                  </p:cNvPr>
                  <p:cNvSpPr txBox="1">
                    <a:spLocks noRot="1" noChangeAspect="1" noMove="1" noResize="1" noEditPoints="1" noAdjustHandles="1" noChangeArrowheads="1" noChangeShapeType="1" noTextEdit="1"/>
                  </p:cNvSpPr>
                  <p:nvPr/>
                </p:nvSpPr>
                <p:spPr>
                  <a:xfrm>
                    <a:off x="4762332" y="2748013"/>
                    <a:ext cx="413124" cy="523220"/>
                  </a:xfrm>
                  <a:prstGeom prst="rect">
                    <a:avLst/>
                  </a:prstGeom>
                  <a:blipFill>
                    <a:blip r:embed="rId7"/>
                    <a:stretch>
                      <a:fillRect/>
                    </a:stretch>
                  </a:blipFill>
                </p:spPr>
                <p:txBody>
                  <a:bodyPr/>
                  <a:lstStyle/>
                  <a:p>
                    <a:r>
                      <a:rPr lang="en-US">
                        <a:noFill/>
                      </a:rPr>
                      <a:t> </a:t>
                    </a:r>
                  </a:p>
                </p:txBody>
              </p:sp>
            </mc:Fallback>
          </mc:AlternateContent>
        </p:grpSp>
        <p:cxnSp>
          <p:nvCxnSpPr>
            <p:cNvPr id="59" name="Straight Arrow Connector 58">
              <a:extLst>
                <a:ext uri="{FF2B5EF4-FFF2-40B4-BE49-F238E27FC236}">
                  <a16:creationId xmlns:a16="http://schemas.microsoft.com/office/drawing/2014/main" id="{E43120D1-FBBC-1BC0-B0C5-429A59E91477}"/>
                </a:ext>
              </a:extLst>
            </p:cNvPr>
            <p:cNvCxnSpPr>
              <a:cxnSpLocks/>
              <a:stCxn id="65" idx="3"/>
            </p:cNvCxnSpPr>
            <p:nvPr/>
          </p:nvCxnSpPr>
          <p:spPr>
            <a:xfrm>
              <a:off x="4320055" y="5939340"/>
              <a:ext cx="420997"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A5B299D7-8E0E-3037-4FBB-4CBEEE5F7437}"/>
                </a:ext>
              </a:extLst>
            </p:cNvPr>
            <p:cNvSpPr txBox="1"/>
            <p:nvPr/>
          </p:nvSpPr>
          <p:spPr>
            <a:xfrm>
              <a:off x="4808620" y="5645361"/>
              <a:ext cx="2953738" cy="830997"/>
            </a:xfrm>
            <a:prstGeom prst="rect">
              <a:avLst/>
            </a:prstGeom>
            <a:noFill/>
          </p:spPr>
          <p:txBody>
            <a:bodyPr wrap="square">
              <a:spAutoFit/>
            </a:bodyPr>
            <a:lstStyle/>
            <a:p>
              <a:r>
                <a:rPr lang="en-US" sz="2800">
                  <a:latin typeface="Century Schoolbook" panose="02040604050505020304" pitchFamily="18" charset="0"/>
                </a:rPr>
                <a:t>accept</a:t>
              </a:r>
            </a:p>
            <a:p>
              <a:r>
                <a:rPr lang="en-US" sz="2000" i="1">
                  <a:latin typeface="Century Schoolbook" panose="02040604050505020304" pitchFamily="18" charset="0"/>
                </a:rPr>
                <a:t>with good probability</a:t>
              </a:r>
              <a:endParaRPr lang="en-US" sz="2800" i="1">
                <a:latin typeface="Century Schoolbook" panose="02040604050505020304" pitchFamily="18" charset="0"/>
              </a:endParaRPr>
            </a:p>
          </p:txBody>
        </p:sp>
      </p:grpSp>
      <p:sp>
        <p:nvSpPr>
          <p:cNvPr id="3" name="TextBox 2">
            <a:extLst>
              <a:ext uri="{FF2B5EF4-FFF2-40B4-BE49-F238E27FC236}">
                <a16:creationId xmlns:a16="http://schemas.microsoft.com/office/drawing/2014/main" id="{2469759F-52F2-C422-4640-BE0D044BA4B6}"/>
              </a:ext>
            </a:extLst>
          </p:cNvPr>
          <p:cNvSpPr txBox="1"/>
          <p:nvPr/>
        </p:nvSpPr>
        <p:spPr>
          <a:xfrm>
            <a:off x="949296" y="6026446"/>
            <a:ext cx="6097348" cy="461665"/>
          </a:xfrm>
          <a:prstGeom prst="rect">
            <a:avLst/>
          </a:prstGeom>
          <a:noFill/>
        </p:spPr>
        <p:txBody>
          <a:bodyPr wrap="square">
            <a:spAutoFit/>
          </a:bodyPr>
          <a:lstStyle/>
          <a:p>
            <a:r>
              <a:rPr lang="en-US" sz="2400">
                <a:latin typeface="Century Schoolbook" panose="02040604050505020304" pitchFamily="18" charset="0"/>
              </a:rPr>
              <a:t>There’s only one problem...</a:t>
            </a:r>
            <a:endParaRPr lang="en-US" sz="2400"/>
          </a:p>
        </p:txBody>
      </p:sp>
      <p:sp>
        <p:nvSpPr>
          <p:cNvPr id="6" name="Slide Number Placeholder 5">
            <a:extLst>
              <a:ext uri="{FF2B5EF4-FFF2-40B4-BE49-F238E27FC236}">
                <a16:creationId xmlns:a16="http://schemas.microsoft.com/office/drawing/2014/main" id="{83E72087-A1A3-82B3-0B5C-AB8384ABE063}"/>
              </a:ext>
            </a:extLst>
          </p:cNvPr>
          <p:cNvSpPr>
            <a:spLocks noGrp="1"/>
          </p:cNvSpPr>
          <p:nvPr>
            <p:ph type="sldNum" sz="quarter" idx="12"/>
          </p:nvPr>
        </p:nvSpPr>
        <p:spPr/>
        <p:txBody>
          <a:bodyPr/>
          <a:lstStyle/>
          <a:p>
            <a:fld id="{68E2B3F7-0564-411F-8980-F44F19FCCCAD}" type="slidenum">
              <a:rPr lang="en-US" smtClean="0"/>
              <a:t>60</a:t>
            </a:fld>
            <a:endParaRPr lang="en-US"/>
          </a:p>
        </p:txBody>
      </p:sp>
    </p:spTree>
    <p:extLst>
      <p:ext uri="{BB962C8B-B14F-4D97-AF65-F5344CB8AC3E}">
        <p14:creationId xmlns:p14="http://schemas.microsoft.com/office/powerpoint/2010/main" val="13204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092FFE-9708-9691-813D-9B7096F79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7F01B-EA76-A8C7-2F43-875F831F19B5}"/>
              </a:ext>
            </a:extLst>
          </p:cNvPr>
          <p:cNvSpPr>
            <a:spLocks noGrp="1"/>
          </p:cNvSpPr>
          <p:nvPr>
            <p:ph type="title"/>
          </p:nvPr>
        </p:nvSpPr>
        <p:spPr/>
        <p:txBody>
          <a:bodyPr/>
          <a:lstStyle/>
          <a:p>
            <a:r>
              <a:rPr lang="en-US">
                <a:latin typeface="Century Schoolbook" panose="02040604050505020304" pitchFamily="18" charset="0"/>
              </a:rPr>
              <a:t>Breaking any OWSG</a:t>
            </a:r>
            <a:endParaRPr lang="en-US">
              <a:solidFill>
                <a:schemeClr val="bg2">
                  <a:lumMod val="75000"/>
                </a:schemeClr>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E0AA1FD1-0903-BD77-25BA-6B6302AAC931}"/>
                  </a:ext>
                </a:extLst>
              </p:cNvPr>
              <p:cNvSpPr txBox="1">
                <a:spLocks/>
              </p:cNvSpPr>
              <p:nvPr/>
            </p:nvSpPr>
            <p:spPr>
              <a:xfrm>
                <a:off x="838200" y="3750664"/>
                <a:ext cx="11129920" cy="635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a:latin typeface="Century Schoolbook" panose="02040604050505020304" pitchFamily="18" charset="0"/>
                  </a:rPr>
                  <a:t>Goal:</a:t>
                </a:r>
                <a:r>
                  <a:rPr lang="en-US" sz="2400">
                    <a:latin typeface="Century Schoolbook" panose="02040604050505020304" pitchFamily="18" charset="0"/>
                  </a:rPr>
                  <a:t> 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𝜌</m:t>
                        </m:r>
                      </m:e>
                    </m:d>
                    <m:r>
                      <a:rPr lang="en-US" sz="2400" b="0" i="1" smtClean="0">
                        <a:latin typeface="Cambria Math" panose="02040503050406030204" pitchFamily="18" charset="0"/>
                      </a:rPr>
                      <m:t>=</m:t>
                    </m:r>
                  </m:oMath>
                </a14:m>
                <a:r>
                  <a:rPr lang="en-US" sz="2400"/>
                  <a:t> </a:t>
                </a:r>
                <a:r>
                  <a:rPr lang="en-US" sz="2400" b="0" i="0">
                    <a:latin typeface="Century Schoolbook" panose="02040604050505020304" pitchFamily="18" charset="0"/>
                  </a:rPr>
                  <a:t>accept</a:t>
                </a:r>
                <a:r>
                  <a:rPr lang="en-US" sz="2400"/>
                  <a:t>.</a:t>
                </a:r>
              </a:p>
            </p:txBody>
          </p:sp>
        </mc:Choice>
        <mc:Fallback xmlns="">
          <p:sp>
            <p:nvSpPr>
              <p:cNvPr id="10" name="Content Placeholder 2">
                <a:extLst>
                  <a:ext uri="{FF2B5EF4-FFF2-40B4-BE49-F238E27FC236}">
                    <a16:creationId xmlns:a16="http://schemas.microsoft.com/office/drawing/2014/main" id="{E0AA1FD1-0903-BD77-25BA-6B6302AAC931}"/>
                  </a:ext>
                </a:extLst>
              </p:cNvPr>
              <p:cNvSpPr txBox="1">
                <a:spLocks noRot="1" noChangeAspect="1" noMove="1" noResize="1" noEditPoints="1" noAdjustHandles="1" noChangeArrowheads="1" noChangeShapeType="1" noTextEdit="1"/>
              </p:cNvSpPr>
              <p:nvPr/>
            </p:nvSpPr>
            <p:spPr>
              <a:xfrm>
                <a:off x="838200" y="3750664"/>
                <a:ext cx="11129920" cy="635219"/>
              </a:xfrm>
              <a:prstGeom prst="rect">
                <a:avLst/>
              </a:prstGeom>
              <a:blipFill>
                <a:blip r:embed="rId2"/>
                <a:stretch>
                  <a:fillRect l="-877" t="-13462"/>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18D34584-0DB3-64BC-0FD1-FB2B432B9A91}"/>
              </a:ext>
            </a:extLst>
          </p:cNvPr>
          <p:cNvGrpSpPr/>
          <p:nvPr/>
        </p:nvGrpSpPr>
        <p:grpSpPr>
          <a:xfrm>
            <a:off x="1452815" y="-229836"/>
            <a:ext cx="3617259" cy="3547171"/>
            <a:chOff x="4131267" y="482260"/>
            <a:chExt cx="3617259" cy="3547171"/>
          </a:xfrm>
        </p:grpSpPr>
        <p:grpSp>
          <p:nvGrpSpPr>
            <p:cNvPr id="27" name="Group 26">
              <a:extLst>
                <a:ext uri="{FF2B5EF4-FFF2-40B4-BE49-F238E27FC236}">
                  <a16:creationId xmlns:a16="http://schemas.microsoft.com/office/drawing/2014/main" id="{B612F5D3-8CEA-C781-FB01-DC82933D3E78}"/>
                </a:ext>
              </a:extLst>
            </p:cNvPr>
            <p:cNvGrpSpPr/>
            <p:nvPr/>
          </p:nvGrpSpPr>
          <p:grpSpPr>
            <a:xfrm>
              <a:off x="4131267" y="482260"/>
              <a:ext cx="3593137" cy="3547171"/>
              <a:chOff x="4131267" y="482260"/>
              <a:chExt cx="3593137" cy="354717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DFAA88-C075-296D-3B06-5C5F145E479C}"/>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75DFAA88-C075-296D-3B06-5C5F145E479C}"/>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906D888-DB1C-F610-F892-0E5065134884}"/>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i="1" baseline="-25000"/>
                  </a:p>
                </p:txBody>
              </p:sp>
            </mc:Choice>
            <mc:Fallback xmlns="">
              <p:sp>
                <p:nvSpPr>
                  <p:cNvPr id="12" name="TextBox 11">
                    <a:extLst>
                      <a:ext uri="{FF2B5EF4-FFF2-40B4-BE49-F238E27FC236}">
                        <a16:creationId xmlns:a16="http://schemas.microsoft.com/office/drawing/2014/main" id="{9906D888-DB1C-F610-F892-0E5065134884}"/>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5EF989F4-D80D-B244-9D79-1D62A1C3B204}"/>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Arc 22">
                <a:extLst>
                  <a:ext uri="{FF2B5EF4-FFF2-40B4-BE49-F238E27FC236}">
                    <a16:creationId xmlns:a16="http://schemas.microsoft.com/office/drawing/2014/main" id="{EB8C7182-E99E-B0FD-865C-9EFDD3EFA37B}"/>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89957-2854-64FE-C566-224831B9DA2A}"/>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51A89957-2854-64FE-C566-224831B9DA2A}"/>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5"/>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1DAF248C-E476-5C0E-8FB3-7329BEDD6FFD}"/>
              </a:ext>
            </a:extLst>
          </p:cNvPr>
          <p:cNvGrpSpPr/>
          <p:nvPr/>
        </p:nvGrpSpPr>
        <p:grpSpPr>
          <a:xfrm>
            <a:off x="6781014" y="1591160"/>
            <a:ext cx="4311691" cy="975838"/>
            <a:chOff x="4822400" y="2303256"/>
            <a:chExt cx="4311691" cy="975838"/>
          </a:xfrm>
        </p:grpSpPr>
        <p:grpSp>
          <p:nvGrpSpPr>
            <p:cNvPr id="11" name="Group 10">
              <a:extLst>
                <a:ext uri="{FF2B5EF4-FFF2-40B4-BE49-F238E27FC236}">
                  <a16:creationId xmlns:a16="http://schemas.microsoft.com/office/drawing/2014/main" id="{090DB6C6-B974-26C2-4247-E9BC88005109}"/>
                </a:ext>
              </a:extLst>
            </p:cNvPr>
            <p:cNvGrpSpPr/>
            <p:nvPr/>
          </p:nvGrpSpPr>
          <p:grpSpPr>
            <a:xfrm>
              <a:off x="4822400" y="2303256"/>
              <a:ext cx="2286393" cy="975838"/>
              <a:chOff x="4822400" y="2303256"/>
              <a:chExt cx="2286393" cy="975838"/>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4C0B589-FCB1-8B25-4E19-28925A7388E0}"/>
                      </a:ext>
                    </a:extLst>
                  </p:cNvPr>
                  <p:cNvSpPr txBox="1"/>
                  <p:nvPr/>
                </p:nvSpPr>
                <p:spPr>
                  <a:xfrm>
                    <a:off x="4822400" y="2585378"/>
                    <a:ext cx="1027823" cy="693716"/>
                  </a:xfrm>
                  <a:prstGeom prst="rect">
                    <a:avLst/>
                  </a:prstGeom>
                  <a:noFill/>
                </p:spPr>
                <p:txBody>
                  <a:bodyPr wrap="square">
                    <a:spAutoFit/>
                  </a:bodyPr>
                  <a:lstStyle/>
                  <a:p>
                    <a:pPr algn="ctr"/>
                    <a14:m>
                      <m:oMath xmlns:m="http://schemas.openxmlformats.org/officeDocument/2006/math">
                        <m:r>
                          <a:rPr lang="en-US" sz="4000" b="0" i="1" baseline="-25000" dirty="0" smtClean="0">
                            <a:latin typeface="Cambria Math" panose="02040503050406030204" pitchFamily="18" charset="0"/>
                          </a:rPr>
                          <m:t>𝜌</m:t>
                        </m:r>
                      </m:oMath>
                    </a14:m>
                    <a:r>
                      <a:rPr lang="en-US" sz="4000" b="0" i="0" baseline="-25000">
                        <a:latin typeface="+mj-lt"/>
                      </a:rPr>
                      <a:t> , </a:t>
                    </a:r>
                    <a14:m>
                      <m:oMath xmlns:m="http://schemas.openxmlformats.org/officeDocument/2006/math">
                        <m:r>
                          <a:rPr lang="en-US" sz="4000" b="0" i="1" baseline="-25000" dirty="0" smtClean="0">
                            <a:latin typeface="Cambria Math" panose="02040503050406030204" pitchFamily="18" charset="0"/>
                          </a:rPr>
                          <m:t>𝑥</m:t>
                        </m:r>
                      </m:oMath>
                    </a14:m>
                    <a:endParaRPr lang="en-US" sz="4000" baseline="-25000"/>
                  </a:p>
                </p:txBody>
              </p:sp>
            </mc:Choice>
            <mc:Fallback xmlns="">
              <p:sp>
                <p:nvSpPr>
                  <p:cNvPr id="15" name="TextBox 14">
                    <a:extLst>
                      <a:ext uri="{FF2B5EF4-FFF2-40B4-BE49-F238E27FC236}">
                        <a16:creationId xmlns:a16="http://schemas.microsoft.com/office/drawing/2014/main" id="{84C0B589-FCB1-8B25-4E19-28925A7388E0}"/>
                      </a:ext>
                    </a:extLst>
                  </p:cNvPr>
                  <p:cNvSpPr txBox="1">
                    <a:spLocks noRot="1" noChangeAspect="1" noMove="1" noResize="1" noEditPoints="1" noAdjustHandles="1" noChangeArrowheads="1" noChangeShapeType="1" noTextEdit="1"/>
                  </p:cNvSpPr>
                  <p:nvPr/>
                </p:nvSpPr>
                <p:spPr>
                  <a:xfrm>
                    <a:off x="4822400" y="2585378"/>
                    <a:ext cx="1027823" cy="693716"/>
                  </a:xfrm>
                  <a:prstGeom prst="rect">
                    <a:avLst/>
                  </a:prstGeom>
                  <a:blipFill>
                    <a:blip r:embed="rId6"/>
                    <a:stretch>
                      <a:fillRect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E3C03A-F6F8-DB6C-93E3-44DF00110BB2}"/>
                      </a:ext>
                    </a:extLst>
                  </p:cNvPr>
                  <p:cNvSpPr txBox="1"/>
                  <p:nvPr/>
                </p:nvSpPr>
                <p:spPr>
                  <a:xfrm>
                    <a:off x="610555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𝑉</m:t>
                          </m:r>
                        </m:oMath>
                      </m:oMathPara>
                    </a14:m>
                    <a:endParaRPr lang="en-US" sz="4000" i="1" baseline="-25000"/>
                  </a:p>
                </p:txBody>
              </p:sp>
            </mc:Choice>
            <mc:Fallback xmlns="">
              <p:sp>
                <p:nvSpPr>
                  <p:cNvPr id="16" name="TextBox 15">
                    <a:extLst>
                      <a:ext uri="{FF2B5EF4-FFF2-40B4-BE49-F238E27FC236}">
                        <a16:creationId xmlns:a16="http://schemas.microsoft.com/office/drawing/2014/main" id="{F5E3C03A-F6F8-DB6C-93E3-44DF00110BB2}"/>
                      </a:ext>
                    </a:extLst>
                  </p:cNvPr>
                  <p:cNvSpPr txBox="1">
                    <a:spLocks noRot="1" noChangeAspect="1" noMove="1" noResize="1" noEditPoints="1" noAdjustHandles="1" noChangeArrowheads="1" noChangeShapeType="1" noTextEdit="1"/>
                  </p:cNvSpPr>
                  <p:nvPr/>
                </p:nvSpPr>
                <p:spPr>
                  <a:xfrm>
                    <a:off x="6105550" y="2303256"/>
                    <a:ext cx="634628" cy="693716"/>
                  </a:xfrm>
                  <a:prstGeom prst="rect">
                    <a:avLst/>
                  </a:prstGeom>
                  <a:blipFill>
                    <a:blip r:embed="rId7"/>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43D7ADC3-C60A-BEC9-43CA-B3542D62EE78}"/>
                  </a:ext>
                </a:extLst>
              </p:cNvPr>
              <p:cNvCxnSpPr>
                <a:cxnSpLocks/>
              </p:cNvCxnSpPr>
              <p:nvPr/>
            </p:nvCxnSpPr>
            <p:spPr>
              <a:xfrm>
                <a:off x="5782836" y="3133438"/>
                <a:ext cx="1325957"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BB47B33C-50FC-E225-C97B-AD3EF3080598}"/>
                </a:ext>
              </a:extLst>
            </p:cNvPr>
            <p:cNvSpPr txBox="1"/>
            <p:nvPr/>
          </p:nvSpPr>
          <p:spPr>
            <a:xfrm>
              <a:off x="7110998" y="2766139"/>
              <a:ext cx="2023093" cy="461665"/>
            </a:xfrm>
            <a:prstGeom prst="rect">
              <a:avLst/>
            </a:prstGeom>
            <a:noFill/>
          </p:spPr>
          <p:txBody>
            <a:bodyPr wrap="square">
              <a:spAutoFit/>
            </a:bodyPr>
            <a:lstStyle/>
            <a:p>
              <a:pPr algn="ctr"/>
              <a:r>
                <a:rPr lang="en-US" sz="3600" baseline="-25000">
                  <a:latin typeface="Century Schoolbook" panose="02040604050505020304" pitchFamily="18" charset="0"/>
                </a:rPr>
                <a:t>accept/reject</a:t>
              </a:r>
            </a:p>
          </p:txBody>
        </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CDE4D14E-646F-7C5C-FB9A-55A28F058036}"/>
                  </a:ext>
                </a:extLst>
              </p:cNvPr>
              <p:cNvSpPr txBox="1">
                <a:spLocks/>
              </p:cNvSpPr>
              <p:nvPr/>
            </p:nvSpPr>
            <p:spPr>
              <a:xfrm>
                <a:off x="838200" y="4524557"/>
                <a:ext cx="11129920" cy="192130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panose="02040604050505020304" pitchFamily="18" charset="0"/>
                  </a:rPr>
                  <a:t>Classically, brute force over all </a:t>
                </a:r>
                <a14:m>
                  <m:oMath xmlns:m="http://schemas.openxmlformats.org/officeDocument/2006/math">
                    <m:r>
                      <a:rPr lang="en-US" sz="2400" b="0" i="1" smtClean="0">
                        <a:latin typeface="Cambria Math" panose="02040503050406030204" pitchFamily="18" charset="0"/>
                      </a:rPr>
                      <m:t>𝑥</m:t>
                    </m:r>
                  </m:oMath>
                </a14:m>
                <a:r>
                  <a:rPr lang="en-US" sz="2400"/>
                  <a:t> </a:t>
                </a:r>
                <a:r>
                  <a:rPr lang="en-US" sz="2400">
                    <a:latin typeface="Century Schoolbook" panose="02040604050505020304" pitchFamily="18" charset="0"/>
                  </a:rPr>
                  <a:t>until </a:t>
                </a:r>
                <a14:m>
                  <m:oMath xmlns:m="http://schemas.openxmlformats.org/officeDocument/2006/math">
                    <m:r>
                      <a:rPr lang="en-US" sz="2400" b="0" i="1" smtClean="0">
                        <a:latin typeface="Cambria Math" panose="02040503050406030204" pitchFamily="18" charset="0"/>
                      </a:rPr>
                      <m:t>𝑉</m:t>
                    </m:r>
                  </m:oMath>
                </a14:m>
                <a:r>
                  <a:rPr lang="en-US" sz="2400"/>
                  <a:t> </a:t>
                </a:r>
                <a:r>
                  <a:rPr lang="en-US" sz="2400">
                    <a:latin typeface="Century Schoolbook" panose="02040604050505020304" pitchFamily="18" charset="0"/>
                  </a:rPr>
                  <a:t>accepts.</a:t>
                </a:r>
              </a:p>
              <a:p>
                <a:pPr marL="0" indent="0">
                  <a:buNone/>
                </a:pPr>
                <a:endParaRPr lang="en-US" sz="2400">
                  <a:latin typeface="Century Schoolbook" panose="02040604050505020304" pitchFamily="18" charset="0"/>
                </a:endParaRPr>
              </a:p>
              <a:p>
                <a:pPr marL="0" indent="0">
                  <a:buNone/>
                </a:pPr>
                <a:r>
                  <a:rPr lang="en-US" sz="2400">
                    <a:latin typeface="Century Schoolbook" panose="02040604050505020304" pitchFamily="18" charset="0"/>
                  </a:rPr>
                  <a:t>Quantumly, this may ruin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a:t>
                </a:r>
              </a:p>
              <a:p>
                <a:pPr marL="0" indent="0">
                  <a:buNone/>
                </a:pPr>
                <a:r>
                  <a:rPr lang="en-US" sz="2400">
                    <a:latin typeface="Century Schoolbook" panose="02040604050505020304" pitchFamily="18" charset="0"/>
                  </a:rPr>
                  <a:t>We have to be </a:t>
                </a:r>
                <a:r>
                  <a:rPr lang="en-US" sz="2400" i="1">
                    <a:latin typeface="Century Schoolbook" panose="02040604050505020304" pitchFamily="18" charset="0"/>
                  </a:rPr>
                  <a:t>gentle</a:t>
                </a:r>
                <a:r>
                  <a:rPr lang="en-US" sz="2400">
                    <a:latin typeface="Century Schoolbook" panose="02040604050505020304" pitchFamily="18" charset="0"/>
                  </a:rPr>
                  <a:t>.</a:t>
                </a:r>
              </a:p>
              <a:p>
                <a:pPr marL="0" indent="0">
                  <a:buNone/>
                </a:pPr>
                <a:endParaRPr lang="en-US" sz="2400">
                  <a:latin typeface="Century Schoolbook" panose="02040604050505020304" pitchFamily="18" charset="0"/>
                </a:endParaRPr>
              </a:p>
            </p:txBody>
          </p:sp>
        </mc:Choice>
        <mc:Fallback xmlns="">
          <p:sp>
            <p:nvSpPr>
              <p:cNvPr id="20" name="Content Placeholder 2">
                <a:extLst>
                  <a:ext uri="{FF2B5EF4-FFF2-40B4-BE49-F238E27FC236}">
                    <a16:creationId xmlns:a16="http://schemas.microsoft.com/office/drawing/2014/main" id="{CDE4D14E-646F-7C5C-FB9A-55A28F058036}"/>
                  </a:ext>
                </a:extLst>
              </p:cNvPr>
              <p:cNvSpPr txBox="1">
                <a:spLocks noRot="1" noChangeAspect="1" noMove="1" noResize="1" noEditPoints="1" noAdjustHandles="1" noChangeArrowheads="1" noChangeShapeType="1" noTextEdit="1"/>
              </p:cNvSpPr>
              <p:nvPr/>
            </p:nvSpPr>
            <p:spPr>
              <a:xfrm>
                <a:off x="838200" y="4524557"/>
                <a:ext cx="11129920" cy="1921302"/>
              </a:xfrm>
              <a:prstGeom prst="rect">
                <a:avLst/>
              </a:prstGeom>
              <a:blipFill>
                <a:blip r:embed="rId8"/>
                <a:stretch>
                  <a:fillRect l="-877" t="-4444" b="-31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8129139-8513-27CE-8BB6-FD6607AEBB3A}"/>
              </a:ext>
            </a:extLst>
          </p:cNvPr>
          <p:cNvSpPr>
            <a:spLocks noGrp="1"/>
          </p:cNvSpPr>
          <p:nvPr>
            <p:ph type="sldNum" sz="quarter" idx="12"/>
          </p:nvPr>
        </p:nvSpPr>
        <p:spPr/>
        <p:txBody>
          <a:bodyPr/>
          <a:lstStyle/>
          <a:p>
            <a:fld id="{68E2B3F7-0564-411F-8980-F44F19FCCCAD}" type="slidenum">
              <a:rPr lang="en-US" smtClean="0"/>
              <a:t>61</a:t>
            </a:fld>
            <a:endParaRPr lang="en-US"/>
          </a:p>
        </p:txBody>
      </p:sp>
    </p:spTree>
    <p:extLst>
      <p:ext uri="{BB962C8B-B14F-4D97-AF65-F5344CB8AC3E}">
        <p14:creationId xmlns:p14="http://schemas.microsoft.com/office/powerpoint/2010/main" val="24665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6B2A25-9947-028A-80BD-1B98613E4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44446-EF80-F8CC-2CEF-AE4C6DF2A230}"/>
              </a:ext>
            </a:extLst>
          </p:cNvPr>
          <p:cNvSpPr>
            <a:spLocks noGrp="1"/>
          </p:cNvSpPr>
          <p:nvPr>
            <p:ph type="title"/>
          </p:nvPr>
        </p:nvSpPr>
        <p:spPr/>
        <p:txBody>
          <a:bodyPr/>
          <a:lstStyle/>
          <a:p>
            <a:r>
              <a:rPr lang="en-US">
                <a:latin typeface="Century Schoolbook" panose="02040604050505020304" pitchFamily="18" charset="0"/>
              </a:rPr>
              <a:t>Gentle Search </a:t>
            </a:r>
            <a:r>
              <a:rPr lang="en-US">
                <a:solidFill>
                  <a:schemeClr val="bg2">
                    <a:lumMod val="75000"/>
                  </a:schemeClr>
                </a:solidFill>
                <a:latin typeface="Century Schoolbook" panose="02040604050505020304" pitchFamily="18" charset="0"/>
              </a:rPr>
              <a:t>[Aaronson’19]</a:t>
            </a:r>
            <a:endParaRPr lang="en-US">
              <a:solidFill>
                <a:schemeClr val="bg2">
                  <a:lumMod val="75000"/>
                </a:schemeClr>
              </a:solidFill>
            </a:endParaRPr>
          </a:p>
        </p:txBody>
      </p:sp>
      <p:sp>
        <p:nvSpPr>
          <p:cNvPr id="5" name="TextBox 4">
            <a:extLst>
              <a:ext uri="{FF2B5EF4-FFF2-40B4-BE49-F238E27FC236}">
                <a16:creationId xmlns:a16="http://schemas.microsoft.com/office/drawing/2014/main" id="{2EFAC0A9-39E6-252E-1BC2-0960B4E2E682}"/>
              </a:ext>
            </a:extLst>
          </p:cNvPr>
          <p:cNvSpPr txBox="1"/>
          <p:nvPr/>
        </p:nvSpPr>
        <p:spPr>
          <a:xfrm>
            <a:off x="949296" y="1655268"/>
            <a:ext cx="6097348" cy="461665"/>
          </a:xfrm>
          <a:prstGeom prst="rect">
            <a:avLst/>
          </a:prstGeom>
          <a:noFill/>
        </p:spPr>
        <p:txBody>
          <a:bodyPr wrap="square">
            <a:spAutoFit/>
          </a:bodyPr>
          <a:lstStyle/>
          <a:p>
            <a:r>
              <a:rPr lang="en-US" sz="2400">
                <a:latin typeface="Century Schoolbook" panose="02040604050505020304" pitchFamily="18" charset="0"/>
              </a:rPr>
              <a:t>Given a bunch of verification algorithms</a:t>
            </a:r>
            <a:endParaRPr lang="en-US" sz="240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7DB8A6E-1668-05F1-03C4-D71984BFCA6A}"/>
                  </a:ext>
                </a:extLst>
              </p:cNvPr>
              <p:cNvSpPr txBox="1"/>
              <p:nvPr/>
            </p:nvSpPr>
            <p:spPr>
              <a:xfrm>
                <a:off x="949296" y="3544664"/>
                <a:ext cx="6097348" cy="1200329"/>
              </a:xfrm>
              <a:prstGeom prst="rect">
                <a:avLst/>
              </a:prstGeom>
              <a:noFill/>
            </p:spPr>
            <p:txBody>
              <a:bodyPr wrap="square">
                <a:spAutoFit/>
              </a:bodyPr>
              <a:lstStyle/>
              <a:p>
                <a:r>
                  <a:rPr lang="en-US" sz="2400">
                    <a:latin typeface="Century Schoolbook" panose="02040604050505020304" pitchFamily="18" charset="0"/>
                  </a:rPr>
                  <a:t>and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 state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a:t>
                </a:r>
              </a:p>
              <a:p>
                <a:endParaRPr lang="en-US" sz="2400">
                  <a:latin typeface="Century Schoolbook" panose="02040604050505020304" pitchFamily="18" charset="0"/>
                </a:endParaRPr>
              </a:p>
              <a:p>
                <a:r>
                  <a:rPr lang="en-US" sz="2400">
                    <a:latin typeface="Century Schoolbook" panose="02040604050505020304" pitchFamily="18" charset="0"/>
                  </a:rPr>
                  <a:t>finds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a:t>
                </a:r>
                <a:r>
                  <a:rPr lang="en-US" sz="2400" err="1">
                    <a:latin typeface="Century Schoolbook" panose="02040604050505020304" pitchFamily="18" charset="0"/>
                  </a:rPr>
                  <a:t>s.t.</a:t>
                </a:r>
                <a:r>
                  <a:rPr lang="en-US" sz="2400">
                    <a:latin typeface="Century Schoolbook" panose="02040604050505020304" pitchFamily="18" charset="0"/>
                  </a:rPr>
                  <a:t> </a:t>
                </a:r>
                <a:endParaRPr lang="en-US" sz="2400"/>
              </a:p>
            </p:txBody>
          </p:sp>
        </mc:Choice>
        <mc:Fallback xmlns="">
          <p:sp>
            <p:nvSpPr>
              <p:cNvPr id="41" name="TextBox 40">
                <a:extLst>
                  <a:ext uri="{FF2B5EF4-FFF2-40B4-BE49-F238E27FC236}">
                    <a16:creationId xmlns:a16="http://schemas.microsoft.com/office/drawing/2014/main" id="{C7DB8A6E-1668-05F1-03C4-D71984BFCA6A}"/>
                  </a:ext>
                </a:extLst>
              </p:cNvPr>
              <p:cNvSpPr txBox="1">
                <a:spLocks noRot="1" noChangeAspect="1" noMove="1" noResize="1" noEditPoints="1" noAdjustHandles="1" noChangeArrowheads="1" noChangeShapeType="1" noTextEdit="1"/>
              </p:cNvSpPr>
              <p:nvPr/>
            </p:nvSpPr>
            <p:spPr>
              <a:xfrm>
                <a:off x="949296" y="3544664"/>
                <a:ext cx="6097348" cy="1200329"/>
              </a:xfrm>
              <a:prstGeom prst="rect">
                <a:avLst/>
              </a:prstGeom>
              <a:blipFill>
                <a:blip r:embed="rId2"/>
                <a:stretch>
                  <a:fillRect l="-1600" t="-4061" b="-10660"/>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63FA3B4C-5FEB-1A8F-BCA4-CB02B2554948}"/>
              </a:ext>
            </a:extLst>
          </p:cNvPr>
          <p:cNvGrpSpPr/>
          <p:nvPr/>
        </p:nvGrpSpPr>
        <p:grpSpPr>
          <a:xfrm>
            <a:off x="2087745" y="2077053"/>
            <a:ext cx="7869481" cy="1091201"/>
            <a:chOff x="2087745" y="2077053"/>
            <a:chExt cx="7869481" cy="1091201"/>
          </a:xfrm>
        </p:grpSpPr>
        <p:grpSp>
          <p:nvGrpSpPr>
            <p:cNvPr id="40" name="Group 39">
              <a:extLst>
                <a:ext uri="{FF2B5EF4-FFF2-40B4-BE49-F238E27FC236}">
                  <a16:creationId xmlns:a16="http://schemas.microsoft.com/office/drawing/2014/main" id="{0449EF5E-06EA-0CC1-C1A6-0EA38C57724B}"/>
                </a:ext>
              </a:extLst>
            </p:cNvPr>
            <p:cNvGrpSpPr/>
            <p:nvPr/>
          </p:nvGrpSpPr>
          <p:grpSpPr>
            <a:xfrm>
              <a:off x="2087745" y="2370972"/>
              <a:ext cx="7575563" cy="797282"/>
              <a:chOff x="2087745" y="2370972"/>
              <a:chExt cx="7575563" cy="797282"/>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DA6EDE1-2D64-71B5-A635-7708EAB4B186}"/>
                      </a:ext>
                    </a:extLst>
                  </p:cNvPr>
                  <p:cNvSpPr/>
                  <p:nvPr/>
                </p:nvSpPr>
                <p:spPr>
                  <a:xfrm>
                    <a:off x="2087745"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1</m:t>
                                  </m:r>
                                </m:sub>
                              </m:sSub>
                            </m:sub>
                          </m:sSub>
                        </m:oMath>
                      </m:oMathPara>
                    </a14:m>
                    <a:endParaRPr lang="en-US" sz="3600"/>
                  </a:p>
                </p:txBody>
              </p:sp>
            </mc:Choice>
            <mc:Fallback xmlns="">
              <p:sp>
                <p:nvSpPr>
                  <p:cNvPr id="7" name="Rectangle 6">
                    <a:extLst>
                      <a:ext uri="{FF2B5EF4-FFF2-40B4-BE49-F238E27FC236}">
                        <a16:creationId xmlns:a16="http://schemas.microsoft.com/office/drawing/2014/main" id="{3DA6EDE1-2D64-71B5-A635-7708EAB4B186}"/>
                      </a:ext>
                    </a:extLst>
                  </p:cNvPr>
                  <p:cNvSpPr>
                    <a:spLocks noRot="1" noChangeAspect="1" noMove="1" noResize="1" noEditPoints="1" noAdjustHandles="1" noChangeArrowheads="1" noChangeShapeType="1" noTextEdit="1"/>
                  </p:cNvSpPr>
                  <p:nvPr/>
                </p:nvSpPr>
                <p:spPr>
                  <a:xfrm>
                    <a:off x="2087745" y="2370972"/>
                    <a:ext cx="797282" cy="7972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5E7A13B-F72A-A6F7-4A48-8D13DEE2D1A6}"/>
                      </a:ext>
                    </a:extLst>
                  </p:cNvPr>
                  <p:cNvSpPr/>
                  <p:nvPr/>
                </p:nvSpPr>
                <p:spPr>
                  <a:xfrm>
                    <a:off x="8866026"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𝑁</m:t>
                                  </m:r>
                                </m:sub>
                              </m:sSub>
                            </m:sub>
                          </m:sSub>
                        </m:oMath>
                      </m:oMathPara>
                    </a14:m>
                    <a:endParaRPr lang="en-US" sz="3600"/>
                  </a:p>
                </p:txBody>
              </p:sp>
            </mc:Choice>
            <mc:Fallback xmlns="">
              <p:sp>
                <p:nvSpPr>
                  <p:cNvPr id="18" name="Rectangle 17">
                    <a:extLst>
                      <a:ext uri="{FF2B5EF4-FFF2-40B4-BE49-F238E27FC236}">
                        <a16:creationId xmlns:a16="http://schemas.microsoft.com/office/drawing/2014/main" id="{B5E7A13B-F72A-A6F7-4A48-8D13DEE2D1A6}"/>
                      </a:ext>
                    </a:extLst>
                  </p:cNvPr>
                  <p:cNvSpPr>
                    <a:spLocks noRot="1" noChangeAspect="1" noMove="1" noResize="1" noEditPoints="1" noAdjustHandles="1" noChangeArrowheads="1" noChangeShapeType="1" noTextEdit="1"/>
                  </p:cNvSpPr>
                  <p:nvPr/>
                </p:nvSpPr>
                <p:spPr>
                  <a:xfrm>
                    <a:off x="8866026" y="2370972"/>
                    <a:ext cx="797282" cy="7972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AF184EC-BE8E-3198-CD32-1E2AAE809733}"/>
                      </a:ext>
                    </a:extLst>
                  </p:cNvPr>
                  <p:cNvSpPr/>
                  <p:nvPr/>
                </p:nvSpPr>
                <p:spPr>
                  <a:xfrm>
                    <a:off x="3088223"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2</m:t>
                                  </m:r>
                                </m:sub>
                              </m:sSub>
                            </m:sub>
                          </m:sSub>
                        </m:oMath>
                      </m:oMathPara>
                    </a14:m>
                    <a:endParaRPr lang="en-US" sz="3600"/>
                  </a:p>
                </p:txBody>
              </p:sp>
            </mc:Choice>
            <mc:Fallback xmlns="">
              <p:sp>
                <p:nvSpPr>
                  <p:cNvPr id="19" name="Rectangle 18">
                    <a:extLst>
                      <a:ext uri="{FF2B5EF4-FFF2-40B4-BE49-F238E27FC236}">
                        <a16:creationId xmlns:a16="http://schemas.microsoft.com/office/drawing/2014/main" id="{8AF184EC-BE8E-3198-CD32-1E2AAE809733}"/>
                      </a:ext>
                    </a:extLst>
                  </p:cNvPr>
                  <p:cNvSpPr>
                    <a:spLocks noRot="1" noChangeAspect="1" noMove="1" noResize="1" noEditPoints="1" noAdjustHandles="1" noChangeArrowheads="1" noChangeShapeType="1" noTextEdit="1"/>
                  </p:cNvSpPr>
                  <p:nvPr/>
                </p:nvSpPr>
                <p:spPr>
                  <a:xfrm>
                    <a:off x="3088223" y="2370972"/>
                    <a:ext cx="797282" cy="797282"/>
                  </a:xfrm>
                  <a:prstGeom prst="rect">
                    <a:avLst/>
                  </a:prstGeom>
                  <a:blipFill>
                    <a:blip r:embed="rId5"/>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FFC3E100-DEAC-0672-974F-5EAFA517A113}"/>
                  </a:ext>
                </a:extLst>
              </p:cNvPr>
              <p:cNvSpPr/>
              <p:nvPr/>
            </p:nvSpPr>
            <p:spPr>
              <a:xfrm>
                <a:off x="4189012"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 name="Rectangle 23">
                <a:extLst>
                  <a:ext uri="{FF2B5EF4-FFF2-40B4-BE49-F238E27FC236}">
                    <a16:creationId xmlns:a16="http://schemas.microsoft.com/office/drawing/2014/main" id="{6AC5FCD0-65AD-9955-65FD-918687B2A050}"/>
                  </a:ext>
                </a:extLst>
              </p:cNvPr>
              <p:cNvSpPr/>
              <p:nvPr/>
            </p:nvSpPr>
            <p:spPr>
              <a:xfrm>
                <a:off x="4492519"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a:extLst>
                  <a:ext uri="{FF2B5EF4-FFF2-40B4-BE49-F238E27FC236}">
                    <a16:creationId xmlns:a16="http://schemas.microsoft.com/office/drawing/2014/main" id="{334E8174-A551-67C8-0CCD-3809C977F8F6}"/>
                  </a:ext>
                </a:extLst>
              </p:cNvPr>
              <p:cNvSpPr/>
              <p:nvPr/>
            </p:nvSpPr>
            <p:spPr>
              <a:xfrm>
                <a:off x="4796026"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Rectangle 25">
                <a:extLst>
                  <a:ext uri="{FF2B5EF4-FFF2-40B4-BE49-F238E27FC236}">
                    <a16:creationId xmlns:a16="http://schemas.microsoft.com/office/drawing/2014/main" id="{95942094-4BB4-5658-9BB4-5B01A1E91E9B}"/>
                  </a:ext>
                </a:extLst>
              </p:cNvPr>
              <p:cNvSpPr/>
              <p:nvPr/>
            </p:nvSpPr>
            <p:spPr>
              <a:xfrm>
                <a:off x="5099533"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8" name="Rectangle 27">
                <a:extLst>
                  <a:ext uri="{FF2B5EF4-FFF2-40B4-BE49-F238E27FC236}">
                    <a16:creationId xmlns:a16="http://schemas.microsoft.com/office/drawing/2014/main" id="{3CA89C1E-DF1F-5D7F-177D-BC77E3DF3F6A}"/>
                  </a:ext>
                </a:extLst>
              </p:cNvPr>
              <p:cNvSpPr/>
              <p:nvPr/>
            </p:nvSpPr>
            <p:spPr>
              <a:xfrm>
                <a:off x="5405819"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9" name="Rectangle 28">
                <a:extLst>
                  <a:ext uri="{FF2B5EF4-FFF2-40B4-BE49-F238E27FC236}">
                    <a16:creationId xmlns:a16="http://schemas.microsoft.com/office/drawing/2014/main" id="{BB633AB4-8EBE-A135-7945-367D8AA44ACD}"/>
                  </a:ext>
                </a:extLst>
              </p:cNvPr>
              <p:cNvSpPr/>
              <p:nvPr/>
            </p:nvSpPr>
            <p:spPr>
              <a:xfrm>
                <a:off x="5709326"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Rectangle 29">
                <a:extLst>
                  <a:ext uri="{FF2B5EF4-FFF2-40B4-BE49-F238E27FC236}">
                    <a16:creationId xmlns:a16="http://schemas.microsoft.com/office/drawing/2014/main" id="{DFD61E18-C5B0-81D8-372A-C15B4779FCC5}"/>
                  </a:ext>
                </a:extLst>
              </p:cNvPr>
              <p:cNvSpPr/>
              <p:nvPr/>
            </p:nvSpPr>
            <p:spPr>
              <a:xfrm>
                <a:off x="6012833"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30858EE0-CF54-9AB3-2ECF-AEF3A5EE5303}"/>
                  </a:ext>
                </a:extLst>
              </p:cNvPr>
              <p:cNvSpPr/>
              <p:nvPr/>
            </p:nvSpPr>
            <p:spPr>
              <a:xfrm>
                <a:off x="6316340"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Rectangle 31">
                <a:extLst>
                  <a:ext uri="{FF2B5EF4-FFF2-40B4-BE49-F238E27FC236}">
                    <a16:creationId xmlns:a16="http://schemas.microsoft.com/office/drawing/2014/main" id="{57E29831-4181-3DF7-7C44-4D8CB6C0D4F5}"/>
                  </a:ext>
                </a:extLst>
              </p:cNvPr>
              <p:cNvSpPr/>
              <p:nvPr/>
            </p:nvSpPr>
            <p:spPr>
              <a:xfrm>
                <a:off x="6620741"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3" name="Rectangle 32">
                <a:extLst>
                  <a:ext uri="{FF2B5EF4-FFF2-40B4-BE49-F238E27FC236}">
                    <a16:creationId xmlns:a16="http://schemas.microsoft.com/office/drawing/2014/main" id="{6B6AEE86-378A-D167-069D-BE0CE73B3E41}"/>
                  </a:ext>
                </a:extLst>
              </p:cNvPr>
              <p:cNvSpPr/>
              <p:nvPr/>
            </p:nvSpPr>
            <p:spPr>
              <a:xfrm>
                <a:off x="6924248"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Rectangle 33">
                <a:extLst>
                  <a:ext uri="{FF2B5EF4-FFF2-40B4-BE49-F238E27FC236}">
                    <a16:creationId xmlns:a16="http://schemas.microsoft.com/office/drawing/2014/main" id="{9C92EC54-49B0-FF30-B32B-66AD10E532BF}"/>
                  </a:ext>
                </a:extLst>
              </p:cNvPr>
              <p:cNvSpPr/>
              <p:nvPr/>
            </p:nvSpPr>
            <p:spPr>
              <a:xfrm>
                <a:off x="7227755"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5" name="Rectangle 34">
                <a:extLst>
                  <a:ext uri="{FF2B5EF4-FFF2-40B4-BE49-F238E27FC236}">
                    <a16:creationId xmlns:a16="http://schemas.microsoft.com/office/drawing/2014/main" id="{5FFDBE99-7C72-B059-8B06-025176AE26A6}"/>
                  </a:ext>
                </a:extLst>
              </p:cNvPr>
              <p:cNvSpPr/>
              <p:nvPr/>
            </p:nvSpPr>
            <p:spPr>
              <a:xfrm>
                <a:off x="7531262"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6" name="Rectangle 35">
                <a:extLst>
                  <a:ext uri="{FF2B5EF4-FFF2-40B4-BE49-F238E27FC236}">
                    <a16:creationId xmlns:a16="http://schemas.microsoft.com/office/drawing/2014/main" id="{681425DD-3BFB-56BB-4930-F8B448904A1E}"/>
                  </a:ext>
                </a:extLst>
              </p:cNvPr>
              <p:cNvSpPr/>
              <p:nvPr/>
            </p:nvSpPr>
            <p:spPr>
              <a:xfrm>
                <a:off x="7837548"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7" name="Rectangle 36">
                <a:extLst>
                  <a:ext uri="{FF2B5EF4-FFF2-40B4-BE49-F238E27FC236}">
                    <a16:creationId xmlns:a16="http://schemas.microsoft.com/office/drawing/2014/main" id="{731376C9-5A5E-12B1-56DF-259620F03B8F}"/>
                  </a:ext>
                </a:extLst>
              </p:cNvPr>
              <p:cNvSpPr/>
              <p:nvPr/>
            </p:nvSpPr>
            <p:spPr>
              <a:xfrm>
                <a:off x="8141055"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8" name="Rectangle 37">
                <a:extLst>
                  <a:ext uri="{FF2B5EF4-FFF2-40B4-BE49-F238E27FC236}">
                    <a16:creationId xmlns:a16="http://schemas.microsoft.com/office/drawing/2014/main" id="{06E13886-D27E-B97C-2C56-3532BB352B25}"/>
                  </a:ext>
                </a:extLst>
              </p:cNvPr>
              <p:cNvSpPr/>
              <p:nvPr/>
            </p:nvSpPr>
            <p:spPr>
              <a:xfrm>
                <a:off x="8444562"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54" name="Group 53">
              <a:extLst>
                <a:ext uri="{FF2B5EF4-FFF2-40B4-BE49-F238E27FC236}">
                  <a16:creationId xmlns:a16="http://schemas.microsoft.com/office/drawing/2014/main" id="{12A16A1C-F409-63A2-B24B-AFB31CF1E19C}"/>
                </a:ext>
              </a:extLst>
            </p:cNvPr>
            <p:cNvGrpSpPr/>
            <p:nvPr/>
          </p:nvGrpSpPr>
          <p:grpSpPr>
            <a:xfrm>
              <a:off x="9369389" y="2077053"/>
              <a:ext cx="587837" cy="587837"/>
              <a:chOff x="4049514" y="4669104"/>
              <a:chExt cx="587837" cy="587837"/>
            </a:xfrm>
          </p:grpSpPr>
          <p:sp>
            <p:nvSpPr>
              <p:cNvPr id="55" name="Oval 54">
                <a:extLst>
                  <a:ext uri="{FF2B5EF4-FFF2-40B4-BE49-F238E27FC236}">
                    <a16:creationId xmlns:a16="http://schemas.microsoft.com/office/drawing/2014/main" id="{CFA56D48-99A6-4C99-A1FE-7FAAAAF7BFF2}"/>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Fairy female outline">
                <a:extLst>
                  <a:ext uri="{FF2B5EF4-FFF2-40B4-BE49-F238E27FC236}">
                    <a16:creationId xmlns:a16="http://schemas.microsoft.com/office/drawing/2014/main" id="{DBD37F09-644A-9808-BFCD-CDB3614D53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4372" y="4753962"/>
                <a:ext cx="418120" cy="418120"/>
              </a:xfrm>
              <a:prstGeom prst="rect">
                <a:avLst/>
              </a:prstGeom>
            </p:spPr>
          </p:pic>
        </p:grpSp>
        <p:grpSp>
          <p:nvGrpSpPr>
            <p:cNvPr id="4" name="Group 3">
              <a:extLst>
                <a:ext uri="{FF2B5EF4-FFF2-40B4-BE49-F238E27FC236}">
                  <a16:creationId xmlns:a16="http://schemas.microsoft.com/office/drawing/2014/main" id="{D2EDE310-5F4F-B7F9-156A-542456ADC70C}"/>
                </a:ext>
              </a:extLst>
            </p:cNvPr>
            <p:cNvGrpSpPr/>
            <p:nvPr/>
          </p:nvGrpSpPr>
          <p:grpSpPr>
            <a:xfrm>
              <a:off x="3591586" y="2080695"/>
              <a:ext cx="587837" cy="587837"/>
              <a:chOff x="4049514" y="4669104"/>
              <a:chExt cx="587837" cy="587837"/>
            </a:xfrm>
          </p:grpSpPr>
          <p:sp>
            <p:nvSpPr>
              <p:cNvPr id="6" name="Oval 5">
                <a:extLst>
                  <a:ext uri="{FF2B5EF4-FFF2-40B4-BE49-F238E27FC236}">
                    <a16:creationId xmlns:a16="http://schemas.microsoft.com/office/drawing/2014/main" id="{470810F5-BB43-256B-1928-836C5C50D4B5}"/>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Fairy female outline">
                <a:extLst>
                  <a:ext uri="{FF2B5EF4-FFF2-40B4-BE49-F238E27FC236}">
                    <a16:creationId xmlns:a16="http://schemas.microsoft.com/office/drawing/2014/main" id="{671905BC-A320-8F20-377C-3F62208AC4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4372" y="4753962"/>
                <a:ext cx="418120" cy="418120"/>
              </a:xfrm>
              <a:prstGeom prst="rect">
                <a:avLst/>
              </a:prstGeom>
            </p:spPr>
          </p:pic>
        </p:grpSp>
        <p:grpSp>
          <p:nvGrpSpPr>
            <p:cNvPr id="9" name="Group 8">
              <a:extLst>
                <a:ext uri="{FF2B5EF4-FFF2-40B4-BE49-F238E27FC236}">
                  <a16:creationId xmlns:a16="http://schemas.microsoft.com/office/drawing/2014/main" id="{07B0B67F-A79E-25D7-7425-AEC6ED8140E1}"/>
                </a:ext>
              </a:extLst>
            </p:cNvPr>
            <p:cNvGrpSpPr/>
            <p:nvPr/>
          </p:nvGrpSpPr>
          <p:grpSpPr>
            <a:xfrm>
              <a:off x="2633538" y="2088787"/>
              <a:ext cx="587837" cy="587837"/>
              <a:chOff x="4049514" y="4669104"/>
              <a:chExt cx="587837" cy="587837"/>
            </a:xfrm>
          </p:grpSpPr>
          <p:sp>
            <p:nvSpPr>
              <p:cNvPr id="10" name="Oval 9">
                <a:extLst>
                  <a:ext uri="{FF2B5EF4-FFF2-40B4-BE49-F238E27FC236}">
                    <a16:creationId xmlns:a16="http://schemas.microsoft.com/office/drawing/2014/main" id="{243941B0-3EF2-CC6F-E6BF-C698035FF924}"/>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airy female outline">
                <a:extLst>
                  <a:ext uri="{FF2B5EF4-FFF2-40B4-BE49-F238E27FC236}">
                    <a16:creationId xmlns:a16="http://schemas.microsoft.com/office/drawing/2014/main" id="{F8107AA2-5EC4-2D1C-66EF-05F807CF58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4372" y="4753962"/>
                <a:ext cx="418120" cy="418120"/>
              </a:xfrm>
              <a:prstGeom prst="rect">
                <a:avLst/>
              </a:prstGeom>
            </p:spPr>
          </p:pic>
        </p:grpSp>
      </p:grpSp>
      <p:grpSp>
        <p:nvGrpSpPr>
          <p:cNvPr id="15" name="Group 14">
            <a:extLst>
              <a:ext uri="{FF2B5EF4-FFF2-40B4-BE49-F238E27FC236}">
                <a16:creationId xmlns:a16="http://schemas.microsoft.com/office/drawing/2014/main" id="{37E452C9-61DD-A3E9-B74B-818793ACD455}"/>
              </a:ext>
            </a:extLst>
          </p:cNvPr>
          <p:cNvGrpSpPr/>
          <p:nvPr/>
        </p:nvGrpSpPr>
        <p:grpSpPr>
          <a:xfrm>
            <a:off x="4353131" y="4448341"/>
            <a:ext cx="5124683" cy="1253047"/>
            <a:chOff x="4353131" y="4448341"/>
            <a:chExt cx="5124683" cy="1253047"/>
          </a:xfrm>
        </p:grpSpPr>
        <p:grpSp>
          <p:nvGrpSpPr>
            <p:cNvPr id="57" name="Group 56">
              <a:extLst>
                <a:ext uri="{FF2B5EF4-FFF2-40B4-BE49-F238E27FC236}">
                  <a16:creationId xmlns:a16="http://schemas.microsoft.com/office/drawing/2014/main" id="{B7CD817B-8285-D01B-BEB7-E0459E6DE203}"/>
                </a:ext>
              </a:extLst>
            </p:cNvPr>
            <p:cNvGrpSpPr/>
            <p:nvPr/>
          </p:nvGrpSpPr>
          <p:grpSpPr>
            <a:xfrm>
              <a:off x="4353131" y="4744993"/>
              <a:ext cx="5124683" cy="956395"/>
              <a:chOff x="2637675" y="5519963"/>
              <a:chExt cx="5124683" cy="956395"/>
            </a:xfrm>
          </p:grpSpPr>
          <p:grpSp>
            <p:nvGrpSpPr>
              <p:cNvPr id="58" name="Group 57">
                <a:extLst>
                  <a:ext uri="{FF2B5EF4-FFF2-40B4-BE49-F238E27FC236}">
                    <a16:creationId xmlns:a16="http://schemas.microsoft.com/office/drawing/2014/main" id="{94149E9C-9CA2-867F-9E3E-216DD67D7A5D}"/>
                  </a:ext>
                </a:extLst>
              </p:cNvPr>
              <p:cNvGrpSpPr/>
              <p:nvPr/>
            </p:nvGrpSpPr>
            <p:grpSpPr>
              <a:xfrm>
                <a:off x="2637675" y="5519963"/>
                <a:ext cx="1682380" cy="838753"/>
                <a:chOff x="4762332" y="2590247"/>
                <a:chExt cx="1682380" cy="838753"/>
              </a:xfrm>
            </p:grpSpPr>
            <p:grpSp>
              <p:nvGrpSpPr>
                <p:cNvPr id="61" name="Group 60">
                  <a:extLst>
                    <a:ext uri="{FF2B5EF4-FFF2-40B4-BE49-F238E27FC236}">
                      <a16:creationId xmlns:a16="http://schemas.microsoft.com/office/drawing/2014/main" id="{3553C760-81BC-017B-1EA2-B1B0E1315ECC}"/>
                    </a:ext>
                  </a:extLst>
                </p:cNvPr>
                <p:cNvGrpSpPr/>
                <p:nvPr/>
              </p:nvGrpSpPr>
              <p:grpSpPr>
                <a:xfrm>
                  <a:off x="5175456" y="2590247"/>
                  <a:ext cx="1269256" cy="838753"/>
                  <a:chOff x="5175456" y="2590247"/>
                  <a:chExt cx="1269256" cy="838753"/>
                </a:xfrm>
              </p:grpSpPr>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58FFA84F-8C34-A413-24F5-8613C42DE396}"/>
                          </a:ext>
                        </a:extLst>
                      </p:cNvPr>
                      <p:cNvSpPr/>
                      <p:nvPr/>
                    </p:nvSpPr>
                    <p:spPr>
                      <a:xfrm>
                        <a:off x="5605959" y="2590247"/>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𝑉</m:t>
                                  </m:r>
                                </m:e>
                                <m:sub>
                                  <m:r>
                                    <a:rPr lang="en-US" sz="4800" b="0" i="1" smtClean="0">
                                      <a:latin typeface="Cambria Math" panose="02040503050406030204" pitchFamily="18" charset="0"/>
                                    </a:rPr>
                                    <m:t>𝑥</m:t>
                                  </m:r>
                                </m:sub>
                              </m:sSub>
                            </m:oMath>
                          </m:oMathPara>
                        </a14:m>
                        <a:endParaRPr lang="en-US" sz="4800"/>
                      </a:p>
                    </p:txBody>
                  </p:sp>
                </mc:Choice>
                <mc:Fallback xmlns="">
                  <p:sp>
                    <p:nvSpPr>
                      <p:cNvPr id="65" name="Rectangle 64">
                        <a:extLst>
                          <a:ext uri="{FF2B5EF4-FFF2-40B4-BE49-F238E27FC236}">
                            <a16:creationId xmlns:a16="http://schemas.microsoft.com/office/drawing/2014/main" id="{58FFA84F-8C34-A413-24F5-8613C42DE396}"/>
                          </a:ext>
                        </a:extLst>
                      </p:cNvPr>
                      <p:cNvSpPr>
                        <a:spLocks noRot="1" noChangeAspect="1" noMove="1" noResize="1" noEditPoints="1" noAdjustHandles="1" noChangeArrowheads="1" noChangeShapeType="1" noTextEdit="1"/>
                      </p:cNvSpPr>
                      <p:nvPr/>
                    </p:nvSpPr>
                    <p:spPr>
                      <a:xfrm>
                        <a:off x="5605959" y="2590247"/>
                        <a:ext cx="838753" cy="838753"/>
                      </a:xfrm>
                      <a:prstGeom prst="rect">
                        <a:avLst/>
                      </a:prstGeom>
                      <a:blipFill>
                        <a:blip r:embed="rId8"/>
                        <a:stretch>
                          <a:fillRect/>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E0469991-C78F-3960-74E8-DA2CF14B9482}"/>
                      </a:ext>
                    </a:extLst>
                  </p:cNvPr>
                  <p:cNvCxnSpPr>
                    <a:cxnSpLocks/>
                    <a:stCxn id="62" idx="3"/>
                    <a:endCxn id="65" idx="1"/>
                  </p:cNvCxnSpPr>
                  <p:nvPr/>
                </p:nvCxnSpPr>
                <p:spPr>
                  <a:xfrm>
                    <a:off x="5175456" y="3009623"/>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5773F33-A132-157B-E866-DBD973A2E023}"/>
                        </a:ext>
                      </a:extLst>
                    </p:cNvPr>
                    <p:cNvSpPr txBox="1"/>
                    <p:nvPr/>
                  </p:nvSpPr>
                  <p:spPr>
                    <a:xfrm>
                      <a:off x="4762332" y="2748013"/>
                      <a:ext cx="4131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a:p>
                  </p:txBody>
                </p:sp>
              </mc:Choice>
              <mc:Fallback xmlns="">
                <p:sp>
                  <p:nvSpPr>
                    <p:cNvPr id="62" name="TextBox 61">
                      <a:extLst>
                        <a:ext uri="{FF2B5EF4-FFF2-40B4-BE49-F238E27FC236}">
                          <a16:creationId xmlns:a16="http://schemas.microsoft.com/office/drawing/2014/main" id="{65773F33-A132-157B-E866-DBD973A2E023}"/>
                        </a:ext>
                      </a:extLst>
                    </p:cNvPr>
                    <p:cNvSpPr txBox="1">
                      <a:spLocks noRot="1" noChangeAspect="1" noMove="1" noResize="1" noEditPoints="1" noAdjustHandles="1" noChangeArrowheads="1" noChangeShapeType="1" noTextEdit="1"/>
                    </p:cNvSpPr>
                    <p:nvPr/>
                  </p:nvSpPr>
                  <p:spPr>
                    <a:xfrm>
                      <a:off x="4762332" y="2748013"/>
                      <a:ext cx="413124" cy="523220"/>
                    </a:xfrm>
                    <a:prstGeom prst="rect">
                      <a:avLst/>
                    </a:prstGeom>
                    <a:blipFill>
                      <a:blip r:embed="rId9"/>
                      <a:stretch>
                        <a:fillRect/>
                      </a:stretch>
                    </a:blipFill>
                  </p:spPr>
                  <p:txBody>
                    <a:bodyPr/>
                    <a:lstStyle/>
                    <a:p>
                      <a:r>
                        <a:rPr lang="en-US">
                          <a:noFill/>
                        </a:rPr>
                        <a:t> </a:t>
                      </a:r>
                    </a:p>
                  </p:txBody>
                </p:sp>
              </mc:Fallback>
            </mc:AlternateContent>
          </p:grpSp>
          <p:cxnSp>
            <p:nvCxnSpPr>
              <p:cNvPr id="59" name="Straight Arrow Connector 58">
                <a:extLst>
                  <a:ext uri="{FF2B5EF4-FFF2-40B4-BE49-F238E27FC236}">
                    <a16:creationId xmlns:a16="http://schemas.microsoft.com/office/drawing/2014/main" id="{13706FAC-0201-0806-EC68-1D151CB2A4B7}"/>
                  </a:ext>
                </a:extLst>
              </p:cNvPr>
              <p:cNvCxnSpPr>
                <a:cxnSpLocks/>
                <a:stCxn id="65" idx="3"/>
              </p:cNvCxnSpPr>
              <p:nvPr/>
            </p:nvCxnSpPr>
            <p:spPr>
              <a:xfrm>
                <a:off x="4320055" y="5939340"/>
                <a:ext cx="420997"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C4B7F4AE-EE69-6173-19F4-F6F66E464051}"/>
                  </a:ext>
                </a:extLst>
              </p:cNvPr>
              <p:cNvSpPr txBox="1"/>
              <p:nvPr/>
            </p:nvSpPr>
            <p:spPr>
              <a:xfrm>
                <a:off x="4808620" y="5645361"/>
                <a:ext cx="2953738" cy="830997"/>
              </a:xfrm>
              <a:prstGeom prst="rect">
                <a:avLst/>
              </a:prstGeom>
              <a:noFill/>
            </p:spPr>
            <p:txBody>
              <a:bodyPr wrap="square">
                <a:spAutoFit/>
              </a:bodyPr>
              <a:lstStyle/>
              <a:p>
                <a:r>
                  <a:rPr lang="en-US" sz="2800">
                    <a:latin typeface="Century Schoolbook" panose="02040604050505020304" pitchFamily="18" charset="0"/>
                  </a:rPr>
                  <a:t>accept</a:t>
                </a:r>
              </a:p>
              <a:p>
                <a:r>
                  <a:rPr lang="en-US" sz="2000" i="1">
                    <a:latin typeface="Century Schoolbook" panose="02040604050505020304" pitchFamily="18" charset="0"/>
                  </a:rPr>
                  <a:t>with good probability</a:t>
                </a:r>
                <a:endParaRPr lang="en-US" sz="2800" i="1">
                  <a:latin typeface="Century Schoolbook" panose="02040604050505020304" pitchFamily="18" charset="0"/>
                </a:endParaRPr>
              </a:p>
            </p:txBody>
          </p:sp>
        </p:grpSp>
        <p:grpSp>
          <p:nvGrpSpPr>
            <p:cNvPr id="12" name="Group 11">
              <a:extLst>
                <a:ext uri="{FF2B5EF4-FFF2-40B4-BE49-F238E27FC236}">
                  <a16:creationId xmlns:a16="http://schemas.microsoft.com/office/drawing/2014/main" id="{A147ED89-00C9-B654-E0B9-22C5DCFAE488}"/>
                </a:ext>
              </a:extLst>
            </p:cNvPr>
            <p:cNvGrpSpPr/>
            <p:nvPr/>
          </p:nvGrpSpPr>
          <p:grpSpPr>
            <a:xfrm>
              <a:off x="5741592" y="4448341"/>
              <a:ext cx="587837" cy="587837"/>
              <a:chOff x="4049514" y="4669104"/>
              <a:chExt cx="587837" cy="587837"/>
            </a:xfrm>
          </p:grpSpPr>
          <p:sp>
            <p:nvSpPr>
              <p:cNvPr id="13" name="Oval 12">
                <a:extLst>
                  <a:ext uri="{FF2B5EF4-FFF2-40B4-BE49-F238E27FC236}">
                    <a16:creationId xmlns:a16="http://schemas.microsoft.com/office/drawing/2014/main" id="{85294665-25ED-60FD-8A86-4FA5C5D0506F}"/>
                  </a:ext>
                </a:extLst>
              </p:cNvPr>
              <p:cNvSpPr/>
              <p:nvPr/>
            </p:nvSpPr>
            <p:spPr>
              <a:xfrm>
                <a:off x="4049514" y="4669104"/>
                <a:ext cx="587837" cy="58783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Fairy female outline">
                <a:extLst>
                  <a:ext uri="{FF2B5EF4-FFF2-40B4-BE49-F238E27FC236}">
                    <a16:creationId xmlns:a16="http://schemas.microsoft.com/office/drawing/2014/main" id="{2C1291B2-C43C-9D98-1EE2-5B6B483092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4372" y="4753962"/>
                <a:ext cx="418120" cy="418120"/>
              </a:xfrm>
              <a:prstGeom prst="rect">
                <a:avLst/>
              </a:prstGeom>
            </p:spPr>
          </p:pic>
        </p:grpSp>
      </p:grpSp>
      <p:grpSp>
        <p:nvGrpSpPr>
          <p:cNvPr id="17" name="Group 16">
            <a:extLst>
              <a:ext uri="{FF2B5EF4-FFF2-40B4-BE49-F238E27FC236}">
                <a16:creationId xmlns:a16="http://schemas.microsoft.com/office/drawing/2014/main" id="{D7EE2487-6585-A8BE-7DD8-C110F3F58ADA}"/>
              </a:ext>
            </a:extLst>
          </p:cNvPr>
          <p:cNvGrpSpPr/>
          <p:nvPr/>
        </p:nvGrpSpPr>
        <p:grpSpPr>
          <a:xfrm>
            <a:off x="838200" y="6172724"/>
            <a:ext cx="5036620" cy="487451"/>
            <a:chOff x="1037830" y="1405712"/>
            <a:chExt cx="5647926" cy="546614"/>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0CFD3DC-657F-9DE8-7E94-A274603FFCA0}"/>
                    </a:ext>
                  </a:extLst>
                </p:cNvPr>
                <p:cNvSpPr txBox="1"/>
                <p:nvPr/>
              </p:nvSpPr>
              <p:spPr>
                <a:xfrm>
                  <a:off x="1037830" y="1424168"/>
                  <a:ext cx="5647926" cy="461664"/>
                </a:xfrm>
                <a:prstGeom prst="rect">
                  <a:avLst/>
                </a:prstGeom>
                <a:solidFill>
                  <a:schemeClr val="tx2">
                    <a:lumMod val="10000"/>
                    <a:lumOff val="90000"/>
                  </a:schemeClr>
                </a:solidFill>
              </p:spPr>
              <p:txBody>
                <a:bodyPr wrap="square">
                  <a:spAutoFit/>
                </a:bodyPr>
                <a:lstStyle/>
                <a:p>
                  <a:r>
                    <a:rPr lang="en-US" sz="2000">
                      <a:latin typeface="Century Schoolbook" panose="02040604050505020304" pitchFamily="18" charset="0"/>
                    </a:rPr>
                    <a:t>2. Can simulate        using copies of </a:t>
                  </a:r>
                  <a14:m>
                    <m:oMath xmlns:m="http://schemas.openxmlformats.org/officeDocument/2006/math">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e>
                      </m:d>
                    </m:oMath>
                  </a14:m>
                  <a:r>
                    <a:rPr lang="en-US" sz="2000">
                      <a:latin typeface="Century Schoolbook" panose="02040604050505020304" pitchFamily="18" charset="0"/>
                    </a:rPr>
                    <a:t>.</a:t>
                  </a:r>
                </a:p>
              </p:txBody>
            </p:sp>
          </mc:Choice>
          <mc:Fallback xmlns="">
            <p:sp>
              <p:nvSpPr>
                <p:cNvPr id="20" name="TextBox 19">
                  <a:extLst>
                    <a:ext uri="{FF2B5EF4-FFF2-40B4-BE49-F238E27FC236}">
                      <a16:creationId xmlns:a16="http://schemas.microsoft.com/office/drawing/2014/main" id="{40CFD3DC-657F-9DE8-7E94-A274603FFCA0}"/>
                    </a:ext>
                  </a:extLst>
                </p:cNvPr>
                <p:cNvSpPr txBox="1">
                  <a:spLocks noRot="1" noChangeAspect="1" noMove="1" noResize="1" noEditPoints="1" noAdjustHandles="1" noChangeArrowheads="1" noChangeShapeType="1" noTextEdit="1"/>
                </p:cNvSpPr>
                <p:nvPr/>
              </p:nvSpPr>
              <p:spPr>
                <a:xfrm>
                  <a:off x="1037830" y="1424168"/>
                  <a:ext cx="5647926" cy="461664"/>
                </a:xfrm>
                <a:prstGeom prst="rect">
                  <a:avLst/>
                </a:prstGeom>
                <a:blipFill>
                  <a:blip r:embed="rId10"/>
                  <a:stretch>
                    <a:fillRect l="-1332" t="-119118" b="-173529"/>
                  </a:stretch>
                </a:blipFill>
              </p:spPr>
              <p:txBody>
                <a:bodyPr/>
                <a:lstStyle/>
                <a:p>
                  <a:r>
                    <a:rPr lang="en-US">
                      <a:noFill/>
                    </a:rPr>
                    <a:t> </a:t>
                  </a:r>
                </a:p>
              </p:txBody>
            </p:sp>
          </mc:Fallback>
        </mc:AlternateContent>
        <p:pic>
          <p:nvPicPr>
            <p:cNvPr id="21" name="Graphic 20" descr="Fairy female outline">
              <a:extLst>
                <a:ext uri="{FF2B5EF4-FFF2-40B4-BE49-F238E27FC236}">
                  <a16:creationId xmlns:a16="http://schemas.microsoft.com/office/drawing/2014/main" id="{EA9A491E-A186-4616-83D6-B989E1397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4001" y="1405712"/>
              <a:ext cx="546614" cy="546614"/>
            </a:xfrm>
            <a:prstGeom prst="rect">
              <a:avLst/>
            </a:prstGeom>
          </p:spPr>
        </p:pic>
      </p:grpSp>
      <p:sp>
        <p:nvSpPr>
          <p:cNvPr id="3" name="Slide Number Placeholder 2">
            <a:extLst>
              <a:ext uri="{FF2B5EF4-FFF2-40B4-BE49-F238E27FC236}">
                <a16:creationId xmlns:a16="http://schemas.microsoft.com/office/drawing/2014/main" id="{5CE425F5-F2BD-F75D-DE43-0C30960F9782}"/>
              </a:ext>
            </a:extLst>
          </p:cNvPr>
          <p:cNvSpPr>
            <a:spLocks noGrp="1"/>
          </p:cNvSpPr>
          <p:nvPr>
            <p:ph type="sldNum" sz="quarter" idx="12"/>
          </p:nvPr>
        </p:nvSpPr>
        <p:spPr/>
        <p:txBody>
          <a:bodyPr/>
          <a:lstStyle/>
          <a:p>
            <a:fld id="{68E2B3F7-0564-411F-8980-F44F19FCCCAD}" type="slidenum">
              <a:rPr lang="en-US" smtClean="0"/>
              <a:t>62</a:t>
            </a:fld>
            <a:endParaRPr lang="en-US"/>
          </a:p>
        </p:txBody>
      </p:sp>
    </p:spTree>
    <p:extLst>
      <p:ext uri="{BB962C8B-B14F-4D97-AF65-F5344CB8AC3E}">
        <p14:creationId xmlns:p14="http://schemas.microsoft.com/office/powerpoint/2010/main" val="35882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4C63B8F-7CD6-CF0B-2DF7-9B3FFC1E7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990B2-1671-DB9D-183B-2D4CBD5806FF}"/>
              </a:ext>
            </a:extLst>
          </p:cNvPr>
          <p:cNvSpPr>
            <a:spLocks noGrp="1"/>
          </p:cNvSpPr>
          <p:nvPr>
            <p:ph type="title"/>
          </p:nvPr>
        </p:nvSpPr>
        <p:spPr/>
        <p:txBody>
          <a:bodyPr/>
          <a:lstStyle/>
          <a:p>
            <a:r>
              <a:rPr lang="en-US">
                <a:latin typeface="Century Schoolbook" panose="02040604050505020304" pitchFamily="18" charset="0"/>
              </a:rPr>
              <a:t>Gentle Search </a:t>
            </a:r>
            <a:r>
              <a:rPr lang="en-US">
                <a:solidFill>
                  <a:schemeClr val="bg2">
                    <a:lumMod val="75000"/>
                  </a:schemeClr>
                </a:solidFill>
                <a:latin typeface="Century Schoolbook" panose="02040604050505020304" pitchFamily="18" charset="0"/>
              </a:rPr>
              <a:t>[Aaronson’19]</a:t>
            </a:r>
            <a:endParaRPr lang="en-US">
              <a:solidFill>
                <a:schemeClr val="bg2">
                  <a:lumMod val="75000"/>
                </a:schemeClr>
              </a:solidFill>
            </a:endParaRPr>
          </a:p>
        </p:txBody>
      </p:sp>
      <p:sp>
        <p:nvSpPr>
          <p:cNvPr id="5" name="TextBox 4">
            <a:extLst>
              <a:ext uri="{FF2B5EF4-FFF2-40B4-BE49-F238E27FC236}">
                <a16:creationId xmlns:a16="http://schemas.microsoft.com/office/drawing/2014/main" id="{906B6B35-CA0D-BCB3-E5F1-DB4E75DC7A0E}"/>
              </a:ext>
            </a:extLst>
          </p:cNvPr>
          <p:cNvSpPr txBox="1"/>
          <p:nvPr/>
        </p:nvSpPr>
        <p:spPr>
          <a:xfrm>
            <a:off x="949296" y="1655268"/>
            <a:ext cx="6097348" cy="461665"/>
          </a:xfrm>
          <a:prstGeom prst="rect">
            <a:avLst/>
          </a:prstGeom>
          <a:noFill/>
        </p:spPr>
        <p:txBody>
          <a:bodyPr wrap="square">
            <a:spAutoFit/>
          </a:bodyPr>
          <a:lstStyle/>
          <a:p>
            <a:r>
              <a:rPr lang="en-US" sz="2400">
                <a:latin typeface="Century Schoolbook" panose="02040604050505020304" pitchFamily="18" charset="0"/>
              </a:rPr>
              <a:t>Given a bunch of verification algorithms</a:t>
            </a:r>
            <a:endParaRPr lang="en-US" sz="2400"/>
          </a:p>
        </p:txBody>
      </p:sp>
      <p:grpSp>
        <p:nvGrpSpPr>
          <p:cNvPr id="40" name="Group 39">
            <a:extLst>
              <a:ext uri="{FF2B5EF4-FFF2-40B4-BE49-F238E27FC236}">
                <a16:creationId xmlns:a16="http://schemas.microsoft.com/office/drawing/2014/main" id="{6FB546E6-DBC0-43B0-87EB-58D745085C41}"/>
              </a:ext>
            </a:extLst>
          </p:cNvPr>
          <p:cNvGrpSpPr/>
          <p:nvPr/>
        </p:nvGrpSpPr>
        <p:grpSpPr>
          <a:xfrm>
            <a:off x="2087745" y="2370972"/>
            <a:ext cx="7575563" cy="797282"/>
            <a:chOff x="2087745" y="2370972"/>
            <a:chExt cx="7575563" cy="797282"/>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BD96E6C-CE97-B0F5-CFF0-2341745E2B04}"/>
                    </a:ext>
                  </a:extLst>
                </p:cNvPr>
                <p:cNvSpPr/>
                <p:nvPr/>
              </p:nvSpPr>
              <p:spPr>
                <a:xfrm>
                  <a:off x="2087745"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panose="02040503050406030204" pitchFamily="18" charset="0"/>
                              </a:rPr>
                            </m:ctrlPr>
                          </m:acc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1</m:t>
                                    </m:r>
                                  </m:sub>
                                </m:sSub>
                              </m:sub>
                            </m:sSub>
                          </m:e>
                        </m:acc>
                      </m:oMath>
                    </m:oMathPara>
                  </a14:m>
                  <a:endParaRPr lang="en-US" sz="3600"/>
                </a:p>
              </p:txBody>
            </p:sp>
          </mc:Choice>
          <mc:Fallback xmlns="">
            <p:sp>
              <p:nvSpPr>
                <p:cNvPr id="7" name="Rectangle 6">
                  <a:extLst>
                    <a:ext uri="{FF2B5EF4-FFF2-40B4-BE49-F238E27FC236}">
                      <a16:creationId xmlns:a16="http://schemas.microsoft.com/office/drawing/2014/main" id="{BBD96E6C-CE97-B0F5-CFF0-2341745E2B04}"/>
                    </a:ext>
                  </a:extLst>
                </p:cNvPr>
                <p:cNvSpPr>
                  <a:spLocks noRot="1" noChangeAspect="1" noMove="1" noResize="1" noEditPoints="1" noAdjustHandles="1" noChangeArrowheads="1" noChangeShapeType="1" noTextEdit="1"/>
                </p:cNvSpPr>
                <p:nvPr/>
              </p:nvSpPr>
              <p:spPr>
                <a:xfrm>
                  <a:off x="2087745" y="2370972"/>
                  <a:ext cx="797282" cy="7972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C6C607D-E846-DDFA-03AB-A1E080ADA3FD}"/>
                    </a:ext>
                  </a:extLst>
                </p:cNvPr>
                <p:cNvSpPr/>
                <p:nvPr/>
              </p:nvSpPr>
              <p:spPr>
                <a:xfrm>
                  <a:off x="8866026"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panose="02040503050406030204" pitchFamily="18" charset="0"/>
                              </a:rPr>
                            </m:ctrlPr>
                          </m:acc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𝑁</m:t>
                                    </m:r>
                                  </m:sub>
                                </m:sSub>
                              </m:sub>
                            </m:sSub>
                          </m:e>
                        </m:acc>
                      </m:oMath>
                    </m:oMathPara>
                  </a14:m>
                  <a:endParaRPr lang="en-US" sz="3600"/>
                </a:p>
              </p:txBody>
            </p:sp>
          </mc:Choice>
          <mc:Fallback xmlns="">
            <p:sp>
              <p:nvSpPr>
                <p:cNvPr id="18" name="Rectangle 17">
                  <a:extLst>
                    <a:ext uri="{FF2B5EF4-FFF2-40B4-BE49-F238E27FC236}">
                      <a16:creationId xmlns:a16="http://schemas.microsoft.com/office/drawing/2014/main" id="{AC6C607D-E846-DDFA-03AB-A1E080ADA3FD}"/>
                    </a:ext>
                  </a:extLst>
                </p:cNvPr>
                <p:cNvSpPr>
                  <a:spLocks noRot="1" noChangeAspect="1" noMove="1" noResize="1" noEditPoints="1" noAdjustHandles="1" noChangeArrowheads="1" noChangeShapeType="1" noTextEdit="1"/>
                </p:cNvSpPr>
                <p:nvPr/>
              </p:nvSpPr>
              <p:spPr>
                <a:xfrm>
                  <a:off x="8866026" y="2370972"/>
                  <a:ext cx="797282" cy="7972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C294259-8032-ECFB-5848-EDCAEE1AD13E}"/>
                    </a:ext>
                  </a:extLst>
                </p:cNvPr>
                <p:cNvSpPr/>
                <p:nvPr/>
              </p:nvSpPr>
              <p:spPr>
                <a:xfrm>
                  <a:off x="3088223" y="2370972"/>
                  <a:ext cx="797282" cy="7972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panose="02040503050406030204" pitchFamily="18" charset="0"/>
                              </a:rPr>
                            </m:ctrlPr>
                          </m:acc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𝑉</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2</m:t>
                                    </m:r>
                                  </m:sub>
                                </m:sSub>
                              </m:sub>
                            </m:sSub>
                          </m:e>
                        </m:acc>
                      </m:oMath>
                    </m:oMathPara>
                  </a14:m>
                  <a:endParaRPr lang="en-US" sz="3600"/>
                </a:p>
              </p:txBody>
            </p:sp>
          </mc:Choice>
          <mc:Fallback xmlns="">
            <p:sp>
              <p:nvSpPr>
                <p:cNvPr id="19" name="Rectangle 18">
                  <a:extLst>
                    <a:ext uri="{FF2B5EF4-FFF2-40B4-BE49-F238E27FC236}">
                      <a16:creationId xmlns:a16="http://schemas.microsoft.com/office/drawing/2014/main" id="{8C294259-8032-ECFB-5848-EDCAEE1AD13E}"/>
                    </a:ext>
                  </a:extLst>
                </p:cNvPr>
                <p:cNvSpPr>
                  <a:spLocks noRot="1" noChangeAspect="1" noMove="1" noResize="1" noEditPoints="1" noAdjustHandles="1" noChangeArrowheads="1" noChangeShapeType="1" noTextEdit="1"/>
                </p:cNvSpPr>
                <p:nvPr/>
              </p:nvSpPr>
              <p:spPr>
                <a:xfrm>
                  <a:off x="3088223" y="2370972"/>
                  <a:ext cx="797282" cy="797282"/>
                </a:xfrm>
                <a:prstGeom prst="rect">
                  <a:avLst/>
                </a:prstGeom>
                <a:blipFill>
                  <a:blip r:embed="rId4"/>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EA778802-5D10-157C-657B-899A83AE5466}"/>
                </a:ext>
              </a:extLst>
            </p:cNvPr>
            <p:cNvSpPr/>
            <p:nvPr/>
          </p:nvSpPr>
          <p:spPr>
            <a:xfrm>
              <a:off x="4189012"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 name="Rectangle 23">
              <a:extLst>
                <a:ext uri="{FF2B5EF4-FFF2-40B4-BE49-F238E27FC236}">
                  <a16:creationId xmlns:a16="http://schemas.microsoft.com/office/drawing/2014/main" id="{EAF350BA-AAC3-EEA1-50F0-82D40CFD5F4E}"/>
                </a:ext>
              </a:extLst>
            </p:cNvPr>
            <p:cNvSpPr/>
            <p:nvPr/>
          </p:nvSpPr>
          <p:spPr>
            <a:xfrm>
              <a:off x="4492519"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a:extLst>
                <a:ext uri="{FF2B5EF4-FFF2-40B4-BE49-F238E27FC236}">
                  <a16:creationId xmlns:a16="http://schemas.microsoft.com/office/drawing/2014/main" id="{7E92A573-C339-FC72-6025-B26528B229CB}"/>
                </a:ext>
              </a:extLst>
            </p:cNvPr>
            <p:cNvSpPr/>
            <p:nvPr/>
          </p:nvSpPr>
          <p:spPr>
            <a:xfrm>
              <a:off x="4796026"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Rectangle 25">
              <a:extLst>
                <a:ext uri="{FF2B5EF4-FFF2-40B4-BE49-F238E27FC236}">
                  <a16:creationId xmlns:a16="http://schemas.microsoft.com/office/drawing/2014/main" id="{BAB7D615-D948-1DA5-202C-06FD5383F69D}"/>
                </a:ext>
              </a:extLst>
            </p:cNvPr>
            <p:cNvSpPr/>
            <p:nvPr/>
          </p:nvSpPr>
          <p:spPr>
            <a:xfrm>
              <a:off x="5099533"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8" name="Rectangle 27">
              <a:extLst>
                <a:ext uri="{FF2B5EF4-FFF2-40B4-BE49-F238E27FC236}">
                  <a16:creationId xmlns:a16="http://schemas.microsoft.com/office/drawing/2014/main" id="{86E20E46-3EB2-AC2B-FAC4-B89C7E1C0AD8}"/>
                </a:ext>
              </a:extLst>
            </p:cNvPr>
            <p:cNvSpPr/>
            <p:nvPr/>
          </p:nvSpPr>
          <p:spPr>
            <a:xfrm>
              <a:off x="5405819"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9" name="Rectangle 28">
              <a:extLst>
                <a:ext uri="{FF2B5EF4-FFF2-40B4-BE49-F238E27FC236}">
                  <a16:creationId xmlns:a16="http://schemas.microsoft.com/office/drawing/2014/main" id="{958DA737-F1BE-1E2E-4F44-8C17A23A2F82}"/>
                </a:ext>
              </a:extLst>
            </p:cNvPr>
            <p:cNvSpPr/>
            <p:nvPr/>
          </p:nvSpPr>
          <p:spPr>
            <a:xfrm>
              <a:off x="5709326"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Rectangle 29">
              <a:extLst>
                <a:ext uri="{FF2B5EF4-FFF2-40B4-BE49-F238E27FC236}">
                  <a16:creationId xmlns:a16="http://schemas.microsoft.com/office/drawing/2014/main" id="{B62AEEF9-40A4-1F38-E95A-164D2C6B4C37}"/>
                </a:ext>
              </a:extLst>
            </p:cNvPr>
            <p:cNvSpPr/>
            <p:nvPr/>
          </p:nvSpPr>
          <p:spPr>
            <a:xfrm>
              <a:off x="6012833" y="2687553"/>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9C02C7F6-C954-73D4-378A-BA786EBD3956}"/>
                </a:ext>
              </a:extLst>
            </p:cNvPr>
            <p:cNvSpPr/>
            <p:nvPr/>
          </p:nvSpPr>
          <p:spPr>
            <a:xfrm>
              <a:off x="6316340" y="2687552"/>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Rectangle 31">
              <a:extLst>
                <a:ext uri="{FF2B5EF4-FFF2-40B4-BE49-F238E27FC236}">
                  <a16:creationId xmlns:a16="http://schemas.microsoft.com/office/drawing/2014/main" id="{9DEC2F76-CAC1-3553-D05F-A0F65A90529B}"/>
                </a:ext>
              </a:extLst>
            </p:cNvPr>
            <p:cNvSpPr/>
            <p:nvPr/>
          </p:nvSpPr>
          <p:spPr>
            <a:xfrm>
              <a:off x="6620741"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3" name="Rectangle 32">
              <a:extLst>
                <a:ext uri="{FF2B5EF4-FFF2-40B4-BE49-F238E27FC236}">
                  <a16:creationId xmlns:a16="http://schemas.microsoft.com/office/drawing/2014/main" id="{EAB4DF49-BC83-19A5-9127-CBA6AF2F9233}"/>
                </a:ext>
              </a:extLst>
            </p:cNvPr>
            <p:cNvSpPr/>
            <p:nvPr/>
          </p:nvSpPr>
          <p:spPr>
            <a:xfrm>
              <a:off x="6924248"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Rectangle 33">
              <a:extLst>
                <a:ext uri="{FF2B5EF4-FFF2-40B4-BE49-F238E27FC236}">
                  <a16:creationId xmlns:a16="http://schemas.microsoft.com/office/drawing/2014/main" id="{7E355DFE-C9EE-DFEF-BBBE-C0CD6CFF5941}"/>
                </a:ext>
              </a:extLst>
            </p:cNvPr>
            <p:cNvSpPr/>
            <p:nvPr/>
          </p:nvSpPr>
          <p:spPr>
            <a:xfrm>
              <a:off x="7227755"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5" name="Rectangle 34">
              <a:extLst>
                <a:ext uri="{FF2B5EF4-FFF2-40B4-BE49-F238E27FC236}">
                  <a16:creationId xmlns:a16="http://schemas.microsoft.com/office/drawing/2014/main" id="{A9615601-A304-56AC-F4AE-C74F2B8B43DD}"/>
                </a:ext>
              </a:extLst>
            </p:cNvPr>
            <p:cNvSpPr/>
            <p:nvPr/>
          </p:nvSpPr>
          <p:spPr>
            <a:xfrm>
              <a:off x="7531262"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6" name="Rectangle 35">
              <a:extLst>
                <a:ext uri="{FF2B5EF4-FFF2-40B4-BE49-F238E27FC236}">
                  <a16:creationId xmlns:a16="http://schemas.microsoft.com/office/drawing/2014/main" id="{63D5F2F9-D33F-0A1F-A1CE-EB593C7177D9}"/>
                </a:ext>
              </a:extLst>
            </p:cNvPr>
            <p:cNvSpPr/>
            <p:nvPr/>
          </p:nvSpPr>
          <p:spPr>
            <a:xfrm>
              <a:off x="7837548"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7" name="Rectangle 36">
              <a:extLst>
                <a:ext uri="{FF2B5EF4-FFF2-40B4-BE49-F238E27FC236}">
                  <a16:creationId xmlns:a16="http://schemas.microsoft.com/office/drawing/2014/main" id="{A7239842-1E11-745D-8A36-B1A078CA8E37}"/>
                </a:ext>
              </a:extLst>
            </p:cNvPr>
            <p:cNvSpPr/>
            <p:nvPr/>
          </p:nvSpPr>
          <p:spPr>
            <a:xfrm>
              <a:off x="8141055" y="2686044"/>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8" name="Rectangle 37">
              <a:extLst>
                <a:ext uri="{FF2B5EF4-FFF2-40B4-BE49-F238E27FC236}">
                  <a16:creationId xmlns:a16="http://schemas.microsoft.com/office/drawing/2014/main" id="{B8160357-34C1-A891-41B4-796E9F45FDC1}"/>
                </a:ext>
              </a:extLst>
            </p:cNvPr>
            <p:cNvSpPr/>
            <p:nvPr/>
          </p:nvSpPr>
          <p:spPr>
            <a:xfrm>
              <a:off x="8444562" y="2686045"/>
              <a:ext cx="164119" cy="1641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6AD33EE-7459-CC41-F74F-A3C8FFB99F18}"/>
                  </a:ext>
                </a:extLst>
              </p:cNvPr>
              <p:cNvSpPr txBox="1"/>
              <p:nvPr/>
            </p:nvSpPr>
            <p:spPr>
              <a:xfrm>
                <a:off x="949296" y="3544664"/>
                <a:ext cx="6097348" cy="1231940"/>
              </a:xfrm>
              <a:prstGeom prst="rect">
                <a:avLst/>
              </a:prstGeom>
              <a:noFill/>
            </p:spPr>
            <p:txBody>
              <a:bodyPr wrap="square">
                <a:spAutoFit/>
              </a:bodyPr>
              <a:lstStyle/>
              <a:p>
                <a:r>
                  <a:rPr lang="en-US" sz="2400">
                    <a:latin typeface="Century Schoolbook" panose="02040604050505020304" pitchFamily="18" charset="0"/>
                  </a:rPr>
                  <a:t>and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 state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a:t>
                </a:r>
                <a:r>
                  <a:rPr lang="en-US" sz="2400">
                    <a:solidFill>
                      <a:srgbClr val="7030A0"/>
                    </a:solidFill>
                    <a:latin typeface="Century Schoolbook" panose="02040604050505020304" pitchFamily="18" charset="0"/>
                  </a:rPr>
                  <a:t>and </a:t>
                </a:r>
                <a14:m>
                  <m:oMath xmlns:m="http://schemas.openxmlformats.org/officeDocument/2006/math">
                    <m:sSup>
                      <m:sSupPr>
                        <m:ctrlPr>
                          <a:rPr lang="en-US" sz="2400" b="0" i="1" smtClean="0">
                            <a:solidFill>
                              <a:srgbClr val="7030A0"/>
                            </a:solidFill>
                            <a:latin typeface="Cambria Math" panose="02040503050406030204" pitchFamily="18" charset="0"/>
                          </a:rPr>
                        </m:ctrlPr>
                      </m:sSupPr>
                      <m:e>
                        <m:d>
                          <m:dPr>
                            <m:begChr m:val=""/>
                            <m:endChr m:val="⟩"/>
                            <m:ctrlPr>
                              <a:rPr lang="en-US" sz="2400" b="0" i="1" smtClean="0">
                                <a:solidFill>
                                  <a:srgbClr val="7030A0"/>
                                </a:solidFill>
                                <a:latin typeface="Cambria Math" panose="02040503050406030204" pitchFamily="18" charset="0"/>
                              </a:rPr>
                            </m:ctrlPr>
                          </m:dPr>
                          <m:e>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𝑆</m:t>
                                </m:r>
                              </m:e>
                            </m:d>
                            <m:r>
                              <a:rPr lang="en-US" sz="2400" b="0" i="1" smtClean="0">
                                <a:solidFill>
                                  <a:srgbClr val="7030A0"/>
                                </a:solidFill>
                                <a:latin typeface="Cambria Math" panose="02040503050406030204" pitchFamily="18" charset="0"/>
                              </a:rPr>
                              <m:t>−</m:t>
                            </m:r>
                          </m:e>
                        </m:d>
                      </m:e>
                      <m:sup>
                        <m:r>
                          <a:rPr lang="en-US" sz="2400" b="0" i="1" smtClean="0">
                            <a:solidFill>
                              <a:srgbClr val="7030A0"/>
                            </a:solidFill>
                            <a:latin typeface="Cambria Math" panose="02040503050406030204" pitchFamily="18" charset="0"/>
                          </a:rPr>
                          <m:t>⊗</m:t>
                        </m:r>
                      </m:sup>
                    </m:sSup>
                  </m:oMath>
                </a14:m>
                <a:r>
                  <a:rPr lang="en-US" sz="2400">
                    <a:latin typeface="Century Schoolbook" panose="02040604050505020304" pitchFamily="18" charset="0"/>
                  </a:rPr>
                  <a:t>,</a:t>
                </a:r>
              </a:p>
              <a:p>
                <a:endParaRPr lang="en-US" sz="2400">
                  <a:latin typeface="Century Schoolbook" panose="02040604050505020304" pitchFamily="18" charset="0"/>
                </a:endParaRPr>
              </a:p>
              <a:p>
                <a:r>
                  <a:rPr lang="en-US" sz="2400">
                    <a:latin typeface="Century Schoolbook" panose="02040604050505020304" pitchFamily="18" charset="0"/>
                  </a:rPr>
                  <a:t>finds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a:t>
                </a:r>
                <a:r>
                  <a:rPr lang="en-US" sz="2400" err="1">
                    <a:latin typeface="Century Schoolbook" panose="02040604050505020304" pitchFamily="18" charset="0"/>
                  </a:rPr>
                  <a:t>s.t.</a:t>
                </a:r>
                <a:r>
                  <a:rPr lang="en-US" sz="2400">
                    <a:latin typeface="Century Schoolbook" panose="02040604050505020304" pitchFamily="18" charset="0"/>
                  </a:rPr>
                  <a:t> </a:t>
                </a:r>
                <a:endParaRPr lang="en-US" sz="2400"/>
              </a:p>
            </p:txBody>
          </p:sp>
        </mc:Choice>
        <mc:Fallback xmlns="">
          <p:sp>
            <p:nvSpPr>
              <p:cNvPr id="41" name="TextBox 40">
                <a:extLst>
                  <a:ext uri="{FF2B5EF4-FFF2-40B4-BE49-F238E27FC236}">
                    <a16:creationId xmlns:a16="http://schemas.microsoft.com/office/drawing/2014/main" id="{86AD33EE-7459-CC41-F74F-A3C8FFB99F18}"/>
                  </a:ext>
                </a:extLst>
              </p:cNvPr>
              <p:cNvSpPr txBox="1">
                <a:spLocks noRot="1" noChangeAspect="1" noMove="1" noResize="1" noEditPoints="1" noAdjustHandles="1" noChangeArrowheads="1" noChangeShapeType="1" noTextEdit="1"/>
              </p:cNvSpPr>
              <p:nvPr/>
            </p:nvSpPr>
            <p:spPr>
              <a:xfrm>
                <a:off x="949296" y="3544664"/>
                <a:ext cx="6097348" cy="1231940"/>
              </a:xfrm>
              <a:prstGeom prst="rect">
                <a:avLst/>
              </a:prstGeom>
              <a:blipFill>
                <a:blip r:embed="rId5"/>
                <a:stretch>
                  <a:fillRect l="-1600" t="-47291" b="-1182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F2D537D-047A-1C36-A2AB-73DC64584ACB}"/>
              </a:ext>
            </a:extLst>
          </p:cNvPr>
          <p:cNvGrpSpPr/>
          <p:nvPr/>
        </p:nvGrpSpPr>
        <p:grpSpPr>
          <a:xfrm>
            <a:off x="838200" y="6172724"/>
            <a:ext cx="5036620" cy="487451"/>
            <a:chOff x="1037830" y="1405712"/>
            <a:chExt cx="5647926" cy="546614"/>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1F727C-EFA6-7FAC-D445-5C5A41FD974B}"/>
                    </a:ext>
                  </a:extLst>
                </p:cNvPr>
                <p:cNvSpPr txBox="1"/>
                <p:nvPr/>
              </p:nvSpPr>
              <p:spPr>
                <a:xfrm>
                  <a:off x="1037830" y="1424168"/>
                  <a:ext cx="5647926" cy="461664"/>
                </a:xfrm>
                <a:prstGeom prst="rect">
                  <a:avLst/>
                </a:prstGeom>
                <a:solidFill>
                  <a:schemeClr val="tx2">
                    <a:lumMod val="10000"/>
                    <a:lumOff val="90000"/>
                  </a:schemeClr>
                </a:solidFill>
              </p:spPr>
              <p:txBody>
                <a:bodyPr wrap="square">
                  <a:spAutoFit/>
                </a:bodyPr>
                <a:lstStyle/>
                <a:p>
                  <a:r>
                    <a:rPr lang="en-US" sz="2000">
                      <a:latin typeface="Century Schoolbook" panose="02040604050505020304" pitchFamily="18" charset="0"/>
                    </a:rPr>
                    <a:t>2. Can simulate        using copies of </a:t>
                  </a:r>
                  <a14:m>
                    <m:oMath xmlns:m="http://schemas.openxmlformats.org/officeDocument/2006/math">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e>
                      </m:d>
                    </m:oMath>
                  </a14:m>
                  <a:r>
                    <a:rPr lang="en-US" sz="2000">
                      <a:latin typeface="Century Schoolbook" panose="02040604050505020304" pitchFamily="18" charset="0"/>
                    </a:rPr>
                    <a:t>.</a:t>
                  </a:r>
                </a:p>
              </p:txBody>
            </p:sp>
          </mc:Choice>
          <mc:Fallback xmlns="">
            <p:sp>
              <p:nvSpPr>
                <p:cNvPr id="6" name="TextBox 5">
                  <a:extLst>
                    <a:ext uri="{FF2B5EF4-FFF2-40B4-BE49-F238E27FC236}">
                      <a16:creationId xmlns:a16="http://schemas.microsoft.com/office/drawing/2014/main" id="{441F727C-EFA6-7FAC-D445-5C5A41FD974B}"/>
                    </a:ext>
                  </a:extLst>
                </p:cNvPr>
                <p:cNvSpPr txBox="1">
                  <a:spLocks noRot="1" noChangeAspect="1" noMove="1" noResize="1" noEditPoints="1" noAdjustHandles="1" noChangeArrowheads="1" noChangeShapeType="1" noTextEdit="1"/>
                </p:cNvSpPr>
                <p:nvPr/>
              </p:nvSpPr>
              <p:spPr>
                <a:xfrm>
                  <a:off x="1037830" y="1424168"/>
                  <a:ext cx="5647926" cy="461664"/>
                </a:xfrm>
                <a:prstGeom prst="rect">
                  <a:avLst/>
                </a:prstGeom>
                <a:blipFill>
                  <a:blip r:embed="rId6"/>
                  <a:stretch>
                    <a:fillRect l="-1332" t="-119118" b="-173529"/>
                  </a:stretch>
                </a:blipFill>
              </p:spPr>
              <p:txBody>
                <a:bodyPr/>
                <a:lstStyle/>
                <a:p>
                  <a:r>
                    <a:rPr lang="en-US">
                      <a:noFill/>
                    </a:rPr>
                    <a:t> </a:t>
                  </a:r>
                </a:p>
              </p:txBody>
            </p:sp>
          </mc:Fallback>
        </mc:AlternateContent>
        <p:pic>
          <p:nvPicPr>
            <p:cNvPr id="8" name="Graphic 7" descr="Fairy female outline">
              <a:extLst>
                <a:ext uri="{FF2B5EF4-FFF2-40B4-BE49-F238E27FC236}">
                  <a16:creationId xmlns:a16="http://schemas.microsoft.com/office/drawing/2014/main" id="{E349CDE1-B4C5-7D35-81FD-DDB84C04EF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4001" y="1405712"/>
              <a:ext cx="546614" cy="546614"/>
            </a:xfrm>
            <a:prstGeom prst="rect">
              <a:avLst/>
            </a:prstGeom>
          </p:spPr>
        </p:pic>
      </p:grpSp>
      <p:grpSp>
        <p:nvGrpSpPr>
          <p:cNvPr id="13" name="Group 12">
            <a:extLst>
              <a:ext uri="{FF2B5EF4-FFF2-40B4-BE49-F238E27FC236}">
                <a16:creationId xmlns:a16="http://schemas.microsoft.com/office/drawing/2014/main" id="{59FA7FAA-B6D3-1696-33B7-87FDE38DEFAA}"/>
              </a:ext>
            </a:extLst>
          </p:cNvPr>
          <p:cNvGrpSpPr/>
          <p:nvPr/>
        </p:nvGrpSpPr>
        <p:grpSpPr>
          <a:xfrm>
            <a:off x="3817114" y="4639025"/>
            <a:ext cx="5660700" cy="1062363"/>
            <a:chOff x="3817114" y="4639025"/>
            <a:chExt cx="5660700" cy="1062363"/>
          </a:xfrm>
        </p:grpSpPr>
        <p:grpSp>
          <p:nvGrpSpPr>
            <p:cNvPr id="57" name="Group 56">
              <a:extLst>
                <a:ext uri="{FF2B5EF4-FFF2-40B4-BE49-F238E27FC236}">
                  <a16:creationId xmlns:a16="http://schemas.microsoft.com/office/drawing/2014/main" id="{604DE6D4-67DC-DB83-93BE-531551CEF872}"/>
                </a:ext>
              </a:extLst>
            </p:cNvPr>
            <p:cNvGrpSpPr/>
            <p:nvPr/>
          </p:nvGrpSpPr>
          <p:grpSpPr>
            <a:xfrm>
              <a:off x="5196758" y="4744993"/>
              <a:ext cx="4281056" cy="956395"/>
              <a:chOff x="3481302" y="5519963"/>
              <a:chExt cx="4281056" cy="956395"/>
            </a:xfrm>
          </p:grpSpPr>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FB42008C-0F08-4347-9BED-40EB33CC8AD9}"/>
                      </a:ext>
                    </a:extLst>
                  </p:cNvPr>
                  <p:cNvSpPr/>
                  <p:nvPr/>
                </p:nvSpPr>
                <p:spPr>
                  <a:xfrm>
                    <a:off x="3481302" y="5519963"/>
                    <a:ext cx="838753" cy="8387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800" b="0" i="1" smtClean="0">
                                  <a:latin typeface="Cambria Math" panose="02040503050406030204" pitchFamily="18" charset="0"/>
                                </a:rPr>
                              </m:ctrlPr>
                            </m:accPr>
                            <m:e>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𝑉</m:t>
                                  </m:r>
                                </m:e>
                                <m:sub>
                                  <m:r>
                                    <a:rPr lang="en-US" sz="4800" b="0" i="1" smtClean="0">
                                      <a:latin typeface="Cambria Math" panose="02040503050406030204" pitchFamily="18" charset="0"/>
                                    </a:rPr>
                                    <m:t>𝑥</m:t>
                                  </m:r>
                                </m:sub>
                              </m:sSub>
                            </m:e>
                          </m:acc>
                        </m:oMath>
                      </m:oMathPara>
                    </a14:m>
                    <a:endParaRPr lang="en-US" sz="4800"/>
                  </a:p>
                </p:txBody>
              </p:sp>
            </mc:Choice>
            <mc:Fallback xmlns="">
              <p:sp>
                <p:nvSpPr>
                  <p:cNvPr id="65" name="Rectangle 64">
                    <a:extLst>
                      <a:ext uri="{FF2B5EF4-FFF2-40B4-BE49-F238E27FC236}">
                        <a16:creationId xmlns:a16="http://schemas.microsoft.com/office/drawing/2014/main" id="{FB42008C-0F08-4347-9BED-40EB33CC8AD9}"/>
                      </a:ext>
                    </a:extLst>
                  </p:cNvPr>
                  <p:cNvSpPr>
                    <a:spLocks noRot="1" noChangeAspect="1" noMove="1" noResize="1" noEditPoints="1" noAdjustHandles="1" noChangeArrowheads="1" noChangeShapeType="1" noTextEdit="1"/>
                  </p:cNvSpPr>
                  <p:nvPr/>
                </p:nvSpPr>
                <p:spPr>
                  <a:xfrm>
                    <a:off x="3481302" y="5519963"/>
                    <a:ext cx="838753" cy="838753"/>
                  </a:xfrm>
                  <a:prstGeom prst="rect">
                    <a:avLst/>
                  </a:prstGeom>
                  <a:blipFill>
                    <a:blip r:embed="rId9"/>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436F75B0-E49B-6648-043B-8EC057E14C2E}"/>
                  </a:ext>
                </a:extLst>
              </p:cNvPr>
              <p:cNvCxnSpPr>
                <a:cxnSpLocks/>
                <a:stCxn id="65" idx="3"/>
              </p:cNvCxnSpPr>
              <p:nvPr/>
            </p:nvCxnSpPr>
            <p:spPr>
              <a:xfrm>
                <a:off x="4320055" y="5939340"/>
                <a:ext cx="420997"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C0184592-1A99-AF1A-29A7-10EB6F3986B2}"/>
                  </a:ext>
                </a:extLst>
              </p:cNvPr>
              <p:cNvSpPr txBox="1"/>
              <p:nvPr/>
            </p:nvSpPr>
            <p:spPr>
              <a:xfrm>
                <a:off x="4808620" y="5645361"/>
                <a:ext cx="2953738" cy="830997"/>
              </a:xfrm>
              <a:prstGeom prst="rect">
                <a:avLst/>
              </a:prstGeom>
              <a:noFill/>
            </p:spPr>
            <p:txBody>
              <a:bodyPr wrap="square">
                <a:spAutoFit/>
              </a:bodyPr>
              <a:lstStyle/>
              <a:p>
                <a:r>
                  <a:rPr lang="en-US" sz="2800">
                    <a:latin typeface="Century Schoolbook" panose="02040604050505020304" pitchFamily="18" charset="0"/>
                  </a:rPr>
                  <a:t>accept</a:t>
                </a:r>
              </a:p>
              <a:p>
                <a:r>
                  <a:rPr lang="en-US" sz="2000" i="1">
                    <a:latin typeface="Century Schoolbook" panose="02040604050505020304" pitchFamily="18" charset="0"/>
                  </a:rPr>
                  <a:t>with good probability</a:t>
                </a:r>
                <a:endParaRPr lang="en-US" sz="2800" i="1">
                  <a:latin typeface="Century Schoolbook" panose="02040604050505020304" pitchFamily="18" charset="0"/>
                </a:endParaRPr>
              </a:p>
            </p:txBody>
          </p:sp>
        </p:grpSp>
        <p:cxnSp>
          <p:nvCxnSpPr>
            <p:cNvPr id="9" name="Straight Arrow Connector 8">
              <a:extLst>
                <a:ext uri="{FF2B5EF4-FFF2-40B4-BE49-F238E27FC236}">
                  <a16:creationId xmlns:a16="http://schemas.microsoft.com/office/drawing/2014/main" id="{A5D5101A-8B0D-2DB8-8DE0-BB7B8B5494F2}"/>
                </a:ext>
              </a:extLst>
            </p:cNvPr>
            <p:cNvCxnSpPr>
              <a:cxnSpLocks/>
              <a:stCxn id="10" idx="3"/>
            </p:cNvCxnSpPr>
            <p:nvPr/>
          </p:nvCxnSpPr>
          <p:spPr>
            <a:xfrm>
              <a:off x="4766255" y="4900635"/>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136BF7-956E-4644-4092-507B2C7E6D4F}"/>
                    </a:ext>
                  </a:extLst>
                </p:cNvPr>
                <p:cNvSpPr txBox="1"/>
                <p:nvPr/>
              </p:nvSpPr>
              <p:spPr>
                <a:xfrm>
                  <a:off x="4353131" y="4639025"/>
                  <a:ext cx="4131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a:p>
              </p:txBody>
            </p:sp>
          </mc:Choice>
          <mc:Fallback xmlns="">
            <p:sp>
              <p:nvSpPr>
                <p:cNvPr id="10" name="TextBox 9">
                  <a:extLst>
                    <a:ext uri="{FF2B5EF4-FFF2-40B4-BE49-F238E27FC236}">
                      <a16:creationId xmlns:a16="http://schemas.microsoft.com/office/drawing/2014/main" id="{A0136BF7-956E-4644-4092-507B2C7E6D4F}"/>
                    </a:ext>
                  </a:extLst>
                </p:cNvPr>
                <p:cNvSpPr txBox="1">
                  <a:spLocks noRot="1" noChangeAspect="1" noMove="1" noResize="1" noEditPoints="1" noAdjustHandles="1" noChangeArrowheads="1" noChangeShapeType="1" noTextEdit="1"/>
                </p:cNvSpPr>
                <p:nvPr/>
              </p:nvSpPr>
              <p:spPr>
                <a:xfrm>
                  <a:off x="4353131" y="4639025"/>
                  <a:ext cx="413124"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A1C895-1872-449F-A3B7-5AD4C3F7AC9B}"/>
                    </a:ext>
                  </a:extLst>
                </p:cNvPr>
                <p:cNvSpPr txBox="1"/>
                <p:nvPr/>
              </p:nvSpPr>
              <p:spPr>
                <a:xfrm>
                  <a:off x="3817114" y="5174534"/>
                  <a:ext cx="1072033"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solidFill>
                                  <a:srgbClr val="7030A0"/>
                                </a:solidFill>
                                <a:latin typeface="Cambria Math" panose="02040503050406030204" pitchFamily="18" charset="0"/>
                              </a:rPr>
                            </m:ctrlPr>
                          </m:sSupPr>
                          <m:e>
                            <m:d>
                              <m:dPr>
                                <m:begChr m:val=""/>
                                <m:endChr m:val="⟩"/>
                                <m:ctrlPr>
                                  <a:rPr lang="en-US" sz="2600" b="0" i="1" smtClean="0">
                                    <a:solidFill>
                                      <a:srgbClr val="7030A0"/>
                                    </a:solidFill>
                                    <a:latin typeface="Cambria Math" panose="02040503050406030204" pitchFamily="18" charset="0"/>
                                  </a:rPr>
                                </m:ctrlPr>
                              </m:dPr>
                              <m:e>
                                <m:d>
                                  <m:dPr>
                                    <m:begChr m:val="|"/>
                                    <m:endChr m:val=""/>
                                    <m:ctrlPr>
                                      <a:rPr lang="en-US" sz="2600" b="0" i="1" smtClean="0">
                                        <a:solidFill>
                                          <a:srgbClr val="7030A0"/>
                                        </a:solidFill>
                                        <a:latin typeface="Cambria Math" panose="02040503050406030204" pitchFamily="18" charset="0"/>
                                      </a:rPr>
                                    </m:ctrlPr>
                                  </m:dPr>
                                  <m:e>
                                    <m:r>
                                      <a:rPr lang="en-US" sz="2600" b="0" i="1" smtClean="0">
                                        <a:solidFill>
                                          <a:srgbClr val="7030A0"/>
                                        </a:solidFill>
                                        <a:latin typeface="Cambria Math" panose="02040503050406030204" pitchFamily="18" charset="0"/>
                                      </a:rPr>
                                      <m:t>𝑆</m:t>
                                    </m:r>
                                  </m:e>
                                </m:d>
                                <m:r>
                                  <a:rPr lang="en-US" sz="2600" b="0" i="1" smtClean="0">
                                    <a:solidFill>
                                      <a:srgbClr val="7030A0"/>
                                    </a:solidFill>
                                    <a:latin typeface="Cambria Math" panose="02040503050406030204" pitchFamily="18" charset="0"/>
                                  </a:rPr>
                                  <m:t>−</m:t>
                                </m:r>
                              </m:e>
                            </m:d>
                          </m:e>
                          <m:sup>
                            <m:r>
                              <a:rPr lang="en-US" sz="2600" b="0" i="1" smtClean="0">
                                <a:solidFill>
                                  <a:srgbClr val="7030A0"/>
                                </a:solidFill>
                                <a:latin typeface="Cambria Math" panose="02040503050406030204" pitchFamily="18" charset="0"/>
                              </a:rPr>
                              <m:t>𝑡</m:t>
                            </m:r>
                          </m:sup>
                        </m:sSup>
                      </m:oMath>
                    </m:oMathPara>
                  </a14:m>
                  <a:endParaRPr lang="en-US" sz="2600"/>
                </a:p>
              </p:txBody>
            </p:sp>
          </mc:Choice>
          <mc:Fallback xmlns="">
            <p:sp>
              <p:nvSpPr>
                <p:cNvPr id="11" name="TextBox 10">
                  <a:extLst>
                    <a:ext uri="{FF2B5EF4-FFF2-40B4-BE49-F238E27FC236}">
                      <a16:creationId xmlns:a16="http://schemas.microsoft.com/office/drawing/2014/main" id="{F9A1C895-1872-449F-A3B7-5AD4C3F7AC9B}"/>
                    </a:ext>
                  </a:extLst>
                </p:cNvPr>
                <p:cNvSpPr txBox="1">
                  <a:spLocks noRot="1" noChangeAspect="1" noMove="1" noResize="1" noEditPoints="1" noAdjustHandles="1" noChangeArrowheads="1" noChangeShapeType="1" noTextEdit="1"/>
                </p:cNvSpPr>
                <p:nvPr/>
              </p:nvSpPr>
              <p:spPr>
                <a:xfrm>
                  <a:off x="3817114" y="5174534"/>
                  <a:ext cx="1072033" cy="492443"/>
                </a:xfrm>
                <a:prstGeom prst="rect">
                  <a:avLst/>
                </a:prstGeom>
                <a:blipFill>
                  <a:blip r:embed="rId11"/>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D5A26FE6-7797-D1BC-CF17-9B1005B1A05A}"/>
                </a:ext>
              </a:extLst>
            </p:cNvPr>
            <p:cNvCxnSpPr>
              <a:cxnSpLocks/>
            </p:cNvCxnSpPr>
            <p:nvPr/>
          </p:nvCxnSpPr>
          <p:spPr>
            <a:xfrm>
              <a:off x="4766255" y="5433298"/>
              <a:ext cx="430503" cy="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grpSp>
      <p:grpSp>
        <p:nvGrpSpPr>
          <p:cNvPr id="14" name="Group 13">
            <a:extLst>
              <a:ext uri="{FF2B5EF4-FFF2-40B4-BE49-F238E27FC236}">
                <a16:creationId xmlns:a16="http://schemas.microsoft.com/office/drawing/2014/main" id="{89D198FB-5606-F873-1A62-DB7E42D31260}"/>
              </a:ext>
            </a:extLst>
          </p:cNvPr>
          <p:cNvGrpSpPr/>
          <p:nvPr/>
        </p:nvGrpSpPr>
        <p:grpSpPr>
          <a:xfrm>
            <a:off x="6348709" y="3544664"/>
            <a:ext cx="3662400" cy="528158"/>
            <a:chOff x="838200" y="1407221"/>
            <a:chExt cx="3662400" cy="528158"/>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9A0143E-85FD-1086-B5BB-FD0A0EFEECD6}"/>
                    </a:ext>
                  </a:extLst>
                </p:cNvPr>
                <p:cNvSpPr txBox="1"/>
                <p:nvPr/>
              </p:nvSpPr>
              <p:spPr>
                <a:xfrm>
                  <a:off x="838200" y="1424168"/>
                  <a:ext cx="3662400" cy="400110"/>
                </a:xfrm>
                <a:prstGeom prst="rect">
                  <a:avLst/>
                </a:prstGeom>
                <a:solidFill>
                  <a:schemeClr val="tx2">
                    <a:lumMod val="10000"/>
                    <a:lumOff val="90000"/>
                  </a:schemeClr>
                </a:solidFill>
              </p:spPr>
              <p:txBody>
                <a:bodyPr wrap="square">
                  <a:spAutoFit/>
                </a:bodyPr>
                <a:lstStyle/>
                <a:p>
                  <a:r>
                    <a:rPr lang="en-US" sz="2000">
                      <a:latin typeface="Century Schoolbook" panose="02040604050505020304" pitchFamily="18" charset="0"/>
                    </a:rPr>
                    <a:t>1. Can extract </a:t>
                  </a:r>
                  <a14:m>
                    <m:oMath xmlns:m="http://schemas.openxmlformats.org/officeDocument/2006/math">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e>
                      </m:d>
                    </m:oMath>
                  </a14:m>
                  <a:r>
                    <a:rPr lang="en-US" sz="2000">
                      <a:latin typeface="Century Schoolbook" panose="02040604050505020304" pitchFamily="18" charset="0"/>
                    </a:rPr>
                    <a:t> from       . </a:t>
                  </a:r>
                </a:p>
              </p:txBody>
            </p:sp>
          </mc:Choice>
          <mc:Fallback xmlns="">
            <p:sp>
              <p:nvSpPr>
                <p:cNvPr id="15" name="TextBox 14">
                  <a:extLst>
                    <a:ext uri="{FF2B5EF4-FFF2-40B4-BE49-F238E27FC236}">
                      <a16:creationId xmlns:a16="http://schemas.microsoft.com/office/drawing/2014/main" id="{19A0143E-85FD-1086-B5BB-FD0A0EFEECD6}"/>
                    </a:ext>
                  </a:extLst>
                </p:cNvPr>
                <p:cNvSpPr txBox="1">
                  <a:spLocks noRot="1" noChangeAspect="1" noMove="1" noResize="1" noEditPoints="1" noAdjustHandles="1" noChangeArrowheads="1" noChangeShapeType="1" noTextEdit="1"/>
                </p:cNvSpPr>
                <p:nvPr/>
              </p:nvSpPr>
              <p:spPr>
                <a:xfrm>
                  <a:off x="838200" y="1424168"/>
                  <a:ext cx="3662400" cy="400110"/>
                </a:xfrm>
                <a:prstGeom prst="rect">
                  <a:avLst/>
                </a:prstGeom>
                <a:blipFill>
                  <a:blip r:embed="rId12"/>
                  <a:stretch>
                    <a:fillRect l="-1664" t="-122727" b="-181818"/>
                  </a:stretch>
                </a:blipFill>
              </p:spPr>
              <p:txBody>
                <a:bodyPr/>
                <a:lstStyle/>
                <a:p>
                  <a:r>
                    <a:rPr lang="en-US">
                      <a:noFill/>
                    </a:rPr>
                    <a:t> </a:t>
                  </a:r>
                </a:p>
              </p:txBody>
            </p:sp>
          </mc:Fallback>
        </mc:AlternateContent>
        <p:pic>
          <p:nvPicPr>
            <p:cNvPr id="16" name="Graphic 15" descr="Fairy female outline">
              <a:extLst>
                <a:ext uri="{FF2B5EF4-FFF2-40B4-BE49-F238E27FC236}">
                  <a16:creationId xmlns:a16="http://schemas.microsoft.com/office/drawing/2014/main" id="{E9696A83-00CF-74D7-D7CF-1D2873B66C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6165" y="1407221"/>
              <a:ext cx="528158" cy="528158"/>
            </a:xfrm>
            <a:prstGeom prst="rect">
              <a:avLst/>
            </a:prstGeom>
          </p:spPr>
        </p:pic>
      </p:grpSp>
      <p:sp>
        <p:nvSpPr>
          <p:cNvPr id="3" name="Slide Number Placeholder 2">
            <a:extLst>
              <a:ext uri="{FF2B5EF4-FFF2-40B4-BE49-F238E27FC236}">
                <a16:creationId xmlns:a16="http://schemas.microsoft.com/office/drawing/2014/main" id="{07EEBA4D-18F7-ADD7-BD30-D4DF2BB5D2F0}"/>
              </a:ext>
            </a:extLst>
          </p:cNvPr>
          <p:cNvSpPr>
            <a:spLocks noGrp="1"/>
          </p:cNvSpPr>
          <p:nvPr>
            <p:ph type="sldNum" sz="quarter" idx="12"/>
          </p:nvPr>
        </p:nvSpPr>
        <p:spPr/>
        <p:txBody>
          <a:bodyPr/>
          <a:lstStyle/>
          <a:p>
            <a:fld id="{68E2B3F7-0564-411F-8980-F44F19FCCCAD}" type="slidenum">
              <a:rPr lang="en-US" smtClean="0"/>
              <a:t>63</a:t>
            </a:fld>
            <a:endParaRPr lang="en-US"/>
          </a:p>
        </p:txBody>
      </p:sp>
    </p:spTree>
    <p:extLst>
      <p:ext uri="{BB962C8B-B14F-4D97-AF65-F5344CB8AC3E}">
        <p14:creationId xmlns:p14="http://schemas.microsoft.com/office/powerpoint/2010/main" val="108972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BF9B682-252C-4438-6645-DA892D882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565A0-C21E-684A-B159-9C9076351B71}"/>
              </a:ext>
            </a:extLst>
          </p:cNvPr>
          <p:cNvSpPr>
            <a:spLocks noGrp="1"/>
          </p:cNvSpPr>
          <p:nvPr>
            <p:ph type="title"/>
          </p:nvPr>
        </p:nvSpPr>
        <p:spPr/>
        <p:txBody>
          <a:bodyPr/>
          <a:lstStyle/>
          <a:p>
            <a:r>
              <a:rPr lang="en-US">
                <a:latin typeface="Century Schoolbook" panose="02040604050505020304" pitchFamily="18" charset="0"/>
              </a:rPr>
              <a:t>Breaking any OWSG</a:t>
            </a:r>
            <a:endParaRPr lang="en-US">
              <a:solidFill>
                <a:schemeClr val="bg2">
                  <a:lumMod val="75000"/>
                </a:schemeClr>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2B50223-35BF-1F3D-9134-AE35B4A97C8D}"/>
                  </a:ext>
                </a:extLst>
              </p:cNvPr>
              <p:cNvSpPr txBox="1">
                <a:spLocks/>
              </p:cNvSpPr>
              <p:nvPr/>
            </p:nvSpPr>
            <p:spPr>
              <a:xfrm>
                <a:off x="838200" y="3750664"/>
                <a:ext cx="11129920" cy="635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a:latin typeface="Century Schoolbook" panose="02040604050505020304" pitchFamily="18" charset="0"/>
                  </a:rPr>
                  <a:t>Goal:</a:t>
                </a:r>
                <a:r>
                  <a:rPr lang="en-US" sz="2400">
                    <a:latin typeface="Century Schoolbook" panose="02040604050505020304" pitchFamily="18" charset="0"/>
                  </a:rPr>
                  <a:t> Given </a:t>
                </a:r>
                <a14:m>
                  <m:oMath xmlns:m="http://schemas.openxmlformats.org/officeDocument/2006/math">
                    <m:r>
                      <a:rPr lang="en-US" sz="2400" b="0" i="1" smtClean="0">
                        <a:latin typeface="Cambria Math" panose="02040503050406030204" pitchFamily="18" charset="0"/>
                      </a:rPr>
                      <m:t>𝑡</m:t>
                    </m:r>
                  </m:oMath>
                </a14:m>
                <a:r>
                  <a:rPr lang="en-US" sz="2400">
                    <a:latin typeface="Century Schoolbook" panose="02040604050505020304" pitchFamily="18" charset="0"/>
                  </a:rPr>
                  <a:t> copies of </a:t>
                </a:r>
                <a14:m>
                  <m:oMath xmlns:m="http://schemas.openxmlformats.org/officeDocument/2006/math">
                    <m:r>
                      <a:rPr lang="en-US" sz="2400" b="0" i="1" smtClean="0">
                        <a:latin typeface="Cambria Math" panose="02040503050406030204" pitchFamily="18" charset="0"/>
                      </a:rPr>
                      <m:t>𝜌</m:t>
                    </m:r>
                  </m:oMath>
                </a14:m>
                <a:r>
                  <a:rPr lang="en-US" sz="2400">
                    <a:latin typeface="Century Schoolbook" panose="02040604050505020304" pitchFamily="18" charset="0"/>
                  </a:rPr>
                  <a:t>, find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such that </a:t>
                </a:r>
                <a14:m>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𝜌</m:t>
                        </m:r>
                      </m:e>
                    </m:d>
                    <m:r>
                      <a:rPr lang="en-US" sz="2400" b="0" i="1" smtClean="0">
                        <a:latin typeface="Cambria Math" panose="02040503050406030204" pitchFamily="18" charset="0"/>
                      </a:rPr>
                      <m:t>=</m:t>
                    </m:r>
                  </m:oMath>
                </a14:m>
                <a:r>
                  <a:rPr lang="en-US" sz="2400"/>
                  <a:t> </a:t>
                </a:r>
                <a:r>
                  <a:rPr lang="en-US" sz="2400" b="0" i="0">
                    <a:latin typeface="Century Schoolbook" panose="02040604050505020304" pitchFamily="18" charset="0"/>
                  </a:rPr>
                  <a:t>accept</a:t>
                </a:r>
                <a:r>
                  <a:rPr lang="en-US" sz="2400"/>
                  <a:t>.</a:t>
                </a:r>
              </a:p>
            </p:txBody>
          </p:sp>
        </mc:Choice>
        <mc:Fallback xmlns="">
          <p:sp>
            <p:nvSpPr>
              <p:cNvPr id="10" name="Content Placeholder 2">
                <a:extLst>
                  <a:ext uri="{FF2B5EF4-FFF2-40B4-BE49-F238E27FC236}">
                    <a16:creationId xmlns:a16="http://schemas.microsoft.com/office/drawing/2014/main" id="{82B50223-35BF-1F3D-9134-AE35B4A97C8D}"/>
                  </a:ext>
                </a:extLst>
              </p:cNvPr>
              <p:cNvSpPr txBox="1">
                <a:spLocks noRot="1" noChangeAspect="1" noMove="1" noResize="1" noEditPoints="1" noAdjustHandles="1" noChangeArrowheads="1" noChangeShapeType="1" noTextEdit="1"/>
              </p:cNvSpPr>
              <p:nvPr/>
            </p:nvSpPr>
            <p:spPr>
              <a:xfrm>
                <a:off x="838200" y="3750664"/>
                <a:ext cx="11129920" cy="635219"/>
              </a:xfrm>
              <a:prstGeom prst="rect">
                <a:avLst/>
              </a:prstGeom>
              <a:blipFill>
                <a:blip r:embed="rId2"/>
                <a:stretch>
                  <a:fillRect l="-877" t="-13462"/>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9B96288-BF12-7A46-333D-BA69A96735FF}"/>
              </a:ext>
            </a:extLst>
          </p:cNvPr>
          <p:cNvGrpSpPr/>
          <p:nvPr/>
        </p:nvGrpSpPr>
        <p:grpSpPr>
          <a:xfrm>
            <a:off x="1452815" y="-229836"/>
            <a:ext cx="3617259" cy="3547171"/>
            <a:chOff x="4131267" y="482260"/>
            <a:chExt cx="3617259" cy="3547171"/>
          </a:xfrm>
        </p:grpSpPr>
        <p:grpSp>
          <p:nvGrpSpPr>
            <p:cNvPr id="27" name="Group 26">
              <a:extLst>
                <a:ext uri="{FF2B5EF4-FFF2-40B4-BE49-F238E27FC236}">
                  <a16:creationId xmlns:a16="http://schemas.microsoft.com/office/drawing/2014/main" id="{DBEF7334-9159-9DFD-8559-3F8BB906CC20}"/>
                </a:ext>
              </a:extLst>
            </p:cNvPr>
            <p:cNvGrpSpPr/>
            <p:nvPr/>
          </p:nvGrpSpPr>
          <p:grpSpPr>
            <a:xfrm>
              <a:off x="4131267" y="482260"/>
              <a:ext cx="3593137" cy="3547171"/>
              <a:chOff x="4131267" y="482260"/>
              <a:chExt cx="3593137" cy="354717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5485A4-8B32-DD35-F0E4-53CC59057C7E}"/>
                      </a:ext>
                    </a:extLst>
                  </p:cNvPr>
                  <p:cNvSpPr txBox="1"/>
                  <p:nvPr/>
                </p:nvSpPr>
                <p:spPr>
                  <a:xfrm>
                    <a:off x="4131267" y="2585378"/>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dirty="0" smtClean="0">
                              <a:latin typeface="Cambria Math" panose="02040503050406030204" pitchFamily="18" charset="0"/>
                            </a:rPr>
                            <m:t>𝑥</m:t>
                          </m:r>
                        </m:oMath>
                      </m:oMathPara>
                    </a14:m>
                    <a:endParaRPr lang="en-US" sz="4000" baseline="-25000"/>
                  </a:p>
                </p:txBody>
              </p:sp>
            </mc:Choice>
            <mc:Fallback xmlns="">
              <p:sp>
                <p:nvSpPr>
                  <p:cNvPr id="6" name="TextBox 5">
                    <a:extLst>
                      <a:ext uri="{FF2B5EF4-FFF2-40B4-BE49-F238E27FC236}">
                        <a16:creationId xmlns:a16="http://schemas.microsoft.com/office/drawing/2014/main" id="{505485A4-8B32-DD35-F0E4-53CC59057C7E}"/>
                      </a:ext>
                    </a:extLst>
                  </p:cNvPr>
                  <p:cNvSpPr txBox="1">
                    <a:spLocks noRot="1" noChangeAspect="1" noMove="1" noResize="1" noEditPoints="1" noAdjustHandles="1" noChangeArrowheads="1" noChangeShapeType="1" noTextEdit="1"/>
                  </p:cNvSpPr>
                  <p:nvPr/>
                </p:nvSpPr>
                <p:spPr>
                  <a:xfrm>
                    <a:off x="4131267" y="2585378"/>
                    <a:ext cx="634628" cy="693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CA50E57-11DD-6D85-3230-C04DFC4D286F}"/>
                      </a:ext>
                    </a:extLst>
                  </p:cNvPr>
                  <p:cNvSpPr txBox="1"/>
                  <p:nvPr/>
                </p:nvSpPr>
                <p:spPr>
                  <a:xfrm>
                    <a:off x="562003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𝐺</m:t>
                          </m:r>
                        </m:oMath>
                      </m:oMathPara>
                    </a14:m>
                    <a:endParaRPr lang="en-US" sz="4000" i="1" baseline="-25000"/>
                  </a:p>
                </p:txBody>
              </p:sp>
            </mc:Choice>
            <mc:Fallback xmlns="">
              <p:sp>
                <p:nvSpPr>
                  <p:cNvPr id="12" name="TextBox 11">
                    <a:extLst>
                      <a:ext uri="{FF2B5EF4-FFF2-40B4-BE49-F238E27FC236}">
                        <a16:creationId xmlns:a16="http://schemas.microsoft.com/office/drawing/2014/main" id="{4CA50E57-11DD-6D85-3230-C04DFC4D286F}"/>
                      </a:ext>
                    </a:extLst>
                  </p:cNvPr>
                  <p:cNvSpPr txBox="1">
                    <a:spLocks noRot="1" noChangeAspect="1" noMove="1" noResize="1" noEditPoints="1" noAdjustHandles="1" noChangeArrowheads="1" noChangeShapeType="1" noTextEdit="1"/>
                  </p:cNvSpPr>
                  <p:nvPr/>
                </p:nvSpPr>
                <p:spPr>
                  <a:xfrm>
                    <a:off x="5620030" y="2303256"/>
                    <a:ext cx="634628" cy="693716"/>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2476E246-37EA-B626-80F8-0C72F16480B8}"/>
                  </a:ext>
                </a:extLst>
              </p:cNvPr>
              <p:cNvCxnSpPr>
                <a:cxnSpLocks/>
              </p:cNvCxnSpPr>
              <p:nvPr/>
            </p:nvCxnSpPr>
            <p:spPr>
              <a:xfrm>
                <a:off x="4792845" y="3133438"/>
                <a:ext cx="2315948"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Arc 22">
                <a:extLst>
                  <a:ext uri="{FF2B5EF4-FFF2-40B4-BE49-F238E27FC236}">
                    <a16:creationId xmlns:a16="http://schemas.microsoft.com/office/drawing/2014/main" id="{FBCEEF66-145A-93DE-6393-4FE2612D7185}"/>
                  </a:ext>
                </a:extLst>
              </p:cNvPr>
              <p:cNvSpPr/>
              <p:nvPr/>
            </p:nvSpPr>
            <p:spPr>
              <a:xfrm rot="8122918">
                <a:off x="4177233" y="482260"/>
                <a:ext cx="3547171" cy="3547171"/>
              </a:xfrm>
              <a:prstGeom prst="arc">
                <a:avLst/>
              </a:prstGeom>
              <a:ln>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1B5B2A-C990-4C88-D833-BD6AA27D4F96}"/>
                    </a:ext>
                  </a:extLst>
                </p:cNvPr>
                <p:cNvSpPr txBox="1"/>
                <p:nvPr/>
              </p:nvSpPr>
              <p:spPr>
                <a:xfrm>
                  <a:off x="7309431" y="2841625"/>
                  <a:ext cx="439095" cy="513282"/>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𝜌</m:t>
                        </m:r>
                      </m:oMath>
                    </m:oMathPara>
                  </a14:m>
                  <a:endParaRPr lang="en-US" sz="2800" baseline="-25000"/>
                </a:p>
              </p:txBody>
            </p:sp>
          </mc:Choice>
          <mc:Fallback xmlns="">
            <p:sp>
              <p:nvSpPr>
                <p:cNvPr id="4" name="TextBox 3">
                  <a:extLst>
                    <a:ext uri="{FF2B5EF4-FFF2-40B4-BE49-F238E27FC236}">
                      <a16:creationId xmlns:a16="http://schemas.microsoft.com/office/drawing/2014/main" id="{0A1B5B2A-C990-4C88-D833-BD6AA27D4F96}"/>
                    </a:ext>
                  </a:extLst>
                </p:cNvPr>
                <p:cNvSpPr txBox="1">
                  <a:spLocks noRot="1" noChangeAspect="1" noMove="1" noResize="1" noEditPoints="1" noAdjustHandles="1" noChangeArrowheads="1" noChangeShapeType="1" noTextEdit="1"/>
                </p:cNvSpPr>
                <p:nvPr/>
              </p:nvSpPr>
              <p:spPr>
                <a:xfrm>
                  <a:off x="7309431" y="2841625"/>
                  <a:ext cx="439095" cy="513282"/>
                </a:xfrm>
                <a:prstGeom prst="rect">
                  <a:avLst/>
                </a:prstGeom>
                <a:blipFill>
                  <a:blip r:embed="rId5"/>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782FD6D4-FD80-C999-2C12-5AD7575C1A27}"/>
              </a:ext>
            </a:extLst>
          </p:cNvPr>
          <p:cNvGrpSpPr/>
          <p:nvPr/>
        </p:nvGrpSpPr>
        <p:grpSpPr>
          <a:xfrm>
            <a:off x="6781014" y="1591160"/>
            <a:ext cx="4311691" cy="975838"/>
            <a:chOff x="4822400" y="2303256"/>
            <a:chExt cx="4311691" cy="975838"/>
          </a:xfrm>
        </p:grpSpPr>
        <p:grpSp>
          <p:nvGrpSpPr>
            <p:cNvPr id="11" name="Group 10">
              <a:extLst>
                <a:ext uri="{FF2B5EF4-FFF2-40B4-BE49-F238E27FC236}">
                  <a16:creationId xmlns:a16="http://schemas.microsoft.com/office/drawing/2014/main" id="{3F392EDD-696B-862C-2875-9006DFA42BDC}"/>
                </a:ext>
              </a:extLst>
            </p:cNvPr>
            <p:cNvGrpSpPr/>
            <p:nvPr/>
          </p:nvGrpSpPr>
          <p:grpSpPr>
            <a:xfrm>
              <a:off x="4822400" y="2303256"/>
              <a:ext cx="2286393" cy="975838"/>
              <a:chOff x="4822400" y="2303256"/>
              <a:chExt cx="2286393" cy="975838"/>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CEB80E9-3251-6195-F31D-D590AEE6A5C6}"/>
                      </a:ext>
                    </a:extLst>
                  </p:cNvPr>
                  <p:cNvSpPr txBox="1"/>
                  <p:nvPr/>
                </p:nvSpPr>
                <p:spPr>
                  <a:xfrm>
                    <a:off x="4822400" y="2585378"/>
                    <a:ext cx="1027823" cy="693716"/>
                  </a:xfrm>
                  <a:prstGeom prst="rect">
                    <a:avLst/>
                  </a:prstGeom>
                  <a:noFill/>
                </p:spPr>
                <p:txBody>
                  <a:bodyPr wrap="square">
                    <a:spAutoFit/>
                  </a:bodyPr>
                  <a:lstStyle/>
                  <a:p>
                    <a:pPr algn="ctr"/>
                    <a14:m>
                      <m:oMath xmlns:m="http://schemas.openxmlformats.org/officeDocument/2006/math">
                        <m:r>
                          <a:rPr lang="en-US" sz="4000" b="0" i="1" baseline="-25000" dirty="0" smtClean="0">
                            <a:latin typeface="Cambria Math" panose="02040503050406030204" pitchFamily="18" charset="0"/>
                          </a:rPr>
                          <m:t>𝜌</m:t>
                        </m:r>
                      </m:oMath>
                    </a14:m>
                    <a:r>
                      <a:rPr lang="en-US" sz="4000" b="0" i="0" baseline="-25000">
                        <a:latin typeface="+mj-lt"/>
                      </a:rPr>
                      <a:t> , </a:t>
                    </a:r>
                    <a14:m>
                      <m:oMath xmlns:m="http://schemas.openxmlformats.org/officeDocument/2006/math">
                        <m:r>
                          <a:rPr lang="en-US" sz="4000" b="0" i="1" baseline="-25000" dirty="0" smtClean="0">
                            <a:latin typeface="Cambria Math" panose="02040503050406030204" pitchFamily="18" charset="0"/>
                          </a:rPr>
                          <m:t>𝑥</m:t>
                        </m:r>
                      </m:oMath>
                    </a14:m>
                    <a:endParaRPr lang="en-US" sz="4000" baseline="-25000"/>
                  </a:p>
                </p:txBody>
              </p:sp>
            </mc:Choice>
            <mc:Fallback xmlns="">
              <p:sp>
                <p:nvSpPr>
                  <p:cNvPr id="15" name="TextBox 14">
                    <a:extLst>
                      <a:ext uri="{FF2B5EF4-FFF2-40B4-BE49-F238E27FC236}">
                        <a16:creationId xmlns:a16="http://schemas.microsoft.com/office/drawing/2014/main" id="{7CEB80E9-3251-6195-F31D-D590AEE6A5C6}"/>
                      </a:ext>
                    </a:extLst>
                  </p:cNvPr>
                  <p:cNvSpPr txBox="1">
                    <a:spLocks noRot="1" noChangeAspect="1" noMove="1" noResize="1" noEditPoints="1" noAdjustHandles="1" noChangeArrowheads="1" noChangeShapeType="1" noTextEdit="1"/>
                  </p:cNvSpPr>
                  <p:nvPr/>
                </p:nvSpPr>
                <p:spPr>
                  <a:xfrm>
                    <a:off x="4822400" y="2585378"/>
                    <a:ext cx="1027823" cy="693716"/>
                  </a:xfrm>
                  <a:prstGeom prst="rect">
                    <a:avLst/>
                  </a:prstGeom>
                  <a:blipFill>
                    <a:blip r:embed="rId6"/>
                    <a:stretch>
                      <a:fillRect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B28CDBA-32E0-0564-7F26-52D96AF0A867}"/>
                      </a:ext>
                    </a:extLst>
                  </p:cNvPr>
                  <p:cNvSpPr txBox="1"/>
                  <p:nvPr/>
                </p:nvSpPr>
                <p:spPr>
                  <a:xfrm>
                    <a:off x="6105550" y="2303256"/>
                    <a:ext cx="634628" cy="69371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baseline="-25000" smtClean="0">
                              <a:latin typeface="Cambria Math" panose="02040503050406030204" pitchFamily="18" charset="0"/>
                            </a:rPr>
                            <m:t>𝑉</m:t>
                          </m:r>
                        </m:oMath>
                      </m:oMathPara>
                    </a14:m>
                    <a:endParaRPr lang="en-US" sz="4000" i="1" baseline="-25000"/>
                  </a:p>
                </p:txBody>
              </p:sp>
            </mc:Choice>
            <mc:Fallback xmlns="">
              <p:sp>
                <p:nvSpPr>
                  <p:cNvPr id="16" name="TextBox 15">
                    <a:extLst>
                      <a:ext uri="{FF2B5EF4-FFF2-40B4-BE49-F238E27FC236}">
                        <a16:creationId xmlns:a16="http://schemas.microsoft.com/office/drawing/2014/main" id="{CB28CDBA-32E0-0564-7F26-52D96AF0A867}"/>
                      </a:ext>
                    </a:extLst>
                  </p:cNvPr>
                  <p:cNvSpPr txBox="1">
                    <a:spLocks noRot="1" noChangeAspect="1" noMove="1" noResize="1" noEditPoints="1" noAdjustHandles="1" noChangeArrowheads="1" noChangeShapeType="1" noTextEdit="1"/>
                  </p:cNvSpPr>
                  <p:nvPr/>
                </p:nvSpPr>
                <p:spPr>
                  <a:xfrm>
                    <a:off x="6105550" y="2303256"/>
                    <a:ext cx="634628" cy="693716"/>
                  </a:xfrm>
                  <a:prstGeom prst="rect">
                    <a:avLst/>
                  </a:prstGeom>
                  <a:blipFill>
                    <a:blip r:embed="rId7"/>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5B4F14E8-8E5C-C195-1D84-7A4691032460}"/>
                  </a:ext>
                </a:extLst>
              </p:cNvPr>
              <p:cNvCxnSpPr>
                <a:cxnSpLocks/>
              </p:cNvCxnSpPr>
              <p:nvPr/>
            </p:nvCxnSpPr>
            <p:spPr>
              <a:xfrm>
                <a:off x="5782836" y="3133438"/>
                <a:ext cx="1325957" cy="0"/>
              </a:xfrm>
              <a:prstGeom prst="straightConnector1">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DE641229-03CF-699A-8013-BA8A1E6E075A}"/>
                </a:ext>
              </a:extLst>
            </p:cNvPr>
            <p:cNvSpPr txBox="1"/>
            <p:nvPr/>
          </p:nvSpPr>
          <p:spPr>
            <a:xfrm>
              <a:off x="7110998" y="2766139"/>
              <a:ext cx="2023093" cy="461665"/>
            </a:xfrm>
            <a:prstGeom prst="rect">
              <a:avLst/>
            </a:prstGeom>
            <a:noFill/>
          </p:spPr>
          <p:txBody>
            <a:bodyPr wrap="square">
              <a:spAutoFit/>
            </a:bodyPr>
            <a:lstStyle/>
            <a:p>
              <a:pPr algn="ctr"/>
              <a:r>
                <a:rPr lang="en-US" sz="3600" baseline="-25000">
                  <a:latin typeface="Century Schoolbook" panose="02040604050505020304" pitchFamily="18" charset="0"/>
                </a:rPr>
                <a:t>accept/reject</a:t>
              </a:r>
            </a:p>
          </p:txBody>
        </p:sp>
      </p:grpSp>
      <p:grpSp>
        <p:nvGrpSpPr>
          <p:cNvPr id="18" name="Group 17">
            <a:extLst>
              <a:ext uri="{FF2B5EF4-FFF2-40B4-BE49-F238E27FC236}">
                <a16:creationId xmlns:a16="http://schemas.microsoft.com/office/drawing/2014/main" id="{045EA4FF-C6C1-694B-FB91-1BEE08F25743}"/>
              </a:ext>
            </a:extLst>
          </p:cNvPr>
          <p:cNvGrpSpPr/>
          <p:nvPr/>
        </p:nvGrpSpPr>
        <p:grpSpPr>
          <a:xfrm>
            <a:off x="647363" y="4385883"/>
            <a:ext cx="10624842" cy="2106992"/>
            <a:chOff x="647363" y="4385883"/>
            <a:chExt cx="10624842" cy="2106992"/>
          </a:xfrm>
        </p:grpSpPr>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E017AA0C-5C94-8E1B-3026-104EDB1D129C}"/>
                    </a:ext>
                  </a:extLst>
                </p:cNvPr>
                <p:cNvSpPr txBox="1">
                  <a:spLocks/>
                </p:cNvSpPr>
                <p:nvPr/>
              </p:nvSpPr>
              <p:spPr>
                <a:xfrm>
                  <a:off x="838200" y="4718765"/>
                  <a:ext cx="8516193" cy="1649666"/>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400">
                      <a:latin typeface="Century Schoolbook" panose="02040604050505020304" pitchFamily="18" charset="0"/>
                    </a:rPr>
                    <a:t>Extract copies of </a:t>
                  </a:r>
                  <a14:m>
                    <m:oMath xmlns:m="http://schemas.openxmlformats.org/officeDocument/2006/math">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oMath>
                  </a14:m>
                  <a:r>
                    <a:rPr lang="en-US" sz="2400">
                      <a:latin typeface="Century Schoolbook" panose="02040604050505020304" pitchFamily="18" charset="0"/>
                    </a:rPr>
                    <a:t> from      .</a:t>
                  </a:r>
                </a:p>
                <a:p>
                  <a:pPr marL="457200" indent="-457200">
                    <a:buAutoNum type="arabicPeriod"/>
                  </a:pPr>
                  <a:r>
                    <a:rPr lang="en-US" sz="2400">
                      <a:latin typeface="Century Schoolbook" panose="02040604050505020304" pitchFamily="18" charset="0"/>
                    </a:rPr>
                    <a:t>For any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compute </a:t>
                  </a:r>
                  <a14:m>
                    <m:oMath xmlns:m="http://schemas.openxmlformats.org/officeDocument/2006/math">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𝑥</m:t>
                              </m:r>
                            </m:sub>
                          </m:sSub>
                        </m:e>
                      </m:acc>
                    </m:oMath>
                  </a14:m>
                  <a:r>
                    <a:rPr lang="en-US" sz="2400">
                      <a:latin typeface="Century Schoolbook" panose="02040604050505020304" pitchFamily="18" charset="0"/>
                    </a:rPr>
                    <a:t>.</a:t>
                  </a:r>
                </a:p>
                <a:p>
                  <a:pPr marL="457200" indent="-457200">
                    <a:buAutoNum type="arabicPeriod"/>
                  </a:pPr>
                  <a:r>
                    <a:rPr lang="en-US" sz="2400">
                      <a:latin typeface="Century Schoolbook" panose="02040604050505020304" pitchFamily="18" charset="0"/>
                    </a:rPr>
                    <a:t>Apply </a:t>
                  </a:r>
                  <a:r>
                    <a:rPr lang="en-US" sz="2400" i="1">
                      <a:latin typeface="Century Schoolbook" panose="02040604050505020304" pitchFamily="18" charset="0"/>
                    </a:rPr>
                    <a:t>gentle search </a:t>
                  </a:r>
                  <a:r>
                    <a:rPr lang="en-US" sz="2400">
                      <a:latin typeface="Century Schoolbook" panose="02040604050505020304" pitchFamily="18" charset="0"/>
                    </a:rPr>
                    <a:t>with </a:t>
                  </a:r>
                  <a14:m>
                    <m:oMath xmlns:m="http://schemas.openxmlformats.org/officeDocument/2006/math">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𝑥</m:t>
                              </m:r>
                            </m:sub>
                          </m:sSub>
                        </m:e>
                      </m:acc>
                      <m:r>
                        <a:rPr lang="en-US" sz="2400" b="0" i="1" smtClean="0">
                          <a:latin typeface="Cambria Math" panose="02040503050406030204" pitchFamily="18" charset="0"/>
                        </a:rPr>
                        <m:t>}</m:t>
                      </m:r>
                    </m:oMath>
                  </a14:m>
                  <a:r>
                    <a:rPr lang="en-US" sz="2400">
                      <a:latin typeface="Century Schoolbook" panose="02040604050505020304" pitchFamily="18" charset="0"/>
                    </a:rPr>
                    <a:t> and inputs </a:t>
                  </a:r>
                  <a14:m>
                    <m:oMath xmlns:m="http://schemas.openxmlformats.org/officeDocument/2006/math">
                      <m:r>
                        <a:rPr lang="en-US" sz="2400" b="0" i="1" smtClean="0">
                          <a:latin typeface="Cambria Math" panose="02040503050406030204" pitchFamily="18" charset="0"/>
                        </a:rPr>
                        <m:t>𝜌</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e>
                        <m:sup>
                          <m:r>
                            <a:rPr lang="en-US" sz="2400" b="0" i="1" smtClean="0">
                              <a:latin typeface="Cambria Math" panose="02040503050406030204" pitchFamily="18" charset="0"/>
                            </a:rPr>
                            <m:t>⊗</m:t>
                          </m:r>
                        </m:sup>
                      </m:sSup>
                    </m:oMath>
                  </a14:m>
                  <a:r>
                    <a:rPr lang="en-US" sz="2400">
                      <a:latin typeface="Century Schoolbook" panose="02040604050505020304" pitchFamily="18" charset="0"/>
                    </a:rPr>
                    <a:t>.</a:t>
                  </a:r>
                </a:p>
              </p:txBody>
            </p:sp>
          </mc:Choice>
          <mc:Fallback xmlns="">
            <p:sp>
              <p:nvSpPr>
                <p:cNvPr id="20" name="Content Placeholder 2">
                  <a:extLst>
                    <a:ext uri="{FF2B5EF4-FFF2-40B4-BE49-F238E27FC236}">
                      <a16:creationId xmlns:a16="http://schemas.microsoft.com/office/drawing/2014/main" id="{E017AA0C-5C94-8E1B-3026-104EDB1D129C}"/>
                    </a:ext>
                  </a:extLst>
                </p:cNvPr>
                <p:cNvSpPr txBox="1">
                  <a:spLocks noRot="1" noChangeAspect="1" noMove="1" noResize="1" noEditPoints="1" noAdjustHandles="1" noChangeArrowheads="1" noChangeShapeType="1" noTextEdit="1"/>
                </p:cNvSpPr>
                <p:nvPr/>
              </p:nvSpPr>
              <p:spPr>
                <a:xfrm>
                  <a:off x="838200" y="4718765"/>
                  <a:ext cx="8516193" cy="1649666"/>
                </a:xfrm>
                <a:prstGeom prst="rect">
                  <a:avLst/>
                </a:prstGeom>
                <a:blipFill>
                  <a:blip r:embed="rId8"/>
                  <a:stretch>
                    <a:fillRect l="-1145" t="-38745" b="-36900"/>
                  </a:stretch>
                </a:blipFill>
              </p:spPr>
              <p:txBody>
                <a:bodyPr/>
                <a:lstStyle/>
                <a:p>
                  <a:r>
                    <a:rPr lang="en-US">
                      <a:noFill/>
                    </a:rPr>
                    <a:t> </a:t>
                  </a:r>
                </a:p>
              </p:txBody>
            </p:sp>
          </mc:Fallback>
        </mc:AlternateContent>
        <p:pic>
          <p:nvPicPr>
            <p:cNvPr id="3" name="Graphic 2" descr="Fairy female outline">
              <a:extLst>
                <a:ext uri="{FF2B5EF4-FFF2-40B4-BE49-F238E27FC236}">
                  <a16:creationId xmlns:a16="http://schemas.microsoft.com/office/drawing/2014/main" id="{E02C8E78-8760-C436-6F4A-6459D9326F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6300" y="4672810"/>
              <a:ext cx="496922" cy="496922"/>
            </a:xfrm>
            <a:prstGeom prst="rect">
              <a:avLst/>
            </a:prstGeom>
          </p:spPr>
        </p:pic>
        <p:sp>
          <p:nvSpPr>
            <p:cNvPr id="7" name="Rectangle 6">
              <a:extLst>
                <a:ext uri="{FF2B5EF4-FFF2-40B4-BE49-F238E27FC236}">
                  <a16:creationId xmlns:a16="http://schemas.microsoft.com/office/drawing/2014/main" id="{4266C601-DA42-A6FE-8EF9-6D6C671732A7}"/>
                </a:ext>
              </a:extLst>
            </p:cNvPr>
            <p:cNvSpPr/>
            <p:nvPr/>
          </p:nvSpPr>
          <p:spPr>
            <a:xfrm>
              <a:off x="647363" y="4385883"/>
              <a:ext cx="10624842" cy="21069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BBB47A5C-6F07-3607-3805-F48E876F263E}"/>
              </a:ext>
            </a:extLst>
          </p:cNvPr>
          <p:cNvSpPr txBox="1"/>
          <p:nvPr/>
        </p:nvSpPr>
        <p:spPr>
          <a:xfrm>
            <a:off x="6210300" y="4396141"/>
            <a:ext cx="6096000" cy="461665"/>
          </a:xfrm>
          <a:prstGeom prst="rect">
            <a:avLst/>
          </a:prstGeom>
          <a:noFill/>
        </p:spPr>
        <p:txBody>
          <a:bodyPr wrap="square">
            <a:spAutoFit/>
          </a:bodyPr>
          <a:lstStyle/>
          <a:p>
            <a:r>
              <a:rPr lang="en-US" sz="2400">
                <a:solidFill>
                  <a:srgbClr val="7030A0"/>
                </a:solidFill>
                <a:latin typeface="Century Schoolbook" panose="02040604050505020304" pitchFamily="18" charset="0"/>
              </a:rPr>
              <a:t>QPSPACE computation! [CCS’24]</a:t>
            </a:r>
          </a:p>
        </p:txBody>
      </p:sp>
      <p:sp>
        <p:nvSpPr>
          <p:cNvPr id="5" name="Slide Number Placeholder 4">
            <a:extLst>
              <a:ext uri="{FF2B5EF4-FFF2-40B4-BE49-F238E27FC236}">
                <a16:creationId xmlns:a16="http://schemas.microsoft.com/office/drawing/2014/main" id="{38F10D8A-456F-53B4-4490-08C4EE3C0AF4}"/>
              </a:ext>
            </a:extLst>
          </p:cNvPr>
          <p:cNvSpPr>
            <a:spLocks noGrp="1"/>
          </p:cNvSpPr>
          <p:nvPr>
            <p:ph type="sldNum" sz="quarter" idx="12"/>
          </p:nvPr>
        </p:nvSpPr>
        <p:spPr/>
        <p:txBody>
          <a:bodyPr/>
          <a:lstStyle/>
          <a:p>
            <a:fld id="{68E2B3F7-0564-411F-8980-F44F19FCCCAD}" type="slidenum">
              <a:rPr lang="en-US" smtClean="0"/>
              <a:t>64</a:t>
            </a:fld>
            <a:endParaRPr lang="en-US"/>
          </a:p>
        </p:txBody>
      </p:sp>
    </p:spTree>
    <p:extLst>
      <p:ext uri="{BB962C8B-B14F-4D97-AF65-F5344CB8AC3E}">
        <p14:creationId xmlns:p14="http://schemas.microsoft.com/office/powerpoint/2010/main" val="27351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88FAE6-DF29-16A3-61D2-BC37F41928BE}"/>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3CE6D79A-508A-F8F9-10DA-8885432F2CBD}"/>
              </a:ext>
            </a:extLst>
          </p:cNvPr>
          <p:cNvGrpSpPr/>
          <p:nvPr/>
        </p:nvGrpSpPr>
        <p:grpSpPr>
          <a:xfrm>
            <a:off x="647363" y="695931"/>
            <a:ext cx="10624842" cy="2106992"/>
            <a:chOff x="647363" y="4385883"/>
            <a:chExt cx="10624842" cy="2106992"/>
          </a:xfrm>
        </p:grpSpPr>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E8EC18CE-1641-8434-7F64-C4F4B01ACAD2}"/>
                    </a:ext>
                  </a:extLst>
                </p:cNvPr>
                <p:cNvSpPr txBox="1">
                  <a:spLocks/>
                </p:cNvSpPr>
                <p:nvPr/>
              </p:nvSpPr>
              <p:spPr>
                <a:xfrm>
                  <a:off x="838200" y="4718765"/>
                  <a:ext cx="8516193" cy="1649666"/>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400">
                      <a:latin typeface="Century Schoolbook" panose="02040604050505020304" pitchFamily="18" charset="0"/>
                    </a:rPr>
                    <a:t>Extract copies of </a:t>
                  </a:r>
                  <a14:m>
                    <m:oMath xmlns:m="http://schemas.openxmlformats.org/officeDocument/2006/math">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oMath>
                  </a14:m>
                  <a:r>
                    <a:rPr lang="en-US" sz="2400">
                      <a:latin typeface="Century Schoolbook" panose="02040604050505020304" pitchFamily="18" charset="0"/>
                    </a:rPr>
                    <a:t> from      .</a:t>
                  </a:r>
                </a:p>
                <a:p>
                  <a:pPr marL="457200" indent="-457200">
                    <a:buAutoNum type="arabicPeriod"/>
                  </a:pPr>
                  <a:r>
                    <a:rPr lang="en-US" sz="2400">
                      <a:latin typeface="Century Schoolbook" panose="02040604050505020304" pitchFamily="18" charset="0"/>
                    </a:rPr>
                    <a:t>For any </a:t>
                  </a:r>
                  <a14:m>
                    <m:oMath xmlns:m="http://schemas.openxmlformats.org/officeDocument/2006/math">
                      <m:r>
                        <a:rPr lang="en-US" sz="2400" b="0" i="1" smtClean="0">
                          <a:latin typeface="Cambria Math" panose="02040503050406030204" pitchFamily="18" charset="0"/>
                        </a:rPr>
                        <m:t>𝑥</m:t>
                      </m:r>
                    </m:oMath>
                  </a14:m>
                  <a:r>
                    <a:rPr lang="en-US" sz="2400">
                      <a:latin typeface="Century Schoolbook" panose="02040604050505020304" pitchFamily="18" charset="0"/>
                    </a:rPr>
                    <a:t>, compute </a:t>
                  </a:r>
                  <a14:m>
                    <m:oMath xmlns:m="http://schemas.openxmlformats.org/officeDocument/2006/math">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𝑥</m:t>
                              </m:r>
                            </m:sub>
                          </m:sSub>
                        </m:e>
                      </m:acc>
                    </m:oMath>
                  </a14:m>
                  <a:r>
                    <a:rPr lang="en-US" sz="2400">
                      <a:latin typeface="Century Schoolbook" panose="02040604050505020304" pitchFamily="18" charset="0"/>
                    </a:rPr>
                    <a:t>.</a:t>
                  </a:r>
                </a:p>
                <a:p>
                  <a:pPr marL="457200" indent="-457200">
                    <a:buAutoNum type="arabicPeriod"/>
                  </a:pPr>
                  <a:r>
                    <a:rPr lang="en-US" sz="2400">
                      <a:latin typeface="Century Schoolbook" panose="02040604050505020304" pitchFamily="18" charset="0"/>
                    </a:rPr>
                    <a:t>Apply </a:t>
                  </a:r>
                  <a:r>
                    <a:rPr lang="en-US" sz="2400" i="1">
                      <a:latin typeface="Century Schoolbook" panose="02040604050505020304" pitchFamily="18" charset="0"/>
                    </a:rPr>
                    <a:t>gentle search </a:t>
                  </a:r>
                  <a:r>
                    <a:rPr lang="en-US" sz="2400">
                      <a:latin typeface="Century Schoolbook" panose="02040604050505020304" pitchFamily="18" charset="0"/>
                    </a:rPr>
                    <a:t>with </a:t>
                  </a:r>
                  <a14:m>
                    <m:oMath xmlns:m="http://schemas.openxmlformats.org/officeDocument/2006/math">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𝑥</m:t>
                              </m:r>
                            </m:sub>
                          </m:sSub>
                        </m:e>
                      </m:acc>
                      <m:r>
                        <a:rPr lang="en-US" sz="2400" b="0" i="1" smtClean="0">
                          <a:latin typeface="Cambria Math" panose="02040503050406030204" pitchFamily="18" charset="0"/>
                        </a:rPr>
                        <m:t>}</m:t>
                      </m:r>
                    </m:oMath>
                  </a14:m>
                  <a:r>
                    <a:rPr lang="en-US" sz="2400">
                      <a:latin typeface="Century Schoolbook" panose="02040604050505020304" pitchFamily="18" charset="0"/>
                    </a:rPr>
                    <a:t> and inputs </a:t>
                  </a:r>
                  <a14:m>
                    <m:oMath xmlns:m="http://schemas.openxmlformats.org/officeDocument/2006/math">
                      <m:r>
                        <a:rPr lang="en-US" sz="2400" b="0" i="1" smtClean="0">
                          <a:latin typeface="Cambria Math" panose="02040503050406030204" pitchFamily="18" charset="0"/>
                        </a:rPr>
                        <m:t>𝜌</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e>
                          </m:d>
                        </m:e>
                        <m:sup>
                          <m:r>
                            <a:rPr lang="en-US" sz="2400" b="0" i="1" smtClean="0">
                              <a:latin typeface="Cambria Math" panose="02040503050406030204" pitchFamily="18" charset="0"/>
                            </a:rPr>
                            <m:t>⊗</m:t>
                          </m:r>
                        </m:sup>
                      </m:sSup>
                    </m:oMath>
                  </a14:m>
                  <a:r>
                    <a:rPr lang="en-US" sz="2400">
                      <a:latin typeface="Century Schoolbook" panose="02040604050505020304" pitchFamily="18" charset="0"/>
                    </a:rPr>
                    <a:t>.</a:t>
                  </a:r>
                </a:p>
              </p:txBody>
            </p:sp>
          </mc:Choice>
          <mc:Fallback xmlns="">
            <p:sp>
              <p:nvSpPr>
                <p:cNvPr id="20" name="Content Placeholder 2">
                  <a:extLst>
                    <a:ext uri="{FF2B5EF4-FFF2-40B4-BE49-F238E27FC236}">
                      <a16:creationId xmlns:a16="http://schemas.microsoft.com/office/drawing/2014/main" id="{E8EC18CE-1641-8434-7F64-C4F4B01ACAD2}"/>
                    </a:ext>
                  </a:extLst>
                </p:cNvPr>
                <p:cNvSpPr txBox="1">
                  <a:spLocks noRot="1" noChangeAspect="1" noMove="1" noResize="1" noEditPoints="1" noAdjustHandles="1" noChangeArrowheads="1" noChangeShapeType="1" noTextEdit="1"/>
                </p:cNvSpPr>
                <p:nvPr/>
              </p:nvSpPr>
              <p:spPr>
                <a:xfrm>
                  <a:off x="838200" y="4718765"/>
                  <a:ext cx="8516193" cy="1649666"/>
                </a:xfrm>
                <a:prstGeom prst="rect">
                  <a:avLst/>
                </a:prstGeom>
                <a:blipFill>
                  <a:blip r:embed="rId2"/>
                  <a:stretch>
                    <a:fillRect l="-1145" t="-38889" b="-37407"/>
                  </a:stretch>
                </a:blipFill>
              </p:spPr>
              <p:txBody>
                <a:bodyPr/>
                <a:lstStyle/>
                <a:p>
                  <a:r>
                    <a:rPr lang="en-US">
                      <a:noFill/>
                    </a:rPr>
                    <a:t> </a:t>
                  </a:r>
                </a:p>
              </p:txBody>
            </p:sp>
          </mc:Fallback>
        </mc:AlternateContent>
        <p:pic>
          <p:nvPicPr>
            <p:cNvPr id="3" name="Graphic 2" descr="Fairy female outline">
              <a:extLst>
                <a:ext uri="{FF2B5EF4-FFF2-40B4-BE49-F238E27FC236}">
                  <a16:creationId xmlns:a16="http://schemas.microsoft.com/office/drawing/2014/main" id="{1598ADA1-E20D-5955-4BE3-9FB7D2D53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6300" y="4672810"/>
              <a:ext cx="496922" cy="496922"/>
            </a:xfrm>
            <a:prstGeom prst="rect">
              <a:avLst/>
            </a:prstGeom>
          </p:spPr>
        </p:pic>
        <p:sp>
          <p:nvSpPr>
            <p:cNvPr id="7" name="Rectangle 6">
              <a:extLst>
                <a:ext uri="{FF2B5EF4-FFF2-40B4-BE49-F238E27FC236}">
                  <a16:creationId xmlns:a16="http://schemas.microsoft.com/office/drawing/2014/main" id="{C6372D2A-73C3-CDA8-98A8-0D1DEC13D9DF}"/>
                </a:ext>
              </a:extLst>
            </p:cNvPr>
            <p:cNvSpPr/>
            <p:nvPr/>
          </p:nvSpPr>
          <p:spPr>
            <a:xfrm>
              <a:off x="647363" y="4385883"/>
              <a:ext cx="10624842" cy="21069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AA50475-39EA-9E2F-3BE9-8AC46A2EF475}"/>
              </a:ext>
            </a:extLst>
          </p:cNvPr>
          <p:cNvSpPr txBox="1"/>
          <p:nvPr/>
        </p:nvSpPr>
        <p:spPr>
          <a:xfrm>
            <a:off x="347958" y="3429000"/>
            <a:ext cx="12332262" cy="1200329"/>
          </a:xfrm>
          <a:prstGeom prst="rect">
            <a:avLst/>
          </a:prstGeom>
          <a:noFill/>
        </p:spPr>
        <p:txBody>
          <a:bodyPr wrap="square">
            <a:spAutoFit/>
          </a:bodyPr>
          <a:lstStyle/>
          <a:p>
            <a:r>
              <a:rPr lang="en-US" sz="2400">
                <a:latin typeface="Century Schoolbook" panose="02040604050505020304" pitchFamily="18" charset="0"/>
              </a:rPr>
              <a:t>This is a QPSPACE computation! </a:t>
            </a:r>
            <a:r>
              <a:rPr lang="en-US" sz="2400">
                <a:solidFill>
                  <a:schemeClr val="bg2">
                    <a:lumMod val="75000"/>
                  </a:schemeClr>
                </a:solidFill>
                <a:latin typeface="Century Schoolbook" panose="02040604050505020304" pitchFamily="18" charset="0"/>
              </a:rPr>
              <a:t>[CCS’24]</a:t>
            </a:r>
          </a:p>
          <a:p>
            <a:endParaRPr lang="en-US" sz="2400">
              <a:solidFill>
                <a:schemeClr val="bg2">
                  <a:lumMod val="75000"/>
                </a:schemeClr>
              </a:solidFill>
              <a:latin typeface="Century Schoolbook" panose="02040604050505020304" pitchFamily="18" charset="0"/>
            </a:endParaRPr>
          </a:p>
          <a:p>
            <a:endParaRPr lang="en-US" sz="2400">
              <a:solidFill>
                <a:schemeClr val="tx1"/>
              </a:solidFill>
              <a:latin typeface="Century Schoolbook" panose="02040604050505020304" pitchFamily="18" charset="0"/>
            </a:endParaRPr>
          </a:p>
        </p:txBody>
      </p:sp>
      <p:sp>
        <p:nvSpPr>
          <p:cNvPr id="2" name="Slide Number Placeholder 1">
            <a:extLst>
              <a:ext uri="{FF2B5EF4-FFF2-40B4-BE49-F238E27FC236}">
                <a16:creationId xmlns:a16="http://schemas.microsoft.com/office/drawing/2014/main" id="{311231FD-0E02-65D2-81FB-65309E2F1DA7}"/>
              </a:ext>
            </a:extLst>
          </p:cNvPr>
          <p:cNvSpPr>
            <a:spLocks noGrp="1"/>
          </p:cNvSpPr>
          <p:nvPr>
            <p:ph type="sldNum" sz="quarter" idx="12"/>
          </p:nvPr>
        </p:nvSpPr>
        <p:spPr/>
        <p:txBody>
          <a:bodyPr/>
          <a:lstStyle/>
          <a:p>
            <a:fld id="{68E2B3F7-0564-411F-8980-F44F19FCCCAD}" type="slidenum">
              <a:rPr lang="en-US" smtClean="0"/>
              <a:t>65</a:t>
            </a:fld>
            <a:endParaRPr lang="en-US"/>
          </a:p>
        </p:txBody>
      </p:sp>
    </p:spTree>
    <p:extLst>
      <p:ext uri="{BB962C8B-B14F-4D97-AF65-F5344CB8AC3E}">
        <p14:creationId xmlns:p14="http://schemas.microsoft.com/office/powerpoint/2010/main" val="25240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957CAC-947C-66CD-1F4A-DFB0B4032BC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ADAA422-C693-983A-ADBE-E090BB02269F}"/>
              </a:ext>
            </a:extLst>
          </p:cNvPr>
          <p:cNvGrpSpPr/>
          <p:nvPr/>
        </p:nvGrpSpPr>
        <p:grpSpPr>
          <a:xfrm>
            <a:off x="3463385" y="237063"/>
            <a:ext cx="5356934" cy="1161762"/>
            <a:chOff x="3463385" y="237063"/>
            <a:chExt cx="5356934" cy="1161762"/>
          </a:xfrm>
        </p:grpSpPr>
        <p:grpSp>
          <p:nvGrpSpPr>
            <p:cNvPr id="8" name="Group 7">
              <a:extLst>
                <a:ext uri="{FF2B5EF4-FFF2-40B4-BE49-F238E27FC236}">
                  <a16:creationId xmlns:a16="http://schemas.microsoft.com/office/drawing/2014/main" id="{9F35AF14-E939-2F97-461F-FC21417B7C12}"/>
                </a:ext>
              </a:extLst>
            </p:cNvPr>
            <p:cNvGrpSpPr/>
            <p:nvPr/>
          </p:nvGrpSpPr>
          <p:grpSpPr>
            <a:xfrm>
              <a:off x="3463385" y="644963"/>
              <a:ext cx="5356934" cy="753862"/>
              <a:chOff x="3431016" y="2684154"/>
              <a:chExt cx="5356934" cy="753862"/>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390D5C-7CFF-604C-CC62-ECCE33305D96}"/>
                      </a:ext>
                    </a:extLst>
                  </p:cNvPr>
                  <p:cNvSpPr txBox="1"/>
                  <p:nvPr/>
                </p:nvSpPr>
                <p:spPr>
                  <a:xfrm>
                    <a:off x="6683685" y="2684154"/>
                    <a:ext cx="2104265" cy="753861"/>
                  </a:xfrm>
                  <a:prstGeom prst="rect">
                    <a:avLst/>
                  </a:prstGeom>
                  <a:noFill/>
                </p:spPr>
                <p:txBody>
                  <a:bodyPr wrap="square">
                    <a:spAutoFit/>
                  </a:bodyPr>
                  <a:lstStyle/>
                  <a:p>
                    <a:pPr algn="ctr"/>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3600">
                        <a:latin typeface="Century Schoolbook" panose="02040604050505020304" pitchFamily="18" charset="0"/>
                      </a:rPr>
                      <a:t>OWSG</a:t>
                    </a:r>
                  </a:p>
                </p:txBody>
              </p:sp>
            </mc:Choice>
            <mc:Fallback xmlns="">
              <p:sp>
                <p:nvSpPr>
                  <p:cNvPr id="9" name="TextBox 8">
                    <a:extLst>
                      <a:ext uri="{FF2B5EF4-FFF2-40B4-BE49-F238E27FC236}">
                        <a16:creationId xmlns:a16="http://schemas.microsoft.com/office/drawing/2014/main" id="{A9390D5C-7CFF-604C-CC62-ECCE33305D96}"/>
                      </a:ext>
                    </a:extLst>
                  </p:cNvPr>
                  <p:cNvSpPr txBox="1">
                    <a:spLocks noRot="1" noChangeAspect="1" noMove="1" noResize="1" noEditPoints="1" noAdjustHandles="1" noChangeArrowheads="1" noChangeShapeType="1" noTextEdit="1"/>
                  </p:cNvSpPr>
                  <p:nvPr/>
                </p:nvSpPr>
                <p:spPr>
                  <a:xfrm>
                    <a:off x="6683685" y="2684154"/>
                    <a:ext cx="2104265" cy="753861"/>
                  </a:xfrm>
                  <a:prstGeom prst="rect">
                    <a:avLst/>
                  </a:prstGeom>
                  <a:blipFill>
                    <a:blip r:embed="rId3"/>
                    <a:stretch>
                      <a:fillRect b="-30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479ACF-8A56-EA17-556E-7051064C874D}"/>
                      </a:ext>
                    </a:extLst>
                  </p:cNvPr>
                  <p:cNvSpPr txBox="1"/>
                  <p:nvPr/>
                </p:nvSpPr>
                <p:spPr>
                  <a:xfrm>
                    <a:off x="3431016" y="2684155"/>
                    <a:ext cx="2184853" cy="753861"/>
                  </a:xfrm>
                  <a:prstGeom prst="rect">
                    <a:avLst/>
                  </a:prstGeom>
                  <a:noFill/>
                </p:spPr>
                <p:txBody>
                  <a:bodyPr wrap="square">
                    <a:spAutoFit/>
                  </a:bodyPr>
                  <a:lstStyle/>
                  <a:p>
                    <a:pPr algn="ctr"/>
                    <a14:m>
                      <m:oMath xmlns:m="http://schemas.openxmlformats.org/officeDocument/2006/math">
                        <m:r>
                          <a:rPr lang="en-US" sz="4400" b="0" i="1" smtClean="0">
                            <a:latin typeface="Cambria Math" panose="02040503050406030204" pitchFamily="18" charset="0"/>
                          </a:rPr>
                          <m:t>∃</m:t>
                        </m:r>
                      </m:oMath>
                    </a14:m>
                    <a:r>
                      <a:rPr lang="en-US" sz="3600">
                        <a:latin typeface="Century Schoolbook" panose="02040604050505020304" pitchFamily="18" charset="0"/>
                      </a:rPr>
                      <a:t>QEFI</a:t>
                    </a:r>
                  </a:p>
                </p:txBody>
              </p:sp>
            </mc:Choice>
            <mc:Fallback xmlns="">
              <p:sp>
                <p:nvSpPr>
                  <p:cNvPr id="10" name="TextBox 9">
                    <a:extLst>
                      <a:ext uri="{FF2B5EF4-FFF2-40B4-BE49-F238E27FC236}">
                        <a16:creationId xmlns:a16="http://schemas.microsoft.com/office/drawing/2014/main" id="{03479ACF-8A56-EA17-556E-7051064C874D}"/>
                      </a:ext>
                    </a:extLst>
                  </p:cNvPr>
                  <p:cNvSpPr txBox="1">
                    <a:spLocks noRot="1" noChangeAspect="1" noMove="1" noResize="1" noEditPoints="1" noAdjustHandles="1" noChangeArrowheads="1" noChangeShapeType="1" noTextEdit="1"/>
                  </p:cNvSpPr>
                  <p:nvPr/>
                </p:nvSpPr>
                <p:spPr>
                  <a:xfrm>
                    <a:off x="3431016" y="2684155"/>
                    <a:ext cx="2184853" cy="753861"/>
                  </a:xfrm>
                  <a:prstGeom prst="rect">
                    <a:avLst/>
                  </a:prstGeom>
                  <a:blipFill>
                    <a:blip r:embed="rId4"/>
                    <a:stretch>
                      <a:fillRect b="-30081"/>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37858749-FA48-9143-C26C-37092AF045E7}"/>
                </a:ext>
              </a:extLst>
            </p:cNvPr>
            <p:cNvSpPr txBox="1"/>
            <p:nvPr/>
          </p:nvSpPr>
          <p:spPr>
            <a:xfrm>
              <a:off x="5492131" y="760283"/>
              <a:ext cx="1207737" cy="523220"/>
            </a:xfrm>
            <a:prstGeom prst="rect">
              <a:avLst/>
            </a:prstGeom>
            <a:noFill/>
          </p:spPr>
          <p:txBody>
            <a:bodyPr wrap="square">
              <a:spAutoFit/>
            </a:bodyPr>
            <a:lstStyle/>
            <a:p>
              <a:pPr algn="ctr"/>
              <a:r>
                <a:rPr lang="en-US" sz="2800" i="1">
                  <a:latin typeface="Century Schoolbook" panose="02040604050505020304" pitchFamily="18" charset="0"/>
                </a:rPr>
                <a:t>and</a:t>
              </a:r>
              <a:endParaRPr lang="en-US" sz="2800" i="1"/>
            </a:p>
          </p:txBody>
        </p:sp>
        <p:sp>
          <p:nvSpPr>
            <p:cNvPr id="4" name="TextBox 3">
              <a:extLst>
                <a:ext uri="{FF2B5EF4-FFF2-40B4-BE49-F238E27FC236}">
                  <a16:creationId xmlns:a16="http://schemas.microsoft.com/office/drawing/2014/main" id="{E8EB4E7F-B123-6508-D6EF-7979FBCD6524}"/>
                </a:ext>
              </a:extLst>
            </p:cNvPr>
            <p:cNvSpPr txBox="1"/>
            <p:nvPr/>
          </p:nvSpPr>
          <p:spPr>
            <a:xfrm>
              <a:off x="4083863" y="237063"/>
              <a:ext cx="4234663" cy="523220"/>
            </a:xfrm>
            <a:prstGeom prst="rect">
              <a:avLst/>
            </a:prstGeom>
            <a:noFill/>
          </p:spPr>
          <p:txBody>
            <a:bodyPr wrap="square">
              <a:spAutoFit/>
            </a:bodyPr>
            <a:lstStyle/>
            <a:p>
              <a:pPr algn="ctr"/>
              <a:r>
                <a:rPr lang="en-US" sz="2800" i="1">
                  <a:latin typeface="Century Schoolbook" panose="02040604050505020304" pitchFamily="18" charset="0"/>
                </a:rPr>
                <a:t> a unitary oracle where</a:t>
              </a:r>
              <a:endParaRPr lang="en-US" sz="2800" i="1"/>
            </a:p>
          </p:txBody>
        </p:sp>
      </p:grpSp>
      <p:grpSp>
        <p:nvGrpSpPr>
          <p:cNvPr id="19" name="Group 18">
            <a:extLst>
              <a:ext uri="{FF2B5EF4-FFF2-40B4-BE49-F238E27FC236}">
                <a16:creationId xmlns:a16="http://schemas.microsoft.com/office/drawing/2014/main" id="{8A9C0E92-5244-9758-E42A-1009071794AD}"/>
              </a:ext>
            </a:extLst>
          </p:cNvPr>
          <p:cNvGrpSpPr/>
          <p:nvPr/>
        </p:nvGrpSpPr>
        <p:grpSpPr>
          <a:xfrm>
            <a:off x="913049" y="2091511"/>
            <a:ext cx="10131563" cy="1777314"/>
            <a:chOff x="913049" y="2091511"/>
            <a:chExt cx="10131563" cy="1777314"/>
          </a:xfrm>
        </p:grpSpPr>
        <p:sp>
          <p:nvSpPr>
            <p:cNvPr id="7" name="TextBox 6">
              <a:extLst>
                <a:ext uri="{FF2B5EF4-FFF2-40B4-BE49-F238E27FC236}">
                  <a16:creationId xmlns:a16="http://schemas.microsoft.com/office/drawing/2014/main" id="{F2AF0459-6370-F319-3576-161FED83CB4A}"/>
                </a:ext>
              </a:extLst>
            </p:cNvPr>
            <p:cNvSpPr txBox="1"/>
            <p:nvPr/>
          </p:nvSpPr>
          <p:spPr>
            <a:xfrm>
              <a:off x="4766205" y="2091511"/>
              <a:ext cx="2659587" cy="400110"/>
            </a:xfrm>
            <a:prstGeom prst="rect">
              <a:avLst/>
            </a:prstGeom>
            <a:noFill/>
          </p:spPr>
          <p:txBody>
            <a:bodyPr wrap="square">
              <a:spAutoFit/>
            </a:bodyPr>
            <a:lstStyle/>
            <a:p>
              <a:pPr algn="ctr"/>
              <a:r>
                <a:rPr lang="en-US" sz="2000" i="1">
                  <a:latin typeface="Century Schoolbook" panose="02040604050505020304" pitchFamily="18" charset="0"/>
                </a:rPr>
                <a:t>Two-Oracle Recipe</a:t>
              </a:r>
              <a:endParaRPr lang="en-US" sz="2000" i="1"/>
            </a:p>
          </p:txBody>
        </p:sp>
        <p:sp>
          <p:nvSpPr>
            <p:cNvPr id="11" name="TextBox 10">
              <a:extLst>
                <a:ext uri="{FF2B5EF4-FFF2-40B4-BE49-F238E27FC236}">
                  <a16:creationId xmlns:a16="http://schemas.microsoft.com/office/drawing/2014/main" id="{8197F81B-B74E-A621-1B54-DDB5014713D3}"/>
                </a:ext>
              </a:extLst>
            </p:cNvPr>
            <p:cNvSpPr txBox="1"/>
            <p:nvPr/>
          </p:nvSpPr>
          <p:spPr>
            <a:xfrm>
              <a:off x="913049" y="2730053"/>
              <a:ext cx="4735189" cy="861774"/>
            </a:xfrm>
            <a:prstGeom prst="rect">
              <a:avLst/>
            </a:prstGeom>
            <a:noFill/>
          </p:spPr>
          <p:txBody>
            <a:bodyPr wrap="square">
              <a:spAutoFit/>
            </a:bodyPr>
            <a:lstStyle/>
            <a:p>
              <a:pPr algn="ctr"/>
              <a:r>
                <a:rPr lang="en-US" sz="3200">
                  <a:latin typeface="Century Schoolbook" panose="02040604050505020304" pitchFamily="18" charset="0"/>
                </a:rPr>
                <a:t>Hardness Oracle</a:t>
              </a:r>
            </a:p>
            <a:p>
              <a:pPr algn="ctr"/>
              <a:r>
                <a:rPr lang="en-US" i="1">
                  <a:latin typeface="Century Schoolbook" panose="02040604050505020304" pitchFamily="18" charset="0"/>
                </a:rPr>
                <a:t>Gives sufficient hardness to build QEFI</a:t>
              </a:r>
            </a:p>
          </p:txBody>
        </p:sp>
        <p:sp>
          <p:nvSpPr>
            <p:cNvPr id="16" name="TextBox 15">
              <a:extLst>
                <a:ext uri="{FF2B5EF4-FFF2-40B4-BE49-F238E27FC236}">
                  <a16:creationId xmlns:a16="http://schemas.microsoft.com/office/drawing/2014/main" id="{E4C5BCC1-F788-703B-87D9-2133426B0478}"/>
                </a:ext>
              </a:extLst>
            </p:cNvPr>
            <p:cNvSpPr txBox="1"/>
            <p:nvPr/>
          </p:nvSpPr>
          <p:spPr>
            <a:xfrm>
              <a:off x="6309423" y="2730052"/>
              <a:ext cx="4735189" cy="1138773"/>
            </a:xfrm>
            <a:prstGeom prst="rect">
              <a:avLst/>
            </a:prstGeom>
            <a:noFill/>
          </p:spPr>
          <p:txBody>
            <a:bodyPr wrap="square">
              <a:spAutoFit/>
            </a:bodyPr>
            <a:lstStyle/>
            <a:p>
              <a:pPr algn="ctr"/>
              <a:r>
                <a:rPr lang="en-US" sz="3200">
                  <a:latin typeface="Century Schoolbook" panose="02040604050505020304" pitchFamily="18" charset="0"/>
                </a:rPr>
                <a:t>Inversion Oracle</a:t>
              </a:r>
            </a:p>
            <a:p>
              <a:pPr algn="ctr"/>
              <a:r>
                <a:rPr lang="en-US" i="1">
                  <a:latin typeface="Century Schoolbook" panose="02040604050505020304" pitchFamily="18" charset="0"/>
                </a:rPr>
                <a:t>Gives sufficient computational power to break any OWSG</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55C03E-224C-3FC6-FAD9-32D10F19DDB6}"/>
                    </a:ext>
                  </a:extLst>
                </p:cNvPr>
                <p:cNvSpPr txBox="1"/>
                <p:nvPr/>
              </p:nvSpPr>
              <p:spPr>
                <a:xfrm>
                  <a:off x="5775351" y="2721114"/>
                  <a:ext cx="641294"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a:p>
              </p:txBody>
            </p:sp>
          </mc:Choice>
          <mc:Fallback xmlns="">
            <p:sp>
              <p:nvSpPr>
                <p:cNvPr id="18" name="TextBox 17">
                  <a:extLst>
                    <a:ext uri="{FF2B5EF4-FFF2-40B4-BE49-F238E27FC236}">
                      <a16:creationId xmlns:a16="http://schemas.microsoft.com/office/drawing/2014/main" id="{9755C03E-224C-3FC6-FAD9-32D10F19DDB6}"/>
                    </a:ext>
                  </a:extLst>
                </p:cNvPr>
                <p:cNvSpPr txBox="1">
                  <a:spLocks noRot="1" noChangeAspect="1" noMove="1" noResize="1" noEditPoints="1" noAdjustHandles="1" noChangeArrowheads="1" noChangeShapeType="1" noTextEdit="1"/>
                </p:cNvSpPr>
                <p:nvPr/>
              </p:nvSpPr>
              <p:spPr>
                <a:xfrm>
                  <a:off x="5775351" y="2721114"/>
                  <a:ext cx="641294" cy="707886"/>
                </a:xfrm>
                <a:prstGeom prst="rect">
                  <a:avLst/>
                </a:prstGeom>
                <a:blipFill>
                  <a:blip r:embed="rId5"/>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23DC93A3-7B5A-73C4-7F5F-105A1A4D312C}"/>
              </a:ext>
            </a:extLst>
          </p:cNvPr>
          <p:cNvGrpSpPr/>
          <p:nvPr/>
        </p:nvGrpSpPr>
        <p:grpSpPr>
          <a:xfrm>
            <a:off x="2403735" y="4165375"/>
            <a:ext cx="1753241" cy="1753241"/>
            <a:chOff x="2403735" y="3979259"/>
            <a:chExt cx="1753241" cy="1753241"/>
          </a:xfrm>
        </p:grpSpPr>
        <p:pic>
          <p:nvPicPr>
            <p:cNvPr id="2" name="Graphic 1" descr="Fairy female outline">
              <a:extLst>
                <a:ext uri="{FF2B5EF4-FFF2-40B4-BE49-F238E27FC236}">
                  <a16:creationId xmlns:a16="http://schemas.microsoft.com/office/drawing/2014/main" id="{52CC89C2-27C5-98F8-BEA7-D24988E794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6828" y="4232352"/>
              <a:ext cx="1247056" cy="1247056"/>
            </a:xfrm>
            <a:prstGeom prst="rect">
              <a:avLst/>
            </a:prstGeom>
          </p:spPr>
        </p:pic>
        <p:sp>
          <p:nvSpPr>
            <p:cNvPr id="6" name="Oval 5">
              <a:extLst>
                <a:ext uri="{FF2B5EF4-FFF2-40B4-BE49-F238E27FC236}">
                  <a16:creationId xmlns:a16="http://schemas.microsoft.com/office/drawing/2014/main" id="{70D934E5-9B51-3B9D-8010-F2C1B15D0382}"/>
                </a:ext>
              </a:extLst>
            </p:cNvPr>
            <p:cNvSpPr/>
            <p:nvPr/>
          </p:nvSpPr>
          <p:spPr>
            <a:xfrm>
              <a:off x="2403735" y="3979259"/>
              <a:ext cx="1753241" cy="175324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3" name="Rectangle: Rounded Corners 12">
            <a:extLst>
              <a:ext uri="{FF2B5EF4-FFF2-40B4-BE49-F238E27FC236}">
                <a16:creationId xmlns:a16="http://schemas.microsoft.com/office/drawing/2014/main" id="{E8E7A7DE-AB8A-89CA-8B4D-490D567C9036}"/>
              </a:ext>
            </a:extLst>
          </p:cNvPr>
          <p:cNvSpPr/>
          <p:nvPr/>
        </p:nvSpPr>
        <p:spPr>
          <a:xfrm>
            <a:off x="6140450" y="4384871"/>
            <a:ext cx="5791200" cy="17532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Century Schoolbook" panose="02040604050505020304" pitchFamily="18" charset="0"/>
              </a:rPr>
              <a:t>QPSPACE machine</a:t>
            </a:r>
          </a:p>
          <a:p>
            <a:pPr algn="ctr"/>
            <a:r>
              <a:rPr lang="en-US" sz="3200">
                <a:solidFill>
                  <a:schemeClr val="tx1"/>
                </a:solidFill>
                <a:latin typeface="Century Schoolbook" panose="02040604050505020304" pitchFamily="18" charset="0"/>
              </a:rPr>
              <a:t>(Unitary PSPACE)</a:t>
            </a:r>
            <a:endParaRPr lang="en-US" sz="1400">
              <a:solidFill>
                <a:schemeClr val="tx1"/>
              </a:solidFill>
              <a:latin typeface="Century Schoolbook" panose="02040604050505020304" pitchFamily="18" charset="0"/>
            </a:endParaRPr>
          </a:p>
        </p:txBody>
      </p:sp>
      <p:sp>
        <p:nvSpPr>
          <p:cNvPr id="14" name="Slide Number Placeholder 13">
            <a:extLst>
              <a:ext uri="{FF2B5EF4-FFF2-40B4-BE49-F238E27FC236}">
                <a16:creationId xmlns:a16="http://schemas.microsoft.com/office/drawing/2014/main" id="{AB2347CF-0D55-FCED-792A-29FCEEFEA573}"/>
              </a:ext>
            </a:extLst>
          </p:cNvPr>
          <p:cNvSpPr>
            <a:spLocks noGrp="1"/>
          </p:cNvSpPr>
          <p:nvPr>
            <p:ph type="sldNum" sz="quarter" idx="12"/>
          </p:nvPr>
        </p:nvSpPr>
        <p:spPr/>
        <p:txBody>
          <a:bodyPr/>
          <a:lstStyle/>
          <a:p>
            <a:fld id="{68E2B3F7-0564-411F-8980-F44F19FCCCAD}" type="slidenum">
              <a:rPr lang="en-US" smtClean="0"/>
              <a:t>66</a:t>
            </a:fld>
            <a:endParaRPr lang="en-US"/>
          </a:p>
        </p:txBody>
      </p:sp>
    </p:spTree>
    <p:extLst>
      <p:ext uri="{BB962C8B-B14F-4D97-AF65-F5344CB8AC3E}">
        <p14:creationId xmlns:p14="http://schemas.microsoft.com/office/powerpoint/2010/main" val="2710157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2D28-008C-F6C6-AD32-629A8065BC86}"/>
              </a:ext>
            </a:extLst>
          </p:cNvPr>
          <p:cNvSpPr>
            <a:spLocks noGrp="1"/>
          </p:cNvSpPr>
          <p:nvPr>
            <p:ph type="title"/>
          </p:nvPr>
        </p:nvSpPr>
        <p:spPr/>
        <p:txBody>
          <a:bodyPr/>
          <a:lstStyle/>
          <a:p>
            <a:pPr algn="ctr"/>
            <a:r>
              <a:rPr lang="en-IL"/>
              <a:t>Open question</a:t>
            </a:r>
          </a:p>
        </p:txBody>
      </p:sp>
      <p:sp>
        <p:nvSpPr>
          <p:cNvPr id="3" name="Content Placeholder 2">
            <a:extLst>
              <a:ext uri="{FF2B5EF4-FFF2-40B4-BE49-F238E27FC236}">
                <a16:creationId xmlns:a16="http://schemas.microsoft.com/office/drawing/2014/main" id="{42A3E19E-A68E-DFAF-BDA2-2A49A9A6B685}"/>
              </a:ext>
            </a:extLst>
          </p:cNvPr>
          <p:cNvSpPr>
            <a:spLocks noGrp="1"/>
          </p:cNvSpPr>
          <p:nvPr>
            <p:ph idx="1"/>
          </p:nvPr>
        </p:nvSpPr>
        <p:spPr/>
        <p:txBody>
          <a:bodyPr/>
          <a:lstStyle/>
          <a:p>
            <a:pPr marL="0" indent="0">
              <a:buNone/>
            </a:pPr>
            <a:endParaRPr lang="en-IL"/>
          </a:p>
          <a:p>
            <a:r>
              <a:rPr lang="en-IL"/>
              <a:t> OWSG vs Quantum money</a:t>
            </a:r>
          </a:p>
          <a:p>
            <a:endParaRPr lang="en-IL"/>
          </a:p>
          <a:p>
            <a:r>
              <a:rPr lang="en-US"/>
              <a:t>Difficulty: Syntax mismatch in security game</a:t>
            </a:r>
          </a:p>
          <a:p>
            <a:endParaRPr lang="en-US"/>
          </a:p>
          <a:p>
            <a:r>
              <a:rPr lang="en-US"/>
              <a:t>P</a:t>
            </a:r>
            <a:r>
              <a:rPr lang="en-IL"/>
              <a:t>ast works assumed symmetry. </a:t>
            </a:r>
            <a:r>
              <a:rPr lang="en-IL" sz="2400">
                <a:solidFill>
                  <a:schemeClr val="bg1">
                    <a:lumMod val="50000"/>
                  </a:schemeClr>
                </a:solidFill>
              </a:rPr>
              <a:t>[Morimae-Yamakwa’22] </a:t>
            </a:r>
            <a:endParaRPr lang="en-IL">
              <a:solidFill>
                <a:schemeClr val="bg1">
                  <a:lumMod val="50000"/>
                </a:schemeClr>
              </a:solidFill>
            </a:endParaRPr>
          </a:p>
        </p:txBody>
      </p:sp>
      <p:sp>
        <p:nvSpPr>
          <p:cNvPr id="4" name="Slide Number Placeholder 3">
            <a:extLst>
              <a:ext uri="{FF2B5EF4-FFF2-40B4-BE49-F238E27FC236}">
                <a16:creationId xmlns:a16="http://schemas.microsoft.com/office/drawing/2014/main" id="{2D51E4F3-218F-AC52-A768-E2835330B822}"/>
              </a:ext>
            </a:extLst>
          </p:cNvPr>
          <p:cNvSpPr>
            <a:spLocks noGrp="1"/>
          </p:cNvSpPr>
          <p:nvPr>
            <p:ph type="sldNum" sz="quarter" idx="12"/>
          </p:nvPr>
        </p:nvSpPr>
        <p:spPr/>
        <p:txBody>
          <a:bodyPr/>
          <a:lstStyle/>
          <a:p>
            <a:fld id="{68E2B3F7-0564-411F-8980-F44F19FCCCAD}" type="slidenum">
              <a:rPr lang="en-US" smtClean="0"/>
              <a:t>67</a:t>
            </a:fld>
            <a:endParaRPr lang="en-US"/>
          </a:p>
        </p:txBody>
      </p:sp>
    </p:spTree>
    <p:extLst>
      <p:ext uri="{BB962C8B-B14F-4D97-AF65-F5344CB8AC3E}">
        <p14:creationId xmlns:p14="http://schemas.microsoft.com/office/powerpoint/2010/main" val="34478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1A12-F01A-C8D0-9AE1-0F096A1CAE32}"/>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DCA63223-7597-5737-D2BF-561E665713CD}"/>
              </a:ext>
            </a:extLst>
          </p:cNvPr>
          <p:cNvSpPr/>
          <p:nvPr/>
        </p:nvSpPr>
        <p:spPr>
          <a:xfrm>
            <a:off x="17251" y="4007094"/>
            <a:ext cx="12153682" cy="2350875"/>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F48AE79B-86AE-DEFC-1343-EA477A065F6D}"/>
              </a:ext>
            </a:extLst>
          </p:cNvPr>
          <p:cNvSpPr/>
          <p:nvPr/>
        </p:nvSpPr>
        <p:spPr>
          <a:xfrm>
            <a:off x="7176760" y="4405444"/>
            <a:ext cx="3814197"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Average</a:t>
            </a:r>
            <a:r>
              <a:rPr lang="en-IL" sz="2400"/>
              <a:t> </a:t>
            </a:r>
            <a:r>
              <a:rPr lang="en-US" sz="2400" dirty="0"/>
              <a:t>case hard cloning</a:t>
            </a:r>
            <a:endParaRPr lang="en-IL" sz="2400"/>
          </a:p>
        </p:txBody>
      </p:sp>
      <p:sp>
        <p:nvSpPr>
          <p:cNvPr id="6" name="TextBox 5">
            <a:extLst>
              <a:ext uri="{FF2B5EF4-FFF2-40B4-BE49-F238E27FC236}">
                <a16:creationId xmlns:a16="http://schemas.microsoft.com/office/drawing/2014/main" id="{D7AB2865-1EA6-6E5E-990A-35F0307F307C}"/>
              </a:ext>
            </a:extLst>
          </p:cNvPr>
          <p:cNvSpPr txBox="1"/>
          <p:nvPr/>
        </p:nvSpPr>
        <p:spPr>
          <a:xfrm>
            <a:off x="4948146" y="3991045"/>
            <a:ext cx="1613390" cy="461665"/>
          </a:xfrm>
          <a:prstGeom prst="rect">
            <a:avLst/>
          </a:prstGeom>
          <a:noFill/>
        </p:spPr>
        <p:txBody>
          <a:bodyPr wrap="none" rtlCol="0">
            <a:spAutoFit/>
          </a:bodyPr>
          <a:lstStyle/>
          <a:p>
            <a:r>
              <a:rPr lang="en-IL" sz="2400"/>
              <a:t>Microcrypt</a:t>
            </a:r>
          </a:p>
        </p:txBody>
      </p:sp>
      <p:sp>
        <p:nvSpPr>
          <p:cNvPr id="14" name="Rounded Rectangle 13">
            <a:extLst>
              <a:ext uri="{FF2B5EF4-FFF2-40B4-BE49-F238E27FC236}">
                <a16:creationId xmlns:a16="http://schemas.microsoft.com/office/drawing/2014/main" id="{9D4F633A-B691-B36A-2E4F-79EDDC5BFE59}"/>
              </a:ext>
            </a:extLst>
          </p:cNvPr>
          <p:cNvSpPr/>
          <p:nvPr/>
        </p:nvSpPr>
        <p:spPr>
          <a:xfrm>
            <a:off x="584206" y="5461352"/>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BF999CA6-0C63-9C07-74A0-803EDD20E38D}"/>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5B743FE6-3325-38F8-7DBF-3BD6EDFA305E}"/>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D57EFC66-5D4F-BC15-1128-E19A8C2012E5}"/>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4C057D48-B36E-F767-1EDC-E62E43CC14F5}"/>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DD8EDFAC-90A8-E231-C17A-13C6E48421F4}"/>
              </a:ext>
            </a:extLst>
          </p:cNvPr>
          <p:cNvCxnSpPr>
            <a:cxnSpLocks/>
          </p:cNvCxnSpPr>
          <p:nvPr/>
        </p:nvCxnSpPr>
        <p:spPr>
          <a:xfrm>
            <a:off x="1750484" y="572210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BFC76374-D549-F4FF-7E84-6DFB8EC64CEB}"/>
              </a:ext>
            </a:extLst>
          </p:cNvPr>
          <p:cNvGrpSpPr/>
          <p:nvPr/>
        </p:nvGrpSpPr>
        <p:grpSpPr>
          <a:xfrm>
            <a:off x="0" y="3358258"/>
            <a:ext cx="12192000" cy="553739"/>
            <a:chOff x="18862" y="2796363"/>
            <a:chExt cx="12192000" cy="553739"/>
          </a:xfrm>
        </p:grpSpPr>
        <p:sp>
          <p:nvSpPr>
            <p:cNvPr id="24" name="TextBox 23">
              <a:extLst>
                <a:ext uri="{FF2B5EF4-FFF2-40B4-BE49-F238E27FC236}">
                  <a16:creationId xmlns:a16="http://schemas.microsoft.com/office/drawing/2014/main" id="{24D0F284-6E21-D7AC-1F9D-6D96CC61D7E8}"/>
                </a:ext>
              </a:extLst>
            </p:cNvPr>
            <p:cNvSpPr txBox="1"/>
            <p:nvPr/>
          </p:nvSpPr>
          <p:spPr>
            <a:xfrm>
              <a:off x="324802" y="2888437"/>
              <a:ext cx="847924" cy="461665"/>
            </a:xfrm>
            <a:prstGeom prst="rect">
              <a:avLst/>
            </a:prstGeom>
            <a:noFill/>
          </p:spPr>
          <p:txBody>
            <a:bodyPr wrap="none" rtlCol="0">
              <a:spAutoFit/>
            </a:bodyPr>
            <a:lstStyle/>
            <a:p>
              <a:r>
                <a:rPr lang="en-IL" sz="2400"/>
                <a:t>OWF</a:t>
              </a:r>
            </a:p>
          </p:txBody>
        </p:sp>
        <p:cxnSp>
          <p:nvCxnSpPr>
            <p:cNvPr id="28" name="Straight Connector 27">
              <a:extLst>
                <a:ext uri="{FF2B5EF4-FFF2-40B4-BE49-F238E27FC236}">
                  <a16:creationId xmlns:a16="http://schemas.microsoft.com/office/drawing/2014/main" id="{49673751-4C0F-FDE0-00C8-5B495C2DA964}"/>
                </a:ext>
              </a:extLst>
            </p:cNvPr>
            <p:cNvCxnSpPr>
              <a:cxnSpLocks/>
            </p:cNvCxnSpPr>
            <p:nvPr/>
          </p:nvCxnSpPr>
          <p:spPr>
            <a:xfrm>
              <a:off x="18862" y="2796363"/>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225466BE-7D40-67F0-9992-74A3CA4B81EA}"/>
                </a:ext>
              </a:extLst>
            </p:cNvPr>
            <p:cNvSpPr txBox="1"/>
            <p:nvPr/>
          </p:nvSpPr>
          <p:spPr>
            <a:xfrm>
              <a:off x="5028166" y="2867105"/>
              <a:ext cx="1426865" cy="461665"/>
            </a:xfrm>
            <a:prstGeom prst="rect">
              <a:avLst/>
            </a:prstGeom>
            <a:noFill/>
          </p:spPr>
          <p:txBody>
            <a:bodyPr wrap="none" rtlCol="0">
              <a:spAutoFit/>
            </a:bodyPr>
            <a:lstStyle/>
            <a:p>
              <a:r>
                <a:rPr lang="en-IL" sz="2400"/>
                <a:t>Minicrypt</a:t>
              </a:r>
            </a:p>
          </p:txBody>
        </p:sp>
      </p:grpSp>
      <p:cxnSp>
        <p:nvCxnSpPr>
          <p:cNvPr id="31" name="Straight Connector 30">
            <a:extLst>
              <a:ext uri="{FF2B5EF4-FFF2-40B4-BE49-F238E27FC236}">
                <a16:creationId xmlns:a16="http://schemas.microsoft.com/office/drawing/2014/main" id="{0677FD96-B553-5EF6-67B1-D1FEA3BF2BC1}"/>
              </a:ext>
            </a:extLst>
          </p:cNvPr>
          <p:cNvCxnSpPr>
            <a:cxnSpLocks/>
          </p:cNvCxnSpPr>
          <p:nvPr/>
        </p:nvCxnSpPr>
        <p:spPr>
          <a:xfrm>
            <a:off x="0" y="217095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30A2BD2-E96E-52CF-B360-19611D6A8D1F}"/>
              </a:ext>
            </a:extLst>
          </p:cNvPr>
          <p:cNvSpPr txBox="1"/>
          <p:nvPr/>
        </p:nvSpPr>
        <p:spPr>
          <a:xfrm>
            <a:off x="44256" y="2273304"/>
            <a:ext cx="3008068" cy="461665"/>
          </a:xfrm>
          <a:prstGeom prst="rect">
            <a:avLst/>
          </a:prstGeom>
          <a:noFill/>
        </p:spPr>
        <p:txBody>
          <a:bodyPr wrap="none" rtlCol="0">
            <a:spAutoFit/>
          </a:bodyPr>
          <a:lstStyle/>
          <a:p>
            <a:r>
              <a:rPr lang="en-IL" sz="2400"/>
              <a:t>Public key encryption</a:t>
            </a:r>
            <a:endParaRPr lang="en-IL"/>
          </a:p>
        </p:txBody>
      </p:sp>
      <p:sp>
        <p:nvSpPr>
          <p:cNvPr id="33" name="TextBox 32">
            <a:extLst>
              <a:ext uri="{FF2B5EF4-FFF2-40B4-BE49-F238E27FC236}">
                <a16:creationId xmlns:a16="http://schemas.microsoft.com/office/drawing/2014/main" id="{1E1D3E4F-9C70-35A7-194F-4B8B37B36735}"/>
              </a:ext>
            </a:extLst>
          </p:cNvPr>
          <p:cNvSpPr txBox="1"/>
          <p:nvPr/>
        </p:nvSpPr>
        <p:spPr>
          <a:xfrm>
            <a:off x="4795283" y="2167845"/>
            <a:ext cx="1919115" cy="461665"/>
          </a:xfrm>
          <a:prstGeom prst="rect">
            <a:avLst/>
          </a:prstGeom>
          <a:noFill/>
        </p:spPr>
        <p:txBody>
          <a:bodyPr wrap="none" rtlCol="0">
            <a:spAutoFit/>
          </a:bodyPr>
          <a:lstStyle/>
          <a:p>
            <a:r>
              <a:rPr lang="en-IL" sz="2400"/>
              <a:t>Cryptomania</a:t>
            </a:r>
          </a:p>
        </p:txBody>
      </p:sp>
      <p:sp>
        <p:nvSpPr>
          <p:cNvPr id="34" name="TextBox 33">
            <a:extLst>
              <a:ext uri="{FF2B5EF4-FFF2-40B4-BE49-F238E27FC236}">
                <a16:creationId xmlns:a16="http://schemas.microsoft.com/office/drawing/2014/main" id="{5248F1E3-4642-D08E-7716-28625488480B}"/>
              </a:ext>
            </a:extLst>
          </p:cNvPr>
          <p:cNvSpPr txBox="1"/>
          <p:nvPr/>
        </p:nvSpPr>
        <p:spPr>
          <a:xfrm>
            <a:off x="4564546" y="1145959"/>
            <a:ext cx="2380588" cy="461665"/>
          </a:xfrm>
          <a:prstGeom prst="rect">
            <a:avLst/>
          </a:prstGeom>
          <a:noFill/>
        </p:spPr>
        <p:txBody>
          <a:bodyPr wrap="none" rtlCol="0">
            <a:spAutoFit/>
          </a:bodyPr>
          <a:lstStyle/>
          <a:p>
            <a:r>
              <a:rPr lang="en-IL" sz="2400"/>
              <a:t>Classical Crypto</a:t>
            </a:r>
          </a:p>
        </p:txBody>
      </p:sp>
      <p:cxnSp>
        <p:nvCxnSpPr>
          <p:cNvPr id="44" name="Straight Arrow Connector 43">
            <a:extLst>
              <a:ext uri="{FF2B5EF4-FFF2-40B4-BE49-F238E27FC236}">
                <a16:creationId xmlns:a16="http://schemas.microsoft.com/office/drawing/2014/main" id="{F3F1FA7C-3FFF-6CC0-AD02-60D6DA289236}"/>
              </a:ext>
            </a:extLst>
          </p:cNvPr>
          <p:cNvCxnSpPr>
            <a:cxnSpLocks/>
          </p:cNvCxnSpPr>
          <p:nvPr/>
        </p:nvCxnSpPr>
        <p:spPr>
          <a:xfrm flipH="1" flipV="1">
            <a:off x="1796305" y="5601975"/>
            <a:ext cx="3631393" cy="3964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3B0497DA-16CF-EB1C-DE77-F10597985081}"/>
              </a:ext>
            </a:extLst>
          </p:cNvPr>
          <p:cNvSpPr txBox="1"/>
          <p:nvPr/>
        </p:nvSpPr>
        <p:spPr>
          <a:xfrm>
            <a:off x="3140224" y="5327000"/>
            <a:ext cx="364202" cy="523220"/>
          </a:xfrm>
          <a:prstGeom prst="rect">
            <a:avLst/>
          </a:prstGeom>
          <a:noFill/>
        </p:spPr>
        <p:txBody>
          <a:bodyPr wrap="none" rtlCol="0">
            <a:spAutoFit/>
          </a:bodyPr>
          <a:lstStyle/>
          <a:p>
            <a:r>
              <a:rPr lang="en-IL" sz="2800">
                <a:solidFill>
                  <a:srgbClr val="FF0000"/>
                </a:solidFill>
              </a:rPr>
              <a:t>?</a:t>
            </a:r>
          </a:p>
        </p:txBody>
      </p:sp>
      <p:grpSp>
        <p:nvGrpSpPr>
          <p:cNvPr id="81" name="Group 80">
            <a:extLst>
              <a:ext uri="{FF2B5EF4-FFF2-40B4-BE49-F238E27FC236}">
                <a16:creationId xmlns:a16="http://schemas.microsoft.com/office/drawing/2014/main" id="{3E032EAD-CC45-6DE0-7829-756FEE21F387}"/>
              </a:ext>
            </a:extLst>
          </p:cNvPr>
          <p:cNvGrpSpPr/>
          <p:nvPr/>
        </p:nvGrpSpPr>
        <p:grpSpPr>
          <a:xfrm rot="2756154">
            <a:off x="6704839" y="4395861"/>
            <a:ext cx="1216879" cy="1980471"/>
            <a:chOff x="5725411" y="4176531"/>
            <a:chExt cx="1216879" cy="1980471"/>
          </a:xfrm>
        </p:grpSpPr>
        <p:cxnSp>
          <p:nvCxnSpPr>
            <p:cNvPr id="21" name="Straight Arrow Connector 20">
              <a:extLst>
                <a:ext uri="{FF2B5EF4-FFF2-40B4-BE49-F238E27FC236}">
                  <a16:creationId xmlns:a16="http://schemas.microsoft.com/office/drawing/2014/main" id="{DBD74170-FA40-D6B8-E2A9-D5000C7996BD}"/>
                </a:ext>
              </a:extLst>
            </p:cNvPr>
            <p:cNvCxnSpPr>
              <a:cxnSpLocks/>
            </p:cNvCxnSpPr>
            <p:nvPr/>
          </p:nvCxnSpPr>
          <p:spPr>
            <a:xfrm rot="18843846" flipH="1">
              <a:off x="5335669" y="4699941"/>
              <a:ext cx="1846803" cy="1067319"/>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77E3A3BA-2779-C882-C4A4-5270290118DD}"/>
                </a:ext>
              </a:extLst>
            </p:cNvPr>
            <p:cNvCxnSpPr>
              <a:cxnSpLocks/>
            </p:cNvCxnSpPr>
            <p:nvPr/>
          </p:nvCxnSpPr>
          <p:spPr>
            <a:xfrm rot="18843846" flipV="1">
              <a:off x="5473448" y="4565814"/>
              <a:ext cx="1858125" cy="1079559"/>
            </a:xfrm>
            <a:prstGeom prst="straightConnector1">
              <a:avLst/>
            </a:prstGeom>
            <a:ln w="38100">
              <a:solidFill>
                <a:srgbClr val="156082"/>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BAD7B77A-61E1-01A5-A661-5FBCBDFF96B5}"/>
                </a:ext>
              </a:extLst>
            </p:cNvPr>
            <p:cNvSpPr txBox="1"/>
            <p:nvPr/>
          </p:nvSpPr>
          <p:spPr>
            <a:xfrm rot="18843846">
              <a:off x="5923166" y="4889353"/>
              <a:ext cx="364202" cy="523220"/>
            </a:xfrm>
            <a:prstGeom prst="rect">
              <a:avLst/>
            </a:prstGeom>
            <a:noFill/>
          </p:spPr>
          <p:txBody>
            <a:bodyPr wrap="none" rtlCol="0">
              <a:spAutoFit/>
            </a:bodyPr>
            <a:lstStyle/>
            <a:p>
              <a:r>
                <a:rPr lang="en-IL" sz="2800">
                  <a:solidFill>
                    <a:srgbClr val="FF0000"/>
                  </a:solidFill>
                </a:rPr>
                <a:t>?</a:t>
              </a:r>
            </a:p>
          </p:txBody>
        </p:sp>
      </p:grpSp>
      <p:grpSp>
        <p:nvGrpSpPr>
          <p:cNvPr id="64" name="Group 63">
            <a:extLst>
              <a:ext uri="{FF2B5EF4-FFF2-40B4-BE49-F238E27FC236}">
                <a16:creationId xmlns:a16="http://schemas.microsoft.com/office/drawing/2014/main" id="{B5A2D791-6D44-4B19-430B-26F6B0D9FCFD}"/>
              </a:ext>
            </a:extLst>
          </p:cNvPr>
          <p:cNvGrpSpPr/>
          <p:nvPr/>
        </p:nvGrpSpPr>
        <p:grpSpPr>
          <a:xfrm>
            <a:off x="422174" y="4666612"/>
            <a:ext cx="1600682" cy="794740"/>
            <a:chOff x="5321401" y="5255916"/>
            <a:chExt cx="1600682" cy="794740"/>
          </a:xfrm>
        </p:grpSpPr>
        <p:cxnSp>
          <p:nvCxnSpPr>
            <p:cNvPr id="61" name="Straight Arrow Connector 60">
              <a:extLst>
                <a:ext uri="{FF2B5EF4-FFF2-40B4-BE49-F238E27FC236}">
                  <a16:creationId xmlns:a16="http://schemas.microsoft.com/office/drawing/2014/main" id="{58E8B4CE-0AEC-FEAE-8C63-63117EE3E68C}"/>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658902A8-E2F1-0355-609B-1A623CB29095}"/>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4C726F42-C986-E1C3-4BC1-B0CA58B8FB8E}"/>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D3FFBE04-1DF0-6979-0E0F-5E46C49FAA80}"/>
              </a:ext>
            </a:extLst>
          </p:cNvPr>
          <p:cNvSpPr txBox="1"/>
          <p:nvPr/>
        </p:nvSpPr>
        <p:spPr>
          <a:xfrm>
            <a:off x="522861" y="5964974"/>
            <a:ext cx="3631394" cy="369332"/>
          </a:xfrm>
          <a:prstGeom prst="rect">
            <a:avLst/>
          </a:prstGeom>
          <a:noFill/>
        </p:spPr>
        <p:txBody>
          <a:bodyPr wrap="square" rtlCol="0">
            <a:spAutoFit/>
          </a:bodyPr>
          <a:lstStyle/>
          <a:p>
            <a:r>
              <a:rPr lang="en-IL"/>
              <a:t>What is the minimal assumption?</a:t>
            </a:r>
          </a:p>
        </p:txBody>
      </p:sp>
      <p:grpSp>
        <p:nvGrpSpPr>
          <p:cNvPr id="85" name="Group 84">
            <a:extLst>
              <a:ext uri="{FF2B5EF4-FFF2-40B4-BE49-F238E27FC236}">
                <a16:creationId xmlns:a16="http://schemas.microsoft.com/office/drawing/2014/main" id="{D7E1E0D2-1FEB-BF79-02E8-DB24EF6FE08C}"/>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AF78962B-E58B-7D49-0642-C3DB37D46915}"/>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708517C1-81E3-A400-DAA3-B7445E7FEF1E}"/>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4FB7706B-EBF0-EF80-79C2-8CA822BC1C0D}"/>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6FB2BD59-BC41-B132-0923-18A0A18C0099}"/>
              </a:ext>
            </a:extLst>
          </p:cNvPr>
          <p:cNvSpPr>
            <a:spLocks noGrp="1"/>
          </p:cNvSpPr>
          <p:nvPr>
            <p:ph type="sldNum" sz="quarter" idx="12"/>
          </p:nvPr>
        </p:nvSpPr>
        <p:spPr/>
        <p:txBody>
          <a:bodyPr/>
          <a:lstStyle/>
          <a:p>
            <a:fld id="{68E2B3F7-0564-411F-8980-F44F19FCCCAD}" type="slidenum">
              <a:rPr lang="en-US" smtClean="0"/>
              <a:t>7</a:t>
            </a:fld>
            <a:endParaRPr lang="en-US"/>
          </a:p>
        </p:txBody>
      </p:sp>
    </p:spTree>
    <p:extLst>
      <p:ext uri="{BB962C8B-B14F-4D97-AF65-F5344CB8AC3E}">
        <p14:creationId xmlns:p14="http://schemas.microsoft.com/office/powerpoint/2010/main" val="16714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AA7F7-ADF7-01AA-0817-44EEA4F0F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8FB33-D854-A338-6B00-CB034A1B8B80}"/>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E44680F4-1887-8E82-9DFB-84D60387DF21}"/>
              </a:ext>
            </a:extLst>
          </p:cNvPr>
          <p:cNvSpPr/>
          <p:nvPr/>
        </p:nvSpPr>
        <p:spPr>
          <a:xfrm>
            <a:off x="17251" y="4007094"/>
            <a:ext cx="12153682" cy="2350875"/>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E6B8A971-FD36-ACBC-8332-D22A59647300}"/>
              </a:ext>
            </a:extLst>
          </p:cNvPr>
          <p:cNvSpPr/>
          <p:nvPr/>
        </p:nvSpPr>
        <p:spPr>
          <a:xfrm>
            <a:off x="7176760" y="4405444"/>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Private quantum money </a:t>
            </a:r>
          </a:p>
        </p:txBody>
      </p:sp>
      <p:sp>
        <p:nvSpPr>
          <p:cNvPr id="6" name="TextBox 5">
            <a:extLst>
              <a:ext uri="{FF2B5EF4-FFF2-40B4-BE49-F238E27FC236}">
                <a16:creationId xmlns:a16="http://schemas.microsoft.com/office/drawing/2014/main" id="{7CDDC55C-AE23-9FCE-FA6A-06961B3AD745}"/>
              </a:ext>
            </a:extLst>
          </p:cNvPr>
          <p:cNvSpPr txBox="1"/>
          <p:nvPr/>
        </p:nvSpPr>
        <p:spPr>
          <a:xfrm>
            <a:off x="4948146" y="3991045"/>
            <a:ext cx="1613390" cy="461665"/>
          </a:xfrm>
          <a:prstGeom prst="rect">
            <a:avLst/>
          </a:prstGeom>
          <a:noFill/>
        </p:spPr>
        <p:txBody>
          <a:bodyPr wrap="none" rtlCol="0">
            <a:spAutoFit/>
          </a:bodyPr>
          <a:lstStyle/>
          <a:p>
            <a:r>
              <a:rPr lang="en-IL" sz="2400"/>
              <a:t>Microcrypt</a:t>
            </a:r>
          </a:p>
        </p:txBody>
      </p:sp>
      <p:sp>
        <p:nvSpPr>
          <p:cNvPr id="14" name="Rounded Rectangle 13">
            <a:extLst>
              <a:ext uri="{FF2B5EF4-FFF2-40B4-BE49-F238E27FC236}">
                <a16:creationId xmlns:a16="http://schemas.microsoft.com/office/drawing/2014/main" id="{B1CE5EB8-929C-6C84-F1C8-920B33E12EB8}"/>
              </a:ext>
            </a:extLst>
          </p:cNvPr>
          <p:cNvSpPr/>
          <p:nvPr/>
        </p:nvSpPr>
        <p:spPr>
          <a:xfrm>
            <a:off x="584206" y="5461352"/>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3BC1500A-466C-FCA4-2B73-79AF0F0DDDF5}"/>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BF65D652-EA7A-F81E-34BF-652475890E1F}"/>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7BCA528A-E872-ECB3-37CA-44F8D86244BC}"/>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D70611A8-AB40-8AEC-4A6D-9C4B1D8622A8}"/>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51F6E219-950F-C078-375E-3DD008094C38}"/>
              </a:ext>
            </a:extLst>
          </p:cNvPr>
          <p:cNvCxnSpPr>
            <a:cxnSpLocks/>
          </p:cNvCxnSpPr>
          <p:nvPr/>
        </p:nvCxnSpPr>
        <p:spPr>
          <a:xfrm>
            <a:off x="1750484" y="572210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EAF6D6FE-57E8-145E-37FE-D4817D9083D5}"/>
              </a:ext>
            </a:extLst>
          </p:cNvPr>
          <p:cNvGrpSpPr/>
          <p:nvPr/>
        </p:nvGrpSpPr>
        <p:grpSpPr>
          <a:xfrm>
            <a:off x="0" y="3358258"/>
            <a:ext cx="12192000" cy="553739"/>
            <a:chOff x="18862" y="2796363"/>
            <a:chExt cx="12192000" cy="553739"/>
          </a:xfrm>
        </p:grpSpPr>
        <p:sp>
          <p:nvSpPr>
            <p:cNvPr id="24" name="TextBox 23">
              <a:extLst>
                <a:ext uri="{FF2B5EF4-FFF2-40B4-BE49-F238E27FC236}">
                  <a16:creationId xmlns:a16="http://schemas.microsoft.com/office/drawing/2014/main" id="{B7BDD2E8-AE65-4E80-78EC-BBDFF05ED9D3}"/>
                </a:ext>
              </a:extLst>
            </p:cNvPr>
            <p:cNvSpPr txBox="1"/>
            <p:nvPr/>
          </p:nvSpPr>
          <p:spPr>
            <a:xfrm>
              <a:off x="324802" y="2888437"/>
              <a:ext cx="847924" cy="461665"/>
            </a:xfrm>
            <a:prstGeom prst="rect">
              <a:avLst/>
            </a:prstGeom>
            <a:noFill/>
          </p:spPr>
          <p:txBody>
            <a:bodyPr wrap="none" rtlCol="0">
              <a:spAutoFit/>
            </a:bodyPr>
            <a:lstStyle/>
            <a:p>
              <a:r>
                <a:rPr lang="en-IL" sz="2400"/>
                <a:t>OWF</a:t>
              </a:r>
            </a:p>
          </p:txBody>
        </p:sp>
        <p:cxnSp>
          <p:nvCxnSpPr>
            <p:cNvPr id="28" name="Straight Connector 27">
              <a:extLst>
                <a:ext uri="{FF2B5EF4-FFF2-40B4-BE49-F238E27FC236}">
                  <a16:creationId xmlns:a16="http://schemas.microsoft.com/office/drawing/2014/main" id="{177E39B3-9CB5-96A2-94F8-9CE3156AF155}"/>
                </a:ext>
              </a:extLst>
            </p:cNvPr>
            <p:cNvCxnSpPr>
              <a:cxnSpLocks/>
            </p:cNvCxnSpPr>
            <p:nvPr/>
          </p:nvCxnSpPr>
          <p:spPr>
            <a:xfrm>
              <a:off x="18862" y="2796363"/>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5D31BC2-9094-9924-AB02-C7D36CFAD6B0}"/>
                </a:ext>
              </a:extLst>
            </p:cNvPr>
            <p:cNvSpPr txBox="1"/>
            <p:nvPr/>
          </p:nvSpPr>
          <p:spPr>
            <a:xfrm>
              <a:off x="5028166" y="2867105"/>
              <a:ext cx="1426865" cy="461665"/>
            </a:xfrm>
            <a:prstGeom prst="rect">
              <a:avLst/>
            </a:prstGeom>
            <a:noFill/>
          </p:spPr>
          <p:txBody>
            <a:bodyPr wrap="none" rtlCol="0">
              <a:spAutoFit/>
            </a:bodyPr>
            <a:lstStyle/>
            <a:p>
              <a:r>
                <a:rPr lang="en-IL" sz="2400"/>
                <a:t>Minicrypt</a:t>
              </a:r>
            </a:p>
          </p:txBody>
        </p:sp>
      </p:grpSp>
      <p:cxnSp>
        <p:nvCxnSpPr>
          <p:cNvPr id="31" name="Straight Connector 30">
            <a:extLst>
              <a:ext uri="{FF2B5EF4-FFF2-40B4-BE49-F238E27FC236}">
                <a16:creationId xmlns:a16="http://schemas.microsoft.com/office/drawing/2014/main" id="{17ADD7B8-3485-101E-A0D1-0AE2F1FB5DB3}"/>
              </a:ext>
            </a:extLst>
          </p:cNvPr>
          <p:cNvCxnSpPr>
            <a:cxnSpLocks/>
          </p:cNvCxnSpPr>
          <p:nvPr/>
        </p:nvCxnSpPr>
        <p:spPr>
          <a:xfrm>
            <a:off x="0" y="217095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CC40520-9D4D-DBB8-01A3-D39FD886843F}"/>
              </a:ext>
            </a:extLst>
          </p:cNvPr>
          <p:cNvSpPr txBox="1"/>
          <p:nvPr/>
        </p:nvSpPr>
        <p:spPr>
          <a:xfrm>
            <a:off x="44256" y="2273304"/>
            <a:ext cx="3008068" cy="461665"/>
          </a:xfrm>
          <a:prstGeom prst="rect">
            <a:avLst/>
          </a:prstGeom>
          <a:noFill/>
        </p:spPr>
        <p:txBody>
          <a:bodyPr wrap="none" rtlCol="0">
            <a:spAutoFit/>
          </a:bodyPr>
          <a:lstStyle/>
          <a:p>
            <a:r>
              <a:rPr lang="en-IL" sz="2400"/>
              <a:t>Public key encryption</a:t>
            </a:r>
            <a:endParaRPr lang="en-IL"/>
          </a:p>
        </p:txBody>
      </p:sp>
      <p:sp>
        <p:nvSpPr>
          <p:cNvPr id="33" name="TextBox 32">
            <a:extLst>
              <a:ext uri="{FF2B5EF4-FFF2-40B4-BE49-F238E27FC236}">
                <a16:creationId xmlns:a16="http://schemas.microsoft.com/office/drawing/2014/main" id="{1AB11F8D-9FD2-F33D-F67A-8D4D9FE6534F}"/>
              </a:ext>
            </a:extLst>
          </p:cNvPr>
          <p:cNvSpPr txBox="1"/>
          <p:nvPr/>
        </p:nvSpPr>
        <p:spPr>
          <a:xfrm>
            <a:off x="4795283" y="2167845"/>
            <a:ext cx="1919115" cy="461665"/>
          </a:xfrm>
          <a:prstGeom prst="rect">
            <a:avLst/>
          </a:prstGeom>
          <a:noFill/>
        </p:spPr>
        <p:txBody>
          <a:bodyPr wrap="none" rtlCol="0">
            <a:spAutoFit/>
          </a:bodyPr>
          <a:lstStyle/>
          <a:p>
            <a:r>
              <a:rPr lang="en-IL" sz="2400"/>
              <a:t>Cryptomania</a:t>
            </a:r>
          </a:p>
        </p:txBody>
      </p:sp>
      <p:sp>
        <p:nvSpPr>
          <p:cNvPr id="34" name="TextBox 33">
            <a:extLst>
              <a:ext uri="{FF2B5EF4-FFF2-40B4-BE49-F238E27FC236}">
                <a16:creationId xmlns:a16="http://schemas.microsoft.com/office/drawing/2014/main" id="{27243CD7-F633-4EBE-4BEF-E371F3B61A89}"/>
              </a:ext>
            </a:extLst>
          </p:cNvPr>
          <p:cNvSpPr txBox="1"/>
          <p:nvPr/>
        </p:nvSpPr>
        <p:spPr>
          <a:xfrm>
            <a:off x="4564546" y="1145959"/>
            <a:ext cx="2380588" cy="461665"/>
          </a:xfrm>
          <a:prstGeom prst="rect">
            <a:avLst/>
          </a:prstGeom>
          <a:noFill/>
        </p:spPr>
        <p:txBody>
          <a:bodyPr wrap="none" rtlCol="0">
            <a:spAutoFit/>
          </a:bodyPr>
          <a:lstStyle/>
          <a:p>
            <a:r>
              <a:rPr lang="en-IL" sz="2400"/>
              <a:t>Classical Crypto</a:t>
            </a:r>
          </a:p>
        </p:txBody>
      </p:sp>
      <p:cxnSp>
        <p:nvCxnSpPr>
          <p:cNvPr id="44" name="Straight Arrow Connector 43">
            <a:extLst>
              <a:ext uri="{FF2B5EF4-FFF2-40B4-BE49-F238E27FC236}">
                <a16:creationId xmlns:a16="http://schemas.microsoft.com/office/drawing/2014/main" id="{C62BF322-16A0-7670-81E9-A104EEC54368}"/>
              </a:ext>
            </a:extLst>
          </p:cNvPr>
          <p:cNvCxnSpPr>
            <a:cxnSpLocks/>
          </p:cNvCxnSpPr>
          <p:nvPr/>
        </p:nvCxnSpPr>
        <p:spPr>
          <a:xfrm flipH="1" flipV="1">
            <a:off x="1796305" y="5601975"/>
            <a:ext cx="3631393" cy="3964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970F86E2-595F-5CAE-F6CE-6DF0598810E4}"/>
              </a:ext>
            </a:extLst>
          </p:cNvPr>
          <p:cNvSpPr txBox="1"/>
          <p:nvPr/>
        </p:nvSpPr>
        <p:spPr>
          <a:xfrm>
            <a:off x="3140224" y="5327000"/>
            <a:ext cx="364202" cy="523220"/>
          </a:xfrm>
          <a:prstGeom prst="rect">
            <a:avLst/>
          </a:prstGeom>
          <a:noFill/>
        </p:spPr>
        <p:txBody>
          <a:bodyPr wrap="none" rtlCol="0">
            <a:spAutoFit/>
          </a:bodyPr>
          <a:lstStyle/>
          <a:p>
            <a:r>
              <a:rPr lang="en-IL" sz="2800">
                <a:solidFill>
                  <a:srgbClr val="FF0000"/>
                </a:solidFill>
              </a:rPr>
              <a:t>?</a:t>
            </a:r>
          </a:p>
        </p:txBody>
      </p:sp>
      <p:grpSp>
        <p:nvGrpSpPr>
          <p:cNvPr id="81" name="Group 80">
            <a:extLst>
              <a:ext uri="{FF2B5EF4-FFF2-40B4-BE49-F238E27FC236}">
                <a16:creationId xmlns:a16="http://schemas.microsoft.com/office/drawing/2014/main" id="{9B494749-0CDB-7B12-2277-E563118F1DAB}"/>
              </a:ext>
            </a:extLst>
          </p:cNvPr>
          <p:cNvGrpSpPr/>
          <p:nvPr/>
        </p:nvGrpSpPr>
        <p:grpSpPr>
          <a:xfrm rot="2756154">
            <a:off x="6704839" y="4395861"/>
            <a:ext cx="1216879" cy="1980471"/>
            <a:chOff x="5725411" y="4176531"/>
            <a:chExt cx="1216879" cy="1980471"/>
          </a:xfrm>
        </p:grpSpPr>
        <p:cxnSp>
          <p:nvCxnSpPr>
            <p:cNvPr id="21" name="Straight Arrow Connector 20">
              <a:extLst>
                <a:ext uri="{FF2B5EF4-FFF2-40B4-BE49-F238E27FC236}">
                  <a16:creationId xmlns:a16="http://schemas.microsoft.com/office/drawing/2014/main" id="{BB74026E-432E-B858-E36F-B09C616135C8}"/>
                </a:ext>
              </a:extLst>
            </p:cNvPr>
            <p:cNvCxnSpPr>
              <a:cxnSpLocks/>
            </p:cNvCxnSpPr>
            <p:nvPr/>
          </p:nvCxnSpPr>
          <p:spPr>
            <a:xfrm rot="18843846" flipH="1">
              <a:off x="5335669" y="4699941"/>
              <a:ext cx="1846803" cy="1067319"/>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C8379E81-EF41-B02D-220B-83F456489909}"/>
                </a:ext>
              </a:extLst>
            </p:cNvPr>
            <p:cNvCxnSpPr>
              <a:cxnSpLocks/>
            </p:cNvCxnSpPr>
            <p:nvPr/>
          </p:nvCxnSpPr>
          <p:spPr>
            <a:xfrm rot="18843846" flipV="1">
              <a:off x="5473448" y="4565814"/>
              <a:ext cx="1858125" cy="1079559"/>
            </a:xfrm>
            <a:prstGeom prst="straightConnector1">
              <a:avLst/>
            </a:prstGeom>
            <a:ln w="38100">
              <a:solidFill>
                <a:srgbClr val="156082"/>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B4B7AF5D-AB01-7F4B-23E6-FCF27EB8C806}"/>
                </a:ext>
              </a:extLst>
            </p:cNvPr>
            <p:cNvSpPr txBox="1"/>
            <p:nvPr/>
          </p:nvSpPr>
          <p:spPr>
            <a:xfrm rot="18843846">
              <a:off x="5923166" y="4889353"/>
              <a:ext cx="364202" cy="523220"/>
            </a:xfrm>
            <a:prstGeom prst="rect">
              <a:avLst/>
            </a:prstGeom>
            <a:noFill/>
          </p:spPr>
          <p:txBody>
            <a:bodyPr wrap="none" rtlCol="0">
              <a:spAutoFit/>
            </a:bodyPr>
            <a:lstStyle/>
            <a:p>
              <a:r>
                <a:rPr lang="en-IL" sz="2800">
                  <a:solidFill>
                    <a:srgbClr val="FF0000"/>
                  </a:solidFill>
                </a:rPr>
                <a:t>?</a:t>
              </a:r>
            </a:p>
          </p:txBody>
        </p:sp>
      </p:grpSp>
      <p:grpSp>
        <p:nvGrpSpPr>
          <p:cNvPr id="64" name="Group 63">
            <a:extLst>
              <a:ext uri="{FF2B5EF4-FFF2-40B4-BE49-F238E27FC236}">
                <a16:creationId xmlns:a16="http://schemas.microsoft.com/office/drawing/2014/main" id="{912876F4-C301-A679-13EB-754D3E57B8AA}"/>
              </a:ext>
            </a:extLst>
          </p:cNvPr>
          <p:cNvGrpSpPr/>
          <p:nvPr/>
        </p:nvGrpSpPr>
        <p:grpSpPr>
          <a:xfrm>
            <a:off x="422174" y="4666612"/>
            <a:ext cx="1600682" cy="794740"/>
            <a:chOff x="5321401" y="5255916"/>
            <a:chExt cx="1600682" cy="794740"/>
          </a:xfrm>
        </p:grpSpPr>
        <p:cxnSp>
          <p:nvCxnSpPr>
            <p:cNvPr id="61" name="Straight Arrow Connector 60">
              <a:extLst>
                <a:ext uri="{FF2B5EF4-FFF2-40B4-BE49-F238E27FC236}">
                  <a16:creationId xmlns:a16="http://schemas.microsoft.com/office/drawing/2014/main" id="{7C0BCAEF-28FC-DFD2-1911-8191701E02FE}"/>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7C82D2B1-E5B4-158F-F5D9-021086CDD12B}"/>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2CA8661-0AF6-0199-F5B6-6D1401CA528B}"/>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C410F296-C29B-9A4A-3F30-3AA59DAB3CF7}"/>
              </a:ext>
            </a:extLst>
          </p:cNvPr>
          <p:cNvSpPr txBox="1"/>
          <p:nvPr/>
        </p:nvSpPr>
        <p:spPr>
          <a:xfrm>
            <a:off x="522861" y="5964974"/>
            <a:ext cx="3631394" cy="369332"/>
          </a:xfrm>
          <a:prstGeom prst="rect">
            <a:avLst/>
          </a:prstGeom>
          <a:noFill/>
        </p:spPr>
        <p:txBody>
          <a:bodyPr wrap="square" rtlCol="0">
            <a:spAutoFit/>
          </a:bodyPr>
          <a:lstStyle/>
          <a:p>
            <a:r>
              <a:rPr lang="en-IL"/>
              <a:t>What is the minimal assumption?</a:t>
            </a:r>
          </a:p>
        </p:txBody>
      </p:sp>
      <p:grpSp>
        <p:nvGrpSpPr>
          <p:cNvPr id="85" name="Group 84">
            <a:extLst>
              <a:ext uri="{FF2B5EF4-FFF2-40B4-BE49-F238E27FC236}">
                <a16:creationId xmlns:a16="http://schemas.microsoft.com/office/drawing/2014/main" id="{F31E0E94-0C0F-E483-C8F9-04A13E2943B5}"/>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6583FE8D-F5A9-AEAE-85F3-2001E418D009}"/>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8E5683E-B8CF-7C72-F06A-6F198E1FFC2A}"/>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898973E2-1A64-0190-CC3A-912B827859AB}"/>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4D7E9594-F97D-3BE3-50A0-7497CF272792}"/>
              </a:ext>
            </a:extLst>
          </p:cNvPr>
          <p:cNvSpPr>
            <a:spLocks noGrp="1"/>
          </p:cNvSpPr>
          <p:nvPr>
            <p:ph type="sldNum" sz="quarter" idx="12"/>
          </p:nvPr>
        </p:nvSpPr>
        <p:spPr/>
        <p:txBody>
          <a:bodyPr/>
          <a:lstStyle/>
          <a:p>
            <a:fld id="{68E2B3F7-0564-411F-8980-F44F19FCCCAD}" type="slidenum">
              <a:rPr lang="en-US" smtClean="0"/>
              <a:t>8</a:t>
            </a:fld>
            <a:endParaRPr lang="en-US"/>
          </a:p>
        </p:txBody>
      </p:sp>
    </p:spTree>
    <p:extLst>
      <p:ext uri="{BB962C8B-B14F-4D97-AF65-F5344CB8AC3E}">
        <p14:creationId xmlns:p14="http://schemas.microsoft.com/office/powerpoint/2010/main" val="355236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4D5E-E824-9478-F2DD-3A7D85098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4CDAD-B2D3-4F25-C932-36D160F57F0B}"/>
              </a:ext>
            </a:extLst>
          </p:cNvPr>
          <p:cNvSpPr>
            <a:spLocks noGrp="1"/>
          </p:cNvSpPr>
          <p:nvPr>
            <p:ph type="title"/>
          </p:nvPr>
        </p:nvSpPr>
        <p:spPr>
          <a:xfrm>
            <a:off x="838200" y="18255"/>
            <a:ext cx="10515600" cy="1055633"/>
          </a:xfrm>
        </p:spPr>
        <p:txBody>
          <a:bodyPr/>
          <a:lstStyle/>
          <a:p>
            <a:pPr algn="ctr"/>
            <a:r>
              <a:rPr lang="en-IL"/>
              <a:t>Quantum Cryptographic landscape</a:t>
            </a:r>
          </a:p>
        </p:txBody>
      </p:sp>
      <p:sp>
        <p:nvSpPr>
          <p:cNvPr id="4" name="Rectangle 3">
            <a:extLst>
              <a:ext uri="{FF2B5EF4-FFF2-40B4-BE49-F238E27FC236}">
                <a16:creationId xmlns:a16="http://schemas.microsoft.com/office/drawing/2014/main" id="{F3FCF84F-536F-9271-712E-05AC9CA9406F}"/>
              </a:ext>
            </a:extLst>
          </p:cNvPr>
          <p:cNvSpPr/>
          <p:nvPr/>
        </p:nvSpPr>
        <p:spPr>
          <a:xfrm>
            <a:off x="17251" y="4007094"/>
            <a:ext cx="12153682" cy="2350875"/>
          </a:xfrm>
          <a:prstGeom prst="rect">
            <a:avLst/>
          </a:prstGeom>
          <a:gradFill>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a:p>
        </p:txBody>
      </p:sp>
      <p:sp>
        <p:nvSpPr>
          <p:cNvPr id="5" name="Rounded Rectangle 4">
            <a:extLst>
              <a:ext uri="{FF2B5EF4-FFF2-40B4-BE49-F238E27FC236}">
                <a16:creationId xmlns:a16="http://schemas.microsoft.com/office/drawing/2014/main" id="{E0E408D1-8B1B-FE43-9277-1BC6CEF8C45B}"/>
              </a:ext>
            </a:extLst>
          </p:cNvPr>
          <p:cNvSpPr/>
          <p:nvPr/>
        </p:nvSpPr>
        <p:spPr>
          <a:xfrm>
            <a:off x="7176760" y="4405444"/>
            <a:ext cx="3383215" cy="434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Private quantum money </a:t>
            </a:r>
          </a:p>
        </p:txBody>
      </p:sp>
      <p:sp>
        <p:nvSpPr>
          <p:cNvPr id="6" name="TextBox 5">
            <a:extLst>
              <a:ext uri="{FF2B5EF4-FFF2-40B4-BE49-F238E27FC236}">
                <a16:creationId xmlns:a16="http://schemas.microsoft.com/office/drawing/2014/main" id="{D06B889F-0D4C-6AE8-F0C4-A32CD6649EB9}"/>
              </a:ext>
            </a:extLst>
          </p:cNvPr>
          <p:cNvSpPr txBox="1"/>
          <p:nvPr/>
        </p:nvSpPr>
        <p:spPr>
          <a:xfrm>
            <a:off x="4948146" y="3991045"/>
            <a:ext cx="1613390" cy="461665"/>
          </a:xfrm>
          <a:prstGeom prst="rect">
            <a:avLst/>
          </a:prstGeom>
          <a:noFill/>
        </p:spPr>
        <p:txBody>
          <a:bodyPr wrap="none" rtlCol="0">
            <a:spAutoFit/>
          </a:bodyPr>
          <a:lstStyle/>
          <a:p>
            <a:r>
              <a:rPr lang="en-IL" sz="2400"/>
              <a:t>Microcrypt</a:t>
            </a:r>
          </a:p>
        </p:txBody>
      </p:sp>
      <p:sp>
        <p:nvSpPr>
          <p:cNvPr id="14" name="Rounded Rectangle 13">
            <a:extLst>
              <a:ext uri="{FF2B5EF4-FFF2-40B4-BE49-F238E27FC236}">
                <a16:creationId xmlns:a16="http://schemas.microsoft.com/office/drawing/2014/main" id="{B60C61E2-C16F-D847-1369-B2950DC0E509}"/>
              </a:ext>
            </a:extLst>
          </p:cNvPr>
          <p:cNvSpPr/>
          <p:nvPr/>
        </p:nvSpPr>
        <p:spPr>
          <a:xfrm>
            <a:off x="584206" y="5461352"/>
            <a:ext cx="1128066" cy="395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OWSG</a:t>
            </a:r>
          </a:p>
        </p:txBody>
      </p:sp>
      <p:grpSp>
        <p:nvGrpSpPr>
          <p:cNvPr id="15" name="Group 14">
            <a:extLst>
              <a:ext uri="{FF2B5EF4-FFF2-40B4-BE49-F238E27FC236}">
                <a16:creationId xmlns:a16="http://schemas.microsoft.com/office/drawing/2014/main" id="{4B41BA7C-4D6F-716D-4DE5-E7A8D83AB91E}"/>
              </a:ext>
            </a:extLst>
          </p:cNvPr>
          <p:cNvGrpSpPr/>
          <p:nvPr/>
        </p:nvGrpSpPr>
        <p:grpSpPr>
          <a:xfrm>
            <a:off x="5465796" y="5945658"/>
            <a:ext cx="4916581" cy="360907"/>
            <a:chOff x="5547364" y="6750208"/>
            <a:chExt cx="3998574" cy="360907"/>
          </a:xfrm>
        </p:grpSpPr>
        <p:sp>
          <p:nvSpPr>
            <p:cNvPr id="16" name="Rounded Rectangle 15">
              <a:extLst>
                <a:ext uri="{FF2B5EF4-FFF2-40B4-BE49-F238E27FC236}">
                  <a16:creationId xmlns:a16="http://schemas.microsoft.com/office/drawing/2014/main" id="{335B4F67-648A-298A-9D6E-722A9A6F1152}"/>
                </a:ext>
              </a:extLst>
            </p:cNvPr>
            <p:cNvSpPr/>
            <p:nvPr/>
          </p:nvSpPr>
          <p:spPr>
            <a:xfrm>
              <a:off x="5547364" y="6750208"/>
              <a:ext cx="882465" cy="360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EFI</a:t>
              </a:r>
            </a:p>
          </p:txBody>
        </p:sp>
        <p:sp>
          <p:nvSpPr>
            <p:cNvPr id="17" name="Rounded Rectangle 16">
              <a:extLst>
                <a:ext uri="{FF2B5EF4-FFF2-40B4-BE49-F238E27FC236}">
                  <a16:creationId xmlns:a16="http://schemas.microsoft.com/office/drawing/2014/main" id="{678CF9E5-1661-861A-CE8B-7DE8A37460DC}"/>
                </a:ext>
              </a:extLst>
            </p:cNvPr>
            <p:cNvSpPr/>
            <p:nvPr/>
          </p:nvSpPr>
          <p:spPr>
            <a:xfrm>
              <a:off x="7342123" y="6784537"/>
              <a:ext cx="2203815" cy="29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a:t>Commimtments</a:t>
              </a:r>
            </a:p>
          </p:txBody>
        </p:sp>
        <p:cxnSp>
          <p:nvCxnSpPr>
            <p:cNvPr id="18" name="Straight Arrow Connector 17">
              <a:extLst>
                <a:ext uri="{FF2B5EF4-FFF2-40B4-BE49-F238E27FC236}">
                  <a16:creationId xmlns:a16="http://schemas.microsoft.com/office/drawing/2014/main" id="{0E67F53B-F74E-8CEE-DCBA-EB3BC366D4F5}"/>
                </a:ext>
              </a:extLst>
            </p:cNvPr>
            <p:cNvCxnSpPr>
              <a:cxnSpLocks/>
              <a:stCxn id="17" idx="1"/>
              <a:endCxn id="16" idx="3"/>
            </p:cNvCxnSpPr>
            <p:nvPr/>
          </p:nvCxnSpPr>
          <p:spPr>
            <a:xfrm flipH="1">
              <a:off x="6429829" y="6930662"/>
              <a:ext cx="912294"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5AF7BCC2-0E1D-6798-0E57-4068A9C0186E}"/>
              </a:ext>
            </a:extLst>
          </p:cNvPr>
          <p:cNvCxnSpPr>
            <a:cxnSpLocks/>
          </p:cNvCxnSpPr>
          <p:nvPr/>
        </p:nvCxnSpPr>
        <p:spPr>
          <a:xfrm>
            <a:off x="1750484" y="5722108"/>
            <a:ext cx="3715314" cy="400834"/>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D77A53D-23A9-A4F5-C3B8-54BD3999EBD0}"/>
              </a:ext>
            </a:extLst>
          </p:cNvPr>
          <p:cNvGrpSpPr/>
          <p:nvPr/>
        </p:nvGrpSpPr>
        <p:grpSpPr>
          <a:xfrm>
            <a:off x="0" y="3358258"/>
            <a:ext cx="12192000" cy="553739"/>
            <a:chOff x="18862" y="2796363"/>
            <a:chExt cx="12192000" cy="553739"/>
          </a:xfrm>
        </p:grpSpPr>
        <p:sp>
          <p:nvSpPr>
            <p:cNvPr id="24" name="TextBox 23">
              <a:extLst>
                <a:ext uri="{FF2B5EF4-FFF2-40B4-BE49-F238E27FC236}">
                  <a16:creationId xmlns:a16="http://schemas.microsoft.com/office/drawing/2014/main" id="{FFC3B1A1-38D8-A518-25A0-C03C4B08F0C0}"/>
                </a:ext>
              </a:extLst>
            </p:cNvPr>
            <p:cNvSpPr txBox="1"/>
            <p:nvPr/>
          </p:nvSpPr>
          <p:spPr>
            <a:xfrm>
              <a:off x="324802" y="2888437"/>
              <a:ext cx="847924" cy="461665"/>
            </a:xfrm>
            <a:prstGeom prst="rect">
              <a:avLst/>
            </a:prstGeom>
            <a:noFill/>
          </p:spPr>
          <p:txBody>
            <a:bodyPr wrap="none" rtlCol="0">
              <a:spAutoFit/>
            </a:bodyPr>
            <a:lstStyle/>
            <a:p>
              <a:r>
                <a:rPr lang="en-IL" sz="2400"/>
                <a:t>OWF</a:t>
              </a:r>
            </a:p>
          </p:txBody>
        </p:sp>
        <p:cxnSp>
          <p:nvCxnSpPr>
            <p:cNvPr id="28" name="Straight Connector 27">
              <a:extLst>
                <a:ext uri="{FF2B5EF4-FFF2-40B4-BE49-F238E27FC236}">
                  <a16:creationId xmlns:a16="http://schemas.microsoft.com/office/drawing/2014/main" id="{504A2176-2906-45B2-AB8C-83FAEF01EE13}"/>
                </a:ext>
              </a:extLst>
            </p:cNvPr>
            <p:cNvCxnSpPr>
              <a:cxnSpLocks/>
            </p:cNvCxnSpPr>
            <p:nvPr/>
          </p:nvCxnSpPr>
          <p:spPr>
            <a:xfrm>
              <a:off x="18862" y="2796363"/>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7041304-6815-59F8-1941-ABFA4025E6B4}"/>
                </a:ext>
              </a:extLst>
            </p:cNvPr>
            <p:cNvSpPr txBox="1"/>
            <p:nvPr/>
          </p:nvSpPr>
          <p:spPr>
            <a:xfrm>
              <a:off x="5028166" y="2867105"/>
              <a:ext cx="1426865" cy="461665"/>
            </a:xfrm>
            <a:prstGeom prst="rect">
              <a:avLst/>
            </a:prstGeom>
            <a:noFill/>
          </p:spPr>
          <p:txBody>
            <a:bodyPr wrap="none" rtlCol="0">
              <a:spAutoFit/>
            </a:bodyPr>
            <a:lstStyle/>
            <a:p>
              <a:r>
                <a:rPr lang="en-IL" sz="2400"/>
                <a:t>Minicrypt</a:t>
              </a:r>
            </a:p>
          </p:txBody>
        </p:sp>
      </p:grpSp>
      <p:cxnSp>
        <p:nvCxnSpPr>
          <p:cNvPr id="31" name="Straight Connector 30">
            <a:extLst>
              <a:ext uri="{FF2B5EF4-FFF2-40B4-BE49-F238E27FC236}">
                <a16:creationId xmlns:a16="http://schemas.microsoft.com/office/drawing/2014/main" id="{6EBD94E0-4E43-1C95-BE43-350AB9B53B1B}"/>
              </a:ext>
            </a:extLst>
          </p:cNvPr>
          <p:cNvCxnSpPr>
            <a:cxnSpLocks/>
          </p:cNvCxnSpPr>
          <p:nvPr/>
        </p:nvCxnSpPr>
        <p:spPr>
          <a:xfrm>
            <a:off x="0" y="217095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354A7EA-7002-E093-F0EB-A0FBCD85ED9D}"/>
              </a:ext>
            </a:extLst>
          </p:cNvPr>
          <p:cNvSpPr txBox="1"/>
          <p:nvPr/>
        </p:nvSpPr>
        <p:spPr>
          <a:xfrm>
            <a:off x="44256" y="2273304"/>
            <a:ext cx="3008068" cy="461665"/>
          </a:xfrm>
          <a:prstGeom prst="rect">
            <a:avLst/>
          </a:prstGeom>
          <a:noFill/>
        </p:spPr>
        <p:txBody>
          <a:bodyPr wrap="none" rtlCol="0">
            <a:spAutoFit/>
          </a:bodyPr>
          <a:lstStyle/>
          <a:p>
            <a:r>
              <a:rPr lang="en-IL" sz="2400"/>
              <a:t>Public key encryption</a:t>
            </a:r>
            <a:endParaRPr lang="en-IL"/>
          </a:p>
        </p:txBody>
      </p:sp>
      <p:sp>
        <p:nvSpPr>
          <p:cNvPr id="33" name="TextBox 32">
            <a:extLst>
              <a:ext uri="{FF2B5EF4-FFF2-40B4-BE49-F238E27FC236}">
                <a16:creationId xmlns:a16="http://schemas.microsoft.com/office/drawing/2014/main" id="{C724F750-2FE8-23D6-6E98-28DA8D38E870}"/>
              </a:ext>
            </a:extLst>
          </p:cNvPr>
          <p:cNvSpPr txBox="1"/>
          <p:nvPr/>
        </p:nvSpPr>
        <p:spPr>
          <a:xfrm>
            <a:off x="4795283" y="2167845"/>
            <a:ext cx="1919115" cy="461665"/>
          </a:xfrm>
          <a:prstGeom prst="rect">
            <a:avLst/>
          </a:prstGeom>
          <a:noFill/>
        </p:spPr>
        <p:txBody>
          <a:bodyPr wrap="none" rtlCol="0">
            <a:spAutoFit/>
          </a:bodyPr>
          <a:lstStyle/>
          <a:p>
            <a:r>
              <a:rPr lang="en-IL" sz="2400"/>
              <a:t>Cryptomania</a:t>
            </a:r>
          </a:p>
        </p:txBody>
      </p:sp>
      <p:sp>
        <p:nvSpPr>
          <p:cNvPr id="34" name="TextBox 33">
            <a:extLst>
              <a:ext uri="{FF2B5EF4-FFF2-40B4-BE49-F238E27FC236}">
                <a16:creationId xmlns:a16="http://schemas.microsoft.com/office/drawing/2014/main" id="{51B5A13A-9AAB-3052-B65D-E46432DE8615}"/>
              </a:ext>
            </a:extLst>
          </p:cNvPr>
          <p:cNvSpPr txBox="1"/>
          <p:nvPr/>
        </p:nvSpPr>
        <p:spPr>
          <a:xfrm>
            <a:off x="4564546" y="1145959"/>
            <a:ext cx="2380588" cy="461665"/>
          </a:xfrm>
          <a:prstGeom prst="rect">
            <a:avLst/>
          </a:prstGeom>
          <a:noFill/>
        </p:spPr>
        <p:txBody>
          <a:bodyPr wrap="none" rtlCol="0">
            <a:spAutoFit/>
          </a:bodyPr>
          <a:lstStyle/>
          <a:p>
            <a:r>
              <a:rPr lang="en-IL" sz="2400"/>
              <a:t>Classical Crypto</a:t>
            </a:r>
          </a:p>
        </p:txBody>
      </p:sp>
      <p:cxnSp>
        <p:nvCxnSpPr>
          <p:cNvPr id="44" name="Straight Arrow Connector 43">
            <a:extLst>
              <a:ext uri="{FF2B5EF4-FFF2-40B4-BE49-F238E27FC236}">
                <a16:creationId xmlns:a16="http://schemas.microsoft.com/office/drawing/2014/main" id="{132A4A3E-0E2F-9719-206E-BB601D6A8002}"/>
              </a:ext>
            </a:extLst>
          </p:cNvPr>
          <p:cNvCxnSpPr>
            <a:cxnSpLocks/>
          </p:cNvCxnSpPr>
          <p:nvPr/>
        </p:nvCxnSpPr>
        <p:spPr>
          <a:xfrm flipH="1" flipV="1">
            <a:off x="1796305" y="5601975"/>
            <a:ext cx="3631393" cy="3964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760BB53C-76D5-0DB7-84B6-B6D8C1DA87C8}"/>
                  </a:ext>
                </a:extLst>
              </p:cNvPr>
              <p:cNvSpPr txBox="1"/>
              <p:nvPr/>
            </p:nvSpPr>
            <p:spPr>
              <a:xfrm>
                <a:off x="3140224" y="5327000"/>
                <a:ext cx="514885"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m:t>
                      </m:r>
                    </m:oMath>
                  </m:oMathPara>
                </a14:m>
                <a:endParaRPr lang="en-IL" sz="2800">
                  <a:solidFill>
                    <a:srgbClr val="FF0000"/>
                  </a:solidFill>
                </a:endParaRPr>
              </a:p>
            </p:txBody>
          </p:sp>
        </mc:Choice>
        <mc:Fallback>
          <p:sp>
            <p:nvSpPr>
              <p:cNvPr id="56" name="TextBox 55">
                <a:extLst>
                  <a:ext uri="{FF2B5EF4-FFF2-40B4-BE49-F238E27FC236}">
                    <a16:creationId xmlns:a16="http://schemas.microsoft.com/office/drawing/2014/main" id="{760BB53C-76D5-0DB7-84B6-B6D8C1DA87C8}"/>
                  </a:ext>
                </a:extLst>
              </p:cNvPr>
              <p:cNvSpPr txBox="1">
                <a:spLocks noRot="1" noChangeAspect="1" noMove="1" noResize="1" noEditPoints="1" noAdjustHandles="1" noChangeArrowheads="1" noChangeShapeType="1" noTextEdit="1"/>
              </p:cNvSpPr>
              <p:nvPr/>
            </p:nvSpPr>
            <p:spPr>
              <a:xfrm>
                <a:off x="3140224" y="5327000"/>
                <a:ext cx="514885" cy="523220"/>
              </a:xfrm>
              <a:prstGeom prst="rect">
                <a:avLst/>
              </a:prstGeom>
              <a:blipFill>
                <a:blip r:embed="rId2"/>
                <a:stretch>
                  <a:fillRect/>
                </a:stretch>
              </a:blipFill>
            </p:spPr>
            <p:txBody>
              <a:bodyPr/>
              <a:lstStyle/>
              <a:p>
                <a:r>
                  <a:rPr lang="en-US">
                    <a:noFill/>
                  </a:rPr>
                  <a:t> </a:t>
                </a:r>
              </a:p>
            </p:txBody>
          </p:sp>
        </mc:Fallback>
      </mc:AlternateContent>
      <p:grpSp>
        <p:nvGrpSpPr>
          <p:cNvPr id="81" name="Group 80">
            <a:extLst>
              <a:ext uri="{FF2B5EF4-FFF2-40B4-BE49-F238E27FC236}">
                <a16:creationId xmlns:a16="http://schemas.microsoft.com/office/drawing/2014/main" id="{0AD41A93-8E4D-2FDA-02DC-447D35D422D4}"/>
              </a:ext>
            </a:extLst>
          </p:cNvPr>
          <p:cNvGrpSpPr/>
          <p:nvPr/>
        </p:nvGrpSpPr>
        <p:grpSpPr>
          <a:xfrm rot="2756154">
            <a:off x="6704839" y="4395861"/>
            <a:ext cx="1216879" cy="1980471"/>
            <a:chOff x="5725411" y="4176531"/>
            <a:chExt cx="1216879" cy="1980471"/>
          </a:xfrm>
        </p:grpSpPr>
        <p:cxnSp>
          <p:nvCxnSpPr>
            <p:cNvPr id="21" name="Straight Arrow Connector 20">
              <a:extLst>
                <a:ext uri="{FF2B5EF4-FFF2-40B4-BE49-F238E27FC236}">
                  <a16:creationId xmlns:a16="http://schemas.microsoft.com/office/drawing/2014/main" id="{18951FE3-18D4-FDD9-89C9-4EFE3E9A9917}"/>
                </a:ext>
              </a:extLst>
            </p:cNvPr>
            <p:cNvCxnSpPr>
              <a:cxnSpLocks/>
            </p:cNvCxnSpPr>
            <p:nvPr/>
          </p:nvCxnSpPr>
          <p:spPr>
            <a:xfrm rot="18843846" flipH="1">
              <a:off x="5335669" y="4699941"/>
              <a:ext cx="1846803" cy="1067319"/>
            </a:xfrm>
            <a:prstGeom prst="straightConnector1">
              <a:avLst/>
            </a:prstGeom>
            <a:ln w="381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70040BA-8156-9B80-82C1-B5C1722EBEF4}"/>
                </a:ext>
              </a:extLst>
            </p:cNvPr>
            <p:cNvCxnSpPr>
              <a:cxnSpLocks/>
            </p:cNvCxnSpPr>
            <p:nvPr/>
          </p:nvCxnSpPr>
          <p:spPr>
            <a:xfrm rot="18843846" flipV="1">
              <a:off x="5473448" y="4565814"/>
              <a:ext cx="1858125" cy="1079559"/>
            </a:xfrm>
            <a:prstGeom prst="straightConnector1">
              <a:avLst/>
            </a:prstGeom>
            <a:ln w="38100">
              <a:solidFill>
                <a:srgbClr val="156082"/>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697CB5E4-96E9-F360-456E-0956D0B186CB}"/>
                    </a:ext>
                  </a:extLst>
                </p:cNvPr>
                <p:cNvSpPr txBox="1"/>
                <p:nvPr/>
              </p:nvSpPr>
              <p:spPr>
                <a:xfrm rot="18843846">
                  <a:off x="5900221" y="4835215"/>
                  <a:ext cx="514885"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m:t>
                        </m:r>
                      </m:oMath>
                    </m:oMathPara>
                  </a14:m>
                  <a:endParaRPr lang="en-IL" sz="2800">
                    <a:solidFill>
                      <a:srgbClr val="FF0000"/>
                    </a:solidFill>
                  </a:endParaRPr>
                </a:p>
              </p:txBody>
            </p:sp>
          </mc:Choice>
          <mc:Fallback>
            <p:sp>
              <p:nvSpPr>
                <p:cNvPr id="57" name="TextBox 56">
                  <a:extLst>
                    <a:ext uri="{FF2B5EF4-FFF2-40B4-BE49-F238E27FC236}">
                      <a16:creationId xmlns:a16="http://schemas.microsoft.com/office/drawing/2014/main" id="{697CB5E4-96E9-F360-456E-0956D0B186CB}"/>
                    </a:ext>
                  </a:extLst>
                </p:cNvPr>
                <p:cNvSpPr txBox="1">
                  <a:spLocks noRot="1" noChangeAspect="1" noMove="1" noResize="1" noEditPoints="1" noAdjustHandles="1" noChangeArrowheads="1" noChangeShapeType="1" noTextEdit="1"/>
                </p:cNvSpPr>
                <p:nvPr/>
              </p:nvSpPr>
              <p:spPr>
                <a:xfrm rot="18843846">
                  <a:off x="5900221" y="4835215"/>
                  <a:ext cx="514885" cy="523220"/>
                </a:xfrm>
                <a:prstGeom prst="rect">
                  <a:avLst/>
                </a:prstGeom>
                <a:blipFill>
                  <a:blip r:embed="rId3"/>
                  <a:stretch>
                    <a:fillRect/>
                  </a:stretch>
                </a:blipFill>
              </p:spPr>
              <p:txBody>
                <a:bodyPr/>
                <a:lstStyle/>
                <a:p>
                  <a:r>
                    <a:rPr lang="en-US">
                      <a:noFill/>
                    </a:rPr>
                    <a:t> </a:t>
                  </a:r>
                </a:p>
              </p:txBody>
            </p:sp>
          </mc:Fallback>
        </mc:AlternateContent>
      </p:grpSp>
      <p:grpSp>
        <p:nvGrpSpPr>
          <p:cNvPr id="64" name="Group 63">
            <a:extLst>
              <a:ext uri="{FF2B5EF4-FFF2-40B4-BE49-F238E27FC236}">
                <a16:creationId xmlns:a16="http://schemas.microsoft.com/office/drawing/2014/main" id="{2C65C977-9E20-E1E6-89AF-4438B5D47F8A}"/>
              </a:ext>
            </a:extLst>
          </p:cNvPr>
          <p:cNvGrpSpPr/>
          <p:nvPr/>
        </p:nvGrpSpPr>
        <p:grpSpPr>
          <a:xfrm>
            <a:off x="422174" y="4666612"/>
            <a:ext cx="1600682" cy="794740"/>
            <a:chOff x="5321401" y="5255916"/>
            <a:chExt cx="1600682" cy="794740"/>
          </a:xfrm>
        </p:grpSpPr>
        <p:cxnSp>
          <p:nvCxnSpPr>
            <p:cNvPr id="61" name="Straight Arrow Connector 60">
              <a:extLst>
                <a:ext uri="{FF2B5EF4-FFF2-40B4-BE49-F238E27FC236}">
                  <a16:creationId xmlns:a16="http://schemas.microsoft.com/office/drawing/2014/main" id="{8EBDBBCD-419C-ECA2-4D1B-36510EBFC3A2}"/>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54C284ED-5C90-E06B-9215-6D5B18EC943F}"/>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F4DA23F1-4CA4-2A3E-98D0-CE28BD826D1C}"/>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F2B20FB1-BA96-CD12-2ABD-EC22F0842202}"/>
              </a:ext>
            </a:extLst>
          </p:cNvPr>
          <p:cNvSpPr txBox="1"/>
          <p:nvPr/>
        </p:nvSpPr>
        <p:spPr>
          <a:xfrm>
            <a:off x="522861" y="5964974"/>
            <a:ext cx="3631394" cy="369332"/>
          </a:xfrm>
          <a:prstGeom prst="rect">
            <a:avLst/>
          </a:prstGeom>
          <a:noFill/>
        </p:spPr>
        <p:txBody>
          <a:bodyPr wrap="square" rtlCol="0">
            <a:spAutoFit/>
          </a:bodyPr>
          <a:lstStyle/>
          <a:p>
            <a:r>
              <a:rPr lang="en-IL"/>
              <a:t>What is the minimal assumption?</a:t>
            </a:r>
          </a:p>
        </p:txBody>
      </p:sp>
      <p:grpSp>
        <p:nvGrpSpPr>
          <p:cNvPr id="85" name="Group 84">
            <a:extLst>
              <a:ext uri="{FF2B5EF4-FFF2-40B4-BE49-F238E27FC236}">
                <a16:creationId xmlns:a16="http://schemas.microsoft.com/office/drawing/2014/main" id="{22FC2504-45AB-502F-AA56-5685644086F7}"/>
              </a:ext>
            </a:extLst>
          </p:cNvPr>
          <p:cNvGrpSpPr/>
          <p:nvPr/>
        </p:nvGrpSpPr>
        <p:grpSpPr>
          <a:xfrm>
            <a:off x="5123294" y="5070635"/>
            <a:ext cx="1600682" cy="794740"/>
            <a:chOff x="5321401" y="5255916"/>
            <a:chExt cx="1600682" cy="794740"/>
          </a:xfrm>
        </p:grpSpPr>
        <p:cxnSp>
          <p:nvCxnSpPr>
            <p:cNvPr id="86" name="Straight Arrow Connector 85">
              <a:extLst>
                <a:ext uri="{FF2B5EF4-FFF2-40B4-BE49-F238E27FC236}">
                  <a16:creationId xmlns:a16="http://schemas.microsoft.com/office/drawing/2014/main" id="{83AE12B1-95DA-BC39-A484-2908B93FCB7B}"/>
                </a:ext>
              </a:extLst>
            </p:cNvPr>
            <p:cNvCxnSpPr>
              <a:cxnSpLocks/>
            </p:cNvCxnSpPr>
            <p:nvPr/>
          </p:nvCxnSpPr>
          <p:spPr>
            <a:xfrm>
              <a:off x="5321401" y="5522441"/>
              <a:ext cx="664688" cy="4677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9376C86F-A0FB-B12C-87DE-65EAB7B9E071}"/>
                </a:ext>
              </a:extLst>
            </p:cNvPr>
            <p:cNvCxnSpPr>
              <a:cxnSpLocks/>
            </p:cNvCxnSpPr>
            <p:nvPr/>
          </p:nvCxnSpPr>
          <p:spPr>
            <a:xfrm>
              <a:off x="6100262" y="5255916"/>
              <a:ext cx="0" cy="7947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0F955783-EF61-DD5E-7086-A711A59CF5AA}"/>
                </a:ext>
              </a:extLst>
            </p:cNvPr>
            <p:cNvCxnSpPr>
              <a:cxnSpLocks/>
            </p:cNvCxnSpPr>
            <p:nvPr/>
          </p:nvCxnSpPr>
          <p:spPr>
            <a:xfrm flipH="1">
              <a:off x="6255055" y="5475191"/>
              <a:ext cx="667028" cy="5251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43D2E78F-4F0A-60AA-C3E5-D438500715B6}"/>
              </a:ext>
            </a:extLst>
          </p:cNvPr>
          <p:cNvSpPr>
            <a:spLocks noGrp="1"/>
          </p:cNvSpPr>
          <p:nvPr>
            <p:ph type="sldNum" sz="quarter" idx="12"/>
          </p:nvPr>
        </p:nvSpPr>
        <p:spPr/>
        <p:txBody>
          <a:bodyPr/>
          <a:lstStyle/>
          <a:p>
            <a:fld id="{68E2B3F7-0564-411F-8980-F44F19FCCCAD}" type="slidenum">
              <a:rPr lang="en-US" smtClean="0"/>
              <a:t>9</a:t>
            </a:fld>
            <a:endParaRPr lang="en-US"/>
          </a:p>
        </p:txBody>
      </p:sp>
    </p:spTree>
    <p:extLst>
      <p:ext uri="{BB962C8B-B14F-4D97-AF65-F5344CB8AC3E}">
        <p14:creationId xmlns:p14="http://schemas.microsoft.com/office/powerpoint/2010/main" val="3957961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2590</Words>
  <Application>Microsoft Macintosh PowerPoint</Application>
  <PresentationFormat>Widescreen</PresentationFormat>
  <Paragraphs>751</Paragraphs>
  <Slides>67</Slides>
  <Notes>10</Notes>
  <HiddenSlides>46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Aptos</vt:lpstr>
      <vt:lpstr>Aptos Display</vt:lpstr>
      <vt:lpstr>Arial</vt:lpstr>
      <vt:lpstr>Cambria Math</vt:lpstr>
      <vt:lpstr>Cascadia Code</vt:lpstr>
      <vt:lpstr>Century Schoolbook</vt:lpstr>
      <vt:lpstr>Office Theme</vt:lpstr>
      <vt:lpstr>A New World  In the Depths of Microcrypt: Separating OWSGs and Quantum Money from QEFID</vt:lpstr>
      <vt:lpstr>Quantum Cryptography</vt:lpstr>
      <vt:lpstr>OWSGs [Morimae-Yamakawa’24]</vt:lpstr>
      <vt:lpstr>EFI pairs [Brakerski-Canneti-Qian’23]</vt:lpstr>
      <vt:lpstr>QEFID pairs [Chung-Goldin-Gray’24]</vt:lpstr>
      <vt:lpstr>Private quantum money [Wiesner’83]</vt:lpstr>
      <vt:lpstr>Quantum Cryptographic landscape</vt:lpstr>
      <vt:lpstr>Quantum Cryptographic landscape</vt:lpstr>
      <vt:lpstr>Quantum Cryptographic landscape</vt:lpstr>
      <vt:lpstr>Quantum Cryptographic landscape</vt:lpstr>
      <vt:lpstr>Main results</vt:lpstr>
      <vt:lpstr>PowerPoint Presentation</vt:lpstr>
      <vt:lpstr>Quantum Cryptographic landscape</vt:lpstr>
      <vt:lpstr>Technical section</vt:lpstr>
      <vt:lpstr>PowerPoint Presentation</vt:lpstr>
      <vt:lpstr>The “S-Oracle”</vt:lpstr>
      <vt:lpstr>Hardness oracle: The controlled-U_S</vt:lpstr>
      <vt:lpstr>Fun Facts about the “S-Oracle”</vt:lpstr>
      <vt:lpstr>PowerPoint Presentation</vt:lpstr>
      <vt:lpstr>PowerPoint Presentation</vt:lpstr>
      <vt:lpstr>PowerPoint Presentation</vt:lpstr>
      <vt:lpstr>PowerPoint Presentation</vt:lpstr>
      <vt:lpstr>PowerPoint Presentation</vt:lpstr>
      <vt:lpstr>Cryptography</vt:lpstr>
      <vt:lpstr>OWSGs [Morimae-Yamakawa’24]</vt:lpstr>
      <vt:lpstr>QEFIDs [Chung-Goldin-Gray’24]</vt:lpstr>
      <vt:lpstr>Quantum Cryptographic landscape</vt:lpstr>
      <vt:lpstr>Quantum Cryptographic landscape</vt:lpstr>
      <vt:lpstr>Two Classes of Microcrypt Problems?</vt:lpstr>
      <vt:lpstr>PowerPoint Presentation</vt:lpstr>
      <vt:lpstr>OWFs</vt:lpstr>
      <vt:lpstr>EFIDs [Goldreich’90]</vt:lpstr>
      <vt:lpstr>EFI</vt:lpstr>
      <vt:lpstr>From EFIs to OWFs</vt:lpstr>
      <vt:lpstr>Cryptography</vt:lpstr>
      <vt:lpstr>EFIDs [Goldreich’90]</vt:lpstr>
      <vt:lpstr>From EFIs to OWFs</vt:lpstr>
      <vt:lpstr>Quantum Cryptography</vt:lpstr>
      <vt:lpstr>Quantum Cryptography</vt:lpstr>
      <vt:lpstr>OWSGs [Morimae-Yamakawa’24]</vt:lpstr>
      <vt:lpstr>OWSGs [Morimae-Yamakawa’24]</vt:lpstr>
      <vt:lpstr>QEFIDs [Brakerski-Canneti-Qian’23]</vt:lpstr>
      <vt:lpstr>Private quantum money [Wiesner’83]</vt:lpstr>
      <vt:lpstr>PowerPoint Presentation</vt:lpstr>
      <vt:lpstr>OWSGs from QEFIs?</vt:lpstr>
      <vt:lpstr>Quantum Cryptography</vt:lpstr>
      <vt:lpstr>PowerPoint Presentation</vt:lpstr>
      <vt:lpstr>OWSGs from QEFIs?</vt:lpstr>
      <vt:lpstr>PowerPoint Presentation</vt:lpstr>
      <vt:lpstr>PowerPoint Presentation</vt:lpstr>
      <vt:lpstr>QEFI</vt:lpstr>
      <vt:lpstr>PowerPoint Presentation</vt:lpstr>
      <vt:lpstr>Two Classes of Microcrypt Problems?</vt:lpstr>
      <vt:lpstr>Quantum Cryptographic landscape</vt:lpstr>
      <vt:lpstr>Quantum Cryptographic landscape</vt:lpstr>
      <vt:lpstr>PowerPoint Presentation</vt:lpstr>
      <vt:lpstr>PowerPoint Presentation</vt:lpstr>
      <vt:lpstr>PowerPoint Presentation</vt:lpstr>
      <vt:lpstr>Fun Facts about the “S-Oracle”</vt:lpstr>
      <vt:lpstr>Gentle Search [Aaronson’19]  (similar guaranteess to [WB23] algorithm)</vt:lpstr>
      <vt:lpstr>Breaking any OWSG</vt:lpstr>
      <vt:lpstr>Gentle Search [Aaronson’19]</vt:lpstr>
      <vt:lpstr>Gentle Search [Aaronson’19]</vt:lpstr>
      <vt:lpstr>Breaking any OWSG</vt:lpstr>
      <vt:lpstr>PowerPoint Presentation</vt:lpstr>
      <vt:lpstr>PowerPoint Presentation</vt:lpstr>
      <vt:lpstr>Open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Tamer Mour</dc:creator>
  <cp:lastModifiedBy>עמית בהרה</cp:lastModifiedBy>
  <cp:revision>1</cp:revision>
  <dcterms:created xsi:type="dcterms:W3CDTF">2024-10-14T01:21:58Z</dcterms:created>
  <dcterms:modified xsi:type="dcterms:W3CDTF">2025-05-02T22:12:50Z</dcterms:modified>
</cp:coreProperties>
</file>