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40"/>
  </p:notesMasterIdLst>
  <p:sldIdLst>
    <p:sldId id="256" r:id="rId5"/>
    <p:sldId id="469" r:id="rId6"/>
    <p:sldId id="379" r:id="rId7"/>
    <p:sldId id="492" r:id="rId8"/>
    <p:sldId id="357" r:id="rId9"/>
    <p:sldId id="457" r:id="rId10"/>
    <p:sldId id="472" r:id="rId11"/>
    <p:sldId id="473" r:id="rId12"/>
    <p:sldId id="474" r:id="rId13"/>
    <p:sldId id="358" r:id="rId14"/>
    <p:sldId id="475" r:id="rId15"/>
    <p:sldId id="476" r:id="rId16"/>
    <p:sldId id="477" r:id="rId17"/>
    <p:sldId id="478" r:id="rId18"/>
    <p:sldId id="479" r:id="rId19"/>
    <p:sldId id="471" r:id="rId20"/>
    <p:sldId id="485" r:id="rId21"/>
    <p:sldId id="486" r:id="rId22"/>
    <p:sldId id="493" r:id="rId23"/>
    <p:sldId id="374" r:id="rId24"/>
    <p:sldId id="439" r:id="rId25"/>
    <p:sldId id="487" r:id="rId26"/>
    <p:sldId id="381" r:id="rId27"/>
    <p:sldId id="488" r:id="rId28"/>
    <p:sldId id="489" r:id="rId29"/>
    <p:sldId id="465" r:id="rId30"/>
    <p:sldId id="494" r:id="rId31"/>
    <p:sldId id="467" r:id="rId32"/>
    <p:sldId id="490" r:id="rId33"/>
    <p:sldId id="436" r:id="rId34"/>
    <p:sldId id="464" r:id="rId35"/>
    <p:sldId id="437" r:id="rId36"/>
    <p:sldId id="430" r:id="rId37"/>
    <p:sldId id="445" r:id="rId38"/>
    <p:sldId id="362" r:id="rId39"/>
  </p:sldIdLst>
  <p:sldSz cx="12192000" cy="6858000"/>
  <p:notesSz cx="6858000" cy="9144000"/>
  <p:embeddedFontLst>
    <p:embeddedFont>
      <p:font typeface="Cambria Math" panose="02040503050406030204" pitchFamily="18" charset="0"/>
      <p:regular r:id="rId41"/>
    </p:embeddedFont>
  </p:embeddedFont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1919"/>
    <a:srgbClr val="D7D7E1"/>
    <a:srgbClr val="1B1B1B"/>
    <a:srgbClr val="332EAC"/>
    <a:srgbClr val="F694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25" autoAdjust="0"/>
    <p:restoredTop sz="75312" autoAdjust="0"/>
  </p:normalViewPr>
  <p:slideViewPr>
    <p:cSldViewPr snapToGrid="0">
      <p:cViewPr>
        <p:scale>
          <a:sx n="106" d="100"/>
          <a:sy n="106" d="100"/>
        </p:scale>
        <p:origin x="120" y="-3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0" Type="http://schemas.openxmlformats.org/officeDocument/2006/relationships/slide" Target="slides/slide16.xml"/><Relationship Id="rId41" Type="http://schemas.openxmlformats.org/officeDocument/2006/relationships/font" Target="fonts/font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B2E611-06E7-4516-81B1-4D0BCFD4044C}" type="datetimeFigureOut">
              <a:rPr lang="en-US" smtClean="0"/>
              <a:t>5/6/25</a:t>
            </a:fld>
            <a:endParaRPr lang="en-US" dirty="0"/>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091CEA-E4FE-4E0F-AC8C-004BA0C3EA03}" type="slidenum">
              <a:rPr lang="en-US" smtClean="0"/>
              <a:t>‹#›</a:t>
            </a:fld>
            <a:endParaRPr lang="en-US" dirty="0"/>
          </a:p>
        </p:txBody>
      </p:sp>
    </p:spTree>
    <p:extLst>
      <p:ext uri="{BB962C8B-B14F-4D97-AF65-F5344CB8AC3E}">
        <p14:creationId xmlns:p14="http://schemas.microsoft.com/office/powerpoint/2010/main" val="21968279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5"/>
          </p:nvPr>
        </p:nvSpPr>
        <p:spPr/>
        <p:txBody>
          <a:bodyPr/>
          <a:lstStyle/>
          <a:p>
            <a:fld id="{FD091CEA-E4FE-4E0F-AC8C-004BA0C3EA03}" type="slidenum">
              <a:rPr lang="en-US" smtClean="0"/>
              <a:t>1</a:t>
            </a:fld>
            <a:endParaRPr lang="en-US" dirty="0"/>
          </a:p>
        </p:txBody>
      </p:sp>
    </p:spTree>
    <p:extLst>
      <p:ext uri="{BB962C8B-B14F-4D97-AF65-F5344CB8AC3E}">
        <p14:creationId xmlns:p14="http://schemas.microsoft.com/office/powerpoint/2010/main" val="31707394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a:t>
            </a:r>
            <a:r>
              <a:rPr lang="en-US" dirty="0" err="1"/>
              <a:t>thsi</a:t>
            </a:r>
            <a:r>
              <a:rPr lang="en-US" dirty="0"/>
              <a:t> is precisely what we are interested in </a:t>
            </a:r>
            <a:r>
              <a:rPr lang="en-US" dirty="0" err="1"/>
              <a:t>thsi</a:t>
            </a:r>
            <a:r>
              <a:rPr lang="en-US" dirty="0"/>
              <a:t> work - we will explore the landscape of computational </a:t>
            </a:r>
            <a:r>
              <a:rPr lang="en-US" dirty="0" err="1"/>
              <a:t>passo</a:t>
            </a:r>
            <a:r>
              <a:rPr lang="en-US" dirty="0"/>
              <a:t>. And a bit more specifically, we will focus on the protocols in the plain model since this is arguably the most interesting case.</a:t>
            </a:r>
          </a:p>
        </p:txBody>
      </p:sp>
      <p:sp>
        <p:nvSpPr>
          <p:cNvPr id="4" name="Slide Number Placeholder 3"/>
          <p:cNvSpPr>
            <a:spLocks noGrp="1"/>
          </p:cNvSpPr>
          <p:nvPr>
            <p:ph type="sldNum" sz="quarter" idx="5"/>
          </p:nvPr>
        </p:nvSpPr>
        <p:spPr/>
        <p:txBody>
          <a:bodyPr/>
          <a:lstStyle/>
          <a:p>
            <a:fld id="{FD091CEA-E4FE-4E0F-AC8C-004BA0C3EA03}" type="slidenum">
              <a:rPr lang="en-US" smtClean="0"/>
              <a:t>10</a:t>
            </a:fld>
            <a:endParaRPr lang="en-US" dirty="0"/>
          </a:p>
        </p:txBody>
      </p:sp>
    </p:spTree>
    <p:extLst>
      <p:ext uri="{BB962C8B-B14F-4D97-AF65-F5344CB8AC3E}">
        <p14:creationId xmlns:p14="http://schemas.microsoft.com/office/powerpoint/2010/main" val="37161596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2D5F2A-5FAD-B61F-CFA8-C9522B4E79D9}"/>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75ED7DFB-D788-308D-79F4-BFCD386684A7}"/>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6AAD94A7-9D2D-C19D-0316-87D44B8F19C8}"/>
              </a:ext>
            </a:extLst>
          </p:cNvPr>
          <p:cNvSpPr>
            <a:spLocks noGrp="1"/>
          </p:cNvSpPr>
          <p:nvPr>
            <p:ph type="body" idx="1"/>
          </p:nvPr>
        </p:nvSpPr>
        <p:spPr/>
        <p:txBody>
          <a:bodyPr/>
          <a:lstStyle/>
          <a:p>
            <a:r>
              <a:rPr lang="en-US" dirty="0"/>
              <a:t>Let me give you a brief over</a:t>
            </a:r>
          </a:p>
        </p:txBody>
      </p:sp>
      <p:sp>
        <p:nvSpPr>
          <p:cNvPr id="4" name="Foliennummernplatzhalter 3">
            <a:extLst>
              <a:ext uri="{FF2B5EF4-FFF2-40B4-BE49-F238E27FC236}">
                <a16:creationId xmlns:a16="http://schemas.microsoft.com/office/drawing/2014/main" id="{14BA0452-0627-E9C5-4140-9F46B21A913C}"/>
              </a:ext>
            </a:extLst>
          </p:cNvPr>
          <p:cNvSpPr>
            <a:spLocks noGrp="1"/>
          </p:cNvSpPr>
          <p:nvPr>
            <p:ph type="sldNum" sz="quarter" idx="5"/>
          </p:nvPr>
        </p:nvSpPr>
        <p:spPr/>
        <p:txBody>
          <a:bodyPr/>
          <a:lstStyle/>
          <a:p>
            <a:fld id="{FD091CEA-E4FE-4E0F-AC8C-004BA0C3EA03}" type="slidenum">
              <a:rPr lang="en-US" smtClean="0"/>
              <a:t>11</a:t>
            </a:fld>
            <a:endParaRPr lang="en-US" dirty="0"/>
          </a:p>
        </p:txBody>
      </p:sp>
    </p:spTree>
    <p:extLst>
      <p:ext uri="{BB962C8B-B14F-4D97-AF65-F5344CB8AC3E}">
        <p14:creationId xmlns:p14="http://schemas.microsoft.com/office/powerpoint/2010/main" val="14009306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B81DE7-6C1D-D929-2C39-B2F75E3674BB}"/>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E6F3CF6E-3E5A-9A38-BC58-58464CA9A080}"/>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BD366414-E215-5B89-EAC0-700756352333}"/>
              </a:ext>
            </a:extLst>
          </p:cNvPr>
          <p:cNvSpPr>
            <a:spLocks noGrp="1"/>
          </p:cNvSpPr>
          <p:nvPr>
            <p:ph type="body" idx="1"/>
          </p:nvPr>
        </p:nvSpPr>
        <p:spPr/>
        <p:txBody>
          <a:bodyPr/>
          <a:lstStyle/>
          <a:p>
            <a:r>
              <a:rPr lang="en-US" dirty="0"/>
              <a:t>So how do we do it? At a high level the way that we commitment to a random value will be decided a by a vector v.  There will be multiple our vectors, and they are defined by </a:t>
            </a:r>
            <a:r>
              <a:rPr lang="en-US" dirty="0" err="1"/>
              <a:t>th</a:t>
            </a:r>
            <a:r>
              <a:rPr lang="en-US" dirty="0"/>
              <a:t> </a:t>
            </a:r>
            <a:r>
              <a:rPr lang="en-US" dirty="0" err="1"/>
              <a:t>eprotocol</a:t>
            </a:r>
            <a:r>
              <a:rPr lang="en-US" dirty="0"/>
              <a:t>. I will later tell you how, but for now just think of it as a predefined vector of zeroes and ones. In the set of parties which have indices corresponding to the positions of 1s are the ones responsible for the generation and commitment of a random value. We will have the dealer, which is the party with the index corresponding to the left-most one of this vector. The job of the dealer is to generate the random value, publish the commitment, and send opening to each </a:t>
            </a:r>
            <a:r>
              <a:rPr lang="en-US" dirty="0" err="1"/>
              <a:t>ther</a:t>
            </a:r>
            <a:r>
              <a:rPr lang="en-US" dirty="0"/>
              <a:t> party with the index corresponding to the position of ones in vector v. Then, everyone who receives values of the dealer, forwards the opening to the set of receiver parties. These receivers will then simply broadcast everything, and as long as there s a single receiver w</a:t>
            </a:r>
          </a:p>
        </p:txBody>
      </p:sp>
      <p:sp>
        <p:nvSpPr>
          <p:cNvPr id="4" name="Foliennummernplatzhalter 3">
            <a:extLst>
              <a:ext uri="{FF2B5EF4-FFF2-40B4-BE49-F238E27FC236}">
                <a16:creationId xmlns:a16="http://schemas.microsoft.com/office/drawing/2014/main" id="{D5BAAE4D-B939-5FDA-6F9F-805F8B00EED6}"/>
              </a:ext>
            </a:extLst>
          </p:cNvPr>
          <p:cNvSpPr>
            <a:spLocks noGrp="1"/>
          </p:cNvSpPr>
          <p:nvPr>
            <p:ph type="sldNum" sz="quarter" idx="5"/>
          </p:nvPr>
        </p:nvSpPr>
        <p:spPr/>
        <p:txBody>
          <a:bodyPr/>
          <a:lstStyle/>
          <a:p>
            <a:fld id="{FD091CEA-E4FE-4E0F-AC8C-004BA0C3EA03}" type="slidenum">
              <a:rPr lang="en-US" smtClean="0"/>
              <a:t>12</a:t>
            </a:fld>
            <a:endParaRPr lang="en-US" dirty="0"/>
          </a:p>
        </p:txBody>
      </p:sp>
    </p:spTree>
    <p:extLst>
      <p:ext uri="{BB962C8B-B14F-4D97-AF65-F5344CB8AC3E}">
        <p14:creationId xmlns:p14="http://schemas.microsoft.com/office/powerpoint/2010/main" val="27812101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050343-9B50-2036-8E6A-AA16D31E53E5}"/>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9763CCB9-02F0-A40D-BBF6-7E2A1370BBC9}"/>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DCDF27B7-ECF1-6B56-22E7-4E680942615C}"/>
              </a:ext>
            </a:extLst>
          </p:cNvPr>
          <p:cNvSpPr>
            <a:spLocks noGrp="1"/>
          </p:cNvSpPr>
          <p:nvPr>
            <p:ph type="body" idx="1"/>
          </p:nvPr>
        </p:nvSpPr>
        <p:spPr/>
        <p:txBody>
          <a:bodyPr/>
          <a:lstStyle/>
          <a:p>
            <a:r>
              <a:rPr lang="en-US" dirty="0"/>
              <a:t>So how do we do it? At a high level the way that we commitment to a random value will be decided a by a vector v.  There will be multiple our vectors, and they are defined by </a:t>
            </a:r>
            <a:r>
              <a:rPr lang="en-US" dirty="0" err="1"/>
              <a:t>th</a:t>
            </a:r>
            <a:r>
              <a:rPr lang="en-US" dirty="0"/>
              <a:t> </a:t>
            </a:r>
            <a:r>
              <a:rPr lang="en-US" dirty="0" err="1"/>
              <a:t>eprotocol</a:t>
            </a:r>
            <a:r>
              <a:rPr lang="en-US" dirty="0"/>
              <a:t>. I will later tell you how, but for now just think of it as a predefined vector of zeroes and ones. In the set of parties which have indices corresponding to the positions of 1s are the ones responsible for the generation and commitment of a random value. We will have the dealer, which is the party with the index corresponding to the left-most one of this vector. The job of the dealer is to generate the random value, publish the commitment, and send opening to each </a:t>
            </a:r>
            <a:r>
              <a:rPr lang="en-US" dirty="0" err="1"/>
              <a:t>ther</a:t>
            </a:r>
            <a:r>
              <a:rPr lang="en-US" dirty="0"/>
              <a:t> party with the index corresponding to the position of ones in vector v. Then, everyone who receives values of the dealer, forwards the opening to the set of receiver parties. These receivers will then simply broadcast everything, and as long as there s a single receiver w</a:t>
            </a:r>
          </a:p>
        </p:txBody>
      </p:sp>
      <p:sp>
        <p:nvSpPr>
          <p:cNvPr id="4" name="Foliennummernplatzhalter 3">
            <a:extLst>
              <a:ext uri="{FF2B5EF4-FFF2-40B4-BE49-F238E27FC236}">
                <a16:creationId xmlns:a16="http://schemas.microsoft.com/office/drawing/2014/main" id="{56FC071C-12EC-ADFD-AD16-DD0B3734771B}"/>
              </a:ext>
            </a:extLst>
          </p:cNvPr>
          <p:cNvSpPr>
            <a:spLocks noGrp="1"/>
          </p:cNvSpPr>
          <p:nvPr>
            <p:ph type="sldNum" sz="quarter" idx="5"/>
          </p:nvPr>
        </p:nvSpPr>
        <p:spPr/>
        <p:txBody>
          <a:bodyPr/>
          <a:lstStyle/>
          <a:p>
            <a:fld id="{FD091CEA-E4FE-4E0F-AC8C-004BA0C3EA03}" type="slidenum">
              <a:rPr lang="en-US" smtClean="0"/>
              <a:t>13</a:t>
            </a:fld>
            <a:endParaRPr lang="en-US" dirty="0"/>
          </a:p>
        </p:txBody>
      </p:sp>
    </p:spTree>
    <p:extLst>
      <p:ext uri="{BB962C8B-B14F-4D97-AF65-F5344CB8AC3E}">
        <p14:creationId xmlns:p14="http://schemas.microsoft.com/office/powerpoint/2010/main" val="8047475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73BC52-43C6-8E6A-D96C-1F24C9B70529}"/>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8550CC40-22B4-27F5-B2D0-D9E8E65466CF}"/>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37D92AE2-A61D-A805-8808-9B278C2EFF91}"/>
              </a:ext>
            </a:extLst>
          </p:cNvPr>
          <p:cNvSpPr>
            <a:spLocks noGrp="1"/>
          </p:cNvSpPr>
          <p:nvPr>
            <p:ph type="body" idx="1"/>
          </p:nvPr>
        </p:nvSpPr>
        <p:spPr/>
        <p:txBody>
          <a:bodyPr/>
          <a:lstStyle/>
          <a:p>
            <a:r>
              <a:rPr lang="en-US" dirty="0"/>
              <a:t>So how do we do it? At a high level the way that we commitment to a random value will be decided a by a vector v.  There will be multiple our vectors, and they are defined by </a:t>
            </a:r>
            <a:r>
              <a:rPr lang="en-US" dirty="0" err="1"/>
              <a:t>th</a:t>
            </a:r>
            <a:r>
              <a:rPr lang="en-US" dirty="0"/>
              <a:t> </a:t>
            </a:r>
            <a:r>
              <a:rPr lang="en-US" dirty="0" err="1"/>
              <a:t>eprotocol</a:t>
            </a:r>
            <a:r>
              <a:rPr lang="en-US" dirty="0"/>
              <a:t>. I will later tell you how, but for now just think of it as a predefined vector of zeroes and ones. In the set of parties which have indices corresponding to the positions of 1s are the ones responsible for the generation and commitment of a random value. We will have the dealer, which is the party with the index corresponding to the left-most one of this vector. The job of the dealer is to generate the random value, publish the commitment, and send opening to each </a:t>
            </a:r>
            <a:r>
              <a:rPr lang="en-US" dirty="0" err="1"/>
              <a:t>ther</a:t>
            </a:r>
            <a:r>
              <a:rPr lang="en-US" dirty="0"/>
              <a:t> party with the index corresponding to the position of ones in vector v. Then, everyone who receives values of the dealer, forwards the opening to the set of receiver parties. These receivers will then simply broadcast everything, and as long as there s a single receiver w</a:t>
            </a:r>
          </a:p>
        </p:txBody>
      </p:sp>
      <p:sp>
        <p:nvSpPr>
          <p:cNvPr id="4" name="Foliennummernplatzhalter 3">
            <a:extLst>
              <a:ext uri="{FF2B5EF4-FFF2-40B4-BE49-F238E27FC236}">
                <a16:creationId xmlns:a16="http://schemas.microsoft.com/office/drawing/2014/main" id="{B646918B-276A-5CCC-3188-4B7AF87659BE}"/>
              </a:ext>
            </a:extLst>
          </p:cNvPr>
          <p:cNvSpPr>
            <a:spLocks noGrp="1"/>
          </p:cNvSpPr>
          <p:nvPr>
            <p:ph type="sldNum" sz="quarter" idx="5"/>
          </p:nvPr>
        </p:nvSpPr>
        <p:spPr/>
        <p:txBody>
          <a:bodyPr/>
          <a:lstStyle/>
          <a:p>
            <a:fld id="{FD091CEA-E4FE-4E0F-AC8C-004BA0C3EA03}" type="slidenum">
              <a:rPr lang="en-US" smtClean="0"/>
              <a:t>14</a:t>
            </a:fld>
            <a:endParaRPr lang="en-US" dirty="0"/>
          </a:p>
        </p:txBody>
      </p:sp>
    </p:spTree>
    <p:extLst>
      <p:ext uri="{BB962C8B-B14F-4D97-AF65-F5344CB8AC3E}">
        <p14:creationId xmlns:p14="http://schemas.microsoft.com/office/powerpoint/2010/main" val="15083102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155870-1FF8-A07D-BD18-01F93E819C78}"/>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F6E25C48-DFBA-AF42-5D71-070794680A65}"/>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29494A81-3318-D28C-D861-A8FAD27B8446}"/>
              </a:ext>
            </a:extLst>
          </p:cNvPr>
          <p:cNvSpPr>
            <a:spLocks noGrp="1"/>
          </p:cNvSpPr>
          <p:nvPr>
            <p:ph type="body" idx="1"/>
          </p:nvPr>
        </p:nvSpPr>
        <p:spPr/>
        <p:txBody>
          <a:bodyPr/>
          <a:lstStyle/>
          <a:p>
            <a:r>
              <a:rPr lang="en-US" dirty="0"/>
              <a:t>So how do we do it? At a high level the way that we commitment to a random value will be decided a by a vector v.  There will be multiple our vectors, and they are defined by </a:t>
            </a:r>
            <a:r>
              <a:rPr lang="en-US" dirty="0" err="1"/>
              <a:t>th</a:t>
            </a:r>
            <a:r>
              <a:rPr lang="en-US" dirty="0"/>
              <a:t> </a:t>
            </a:r>
            <a:r>
              <a:rPr lang="en-US" dirty="0" err="1"/>
              <a:t>eprotocol</a:t>
            </a:r>
            <a:r>
              <a:rPr lang="en-US" dirty="0"/>
              <a:t>. I will later tell you how, but for now just think of it as a predefined vector of zeroes and ones. In the set of parties which have indices corresponding to the positions of 1s are the ones responsible for the generation and commitment of a random value. We will have the dealer, which is the party with the index corresponding to the left-most one of this vector. The job of the dealer is to generate the random value, publish the commitment, and send opening to each </a:t>
            </a:r>
            <a:r>
              <a:rPr lang="en-US" dirty="0" err="1"/>
              <a:t>ther</a:t>
            </a:r>
            <a:r>
              <a:rPr lang="en-US" dirty="0"/>
              <a:t> party with the index corresponding to the position of ones in vector v. Then, everyone who receives values of the dealer, forwards the opening to the set of receiver parties. These receivers will then simply broadcast everything, and as long as there s a single receiver w</a:t>
            </a:r>
          </a:p>
        </p:txBody>
      </p:sp>
      <p:sp>
        <p:nvSpPr>
          <p:cNvPr id="4" name="Foliennummernplatzhalter 3">
            <a:extLst>
              <a:ext uri="{FF2B5EF4-FFF2-40B4-BE49-F238E27FC236}">
                <a16:creationId xmlns:a16="http://schemas.microsoft.com/office/drawing/2014/main" id="{6BEDAB65-BC3D-980E-D97F-C8EAE249BB41}"/>
              </a:ext>
            </a:extLst>
          </p:cNvPr>
          <p:cNvSpPr>
            <a:spLocks noGrp="1"/>
          </p:cNvSpPr>
          <p:nvPr>
            <p:ph type="sldNum" sz="quarter" idx="5"/>
          </p:nvPr>
        </p:nvSpPr>
        <p:spPr/>
        <p:txBody>
          <a:bodyPr/>
          <a:lstStyle/>
          <a:p>
            <a:fld id="{FD091CEA-E4FE-4E0F-AC8C-004BA0C3EA03}" type="slidenum">
              <a:rPr lang="en-US" smtClean="0"/>
              <a:t>15</a:t>
            </a:fld>
            <a:endParaRPr lang="en-US" dirty="0"/>
          </a:p>
        </p:txBody>
      </p:sp>
    </p:spTree>
    <p:extLst>
      <p:ext uri="{BB962C8B-B14F-4D97-AF65-F5344CB8AC3E}">
        <p14:creationId xmlns:p14="http://schemas.microsoft.com/office/powerpoint/2010/main" val="25546256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2E1542-07D9-4A01-5A27-E1D10206D8FE}"/>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06B92413-DC9F-37B8-D864-A81773ED71D9}"/>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2252DDBC-0C01-3FAB-6309-82AB74F28B87}"/>
              </a:ext>
            </a:extLst>
          </p:cNvPr>
          <p:cNvSpPr>
            <a:spLocks noGrp="1"/>
          </p:cNvSpPr>
          <p:nvPr>
            <p:ph type="body" idx="1"/>
          </p:nvPr>
        </p:nvSpPr>
        <p:spPr/>
        <p:txBody>
          <a:bodyPr/>
          <a:lstStyle/>
          <a:p>
            <a:r>
              <a:rPr lang="en-US" dirty="0"/>
              <a:t>So how do we do it? At a high level the way that we commitment to a random value will be decided a by a vector v.  There will be multiple our vectors, and they are defined by </a:t>
            </a:r>
            <a:r>
              <a:rPr lang="en-US" dirty="0" err="1"/>
              <a:t>th</a:t>
            </a:r>
            <a:r>
              <a:rPr lang="en-US" dirty="0"/>
              <a:t> </a:t>
            </a:r>
            <a:r>
              <a:rPr lang="en-US" dirty="0" err="1"/>
              <a:t>eprotocol</a:t>
            </a:r>
            <a:r>
              <a:rPr lang="en-US" dirty="0"/>
              <a:t>. I will later tell you how, but for now just think of it as a predefined vector of zeroes and ones. In the set of parties which have indices corresponding to the positions of 1s are the ones responsible for the generation and commitment of a random value. We will have the dealer, which is the party with the index corresponding to the left-most one of this vector. The job of the dealer is to generate the random value, publish the commitment, and send opening to each </a:t>
            </a:r>
            <a:r>
              <a:rPr lang="en-US" dirty="0" err="1"/>
              <a:t>ther</a:t>
            </a:r>
            <a:r>
              <a:rPr lang="en-US" dirty="0"/>
              <a:t> party with the index corresponding to the position of ones in vector v. Then, everyone who receives values of the dealer, forwards the opening to the set of receiver parties. These receivers will then simply broadcast everything, and as long as there s a single receiver w</a:t>
            </a:r>
          </a:p>
        </p:txBody>
      </p:sp>
      <p:sp>
        <p:nvSpPr>
          <p:cNvPr id="4" name="Foliennummernplatzhalter 3">
            <a:extLst>
              <a:ext uri="{FF2B5EF4-FFF2-40B4-BE49-F238E27FC236}">
                <a16:creationId xmlns:a16="http://schemas.microsoft.com/office/drawing/2014/main" id="{2B397731-4FA8-C3F5-6F3B-CFFDDC6A9AC9}"/>
              </a:ext>
            </a:extLst>
          </p:cNvPr>
          <p:cNvSpPr>
            <a:spLocks noGrp="1"/>
          </p:cNvSpPr>
          <p:nvPr>
            <p:ph type="sldNum" sz="quarter" idx="5"/>
          </p:nvPr>
        </p:nvSpPr>
        <p:spPr/>
        <p:txBody>
          <a:bodyPr/>
          <a:lstStyle/>
          <a:p>
            <a:fld id="{FD091CEA-E4FE-4E0F-AC8C-004BA0C3EA03}" type="slidenum">
              <a:rPr lang="en-US" smtClean="0"/>
              <a:t>16</a:t>
            </a:fld>
            <a:endParaRPr lang="en-US" dirty="0"/>
          </a:p>
        </p:txBody>
      </p:sp>
    </p:spTree>
    <p:extLst>
      <p:ext uri="{BB962C8B-B14F-4D97-AF65-F5344CB8AC3E}">
        <p14:creationId xmlns:p14="http://schemas.microsoft.com/office/powerpoint/2010/main" val="28001638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AD23F1-2672-FB72-982E-5C9969493656}"/>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4B845CB8-2003-160D-A899-1EDD8BCFE28F}"/>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77F4501D-3C13-1DB8-854E-2066CD262486}"/>
              </a:ext>
            </a:extLst>
          </p:cNvPr>
          <p:cNvSpPr>
            <a:spLocks noGrp="1"/>
          </p:cNvSpPr>
          <p:nvPr>
            <p:ph type="body" idx="1"/>
          </p:nvPr>
        </p:nvSpPr>
        <p:spPr/>
        <p:txBody>
          <a:bodyPr/>
          <a:lstStyle/>
          <a:p>
            <a:r>
              <a:rPr lang="en-US" dirty="0"/>
              <a:t>In this talk, we'll mainly focus on the protocol based on non-interactive commitments </a:t>
            </a:r>
          </a:p>
        </p:txBody>
      </p:sp>
      <p:sp>
        <p:nvSpPr>
          <p:cNvPr id="4" name="Foliennummernplatzhalter 3">
            <a:extLst>
              <a:ext uri="{FF2B5EF4-FFF2-40B4-BE49-F238E27FC236}">
                <a16:creationId xmlns:a16="http://schemas.microsoft.com/office/drawing/2014/main" id="{4A6F792B-8AB5-25F9-82B8-7E58742B9E1C}"/>
              </a:ext>
            </a:extLst>
          </p:cNvPr>
          <p:cNvSpPr>
            <a:spLocks noGrp="1"/>
          </p:cNvSpPr>
          <p:nvPr>
            <p:ph type="sldNum" sz="quarter" idx="5"/>
          </p:nvPr>
        </p:nvSpPr>
        <p:spPr/>
        <p:txBody>
          <a:bodyPr/>
          <a:lstStyle/>
          <a:p>
            <a:fld id="{FD091CEA-E4FE-4E0F-AC8C-004BA0C3EA03}" type="slidenum">
              <a:rPr lang="en-US" smtClean="0"/>
              <a:t>17</a:t>
            </a:fld>
            <a:endParaRPr lang="en-US" dirty="0"/>
          </a:p>
        </p:txBody>
      </p:sp>
    </p:spTree>
    <p:extLst>
      <p:ext uri="{BB962C8B-B14F-4D97-AF65-F5344CB8AC3E}">
        <p14:creationId xmlns:p14="http://schemas.microsoft.com/office/powerpoint/2010/main" val="8765971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8DA7C-3E36-F344-CC03-EE93366B5423}"/>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976C651C-F44D-3794-14CB-FA1FBD1CEE70}"/>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9792CEA5-0D18-561C-9612-A4B966AE9273}"/>
              </a:ext>
            </a:extLst>
          </p:cNvPr>
          <p:cNvSpPr>
            <a:spLocks noGrp="1"/>
          </p:cNvSpPr>
          <p:nvPr>
            <p:ph type="body" idx="1"/>
          </p:nvPr>
        </p:nvSpPr>
        <p:spPr/>
        <p:txBody>
          <a:bodyPr/>
          <a:lstStyle/>
          <a:p>
            <a:r>
              <a:rPr lang="en-US" dirty="0"/>
              <a:t>... and on the impossibility result</a:t>
            </a:r>
          </a:p>
        </p:txBody>
      </p:sp>
      <p:sp>
        <p:nvSpPr>
          <p:cNvPr id="4" name="Foliennummernplatzhalter 3">
            <a:extLst>
              <a:ext uri="{FF2B5EF4-FFF2-40B4-BE49-F238E27FC236}">
                <a16:creationId xmlns:a16="http://schemas.microsoft.com/office/drawing/2014/main" id="{F178C68B-5E9A-3B38-11D9-28CBE981BCE1}"/>
              </a:ext>
            </a:extLst>
          </p:cNvPr>
          <p:cNvSpPr>
            <a:spLocks noGrp="1"/>
          </p:cNvSpPr>
          <p:nvPr>
            <p:ph type="sldNum" sz="quarter" idx="5"/>
          </p:nvPr>
        </p:nvSpPr>
        <p:spPr/>
        <p:txBody>
          <a:bodyPr/>
          <a:lstStyle/>
          <a:p>
            <a:fld id="{FD091CEA-E4FE-4E0F-AC8C-004BA0C3EA03}" type="slidenum">
              <a:rPr lang="en-US" smtClean="0"/>
              <a:t>18</a:t>
            </a:fld>
            <a:endParaRPr lang="en-US" dirty="0"/>
          </a:p>
        </p:txBody>
      </p:sp>
    </p:spTree>
    <p:extLst>
      <p:ext uri="{BB962C8B-B14F-4D97-AF65-F5344CB8AC3E}">
        <p14:creationId xmlns:p14="http://schemas.microsoft.com/office/powerpoint/2010/main" val="6414692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BA382B-7424-6FA6-C786-30CFD6AF86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C70BFA-D46F-4A5A-07F8-40FC94ABEFC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177C6C3-31A3-C526-876B-7E4E06842CD2}"/>
              </a:ext>
            </a:extLst>
          </p:cNvPr>
          <p:cNvSpPr>
            <a:spLocks noGrp="1"/>
          </p:cNvSpPr>
          <p:nvPr>
            <p:ph type="body" idx="1"/>
          </p:nvPr>
        </p:nvSpPr>
        <p:spPr/>
        <p:txBody>
          <a:bodyPr/>
          <a:lstStyle/>
          <a:p>
            <a:r>
              <a:rPr lang="en-US" dirty="0"/>
              <a:t>But before we go into the first protocol,  let us think what are some easy ways to obtain PASSO randomness generation protocols. Well, the first thing that comes to mind would be to linearize a stateful round-based randomness generation protocol, meaning that we would implement each </a:t>
            </a:r>
            <a:r>
              <a:rPr lang="en-US" dirty="0" err="1"/>
              <a:t>partys</a:t>
            </a:r>
            <a:r>
              <a:rPr lang="en-US" dirty="0"/>
              <a:t> behavior over r rounds using r+1 parties. So the first party that corresponds to say, P1, executes the protocol for P1's first round and passes state to the second party corresponding to P1. This party in turn, </a:t>
            </a:r>
            <a:r>
              <a:rPr lang="en-US" dirty="0" err="1"/>
              <a:t>exeutes</a:t>
            </a:r>
            <a:r>
              <a:rPr lang="en-US" dirty="0"/>
              <a:t> P1's second round and passes state to the next instance of P1 and so on, and the last n parties simply output whatever the guys in the stateful version were supposed to output.</a:t>
            </a:r>
          </a:p>
          <a:p>
            <a:endParaRPr lang="en-US" dirty="0"/>
          </a:p>
          <a:p>
            <a:r>
              <a:rPr lang="en-US" dirty="0"/>
              <a:t>This certainly works, we could obtain randomness this way, but unfortunately it results in pretty bad resiliency, since we can still only tolerate t corruptions, but </a:t>
            </a:r>
            <a:r>
              <a:rPr lang="en-US" dirty="0" err="1"/>
              <a:t>teh</a:t>
            </a:r>
            <a:r>
              <a:rPr lang="en-US" dirty="0"/>
              <a:t> new number of </a:t>
            </a:r>
            <a:r>
              <a:rPr lang="en-US" dirty="0" err="1"/>
              <a:t>pparties</a:t>
            </a:r>
            <a:r>
              <a:rPr lang="en-US" dirty="0"/>
              <a:t> in n*(r+1)</a:t>
            </a:r>
          </a:p>
        </p:txBody>
      </p:sp>
      <p:sp>
        <p:nvSpPr>
          <p:cNvPr id="4" name="Slide Number Placeholder 3">
            <a:extLst>
              <a:ext uri="{FF2B5EF4-FFF2-40B4-BE49-F238E27FC236}">
                <a16:creationId xmlns:a16="http://schemas.microsoft.com/office/drawing/2014/main" id="{4E032986-E181-F0B5-6EC1-686BF97FD4E7}"/>
              </a:ext>
            </a:extLst>
          </p:cNvPr>
          <p:cNvSpPr>
            <a:spLocks noGrp="1"/>
          </p:cNvSpPr>
          <p:nvPr>
            <p:ph type="sldNum" sz="quarter" idx="5"/>
          </p:nvPr>
        </p:nvSpPr>
        <p:spPr/>
        <p:txBody>
          <a:bodyPr/>
          <a:lstStyle/>
          <a:p>
            <a:fld id="{FD091CEA-E4FE-4E0F-AC8C-004BA0C3EA03}" type="slidenum">
              <a:rPr lang="en-US" smtClean="0"/>
              <a:t>19</a:t>
            </a:fld>
            <a:endParaRPr lang="en-US" dirty="0"/>
          </a:p>
        </p:txBody>
      </p:sp>
    </p:spTree>
    <p:extLst>
      <p:ext uri="{BB962C8B-B14F-4D97-AF65-F5344CB8AC3E}">
        <p14:creationId xmlns:p14="http://schemas.microsoft.com/office/powerpoint/2010/main" val="36726304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example illustrates that randomness is truly at the core of security. If it is flawed, the entire system might be broken. And obviously, there are millions of </a:t>
            </a:r>
            <a:r>
              <a:rPr lang="en-US" dirty="0" err="1"/>
              <a:t>applicatigons</a:t>
            </a:r>
            <a:r>
              <a:rPr lang="en-US" dirty="0"/>
              <a:t> not only in the blockchain space, but also in more traditional settings. Randomness is for example used to ensure fairness during the green card lottery, in clinical trials and in financial audits.</a:t>
            </a:r>
            <a:endParaRPr lang="de-DE" dirty="0"/>
          </a:p>
        </p:txBody>
      </p:sp>
      <p:sp>
        <p:nvSpPr>
          <p:cNvPr id="4" name="Slide Number Placeholder 3"/>
          <p:cNvSpPr>
            <a:spLocks noGrp="1"/>
          </p:cNvSpPr>
          <p:nvPr>
            <p:ph type="sldNum" sz="quarter" idx="5"/>
          </p:nvPr>
        </p:nvSpPr>
        <p:spPr/>
        <p:txBody>
          <a:bodyPr/>
          <a:lstStyle/>
          <a:p>
            <a:fld id="{FD091CEA-E4FE-4E0F-AC8C-004BA0C3EA03}" type="slidenum">
              <a:rPr lang="en-US" smtClean="0"/>
              <a:t>2</a:t>
            </a:fld>
            <a:endParaRPr lang="en-US" dirty="0"/>
          </a:p>
        </p:txBody>
      </p:sp>
    </p:spTree>
    <p:extLst>
      <p:ext uri="{BB962C8B-B14F-4D97-AF65-F5344CB8AC3E}">
        <p14:creationId xmlns:p14="http://schemas.microsoft.com/office/powerpoint/2010/main" val="26231278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 we do better? Well, the next approach would be to follow the well-known commit and reveal paradigm. In the PASSO setting it looks as follows: We have t+1 so-called dealers who contribute randomness, and 2t+1 parties who help to reveal the contributions of the dealers. </a:t>
            </a:r>
          </a:p>
          <a:p>
            <a:endParaRPr lang="en-US" dirty="0"/>
          </a:p>
          <a:p>
            <a:r>
              <a:rPr lang="en-US" dirty="0"/>
              <a:t>For simplicity, say we are in the execution leaks model, so the adversary only sees messages intended for a corrupt recipient upon the </a:t>
            </a:r>
            <a:r>
              <a:rPr lang="en-US" dirty="0" err="1"/>
              <a:t>exectuion</a:t>
            </a:r>
            <a:r>
              <a:rPr lang="en-US" dirty="0"/>
              <a:t> of this recipient.</a:t>
            </a:r>
          </a:p>
          <a:p>
            <a:endParaRPr lang="en-US" dirty="0"/>
          </a:p>
          <a:p>
            <a:r>
              <a:rPr lang="en-US" dirty="0"/>
              <a:t>One after the other, each dealer commits to a generated random value, and sends an opening to each receiver. Lets say the dealer is considered valid if the majority of receivers reveal a valid opening for this dealer, and the final result is the </a:t>
            </a:r>
            <a:r>
              <a:rPr lang="en-US" dirty="0" err="1"/>
              <a:t>xor</a:t>
            </a:r>
            <a:r>
              <a:rPr lang="en-US" dirty="0"/>
              <a:t> of all </a:t>
            </a:r>
            <a:r>
              <a:rPr lang="en-US" dirty="0" err="1"/>
              <a:t>r_is</a:t>
            </a:r>
            <a:r>
              <a:rPr lang="en-US" dirty="0"/>
              <a:t> that come from valid dealers.</a:t>
            </a:r>
          </a:p>
          <a:p>
            <a:endParaRPr lang="en-US" dirty="0"/>
          </a:p>
          <a:p>
            <a:r>
              <a:rPr lang="en-US" dirty="0"/>
              <a:t>The intuition here would be that since at least one dealer is honest, the randomness computed by the XOR must be good, right?</a:t>
            </a:r>
          </a:p>
        </p:txBody>
      </p:sp>
      <p:sp>
        <p:nvSpPr>
          <p:cNvPr id="4" name="Slide Number Placeholder 3"/>
          <p:cNvSpPr>
            <a:spLocks noGrp="1"/>
          </p:cNvSpPr>
          <p:nvPr>
            <p:ph type="sldNum" sz="quarter" idx="5"/>
          </p:nvPr>
        </p:nvSpPr>
        <p:spPr/>
        <p:txBody>
          <a:bodyPr/>
          <a:lstStyle/>
          <a:p>
            <a:fld id="{FD091CEA-E4FE-4E0F-AC8C-004BA0C3EA03}" type="slidenum">
              <a:rPr lang="en-US" smtClean="0"/>
              <a:t>20</a:t>
            </a:fld>
            <a:endParaRPr lang="en-US" dirty="0"/>
          </a:p>
        </p:txBody>
      </p:sp>
    </p:spTree>
    <p:extLst>
      <p:ext uri="{BB962C8B-B14F-4D97-AF65-F5344CB8AC3E}">
        <p14:creationId xmlns:p14="http://schemas.microsoft.com/office/powerpoint/2010/main" val="17470825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Unfortunately, this is not the case. Specifically, a coalition of a </a:t>
            </a:r>
            <a:r>
              <a:rPr lang="en-US" dirty="0" err="1"/>
              <a:t>maliciou</a:t>
            </a:r>
            <a:r>
              <a:rPr lang="en-US" dirty="0"/>
              <a:t> </a:t>
            </a:r>
            <a:r>
              <a:rPr lang="en-US" dirty="0" err="1"/>
              <a:t>sdealer</a:t>
            </a:r>
            <a:r>
              <a:rPr lang="en-US" dirty="0"/>
              <a:t> and receiver can bias the execution.</a:t>
            </a:r>
          </a:p>
        </p:txBody>
      </p:sp>
      <p:sp>
        <p:nvSpPr>
          <p:cNvPr id="4" name="Slide Number Placeholder 3"/>
          <p:cNvSpPr>
            <a:spLocks noGrp="1"/>
          </p:cNvSpPr>
          <p:nvPr>
            <p:ph type="sldNum" sz="quarter" idx="5"/>
          </p:nvPr>
        </p:nvSpPr>
        <p:spPr/>
        <p:txBody>
          <a:bodyPr/>
          <a:lstStyle/>
          <a:p>
            <a:fld id="{FD091CEA-E4FE-4E0F-AC8C-004BA0C3EA03}" type="slidenum">
              <a:rPr lang="en-US" smtClean="0"/>
              <a:t>21</a:t>
            </a:fld>
            <a:endParaRPr lang="en-US" dirty="0"/>
          </a:p>
        </p:txBody>
      </p:sp>
    </p:spTree>
    <p:extLst>
      <p:ext uri="{BB962C8B-B14F-4D97-AF65-F5344CB8AC3E}">
        <p14:creationId xmlns:p14="http://schemas.microsoft.com/office/powerpoint/2010/main" val="12528878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F89456-646D-5864-5555-E062B7C24557}"/>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2B1CD2E5-F793-21AD-B4D5-F7877B5FA57B}"/>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14354F8B-6A2C-1234-D8F6-680E72BBD5BC}"/>
              </a:ext>
            </a:extLst>
          </p:cNvPr>
          <p:cNvSpPr>
            <a:spLocks noGrp="1"/>
          </p:cNvSpPr>
          <p:nvPr>
            <p:ph type="body" idx="1"/>
          </p:nvPr>
        </p:nvSpPr>
        <p:spPr/>
        <p:txBody>
          <a:bodyPr/>
          <a:lstStyle/>
          <a:p>
            <a:r>
              <a:rPr lang="en-US" dirty="0"/>
              <a:t>So how do we do it? At a high level the way that we commitment to a random value will be decided a by a vector v.  There will be multiple our vectors, and they are defined by </a:t>
            </a:r>
            <a:r>
              <a:rPr lang="en-US" dirty="0" err="1"/>
              <a:t>th</a:t>
            </a:r>
            <a:r>
              <a:rPr lang="en-US" dirty="0"/>
              <a:t> </a:t>
            </a:r>
            <a:r>
              <a:rPr lang="en-US" dirty="0" err="1"/>
              <a:t>eprotocol</a:t>
            </a:r>
            <a:r>
              <a:rPr lang="en-US" dirty="0"/>
              <a:t>. I will later tell you how, but for now just think of it as a predefined vector of zeroes and ones. In the set of parties which have indices corresponding to the positions of 1s are the ones responsible for the generation and commitment of a random value. We will have the dealer, which is the party with the index corresponding to the left-most one of this vector. The job of the dealer is to generate the random value, publish the commitment, and send opening to each </a:t>
            </a:r>
            <a:r>
              <a:rPr lang="en-US" dirty="0" err="1"/>
              <a:t>ther</a:t>
            </a:r>
            <a:r>
              <a:rPr lang="en-US" dirty="0"/>
              <a:t> party with the index corresponding to the position of ones in vector v. Then, everyone who receives values of the dealer, forwards the opening to the set of receiver parties. These receivers will then simply broadcast everything, and as long as there s a single receiver w</a:t>
            </a:r>
          </a:p>
        </p:txBody>
      </p:sp>
      <p:sp>
        <p:nvSpPr>
          <p:cNvPr id="4" name="Foliennummernplatzhalter 3">
            <a:extLst>
              <a:ext uri="{FF2B5EF4-FFF2-40B4-BE49-F238E27FC236}">
                <a16:creationId xmlns:a16="http://schemas.microsoft.com/office/drawing/2014/main" id="{852429F0-71DE-EAA7-6038-FDC2D7E22188}"/>
              </a:ext>
            </a:extLst>
          </p:cNvPr>
          <p:cNvSpPr>
            <a:spLocks noGrp="1"/>
          </p:cNvSpPr>
          <p:nvPr>
            <p:ph type="sldNum" sz="quarter" idx="5"/>
          </p:nvPr>
        </p:nvSpPr>
        <p:spPr/>
        <p:txBody>
          <a:bodyPr/>
          <a:lstStyle/>
          <a:p>
            <a:fld id="{FD091CEA-E4FE-4E0F-AC8C-004BA0C3EA03}" type="slidenum">
              <a:rPr lang="en-US" smtClean="0"/>
              <a:t>22</a:t>
            </a:fld>
            <a:endParaRPr lang="en-US" dirty="0"/>
          </a:p>
        </p:txBody>
      </p:sp>
    </p:spTree>
    <p:extLst>
      <p:ext uri="{BB962C8B-B14F-4D97-AF65-F5344CB8AC3E}">
        <p14:creationId xmlns:p14="http://schemas.microsoft.com/office/powerpoint/2010/main" val="29665923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Okay, so we would like to follow the commit-and reveal approach, but prevent a conditional abort, meaning that is </a:t>
            </a:r>
            <a:r>
              <a:rPr lang="en-US" dirty="0" err="1"/>
              <a:t>theparties</a:t>
            </a:r>
            <a:r>
              <a:rPr lang="en-US" dirty="0"/>
              <a:t> </a:t>
            </a:r>
            <a:r>
              <a:rPr lang="en-US" dirty="0" err="1"/>
              <a:t>agrreed</a:t>
            </a:r>
            <a:r>
              <a:rPr lang="en-US" dirty="0"/>
              <a:t> that the sharing phase was successful, the secret will be reconstructed.</a:t>
            </a:r>
          </a:p>
          <a:p>
            <a:endParaRPr lang="en-US" dirty="0"/>
          </a:p>
          <a:p>
            <a:r>
              <a:rPr lang="en-US" dirty="0"/>
              <a:t>Towards this, we will use something which for the purpose of this talk I'll call a weak distributed commitment. Our protocol for this primitive is very simple, so I will first describe the protocol and then we will discuss which properties this scheme achieves. </a:t>
            </a:r>
          </a:p>
        </p:txBody>
      </p:sp>
      <p:sp>
        <p:nvSpPr>
          <p:cNvPr id="4" name="Foliennummernplatzhalter 3"/>
          <p:cNvSpPr>
            <a:spLocks noGrp="1"/>
          </p:cNvSpPr>
          <p:nvPr>
            <p:ph type="sldNum" sz="quarter" idx="5"/>
          </p:nvPr>
        </p:nvSpPr>
        <p:spPr/>
        <p:txBody>
          <a:bodyPr/>
          <a:lstStyle/>
          <a:p>
            <a:fld id="{FD091CEA-E4FE-4E0F-AC8C-004BA0C3EA03}" type="slidenum">
              <a:rPr lang="en-US" smtClean="0"/>
              <a:t>23</a:t>
            </a:fld>
            <a:endParaRPr lang="en-US" dirty="0"/>
          </a:p>
        </p:txBody>
      </p:sp>
    </p:spTree>
    <p:extLst>
      <p:ext uri="{BB962C8B-B14F-4D97-AF65-F5344CB8AC3E}">
        <p14:creationId xmlns:p14="http://schemas.microsoft.com/office/powerpoint/2010/main" val="19150569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FD408D-FA92-7D3A-AF31-43A539711C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E40A7AD-0935-08A4-DC16-D39E862839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FDB81D8-75F3-DCCE-D539-015F9D3363F7}"/>
              </a:ext>
            </a:extLst>
          </p:cNvPr>
          <p:cNvSpPr>
            <a:spLocks noGrp="1"/>
          </p:cNvSpPr>
          <p:nvPr>
            <p:ph type="body" idx="1"/>
          </p:nvPr>
        </p:nvSpPr>
        <p:spPr/>
        <p:txBody>
          <a:bodyPr/>
          <a:lstStyle/>
          <a:p>
            <a:r>
              <a:rPr lang="en-US" dirty="0"/>
              <a:t>Our weak distributed commitment is parametrized by a set S. It is actually very simple. We can have a dealer commit to the value using a standard non-interactive commitment, and send opening to every party Pi that </a:t>
            </a:r>
            <a:r>
              <a:rPr lang="en-US" dirty="0" err="1"/>
              <a:t>isin</a:t>
            </a:r>
            <a:r>
              <a:rPr lang="en-US" dirty="0"/>
              <a:t> the set S. Then, Each Pi can complain if it did not receive a valid opening. If Pi is happy with the value it received, PI forwards the openings to each receiver. </a:t>
            </a:r>
          </a:p>
          <a:p>
            <a:endParaRPr lang="en-US" dirty="0"/>
          </a:p>
          <a:p>
            <a:r>
              <a:rPr lang="en-US" dirty="0"/>
              <a:t>Finally, the reconstructor parties publish any value that is consistent with the commitment.</a:t>
            </a:r>
          </a:p>
        </p:txBody>
      </p:sp>
      <p:sp>
        <p:nvSpPr>
          <p:cNvPr id="4" name="Slide Number Placeholder 3">
            <a:extLst>
              <a:ext uri="{FF2B5EF4-FFF2-40B4-BE49-F238E27FC236}">
                <a16:creationId xmlns:a16="http://schemas.microsoft.com/office/drawing/2014/main" id="{1191BCE1-7AB9-B4E8-69ED-977469552F2C}"/>
              </a:ext>
            </a:extLst>
          </p:cNvPr>
          <p:cNvSpPr>
            <a:spLocks noGrp="1"/>
          </p:cNvSpPr>
          <p:nvPr>
            <p:ph type="sldNum" sz="quarter" idx="5"/>
          </p:nvPr>
        </p:nvSpPr>
        <p:spPr/>
        <p:txBody>
          <a:bodyPr/>
          <a:lstStyle/>
          <a:p>
            <a:fld id="{FD091CEA-E4FE-4E0F-AC8C-004BA0C3EA03}" type="slidenum">
              <a:rPr lang="en-US" smtClean="0"/>
              <a:t>24</a:t>
            </a:fld>
            <a:endParaRPr lang="en-US" dirty="0"/>
          </a:p>
        </p:txBody>
      </p:sp>
    </p:spTree>
    <p:extLst>
      <p:ext uri="{BB962C8B-B14F-4D97-AF65-F5344CB8AC3E}">
        <p14:creationId xmlns:p14="http://schemas.microsoft.com/office/powerpoint/2010/main" val="20396206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142B98-C5F5-6EC9-3512-1BEDCDE632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10A1BE-5422-D7BA-7B61-E9D0002B1FF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7F9C29D-2C91-AE79-AC12-59A64ED0BF01}"/>
              </a:ext>
            </a:extLst>
          </p:cNvPr>
          <p:cNvSpPr>
            <a:spLocks noGrp="1"/>
          </p:cNvSpPr>
          <p:nvPr>
            <p:ph type="body" idx="1"/>
          </p:nvPr>
        </p:nvSpPr>
        <p:spPr/>
        <p:txBody>
          <a:bodyPr/>
          <a:lstStyle/>
          <a:p>
            <a:r>
              <a:rPr lang="en-US" dirty="0"/>
              <a:t>If any party complains, then </a:t>
            </a:r>
            <a:r>
              <a:rPr lang="en-US" dirty="0" err="1"/>
              <a:t>teh</a:t>
            </a:r>
            <a:r>
              <a:rPr lang="en-US" dirty="0"/>
              <a:t> protocol is aborted and the value is not reconstructed.</a:t>
            </a:r>
          </a:p>
          <a:p>
            <a:r>
              <a:rPr lang="en-US" dirty="0"/>
              <a:t>.</a:t>
            </a:r>
          </a:p>
        </p:txBody>
      </p:sp>
      <p:sp>
        <p:nvSpPr>
          <p:cNvPr id="4" name="Slide Number Placeholder 3">
            <a:extLst>
              <a:ext uri="{FF2B5EF4-FFF2-40B4-BE49-F238E27FC236}">
                <a16:creationId xmlns:a16="http://schemas.microsoft.com/office/drawing/2014/main" id="{2B6786E9-13A2-FA0C-7650-5810C0D0379D}"/>
              </a:ext>
            </a:extLst>
          </p:cNvPr>
          <p:cNvSpPr>
            <a:spLocks noGrp="1"/>
          </p:cNvSpPr>
          <p:nvPr>
            <p:ph type="sldNum" sz="quarter" idx="5"/>
          </p:nvPr>
        </p:nvSpPr>
        <p:spPr/>
        <p:txBody>
          <a:bodyPr/>
          <a:lstStyle/>
          <a:p>
            <a:fld id="{FD091CEA-E4FE-4E0F-AC8C-004BA0C3EA03}" type="slidenum">
              <a:rPr lang="en-US" smtClean="0"/>
              <a:t>25</a:t>
            </a:fld>
            <a:endParaRPr lang="en-US" dirty="0"/>
          </a:p>
        </p:txBody>
      </p:sp>
    </p:spTree>
    <p:extLst>
      <p:ext uri="{BB962C8B-B14F-4D97-AF65-F5344CB8AC3E}">
        <p14:creationId xmlns:p14="http://schemas.microsoft.com/office/powerpoint/2010/main" val="14199126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EBB42F-913D-AB77-388E-3D132C9C38E5}"/>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EE1F057C-06FC-07E3-6291-16ED3AF92DF2}"/>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54C30430-065B-24DB-6924-08907CA3FC4C}"/>
              </a:ext>
            </a:extLst>
          </p:cNvPr>
          <p:cNvSpPr>
            <a:spLocks noGrp="1"/>
          </p:cNvSpPr>
          <p:nvPr>
            <p:ph type="body" idx="1"/>
          </p:nvPr>
        </p:nvSpPr>
        <p:spPr/>
        <p:txBody>
          <a:bodyPr/>
          <a:lstStyle/>
          <a:p>
            <a:r>
              <a:rPr lang="en-US" dirty="0"/>
              <a:t>If all </a:t>
            </a:r>
            <a:r>
              <a:rPr lang="en-US" dirty="0" err="1"/>
              <a:t>P_is</a:t>
            </a:r>
            <a:r>
              <a:rPr lang="en-US" dirty="0"/>
              <a:t> are honest, we know that an honest dealer’s secret remains hidden up to reconstruction, and that this will be exactly the value that gets reconstructed later.</a:t>
            </a:r>
          </a:p>
          <a:p>
            <a:endParaRPr lang="en-US" dirty="0"/>
          </a:p>
          <a:p>
            <a:endParaRPr lang="en-US" dirty="0"/>
          </a:p>
          <a:p>
            <a:r>
              <a:rPr lang="en-US" dirty="0"/>
              <a:t>Additionally, if at least one Pi is honest, this Pi will check the opening and either complain, or forward the correct opening </a:t>
            </a:r>
            <a:r>
              <a:rPr lang="en-US" dirty="0" err="1"/>
              <a:t>tp</a:t>
            </a:r>
            <a:r>
              <a:rPr lang="en-US" dirty="0"/>
              <a:t> the receiver. This means that the value is fixed during sharing, and will be reconstructed later. And this last bit is interesting, because as you remember we were trying to solve the conditional abort problem, and this last property gives us exactly what we need.</a:t>
            </a:r>
          </a:p>
          <a:p>
            <a:endParaRPr lang="en-US" dirty="0"/>
          </a:p>
        </p:txBody>
      </p:sp>
      <p:sp>
        <p:nvSpPr>
          <p:cNvPr id="4" name="Foliennummernplatzhalter 3">
            <a:extLst>
              <a:ext uri="{FF2B5EF4-FFF2-40B4-BE49-F238E27FC236}">
                <a16:creationId xmlns:a16="http://schemas.microsoft.com/office/drawing/2014/main" id="{5F91A1BC-2F59-5C05-56A4-483B890C63ED}"/>
              </a:ext>
            </a:extLst>
          </p:cNvPr>
          <p:cNvSpPr>
            <a:spLocks noGrp="1"/>
          </p:cNvSpPr>
          <p:nvPr>
            <p:ph type="sldNum" sz="quarter" idx="5"/>
          </p:nvPr>
        </p:nvSpPr>
        <p:spPr/>
        <p:txBody>
          <a:bodyPr/>
          <a:lstStyle/>
          <a:p>
            <a:fld id="{FD091CEA-E4FE-4E0F-AC8C-004BA0C3EA03}" type="slidenum">
              <a:rPr lang="en-US" smtClean="0"/>
              <a:t>26</a:t>
            </a:fld>
            <a:endParaRPr lang="en-US" dirty="0"/>
          </a:p>
        </p:txBody>
      </p:sp>
    </p:spTree>
    <p:extLst>
      <p:ext uri="{BB962C8B-B14F-4D97-AF65-F5344CB8AC3E}">
        <p14:creationId xmlns:p14="http://schemas.microsoft.com/office/powerpoint/2010/main" val="14430308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091CEA-E4FE-4E0F-AC8C-004BA0C3EA03}" type="slidenum">
              <a:rPr lang="en-US" smtClean="0"/>
              <a:t>27</a:t>
            </a:fld>
            <a:endParaRPr lang="en-US" dirty="0"/>
          </a:p>
        </p:txBody>
      </p:sp>
    </p:spTree>
    <p:extLst>
      <p:ext uri="{BB962C8B-B14F-4D97-AF65-F5344CB8AC3E}">
        <p14:creationId xmlns:p14="http://schemas.microsoft.com/office/powerpoint/2010/main" val="27329364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resiliency of this protocol is 4t in the sending-leaks, and 3t+1 in the execution leaks model. And I should note that this protocol is only efficient for t in O(log \lambda), which is not the case for all the other protocols in our work. However, the interesting part about this protocol is that, as we will see in a few minutes, it comes close to achieving optimal resiliency.</a:t>
            </a:r>
          </a:p>
        </p:txBody>
      </p:sp>
      <p:sp>
        <p:nvSpPr>
          <p:cNvPr id="4" name="Slide Number Placeholder 3"/>
          <p:cNvSpPr>
            <a:spLocks noGrp="1"/>
          </p:cNvSpPr>
          <p:nvPr>
            <p:ph type="sldNum" sz="quarter" idx="5"/>
          </p:nvPr>
        </p:nvSpPr>
        <p:spPr/>
        <p:txBody>
          <a:bodyPr/>
          <a:lstStyle/>
          <a:p>
            <a:fld id="{FD091CEA-E4FE-4E0F-AC8C-004BA0C3EA03}" type="slidenum">
              <a:rPr lang="en-US" smtClean="0"/>
              <a:t>28</a:t>
            </a:fld>
            <a:endParaRPr lang="en-US" dirty="0"/>
          </a:p>
        </p:txBody>
      </p:sp>
    </p:spTree>
    <p:extLst>
      <p:ext uri="{BB962C8B-B14F-4D97-AF65-F5344CB8AC3E}">
        <p14:creationId xmlns:p14="http://schemas.microsoft.com/office/powerpoint/2010/main" val="20942589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174A23-7120-9B33-CF1E-D1732F8AE923}"/>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B9380CD1-403B-A9DD-EA56-9DAE25A0208C}"/>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0F40D864-35F9-5984-115A-7C4C894FCA65}"/>
              </a:ext>
            </a:extLst>
          </p:cNvPr>
          <p:cNvSpPr>
            <a:spLocks noGrp="1"/>
          </p:cNvSpPr>
          <p:nvPr>
            <p:ph type="body" idx="1"/>
          </p:nvPr>
        </p:nvSpPr>
        <p:spPr/>
        <p:txBody>
          <a:bodyPr/>
          <a:lstStyle/>
          <a:p>
            <a:r>
              <a:rPr lang="en-US" dirty="0"/>
              <a:t>So how do we do it? At a high level the way that we commitment to a random value will be decided a by a vector v.  There will be multiple our vectors, and they are defined by </a:t>
            </a:r>
            <a:r>
              <a:rPr lang="en-US" dirty="0" err="1"/>
              <a:t>th</a:t>
            </a:r>
            <a:r>
              <a:rPr lang="en-US" dirty="0"/>
              <a:t> </a:t>
            </a:r>
            <a:r>
              <a:rPr lang="en-US" dirty="0" err="1"/>
              <a:t>eprotocol</a:t>
            </a:r>
            <a:r>
              <a:rPr lang="en-US" dirty="0"/>
              <a:t>. I will later tell you how, but for now just think of it as a predefined vector of zeroes and ones. In the set of parties which have indices corresponding to the positions of 1s are the ones responsible for the generation and commitment of a random value. We will have the dealer, which is the party with the index corresponding to the left-most one of this vector. The job of the dealer is to generate the random value, publish the commitment, and send opening to each </a:t>
            </a:r>
            <a:r>
              <a:rPr lang="en-US" dirty="0" err="1"/>
              <a:t>ther</a:t>
            </a:r>
            <a:r>
              <a:rPr lang="en-US" dirty="0"/>
              <a:t> party with the index corresponding to the position of ones in vector v. Then, everyone who receives values of the dealer, forwards the opening to the set of receiver parties. These receivers will then simply broadcast everything, and as long as there s a single receiver w</a:t>
            </a:r>
          </a:p>
        </p:txBody>
      </p:sp>
      <p:sp>
        <p:nvSpPr>
          <p:cNvPr id="4" name="Foliennummernplatzhalter 3">
            <a:extLst>
              <a:ext uri="{FF2B5EF4-FFF2-40B4-BE49-F238E27FC236}">
                <a16:creationId xmlns:a16="http://schemas.microsoft.com/office/drawing/2014/main" id="{940C6F44-2B45-4A66-790E-67F0ED1C97EB}"/>
              </a:ext>
            </a:extLst>
          </p:cNvPr>
          <p:cNvSpPr>
            <a:spLocks noGrp="1"/>
          </p:cNvSpPr>
          <p:nvPr>
            <p:ph type="sldNum" sz="quarter" idx="5"/>
          </p:nvPr>
        </p:nvSpPr>
        <p:spPr/>
        <p:txBody>
          <a:bodyPr/>
          <a:lstStyle/>
          <a:p>
            <a:fld id="{FD091CEA-E4FE-4E0F-AC8C-004BA0C3EA03}" type="slidenum">
              <a:rPr lang="en-US" smtClean="0"/>
              <a:t>29</a:t>
            </a:fld>
            <a:endParaRPr lang="en-US" dirty="0"/>
          </a:p>
        </p:txBody>
      </p:sp>
    </p:spTree>
    <p:extLst>
      <p:ext uri="{BB962C8B-B14F-4D97-AF65-F5344CB8AC3E}">
        <p14:creationId xmlns:p14="http://schemas.microsoft.com/office/powerpoint/2010/main" val="15599536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A lot of these applications require randomness to satisfy a few important properties. First its </a:t>
            </a:r>
            <a:r>
              <a:rPr lang="en-US" dirty="0" err="1"/>
              <a:t>shouldnt</a:t>
            </a:r>
            <a:r>
              <a:rPr lang="en-US" dirty="0"/>
              <a:t> be possible to predict the randomness before it was generated. Second, no one should be able to bias this randomness. Finally, a lot of applications profit from randomness which can be seen by everyone.</a:t>
            </a:r>
          </a:p>
        </p:txBody>
      </p:sp>
      <p:sp>
        <p:nvSpPr>
          <p:cNvPr id="4" name="Foliennummernplatzhalter 3"/>
          <p:cNvSpPr>
            <a:spLocks noGrp="1"/>
          </p:cNvSpPr>
          <p:nvPr>
            <p:ph type="sldNum" sz="quarter" idx="5"/>
          </p:nvPr>
        </p:nvSpPr>
        <p:spPr/>
        <p:txBody>
          <a:bodyPr/>
          <a:lstStyle/>
          <a:p>
            <a:fld id="{9CB3F423-75BE-4440-B6DE-7ED7B7DE2F38}" type="slidenum">
              <a:rPr lang="de-DE" smtClean="0"/>
              <a:t>3</a:t>
            </a:fld>
            <a:endParaRPr lang="de-DE"/>
          </a:p>
        </p:txBody>
      </p:sp>
    </p:spTree>
    <p:extLst>
      <p:ext uri="{BB962C8B-B14F-4D97-AF65-F5344CB8AC3E}">
        <p14:creationId xmlns:p14="http://schemas.microsoft.com/office/powerpoint/2010/main" val="14200475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This is pretty much all I had today, but in our paper you can find more results. Specifically the protocols based on one –way functions and another protocol based on non-interactive commitments, this time with a higher number of parties, but poly-time for any t </a:t>
            </a:r>
          </a:p>
        </p:txBody>
      </p:sp>
      <p:sp>
        <p:nvSpPr>
          <p:cNvPr id="4" name="Foliennummernplatzhalter 3"/>
          <p:cNvSpPr>
            <a:spLocks noGrp="1"/>
          </p:cNvSpPr>
          <p:nvPr>
            <p:ph type="sldNum" sz="quarter" idx="5"/>
          </p:nvPr>
        </p:nvSpPr>
        <p:spPr/>
        <p:txBody>
          <a:bodyPr/>
          <a:lstStyle/>
          <a:p>
            <a:fld id="{FD091CEA-E4FE-4E0F-AC8C-004BA0C3EA03}" type="slidenum">
              <a:rPr lang="en-US" smtClean="0"/>
              <a:t>33</a:t>
            </a:fld>
            <a:endParaRPr lang="en-US" dirty="0"/>
          </a:p>
        </p:txBody>
      </p:sp>
    </p:spTree>
    <p:extLst>
      <p:ext uri="{BB962C8B-B14F-4D97-AF65-F5344CB8AC3E}">
        <p14:creationId xmlns:p14="http://schemas.microsoft.com/office/powerpoint/2010/main" val="12179636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C365F4-B913-366F-0B22-A3F6E249C03F}"/>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85F296E5-B02E-F1CE-31D2-75BDF240EC2F}"/>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1726FED2-4F49-3DE1-25EA-03BE3B9E5D24}"/>
              </a:ext>
            </a:extLst>
          </p:cNvPr>
          <p:cNvSpPr>
            <a:spLocks noGrp="1"/>
          </p:cNvSpPr>
          <p:nvPr>
            <p:ph type="body" idx="1"/>
          </p:nvPr>
        </p:nvSpPr>
        <p:spPr/>
        <p:txBody>
          <a:bodyPr/>
          <a:lstStyle/>
          <a:p>
            <a:r>
              <a:rPr lang="en-US" dirty="0"/>
              <a:t>In the execution leaks we additionally have the protocol for six parties and two </a:t>
            </a:r>
            <a:r>
              <a:rPr lang="en-US" dirty="0" err="1"/>
              <a:t>corruptiosn</a:t>
            </a:r>
            <a:endParaRPr lang="en-US" dirty="0"/>
          </a:p>
        </p:txBody>
      </p:sp>
      <p:sp>
        <p:nvSpPr>
          <p:cNvPr id="4" name="Foliennummernplatzhalter 3">
            <a:extLst>
              <a:ext uri="{FF2B5EF4-FFF2-40B4-BE49-F238E27FC236}">
                <a16:creationId xmlns:a16="http://schemas.microsoft.com/office/drawing/2014/main" id="{FC328CE2-79F8-215F-1BBA-2AD9906B3818}"/>
              </a:ext>
            </a:extLst>
          </p:cNvPr>
          <p:cNvSpPr>
            <a:spLocks noGrp="1"/>
          </p:cNvSpPr>
          <p:nvPr>
            <p:ph type="sldNum" sz="quarter" idx="5"/>
          </p:nvPr>
        </p:nvSpPr>
        <p:spPr/>
        <p:txBody>
          <a:bodyPr/>
          <a:lstStyle/>
          <a:p>
            <a:fld id="{FD091CEA-E4FE-4E0F-AC8C-004BA0C3EA03}" type="slidenum">
              <a:rPr lang="en-US" smtClean="0"/>
              <a:t>34</a:t>
            </a:fld>
            <a:endParaRPr lang="en-US" dirty="0"/>
          </a:p>
        </p:txBody>
      </p:sp>
    </p:spTree>
    <p:extLst>
      <p:ext uri="{BB962C8B-B14F-4D97-AF65-F5344CB8AC3E}">
        <p14:creationId xmlns:p14="http://schemas.microsoft.com/office/powerpoint/2010/main" val="19191858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believe there are lots of interesting questions in the space…</a:t>
            </a:r>
            <a:endParaRPr lang="de-DE" dirty="0"/>
          </a:p>
        </p:txBody>
      </p:sp>
      <p:sp>
        <p:nvSpPr>
          <p:cNvPr id="4" name="Slide Number Placeholder 3"/>
          <p:cNvSpPr>
            <a:spLocks noGrp="1"/>
          </p:cNvSpPr>
          <p:nvPr>
            <p:ph type="sldNum" sz="quarter" idx="5"/>
          </p:nvPr>
        </p:nvSpPr>
        <p:spPr/>
        <p:txBody>
          <a:bodyPr/>
          <a:lstStyle/>
          <a:p>
            <a:fld id="{FD091CEA-E4FE-4E0F-AC8C-004BA0C3EA03}" type="slidenum">
              <a:rPr lang="en-US" smtClean="0"/>
              <a:t>35</a:t>
            </a:fld>
            <a:endParaRPr lang="en-US" dirty="0"/>
          </a:p>
        </p:txBody>
      </p:sp>
    </p:spTree>
    <p:extLst>
      <p:ext uri="{BB962C8B-B14F-4D97-AF65-F5344CB8AC3E}">
        <p14:creationId xmlns:p14="http://schemas.microsoft.com/office/powerpoint/2010/main" val="6848063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this is precisely the type of randomness that we wish to obtain in this work. To do so, we will be </a:t>
            </a:r>
            <a:r>
              <a:rPr lang="en-US" dirty="0" err="1"/>
              <a:t>workin</a:t>
            </a:r>
            <a:r>
              <a:rPr lang="en-US" dirty="0"/>
              <a:t> in the PASSO model. PASSO stands for Parties Speak </a:t>
            </a:r>
            <a:r>
              <a:rPr lang="en-US" dirty="0" err="1"/>
              <a:t>Sequentilla</a:t>
            </a:r>
            <a:r>
              <a:rPr lang="en-US" dirty="0"/>
              <a:t> Once, and it has been proposed by Nielsen Ribeiro and Obremski three years ago. The model was </a:t>
            </a:r>
            <a:r>
              <a:rPr lang="en-US" dirty="0" err="1"/>
              <a:t>inspireed</a:t>
            </a:r>
            <a:r>
              <a:rPr lang="en-US" dirty="0"/>
              <a:t> by YOSO, which in </a:t>
            </a:r>
            <a:r>
              <a:rPr lang="en-US" dirty="0" err="1"/>
              <a:t>tutn</a:t>
            </a:r>
            <a:r>
              <a:rPr lang="en-US" dirty="0"/>
              <a:t> has been proposed by Gentry et al.</a:t>
            </a:r>
          </a:p>
        </p:txBody>
      </p:sp>
      <p:sp>
        <p:nvSpPr>
          <p:cNvPr id="4" name="Slide Number Placeholder 3"/>
          <p:cNvSpPr>
            <a:spLocks noGrp="1"/>
          </p:cNvSpPr>
          <p:nvPr>
            <p:ph type="sldNum" sz="quarter" idx="5"/>
          </p:nvPr>
        </p:nvSpPr>
        <p:spPr/>
        <p:txBody>
          <a:bodyPr/>
          <a:lstStyle/>
          <a:p>
            <a:fld id="{FD091CEA-E4FE-4E0F-AC8C-004BA0C3EA03}" type="slidenum">
              <a:rPr lang="en-US" smtClean="0"/>
              <a:t>4</a:t>
            </a:fld>
            <a:endParaRPr lang="en-US" dirty="0"/>
          </a:p>
        </p:txBody>
      </p:sp>
    </p:spTree>
    <p:extLst>
      <p:ext uri="{BB962C8B-B14F-4D97-AF65-F5344CB8AC3E}">
        <p14:creationId xmlns:p14="http://schemas.microsoft.com/office/powerpoint/2010/main" val="30768438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As the name says, in PASSO we have n parties which are activated in sequence one after another. Each party has its own source of randomness. Each can output a public message and send private messages to future parties (sending messages backwards is not allowed). The adversary can corrupt any t out of n parties. </a:t>
            </a:r>
          </a:p>
        </p:txBody>
      </p:sp>
      <p:sp>
        <p:nvSpPr>
          <p:cNvPr id="4" name="Foliennummernplatzhalter 3"/>
          <p:cNvSpPr>
            <a:spLocks noGrp="1"/>
          </p:cNvSpPr>
          <p:nvPr>
            <p:ph type="sldNum" sz="quarter" idx="5"/>
          </p:nvPr>
        </p:nvSpPr>
        <p:spPr/>
        <p:txBody>
          <a:bodyPr/>
          <a:lstStyle/>
          <a:p>
            <a:fld id="{FD091CEA-E4FE-4E0F-AC8C-004BA0C3EA03}" type="slidenum">
              <a:rPr lang="en-US" smtClean="0"/>
              <a:t>5</a:t>
            </a:fld>
            <a:endParaRPr lang="en-US" dirty="0"/>
          </a:p>
        </p:txBody>
      </p:sp>
    </p:spTree>
    <p:extLst>
      <p:ext uri="{BB962C8B-B14F-4D97-AF65-F5344CB8AC3E}">
        <p14:creationId xmlns:p14="http://schemas.microsoft.com/office/powerpoint/2010/main" val="23304980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D5CED5-966C-4711-D6E2-412AF9B02899}"/>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E091E48B-D6D1-8573-D5E2-FF1ED4B97604}"/>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A0A1DFE7-C4CC-A7A2-48B7-3100A778EA6E}"/>
              </a:ext>
            </a:extLst>
          </p:cNvPr>
          <p:cNvSpPr>
            <a:spLocks noGrp="1"/>
          </p:cNvSpPr>
          <p:nvPr>
            <p:ph type="body" idx="1"/>
          </p:nvPr>
        </p:nvSpPr>
        <p:spPr/>
        <p:txBody>
          <a:bodyPr/>
          <a:lstStyle/>
          <a:p>
            <a:r>
              <a:rPr lang="en-US" dirty="0"/>
              <a:t>Depending on how the private message exchange is implemented, we distinguish between two variations. Say a party P1 sends a message to a corrupt party P3.</a:t>
            </a:r>
          </a:p>
          <a:p>
            <a:r>
              <a:rPr lang="en-US" dirty="0"/>
              <a:t>In execution-leaks the adversary sees this message only when party P3 is being executed. In sending leaks the adversary will see this message directly after P1 sent it.</a:t>
            </a:r>
          </a:p>
          <a:p>
            <a:endParaRPr lang="en-US" dirty="0"/>
          </a:p>
        </p:txBody>
      </p:sp>
      <p:sp>
        <p:nvSpPr>
          <p:cNvPr id="4" name="Foliennummernplatzhalter 3">
            <a:extLst>
              <a:ext uri="{FF2B5EF4-FFF2-40B4-BE49-F238E27FC236}">
                <a16:creationId xmlns:a16="http://schemas.microsoft.com/office/drawing/2014/main" id="{E31F0405-1BD1-0169-372F-E916BE3AB258}"/>
              </a:ext>
            </a:extLst>
          </p:cNvPr>
          <p:cNvSpPr>
            <a:spLocks noGrp="1"/>
          </p:cNvSpPr>
          <p:nvPr>
            <p:ph type="sldNum" sz="quarter" idx="5"/>
          </p:nvPr>
        </p:nvSpPr>
        <p:spPr/>
        <p:txBody>
          <a:bodyPr/>
          <a:lstStyle/>
          <a:p>
            <a:fld id="{FD091CEA-E4FE-4E0F-AC8C-004BA0C3EA03}" type="slidenum">
              <a:rPr lang="en-US" smtClean="0"/>
              <a:t>6</a:t>
            </a:fld>
            <a:endParaRPr lang="en-US" dirty="0"/>
          </a:p>
        </p:txBody>
      </p:sp>
    </p:spTree>
    <p:extLst>
      <p:ext uri="{BB962C8B-B14F-4D97-AF65-F5344CB8AC3E}">
        <p14:creationId xmlns:p14="http://schemas.microsoft.com/office/powerpoint/2010/main" val="1562697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While working in this model, both in sending leaks and in execution leaks, our goal will be to generate an unbiased public random bit.</a:t>
            </a:r>
          </a:p>
          <a:p>
            <a:endParaRPr lang="de-DE" dirty="0"/>
          </a:p>
        </p:txBody>
      </p:sp>
      <p:sp>
        <p:nvSpPr>
          <p:cNvPr id="4" name="Slide Number Placeholder 3"/>
          <p:cNvSpPr>
            <a:spLocks noGrp="1"/>
          </p:cNvSpPr>
          <p:nvPr>
            <p:ph type="sldNum" sz="quarter" idx="5"/>
          </p:nvPr>
        </p:nvSpPr>
        <p:spPr/>
        <p:txBody>
          <a:bodyPr/>
          <a:lstStyle/>
          <a:p>
            <a:fld id="{FD091CEA-E4FE-4E0F-AC8C-004BA0C3EA03}" type="slidenum">
              <a:rPr lang="en-US" smtClean="0"/>
              <a:t>7</a:t>
            </a:fld>
            <a:endParaRPr lang="en-US" dirty="0"/>
          </a:p>
        </p:txBody>
      </p:sp>
    </p:spTree>
    <p:extLst>
      <p:ext uri="{BB962C8B-B14F-4D97-AF65-F5344CB8AC3E}">
        <p14:creationId xmlns:p14="http://schemas.microsoft.com/office/powerpoint/2010/main" val="34176872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B4C2A9-BDBA-992A-2D7A-FDDE36669A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B295439-C8DA-8C6F-E07B-49E319E40C6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F72D732-F79F-79BD-2188-9084F99BE4B3}"/>
              </a:ext>
            </a:extLst>
          </p:cNvPr>
          <p:cNvSpPr>
            <a:spLocks noGrp="1"/>
          </p:cNvSpPr>
          <p:nvPr>
            <p:ph type="body" idx="1"/>
          </p:nvPr>
        </p:nvSpPr>
        <p:spPr/>
        <p:txBody>
          <a:bodyPr/>
          <a:lstStyle/>
          <a:p>
            <a:r>
              <a:rPr lang="en-US" dirty="0"/>
              <a:t>In terms of prior work, we know results form the Information-theoretic setting, where Nielsen, Ribeiro and </a:t>
            </a:r>
            <a:r>
              <a:rPr lang="en-US" dirty="0" err="1"/>
              <a:t>Obremski</a:t>
            </a:r>
            <a:r>
              <a:rPr lang="en-US" dirty="0"/>
              <a:t> proposed protocols which required 6t+1 parties in the sending leaks. model, and 5t in the execution-leaks model. Unfortunately, the downside of these constructions is that they have exponential communication and computation complexity.</a:t>
            </a:r>
          </a:p>
          <a:p>
            <a:endParaRPr lang="en-US" dirty="0"/>
          </a:p>
          <a:p>
            <a:r>
              <a:rPr lang="en-US" dirty="0"/>
              <a:t>Additionally, that paper showed that it is impossible to obtain information-theoretic protocols that require less, than 4t+1 parties in the sending-leaks model</a:t>
            </a:r>
          </a:p>
        </p:txBody>
      </p:sp>
      <p:sp>
        <p:nvSpPr>
          <p:cNvPr id="4" name="Slide Number Placeholder 3">
            <a:extLst>
              <a:ext uri="{FF2B5EF4-FFF2-40B4-BE49-F238E27FC236}">
                <a16:creationId xmlns:a16="http://schemas.microsoft.com/office/drawing/2014/main" id="{DF033630-0143-A068-89CE-85E0EBEB85D9}"/>
              </a:ext>
            </a:extLst>
          </p:cNvPr>
          <p:cNvSpPr>
            <a:spLocks noGrp="1"/>
          </p:cNvSpPr>
          <p:nvPr>
            <p:ph type="sldNum" sz="quarter" idx="5"/>
          </p:nvPr>
        </p:nvSpPr>
        <p:spPr/>
        <p:txBody>
          <a:bodyPr/>
          <a:lstStyle/>
          <a:p>
            <a:fld id="{FD091CEA-E4FE-4E0F-AC8C-004BA0C3EA03}" type="slidenum">
              <a:rPr lang="en-US" smtClean="0"/>
              <a:t>8</a:t>
            </a:fld>
            <a:endParaRPr lang="en-US" dirty="0"/>
          </a:p>
        </p:txBody>
      </p:sp>
    </p:spTree>
    <p:extLst>
      <p:ext uri="{BB962C8B-B14F-4D97-AF65-F5344CB8AC3E}">
        <p14:creationId xmlns:p14="http://schemas.microsoft.com/office/powerpoint/2010/main" val="11973665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782C84-6ABC-D181-AF7D-FDCEC15958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56A410-AD0A-5EB1-63A6-C7F6E87B466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B841D46-E40D-BC41-7A5C-50C5FB4FD0B9}"/>
              </a:ext>
            </a:extLst>
          </p:cNvPr>
          <p:cNvSpPr>
            <a:spLocks noGrp="1"/>
          </p:cNvSpPr>
          <p:nvPr>
            <p:ph type="body" idx="1"/>
          </p:nvPr>
        </p:nvSpPr>
        <p:spPr/>
        <p:txBody>
          <a:bodyPr/>
          <a:lstStyle/>
          <a:p>
            <a:r>
              <a:rPr lang="en-US" dirty="0"/>
              <a:t>As the only known protocols had exponential </a:t>
            </a:r>
            <a:r>
              <a:rPr lang="en-US" dirty="0" err="1"/>
              <a:t>cpmmunication</a:t>
            </a:r>
            <a:r>
              <a:rPr lang="en-US" dirty="0"/>
              <a:t> and computation, last year ma co-</a:t>
            </a:r>
            <a:r>
              <a:rPr lang="en-US" dirty="0" err="1"/>
              <a:t>athours</a:t>
            </a:r>
            <a:r>
              <a:rPr lang="en-US" dirty="0"/>
              <a:t> and I asked ourselves whether we can get  more efficient distributed randomness in PASSO, and to obtain it with switched to the computational setting.</a:t>
            </a:r>
          </a:p>
          <a:p>
            <a:endParaRPr lang="en-US" dirty="0"/>
          </a:p>
          <a:p>
            <a:r>
              <a:rPr lang="en-US" dirty="0"/>
              <a:t>We proposed two polynomial-time protocols, one based on PVSS (note that this protocol used NIZKs and required setup), and one based on </a:t>
            </a:r>
            <a:r>
              <a:rPr lang="en-US" dirty="0" err="1"/>
              <a:t>verfiable</a:t>
            </a:r>
            <a:r>
              <a:rPr lang="en-US" dirty="0"/>
              <a:t> secret sharing, this time without setup. </a:t>
            </a:r>
          </a:p>
          <a:p>
            <a:r>
              <a:rPr lang="en-US" dirty="0"/>
              <a:t>The PVSS based construction required 3t+2 parties, though I now believe that it can actually be improved, at least in the execution-leaks setting. The VSS based </a:t>
            </a:r>
            <a:r>
              <a:rPr lang="en-US" dirty="0" err="1"/>
              <a:t>constructionrequired</a:t>
            </a:r>
            <a:r>
              <a:rPr lang="en-US" dirty="0"/>
              <a:t> 5t+4 parties in sending leaks and 4t + 4 in execution leaks.</a:t>
            </a:r>
          </a:p>
          <a:p>
            <a:endParaRPr lang="en-US" dirty="0"/>
          </a:p>
          <a:p>
            <a:r>
              <a:rPr lang="en-US" dirty="0"/>
              <a:t>And while these protocols were nice, we felt like they do not give a full picture of what is possible in computational </a:t>
            </a:r>
            <a:r>
              <a:rPr lang="en-US" dirty="0" err="1"/>
              <a:t>passo</a:t>
            </a:r>
            <a:r>
              <a:rPr lang="en-US" dirty="0"/>
              <a:t>.</a:t>
            </a:r>
          </a:p>
        </p:txBody>
      </p:sp>
      <p:sp>
        <p:nvSpPr>
          <p:cNvPr id="4" name="Slide Number Placeholder 3">
            <a:extLst>
              <a:ext uri="{FF2B5EF4-FFF2-40B4-BE49-F238E27FC236}">
                <a16:creationId xmlns:a16="http://schemas.microsoft.com/office/drawing/2014/main" id="{366E1291-58BD-C10C-D192-190AA9AECC01}"/>
              </a:ext>
            </a:extLst>
          </p:cNvPr>
          <p:cNvSpPr>
            <a:spLocks noGrp="1"/>
          </p:cNvSpPr>
          <p:nvPr>
            <p:ph type="sldNum" sz="quarter" idx="5"/>
          </p:nvPr>
        </p:nvSpPr>
        <p:spPr/>
        <p:txBody>
          <a:bodyPr/>
          <a:lstStyle/>
          <a:p>
            <a:fld id="{FD091CEA-E4FE-4E0F-AC8C-004BA0C3EA03}" type="slidenum">
              <a:rPr lang="en-US" smtClean="0"/>
              <a:t>9</a:t>
            </a:fld>
            <a:endParaRPr lang="en-US" dirty="0"/>
          </a:p>
        </p:txBody>
      </p:sp>
    </p:spTree>
    <p:extLst>
      <p:ext uri="{BB962C8B-B14F-4D97-AF65-F5344CB8AC3E}">
        <p14:creationId xmlns:p14="http://schemas.microsoft.com/office/powerpoint/2010/main" val="31079295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BF82B8-F746-9BF6-B736-3EB18B327DA2}"/>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en-US"/>
          </a:p>
        </p:txBody>
      </p:sp>
      <p:sp>
        <p:nvSpPr>
          <p:cNvPr id="3" name="Untertitel 2">
            <a:extLst>
              <a:ext uri="{FF2B5EF4-FFF2-40B4-BE49-F238E27FC236}">
                <a16:creationId xmlns:a16="http://schemas.microsoft.com/office/drawing/2014/main" id="{28466D4B-4027-AE9A-0225-D127EC3FAC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US"/>
          </a:p>
        </p:txBody>
      </p:sp>
      <p:sp>
        <p:nvSpPr>
          <p:cNvPr id="4" name="Datumsplatzhalter 3">
            <a:extLst>
              <a:ext uri="{FF2B5EF4-FFF2-40B4-BE49-F238E27FC236}">
                <a16:creationId xmlns:a16="http://schemas.microsoft.com/office/drawing/2014/main" id="{E990C5CD-872A-ECBB-6197-A7788B9B7F40}"/>
              </a:ext>
            </a:extLst>
          </p:cNvPr>
          <p:cNvSpPr>
            <a:spLocks noGrp="1"/>
          </p:cNvSpPr>
          <p:nvPr>
            <p:ph type="dt" sz="half" idx="10"/>
          </p:nvPr>
        </p:nvSpPr>
        <p:spPr/>
        <p:txBody>
          <a:bodyPr/>
          <a:lstStyle/>
          <a:p>
            <a:fld id="{9474BA90-4695-47E8-9BFA-93066221E930}" type="datetimeFigureOut">
              <a:rPr lang="en-US" smtClean="0"/>
              <a:t>5/6/25</a:t>
            </a:fld>
            <a:endParaRPr lang="en-US" dirty="0"/>
          </a:p>
        </p:txBody>
      </p:sp>
      <p:sp>
        <p:nvSpPr>
          <p:cNvPr id="5" name="Fußzeilenplatzhalter 4">
            <a:extLst>
              <a:ext uri="{FF2B5EF4-FFF2-40B4-BE49-F238E27FC236}">
                <a16:creationId xmlns:a16="http://schemas.microsoft.com/office/drawing/2014/main" id="{F13FBFD6-7318-6D2C-43A8-E5684F6787C3}"/>
              </a:ext>
            </a:extLst>
          </p:cNvPr>
          <p:cNvSpPr>
            <a:spLocks noGrp="1"/>
          </p:cNvSpPr>
          <p:nvPr>
            <p:ph type="ftr" sz="quarter" idx="11"/>
          </p:nvPr>
        </p:nvSpPr>
        <p:spPr/>
        <p:txBody>
          <a:bodyPr/>
          <a:lstStyle/>
          <a:p>
            <a:endParaRPr lang="en-US" dirty="0"/>
          </a:p>
        </p:txBody>
      </p:sp>
      <p:sp>
        <p:nvSpPr>
          <p:cNvPr id="6" name="Foliennummernplatzhalter 5">
            <a:extLst>
              <a:ext uri="{FF2B5EF4-FFF2-40B4-BE49-F238E27FC236}">
                <a16:creationId xmlns:a16="http://schemas.microsoft.com/office/drawing/2014/main" id="{A4B83C3A-7759-86A6-3A92-75D004E3663E}"/>
              </a:ext>
            </a:extLst>
          </p:cNvPr>
          <p:cNvSpPr>
            <a:spLocks noGrp="1"/>
          </p:cNvSpPr>
          <p:nvPr>
            <p:ph type="sldNum" sz="quarter" idx="12"/>
          </p:nvPr>
        </p:nvSpPr>
        <p:spPr/>
        <p:txBody>
          <a:bodyPr/>
          <a:lstStyle/>
          <a:p>
            <a:fld id="{D458A5B4-B794-44D3-93DC-12CECFFE1272}" type="slidenum">
              <a:rPr lang="en-US" smtClean="0"/>
              <a:t>‹#›</a:t>
            </a:fld>
            <a:endParaRPr lang="en-US" dirty="0"/>
          </a:p>
        </p:txBody>
      </p:sp>
    </p:spTree>
    <p:extLst>
      <p:ext uri="{BB962C8B-B14F-4D97-AF65-F5344CB8AC3E}">
        <p14:creationId xmlns:p14="http://schemas.microsoft.com/office/powerpoint/2010/main" val="40502623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8CC37B-037F-7FEA-F539-DB7C3FDEE560}"/>
              </a:ext>
            </a:extLst>
          </p:cNvPr>
          <p:cNvSpPr>
            <a:spLocks noGrp="1"/>
          </p:cNvSpPr>
          <p:nvPr>
            <p:ph type="title"/>
          </p:nvPr>
        </p:nvSpPr>
        <p:spPr/>
        <p:txBody>
          <a:bodyPr/>
          <a:lstStyle/>
          <a:p>
            <a:r>
              <a:rPr lang="de-DE"/>
              <a:t>Mastertitelformat bearbeiten</a:t>
            </a:r>
            <a:endParaRPr lang="en-US"/>
          </a:p>
        </p:txBody>
      </p:sp>
      <p:sp>
        <p:nvSpPr>
          <p:cNvPr id="3" name="Vertikaler Textplatzhalter 2">
            <a:extLst>
              <a:ext uri="{FF2B5EF4-FFF2-40B4-BE49-F238E27FC236}">
                <a16:creationId xmlns:a16="http://schemas.microsoft.com/office/drawing/2014/main" id="{997E4B96-4364-05EC-6391-779928E0BCAF}"/>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umsplatzhalter 3">
            <a:extLst>
              <a:ext uri="{FF2B5EF4-FFF2-40B4-BE49-F238E27FC236}">
                <a16:creationId xmlns:a16="http://schemas.microsoft.com/office/drawing/2014/main" id="{40E3A1E0-044E-E18D-36EC-389214D140A2}"/>
              </a:ext>
            </a:extLst>
          </p:cNvPr>
          <p:cNvSpPr>
            <a:spLocks noGrp="1"/>
          </p:cNvSpPr>
          <p:nvPr>
            <p:ph type="dt" sz="half" idx="10"/>
          </p:nvPr>
        </p:nvSpPr>
        <p:spPr/>
        <p:txBody>
          <a:bodyPr/>
          <a:lstStyle/>
          <a:p>
            <a:fld id="{9474BA90-4695-47E8-9BFA-93066221E930}" type="datetimeFigureOut">
              <a:rPr lang="en-US" smtClean="0"/>
              <a:t>5/6/25</a:t>
            </a:fld>
            <a:endParaRPr lang="en-US" dirty="0"/>
          </a:p>
        </p:txBody>
      </p:sp>
      <p:sp>
        <p:nvSpPr>
          <p:cNvPr id="5" name="Fußzeilenplatzhalter 4">
            <a:extLst>
              <a:ext uri="{FF2B5EF4-FFF2-40B4-BE49-F238E27FC236}">
                <a16:creationId xmlns:a16="http://schemas.microsoft.com/office/drawing/2014/main" id="{DB68FF4F-F39E-71E4-92AB-D33268290FA6}"/>
              </a:ext>
            </a:extLst>
          </p:cNvPr>
          <p:cNvSpPr>
            <a:spLocks noGrp="1"/>
          </p:cNvSpPr>
          <p:nvPr>
            <p:ph type="ftr" sz="quarter" idx="11"/>
          </p:nvPr>
        </p:nvSpPr>
        <p:spPr/>
        <p:txBody>
          <a:bodyPr/>
          <a:lstStyle/>
          <a:p>
            <a:endParaRPr lang="en-US" dirty="0"/>
          </a:p>
        </p:txBody>
      </p:sp>
      <p:sp>
        <p:nvSpPr>
          <p:cNvPr id="6" name="Foliennummernplatzhalter 5">
            <a:extLst>
              <a:ext uri="{FF2B5EF4-FFF2-40B4-BE49-F238E27FC236}">
                <a16:creationId xmlns:a16="http://schemas.microsoft.com/office/drawing/2014/main" id="{ED8630FA-6A87-535F-9ECC-AEEDEF5CEE5F}"/>
              </a:ext>
            </a:extLst>
          </p:cNvPr>
          <p:cNvSpPr>
            <a:spLocks noGrp="1"/>
          </p:cNvSpPr>
          <p:nvPr>
            <p:ph type="sldNum" sz="quarter" idx="12"/>
          </p:nvPr>
        </p:nvSpPr>
        <p:spPr/>
        <p:txBody>
          <a:bodyPr/>
          <a:lstStyle/>
          <a:p>
            <a:fld id="{D458A5B4-B794-44D3-93DC-12CECFFE1272}" type="slidenum">
              <a:rPr lang="en-US" smtClean="0"/>
              <a:t>‹#›</a:t>
            </a:fld>
            <a:endParaRPr lang="en-US" dirty="0"/>
          </a:p>
        </p:txBody>
      </p:sp>
    </p:spTree>
    <p:extLst>
      <p:ext uri="{BB962C8B-B14F-4D97-AF65-F5344CB8AC3E}">
        <p14:creationId xmlns:p14="http://schemas.microsoft.com/office/powerpoint/2010/main" val="26651342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9F78C533-75D2-40A5-9217-4BDB0637FD46}"/>
              </a:ext>
            </a:extLst>
          </p:cNvPr>
          <p:cNvSpPr>
            <a:spLocks noGrp="1"/>
          </p:cNvSpPr>
          <p:nvPr>
            <p:ph type="title" orient="vert"/>
          </p:nvPr>
        </p:nvSpPr>
        <p:spPr>
          <a:xfrm>
            <a:off x="8724900" y="365125"/>
            <a:ext cx="2628900" cy="5811838"/>
          </a:xfrm>
        </p:spPr>
        <p:txBody>
          <a:bodyPr vert="eaVert"/>
          <a:lstStyle/>
          <a:p>
            <a:r>
              <a:rPr lang="de-DE"/>
              <a:t>Mastertitelformat bearbeiten</a:t>
            </a:r>
            <a:endParaRPr lang="en-US"/>
          </a:p>
        </p:txBody>
      </p:sp>
      <p:sp>
        <p:nvSpPr>
          <p:cNvPr id="3" name="Vertikaler Textplatzhalter 2">
            <a:extLst>
              <a:ext uri="{FF2B5EF4-FFF2-40B4-BE49-F238E27FC236}">
                <a16:creationId xmlns:a16="http://schemas.microsoft.com/office/drawing/2014/main" id="{DE1C124C-E7A0-DAAA-E870-F4E5154EA1F2}"/>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umsplatzhalter 3">
            <a:extLst>
              <a:ext uri="{FF2B5EF4-FFF2-40B4-BE49-F238E27FC236}">
                <a16:creationId xmlns:a16="http://schemas.microsoft.com/office/drawing/2014/main" id="{7E3D3BE2-B5FB-866A-71B3-21928ACD2423}"/>
              </a:ext>
            </a:extLst>
          </p:cNvPr>
          <p:cNvSpPr>
            <a:spLocks noGrp="1"/>
          </p:cNvSpPr>
          <p:nvPr>
            <p:ph type="dt" sz="half" idx="10"/>
          </p:nvPr>
        </p:nvSpPr>
        <p:spPr/>
        <p:txBody>
          <a:bodyPr/>
          <a:lstStyle/>
          <a:p>
            <a:fld id="{9474BA90-4695-47E8-9BFA-93066221E930}" type="datetimeFigureOut">
              <a:rPr lang="en-US" smtClean="0"/>
              <a:t>5/6/25</a:t>
            </a:fld>
            <a:endParaRPr lang="en-US" dirty="0"/>
          </a:p>
        </p:txBody>
      </p:sp>
      <p:sp>
        <p:nvSpPr>
          <p:cNvPr id="5" name="Fußzeilenplatzhalter 4">
            <a:extLst>
              <a:ext uri="{FF2B5EF4-FFF2-40B4-BE49-F238E27FC236}">
                <a16:creationId xmlns:a16="http://schemas.microsoft.com/office/drawing/2014/main" id="{BBEB8AC9-013A-BBD9-4E39-F14E88897FBA}"/>
              </a:ext>
            </a:extLst>
          </p:cNvPr>
          <p:cNvSpPr>
            <a:spLocks noGrp="1"/>
          </p:cNvSpPr>
          <p:nvPr>
            <p:ph type="ftr" sz="quarter" idx="11"/>
          </p:nvPr>
        </p:nvSpPr>
        <p:spPr/>
        <p:txBody>
          <a:bodyPr/>
          <a:lstStyle/>
          <a:p>
            <a:endParaRPr lang="en-US" dirty="0"/>
          </a:p>
        </p:txBody>
      </p:sp>
      <p:sp>
        <p:nvSpPr>
          <p:cNvPr id="6" name="Foliennummernplatzhalter 5">
            <a:extLst>
              <a:ext uri="{FF2B5EF4-FFF2-40B4-BE49-F238E27FC236}">
                <a16:creationId xmlns:a16="http://schemas.microsoft.com/office/drawing/2014/main" id="{AF750D09-8190-F62D-8BE0-D0C7E4BD0761}"/>
              </a:ext>
            </a:extLst>
          </p:cNvPr>
          <p:cNvSpPr>
            <a:spLocks noGrp="1"/>
          </p:cNvSpPr>
          <p:nvPr>
            <p:ph type="sldNum" sz="quarter" idx="12"/>
          </p:nvPr>
        </p:nvSpPr>
        <p:spPr/>
        <p:txBody>
          <a:bodyPr/>
          <a:lstStyle/>
          <a:p>
            <a:fld id="{D458A5B4-B794-44D3-93DC-12CECFFE1272}" type="slidenum">
              <a:rPr lang="en-US" smtClean="0"/>
              <a:t>‹#›</a:t>
            </a:fld>
            <a:endParaRPr lang="en-US" dirty="0"/>
          </a:p>
        </p:txBody>
      </p:sp>
    </p:spTree>
    <p:extLst>
      <p:ext uri="{BB962C8B-B14F-4D97-AF65-F5344CB8AC3E}">
        <p14:creationId xmlns:p14="http://schemas.microsoft.com/office/powerpoint/2010/main" val="35903631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43AA37-08B9-3A37-9CEC-E25B2A3B4326}"/>
              </a:ext>
            </a:extLst>
          </p:cNvPr>
          <p:cNvSpPr>
            <a:spLocks noGrp="1"/>
          </p:cNvSpPr>
          <p:nvPr>
            <p:ph type="title"/>
          </p:nvPr>
        </p:nvSpPr>
        <p:spPr/>
        <p:txBody>
          <a:bodyPr/>
          <a:lstStyle/>
          <a:p>
            <a:r>
              <a:rPr lang="de-DE"/>
              <a:t>Mastertitelformat bearbeiten</a:t>
            </a:r>
            <a:endParaRPr lang="en-US"/>
          </a:p>
        </p:txBody>
      </p:sp>
      <p:sp>
        <p:nvSpPr>
          <p:cNvPr id="3" name="Inhaltsplatzhalter 2">
            <a:extLst>
              <a:ext uri="{FF2B5EF4-FFF2-40B4-BE49-F238E27FC236}">
                <a16:creationId xmlns:a16="http://schemas.microsoft.com/office/drawing/2014/main" id="{077DA248-D035-1B7E-CA2C-142C750F9110}"/>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umsplatzhalter 3">
            <a:extLst>
              <a:ext uri="{FF2B5EF4-FFF2-40B4-BE49-F238E27FC236}">
                <a16:creationId xmlns:a16="http://schemas.microsoft.com/office/drawing/2014/main" id="{2B7D4F76-56C7-2E62-9077-37ACC9531141}"/>
              </a:ext>
            </a:extLst>
          </p:cNvPr>
          <p:cNvSpPr>
            <a:spLocks noGrp="1"/>
          </p:cNvSpPr>
          <p:nvPr>
            <p:ph type="dt" sz="half" idx="10"/>
          </p:nvPr>
        </p:nvSpPr>
        <p:spPr/>
        <p:txBody>
          <a:bodyPr/>
          <a:lstStyle/>
          <a:p>
            <a:fld id="{9474BA90-4695-47E8-9BFA-93066221E930}" type="datetimeFigureOut">
              <a:rPr lang="en-US" smtClean="0"/>
              <a:t>5/6/25</a:t>
            </a:fld>
            <a:endParaRPr lang="en-US" dirty="0"/>
          </a:p>
        </p:txBody>
      </p:sp>
      <p:sp>
        <p:nvSpPr>
          <p:cNvPr id="5" name="Fußzeilenplatzhalter 4">
            <a:extLst>
              <a:ext uri="{FF2B5EF4-FFF2-40B4-BE49-F238E27FC236}">
                <a16:creationId xmlns:a16="http://schemas.microsoft.com/office/drawing/2014/main" id="{BCAFE6A9-53A2-DA62-0597-A31793415446}"/>
              </a:ext>
            </a:extLst>
          </p:cNvPr>
          <p:cNvSpPr>
            <a:spLocks noGrp="1"/>
          </p:cNvSpPr>
          <p:nvPr>
            <p:ph type="ftr" sz="quarter" idx="11"/>
          </p:nvPr>
        </p:nvSpPr>
        <p:spPr/>
        <p:txBody>
          <a:bodyPr/>
          <a:lstStyle/>
          <a:p>
            <a:endParaRPr lang="en-US" dirty="0"/>
          </a:p>
        </p:txBody>
      </p:sp>
      <p:sp>
        <p:nvSpPr>
          <p:cNvPr id="6" name="Foliennummernplatzhalter 5">
            <a:extLst>
              <a:ext uri="{FF2B5EF4-FFF2-40B4-BE49-F238E27FC236}">
                <a16:creationId xmlns:a16="http://schemas.microsoft.com/office/drawing/2014/main" id="{E5F048C5-7E63-E371-6BD2-876646A771BC}"/>
              </a:ext>
            </a:extLst>
          </p:cNvPr>
          <p:cNvSpPr>
            <a:spLocks noGrp="1"/>
          </p:cNvSpPr>
          <p:nvPr>
            <p:ph type="sldNum" sz="quarter" idx="12"/>
          </p:nvPr>
        </p:nvSpPr>
        <p:spPr/>
        <p:txBody>
          <a:bodyPr/>
          <a:lstStyle/>
          <a:p>
            <a:fld id="{D458A5B4-B794-44D3-93DC-12CECFFE1272}" type="slidenum">
              <a:rPr lang="en-US" smtClean="0"/>
              <a:t>‹#›</a:t>
            </a:fld>
            <a:endParaRPr lang="en-US" dirty="0"/>
          </a:p>
        </p:txBody>
      </p:sp>
    </p:spTree>
    <p:extLst>
      <p:ext uri="{BB962C8B-B14F-4D97-AF65-F5344CB8AC3E}">
        <p14:creationId xmlns:p14="http://schemas.microsoft.com/office/powerpoint/2010/main" val="37331344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00FC89-C1CC-97E7-CA2A-37EBBD580B3B}"/>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en-US"/>
          </a:p>
        </p:txBody>
      </p:sp>
      <p:sp>
        <p:nvSpPr>
          <p:cNvPr id="3" name="Textplatzhalter 2">
            <a:extLst>
              <a:ext uri="{FF2B5EF4-FFF2-40B4-BE49-F238E27FC236}">
                <a16:creationId xmlns:a16="http://schemas.microsoft.com/office/drawing/2014/main" id="{5ADFB7C6-F2B4-3A81-ABC1-A7E2C1F08F3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25814899-5092-A26B-C30C-88B6C6CFAD1C}"/>
              </a:ext>
            </a:extLst>
          </p:cNvPr>
          <p:cNvSpPr>
            <a:spLocks noGrp="1"/>
          </p:cNvSpPr>
          <p:nvPr>
            <p:ph type="dt" sz="half" idx="10"/>
          </p:nvPr>
        </p:nvSpPr>
        <p:spPr/>
        <p:txBody>
          <a:bodyPr/>
          <a:lstStyle/>
          <a:p>
            <a:fld id="{9474BA90-4695-47E8-9BFA-93066221E930}" type="datetimeFigureOut">
              <a:rPr lang="en-US" smtClean="0"/>
              <a:t>5/6/25</a:t>
            </a:fld>
            <a:endParaRPr lang="en-US" dirty="0"/>
          </a:p>
        </p:txBody>
      </p:sp>
      <p:sp>
        <p:nvSpPr>
          <p:cNvPr id="5" name="Fußzeilenplatzhalter 4">
            <a:extLst>
              <a:ext uri="{FF2B5EF4-FFF2-40B4-BE49-F238E27FC236}">
                <a16:creationId xmlns:a16="http://schemas.microsoft.com/office/drawing/2014/main" id="{EA1BBBD9-4E10-3BA7-9C0D-6A0DB372D710}"/>
              </a:ext>
            </a:extLst>
          </p:cNvPr>
          <p:cNvSpPr>
            <a:spLocks noGrp="1"/>
          </p:cNvSpPr>
          <p:nvPr>
            <p:ph type="ftr" sz="quarter" idx="11"/>
          </p:nvPr>
        </p:nvSpPr>
        <p:spPr/>
        <p:txBody>
          <a:bodyPr/>
          <a:lstStyle/>
          <a:p>
            <a:endParaRPr lang="en-US" dirty="0"/>
          </a:p>
        </p:txBody>
      </p:sp>
      <p:sp>
        <p:nvSpPr>
          <p:cNvPr id="6" name="Foliennummernplatzhalter 5">
            <a:extLst>
              <a:ext uri="{FF2B5EF4-FFF2-40B4-BE49-F238E27FC236}">
                <a16:creationId xmlns:a16="http://schemas.microsoft.com/office/drawing/2014/main" id="{9C4828A9-38A9-95F0-FE79-44D878FE3A48}"/>
              </a:ext>
            </a:extLst>
          </p:cNvPr>
          <p:cNvSpPr>
            <a:spLocks noGrp="1"/>
          </p:cNvSpPr>
          <p:nvPr>
            <p:ph type="sldNum" sz="quarter" idx="12"/>
          </p:nvPr>
        </p:nvSpPr>
        <p:spPr/>
        <p:txBody>
          <a:bodyPr/>
          <a:lstStyle/>
          <a:p>
            <a:fld id="{D458A5B4-B794-44D3-93DC-12CECFFE1272}" type="slidenum">
              <a:rPr lang="en-US" smtClean="0"/>
              <a:t>‹#›</a:t>
            </a:fld>
            <a:endParaRPr lang="en-US" dirty="0"/>
          </a:p>
        </p:txBody>
      </p:sp>
    </p:spTree>
    <p:extLst>
      <p:ext uri="{BB962C8B-B14F-4D97-AF65-F5344CB8AC3E}">
        <p14:creationId xmlns:p14="http://schemas.microsoft.com/office/powerpoint/2010/main" val="22716111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94DD6F-53E7-A4DF-8581-4689E4B1B0F1}"/>
              </a:ext>
            </a:extLst>
          </p:cNvPr>
          <p:cNvSpPr>
            <a:spLocks noGrp="1"/>
          </p:cNvSpPr>
          <p:nvPr>
            <p:ph type="title"/>
          </p:nvPr>
        </p:nvSpPr>
        <p:spPr/>
        <p:txBody>
          <a:bodyPr/>
          <a:lstStyle/>
          <a:p>
            <a:r>
              <a:rPr lang="de-DE"/>
              <a:t>Mastertitelformat bearbeiten</a:t>
            </a:r>
            <a:endParaRPr lang="en-US"/>
          </a:p>
        </p:txBody>
      </p:sp>
      <p:sp>
        <p:nvSpPr>
          <p:cNvPr id="3" name="Inhaltsplatzhalter 2">
            <a:extLst>
              <a:ext uri="{FF2B5EF4-FFF2-40B4-BE49-F238E27FC236}">
                <a16:creationId xmlns:a16="http://schemas.microsoft.com/office/drawing/2014/main" id="{DBAD92F9-8CF5-CC9F-BA0B-0A37D4F730C1}"/>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Inhaltsplatzhalter 3">
            <a:extLst>
              <a:ext uri="{FF2B5EF4-FFF2-40B4-BE49-F238E27FC236}">
                <a16:creationId xmlns:a16="http://schemas.microsoft.com/office/drawing/2014/main" id="{DC4FE7A7-A8F2-D9EC-346D-50F9960DDDBD}"/>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Datumsplatzhalter 4">
            <a:extLst>
              <a:ext uri="{FF2B5EF4-FFF2-40B4-BE49-F238E27FC236}">
                <a16:creationId xmlns:a16="http://schemas.microsoft.com/office/drawing/2014/main" id="{CDF875AC-2ECB-D819-8B8A-8F285CBB28FA}"/>
              </a:ext>
            </a:extLst>
          </p:cNvPr>
          <p:cNvSpPr>
            <a:spLocks noGrp="1"/>
          </p:cNvSpPr>
          <p:nvPr>
            <p:ph type="dt" sz="half" idx="10"/>
          </p:nvPr>
        </p:nvSpPr>
        <p:spPr/>
        <p:txBody>
          <a:bodyPr/>
          <a:lstStyle/>
          <a:p>
            <a:fld id="{9474BA90-4695-47E8-9BFA-93066221E930}" type="datetimeFigureOut">
              <a:rPr lang="en-US" smtClean="0"/>
              <a:t>5/6/25</a:t>
            </a:fld>
            <a:endParaRPr lang="en-US" dirty="0"/>
          </a:p>
        </p:txBody>
      </p:sp>
      <p:sp>
        <p:nvSpPr>
          <p:cNvPr id="6" name="Fußzeilenplatzhalter 5">
            <a:extLst>
              <a:ext uri="{FF2B5EF4-FFF2-40B4-BE49-F238E27FC236}">
                <a16:creationId xmlns:a16="http://schemas.microsoft.com/office/drawing/2014/main" id="{C54A76D0-8372-DEB8-5404-BD6DAA42E09A}"/>
              </a:ext>
            </a:extLst>
          </p:cNvPr>
          <p:cNvSpPr>
            <a:spLocks noGrp="1"/>
          </p:cNvSpPr>
          <p:nvPr>
            <p:ph type="ftr" sz="quarter" idx="11"/>
          </p:nvPr>
        </p:nvSpPr>
        <p:spPr/>
        <p:txBody>
          <a:bodyPr/>
          <a:lstStyle/>
          <a:p>
            <a:endParaRPr lang="en-US" dirty="0"/>
          </a:p>
        </p:txBody>
      </p:sp>
      <p:sp>
        <p:nvSpPr>
          <p:cNvPr id="7" name="Foliennummernplatzhalter 6">
            <a:extLst>
              <a:ext uri="{FF2B5EF4-FFF2-40B4-BE49-F238E27FC236}">
                <a16:creationId xmlns:a16="http://schemas.microsoft.com/office/drawing/2014/main" id="{A3C928A5-290F-058D-296C-C88DC2F35AF6}"/>
              </a:ext>
            </a:extLst>
          </p:cNvPr>
          <p:cNvSpPr>
            <a:spLocks noGrp="1"/>
          </p:cNvSpPr>
          <p:nvPr>
            <p:ph type="sldNum" sz="quarter" idx="12"/>
          </p:nvPr>
        </p:nvSpPr>
        <p:spPr/>
        <p:txBody>
          <a:bodyPr/>
          <a:lstStyle/>
          <a:p>
            <a:fld id="{D458A5B4-B794-44D3-93DC-12CECFFE1272}" type="slidenum">
              <a:rPr lang="en-US" smtClean="0"/>
              <a:t>‹#›</a:t>
            </a:fld>
            <a:endParaRPr lang="en-US" dirty="0"/>
          </a:p>
        </p:txBody>
      </p:sp>
    </p:spTree>
    <p:extLst>
      <p:ext uri="{BB962C8B-B14F-4D97-AF65-F5344CB8AC3E}">
        <p14:creationId xmlns:p14="http://schemas.microsoft.com/office/powerpoint/2010/main" val="31252429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958F79-69A9-C6EA-5743-19C0B680BCC0}"/>
              </a:ext>
            </a:extLst>
          </p:cNvPr>
          <p:cNvSpPr>
            <a:spLocks noGrp="1"/>
          </p:cNvSpPr>
          <p:nvPr>
            <p:ph type="title"/>
          </p:nvPr>
        </p:nvSpPr>
        <p:spPr>
          <a:xfrm>
            <a:off x="839788" y="365125"/>
            <a:ext cx="10515600" cy="1325563"/>
          </a:xfrm>
        </p:spPr>
        <p:txBody>
          <a:bodyPr/>
          <a:lstStyle/>
          <a:p>
            <a:r>
              <a:rPr lang="de-DE"/>
              <a:t>Mastertitelformat bearbeiten</a:t>
            </a:r>
            <a:endParaRPr lang="en-US"/>
          </a:p>
        </p:txBody>
      </p:sp>
      <p:sp>
        <p:nvSpPr>
          <p:cNvPr id="3" name="Textplatzhalter 2">
            <a:extLst>
              <a:ext uri="{FF2B5EF4-FFF2-40B4-BE49-F238E27FC236}">
                <a16:creationId xmlns:a16="http://schemas.microsoft.com/office/drawing/2014/main" id="{F39B508B-5471-C639-3194-D9AC8081EFF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FBC79019-73FA-5ED5-F8F0-9DB65B17E2B2}"/>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Textplatzhalter 4">
            <a:extLst>
              <a:ext uri="{FF2B5EF4-FFF2-40B4-BE49-F238E27FC236}">
                <a16:creationId xmlns:a16="http://schemas.microsoft.com/office/drawing/2014/main" id="{27183E26-7560-C104-C07A-71975806070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8809F920-F609-3736-2213-188120E10B9D}"/>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7" name="Datumsplatzhalter 6">
            <a:extLst>
              <a:ext uri="{FF2B5EF4-FFF2-40B4-BE49-F238E27FC236}">
                <a16:creationId xmlns:a16="http://schemas.microsoft.com/office/drawing/2014/main" id="{6B768599-0795-7956-8528-5B436371F267}"/>
              </a:ext>
            </a:extLst>
          </p:cNvPr>
          <p:cNvSpPr>
            <a:spLocks noGrp="1"/>
          </p:cNvSpPr>
          <p:nvPr>
            <p:ph type="dt" sz="half" idx="10"/>
          </p:nvPr>
        </p:nvSpPr>
        <p:spPr/>
        <p:txBody>
          <a:bodyPr/>
          <a:lstStyle/>
          <a:p>
            <a:fld id="{9474BA90-4695-47E8-9BFA-93066221E930}" type="datetimeFigureOut">
              <a:rPr lang="en-US" smtClean="0"/>
              <a:t>5/6/25</a:t>
            </a:fld>
            <a:endParaRPr lang="en-US" dirty="0"/>
          </a:p>
        </p:txBody>
      </p:sp>
      <p:sp>
        <p:nvSpPr>
          <p:cNvPr id="8" name="Fußzeilenplatzhalter 7">
            <a:extLst>
              <a:ext uri="{FF2B5EF4-FFF2-40B4-BE49-F238E27FC236}">
                <a16:creationId xmlns:a16="http://schemas.microsoft.com/office/drawing/2014/main" id="{FC8F9DC6-A44A-8A93-5797-7466F562DD3C}"/>
              </a:ext>
            </a:extLst>
          </p:cNvPr>
          <p:cNvSpPr>
            <a:spLocks noGrp="1"/>
          </p:cNvSpPr>
          <p:nvPr>
            <p:ph type="ftr" sz="quarter" idx="11"/>
          </p:nvPr>
        </p:nvSpPr>
        <p:spPr/>
        <p:txBody>
          <a:bodyPr/>
          <a:lstStyle/>
          <a:p>
            <a:endParaRPr lang="en-US" dirty="0"/>
          </a:p>
        </p:txBody>
      </p:sp>
      <p:sp>
        <p:nvSpPr>
          <p:cNvPr id="9" name="Foliennummernplatzhalter 8">
            <a:extLst>
              <a:ext uri="{FF2B5EF4-FFF2-40B4-BE49-F238E27FC236}">
                <a16:creationId xmlns:a16="http://schemas.microsoft.com/office/drawing/2014/main" id="{491FA353-8357-C478-BAC9-1BBCD2F598C8}"/>
              </a:ext>
            </a:extLst>
          </p:cNvPr>
          <p:cNvSpPr>
            <a:spLocks noGrp="1"/>
          </p:cNvSpPr>
          <p:nvPr>
            <p:ph type="sldNum" sz="quarter" idx="12"/>
          </p:nvPr>
        </p:nvSpPr>
        <p:spPr/>
        <p:txBody>
          <a:bodyPr/>
          <a:lstStyle/>
          <a:p>
            <a:fld id="{D458A5B4-B794-44D3-93DC-12CECFFE1272}" type="slidenum">
              <a:rPr lang="en-US" smtClean="0"/>
              <a:t>‹#›</a:t>
            </a:fld>
            <a:endParaRPr lang="en-US" dirty="0"/>
          </a:p>
        </p:txBody>
      </p:sp>
    </p:spTree>
    <p:extLst>
      <p:ext uri="{BB962C8B-B14F-4D97-AF65-F5344CB8AC3E}">
        <p14:creationId xmlns:p14="http://schemas.microsoft.com/office/powerpoint/2010/main" val="1547384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F889C3-72FA-2E85-E294-8227CDD4C717}"/>
              </a:ext>
            </a:extLst>
          </p:cNvPr>
          <p:cNvSpPr>
            <a:spLocks noGrp="1"/>
          </p:cNvSpPr>
          <p:nvPr>
            <p:ph type="title"/>
          </p:nvPr>
        </p:nvSpPr>
        <p:spPr/>
        <p:txBody>
          <a:bodyPr/>
          <a:lstStyle/>
          <a:p>
            <a:r>
              <a:rPr lang="de-DE"/>
              <a:t>Mastertitelformat bearbeiten</a:t>
            </a:r>
            <a:endParaRPr lang="en-US"/>
          </a:p>
        </p:txBody>
      </p:sp>
      <p:sp>
        <p:nvSpPr>
          <p:cNvPr id="3" name="Datumsplatzhalter 2">
            <a:extLst>
              <a:ext uri="{FF2B5EF4-FFF2-40B4-BE49-F238E27FC236}">
                <a16:creationId xmlns:a16="http://schemas.microsoft.com/office/drawing/2014/main" id="{0793CCC3-F812-F81C-78DC-FF377E324A17}"/>
              </a:ext>
            </a:extLst>
          </p:cNvPr>
          <p:cNvSpPr>
            <a:spLocks noGrp="1"/>
          </p:cNvSpPr>
          <p:nvPr>
            <p:ph type="dt" sz="half" idx="10"/>
          </p:nvPr>
        </p:nvSpPr>
        <p:spPr/>
        <p:txBody>
          <a:bodyPr/>
          <a:lstStyle/>
          <a:p>
            <a:fld id="{9474BA90-4695-47E8-9BFA-93066221E930}" type="datetimeFigureOut">
              <a:rPr lang="en-US" smtClean="0"/>
              <a:t>5/6/25</a:t>
            </a:fld>
            <a:endParaRPr lang="en-US" dirty="0"/>
          </a:p>
        </p:txBody>
      </p:sp>
      <p:sp>
        <p:nvSpPr>
          <p:cNvPr id="4" name="Fußzeilenplatzhalter 3">
            <a:extLst>
              <a:ext uri="{FF2B5EF4-FFF2-40B4-BE49-F238E27FC236}">
                <a16:creationId xmlns:a16="http://schemas.microsoft.com/office/drawing/2014/main" id="{CA7428CB-AA95-64E8-8FC2-92B86E946A47}"/>
              </a:ext>
            </a:extLst>
          </p:cNvPr>
          <p:cNvSpPr>
            <a:spLocks noGrp="1"/>
          </p:cNvSpPr>
          <p:nvPr>
            <p:ph type="ftr" sz="quarter" idx="11"/>
          </p:nvPr>
        </p:nvSpPr>
        <p:spPr/>
        <p:txBody>
          <a:bodyPr/>
          <a:lstStyle/>
          <a:p>
            <a:endParaRPr lang="en-US" dirty="0"/>
          </a:p>
        </p:txBody>
      </p:sp>
      <p:sp>
        <p:nvSpPr>
          <p:cNvPr id="5" name="Foliennummernplatzhalter 4">
            <a:extLst>
              <a:ext uri="{FF2B5EF4-FFF2-40B4-BE49-F238E27FC236}">
                <a16:creationId xmlns:a16="http://schemas.microsoft.com/office/drawing/2014/main" id="{1E04DF04-BF8E-D6C2-9180-005B85B55D93}"/>
              </a:ext>
            </a:extLst>
          </p:cNvPr>
          <p:cNvSpPr>
            <a:spLocks noGrp="1"/>
          </p:cNvSpPr>
          <p:nvPr>
            <p:ph type="sldNum" sz="quarter" idx="12"/>
          </p:nvPr>
        </p:nvSpPr>
        <p:spPr/>
        <p:txBody>
          <a:bodyPr/>
          <a:lstStyle/>
          <a:p>
            <a:fld id="{D458A5B4-B794-44D3-93DC-12CECFFE1272}" type="slidenum">
              <a:rPr lang="en-US" smtClean="0"/>
              <a:t>‹#›</a:t>
            </a:fld>
            <a:endParaRPr lang="en-US" dirty="0"/>
          </a:p>
        </p:txBody>
      </p:sp>
    </p:spTree>
    <p:extLst>
      <p:ext uri="{BB962C8B-B14F-4D97-AF65-F5344CB8AC3E}">
        <p14:creationId xmlns:p14="http://schemas.microsoft.com/office/powerpoint/2010/main" val="41389291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93609198-B159-2697-4889-3A15A09D9B6C}"/>
              </a:ext>
            </a:extLst>
          </p:cNvPr>
          <p:cNvSpPr>
            <a:spLocks noGrp="1"/>
          </p:cNvSpPr>
          <p:nvPr>
            <p:ph type="dt" sz="half" idx="10"/>
          </p:nvPr>
        </p:nvSpPr>
        <p:spPr/>
        <p:txBody>
          <a:bodyPr/>
          <a:lstStyle/>
          <a:p>
            <a:fld id="{9474BA90-4695-47E8-9BFA-93066221E930}" type="datetimeFigureOut">
              <a:rPr lang="en-US" smtClean="0"/>
              <a:t>5/6/25</a:t>
            </a:fld>
            <a:endParaRPr lang="en-US" dirty="0"/>
          </a:p>
        </p:txBody>
      </p:sp>
      <p:sp>
        <p:nvSpPr>
          <p:cNvPr id="3" name="Fußzeilenplatzhalter 2">
            <a:extLst>
              <a:ext uri="{FF2B5EF4-FFF2-40B4-BE49-F238E27FC236}">
                <a16:creationId xmlns:a16="http://schemas.microsoft.com/office/drawing/2014/main" id="{F9BFBA8C-AD28-9C07-E52A-EE6A8E7001B7}"/>
              </a:ext>
            </a:extLst>
          </p:cNvPr>
          <p:cNvSpPr>
            <a:spLocks noGrp="1"/>
          </p:cNvSpPr>
          <p:nvPr>
            <p:ph type="ftr" sz="quarter" idx="11"/>
          </p:nvPr>
        </p:nvSpPr>
        <p:spPr/>
        <p:txBody>
          <a:bodyPr/>
          <a:lstStyle/>
          <a:p>
            <a:endParaRPr lang="en-US" dirty="0"/>
          </a:p>
        </p:txBody>
      </p:sp>
      <p:sp>
        <p:nvSpPr>
          <p:cNvPr id="4" name="Foliennummernplatzhalter 3">
            <a:extLst>
              <a:ext uri="{FF2B5EF4-FFF2-40B4-BE49-F238E27FC236}">
                <a16:creationId xmlns:a16="http://schemas.microsoft.com/office/drawing/2014/main" id="{88CAA17B-EFDC-DD70-A444-7051850A5F92}"/>
              </a:ext>
            </a:extLst>
          </p:cNvPr>
          <p:cNvSpPr>
            <a:spLocks noGrp="1"/>
          </p:cNvSpPr>
          <p:nvPr>
            <p:ph type="sldNum" sz="quarter" idx="12"/>
          </p:nvPr>
        </p:nvSpPr>
        <p:spPr/>
        <p:txBody>
          <a:bodyPr/>
          <a:lstStyle/>
          <a:p>
            <a:fld id="{D458A5B4-B794-44D3-93DC-12CECFFE1272}" type="slidenum">
              <a:rPr lang="en-US" smtClean="0"/>
              <a:t>‹#›</a:t>
            </a:fld>
            <a:endParaRPr lang="en-US" dirty="0"/>
          </a:p>
        </p:txBody>
      </p:sp>
    </p:spTree>
    <p:extLst>
      <p:ext uri="{BB962C8B-B14F-4D97-AF65-F5344CB8AC3E}">
        <p14:creationId xmlns:p14="http://schemas.microsoft.com/office/powerpoint/2010/main" val="19935447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F0DF53-E631-8970-F85E-24CAEC10A310}"/>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en-US"/>
          </a:p>
        </p:txBody>
      </p:sp>
      <p:sp>
        <p:nvSpPr>
          <p:cNvPr id="3" name="Inhaltsplatzhalter 2">
            <a:extLst>
              <a:ext uri="{FF2B5EF4-FFF2-40B4-BE49-F238E27FC236}">
                <a16:creationId xmlns:a16="http://schemas.microsoft.com/office/drawing/2014/main" id="{071757FC-F813-8FF1-EEED-CE15ACFFE01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Textplatzhalter 3">
            <a:extLst>
              <a:ext uri="{FF2B5EF4-FFF2-40B4-BE49-F238E27FC236}">
                <a16:creationId xmlns:a16="http://schemas.microsoft.com/office/drawing/2014/main" id="{930F51AB-F426-BCFC-2D09-D7C876EC39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4F8D24E5-0B0C-95BC-093C-5E74C04044A7}"/>
              </a:ext>
            </a:extLst>
          </p:cNvPr>
          <p:cNvSpPr>
            <a:spLocks noGrp="1"/>
          </p:cNvSpPr>
          <p:nvPr>
            <p:ph type="dt" sz="half" idx="10"/>
          </p:nvPr>
        </p:nvSpPr>
        <p:spPr/>
        <p:txBody>
          <a:bodyPr/>
          <a:lstStyle/>
          <a:p>
            <a:fld id="{9474BA90-4695-47E8-9BFA-93066221E930}" type="datetimeFigureOut">
              <a:rPr lang="en-US" smtClean="0"/>
              <a:t>5/6/25</a:t>
            </a:fld>
            <a:endParaRPr lang="en-US" dirty="0"/>
          </a:p>
        </p:txBody>
      </p:sp>
      <p:sp>
        <p:nvSpPr>
          <p:cNvPr id="6" name="Fußzeilenplatzhalter 5">
            <a:extLst>
              <a:ext uri="{FF2B5EF4-FFF2-40B4-BE49-F238E27FC236}">
                <a16:creationId xmlns:a16="http://schemas.microsoft.com/office/drawing/2014/main" id="{A4702D43-9D5A-E9AB-A285-0C859A17EDF6}"/>
              </a:ext>
            </a:extLst>
          </p:cNvPr>
          <p:cNvSpPr>
            <a:spLocks noGrp="1"/>
          </p:cNvSpPr>
          <p:nvPr>
            <p:ph type="ftr" sz="quarter" idx="11"/>
          </p:nvPr>
        </p:nvSpPr>
        <p:spPr/>
        <p:txBody>
          <a:bodyPr/>
          <a:lstStyle/>
          <a:p>
            <a:endParaRPr lang="en-US" dirty="0"/>
          </a:p>
        </p:txBody>
      </p:sp>
      <p:sp>
        <p:nvSpPr>
          <p:cNvPr id="7" name="Foliennummernplatzhalter 6">
            <a:extLst>
              <a:ext uri="{FF2B5EF4-FFF2-40B4-BE49-F238E27FC236}">
                <a16:creationId xmlns:a16="http://schemas.microsoft.com/office/drawing/2014/main" id="{10BE296A-F2FE-5ECC-0A89-C7E4F3CD3217}"/>
              </a:ext>
            </a:extLst>
          </p:cNvPr>
          <p:cNvSpPr>
            <a:spLocks noGrp="1"/>
          </p:cNvSpPr>
          <p:nvPr>
            <p:ph type="sldNum" sz="quarter" idx="12"/>
          </p:nvPr>
        </p:nvSpPr>
        <p:spPr/>
        <p:txBody>
          <a:bodyPr/>
          <a:lstStyle/>
          <a:p>
            <a:fld id="{D458A5B4-B794-44D3-93DC-12CECFFE1272}" type="slidenum">
              <a:rPr lang="en-US" smtClean="0"/>
              <a:t>‹#›</a:t>
            </a:fld>
            <a:endParaRPr lang="en-US" dirty="0"/>
          </a:p>
        </p:txBody>
      </p:sp>
    </p:spTree>
    <p:extLst>
      <p:ext uri="{BB962C8B-B14F-4D97-AF65-F5344CB8AC3E}">
        <p14:creationId xmlns:p14="http://schemas.microsoft.com/office/powerpoint/2010/main" val="593352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9C0DD5-32E3-060B-9401-A372E1B39C7A}"/>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en-US"/>
          </a:p>
        </p:txBody>
      </p:sp>
      <p:sp>
        <p:nvSpPr>
          <p:cNvPr id="3" name="Bildplatzhalter 2">
            <a:extLst>
              <a:ext uri="{FF2B5EF4-FFF2-40B4-BE49-F238E27FC236}">
                <a16:creationId xmlns:a16="http://schemas.microsoft.com/office/drawing/2014/main" id="{04FE1E89-6367-298D-6AD8-0AE0413AA5E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platzhalter 3">
            <a:extLst>
              <a:ext uri="{FF2B5EF4-FFF2-40B4-BE49-F238E27FC236}">
                <a16:creationId xmlns:a16="http://schemas.microsoft.com/office/drawing/2014/main" id="{DC103F8D-BB93-58A4-7D5A-61BE8F8445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D141EE5B-964F-4FAF-11D2-3E33F761A6D6}"/>
              </a:ext>
            </a:extLst>
          </p:cNvPr>
          <p:cNvSpPr>
            <a:spLocks noGrp="1"/>
          </p:cNvSpPr>
          <p:nvPr>
            <p:ph type="dt" sz="half" idx="10"/>
          </p:nvPr>
        </p:nvSpPr>
        <p:spPr/>
        <p:txBody>
          <a:bodyPr/>
          <a:lstStyle/>
          <a:p>
            <a:fld id="{9474BA90-4695-47E8-9BFA-93066221E930}" type="datetimeFigureOut">
              <a:rPr lang="en-US" smtClean="0"/>
              <a:t>5/6/25</a:t>
            </a:fld>
            <a:endParaRPr lang="en-US" dirty="0"/>
          </a:p>
        </p:txBody>
      </p:sp>
      <p:sp>
        <p:nvSpPr>
          <p:cNvPr id="6" name="Fußzeilenplatzhalter 5">
            <a:extLst>
              <a:ext uri="{FF2B5EF4-FFF2-40B4-BE49-F238E27FC236}">
                <a16:creationId xmlns:a16="http://schemas.microsoft.com/office/drawing/2014/main" id="{2F180B27-DDFC-0AE5-B1F4-AA95A937F748}"/>
              </a:ext>
            </a:extLst>
          </p:cNvPr>
          <p:cNvSpPr>
            <a:spLocks noGrp="1"/>
          </p:cNvSpPr>
          <p:nvPr>
            <p:ph type="ftr" sz="quarter" idx="11"/>
          </p:nvPr>
        </p:nvSpPr>
        <p:spPr/>
        <p:txBody>
          <a:bodyPr/>
          <a:lstStyle/>
          <a:p>
            <a:endParaRPr lang="en-US" dirty="0"/>
          </a:p>
        </p:txBody>
      </p:sp>
      <p:sp>
        <p:nvSpPr>
          <p:cNvPr id="7" name="Foliennummernplatzhalter 6">
            <a:extLst>
              <a:ext uri="{FF2B5EF4-FFF2-40B4-BE49-F238E27FC236}">
                <a16:creationId xmlns:a16="http://schemas.microsoft.com/office/drawing/2014/main" id="{DBFC670D-4397-8725-9B33-54DD5C7B232D}"/>
              </a:ext>
            </a:extLst>
          </p:cNvPr>
          <p:cNvSpPr>
            <a:spLocks noGrp="1"/>
          </p:cNvSpPr>
          <p:nvPr>
            <p:ph type="sldNum" sz="quarter" idx="12"/>
          </p:nvPr>
        </p:nvSpPr>
        <p:spPr/>
        <p:txBody>
          <a:bodyPr/>
          <a:lstStyle/>
          <a:p>
            <a:fld id="{D458A5B4-B794-44D3-93DC-12CECFFE1272}" type="slidenum">
              <a:rPr lang="en-US" smtClean="0"/>
              <a:t>‹#›</a:t>
            </a:fld>
            <a:endParaRPr lang="en-US" dirty="0"/>
          </a:p>
        </p:txBody>
      </p:sp>
    </p:spTree>
    <p:extLst>
      <p:ext uri="{BB962C8B-B14F-4D97-AF65-F5344CB8AC3E}">
        <p14:creationId xmlns:p14="http://schemas.microsoft.com/office/powerpoint/2010/main" val="6201075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7D69621A-C48F-1B13-4B2D-DD431BA0D3D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en-US"/>
          </a:p>
        </p:txBody>
      </p:sp>
      <p:sp>
        <p:nvSpPr>
          <p:cNvPr id="3" name="Textplatzhalter 2">
            <a:extLst>
              <a:ext uri="{FF2B5EF4-FFF2-40B4-BE49-F238E27FC236}">
                <a16:creationId xmlns:a16="http://schemas.microsoft.com/office/drawing/2014/main" id="{8121A30B-80F2-9A92-71FF-7A904D14770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umsplatzhalter 3">
            <a:extLst>
              <a:ext uri="{FF2B5EF4-FFF2-40B4-BE49-F238E27FC236}">
                <a16:creationId xmlns:a16="http://schemas.microsoft.com/office/drawing/2014/main" id="{644F783A-BB36-1255-EAF1-6DA61668A90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74BA90-4695-47E8-9BFA-93066221E930}" type="datetimeFigureOut">
              <a:rPr lang="en-US" smtClean="0"/>
              <a:t>5/6/25</a:t>
            </a:fld>
            <a:endParaRPr lang="en-US" dirty="0"/>
          </a:p>
        </p:txBody>
      </p:sp>
      <p:sp>
        <p:nvSpPr>
          <p:cNvPr id="5" name="Fußzeilenplatzhalter 4">
            <a:extLst>
              <a:ext uri="{FF2B5EF4-FFF2-40B4-BE49-F238E27FC236}">
                <a16:creationId xmlns:a16="http://schemas.microsoft.com/office/drawing/2014/main" id="{02C1B7D7-570F-5D0B-8852-2C182139E7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Foliennummernplatzhalter 5">
            <a:extLst>
              <a:ext uri="{FF2B5EF4-FFF2-40B4-BE49-F238E27FC236}">
                <a16:creationId xmlns:a16="http://schemas.microsoft.com/office/drawing/2014/main" id="{84B08204-622A-CCFB-8BE7-A009BF651DC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58A5B4-B794-44D3-93DC-12CECFFE1272}" type="slidenum">
              <a:rPr lang="en-US" smtClean="0"/>
              <a:t>‹#›</a:t>
            </a:fld>
            <a:endParaRPr lang="en-US" dirty="0"/>
          </a:p>
        </p:txBody>
      </p:sp>
    </p:spTree>
    <p:extLst>
      <p:ext uri="{BB962C8B-B14F-4D97-AF65-F5344CB8AC3E}">
        <p14:creationId xmlns:p14="http://schemas.microsoft.com/office/powerpoint/2010/main" val="5337643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png"/><Relationship Id="rId3" Type="http://schemas.openxmlformats.org/officeDocument/2006/relationships/image" Target="../media/image21.png"/><Relationship Id="rId7" Type="http://schemas.openxmlformats.org/officeDocument/2006/relationships/image" Target="../media/image29.png"/><Relationship Id="rId12" Type="http://schemas.openxmlformats.org/officeDocument/2006/relationships/image" Target="../media/image34.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6.png"/><Relationship Id="rId15" Type="http://schemas.openxmlformats.org/officeDocument/2006/relationships/image" Target="../media/image37.png"/><Relationship Id="rId10" Type="http://schemas.openxmlformats.org/officeDocument/2006/relationships/image" Target="../media/image32.png"/><Relationship Id="rId4" Type="http://schemas.openxmlformats.org/officeDocument/2006/relationships/image" Target="../media/image24.png"/><Relationship Id="rId9" Type="http://schemas.openxmlformats.org/officeDocument/2006/relationships/image" Target="../media/image31.png"/><Relationship Id="rId14" Type="http://schemas.openxmlformats.org/officeDocument/2006/relationships/image" Target="../media/image36.png"/></Relationships>
</file>

<file path=ppt/slides/_rels/slide28.xml.rels><?xml version="1.0" encoding="UTF-8" standalone="yes"?>
<Relationships xmlns="http://schemas.openxmlformats.org/package/2006/relationships"><Relationship Id="rId3" Type="http://schemas.openxmlformats.org/officeDocument/2006/relationships/image" Target="../media/image16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00.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10.png"/><Relationship Id="rId2" Type="http://schemas.openxmlformats.org/officeDocument/2006/relationships/image" Target="../media/image150.png"/><Relationship Id="rId1" Type="http://schemas.openxmlformats.org/officeDocument/2006/relationships/slideLayout" Target="../slideLayouts/slideLayout2.xml"/><Relationship Id="rId6" Type="http://schemas.openxmlformats.org/officeDocument/2006/relationships/image" Target="../media/image340.png"/><Relationship Id="rId5" Type="http://schemas.openxmlformats.org/officeDocument/2006/relationships/image" Target="../media/image330.png"/><Relationship Id="rId4" Type="http://schemas.openxmlformats.org/officeDocument/2006/relationships/image" Target="../media/image320.png"/></Relationships>
</file>

<file path=ppt/slides/_rels/slide31.xml.rels><?xml version="1.0" encoding="UTF-8" standalone="yes"?>
<Relationships xmlns="http://schemas.openxmlformats.org/package/2006/relationships"><Relationship Id="rId3" Type="http://schemas.openxmlformats.org/officeDocument/2006/relationships/image" Target="../media/image350.png"/><Relationship Id="rId2" Type="http://schemas.openxmlformats.org/officeDocument/2006/relationships/image" Target="../media/image150.png"/><Relationship Id="rId1" Type="http://schemas.openxmlformats.org/officeDocument/2006/relationships/slideLayout" Target="../slideLayouts/slideLayout2.xml"/><Relationship Id="rId6" Type="http://schemas.openxmlformats.org/officeDocument/2006/relationships/image" Target="../media/image340.png"/><Relationship Id="rId5" Type="http://schemas.openxmlformats.org/officeDocument/2006/relationships/image" Target="../media/image330.png"/><Relationship Id="rId4" Type="http://schemas.openxmlformats.org/officeDocument/2006/relationships/image" Target="../media/image320.png"/></Relationships>
</file>

<file path=ppt/slides/_rels/slide32.xml.rels><?xml version="1.0" encoding="UTF-8" standalone="yes"?>
<Relationships xmlns="http://schemas.openxmlformats.org/package/2006/relationships"><Relationship Id="rId2" Type="http://schemas.openxmlformats.org/officeDocument/2006/relationships/image" Target="../media/image25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60.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0D25A7-C224-2584-E2A1-A3835E1A4E78}"/>
              </a:ext>
            </a:extLst>
          </p:cNvPr>
          <p:cNvSpPr>
            <a:spLocks noGrp="1"/>
          </p:cNvSpPr>
          <p:nvPr>
            <p:ph type="ctrTitle"/>
          </p:nvPr>
        </p:nvSpPr>
        <p:spPr>
          <a:xfrm>
            <a:off x="362381" y="946665"/>
            <a:ext cx="11587352" cy="2387600"/>
          </a:xfrm>
        </p:spPr>
        <p:txBody>
          <a:bodyPr>
            <a:noAutofit/>
          </a:bodyPr>
          <a:lstStyle/>
          <a:p>
            <a:r>
              <a:rPr lang="en-US" sz="4400" dirty="0"/>
              <a:t>Efficient Distributed Randomness Generation </a:t>
            </a:r>
            <a:br>
              <a:rPr lang="en-US" sz="4400" dirty="0"/>
            </a:br>
            <a:r>
              <a:rPr lang="en-US" sz="4400" dirty="0"/>
              <a:t>from Minimal Assumptions where </a:t>
            </a:r>
            <a:br>
              <a:rPr lang="en-US" sz="4400" dirty="0"/>
            </a:br>
            <a:r>
              <a:rPr lang="en-US" sz="4400" dirty="0" err="1">
                <a:solidFill>
                  <a:srgbClr val="92D050"/>
                </a:solidFill>
              </a:rPr>
              <a:t>PA</a:t>
            </a:r>
            <a:r>
              <a:rPr lang="en-US" sz="4400" dirty="0" err="1"/>
              <a:t>rties</a:t>
            </a:r>
            <a:r>
              <a:rPr lang="en-US" sz="4400" dirty="0"/>
              <a:t> </a:t>
            </a:r>
            <a:r>
              <a:rPr lang="en-US" sz="4400" dirty="0">
                <a:solidFill>
                  <a:srgbClr val="92D050"/>
                </a:solidFill>
              </a:rPr>
              <a:t>S</a:t>
            </a:r>
            <a:r>
              <a:rPr lang="en-US" sz="4400" dirty="0"/>
              <a:t>peak </a:t>
            </a:r>
            <a:r>
              <a:rPr lang="en-US" sz="4400" dirty="0">
                <a:solidFill>
                  <a:srgbClr val="92D050"/>
                </a:solidFill>
              </a:rPr>
              <a:t>S</a:t>
            </a:r>
            <a:r>
              <a:rPr lang="en-US" sz="4400" dirty="0"/>
              <a:t>equentially </a:t>
            </a:r>
            <a:r>
              <a:rPr lang="en-US" sz="4400" dirty="0">
                <a:solidFill>
                  <a:srgbClr val="92D050"/>
                </a:solidFill>
              </a:rPr>
              <a:t>O</a:t>
            </a:r>
            <a:r>
              <a:rPr lang="en-US" sz="4400" dirty="0"/>
              <a:t>nce</a:t>
            </a:r>
          </a:p>
        </p:txBody>
      </p:sp>
      <p:sp>
        <p:nvSpPr>
          <p:cNvPr id="3" name="Untertitel 2">
            <a:extLst>
              <a:ext uri="{FF2B5EF4-FFF2-40B4-BE49-F238E27FC236}">
                <a16:creationId xmlns:a16="http://schemas.microsoft.com/office/drawing/2014/main" id="{18ECC22D-4F14-4048-AB3B-4A3E415AF972}"/>
              </a:ext>
            </a:extLst>
          </p:cNvPr>
          <p:cNvSpPr>
            <a:spLocks noGrp="1"/>
          </p:cNvSpPr>
          <p:nvPr>
            <p:ph type="subTitle" idx="1"/>
          </p:nvPr>
        </p:nvSpPr>
        <p:spPr>
          <a:xfrm>
            <a:off x="5257537" y="4296142"/>
            <a:ext cx="2629231" cy="400110"/>
          </a:xfrm>
        </p:spPr>
        <p:txBody>
          <a:bodyPr>
            <a:normAutofit/>
          </a:bodyPr>
          <a:lstStyle/>
          <a:p>
            <a:r>
              <a:rPr lang="de-DE" sz="2000" b="0" i="0" u="sng" dirty="0">
                <a:solidFill>
                  <a:srgbClr val="222222"/>
                </a:solidFill>
                <a:effectLst/>
                <a:latin typeface="Arial" panose="020B0604020202020204" pitchFamily="34" charset="0"/>
              </a:rPr>
              <a:t>E</a:t>
            </a:r>
            <a:r>
              <a:rPr lang="de-DE" sz="2000" b="1" i="0" u="sng" dirty="0">
                <a:solidFill>
                  <a:srgbClr val="92D050"/>
                </a:solidFill>
                <a:effectLst/>
                <a:latin typeface="Arial" panose="020B0604020202020204" pitchFamily="34" charset="0"/>
              </a:rPr>
              <a:t>lisa</a:t>
            </a:r>
            <a:r>
              <a:rPr lang="de-DE" sz="2000" b="0" i="0" u="sng" dirty="0">
                <a:solidFill>
                  <a:srgbClr val="222222"/>
                </a:solidFill>
                <a:effectLst/>
                <a:latin typeface="Arial" panose="020B0604020202020204" pitchFamily="34" charset="0"/>
              </a:rPr>
              <a:t>weta </a:t>
            </a:r>
            <a:r>
              <a:rPr lang="de-DE" sz="2000" b="0" i="0" u="sng" dirty="0" err="1">
                <a:solidFill>
                  <a:srgbClr val="222222"/>
                </a:solidFill>
                <a:effectLst/>
                <a:latin typeface="Arial" panose="020B0604020202020204" pitchFamily="34" charset="0"/>
              </a:rPr>
              <a:t>Masserova</a:t>
            </a:r>
            <a:r>
              <a:rPr lang="de-DE" sz="2000" b="0" i="0" u="sng" dirty="0">
                <a:solidFill>
                  <a:srgbClr val="222222"/>
                </a:solidFill>
                <a:effectLst/>
                <a:latin typeface="Arial" panose="020B0604020202020204" pitchFamily="34" charset="0"/>
              </a:rPr>
              <a:t> </a:t>
            </a:r>
            <a:endParaRPr lang="en-US" sz="2000" u="sng" dirty="0"/>
          </a:p>
        </p:txBody>
      </p:sp>
      <p:sp>
        <p:nvSpPr>
          <p:cNvPr id="5" name="Textfeld 4">
            <a:extLst>
              <a:ext uri="{FF2B5EF4-FFF2-40B4-BE49-F238E27FC236}">
                <a16:creationId xmlns:a16="http://schemas.microsoft.com/office/drawing/2014/main" id="{26C02960-6B3A-2CE1-DD8B-6637BE5154E2}"/>
              </a:ext>
            </a:extLst>
          </p:cNvPr>
          <p:cNvSpPr txBox="1"/>
          <p:nvPr/>
        </p:nvSpPr>
        <p:spPr>
          <a:xfrm>
            <a:off x="1574762" y="4283917"/>
            <a:ext cx="2876384" cy="400110"/>
          </a:xfrm>
          <a:prstGeom prst="rect">
            <a:avLst/>
          </a:prstGeom>
          <a:noFill/>
        </p:spPr>
        <p:txBody>
          <a:bodyPr wrap="square">
            <a:spAutoFit/>
          </a:bodyPr>
          <a:lstStyle/>
          <a:p>
            <a:r>
              <a:rPr lang="de-DE" sz="2000" b="0" i="0" dirty="0">
                <a:solidFill>
                  <a:srgbClr val="222222"/>
                </a:solidFill>
                <a:effectLst/>
                <a:latin typeface="Arial" panose="020B0604020202020204" pitchFamily="34" charset="0"/>
              </a:rPr>
              <a:t>Chen-Da Liu-Zhang </a:t>
            </a:r>
            <a:endParaRPr lang="en-US" sz="2000" dirty="0"/>
          </a:p>
        </p:txBody>
      </p:sp>
      <p:sp>
        <p:nvSpPr>
          <p:cNvPr id="7" name="Textfeld 6">
            <a:extLst>
              <a:ext uri="{FF2B5EF4-FFF2-40B4-BE49-F238E27FC236}">
                <a16:creationId xmlns:a16="http://schemas.microsoft.com/office/drawing/2014/main" id="{B0A3E878-64BE-370D-47AC-1127A30C92C2}"/>
              </a:ext>
            </a:extLst>
          </p:cNvPr>
          <p:cNvSpPr txBox="1"/>
          <p:nvPr/>
        </p:nvSpPr>
        <p:spPr>
          <a:xfrm>
            <a:off x="9070393" y="4296142"/>
            <a:ext cx="1862594" cy="400110"/>
          </a:xfrm>
          <a:prstGeom prst="rect">
            <a:avLst/>
          </a:prstGeom>
          <a:noFill/>
        </p:spPr>
        <p:txBody>
          <a:bodyPr wrap="square">
            <a:spAutoFit/>
          </a:bodyPr>
          <a:lstStyle/>
          <a:p>
            <a:r>
              <a:rPr lang="de-DE" sz="2000" b="0" i="0" dirty="0">
                <a:solidFill>
                  <a:srgbClr val="222222"/>
                </a:solidFill>
                <a:effectLst/>
                <a:latin typeface="Arial" panose="020B0604020202020204" pitchFamily="34" charset="0"/>
              </a:rPr>
              <a:t>João Ribeiro</a:t>
            </a:r>
            <a:endParaRPr lang="en-US" sz="2000" dirty="0"/>
          </a:p>
        </p:txBody>
      </p:sp>
      <p:sp>
        <p:nvSpPr>
          <p:cNvPr id="11" name="Textfeld 10">
            <a:extLst>
              <a:ext uri="{FF2B5EF4-FFF2-40B4-BE49-F238E27FC236}">
                <a16:creationId xmlns:a16="http://schemas.microsoft.com/office/drawing/2014/main" id="{143CE334-2754-2B5D-7A56-283FE6CDAF6F}"/>
              </a:ext>
            </a:extLst>
          </p:cNvPr>
          <p:cNvSpPr txBox="1"/>
          <p:nvPr/>
        </p:nvSpPr>
        <p:spPr>
          <a:xfrm>
            <a:off x="6050400" y="5200741"/>
            <a:ext cx="4108837" cy="400110"/>
          </a:xfrm>
          <a:prstGeom prst="rect">
            <a:avLst/>
          </a:prstGeom>
          <a:noFill/>
        </p:spPr>
        <p:txBody>
          <a:bodyPr wrap="square">
            <a:spAutoFit/>
          </a:bodyPr>
          <a:lstStyle/>
          <a:p>
            <a:r>
              <a:rPr lang="de-DE" sz="2000" b="0" i="0" dirty="0">
                <a:solidFill>
                  <a:srgbClr val="222222"/>
                </a:solidFill>
                <a:effectLst/>
                <a:latin typeface="Arial" panose="020B0604020202020204" pitchFamily="34" charset="0"/>
              </a:rPr>
              <a:t>Sri </a:t>
            </a:r>
            <a:r>
              <a:rPr lang="de-DE" sz="2000" b="0" i="0" dirty="0" err="1">
                <a:solidFill>
                  <a:srgbClr val="222222"/>
                </a:solidFill>
                <a:effectLst/>
                <a:latin typeface="Arial" panose="020B0604020202020204" pitchFamily="34" charset="0"/>
              </a:rPr>
              <a:t>AravindaKrishnan</a:t>
            </a:r>
            <a:r>
              <a:rPr lang="de-DE" sz="2000" b="0" i="0" dirty="0">
                <a:solidFill>
                  <a:srgbClr val="222222"/>
                </a:solidFill>
                <a:effectLst/>
                <a:latin typeface="Arial" panose="020B0604020202020204" pitchFamily="34" charset="0"/>
              </a:rPr>
              <a:t> </a:t>
            </a:r>
            <a:r>
              <a:rPr lang="de-DE" sz="2000" b="0" i="0" dirty="0" err="1">
                <a:solidFill>
                  <a:srgbClr val="222222"/>
                </a:solidFill>
                <a:effectLst/>
                <a:latin typeface="Arial" panose="020B0604020202020204" pitchFamily="34" charset="0"/>
              </a:rPr>
              <a:t>Thyagarajan</a:t>
            </a:r>
            <a:endParaRPr lang="en-US" sz="2000" dirty="0"/>
          </a:p>
        </p:txBody>
      </p:sp>
      <p:sp>
        <p:nvSpPr>
          <p:cNvPr id="12" name="Textfeld 11">
            <a:extLst>
              <a:ext uri="{FF2B5EF4-FFF2-40B4-BE49-F238E27FC236}">
                <a16:creationId xmlns:a16="http://schemas.microsoft.com/office/drawing/2014/main" id="{5AB0E0B8-E25D-00C9-2AD1-9CDF51957861}"/>
              </a:ext>
            </a:extLst>
          </p:cNvPr>
          <p:cNvSpPr txBox="1"/>
          <p:nvPr/>
        </p:nvSpPr>
        <p:spPr>
          <a:xfrm>
            <a:off x="3643422" y="5200741"/>
            <a:ext cx="1614115" cy="400110"/>
          </a:xfrm>
          <a:prstGeom prst="rect">
            <a:avLst/>
          </a:prstGeom>
          <a:noFill/>
        </p:spPr>
        <p:txBody>
          <a:bodyPr wrap="square">
            <a:spAutoFit/>
          </a:bodyPr>
          <a:lstStyle/>
          <a:p>
            <a:r>
              <a:rPr lang="de-DE" sz="2000" b="0" i="0" dirty="0" err="1">
                <a:solidFill>
                  <a:srgbClr val="222222"/>
                </a:solidFill>
                <a:effectLst/>
                <a:latin typeface="Arial" panose="020B0604020202020204" pitchFamily="34" charset="0"/>
              </a:rPr>
              <a:t>Pratik</a:t>
            </a:r>
            <a:r>
              <a:rPr lang="de-DE" sz="2000" b="0" i="0" dirty="0">
                <a:solidFill>
                  <a:srgbClr val="222222"/>
                </a:solidFill>
                <a:effectLst/>
                <a:latin typeface="Arial" panose="020B0604020202020204" pitchFamily="34" charset="0"/>
              </a:rPr>
              <a:t> </a:t>
            </a:r>
            <a:r>
              <a:rPr lang="de-DE" sz="2000" b="0" i="0" dirty="0" err="1">
                <a:solidFill>
                  <a:srgbClr val="222222"/>
                </a:solidFill>
                <a:effectLst/>
                <a:latin typeface="Arial" panose="020B0604020202020204" pitchFamily="34" charset="0"/>
              </a:rPr>
              <a:t>Soni</a:t>
            </a:r>
            <a:r>
              <a:rPr lang="de-DE" sz="2000" b="0" i="0" dirty="0">
                <a:solidFill>
                  <a:srgbClr val="222222"/>
                </a:solidFill>
                <a:effectLst/>
                <a:latin typeface="Arial" panose="020B0604020202020204" pitchFamily="34" charset="0"/>
              </a:rPr>
              <a:t> </a:t>
            </a:r>
            <a:endParaRPr lang="en-US" sz="2000" dirty="0"/>
          </a:p>
        </p:txBody>
      </p:sp>
      <p:sp>
        <p:nvSpPr>
          <p:cNvPr id="13" name="Textfeld 12">
            <a:extLst>
              <a:ext uri="{FF2B5EF4-FFF2-40B4-BE49-F238E27FC236}">
                <a16:creationId xmlns:a16="http://schemas.microsoft.com/office/drawing/2014/main" id="{D2830490-4079-9B34-BF81-06B864B16D82}"/>
              </a:ext>
            </a:extLst>
          </p:cNvPr>
          <p:cNvSpPr txBox="1"/>
          <p:nvPr/>
        </p:nvSpPr>
        <p:spPr>
          <a:xfrm>
            <a:off x="5326950" y="6006823"/>
            <a:ext cx="1658215" cy="400110"/>
          </a:xfrm>
          <a:prstGeom prst="rect">
            <a:avLst/>
          </a:prstGeom>
          <a:noFill/>
        </p:spPr>
        <p:txBody>
          <a:bodyPr wrap="square">
            <a:spAutoFit/>
          </a:bodyPr>
          <a:lstStyle/>
          <a:p>
            <a:pPr algn="ctr"/>
            <a:r>
              <a:rPr lang="de-DE" sz="2000" dirty="0">
                <a:solidFill>
                  <a:srgbClr val="222222"/>
                </a:solidFill>
                <a:latin typeface="Arial" panose="020B0604020202020204" pitchFamily="34" charset="0"/>
              </a:rPr>
              <a:t>May 2025</a:t>
            </a:r>
            <a:endParaRPr lang="en-US" sz="2000" dirty="0"/>
          </a:p>
        </p:txBody>
      </p:sp>
      <p:sp>
        <p:nvSpPr>
          <p:cNvPr id="6" name="Textfeld 5">
            <a:extLst>
              <a:ext uri="{FF2B5EF4-FFF2-40B4-BE49-F238E27FC236}">
                <a16:creationId xmlns:a16="http://schemas.microsoft.com/office/drawing/2014/main" id="{8EBE91C8-7492-4DD5-B87B-37D1E0027F19}"/>
              </a:ext>
            </a:extLst>
          </p:cNvPr>
          <p:cNvSpPr txBox="1"/>
          <p:nvPr/>
        </p:nvSpPr>
        <p:spPr>
          <a:xfrm>
            <a:off x="1257182" y="4659957"/>
            <a:ext cx="3028068" cy="461665"/>
          </a:xfrm>
          <a:prstGeom prst="rect">
            <a:avLst/>
          </a:prstGeom>
          <a:noFill/>
        </p:spPr>
        <p:txBody>
          <a:bodyPr wrap="square">
            <a:spAutoFit/>
          </a:bodyPr>
          <a:lstStyle/>
          <a:p>
            <a:pPr algn="ctr"/>
            <a:r>
              <a:rPr lang="en-US" sz="1200" b="0" i="0" dirty="0">
                <a:solidFill>
                  <a:srgbClr val="222222"/>
                </a:solidFill>
                <a:effectLst/>
                <a:latin typeface="Arial" panose="020B0604020202020204" pitchFamily="34" charset="0"/>
              </a:rPr>
              <a:t>Lucerne U. of Applied Sciences and Arts &amp; Web3 Foundation</a:t>
            </a:r>
            <a:endParaRPr lang="en-US" sz="1200" dirty="0"/>
          </a:p>
        </p:txBody>
      </p:sp>
      <p:sp>
        <p:nvSpPr>
          <p:cNvPr id="8" name="Textfeld 7">
            <a:extLst>
              <a:ext uri="{FF2B5EF4-FFF2-40B4-BE49-F238E27FC236}">
                <a16:creationId xmlns:a16="http://schemas.microsoft.com/office/drawing/2014/main" id="{6AF5DDE4-A32A-8B2A-4D72-7B88A3488D67}"/>
              </a:ext>
            </a:extLst>
          </p:cNvPr>
          <p:cNvSpPr txBox="1"/>
          <p:nvPr/>
        </p:nvSpPr>
        <p:spPr>
          <a:xfrm>
            <a:off x="6218637" y="4659957"/>
            <a:ext cx="542132" cy="276999"/>
          </a:xfrm>
          <a:prstGeom prst="rect">
            <a:avLst/>
          </a:prstGeom>
          <a:noFill/>
        </p:spPr>
        <p:txBody>
          <a:bodyPr wrap="square">
            <a:spAutoFit/>
          </a:bodyPr>
          <a:lstStyle/>
          <a:p>
            <a:r>
              <a:rPr lang="en-US" sz="1200" b="0" i="0" dirty="0">
                <a:solidFill>
                  <a:srgbClr val="222222"/>
                </a:solidFill>
                <a:effectLst/>
                <a:latin typeface="Arial" panose="020B0604020202020204" pitchFamily="34" charset="0"/>
              </a:rPr>
              <a:t>CMU</a:t>
            </a:r>
            <a:endParaRPr lang="en-US" sz="1200" dirty="0"/>
          </a:p>
        </p:txBody>
      </p:sp>
      <p:sp>
        <p:nvSpPr>
          <p:cNvPr id="10" name="Textfeld 9">
            <a:extLst>
              <a:ext uri="{FF2B5EF4-FFF2-40B4-BE49-F238E27FC236}">
                <a16:creationId xmlns:a16="http://schemas.microsoft.com/office/drawing/2014/main" id="{38ABB340-E138-BD20-9ED6-C56BAD4F24CE}"/>
              </a:ext>
            </a:extLst>
          </p:cNvPr>
          <p:cNvSpPr txBox="1"/>
          <p:nvPr/>
        </p:nvSpPr>
        <p:spPr>
          <a:xfrm>
            <a:off x="8429880" y="4659957"/>
            <a:ext cx="2629231" cy="276999"/>
          </a:xfrm>
          <a:prstGeom prst="rect">
            <a:avLst/>
          </a:prstGeom>
          <a:noFill/>
        </p:spPr>
        <p:txBody>
          <a:bodyPr wrap="square">
            <a:spAutoFit/>
          </a:bodyPr>
          <a:lstStyle/>
          <a:p>
            <a:pPr algn="ctr"/>
            <a:r>
              <a:rPr lang="pt-BR" sz="1200" b="0" i="0" dirty="0">
                <a:solidFill>
                  <a:srgbClr val="222222"/>
                </a:solidFill>
                <a:effectLst/>
                <a:latin typeface="Arial" panose="020B0604020202020204" pitchFamily="34" charset="0"/>
              </a:rPr>
              <a:t>IT and IST - Universidade de Lisboa</a:t>
            </a:r>
            <a:endParaRPr lang="en-US" sz="1200" dirty="0"/>
          </a:p>
        </p:txBody>
      </p:sp>
      <p:sp>
        <p:nvSpPr>
          <p:cNvPr id="16" name="Textfeld 15">
            <a:extLst>
              <a:ext uri="{FF2B5EF4-FFF2-40B4-BE49-F238E27FC236}">
                <a16:creationId xmlns:a16="http://schemas.microsoft.com/office/drawing/2014/main" id="{1EE2DF21-E16E-DBBF-6738-66F28D8A4298}"/>
              </a:ext>
            </a:extLst>
          </p:cNvPr>
          <p:cNvSpPr txBox="1"/>
          <p:nvPr/>
        </p:nvSpPr>
        <p:spPr>
          <a:xfrm>
            <a:off x="3643422" y="5600851"/>
            <a:ext cx="1401601" cy="276999"/>
          </a:xfrm>
          <a:prstGeom prst="rect">
            <a:avLst/>
          </a:prstGeom>
          <a:noFill/>
        </p:spPr>
        <p:txBody>
          <a:bodyPr wrap="square">
            <a:spAutoFit/>
          </a:bodyPr>
          <a:lstStyle/>
          <a:p>
            <a:r>
              <a:rPr lang="en-US" sz="1200" b="0" i="0" dirty="0">
                <a:solidFill>
                  <a:srgbClr val="222222"/>
                </a:solidFill>
                <a:effectLst/>
                <a:latin typeface="Arial" panose="020B0604020202020204" pitchFamily="34" charset="0"/>
              </a:rPr>
              <a:t>University of Utah</a:t>
            </a:r>
            <a:endParaRPr lang="en-US" sz="1200" dirty="0"/>
          </a:p>
        </p:txBody>
      </p:sp>
      <p:sp>
        <p:nvSpPr>
          <p:cNvPr id="17" name="Textfeld 16">
            <a:extLst>
              <a:ext uri="{FF2B5EF4-FFF2-40B4-BE49-F238E27FC236}">
                <a16:creationId xmlns:a16="http://schemas.microsoft.com/office/drawing/2014/main" id="{6BEBFEA8-DC1B-DBEC-F4F8-1F5AFCEC3DD8}"/>
              </a:ext>
            </a:extLst>
          </p:cNvPr>
          <p:cNvSpPr txBox="1"/>
          <p:nvPr/>
        </p:nvSpPr>
        <p:spPr>
          <a:xfrm>
            <a:off x="7274104" y="5528260"/>
            <a:ext cx="1661431" cy="276999"/>
          </a:xfrm>
          <a:prstGeom prst="rect">
            <a:avLst/>
          </a:prstGeom>
          <a:noFill/>
        </p:spPr>
        <p:txBody>
          <a:bodyPr wrap="square">
            <a:spAutoFit/>
          </a:bodyPr>
          <a:lstStyle/>
          <a:p>
            <a:r>
              <a:rPr lang="de-DE" sz="1200" b="0" i="0" dirty="0">
                <a:solidFill>
                  <a:srgbClr val="222222"/>
                </a:solidFill>
                <a:effectLst/>
                <a:latin typeface="Arial" panose="020B0604020202020204" pitchFamily="34" charset="0"/>
              </a:rPr>
              <a:t>University </a:t>
            </a:r>
            <a:r>
              <a:rPr lang="de-DE" sz="1200" b="0" i="0" dirty="0" err="1">
                <a:solidFill>
                  <a:srgbClr val="222222"/>
                </a:solidFill>
                <a:effectLst/>
                <a:latin typeface="Arial" panose="020B0604020202020204" pitchFamily="34" charset="0"/>
              </a:rPr>
              <a:t>of</a:t>
            </a:r>
            <a:r>
              <a:rPr lang="de-DE" sz="1200" b="0" i="0" dirty="0">
                <a:solidFill>
                  <a:srgbClr val="222222"/>
                </a:solidFill>
                <a:effectLst/>
                <a:latin typeface="Arial" panose="020B0604020202020204" pitchFamily="34" charset="0"/>
              </a:rPr>
              <a:t> Sydney</a:t>
            </a:r>
            <a:endParaRPr lang="en-US" sz="1200" dirty="0"/>
          </a:p>
        </p:txBody>
      </p:sp>
    </p:spTree>
    <p:extLst>
      <p:ext uri="{BB962C8B-B14F-4D97-AF65-F5344CB8AC3E}">
        <p14:creationId xmlns:p14="http://schemas.microsoft.com/office/powerpoint/2010/main" val="3711454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green hills with a white sky&#10;&#10;AI-generated content may be incorrect.">
            <a:extLst>
              <a:ext uri="{FF2B5EF4-FFF2-40B4-BE49-F238E27FC236}">
                <a16:creationId xmlns:a16="http://schemas.microsoft.com/office/drawing/2014/main" id="{4A60F51D-5312-F867-CCE3-4F86A9657489}"/>
              </a:ext>
            </a:extLst>
          </p:cNvPr>
          <p:cNvPicPr>
            <a:picLocks noChangeAspect="1"/>
          </p:cNvPicPr>
          <p:nvPr/>
        </p:nvPicPr>
        <p:blipFill>
          <a:blip r:embed="rId3"/>
          <a:stretch>
            <a:fillRect/>
          </a:stretch>
        </p:blipFill>
        <p:spPr>
          <a:xfrm>
            <a:off x="0" y="0"/>
            <a:ext cx="12192000" cy="6858000"/>
          </a:xfrm>
          <a:prstGeom prst="rect">
            <a:avLst/>
          </a:prstGeom>
        </p:spPr>
      </p:pic>
      <p:sp>
        <p:nvSpPr>
          <p:cNvPr id="5" name="Textfeld 4">
            <a:extLst>
              <a:ext uri="{FF2B5EF4-FFF2-40B4-BE49-F238E27FC236}">
                <a16:creationId xmlns:a16="http://schemas.microsoft.com/office/drawing/2014/main" id="{24E52BAB-BA78-701D-D7D2-18CE76CE0FB5}"/>
              </a:ext>
            </a:extLst>
          </p:cNvPr>
          <p:cNvSpPr txBox="1"/>
          <p:nvPr/>
        </p:nvSpPr>
        <p:spPr>
          <a:xfrm>
            <a:off x="1389218" y="1955734"/>
            <a:ext cx="9874740" cy="646331"/>
          </a:xfrm>
          <a:prstGeom prst="rect">
            <a:avLst/>
          </a:prstGeom>
          <a:noFill/>
        </p:spPr>
        <p:txBody>
          <a:bodyPr wrap="square">
            <a:spAutoFit/>
          </a:bodyPr>
          <a:lstStyle/>
          <a:p>
            <a:pPr marL="0" indent="0" algn="ctr">
              <a:buNone/>
            </a:pPr>
            <a:r>
              <a:rPr lang="en-US" sz="3600" i="1" dirty="0"/>
              <a:t>What is the landscape of computational PASSO?</a:t>
            </a:r>
          </a:p>
        </p:txBody>
      </p:sp>
      <p:sp>
        <p:nvSpPr>
          <p:cNvPr id="2" name="Textfeld 4">
            <a:extLst>
              <a:ext uri="{FF2B5EF4-FFF2-40B4-BE49-F238E27FC236}">
                <a16:creationId xmlns:a16="http://schemas.microsoft.com/office/drawing/2014/main" id="{08923137-9B0A-5462-BC11-C9843574E64C}"/>
              </a:ext>
            </a:extLst>
          </p:cNvPr>
          <p:cNvSpPr txBox="1"/>
          <p:nvPr/>
        </p:nvSpPr>
        <p:spPr>
          <a:xfrm>
            <a:off x="5128590" y="2602065"/>
            <a:ext cx="5898153" cy="646331"/>
          </a:xfrm>
          <a:prstGeom prst="rect">
            <a:avLst/>
          </a:prstGeom>
          <a:noFill/>
        </p:spPr>
        <p:txBody>
          <a:bodyPr wrap="square">
            <a:spAutoFit/>
          </a:bodyPr>
          <a:lstStyle/>
          <a:p>
            <a:pPr marL="0" indent="0" algn="ctr">
              <a:buNone/>
            </a:pPr>
            <a:r>
              <a:rPr lang="en-US" sz="3600" i="1" dirty="0"/>
              <a:t>*in the plain model</a:t>
            </a:r>
          </a:p>
        </p:txBody>
      </p:sp>
    </p:spTree>
    <p:extLst>
      <p:ext uri="{BB962C8B-B14F-4D97-AF65-F5344CB8AC3E}">
        <p14:creationId xmlns:p14="http://schemas.microsoft.com/office/powerpoint/2010/main" val="1854508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9155A4-F2BD-B9FC-CC4D-557B2E7AC43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9DDB7F2-3AC5-6FBF-C2E7-4DED31A2E6FA}"/>
              </a:ext>
            </a:extLst>
          </p:cNvPr>
          <p:cNvSpPr>
            <a:spLocks noGrp="1"/>
          </p:cNvSpPr>
          <p:nvPr>
            <p:ph type="title"/>
          </p:nvPr>
        </p:nvSpPr>
        <p:spPr>
          <a:xfrm>
            <a:off x="699655" y="361444"/>
            <a:ext cx="10515600" cy="1325563"/>
          </a:xfrm>
        </p:spPr>
        <p:txBody>
          <a:bodyPr/>
          <a:lstStyle/>
          <a:p>
            <a:r>
              <a:rPr lang="en-US" dirty="0"/>
              <a:t>PASSO randomness in the plain model, SL</a:t>
            </a:r>
          </a:p>
        </p:txBody>
      </p:sp>
      <p:sp>
        <p:nvSpPr>
          <p:cNvPr id="3" name="Inhaltsplatzhalter 2">
            <a:extLst>
              <a:ext uri="{FF2B5EF4-FFF2-40B4-BE49-F238E27FC236}">
                <a16:creationId xmlns:a16="http://schemas.microsoft.com/office/drawing/2014/main" id="{E8AA755B-509B-0B08-D469-49E9952BE5F6}"/>
              </a:ext>
            </a:extLst>
          </p:cNvPr>
          <p:cNvSpPr>
            <a:spLocks noGrp="1"/>
          </p:cNvSpPr>
          <p:nvPr>
            <p:ph idx="1"/>
          </p:nvPr>
        </p:nvSpPr>
        <p:spPr/>
        <p:txBody>
          <a:bodyPr>
            <a:normAutofit/>
          </a:bodyPr>
          <a:lstStyle/>
          <a:p>
            <a:pPr lvl="1"/>
            <a:endParaRPr lang="en-US" dirty="0"/>
          </a:p>
          <a:p>
            <a:pPr marL="0" indent="0">
              <a:buNone/>
            </a:pPr>
            <a:endParaRPr lang="en-US" dirty="0"/>
          </a:p>
          <a:p>
            <a:pPr marL="0" indent="0">
              <a:buNone/>
            </a:pPr>
            <a:endParaRPr lang="en-US" dirty="0"/>
          </a:p>
          <a:p>
            <a:pPr marL="0" indent="0">
              <a:buNone/>
            </a:pPr>
            <a:endParaRPr lang="en-US" dirty="0"/>
          </a:p>
        </p:txBody>
      </p:sp>
      <p:sp>
        <p:nvSpPr>
          <p:cNvPr id="4" name="Foliennummernplatzhalter 3">
            <a:extLst>
              <a:ext uri="{FF2B5EF4-FFF2-40B4-BE49-F238E27FC236}">
                <a16:creationId xmlns:a16="http://schemas.microsoft.com/office/drawing/2014/main" id="{DA02929B-CB38-53AF-7305-26E33570D087}"/>
              </a:ext>
            </a:extLst>
          </p:cNvPr>
          <p:cNvSpPr>
            <a:spLocks noGrp="1"/>
          </p:cNvSpPr>
          <p:nvPr>
            <p:ph type="sldNum" sz="quarter" idx="12"/>
          </p:nvPr>
        </p:nvSpPr>
        <p:spPr>
          <a:xfrm>
            <a:off x="8610600" y="6356350"/>
            <a:ext cx="2743200" cy="365125"/>
          </a:xfrm>
        </p:spPr>
        <p:txBody>
          <a:bodyPr/>
          <a:lstStyle/>
          <a:p>
            <a:fld id="{9B87267F-81ED-49AC-B7A8-A9CAB0B7F58D}" type="slidenum">
              <a:rPr lang="de-DE" smtClean="0"/>
              <a:t>11</a:t>
            </a:fld>
            <a:endParaRPr lang="de-DE"/>
          </a:p>
        </p:txBody>
      </p:sp>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02D0C45F-FFBE-943D-F4CC-F40113EE4815}"/>
                  </a:ext>
                </a:extLst>
              </p:cNvPr>
              <p:cNvGraphicFramePr>
                <a:graphicFrameLocks noGrp="1"/>
              </p:cNvGraphicFramePr>
              <p:nvPr>
                <p:extLst>
                  <p:ext uri="{D42A27DB-BD31-4B8C-83A1-F6EECF244321}">
                    <p14:modId xmlns:p14="http://schemas.microsoft.com/office/powerpoint/2010/main" val="316593979"/>
                  </p:ext>
                </p:extLst>
              </p:nvPr>
            </p:nvGraphicFramePr>
            <p:xfrm>
              <a:off x="699655" y="2102715"/>
              <a:ext cx="10515600" cy="3497284"/>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val="1260372596"/>
                        </a:ext>
                      </a:extLst>
                    </a:gridCol>
                    <a:gridCol w="2628900">
                      <a:extLst>
                        <a:ext uri="{9D8B030D-6E8A-4147-A177-3AD203B41FA5}">
                          <a16:colId xmlns:a16="http://schemas.microsoft.com/office/drawing/2014/main" val="1721589989"/>
                        </a:ext>
                      </a:extLst>
                    </a:gridCol>
                    <a:gridCol w="2628900">
                      <a:extLst>
                        <a:ext uri="{9D8B030D-6E8A-4147-A177-3AD203B41FA5}">
                          <a16:colId xmlns:a16="http://schemas.microsoft.com/office/drawing/2014/main" val="808580625"/>
                        </a:ext>
                      </a:extLst>
                    </a:gridCol>
                    <a:gridCol w="2628900">
                      <a:extLst>
                        <a:ext uri="{9D8B030D-6E8A-4147-A177-3AD203B41FA5}">
                          <a16:colId xmlns:a16="http://schemas.microsoft.com/office/drawing/2014/main" val="2812602658"/>
                        </a:ext>
                      </a:extLst>
                    </a:gridCol>
                  </a:tblGrid>
                  <a:tr h="382507">
                    <a:tc>
                      <a:txBody>
                        <a:bodyPr/>
                        <a:lstStyle/>
                        <a:p>
                          <a:pPr algn="ctr"/>
                          <a:r>
                            <a:rPr lang="en-US" sz="2000" dirty="0"/>
                            <a:t>Assumptions</a:t>
                          </a:r>
                          <a:endParaRPr lang="en-US" dirty="0"/>
                        </a:p>
                      </a:txBody>
                      <a:tcPr/>
                    </a:tc>
                    <a:tc>
                      <a:txBody>
                        <a:bodyPr/>
                        <a:lstStyle/>
                        <a:p>
                          <a:pPr algn="ctr"/>
                          <a:r>
                            <a:rPr lang="en-US" sz="2000" dirty="0"/>
                            <a:t># of Parties</a:t>
                          </a:r>
                        </a:p>
                      </a:txBody>
                      <a:tcPr/>
                    </a:tc>
                    <a:tc>
                      <a:txBody>
                        <a:bodyPr/>
                        <a:lstStyle/>
                        <a:p>
                          <a:pPr algn="ctr"/>
                          <a:r>
                            <a:rPr lang="en-US" sz="2000" dirty="0"/>
                            <a:t>Poly-time</a:t>
                          </a:r>
                        </a:p>
                      </a:txBody>
                      <a:tcPr/>
                    </a:tc>
                    <a:tc>
                      <a:txBody>
                        <a:bodyPr/>
                        <a:lstStyle/>
                        <a:p>
                          <a:pPr algn="ctr"/>
                          <a:r>
                            <a:rPr lang="en-US" sz="2000" dirty="0"/>
                            <a:t>Source</a:t>
                          </a:r>
                        </a:p>
                      </a:txBody>
                      <a:tcPr/>
                    </a:tc>
                    <a:extLst>
                      <a:ext uri="{0D108BD9-81ED-4DB2-BD59-A6C34878D82A}">
                        <a16:rowId xmlns:a16="http://schemas.microsoft.com/office/drawing/2014/main" val="608717120"/>
                      </a:ext>
                    </a:extLst>
                  </a:tr>
                  <a:tr h="394092">
                    <a:tc>
                      <a:txBody>
                        <a:bodyPr/>
                        <a:lstStyle/>
                        <a:p>
                          <a:pPr algn="ctr"/>
                          <a:r>
                            <a:rPr lang="en-US" sz="2000" dirty="0"/>
                            <a:t>Unconditional</a:t>
                          </a:r>
                        </a:p>
                      </a:txBody>
                      <a:tcPr/>
                    </a:tc>
                    <a:tc>
                      <a:txBody>
                        <a:bodyPr/>
                        <a:lstStyle/>
                        <a:p>
                          <a:pPr algn="ctr"/>
                          <a14:m>
                            <m:oMathPara xmlns:m="http://schemas.openxmlformats.org/officeDocument/2006/math">
                              <m:oMathParaPr>
                                <m:jc m:val="centerGroup"/>
                              </m:oMathParaPr>
                              <m:oMath xmlns:m="http://schemas.openxmlformats.org/officeDocument/2006/math">
                                <m:r>
                                  <a:rPr lang="en-US" sz="2000" i="1" dirty="0" smtClean="0">
                                    <a:latin typeface="Cambria Math" panose="02040503050406030204" pitchFamily="18" charset="0"/>
                                  </a:rPr>
                                  <m:t>6</m:t>
                                </m:r>
                                <m:r>
                                  <a:rPr lang="en-US" sz="2000" i="1" dirty="0" smtClean="0">
                                    <a:latin typeface="Cambria Math" panose="02040503050406030204" pitchFamily="18" charset="0"/>
                                  </a:rPr>
                                  <m:t>𝑡</m:t>
                                </m:r>
                                <m:r>
                                  <a:rPr lang="en-US" sz="2000" i="1" dirty="0" smtClean="0">
                                    <a:latin typeface="Cambria Math" panose="02040503050406030204" pitchFamily="18" charset="0"/>
                                  </a:rPr>
                                  <m:t>+1</m:t>
                                </m:r>
                              </m:oMath>
                            </m:oMathPara>
                          </a14:m>
                          <a:endParaRPr lang="en-US" sz="2000" dirty="0"/>
                        </a:p>
                      </a:txBody>
                      <a:tcPr/>
                    </a:tc>
                    <a:tc>
                      <a:txBody>
                        <a:bodyPr/>
                        <a:lstStyle/>
                        <a:p>
                          <a:pPr algn="ctr"/>
                          <a:r>
                            <a:rPr lang="en-US" sz="2000" dirty="0"/>
                            <a:t>For </a:t>
                          </a:r>
                          <a14:m>
                            <m:oMath xmlns:m="http://schemas.openxmlformats.org/officeDocument/2006/math">
                              <m:r>
                                <a:rPr lang="en-US" sz="2000" i="1" dirty="0" smtClean="0">
                                  <a:latin typeface="Cambria Math" panose="02040503050406030204" pitchFamily="18" charset="0"/>
                                </a:rPr>
                                <m:t>𝑡</m:t>
                              </m:r>
                              <m:r>
                                <a:rPr lang="en-US" sz="2000" i="1" dirty="0" smtClean="0">
                                  <a:latin typeface="Cambria Math" panose="02040503050406030204" pitchFamily="18" charset="0"/>
                                </a:rPr>
                                <m:t>=</m:t>
                              </m:r>
                              <m:r>
                                <a:rPr lang="en-US" sz="2000" i="1" dirty="0" smtClean="0">
                                  <a:latin typeface="Cambria Math" panose="02040503050406030204" pitchFamily="18" charset="0"/>
                                </a:rPr>
                                <m:t>𝑂</m:t>
                              </m:r>
                              <m:r>
                                <a:rPr lang="en-US" sz="2000" i="1" dirty="0" smtClean="0">
                                  <a:latin typeface="Cambria Math" panose="02040503050406030204" pitchFamily="18" charset="0"/>
                                </a:rPr>
                                <m:t>(</m:t>
                              </m:r>
                              <m:r>
                                <m:rPr>
                                  <m:sty m:val="p"/>
                                </m:rPr>
                                <a:rPr lang="en-US" sz="2000" i="1" dirty="0" smtClean="0">
                                  <a:latin typeface="Cambria Math" panose="02040503050406030204" pitchFamily="18" charset="0"/>
                                </a:rPr>
                                <m:t>log</m:t>
                              </m:r>
                              <m:r>
                                <a:rPr lang="en-US" sz="2000" i="1" dirty="0" smtClean="0">
                                  <a:latin typeface="Cambria Math" panose="02040503050406030204" pitchFamily="18" charset="0"/>
                                </a:rPr>
                                <m:t>⁡</m:t>
                              </m:r>
                              <m:r>
                                <a:rPr lang="en-US" sz="2000" i="1" dirty="0" smtClean="0">
                                  <a:latin typeface="Cambria Math" panose="02040503050406030204" pitchFamily="18" charset="0"/>
                                  <a:ea typeface="Cambria Math" panose="02040503050406030204" pitchFamily="18" charset="0"/>
                                </a:rPr>
                                <m:t>𝜆</m:t>
                              </m:r>
                              <m:r>
                                <a:rPr lang="en-US" sz="2000" i="1" dirty="0" smtClean="0">
                                  <a:latin typeface="Cambria Math" panose="02040503050406030204" pitchFamily="18" charset="0"/>
                                </a:rPr>
                                <m:t>)</m:t>
                              </m:r>
                            </m:oMath>
                          </a14:m>
                          <a:endParaRPr lang="en-US" sz="2000" dirty="0"/>
                        </a:p>
                      </a:txBody>
                      <a:tcPr/>
                    </a:tc>
                    <a:tc>
                      <a:txBody>
                        <a:bodyPr/>
                        <a:lstStyle/>
                        <a:p>
                          <a:pPr algn="ctr"/>
                          <a:r>
                            <a:rPr lang="en-US" sz="2000" dirty="0"/>
                            <a:t>[NRO21]</a:t>
                          </a:r>
                        </a:p>
                      </a:txBody>
                      <a:tcPr/>
                    </a:tc>
                    <a:extLst>
                      <a:ext uri="{0D108BD9-81ED-4DB2-BD59-A6C34878D82A}">
                        <a16:rowId xmlns:a16="http://schemas.microsoft.com/office/drawing/2014/main" val="3523817170"/>
                      </a:ext>
                    </a:extLst>
                  </a:tr>
                  <a:tr h="382507">
                    <a:tc>
                      <a:txBody>
                        <a:bodyPr/>
                        <a:lstStyle/>
                        <a:p>
                          <a:pPr algn="ctr"/>
                          <a:r>
                            <a:rPr lang="en-US" sz="2000" dirty="0"/>
                            <a:t>DDH</a:t>
                          </a:r>
                        </a:p>
                      </a:txBody>
                      <a:tcPr/>
                    </a:tc>
                    <a:tc>
                      <a:txBody>
                        <a:bodyPr/>
                        <a:lstStyle/>
                        <a:p>
                          <a:pPr algn="ctr"/>
                          <a14:m>
                            <m:oMathPara xmlns:m="http://schemas.openxmlformats.org/officeDocument/2006/math">
                              <m:oMathParaPr>
                                <m:jc m:val="centerGroup"/>
                              </m:oMathParaPr>
                              <m:oMath xmlns:m="http://schemas.openxmlformats.org/officeDocument/2006/math">
                                <m:r>
                                  <a:rPr lang="en-US" sz="2000" i="1" dirty="0" smtClean="0">
                                    <a:latin typeface="Cambria Math" panose="02040503050406030204" pitchFamily="18" charset="0"/>
                                  </a:rPr>
                                  <m:t>5</m:t>
                                </m:r>
                                <m:r>
                                  <a:rPr lang="en-US" sz="2000" i="1" dirty="0" smtClean="0">
                                    <a:latin typeface="Cambria Math" panose="02040503050406030204" pitchFamily="18" charset="0"/>
                                  </a:rPr>
                                  <m:t>𝑡</m:t>
                                </m:r>
                                <m:r>
                                  <a:rPr lang="en-US" sz="2000" i="1" dirty="0" smtClean="0">
                                    <a:latin typeface="Cambria Math" panose="02040503050406030204" pitchFamily="18" charset="0"/>
                                  </a:rPr>
                                  <m:t>+4</m:t>
                                </m:r>
                              </m:oMath>
                            </m:oMathPara>
                          </a14:m>
                          <a:endParaRPr lang="en-US" sz="2000" dirty="0"/>
                        </a:p>
                      </a:txBody>
                      <a:tcPr/>
                    </a:tc>
                    <a:tc>
                      <a:txBody>
                        <a:bodyPr/>
                        <a:lstStyle/>
                        <a:p>
                          <a:pPr algn="ctr"/>
                          <a:r>
                            <a:rPr lang="en-US" sz="2000" dirty="0"/>
                            <a:t>Any </a:t>
                          </a:r>
                          <a14:m>
                            <m:oMath xmlns:m="http://schemas.openxmlformats.org/officeDocument/2006/math">
                              <m:r>
                                <a:rPr lang="en-US" sz="2000" i="1" dirty="0" smtClean="0">
                                  <a:latin typeface="Cambria Math" panose="02040503050406030204" pitchFamily="18" charset="0"/>
                                </a:rPr>
                                <m:t>𝑡</m:t>
                              </m:r>
                            </m:oMath>
                          </a14:m>
                          <a:endParaRPr lang="en-US" sz="2000" dirty="0"/>
                        </a:p>
                      </a:txBody>
                      <a:tcPr/>
                    </a:tc>
                    <a:tc>
                      <a:txBody>
                        <a:bodyPr/>
                        <a:lstStyle/>
                        <a:p>
                          <a:pPr algn="ctr"/>
                          <a:r>
                            <a:rPr lang="en-US" sz="2000" dirty="0"/>
                            <a:t>[FC’24]</a:t>
                          </a:r>
                        </a:p>
                      </a:txBody>
                      <a:tcPr/>
                    </a:tc>
                    <a:extLst>
                      <a:ext uri="{0D108BD9-81ED-4DB2-BD59-A6C34878D82A}">
                        <a16:rowId xmlns:a16="http://schemas.microsoft.com/office/drawing/2014/main" val="3788276440"/>
                      </a:ext>
                    </a:extLst>
                  </a:tr>
                  <a:tr h="449291">
                    <a:tc>
                      <a:txBody>
                        <a:bodyPr/>
                        <a:lstStyle/>
                        <a:p>
                          <a:pPr algn="ctr"/>
                          <a:endParaRPr lang="en-US" sz="2000" dirty="0"/>
                        </a:p>
                      </a:txBody>
                      <a:tcPr/>
                    </a:tc>
                    <a:tc>
                      <a:txBody>
                        <a:bodyPr/>
                        <a:lstStyle/>
                        <a:p>
                          <a:pPr algn="ctr"/>
                          <a:endParaRPr lang="en-US" sz="2000" dirty="0"/>
                        </a:p>
                      </a:txBody>
                      <a:tcPr/>
                    </a:tc>
                    <a:tc>
                      <a:txBody>
                        <a:bodyPr/>
                        <a:lstStyle/>
                        <a:p>
                          <a:pPr algn="ctr"/>
                          <a:endParaRPr lang="en-US" sz="20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p>
                      </a:txBody>
                      <a:tcPr/>
                    </a:tc>
                    <a:extLst>
                      <a:ext uri="{0D108BD9-81ED-4DB2-BD59-A6C34878D82A}">
                        <a16:rowId xmlns:a16="http://schemas.microsoft.com/office/drawing/2014/main" val="2141811482"/>
                      </a:ext>
                    </a:extLst>
                  </a:tr>
                  <a:tr h="672682">
                    <a:tc>
                      <a:txBody>
                        <a:bodyPr/>
                        <a:lstStyle/>
                        <a:p>
                          <a:pPr algn="ctr"/>
                          <a:endParaRPr lang="en-US" sz="2000" dirty="0"/>
                        </a:p>
                      </a:txBody>
                      <a:tcPr/>
                    </a:tc>
                    <a:tc>
                      <a:txBody>
                        <a:bodyPr/>
                        <a:lstStyle/>
                        <a:p>
                          <a:pPr algn="ctr"/>
                          <a:endParaRPr lang="en-US" sz="2000" dirty="0"/>
                        </a:p>
                      </a:txBody>
                      <a:tcPr/>
                    </a:tc>
                    <a:tc>
                      <a:txBody>
                        <a:bodyPr/>
                        <a:lstStyle/>
                        <a:p>
                          <a:pPr algn="ctr"/>
                          <a:endParaRPr lang="en-US" sz="20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p>
                      </a:txBody>
                      <a:tcPr/>
                    </a:tc>
                    <a:extLst>
                      <a:ext uri="{0D108BD9-81ED-4DB2-BD59-A6C34878D82A}">
                        <a16:rowId xmlns:a16="http://schemas.microsoft.com/office/drawing/2014/main" val="263298516"/>
                      </a:ext>
                    </a:extLst>
                  </a:tr>
                  <a:tr h="67674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p>
                      </a:txBody>
                      <a:tcPr/>
                    </a:tc>
                    <a:tc>
                      <a:txBody>
                        <a:bodyPr/>
                        <a:lstStyle/>
                        <a:p>
                          <a:pPr algn="ctr"/>
                          <a:endParaRPr lang="en-US" sz="2000" dirty="0"/>
                        </a:p>
                      </a:txBody>
                      <a:tcPr/>
                    </a:tc>
                    <a:tc>
                      <a:txBody>
                        <a:bodyPr/>
                        <a:lstStyle/>
                        <a:p>
                          <a:pPr algn="ctr"/>
                          <a:endParaRPr lang="en-US" sz="20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p>
                      </a:txBody>
                      <a:tcPr/>
                    </a:tc>
                    <a:extLst>
                      <a:ext uri="{0D108BD9-81ED-4DB2-BD59-A6C34878D82A}">
                        <a16:rowId xmlns:a16="http://schemas.microsoft.com/office/drawing/2014/main" val="790531917"/>
                      </a:ext>
                    </a:extLst>
                  </a:tr>
                  <a:tr h="509848">
                    <a:tc>
                      <a:txBody>
                        <a:bodyPr/>
                        <a:lstStyle/>
                        <a:p>
                          <a:pPr algn="ctr"/>
                          <a:endParaRPr lang="en-US" sz="2000" dirty="0"/>
                        </a:p>
                      </a:txBody>
                      <a:tcPr/>
                    </a:tc>
                    <a:tc>
                      <a:txBody>
                        <a:bodyPr/>
                        <a:lstStyle/>
                        <a:p>
                          <a:pPr algn="ctr"/>
                          <a:endParaRPr lang="en-US" sz="2000" dirty="0"/>
                        </a:p>
                      </a:txBody>
                      <a:tcPr/>
                    </a:tc>
                    <a:tc>
                      <a:txBody>
                        <a:bodyPr/>
                        <a:lstStyle/>
                        <a:p>
                          <a:pPr algn="ctr"/>
                          <a:endParaRPr lang="en-US" sz="20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p>
                      </a:txBody>
                      <a:tcPr/>
                    </a:tc>
                    <a:extLst>
                      <a:ext uri="{0D108BD9-81ED-4DB2-BD59-A6C34878D82A}">
                        <a16:rowId xmlns:a16="http://schemas.microsoft.com/office/drawing/2014/main" val="4161101761"/>
                      </a:ext>
                    </a:extLst>
                  </a:tr>
                </a:tbl>
              </a:graphicData>
            </a:graphic>
          </p:graphicFrame>
        </mc:Choice>
        <mc:Fallback xmlns="">
          <p:graphicFrame>
            <p:nvGraphicFramePr>
              <p:cNvPr id="5" name="Table 4">
                <a:extLst>
                  <a:ext uri="{FF2B5EF4-FFF2-40B4-BE49-F238E27FC236}">
                    <a16:creationId xmlns:a16="http://schemas.microsoft.com/office/drawing/2014/main" id="{02D0C45F-FFBE-943D-F4CC-F40113EE4815}"/>
                  </a:ext>
                </a:extLst>
              </p:cNvPr>
              <p:cNvGraphicFramePr>
                <a:graphicFrameLocks noGrp="1"/>
              </p:cNvGraphicFramePr>
              <p:nvPr>
                <p:extLst>
                  <p:ext uri="{D42A27DB-BD31-4B8C-83A1-F6EECF244321}">
                    <p14:modId xmlns:p14="http://schemas.microsoft.com/office/powerpoint/2010/main" val="316593979"/>
                  </p:ext>
                </p:extLst>
              </p:nvPr>
            </p:nvGraphicFramePr>
            <p:xfrm>
              <a:off x="699655" y="2102715"/>
              <a:ext cx="10515600" cy="3497284"/>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val="1260372596"/>
                        </a:ext>
                      </a:extLst>
                    </a:gridCol>
                    <a:gridCol w="2628900">
                      <a:extLst>
                        <a:ext uri="{9D8B030D-6E8A-4147-A177-3AD203B41FA5}">
                          <a16:colId xmlns:a16="http://schemas.microsoft.com/office/drawing/2014/main" val="1721589989"/>
                        </a:ext>
                      </a:extLst>
                    </a:gridCol>
                    <a:gridCol w="2628900">
                      <a:extLst>
                        <a:ext uri="{9D8B030D-6E8A-4147-A177-3AD203B41FA5}">
                          <a16:colId xmlns:a16="http://schemas.microsoft.com/office/drawing/2014/main" val="808580625"/>
                        </a:ext>
                      </a:extLst>
                    </a:gridCol>
                    <a:gridCol w="2628900">
                      <a:extLst>
                        <a:ext uri="{9D8B030D-6E8A-4147-A177-3AD203B41FA5}">
                          <a16:colId xmlns:a16="http://schemas.microsoft.com/office/drawing/2014/main" val="2812602658"/>
                        </a:ext>
                      </a:extLst>
                    </a:gridCol>
                  </a:tblGrid>
                  <a:tr h="396240">
                    <a:tc>
                      <a:txBody>
                        <a:bodyPr/>
                        <a:lstStyle/>
                        <a:p>
                          <a:pPr algn="ctr"/>
                          <a:r>
                            <a:rPr lang="en-US" sz="2000" dirty="0"/>
                            <a:t>Assumptions</a:t>
                          </a:r>
                          <a:endParaRPr lang="en-US" dirty="0"/>
                        </a:p>
                      </a:txBody>
                      <a:tcPr/>
                    </a:tc>
                    <a:tc>
                      <a:txBody>
                        <a:bodyPr/>
                        <a:lstStyle/>
                        <a:p>
                          <a:pPr algn="ctr"/>
                          <a:r>
                            <a:rPr lang="en-US" sz="2000" dirty="0"/>
                            <a:t># of Parties</a:t>
                          </a:r>
                        </a:p>
                      </a:txBody>
                      <a:tcPr/>
                    </a:tc>
                    <a:tc>
                      <a:txBody>
                        <a:bodyPr/>
                        <a:lstStyle/>
                        <a:p>
                          <a:pPr algn="ctr"/>
                          <a:r>
                            <a:rPr lang="en-US" sz="2000" dirty="0"/>
                            <a:t>Poly-time</a:t>
                          </a:r>
                        </a:p>
                      </a:txBody>
                      <a:tcPr/>
                    </a:tc>
                    <a:tc>
                      <a:txBody>
                        <a:bodyPr/>
                        <a:lstStyle/>
                        <a:p>
                          <a:pPr algn="ctr"/>
                          <a:r>
                            <a:rPr lang="en-US" sz="2000" dirty="0"/>
                            <a:t>Source</a:t>
                          </a:r>
                        </a:p>
                      </a:txBody>
                      <a:tcPr/>
                    </a:tc>
                    <a:extLst>
                      <a:ext uri="{0D108BD9-81ED-4DB2-BD59-A6C34878D82A}">
                        <a16:rowId xmlns:a16="http://schemas.microsoft.com/office/drawing/2014/main" val="608717120"/>
                      </a:ext>
                    </a:extLst>
                  </a:tr>
                  <a:tr h="396240">
                    <a:tc>
                      <a:txBody>
                        <a:bodyPr/>
                        <a:lstStyle/>
                        <a:p>
                          <a:pPr algn="ctr"/>
                          <a:r>
                            <a:rPr lang="en-US" sz="2000" dirty="0"/>
                            <a:t>Unconditional</a:t>
                          </a:r>
                        </a:p>
                      </a:txBody>
                      <a:tcPr/>
                    </a:tc>
                    <a:tc>
                      <a:txBody>
                        <a:bodyPr/>
                        <a:lstStyle/>
                        <a:p>
                          <a:endParaRPr lang="de-DE"/>
                        </a:p>
                      </a:txBody>
                      <a:tcPr>
                        <a:blipFill>
                          <a:blip r:embed="rId3"/>
                          <a:stretch>
                            <a:fillRect l="-100464" t="-107692" r="-201160" b="-687692"/>
                          </a:stretch>
                        </a:blipFill>
                      </a:tcPr>
                    </a:tc>
                    <a:tc>
                      <a:txBody>
                        <a:bodyPr/>
                        <a:lstStyle/>
                        <a:p>
                          <a:endParaRPr lang="de-DE"/>
                        </a:p>
                      </a:txBody>
                      <a:tcPr>
                        <a:blipFill>
                          <a:blip r:embed="rId3"/>
                          <a:stretch>
                            <a:fillRect l="-200000" t="-107692" r="-100694" b="-687692"/>
                          </a:stretch>
                        </a:blipFill>
                      </a:tcPr>
                    </a:tc>
                    <a:tc>
                      <a:txBody>
                        <a:bodyPr/>
                        <a:lstStyle/>
                        <a:p>
                          <a:pPr algn="ctr"/>
                          <a:r>
                            <a:rPr lang="en-US" sz="2000" dirty="0"/>
                            <a:t>[NRO21]</a:t>
                          </a:r>
                        </a:p>
                      </a:txBody>
                      <a:tcPr/>
                    </a:tc>
                    <a:extLst>
                      <a:ext uri="{0D108BD9-81ED-4DB2-BD59-A6C34878D82A}">
                        <a16:rowId xmlns:a16="http://schemas.microsoft.com/office/drawing/2014/main" val="3523817170"/>
                      </a:ext>
                    </a:extLst>
                  </a:tr>
                  <a:tr h="396240">
                    <a:tc>
                      <a:txBody>
                        <a:bodyPr/>
                        <a:lstStyle/>
                        <a:p>
                          <a:pPr algn="ctr"/>
                          <a:r>
                            <a:rPr lang="en-US" sz="2000" dirty="0"/>
                            <a:t>DDH</a:t>
                          </a:r>
                        </a:p>
                      </a:txBody>
                      <a:tcPr/>
                    </a:tc>
                    <a:tc>
                      <a:txBody>
                        <a:bodyPr/>
                        <a:lstStyle/>
                        <a:p>
                          <a:endParaRPr lang="de-DE"/>
                        </a:p>
                      </a:txBody>
                      <a:tcPr>
                        <a:blipFill>
                          <a:blip r:embed="rId3"/>
                          <a:stretch>
                            <a:fillRect l="-100464" t="-207692" r="-201160" b="-587692"/>
                          </a:stretch>
                        </a:blipFill>
                      </a:tcPr>
                    </a:tc>
                    <a:tc>
                      <a:txBody>
                        <a:bodyPr/>
                        <a:lstStyle/>
                        <a:p>
                          <a:endParaRPr lang="de-DE"/>
                        </a:p>
                      </a:txBody>
                      <a:tcPr>
                        <a:blipFill>
                          <a:blip r:embed="rId3"/>
                          <a:stretch>
                            <a:fillRect l="-200000" t="-207692" r="-100694" b="-587692"/>
                          </a:stretch>
                        </a:blipFill>
                      </a:tcPr>
                    </a:tc>
                    <a:tc>
                      <a:txBody>
                        <a:bodyPr/>
                        <a:lstStyle/>
                        <a:p>
                          <a:pPr algn="ctr"/>
                          <a:r>
                            <a:rPr lang="en-US" sz="2000" dirty="0"/>
                            <a:t>[FC’24]</a:t>
                          </a:r>
                        </a:p>
                      </a:txBody>
                      <a:tcPr/>
                    </a:tc>
                    <a:extLst>
                      <a:ext uri="{0D108BD9-81ED-4DB2-BD59-A6C34878D82A}">
                        <a16:rowId xmlns:a16="http://schemas.microsoft.com/office/drawing/2014/main" val="3788276440"/>
                      </a:ext>
                    </a:extLst>
                  </a:tr>
                  <a:tr h="449291">
                    <a:tc>
                      <a:txBody>
                        <a:bodyPr/>
                        <a:lstStyle/>
                        <a:p>
                          <a:pPr algn="ctr"/>
                          <a:endParaRPr lang="en-US" sz="2000" dirty="0"/>
                        </a:p>
                      </a:txBody>
                      <a:tcPr/>
                    </a:tc>
                    <a:tc>
                      <a:txBody>
                        <a:bodyPr/>
                        <a:lstStyle/>
                        <a:p>
                          <a:pPr algn="ctr"/>
                          <a:endParaRPr lang="en-US" sz="2000" dirty="0"/>
                        </a:p>
                      </a:txBody>
                      <a:tcPr/>
                    </a:tc>
                    <a:tc>
                      <a:txBody>
                        <a:bodyPr/>
                        <a:lstStyle/>
                        <a:p>
                          <a:pPr algn="ctr"/>
                          <a:endParaRPr lang="en-US" sz="20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p>
                      </a:txBody>
                      <a:tcPr/>
                    </a:tc>
                    <a:extLst>
                      <a:ext uri="{0D108BD9-81ED-4DB2-BD59-A6C34878D82A}">
                        <a16:rowId xmlns:a16="http://schemas.microsoft.com/office/drawing/2014/main" val="2141811482"/>
                      </a:ext>
                    </a:extLst>
                  </a:tr>
                  <a:tr h="672682">
                    <a:tc>
                      <a:txBody>
                        <a:bodyPr/>
                        <a:lstStyle/>
                        <a:p>
                          <a:pPr algn="ctr"/>
                          <a:endParaRPr lang="en-US" sz="2000" dirty="0"/>
                        </a:p>
                      </a:txBody>
                      <a:tcPr/>
                    </a:tc>
                    <a:tc>
                      <a:txBody>
                        <a:bodyPr/>
                        <a:lstStyle/>
                        <a:p>
                          <a:pPr algn="ctr"/>
                          <a:endParaRPr lang="en-US" sz="2000" dirty="0"/>
                        </a:p>
                      </a:txBody>
                      <a:tcPr/>
                    </a:tc>
                    <a:tc>
                      <a:txBody>
                        <a:bodyPr/>
                        <a:lstStyle/>
                        <a:p>
                          <a:pPr algn="ctr"/>
                          <a:endParaRPr lang="en-US" sz="20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p>
                      </a:txBody>
                      <a:tcPr/>
                    </a:tc>
                    <a:extLst>
                      <a:ext uri="{0D108BD9-81ED-4DB2-BD59-A6C34878D82A}">
                        <a16:rowId xmlns:a16="http://schemas.microsoft.com/office/drawing/2014/main" val="263298516"/>
                      </a:ext>
                    </a:extLst>
                  </a:tr>
                  <a:tr h="67674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p>
                      </a:txBody>
                      <a:tcPr/>
                    </a:tc>
                    <a:tc>
                      <a:txBody>
                        <a:bodyPr/>
                        <a:lstStyle/>
                        <a:p>
                          <a:pPr algn="ctr"/>
                          <a:endParaRPr lang="en-US" sz="2000" dirty="0"/>
                        </a:p>
                      </a:txBody>
                      <a:tcPr/>
                    </a:tc>
                    <a:tc>
                      <a:txBody>
                        <a:bodyPr/>
                        <a:lstStyle/>
                        <a:p>
                          <a:pPr algn="ctr"/>
                          <a:endParaRPr lang="en-US" sz="20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p>
                      </a:txBody>
                      <a:tcPr/>
                    </a:tc>
                    <a:extLst>
                      <a:ext uri="{0D108BD9-81ED-4DB2-BD59-A6C34878D82A}">
                        <a16:rowId xmlns:a16="http://schemas.microsoft.com/office/drawing/2014/main" val="790531917"/>
                      </a:ext>
                    </a:extLst>
                  </a:tr>
                  <a:tr h="509848">
                    <a:tc>
                      <a:txBody>
                        <a:bodyPr/>
                        <a:lstStyle/>
                        <a:p>
                          <a:pPr algn="ctr"/>
                          <a:endParaRPr lang="en-US" sz="2000" dirty="0"/>
                        </a:p>
                      </a:txBody>
                      <a:tcPr/>
                    </a:tc>
                    <a:tc>
                      <a:txBody>
                        <a:bodyPr/>
                        <a:lstStyle/>
                        <a:p>
                          <a:pPr algn="ctr"/>
                          <a:endParaRPr lang="en-US" sz="2000" dirty="0"/>
                        </a:p>
                      </a:txBody>
                      <a:tcPr/>
                    </a:tc>
                    <a:tc>
                      <a:txBody>
                        <a:bodyPr/>
                        <a:lstStyle/>
                        <a:p>
                          <a:pPr algn="ctr"/>
                          <a:endParaRPr lang="en-US" sz="20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p>
                      </a:txBody>
                      <a:tcPr/>
                    </a:tc>
                    <a:extLst>
                      <a:ext uri="{0D108BD9-81ED-4DB2-BD59-A6C34878D82A}">
                        <a16:rowId xmlns:a16="http://schemas.microsoft.com/office/drawing/2014/main" val="4161101761"/>
                      </a:ext>
                    </a:extLst>
                  </a:tr>
                </a:tbl>
              </a:graphicData>
            </a:graphic>
          </p:graphicFrame>
        </mc:Fallback>
      </mc:AlternateContent>
    </p:spTree>
    <p:extLst>
      <p:ext uri="{BB962C8B-B14F-4D97-AF65-F5344CB8AC3E}">
        <p14:creationId xmlns:p14="http://schemas.microsoft.com/office/powerpoint/2010/main" val="9630981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F8D8B9-E301-8B57-B987-1D0659129A2B}"/>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BD052B5-F784-B8E6-37AD-DB9F8FE60733}"/>
              </a:ext>
            </a:extLst>
          </p:cNvPr>
          <p:cNvSpPr>
            <a:spLocks noGrp="1"/>
          </p:cNvSpPr>
          <p:nvPr>
            <p:ph type="title"/>
          </p:nvPr>
        </p:nvSpPr>
        <p:spPr>
          <a:xfrm>
            <a:off x="699655" y="361444"/>
            <a:ext cx="10515600" cy="1325563"/>
          </a:xfrm>
        </p:spPr>
        <p:txBody>
          <a:bodyPr/>
          <a:lstStyle/>
          <a:p>
            <a:r>
              <a:rPr lang="en-US" dirty="0"/>
              <a:t>PASSO randomness in the plain model, SL</a:t>
            </a:r>
          </a:p>
        </p:txBody>
      </p:sp>
      <p:sp>
        <p:nvSpPr>
          <p:cNvPr id="3" name="Inhaltsplatzhalter 2">
            <a:extLst>
              <a:ext uri="{FF2B5EF4-FFF2-40B4-BE49-F238E27FC236}">
                <a16:creationId xmlns:a16="http://schemas.microsoft.com/office/drawing/2014/main" id="{9FD6CD6D-8D2D-4540-B49F-C5F1F10E8367}"/>
              </a:ext>
            </a:extLst>
          </p:cNvPr>
          <p:cNvSpPr>
            <a:spLocks noGrp="1"/>
          </p:cNvSpPr>
          <p:nvPr>
            <p:ph idx="1"/>
          </p:nvPr>
        </p:nvSpPr>
        <p:spPr/>
        <p:txBody>
          <a:bodyPr>
            <a:normAutofit/>
          </a:bodyPr>
          <a:lstStyle/>
          <a:p>
            <a:pPr lvl="1"/>
            <a:endParaRPr lang="en-US" dirty="0"/>
          </a:p>
          <a:p>
            <a:pPr marL="0" indent="0">
              <a:buNone/>
            </a:pPr>
            <a:endParaRPr lang="en-US" dirty="0"/>
          </a:p>
          <a:p>
            <a:pPr marL="0" indent="0">
              <a:buNone/>
            </a:pPr>
            <a:endParaRPr lang="en-US" dirty="0"/>
          </a:p>
          <a:p>
            <a:pPr marL="0" indent="0">
              <a:buNone/>
            </a:pPr>
            <a:endParaRPr lang="en-US" dirty="0"/>
          </a:p>
        </p:txBody>
      </p:sp>
      <p:sp>
        <p:nvSpPr>
          <p:cNvPr id="4" name="Foliennummernplatzhalter 3">
            <a:extLst>
              <a:ext uri="{FF2B5EF4-FFF2-40B4-BE49-F238E27FC236}">
                <a16:creationId xmlns:a16="http://schemas.microsoft.com/office/drawing/2014/main" id="{A47FCECA-EE1F-09D5-6CF7-AC1EE8BFD912}"/>
              </a:ext>
            </a:extLst>
          </p:cNvPr>
          <p:cNvSpPr>
            <a:spLocks noGrp="1"/>
          </p:cNvSpPr>
          <p:nvPr>
            <p:ph type="sldNum" sz="quarter" idx="12"/>
          </p:nvPr>
        </p:nvSpPr>
        <p:spPr>
          <a:xfrm>
            <a:off x="8610600" y="6356350"/>
            <a:ext cx="2743200" cy="365125"/>
          </a:xfrm>
        </p:spPr>
        <p:txBody>
          <a:bodyPr/>
          <a:lstStyle/>
          <a:p>
            <a:fld id="{9B87267F-81ED-49AC-B7A8-A9CAB0B7F58D}" type="slidenum">
              <a:rPr lang="de-DE" smtClean="0"/>
              <a:t>12</a:t>
            </a:fld>
            <a:endParaRPr lang="de-DE"/>
          </a:p>
        </p:txBody>
      </p:sp>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4238CB32-9741-6C47-9511-C4FDF508648F}"/>
                  </a:ext>
                </a:extLst>
              </p:cNvPr>
              <p:cNvGraphicFramePr>
                <a:graphicFrameLocks noGrp="1"/>
              </p:cNvGraphicFramePr>
              <p:nvPr>
                <p:extLst>
                  <p:ext uri="{D42A27DB-BD31-4B8C-83A1-F6EECF244321}">
                    <p14:modId xmlns:p14="http://schemas.microsoft.com/office/powerpoint/2010/main" val="2274465762"/>
                  </p:ext>
                </p:extLst>
              </p:nvPr>
            </p:nvGraphicFramePr>
            <p:xfrm>
              <a:off x="699655" y="2102715"/>
              <a:ext cx="10515600" cy="3497284"/>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val="1260372596"/>
                        </a:ext>
                      </a:extLst>
                    </a:gridCol>
                    <a:gridCol w="2628900">
                      <a:extLst>
                        <a:ext uri="{9D8B030D-6E8A-4147-A177-3AD203B41FA5}">
                          <a16:colId xmlns:a16="http://schemas.microsoft.com/office/drawing/2014/main" val="1721589989"/>
                        </a:ext>
                      </a:extLst>
                    </a:gridCol>
                    <a:gridCol w="2628900">
                      <a:extLst>
                        <a:ext uri="{9D8B030D-6E8A-4147-A177-3AD203B41FA5}">
                          <a16:colId xmlns:a16="http://schemas.microsoft.com/office/drawing/2014/main" val="808580625"/>
                        </a:ext>
                      </a:extLst>
                    </a:gridCol>
                    <a:gridCol w="2628900">
                      <a:extLst>
                        <a:ext uri="{9D8B030D-6E8A-4147-A177-3AD203B41FA5}">
                          <a16:colId xmlns:a16="http://schemas.microsoft.com/office/drawing/2014/main" val="2812602658"/>
                        </a:ext>
                      </a:extLst>
                    </a:gridCol>
                  </a:tblGrid>
                  <a:tr h="382507">
                    <a:tc>
                      <a:txBody>
                        <a:bodyPr/>
                        <a:lstStyle/>
                        <a:p>
                          <a:pPr algn="ctr"/>
                          <a:r>
                            <a:rPr lang="en-US" sz="2000" dirty="0"/>
                            <a:t>Assumptions</a:t>
                          </a:r>
                          <a:endParaRPr lang="en-US" dirty="0"/>
                        </a:p>
                      </a:txBody>
                      <a:tcPr/>
                    </a:tc>
                    <a:tc>
                      <a:txBody>
                        <a:bodyPr/>
                        <a:lstStyle/>
                        <a:p>
                          <a:pPr algn="ctr"/>
                          <a:r>
                            <a:rPr lang="en-US" sz="2000" dirty="0"/>
                            <a:t># of Parties</a:t>
                          </a:r>
                        </a:p>
                      </a:txBody>
                      <a:tcPr/>
                    </a:tc>
                    <a:tc>
                      <a:txBody>
                        <a:bodyPr/>
                        <a:lstStyle/>
                        <a:p>
                          <a:pPr algn="ctr"/>
                          <a:r>
                            <a:rPr lang="en-US" sz="2000" dirty="0"/>
                            <a:t>Poly-time</a:t>
                          </a:r>
                        </a:p>
                      </a:txBody>
                      <a:tcPr/>
                    </a:tc>
                    <a:tc>
                      <a:txBody>
                        <a:bodyPr/>
                        <a:lstStyle/>
                        <a:p>
                          <a:pPr algn="ctr"/>
                          <a:r>
                            <a:rPr lang="en-US" sz="2000" dirty="0"/>
                            <a:t>Source</a:t>
                          </a:r>
                        </a:p>
                      </a:txBody>
                      <a:tcPr/>
                    </a:tc>
                    <a:extLst>
                      <a:ext uri="{0D108BD9-81ED-4DB2-BD59-A6C34878D82A}">
                        <a16:rowId xmlns:a16="http://schemas.microsoft.com/office/drawing/2014/main" val="608717120"/>
                      </a:ext>
                    </a:extLst>
                  </a:tr>
                  <a:tr h="394092">
                    <a:tc>
                      <a:txBody>
                        <a:bodyPr/>
                        <a:lstStyle/>
                        <a:p>
                          <a:pPr algn="ctr"/>
                          <a:r>
                            <a:rPr lang="en-US" sz="2000" dirty="0"/>
                            <a:t>Unconditional</a:t>
                          </a:r>
                        </a:p>
                      </a:txBody>
                      <a:tcPr/>
                    </a:tc>
                    <a:tc>
                      <a:txBody>
                        <a:bodyPr/>
                        <a:lstStyle/>
                        <a:p>
                          <a:pPr algn="ctr"/>
                          <a14:m>
                            <m:oMathPara xmlns:m="http://schemas.openxmlformats.org/officeDocument/2006/math">
                              <m:oMathParaPr>
                                <m:jc m:val="centerGroup"/>
                              </m:oMathParaPr>
                              <m:oMath xmlns:m="http://schemas.openxmlformats.org/officeDocument/2006/math">
                                <m:r>
                                  <a:rPr lang="en-US" sz="2000" i="1" dirty="0" smtClean="0">
                                    <a:latin typeface="Cambria Math" panose="02040503050406030204" pitchFamily="18" charset="0"/>
                                  </a:rPr>
                                  <m:t>6</m:t>
                                </m:r>
                                <m:r>
                                  <a:rPr lang="en-US" sz="2000" i="1" dirty="0" smtClean="0">
                                    <a:latin typeface="Cambria Math" panose="02040503050406030204" pitchFamily="18" charset="0"/>
                                  </a:rPr>
                                  <m:t>𝑡</m:t>
                                </m:r>
                                <m:r>
                                  <a:rPr lang="en-US" sz="2000" i="1" dirty="0" smtClean="0">
                                    <a:latin typeface="Cambria Math" panose="02040503050406030204" pitchFamily="18" charset="0"/>
                                  </a:rPr>
                                  <m:t>+1</m:t>
                                </m:r>
                              </m:oMath>
                            </m:oMathPara>
                          </a14:m>
                          <a:endParaRPr lang="en-US" sz="2000" dirty="0"/>
                        </a:p>
                      </a:txBody>
                      <a:tcPr/>
                    </a:tc>
                    <a:tc>
                      <a:txBody>
                        <a:bodyPr/>
                        <a:lstStyle/>
                        <a:p>
                          <a:pPr algn="ctr"/>
                          <a:r>
                            <a:rPr lang="en-US" sz="2000" dirty="0"/>
                            <a:t>For </a:t>
                          </a:r>
                          <a14:m>
                            <m:oMath xmlns:m="http://schemas.openxmlformats.org/officeDocument/2006/math">
                              <m:r>
                                <a:rPr lang="en-US" sz="2000" i="1" dirty="0" smtClean="0">
                                  <a:latin typeface="Cambria Math" panose="02040503050406030204" pitchFamily="18" charset="0"/>
                                </a:rPr>
                                <m:t>𝑡</m:t>
                              </m:r>
                              <m:r>
                                <a:rPr lang="en-US" sz="2000" i="1" dirty="0" smtClean="0">
                                  <a:latin typeface="Cambria Math" panose="02040503050406030204" pitchFamily="18" charset="0"/>
                                </a:rPr>
                                <m:t>=</m:t>
                              </m:r>
                              <m:r>
                                <a:rPr lang="en-US" sz="2000" i="1" dirty="0" smtClean="0">
                                  <a:latin typeface="Cambria Math" panose="02040503050406030204" pitchFamily="18" charset="0"/>
                                </a:rPr>
                                <m:t>𝑂</m:t>
                              </m:r>
                              <m:r>
                                <a:rPr lang="en-US" sz="2000" i="1" dirty="0" smtClean="0">
                                  <a:latin typeface="Cambria Math" panose="02040503050406030204" pitchFamily="18" charset="0"/>
                                </a:rPr>
                                <m:t>(</m:t>
                              </m:r>
                              <m:r>
                                <m:rPr>
                                  <m:sty m:val="p"/>
                                </m:rPr>
                                <a:rPr lang="en-US" sz="2000" i="1" dirty="0" smtClean="0">
                                  <a:latin typeface="Cambria Math" panose="02040503050406030204" pitchFamily="18" charset="0"/>
                                </a:rPr>
                                <m:t>log</m:t>
                              </m:r>
                              <m:r>
                                <a:rPr lang="en-US" sz="2000" i="1" dirty="0" smtClean="0">
                                  <a:latin typeface="Cambria Math" panose="02040503050406030204" pitchFamily="18" charset="0"/>
                                </a:rPr>
                                <m:t>⁡</m:t>
                              </m:r>
                              <m:r>
                                <a:rPr lang="en-US" sz="2000" i="1" dirty="0" smtClean="0">
                                  <a:latin typeface="Cambria Math" panose="02040503050406030204" pitchFamily="18" charset="0"/>
                                  <a:ea typeface="Cambria Math" panose="02040503050406030204" pitchFamily="18" charset="0"/>
                                </a:rPr>
                                <m:t>𝜆</m:t>
                              </m:r>
                              <m:r>
                                <a:rPr lang="en-US" sz="2000" i="1" dirty="0" smtClean="0">
                                  <a:latin typeface="Cambria Math" panose="02040503050406030204" pitchFamily="18" charset="0"/>
                                </a:rPr>
                                <m:t>)</m:t>
                              </m:r>
                            </m:oMath>
                          </a14:m>
                          <a:endParaRPr lang="en-US" sz="2000" dirty="0"/>
                        </a:p>
                      </a:txBody>
                      <a:tcPr/>
                    </a:tc>
                    <a:tc>
                      <a:txBody>
                        <a:bodyPr/>
                        <a:lstStyle/>
                        <a:p>
                          <a:pPr algn="ctr"/>
                          <a:r>
                            <a:rPr lang="en-US" sz="2000" dirty="0"/>
                            <a:t>[NRO21]</a:t>
                          </a:r>
                        </a:p>
                      </a:txBody>
                      <a:tcPr/>
                    </a:tc>
                    <a:extLst>
                      <a:ext uri="{0D108BD9-81ED-4DB2-BD59-A6C34878D82A}">
                        <a16:rowId xmlns:a16="http://schemas.microsoft.com/office/drawing/2014/main" val="3523817170"/>
                      </a:ext>
                    </a:extLst>
                  </a:tr>
                  <a:tr h="382507">
                    <a:tc>
                      <a:txBody>
                        <a:bodyPr/>
                        <a:lstStyle/>
                        <a:p>
                          <a:pPr algn="ctr"/>
                          <a:r>
                            <a:rPr lang="en-US" sz="2000" dirty="0"/>
                            <a:t>DDH</a:t>
                          </a:r>
                        </a:p>
                      </a:txBody>
                      <a:tcPr/>
                    </a:tc>
                    <a:tc>
                      <a:txBody>
                        <a:bodyPr/>
                        <a:lstStyle/>
                        <a:p>
                          <a:pPr algn="ctr"/>
                          <a14:m>
                            <m:oMathPara xmlns:m="http://schemas.openxmlformats.org/officeDocument/2006/math">
                              <m:oMathParaPr>
                                <m:jc m:val="centerGroup"/>
                              </m:oMathParaPr>
                              <m:oMath xmlns:m="http://schemas.openxmlformats.org/officeDocument/2006/math">
                                <m:r>
                                  <a:rPr lang="en-US" sz="2000" i="1" dirty="0" smtClean="0">
                                    <a:latin typeface="Cambria Math" panose="02040503050406030204" pitchFamily="18" charset="0"/>
                                  </a:rPr>
                                  <m:t>5</m:t>
                                </m:r>
                                <m:r>
                                  <a:rPr lang="en-US" sz="2000" i="1" dirty="0" smtClean="0">
                                    <a:latin typeface="Cambria Math" panose="02040503050406030204" pitchFamily="18" charset="0"/>
                                  </a:rPr>
                                  <m:t>𝑡</m:t>
                                </m:r>
                                <m:r>
                                  <a:rPr lang="en-US" sz="2000" i="1" dirty="0" smtClean="0">
                                    <a:latin typeface="Cambria Math" panose="02040503050406030204" pitchFamily="18" charset="0"/>
                                  </a:rPr>
                                  <m:t>+4</m:t>
                                </m:r>
                              </m:oMath>
                            </m:oMathPara>
                          </a14:m>
                          <a:endParaRPr lang="en-US" sz="2000" dirty="0"/>
                        </a:p>
                      </a:txBody>
                      <a:tcPr/>
                    </a:tc>
                    <a:tc>
                      <a:txBody>
                        <a:bodyPr/>
                        <a:lstStyle/>
                        <a:p>
                          <a:pPr algn="ctr"/>
                          <a:r>
                            <a:rPr lang="en-US" sz="2000" dirty="0"/>
                            <a:t>Any </a:t>
                          </a:r>
                          <a14:m>
                            <m:oMath xmlns:m="http://schemas.openxmlformats.org/officeDocument/2006/math">
                              <m:r>
                                <a:rPr lang="en-US" sz="2000" i="1" dirty="0" smtClean="0">
                                  <a:latin typeface="Cambria Math" panose="02040503050406030204" pitchFamily="18" charset="0"/>
                                </a:rPr>
                                <m:t>𝑡</m:t>
                              </m:r>
                            </m:oMath>
                          </a14:m>
                          <a:endParaRPr lang="en-US" sz="2000" dirty="0"/>
                        </a:p>
                      </a:txBody>
                      <a:tcPr/>
                    </a:tc>
                    <a:tc>
                      <a:txBody>
                        <a:bodyPr/>
                        <a:lstStyle/>
                        <a:p>
                          <a:pPr algn="ctr"/>
                          <a:r>
                            <a:rPr lang="en-US" sz="2000" dirty="0"/>
                            <a:t>[FC’24]</a:t>
                          </a:r>
                        </a:p>
                      </a:txBody>
                      <a:tcPr/>
                    </a:tc>
                    <a:extLst>
                      <a:ext uri="{0D108BD9-81ED-4DB2-BD59-A6C34878D82A}">
                        <a16:rowId xmlns:a16="http://schemas.microsoft.com/office/drawing/2014/main" val="3788276440"/>
                      </a:ext>
                    </a:extLst>
                  </a:tr>
                  <a:tr h="449291">
                    <a:tc>
                      <a:txBody>
                        <a:bodyPr/>
                        <a:lstStyle/>
                        <a:p>
                          <a:pPr algn="ctr"/>
                          <a:r>
                            <a:rPr lang="en-US" sz="2000" dirty="0"/>
                            <a:t>One-way functions</a:t>
                          </a:r>
                        </a:p>
                      </a:txBody>
                      <a:tcPr/>
                    </a:tc>
                    <a:tc>
                      <a:txBody>
                        <a:bodyPr/>
                        <a:lstStyle/>
                        <a:p>
                          <a:pPr algn="ctr"/>
                          <a14:m>
                            <m:oMathPara xmlns:m="http://schemas.openxmlformats.org/officeDocument/2006/math">
                              <m:oMathParaPr>
                                <m:jc m:val="centerGroup"/>
                              </m:oMathParaPr>
                              <m:oMath xmlns:m="http://schemas.openxmlformats.org/officeDocument/2006/math">
                                <m:r>
                                  <a:rPr lang="en-US" sz="2000" i="1" dirty="0" smtClean="0">
                                    <a:latin typeface="Cambria Math" panose="02040503050406030204" pitchFamily="18" charset="0"/>
                                  </a:rPr>
                                  <m:t>6</m:t>
                                </m:r>
                                <m:r>
                                  <a:rPr lang="en-US" sz="2000" i="1" dirty="0" smtClean="0">
                                    <a:latin typeface="Cambria Math" panose="02040503050406030204" pitchFamily="18" charset="0"/>
                                  </a:rPr>
                                  <m:t>𝑡</m:t>
                                </m:r>
                                <m:r>
                                  <a:rPr lang="en-US" sz="2000" i="1" dirty="0" smtClean="0">
                                    <a:latin typeface="Cambria Math" panose="02040503050406030204" pitchFamily="18" charset="0"/>
                                  </a:rPr>
                                  <m:t>+3</m:t>
                                </m:r>
                              </m:oMath>
                            </m:oMathPara>
                          </a14:m>
                          <a:endParaRPr lang="en-US" sz="2000" dirty="0"/>
                        </a:p>
                      </a:txBody>
                      <a:tcPr/>
                    </a:tc>
                    <a:tc>
                      <a:txBody>
                        <a:bodyPr/>
                        <a:lstStyle/>
                        <a:p>
                          <a:pPr algn="ctr"/>
                          <a:r>
                            <a:rPr lang="en-US" sz="2000" dirty="0"/>
                            <a:t>Any </a:t>
                          </a:r>
                          <a14:m>
                            <m:oMath xmlns:m="http://schemas.openxmlformats.org/officeDocument/2006/math">
                              <m:r>
                                <a:rPr lang="en-US" sz="2000" i="1" dirty="0" smtClean="0">
                                  <a:latin typeface="Cambria Math" panose="02040503050406030204" pitchFamily="18" charset="0"/>
                                </a:rPr>
                                <m:t>𝑡</m:t>
                              </m:r>
                            </m:oMath>
                          </a14:m>
                          <a:endParaRPr lang="en-US" sz="20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[This work]</a:t>
                          </a:r>
                        </a:p>
                      </a:txBody>
                      <a:tcPr/>
                    </a:tc>
                    <a:extLst>
                      <a:ext uri="{0D108BD9-81ED-4DB2-BD59-A6C34878D82A}">
                        <a16:rowId xmlns:a16="http://schemas.microsoft.com/office/drawing/2014/main" val="2141811482"/>
                      </a:ext>
                    </a:extLst>
                  </a:tr>
                  <a:tr h="672682">
                    <a:tc>
                      <a:txBody>
                        <a:bodyPr/>
                        <a:lstStyle/>
                        <a:p>
                          <a:pPr algn="ctr"/>
                          <a:endParaRPr lang="en-US" sz="2000" dirty="0"/>
                        </a:p>
                      </a:txBody>
                      <a:tcPr/>
                    </a:tc>
                    <a:tc>
                      <a:txBody>
                        <a:bodyPr/>
                        <a:lstStyle/>
                        <a:p>
                          <a:pPr algn="ctr"/>
                          <a:endParaRPr lang="en-US" sz="2000" dirty="0"/>
                        </a:p>
                      </a:txBody>
                      <a:tcPr/>
                    </a:tc>
                    <a:tc>
                      <a:txBody>
                        <a:bodyPr/>
                        <a:lstStyle/>
                        <a:p>
                          <a:pPr algn="ctr"/>
                          <a:endParaRPr lang="en-US" sz="20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p>
                      </a:txBody>
                      <a:tcPr/>
                    </a:tc>
                    <a:extLst>
                      <a:ext uri="{0D108BD9-81ED-4DB2-BD59-A6C34878D82A}">
                        <a16:rowId xmlns:a16="http://schemas.microsoft.com/office/drawing/2014/main" val="263298516"/>
                      </a:ext>
                    </a:extLst>
                  </a:tr>
                  <a:tr h="67674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p>
                      </a:txBody>
                      <a:tcPr/>
                    </a:tc>
                    <a:tc>
                      <a:txBody>
                        <a:bodyPr/>
                        <a:lstStyle/>
                        <a:p>
                          <a:pPr algn="ctr"/>
                          <a:endParaRPr lang="en-US" sz="2000" dirty="0"/>
                        </a:p>
                      </a:txBody>
                      <a:tcPr/>
                    </a:tc>
                    <a:tc>
                      <a:txBody>
                        <a:bodyPr/>
                        <a:lstStyle/>
                        <a:p>
                          <a:pPr algn="ctr"/>
                          <a:endParaRPr lang="en-US" sz="20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p>
                      </a:txBody>
                      <a:tcPr/>
                    </a:tc>
                    <a:extLst>
                      <a:ext uri="{0D108BD9-81ED-4DB2-BD59-A6C34878D82A}">
                        <a16:rowId xmlns:a16="http://schemas.microsoft.com/office/drawing/2014/main" val="790531917"/>
                      </a:ext>
                    </a:extLst>
                  </a:tr>
                  <a:tr h="509848">
                    <a:tc>
                      <a:txBody>
                        <a:bodyPr/>
                        <a:lstStyle/>
                        <a:p>
                          <a:pPr algn="ctr"/>
                          <a:endParaRPr lang="en-US" sz="2000" dirty="0"/>
                        </a:p>
                      </a:txBody>
                      <a:tcPr/>
                    </a:tc>
                    <a:tc>
                      <a:txBody>
                        <a:bodyPr/>
                        <a:lstStyle/>
                        <a:p>
                          <a:pPr algn="ctr"/>
                          <a:endParaRPr lang="en-US" sz="2000" dirty="0"/>
                        </a:p>
                      </a:txBody>
                      <a:tcPr/>
                    </a:tc>
                    <a:tc>
                      <a:txBody>
                        <a:bodyPr/>
                        <a:lstStyle/>
                        <a:p>
                          <a:pPr algn="ctr"/>
                          <a:endParaRPr lang="en-US" sz="20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p>
                      </a:txBody>
                      <a:tcPr/>
                    </a:tc>
                    <a:extLst>
                      <a:ext uri="{0D108BD9-81ED-4DB2-BD59-A6C34878D82A}">
                        <a16:rowId xmlns:a16="http://schemas.microsoft.com/office/drawing/2014/main" val="4161101761"/>
                      </a:ext>
                    </a:extLst>
                  </a:tr>
                </a:tbl>
              </a:graphicData>
            </a:graphic>
          </p:graphicFrame>
        </mc:Choice>
        <mc:Fallback xmlns="">
          <p:graphicFrame>
            <p:nvGraphicFramePr>
              <p:cNvPr id="5" name="Table 4">
                <a:extLst>
                  <a:ext uri="{FF2B5EF4-FFF2-40B4-BE49-F238E27FC236}">
                    <a16:creationId xmlns:a16="http://schemas.microsoft.com/office/drawing/2014/main" id="{4238CB32-9741-6C47-9511-C4FDF508648F}"/>
                  </a:ext>
                </a:extLst>
              </p:cNvPr>
              <p:cNvGraphicFramePr>
                <a:graphicFrameLocks noGrp="1"/>
              </p:cNvGraphicFramePr>
              <p:nvPr>
                <p:extLst>
                  <p:ext uri="{D42A27DB-BD31-4B8C-83A1-F6EECF244321}">
                    <p14:modId xmlns:p14="http://schemas.microsoft.com/office/powerpoint/2010/main" val="2274465762"/>
                  </p:ext>
                </p:extLst>
              </p:nvPr>
            </p:nvGraphicFramePr>
            <p:xfrm>
              <a:off x="699655" y="2102715"/>
              <a:ext cx="10515600" cy="3497284"/>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val="1260372596"/>
                        </a:ext>
                      </a:extLst>
                    </a:gridCol>
                    <a:gridCol w="2628900">
                      <a:extLst>
                        <a:ext uri="{9D8B030D-6E8A-4147-A177-3AD203B41FA5}">
                          <a16:colId xmlns:a16="http://schemas.microsoft.com/office/drawing/2014/main" val="1721589989"/>
                        </a:ext>
                      </a:extLst>
                    </a:gridCol>
                    <a:gridCol w="2628900">
                      <a:extLst>
                        <a:ext uri="{9D8B030D-6E8A-4147-A177-3AD203B41FA5}">
                          <a16:colId xmlns:a16="http://schemas.microsoft.com/office/drawing/2014/main" val="808580625"/>
                        </a:ext>
                      </a:extLst>
                    </a:gridCol>
                    <a:gridCol w="2628900">
                      <a:extLst>
                        <a:ext uri="{9D8B030D-6E8A-4147-A177-3AD203B41FA5}">
                          <a16:colId xmlns:a16="http://schemas.microsoft.com/office/drawing/2014/main" val="2812602658"/>
                        </a:ext>
                      </a:extLst>
                    </a:gridCol>
                  </a:tblGrid>
                  <a:tr h="396240">
                    <a:tc>
                      <a:txBody>
                        <a:bodyPr/>
                        <a:lstStyle/>
                        <a:p>
                          <a:pPr algn="ctr"/>
                          <a:r>
                            <a:rPr lang="en-US" sz="2000" dirty="0"/>
                            <a:t>Assumptions</a:t>
                          </a:r>
                          <a:endParaRPr lang="en-US" dirty="0"/>
                        </a:p>
                      </a:txBody>
                      <a:tcPr/>
                    </a:tc>
                    <a:tc>
                      <a:txBody>
                        <a:bodyPr/>
                        <a:lstStyle/>
                        <a:p>
                          <a:pPr algn="ctr"/>
                          <a:r>
                            <a:rPr lang="en-US" sz="2000" dirty="0"/>
                            <a:t># of Parties</a:t>
                          </a:r>
                        </a:p>
                      </a:txBody>
                      <a:tcPr/>
                    </a:tc>
                    <a:tc>
                      <a:txBody>
                        <a:bodyPr/>
                        <a:lstStyle/>
                        <a:p>
                          <a:pPr algn="ctr"/>
                          <a:r>
                            <a:rPr lang="en-US" sz="2000" dirty="0"/>
                            <a:t>Poly-time</a:t>
                          </a:r>
                        </a:p>
                      </a:txBody>
                      <a:tcPr/>
                    </a:tc>
                    <a:tc>
                      <a:txBody>
                        <a:bodyPr/>
                        <a:lstStyle/>
                        <a:p>
                          <a:pPr algn="ctr"/>
                          <a:r>
                            <a:rPr lang="en-US" sz="2000" dirty="0"/>
                            <a:t>Source</a:t>
                          </a:r>
                        </a:p>
                      </a:txBody>
                      <a:tcPr/>
                    </a:tc>
                    <a:extLst>
                      <a:ext uri="{0D108BD9-81ED-4DB2-BD59-A6C34878D82A}">
                        <a16:rowId xmlns:a16="http://schemas.microsoft.com/office/drawing/2014/main" val="608717120"/>
                      </a:ext>
                    </a:extLst>
                  </a:tr>
                  <a:tr h="396240">
                    <a:tc>
                      <a:txBody>
                        <a:bodyPr/>
                        <a:lstStyle/>
                        <a:p>
                          <a:pPr algn="ctr"/>
                          <a:r>
                            <a:rPr lang="en-US" sz="2000" dirty="0"/>
                            <a:t>Unconditional</a:t>
                          </a:r>
                        </a:p>
                      </a:txBody>
                      <a:tcPr/>
                    </a:tc>
                    <a:tc>
                      <a:txBody>
                        <a:bodyPr/>
                        <a:lstStyle/>
                        <a:p>
                          <a:endParaRPr lang="de-DE"/>
                        </a:p>
                      </a:txBody>
                      <a:tcPr>
                        <a:blipFill>
                          <a:blip r:embed="rId3"/>
                          <a:stretch>
                            <a:fillRect l="-100464" t="-107692" r="-201160" b="-687692"/>
                          </a:stretch>
                        </a:blipFill>
                      </a:tcPr>
                    </a:tc>
                    <a:tc>
                      <a:txBody>
                        <a:bodyPr/>
                        <a:lstStyle/>
                        <a:p>
                          <a:endParaRPr lang="de-DE"/>
                        </a:p>
                      </a:txBody>
                      <a:tcPr>
                        <a:blipFill>
                          <a:blip r:embed="rId3"/>
                          <a:stretch>
                            <a:fillRect l="-200000" t="-107692" r="-100694" b="-687692"/>
                          </a:stretch>
                        </a:blipFill>
                      </a:tcPr>
                    </a:tc>
                    <a:tc>
                      <a:txBody>
                        <a:bodyPr/>
                        <a:lstStyle/>
                        <a:p>
                          <a:pPr algn="ctr"/>
                          <a:r>
                            <a:rPr lang="en-US" sz="2000" dirty="0"/>
                            <a:t>[NRO21]</a:t>
                          </a:r>
                        </a:p>
                      </a:txBody>
                      <a:tcPr/>
                    </a:tc>
                    <a:extLst>
                      <a:ext uri="{0D108BD9-81ED-4DB2-BD59-A6C34878D82A}">
                        <a16:rowId xmlns:a16="http://schemas.microsoft.com/office/drawing/2014/main" val="3523817170"/>
                      </a:ext>
                    </a:extLst>
                  </a:tr>
                  <a:tr h="396240">
                    <a:tc>
                      <a:txBody>
                        <a:bodyPr/>
                        <a:lstStyle/>
                        <a:p>
                          <a:pPr algn="ctr"/>
                          <a:r>
                            <a:rPr lang="en-US" sz="2000" dirty="0"/>
                            <a:t>DDH</a:t>
                          </a:r>
                        </a:p>
                      </a:txBody>
                      <a:tcPr/>
                    </a:tc>
                    <a:tc>
                      <a:txBody>
                        <a:bodyPr/>
                        <a:lstStyle/>
                        <a:p>
                          <a:endParaRPr lang="de-DE"/>
                        </a:p>
                      </a:txBody>
                      <a:tcPr>
                        <a:blipFill>
                          <a:blip r:embed="rId3"/>
                          <a:stretch>
                            <a:fillRect l="-100464" t="-207692" r="-201160" b="-587692"/>
                          </a:stretch>
                        </a:blipFill>
                      </a:tcPr>
                    </a:tc>
                    <a:tc>
                      <a:txBody>
                        <a:bodyPr/>
                        <a:lstStyle/>
                        <a:p>
                          <a:endParaRPr lang="de-DE"/>
                        </a:p>
                      </a:txBody>
                      <a:tcPr>
                        <a:blipFill>
                          <a:blip r:embed="rId3"/>
                          <a:stretch>
                            <a:fillRect l="-200000" t="-207692" r="-100694" b="-587692"/>
                          </a:stretch>
                        </a:blipFill>
                      </a:tcPr>
                    </a:tc>
                    <a:tc>
                      <a:txBody>
                        <a:bodyPr/>
                        <a:lstStyle/>
                        <a:p>
                          <a:pPr algn="ctr"/>
                          <a:r>
                            <a:rPr lang="en-US" sz="2000" dirty="0"/>
                            <a:t>[FC’24]</a:t>
                          </a:r>
                        </a:p>
                      </a:txBody>
                      <a:tcPr/>
                    </a:tc>
                    <a:extLst>
                      <a:ext uri="{0D108BD9-81ED-4DB2-BD59-A6C34878D82A}">
                        <a16:rowId xmlns:a16="http://schemas.microsoft.com/office/drawing/2014/main" val="3788276440"/>
                      </a:ext>
                    </a:extLst>
                  </a:tr>
                  <a:tr h="449291">
                    <a:tc>
                      <a:txBody>
                        <a:bodyPr/>
                        <a:lstStyle/>
                        <a:p>
                          <a:pPr algn="ctr"/>
                          <a:r>
                            <a:rPr lang="en-US" sz="2000" dirty="0"/>
                            <a:t>One-way functions</a:t>
                          </a:r>
                        </a:p>
                      </a:txBody>
                      <a:tcPr/>
                    </a:tc>
                    <a:tc>
                      <a:txBody>
                        <a:bodyPr/>
                        <a:lstStyle/>
                        <a:p>
                          <a:endParaRPr lang="de-DE"/>
                        </a:p>
                      </a:txBody>
                      <a:tcPr>
                        <a:blipFill>
                          <a:blip r:embed="rId3"/>
                          <a:stretch>
                            <a:fillRect l="-100464" t="-270270" r="-201160" b="-416216"/>
                          </a:stretch>
                        </a:blipFill>
                      </a:tcPr>
                    </a:tc>
                    <a:tc>
                      <a:txBody>
                        <a:bodyPr/>
                        <a:lstStyle/>
                        <a:p>
                          <a:endParaRPr lang="de-DE"/>
                        </a:p>
                      </a:txBody>
                      <a:tcPr>
                        <a:blipFill>
                          <a:blip r:embed="rId3"/>
                          <a:stretch>
                            <a:fillRect l="-200000" t="-270270" r="-100694" b="-416216"/>
                          </a:stretch>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[This work]</a:t>
                          </a:r>
                        </a:p>
                      </a:txBody>
                      <a:tcPr/>
                    </a:tc>
                    <a:extLst>
                      <a:ext uri="{0D108BD9-81ED-4DB2-BD59-A6C34878D82A}">
                        <a16:rowId xmlns:a16="http://schemas.microsoft.com/office/drawing/2014/main" val="2141811482"/>
                      </a:ext>
                    </a:extLst>
                  </a:tr>
                  <a:tr h="672682">
                    <a:tc>
                      <a:txBody>
                        <a:bodyPr/>
                        <a:lstStyle/>
                        <a:p>
                          <a:pPr algn="ctr"/>
                          <a:endParaRPr lang="en-US" sz="2000" dirty="0"/>
                        </a:p>
                      </a:txBody>
                      <a:tcPr/>
                    </a:tc>
                    <a:tc>
                      <a:txBody>
                        <a:bodyPr/>
                        <a:lstStyle/>
                        <a:p>
                          <a:pPr algn="ctr"/>
                          <a:endParaRPr lang="en-US" sz="2000" dirty="0"/>
                        </a:p>
                      </a:txBody>
                      <a:tcPr/>
                    </a:tc>
                    <a:tc>
                      <a:txBody>
                        <a:bodyPr/>
                        <a:lstStyle/>
                        <a:p>
                          <a:pPr algn="ctr"/>
                          <a:endParaRPr lang="en-US" sz="20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p>
                      </a:txBody>
                      <a:tcPr/>
                    </a:tc>
                    <a:extLst>
                      <a:ext uri="{0D108BD9-81ED-4DB2-BD59-A6C34878D82A}">
                        <a16:rowId xmlns:a16="http://schemas.microsoft.com/office/drawing/2014/main" val="263298516"/>
                      </a:ext>
                    </a:extLst>
                  </a:tr>
                  <a:tr h="67674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p>
                      </a:txBody>
                      <a:tcPr/>
                    </a:tc>
                    <a:tc>
                      <a:txBody>
                        <a:bodyPr/>
                        <a:lstStyle/>
                        <a:p>
                          <a:pPr algn="ctr"/>
                          <a:endParaRPr lang="en-US" sz="2000" dirty="0"/>
                        </a:p>
                      </a:txBody>
                      <a:tcPr/>
                    </a:tc>
                    <a:tc>
                      <a:txBody>
                        <a:bodyPr/>
                        <a:lstStyle/>
                        <a:p>
                          <a:pPr algn="ctr"/>
                          <a:endParaRPr lang="en-US" sz="20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p>
                      </a:txBody>
                      <a:tcPr/>
                    </a:tc>
                    <a:extLst>
                      <a:ext uri="{0D108BD9-81ED-4DB2-BD59-A6C34878D82A}">
                        <a16:rowId xmlns:a16="http://schemas.microsoft.com/office/drawing/2014/main" val="790531917"/>
                      </a:ext>
                    </a:extLst>
                  </a:tr>
                  <a:tr h="509848">
                    <a:tc>
                      <a:txBody>
                        <a:bodyPr/>
                        <a:lstStyle/>
                        <a:p>
                          <a:pPr algn="ctr"/>
                          <a:endParaRPr lang="en-US" sz="2000" dirty="0"/>
                        </a:p>
                      </a:txBody>
                      <a:tcPr/>
                    </a:tc>
                    <a:tc>
                      <a:txBody>
                        <a:bodyPr/>
                        <a:lstStyle/>
                        <a:p>
                          <a:pPr algn="ctr"/>
                          <a:endParaRPr lang="en-US" sz="2000" dirty="0"/>
                        </a:p>
                      </a:txBody>
                      <a:tcPr/>
                    </a:tc>
                    <a:tc>
                      <a:txBody>
                        <a:bodyPr/>
                        <a:lstStyle/>
                        <a:p>
                          <a:pPr algn="ctr"/>
                          <a:endParaRPr lang="en-US" sz="20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p>
                      </a:txBody>
                      <a:tcPr/>
                    </a:tc>
                    <a:extLst>
                      <a:ext uri="{0D108BD9-81ED-4DB2-BD59-A6C34878D82A}">
                        <a16:rowId xmlns:a16="http://schemas.microsoft.com/office/drawing/2014/main" val="4161101761"/>
                      </a:ext>
                    </a:extLst>
                  </a:tr>
                </a:tbl>
              </a:graphicData>
            </a:graphic>
          </p:graphicFrame>
        </mc:Fallback>
      </mc:AlternateContent>
    </p:spTree>
    <p:extLst>
      <p:ext uri="{BB962C8B-B14F-4D97-AF65-F5344CB8AC3E}">
        <p14:creationId xmlns:p14="http://schemas.microsoft.com/office/powerpoint/2010/main" val="1673871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6ECFA9-AD15-5BE1-DB2E-06FA5C64E5E1}"/>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D3175A0B-5244-9C93-B19C-8B59E8A66010}"/>
              </a:ext>
            </a:extLst>
          </p:cNvPr>
          <p:cNvSpPr>
            <a:spLocks noGrp="1"/>
          </p:cNvSpPr>
          <p:nvPr>
            <p:ph type="title"/>
          </p:nvPr>
        </p:nvSpPr>
        <p:spPr>
          <a:xfrm>
            <a:off x="699655" y="361444"/>
            <a:ext cx="10515600" cy="1325563"/>
          </a:xfrm>
        </p:spPr>
        <p:txBody>
          <a:bodyPr/>
          <a:lstStyle/>
          <a:p>
            <a:r>
              <a:rPr lang="en-US" dirty="0"/>
              <a:t>PASSO randomness in the plain model, SL</a:t>
            </a:r>
          </a:p>
        </p:txBody>
      </p:sp>
      <p:sp>
        <p:nvSpPr>
          <p:cNvPr id="3" name="Inhaltsplatzhalter 2">
            <a:extLst>
              <a:ext uri="{FF2B5EF4-FFF2-40B4-BE49-F238E27FC236}">
                <a16:creationId xmlns:a16="http://schemas.microsoft.com/office/drawing/2014/main" id="{E2684884-66A1-03B1-258C-C9F9A7AA0E2E}"/>
              </a:ext>
            </a:extLst>
          </p:cNvPr>
          <p:cNvSpPr>
            <a:spLocks noGrp="1"/>
          </p:cNvSpPr>
          <p:nvPr>
            <p:ph idx="1"/>
          </p:nvPr>
        </p:nvSpPr>
        <p:spPr/>
        <p:txBody>
          <a:bodyPr>
            <a:normAutofit/>
          </a:bodyPr>
          <a:lstStyle/>
          <a:p>
            <a:pPr lvl="1"/>
            <a:endParaRPr lang="en-US" dirty="0"/>
          </a:p>
          <a:p>
            <a:pPr marL="0" indent="0">
              <a:buNone/>
            </a:pPr>
            <a:endParaRPr lang="en-US" dirty="0"/>
          </a:p>
          <a:p>
            <a:pPr marL="0" indent="0">
              <a:buNone/>
            </a:pPr>
            <a:endParaRPr lang="en-US" dirty="0"/>
          </a:p>
          <a:p>
            <a:pPr marL="0" indent="0">
              <a:buNone/>
            </a:pPr>
            <a:endParaRPr lang="en-US" dirty="0"/>
          </a:p>
        </p:txBody>
      </p:sp>
      <p:sp>
        <p:nvSpPr>
          <p:cNvPr id="4" name="Foliennummernplatzhalter 3">
            <a:extLst>
              <a:ext uri="{FF2B5EF4-FFF2-40B4-BE49-F238E27FC236}">
                <a16:creationId xmlns:a16="http://schemas.microsoft.com/office/drawing/2014/main" id="{D46CBAF8-5B70-720D-040A-6CDE86B7533C}"/>
              </a:ext>
            </a:extLst>
          </p:cNvPr>
          <p:cNvSpPr>
            <a:spLocks noGrp="1"/>
          </p:cNvSpPr>
          <p:nvPr>
            <p:ph type="sldNum" sz="quarter" idx="12"/>
          </p:nvPr>
        </p:nvSpPr>
        <p:spPr>
          <a:xfrm>
            <a:off x="8610600" y="6356350"/>
            <a:ext cx="2743200" cy="365125"/>
          </a:xfrm>
        </p:spPr>
        <p:txBody>
          <a:bodyPr/>
          <a:lstStyle/>
          <a:p>
            <a:fld id="{9B87267F-81ED-49AC-B7A8-A9CAB0B7F58D}" type="slidenum">
              <a:rPr lang="de-DE" smtClean="0"/>
              <a:t>13</a:t>
            </a:fld>
            <a:endParaRPr lang="de-DE"/>
          </a:p>
        </p:txBody>
      </p:sp>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FF0D0BDB-7D3D-6184-E162-A2396A17FF53}"/>
                  </a:ext>
                </a:extLst>
              </p:cNvPr>
              <p:cNvGraphicFramePr>
                <a:graphicFrameLocks noGrp="1"/>
              </p:cNvGraphicFramePr>
              <p:nvPr>
                <p:extLst>
                  <p:ext uri="{D42A27DB-BD31-4B8C-83A1-F6EECF244321}">
                    <p14:modId xmlns:p14="http://schemas.microsoft.com/office/powerpoint/2010/main" val="1506305003"/>
                  </p:ext>
                </p:extLst>
              </p:nvPr>
            </p:nvGraphicFramePr>
            <p:xfrm>
              <a:off x="699655" y="2102715"/>
              <a:ext cx="10515600" cy="3525642"/>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val="1260372596"/>
                        </a:ext>
                      </a:extLst>
                    </a:gridCol>
                    <a:gridCol w="2628900">
                      <a:extLst>
                        <a:ext uri="{9D8B030D-6E8A-4147-A177-3AD203B41FA5}">
                          <a16:colId xmlns:a16="http://schemas.microsoft.com/office/drawing/2014/main" val="1721589989"/>
                        </a:ext>
                      </a:extLst>
                    </a:gridCol>
                    <a:gridCol w="2628900">
                      <a:extLst>
                        <a:ext uri="{9D8B030D-6E8A-4147-A177-3AD203B41FA5}">
                          <a16:colId xmlns:a16="http://schemas.microsoft.com/office/drawing/2014/main" val="808580625"/>
                        </a:ext>
                      </a:extLst>
                    </a:gridCol>
                    <a:gridCol w="2628900">
                      <a:extLst>
                        <a:ext uri="{9D8B030D-6E8A-4147-A177-3AD203B41FA5}">
                          <a16:colId xmlns:a16="http://schemas.microsoft.com/office/drawing/2014/main" val="2812602658"/>
                        </a:ext>
                      </a:extLst>
                    </a:gridCol>
                  </a:tblGrid>
                  <a:tr h="382507">
                    <a:tc>
                      <a:txBody>
                        <a:bodyPr/>
                        <a:lstStyle/>
                        <a:p>
                          <a:pPr algn="ctr"/>
                          <a:r>
                            <a:rPr lang="en-US" sz="2000" dirty="0"/>
                            <a:t>Assumptions</a:t>
                          </a:r>
                          <a:endParaRPr lang="en-US" dirty="0"/>
                        </a:p>
                      </a:txBody>
                      <a:tcPr/>
                    </a:tc>
                    <a:tc>
                      <a:txBody>
                        <a:bodyPr/>
                        <a:lstStyle/>
                        <a:p>
                          <a:pPr algn="ctr"/>
                          <a:r>
                            <a:rPr lang="en-US" sz="2000" dirty="0"/>
                            <a:t># of Parties</a:t>
                          </a:r>
                        </a:p>
                      </a:txBody>
                      <a:tcPr/>
                    </a:tc>
                    <a:tc>
                      <a:txBody>
                        <a:bodyPr/>
                        <a:lstStyle/>
                        <a:p>
                          <a:pPr algn="ctr"/>
                          <a:r>
                            <a:rPr lang="en-US" sz="2000" dirty="0"/>
                            <a:t>Poly-time</a:t>
                          </a:r>
                        </a:p>
                      </a:txBody>
                      <a:tcPr/>
                    </a:tc>
                    <a:tc>
                      <a:txBody>
                        <a:bodyPr/>
                        <a:lstStyle/>
                        <a:p>
                          <a:pPr algn="ctr"/>
                          <a:r>
                            <a:rPr lang="en-US" sz="2000" dirty="0"/>
                            <a:t>Source</a:t>
                          </a:r>
                        </a:p>
                      </a:txBody>
                      <a:tcPr/>
                    </a:tc>
                    <a:extLst>
                      <a:ext uri="{0D108BD9-81ED-4DB2-BD59-A6C34878D82A}">
                        <a16:rowId xmlns:a16="http://schemas.microsoft.com/office/drawing/2014/main" val="608717120"/>
                      </a:ext>
                    </a:extLst>
                  </a:tr>
                  <a:tr h="394092">
                    <a:tc>
                      <a:txBody>
                        <a:bodyPr/>
                        <a:lstStyle/>
                        <a:p>
                          <a:pPr algn="ctr"/>
                          <a:r>
                            <a:rPr lang="en-US" sz="2000" dirty="0"/>
                            <a:t>Unconditional</a:t>
                          </a:r>
                        </a:p>
                      </a:txBody>
                      <a:tcPr/>
                    </a:tc>
                    <a:tc>
                      <a:txBody>
                        <a:bodyPr/>
                        <a:lstStyle/>
                        <a:p>
                          <a:pPr algn="ctr"/>
                          <a14:m>
                            <m:oMathPara xmlns:m="http://schemas.openxmlformats.org/officeDocument/2006/math">
                              <m:oMathParaPr>
                                <m:jc m:val="centerGroup"/>
                              </m:oMathParaPr>
                              <m:oMath xmlns:m="http://schemas.openxmlformats.org/officeDocument/2006/math">
                                <m:r>
                                  <a:rPr lang="en-US" sz="2000" i="1" dirty="0" smtClean="0">
                                    <a:latin typeface="Cambria Math" panose="02040503050406030204" pitchFamily="18" charset="0"/>
                                  </a:rPr>
                                  <m:t>6</m:t>
                                </m:r>
                                <m:r>
                                  <a:rPr lang="en-US" sz="2000" i="1" dirty="0" smtClean="0">
                                    <a:latin typeface="Cambria Math" panose="02040503050406030204" pitchFamily="18" charset="0"/>
                                  </a:rPr>
                                  <m:t>𝑡</m:t>
                                </m:r>
                                <m:r>
                                  <a:rPr lang="en-US" sz="2000" i="1" dirty="0" smtClean="0">
                                    <a:latin typeface="Cambria Math" panose="02040503050406030204" pitchFamily="18" charset="0"/>
                                  </a:rPr>
                                  <m:t>+1</m:t>
                                </m:r>
                              </m:oMath>
                            </m:oMathPara>
                          </a14:m>
                          <a:endParaRPr lang="en-US" sz="2000" dirty="0"/>
                        </a:p>
                      </a:txBody>
                      <a:tcPr/>
                    </a:tc>
                    <a:tc>
                      <a:txBody>
                        <a:bodyPr/>
                        <a:lstStyle/>
                        <a:p>
                          <a:pPr algn="ctr"/>
                          <a:r>
                            <a:rPr lang="en-US" sz="2000" dirty="0"/>
                            <a:t>For </a:t>
                          </a:r>
                          <a14:m>
                            <m:oMath xmlns:m="http://schemas.openxmlformats.org/officeDocument/2006/math">
                              <m:r>
                                <a:rPr lang="en-US" sz="2000" i="1" dirty="0" smtClean="0">
                                  <a:latin typeface="Cambria Math" panose="02040503050406030204" pitchFamily="18" charset="0"/>
                                </a:rPr>
                                <m:t>𝑡</m:t>
                              </m:r>
                              <m:r>
                                <a:rPr lang="en-US" sz="2000" i="1" dirty="0" smtClean="0">
                                  <a:latin typeface="Cambria Math" panose="02040503050406030204" pitchFamily="18" charset="0"/>
                                </a:rPr>
                                <m:t>=</m:t>
                              </m:r>
                              <m:r>
                                <a:rPr lang="en-US" sz="2000" i="1" dirty="0" smtClean="0">
                                  <a:latin typeface="Cambria Math" panose="02040503050406030204" pitchFamily="18" charset="0"/>
                                </a:rPr>
                                <m:t>𝑂</m:t>
                              </m:r>
                              <m:r>
                                <a:rPr lang="en-US" sz="2000" i="1" dirty="0" smtClean="0">
                                  <a:latin typeface="Cambria Math" panose="02040503050406030204" pitchFamily="18" charset="0"/>
                                </a:rPr>
                                <m:t>(</m:t>
                              </m:r>
                              <m:r>
                                <m:rPr>
                                  <m:sty m:val="p"/>
                                </m:rPr>
                                <a:rPr lang="en-US" sz="2000" i="1" dirty="0" smtClean="0">
                                  <a:latin typeface="Cambria Math" panose="02040503050406030204" pitchFamily="18" charset="0"/>
                                </a:rPr>
                                <m:t>log</m:t>
                              </m:r>
                              <m:r>
                                <a:rPr lang="en-US" sz="2000" i="1" dirty="0" smtClean="0">
                                  <a:latin typeface="Cambria Math" panose="02040503050406030204" pitchFamily="18" charset="0"/>
                                </a:rPr>
                                <m:t>⁡</m:t>
                              </m:r>
                              <m:r>
                                <a:rPr lang="en-US" sz="2000" i="1" dirty="0" smtClean="0">
                                  <a:latin typeface="Cambria Math" panose="02040503050406030204" pitchFamily="18" charset="0"/>
                                  <a:ea typeface="Cambria Math" panose="02040503050406030204" pitchFamily="18" charset="0"/>
                                </a:rPr>
                                <m:t>𝜆</m:t>
                              </m:r>
                              <m:r>
                                <a:rPr lang="en-US" sz="2000" i="1" dirty="0" smtClean="0">
                                  <a:latin typeface="Cambria Math" panose="02040503050406030204" pitchFamily="18" charset="0"/>
                                </a:rPr>
                                <m:t>)</m:t>
                              </m:r>
                            </m:oMath>
                          </a14:m>
                          <a:endParaRPr lang="en-US" sz="2000" dirty="0"/>
                        </a:p>
                      </a:txBody>
                      <a:tcPr/>
                    </a:tc>
                    <a:tc>
                      <a:txBody>
                        <a:bodyPr/>
                        <a:lstStyle/>
                        <a:p>
                          <a:pPr algn="ctr"/>
                          <a:r>
                            <a:rPr lang="en-US" sz="2000" dirty="0"/>
                            <a:t>[NRO21]</a:t>
                          </a:r>
                        </a:p>
                      </a:txBody>
                      <a:tcPr/>
                    </a:tc>
                    <a:extLst>
                      <a:ext uri="{0D108BD9-81ED-4DB2-BD59-A6C34878D82A}">
                        <a16:rowId xmlns:a16="http://schemas.microsoft.com/office/drawing/2014/main" val="3523817170"/>
                      </a:ext>
                    </a:extLst>
                  </a:tr>
                  <a:tr h="382507">
                    <a:tc>
                      <a:txBody>
                        <a:bodyPr/>
                        <a:lstStyle/>
                        <a:p>
                          <a:pPr algn="ctr"/>
                          <a:r>
                            <a:rPr lang="en-US" sz="2000" dirty="0"/>
                            <a:t>DDH</a:t>
                          </a:r>
                        </a:p>
                      </a:txBody>
                      <a:tcPr/>
                    </a:tc>
                    <a:tc>
                      <a:txBody>
                        <a:bodyPr/>
                        <a:lstStyle/>
                        <a:p>
                          <a:pPr algn="ctr"/>
                          <a14:m>
                            <m:oMathPara xmlns:m="http://schemas.openxmlformats.org/officeDocument/2006/math">
                              <m:oMathParaPr>
                                <m:jc m:val="centerGroup"/>
                              </m:oMathParaPr>
                              <m:oMath xmlns:m="http://schemas.openxmlformats.org/officeDocument/2006/math">
                                <m:r>
                                  <a:rPr lang="en-US" sz="2000" i="1" dirty="0" smtClean="0">
                                    <a:latin typeface="Cambria Math" panose="02040503050406030204" pitchFamily="18" charset="0"/>
                                  </a:rPr>
                                  <m:t>5</m:t>
                                </m:r>
                                <m:r>
                                  <a:rPr lang="en-US" sz="2000" i="1" dirty="0" smtClean="0">
                                    <a:latin typeface="Cambria Math" panose="02040503050406030204" pitchFamily="18" charset="0"/>
                                  </a:rPr>
                                  <m:t>𝑡</m:t>
                                </m:r>
                                <m:r>
                                  <a:rPr lang="en-US" sz="2000" i="1" dirty="0" smtClean="0">
                                    <a:latin typeface="Cambria Math" panose="02040503050406030204" pitchFamily="18" charset="0"/>
                                  </a:rPr>
                                  <m:t>+4</m:t>
                                </m:r>
                              </m:oMath>
                            </m:oMathPara>
                          </a14:m>
                          <a:endParaRPr lang="en-US" sz="2000" dirty="0"/>
                        </a:p>
                      </a:txBody>
                      <a:tcPr/>
                    </a:tc>
                    <a:tc>
                      <a:txBody>
                        <a:bodyPr/>
                        <a:lstStyle/>
                        <a:p>
                          <a:pPr algn="ctr"/>
                          <a:r>
                            <a:rPr lang="en-US" sz="2000" dirty="0"/>
                            <a:t>Any </a:t>
                          </a:r>
                          <a14:m>
                            <m:oMath xmlns:m="http://schemas.openxmlformats.org/officeDocument/2006/math">
                              <m:r>
                                <a:rPr lang="en-US" sz="2000" i="1" dirty="0" smtClean="0">
                                  <a:latin typeface="Cambria Math" panose="02040503050406030204" pitchFamily="18" charset="0"/>
                                </a:rPr>
                                <m:t>𝑡</m:t>
                              </m:r>
                            </m:oMath>
                          </a14:m>
                          <a:endParaRPr lang="en-US" sz="2000" dirty="0"/>
                        </a:p>
                      </a:txBody>
                      <a:tcPr/>
                    </a:tc>
                    <a:tc>
                      <a:txBody>
                        <a:bodyPr/>
                        <a:lstStyle/>
                        <a:p>
                          <a:pPr algn="ctr"/>
                          <a:r>
                            <a:rPr lang="en-US" sz="2000" dirty="0"/>
                            <a:t>[FC’24]</a:t>
                          </a:r>
                        </a:p>
                      </a:txBody>
                      <a:tcPr/>
                    </a:tc>
                    <a:extLst>
                      <a:ext uri="{0D108BD9-81ED-4DB2-BD59-A6C34878D82A}">
                        <a16:rowId xmlns:a16="http://schemas.microsoft.com/office/drawing/2014/main" val="3788276440"/>
                      </a:ext>
                    </a:extLst>
                  </a:tr>
                  <a:tr h="449291">
                    <a:tc>
                      <a:txBody>
                        <a:bodyPr/>
                        <a:lstStyle/>
                        <a:p>
                          <a:pPr algn="ctr"/>
                          <a:r>
                            <a:rPr lang="en-US" sz="2000" dirty="0"/>
                            <a:t>One-way functions</a:t>
                          </a:r>
                        </a:p>
                      </a:txBody>
                      <a:tcPr/>
                    </a:tc>
                    <a:tc>
                      <a:txBody>
                        <a:bodyPr/>
                        <a:lstStyle/>
                        <a:p>
                          <a:pPr algn="ctr"/>
                          <a14:m>
                            <m:oMathPara xmlns:m="http://schemas.openxmlformats.org/officeDocument/2006/math">
                              <m:oMathParaPr>
                                <m:jc m:val="centerGroup"/>
                              </m:oMathParaPr>
                              <m:oMath xmlns:m="http://schemas.openxmlformats.org/officeDocument/2006/math">
                                <m:r>
                                  <a:rPr lang="en-US" sz="2000" i="1" dirty="0" smtClean="0">
                                    <a:latin typeface="Cambria Math" panose="02040503050406030204" pitchFamily="18" charset="0"/>
                                  </a:rPr>
                                  <m:t>6</m:t>
                                </m:r>
                                <m:r>
                                  <a:rPr lang="en-US" sz="2000" i="1" dirty="0" smtClean="0">
                                    <a:latin typeface="Cambria Math" panose="02040503050406030204" pitchFamily="18" charset="0"/>
                                  </a:rPr>
                                  <m:t>𝑡</m:t>
                                </m:r>
                                <m:r>
                                  <a:rPr lang="en-US" sz="2000" i="1" dirty="0" smtClean="0">
                                    <a:latin typeface="Cambria Math" panose="02040503050406030204" pitchFamily="18" charset="0"/>
                                  </a:rPr>
                                  <m:t>+3</m:t>
                                </m:r>
                              </m:oMath>
                            </m:oMathPara>
                          </a14:m>
                          <a:endParaRPr lang="en-US" sz="2000" dirty="0"/>
                        </a:p>
                      </a:txBody>
                      <a:tcPr/>
                    </a:tc>
                    <a:tc>
                      <a:txBody>
                        <a:bodyPr/>
                        <a:lstStyle/>
                        <a:p>
                          <a:pPr algn="ctr"/>
                          <a:r>
                            <a:rPr lang="en-US" sz="2000" dirty="0"/>
                            <a:t>Any </a:t>
                          </a:r>
                          <a14:m>
                            <m:oMath xmlns:m="http://schemas.openxmlformats.org/officeDocument/2006/math">
                              <m:r>
                                <a:rPr lang="en-US" sz="2000" i="1" dirty="0" smtClean="0">
                                  <a:latin typeface="Cambria Math" panose="02040503050406030204" pitchFamily="18" charset="0"/>
                                </a:rPr>
                                <m:t>𝑡</m:t>
                              </m:r>
                            </m:oMath>
                          </a14:m>
                          <a:endParaRPr lang="en-US" sz="20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[This work]</a:t>
                          </a:r>
                        </a:p>
                      </a:txBody>
                      <a:tcPr/>
                    </a:tc>
                    <a:extLst>
                      <a:ext uri="{0D108BD9-81ED-4DB2-BD59-A6C34878D82A}">
                        <a16:rowId xmlns:a16="http://schemas.microsoft.com/office/drawing/2014/main" val="2141811482"/>
                      </a:ext>
                    </a:extLst>
                  </a:tr>
                  <a:tr h="672682">
                    <a:tc>
                      <a:txBody>
                        <a:bodyPr/>
                        <a:lstStyle/>
                        <a:p>
                          <a:pPr algn="ctr"/>
                          <a:r>
                            <a:rPr lang="en-US" sz="2000" dirty="0"/>
                            <a:t>Non-interactive commitments</a:t>
                          </a:r>
                        </a:p>
                      </a:txBody>
                      <a:tcPr/>
                    </a:tc>
                    <a:tc>
                      <a:txBody>
                        <a:bodyPr/>
                        <a:lstStyle/>
                        <a:p>
                          <a:pPr algn="ctr"/>
                          <a14:m>
                            <m:oMathPara xmlns:m="http://schemas.openxmlformats.org/officeDocument/2006/math">
                              <m:oMathParaPr>
                                <m:jc m:val="centerGroup"/>
                              </m:oMathParaPr>
                              <m:oMath xmlns:m="http://schemas.openxmlformats.org/officeDocument/2006/math">
                                <m:r>
                                  <a:rPr lang="en-US" sz="2000" i="1" dirty="0" smtClean="0">
                                    <a:latin typeface="Cambria Math" panose="02040503050406030204" pitchFamily="18" charset="0"/>
                                  </a:rPr>
                                  <m:t>5</m:t>
                                </m:r>
                                <m:r>
                                  <a:rPr lang="en-US" sz="2000" i="1" dirty="0" smtClean="0">
                                    <a:latin typeface="Cambria Math" panose="02040503050406030204" pitchFamily="18" charset="0"/>
                                  </a:rPr>
                                  <m:t>𝑡</m:t>
                                </m:r>
                                <m:r>
                                  <a:rPr lang="en-US" sz="2000" i="1" dirty="0" smtClean="0">
                                    <a:latin typeface="Cambria Math" panose="02040503050406030204" pitchFamily="18" charset="0"/>
                                  </a:rPr>
                                  <m:t>+2</m:t>
                                </m:r>
                              </m:oMath>
                            </m:oMathPara>
                          </a14:m>
                          <a:endParaRPr lang="en-US" sz="2000" dirty="0"/>
                        </a:p>
                      </a:txBody>
                      <a:tcPr/>
                    </a:tc>
                    <a:tc>
                      <a:txBody>
                        <a:bodyPr/>
                        <a:lstStyle/>
                        <a:p>
                          <a:pPr algn="ctr"/>
                          <a:r>
                            <a:rPr lang="en-US" sz="2000" dirty="0"/>
                            <a:t>Any </a:t>
                          </a:r>
                          <a14:m>
                            <m:oMath xmlns:m="http://schemas.openxmlformats.org/officeDocument/2006/math">
                              <m:r>
                                <a:rPr lang="en-US" sz="2000" i="1" dirty="0" smtClean="0">
                                  <a:latin typeface="Cambria Math" panose="02040503050406030204" pitchFamily="18" charset="0"/>
                                </a:rPr>
                                <m:t>𝑡</m:t>
                              </m:r>
                            </m:oMath>
                          </a14:m>
                          <a:endParaRPr lang="en-US" sz="20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[This work]</a:t>
                          </a:r>
                        </a:p>
                      </a:txBody>
                      <a:tcPr/>
                    </a:tc>
                    <a:extLst>
                      <a:ext uri="{0D108BD9-81ED-4DB2-BD59-A6C34878D82A}">
                        <a16:rowId xmlns:a16="http://schemas.microsoft.com/office/drawing/2014/main" val="263298516"/>
                      </a:ext>
                    </a:extLst>
                  </a:tr>
                  <a:tr h="67674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p>
                      </a:txBody>
                      <a:tcPr/>
                    </a:tc>
                    <a:tc>
                      <a:txBody>
                        <a:bodyPr/>
                        <a:lstStyle/>
                        <a:p>
                          <a:pPr algn="ctr"/>
                          <a:endParaRPr lang="en-US" sz="2000" dirty="0"/>
                        </a:p>
                      </a:txBody>
                      <a:tcPr/>
                    </a:tc>
                    <a:tc>
                      <a:txBody>
                        <a:bodyPr/>
                        <a:lstStyle/>
                        <a:p>
                          <a:pPr algn="ctr"/>
                          <a:endParaRPr lang="en-US" sz="20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p>
                      </a:txBody>
                      <a:tcPr/>
                    </a:tc>
                    <a:extLst>
                      <a:ext uri="{0D108BD9-81ED-4DB2-BD59-A6C34878D82A}">
                        <a16:rowId xmlns:a16="http://schemas.microsoft.com/office/drawing/2014/main" val="790531917"/>
                      </a:ext>
                    </a:extLst>
                  </a:tr>
                  <a:tr h="509848">
                    <a:tc>
                      <a:txBody>
                        <a:bodyPr/>
                        <a:lstStyle/>
                        <a:p>
                          <a:pPr algn="ctr"/>
                          <a:endParaRPr lang="en-US" sz="2000" dirty="0"/>
                        </a:p>
                      </a:txBody>
                      <a:tcPr/>
                    </a:tc>
                    <a:tc>
                      <a:txBody>
                        <a:bodyPr/>
                        <a:lstStyle/>
                        <a:p>
                          <a:pPr algn="ctr"/>
                          <a:endParaRPr lang="en-US" sz="2000" dirty="0"/>
                        </a:p>
                      </a:txBody>
                      <a:tcPr/>
                    </a:tc>
                    <a:tc>
                      <a:txBody>
                        <a:bodyPr/>
                        <a:lstStyle/>
                        <a:p>
                          <a:pPr algn="ctr"/>
                          <a:endParaRPr lang="en-US" sz="20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p>
                      </a:txBody>
                      <a:tcPr/>
                    </a:tc>
                    <a:extLst>
                      <a:ext uri="{0D108BD9-81ED-4DB2-BD59-A6C34878D82A}">
                        <a16:rowId xmlns:a16="http://schemas.microsoft.com/office/drawing/2014/main" val="4161101761"/>
                      </a:ext>
                    </a:extLst>
                  </a:tr>
                </a:tbl>
              </a:graphicData>
            </a:graphic>
          </p:graphicFrame>
        </mc:Choice>
        <mc:Fallback xmlns="">
          <p:graphicFrame>
            <p:nvGraphicFramePr>
              <p:cNvPr id="5" name="Table 4">
                <a:extLst>
                  <a:ext uri="{FF2B5EF4-FFF2-40B4-BE49-F238E27FC236}">
                    <a16:creationId xmlns:a16="http://schemas.microsoft.com/office/drawing/2014/main" id="{FF0D0BDB-7D3D-6184-E162-A2396A17FF53}"/>
                  </a:ext>
                </a:extLst>
              </p:cNvPr>
              <p:cNvGraphicFramePr>
                <a:graphicFrameLocks noGrp="1"/>
              </p:cNvGraphicFramePr>
              <p:nvPr>
                <p:extLst>
                  <p:ext uri="{D42A27DB-BD31-4B8C-83A1-F6EECF244321}">
                    <p14:modId xmlns:p14="http://schemas.microsoft.com/office/powerpoint/2010/main" val="1506305003"/>
                  </p:ext>
                </p:extLst>
              </p:nvPr>
            </p:nvGraphicFramePr>
            <p:xfrm>
              <a:off x="699655" y="2102715"/>
              <a:ext cx="10515600" cy="3525642"/>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val="1260372596"/>
                        </a:ext>
                      </a:extLst>
                    </a:gridCol>
                    <a:gridCol w="2628900">
                      <a:extLst>
                        <a:ext uri="{9D8B030D-6E8A-4147-A177-3AD203B41FA5}">
                          <a16:colId xmlns:a16="http://schemas.microsoft.com/office/drawing/2014/main" val="1721589989"/>
                        </a:ext>
                      </a:extLst>
                    </a:gridCol>
                    <a:gridCol w="2628900">
                      <a:extLst>
                        <a:ext uri="{9D8B030D-6E8A-4147-A177-3AD203B41FA5}">
                          <a16:colId xmlns:a16="http://schemas.microsoft.com/office/drawing/2014/main" val="808580625"/>
                        </a:ext>
                      </a:extLst>
                    </a:gridCol>
                    <a:gridCol w="2628900">
                      <a:extLst>
                        <a:ext uri="{9D8B030D-6E8A-4147-A177-3AD203B41FA5}">
                          <a16:colId xmlns:a16="http://schemas.microsoft.com/office/drawing/2014/main" val="2812602658"/>
                        </a:ext>
                      </a:extLst>
                    </a:gridCol>
                  </a:tblGrid>
                  <a:tr h="396240">
                    <a:tc>
                      <a:txBody>
                        <a:bodyPr/>
                        <a:lstStyle/>
                        <a:p>
                          <a:pPr algn="ctr"/>
                          <a:r>
                            <a:rPr lang="en-US" sz="2000" dirty="0"/>
                            <a:t>Assumptions</a:t>
                          </a:r>
                          <a:endParaRPr lang="en-US" dirty="0"/>
                        </a:p>
                      </a:txBody>
                      <a:tcPr/>
                    </a:tc>
                    <a:tc>
                      <a:txBody>
                        <a:bodyPr/>
                        <a:lstStyle/>
                        <a:p>
                          <a:pPr algn="ctr"/>
                          <a:r>
                            <a:rPr lang="en-US" sz="2000" dirty="0"/>
                            <a:t># of Parties</a:t>
                          </a:r>
                        </a:p>
                      </a:txBody>
                      <a:tcPr/>
                    </a:tc>
                    <a:tc>
                      <a:txBody>
                        <a:bodyPr/>
                        <a:lstStyle/>
                        <a:p>
                          <a:pPr algn="ctr"/>
                          <a:r>
                            <a:rPr lang="en-US" sz="2000" dirty="0"/>
                            <a:t>Poly-time</a:t>
                          </a:r>
                        </a:p>
                      </a:txBody>
                      <a:tcPr/>
                    </a:tc>
                    <a:tc>
                      <a:txBody>
                        <a:bodyPr/>
                        <a:lstStyle/>
                        <a:p>
                          <a:pPr algn="ctr"/>
                          <a:r>
                            <a:rPr lang="en-US" sz="2000" dirty="0"/>
                            <a:t>Source</a:t>
                          </a:r>
                        </a:p>
                      </a:txBody>
                      <a:tcPr/>
                    </a:tc>
                    <a:extLst>
                      <a:ext uri="{0D108BD9-81ED-4DB2-BD59-A6C34878D82A}">
                        <a16:rowId xmlns:a16="http://schemas.microsoft.com/office/drawing/2014/main" val="608717120"/>
                      </a:ext>
                    </a:extLst>
                  </a:tr>
                  <a:tr h="396240">
                    <a:tc>
                      <a:txBody>
                        <a:bodyPr/>
                        <a:lstStyle/>
                        <a:p>
                          <a:pPr algn="ctr"/>
                          <a:r>
                            <a:rPr lang="en-US" sz="2000" dirty="0"/>
                            <a:t>Unconditional</a:t>
                          </a:r>
                        </a:p>
                      </a:txBody>
                      <a:tcPr/>
                    </a:tc>
                    <a:tc>
                      <a:txBody>
                        <a:bodyPr/>
                        <a:lstStyle/>
                        <a:p>
                          <a:endParaRPr lang="de-DE"/>
                        </a:p>
                      </a:txBody>
                      <a:tcPr>
                        <a:blipFill>
                          <a:blip r:embed="rId3"/>
                          <a:stretch>
                            <a:fillRect l="-100464" t="-107692" r="-201160" b="-695385"/>
                          </a:stretch>
                        </a:blipFill>
                      </a:tcPr>
                    </a:tc>
                    <a:tc>
                      <a:txBody>
                        <a:bodyPr/>
                        <a:lstStyle/>
                        <a:p>
                          <a:endParaRPr lang="de-DE"/>
                        </a:p>
                      </a:txBody>
                      <a:tcPr>
                        <a:blipFill>
                          <a:blip r:embed="rId3"/>
                          <a:stretch>
                            <a:fillRect l="-200000" t="-107692" r="-100694" b="-695385"/>
                          </a:stretch>
                        </a:blipFill>
                      </a:tcPr>
                    </a:tc>
                    <a:tc>
                      <a:txBody>
                        <a:bodyPr/>
                        <a:lstStyle/>
                        <a:p>
                          <a:pPr algn="ctr"/>
                          <a:r>
                            <a:rPr lang="en-US" sz="2000" dirty="0"/>
                            <a:t>[NRO21]</a:t>
                          </a:r>
                        </a:p>
                      </a:txBody>
                      <a:tcPr/>
                    </a:tc>
                    <a:extLst>
                      <a:ext uri="{0D108BD9-81ED-4DB2-BD59-A6C34878D82A}">
                        <a16:rowId xmlns:a16="http://schemas.microsoft.com/office/drawing/2014/main" val="3523817170"/>
                      </a:ext>
                    </a:extLst>
                  </a:tr>
                  <a:tr h="396240">
                    <a:tc>
                      <a:txBody>
                        <a:bodyPr/>
                        <a:lstStyle/>
                        <a:p>
                          <a:pPr algn="ctr"/>
                          <a:r>
                            <a:rPr lang="en-US" sz="2000" dirty="0"/>
                            <a:t>DDH</a:t>
                          </a:r>
                        </a:p>
                      </a:txBody>
                      <a:tcPr/>
                    </a:tc>
                    <a:tc>
                      <a:txBody>
                        <a:bodyPr/>
                        <a:lstStyle/>
                        <a:p>
                          <a:endParaRPr lang="de-DE"/>
                        </a:p>
                      </a:txBody>
                      <a:tcPr>
                        <a:blipFill>
                          <a:blip r:embed="rId3"/>
                          <a:stretch>
                            <a:fillRect l="-100464" t="-204545" r="-201160" b="-584848"/>
                          </a:stretch>
                        </a:blipFill>
                      </a:tcPr>
                    </a:tc>
                    <a:tc>
                      <a:txBody>
                        <a:bodyPr/>
                        <a:lstStyle/>
                        <a:p>
                          <a:endParaRPr lang="de-DE"/>
                        </a:p>
                      </a:txBody>
                      <a:tcPr>
                        <a:blipFill>
                          <a:blip r:embed="rId3"/>
                          <a:stretch>
                            <a:fillRect l="-200000" t="-204545" r="-100694" b="-584848"/>
                          </a:stretch>
                        </a:blipFill>
                      </a:tcPr>
                    </a:tc>
                    <a:tc>
                      <a:txBody>
                        <a:bodyPr/>
                        <a:lstStyle/>
                        <a:p>
                          <a:pPr algn="ctr"/>
                          <a:r>
                            <a:rPr lang="en-US" sz="2000" dirty="0"/>
                            <a:t>[FC’24]</a:t>
                          </a:r>
                        </a:p>
                      </a:txBody>
                      <a:tcPr/>
                    </a:tc>
                    <a:extLst>
                      <a:ext uri="{0D108BD9-81ED-4DB2-BD59-A6C34878D82A}">
                        <a16:rowId xmlns:a16="http://schemas.microsoft.com/office/drawing/2014/main" val="3788276440"/>
                      </a:ext>
                    </a:extLst>
                  </a:tr>
                  <a:tr h="449291">
                    <a:tc>
                      <a:txBody>
                        <a:bodyPr/>
                        <a:lstStyle/>
                        <a:p>
                          <a:pPr algn="ctr"/>
                          <a:r>
                            <a:rPr lang="en-US" sz="2000" dirty="0"/>
                            <a:t>One-way functions</a:t>
                          </a:r>
                        </a:p>
                      </a:txBody>
                      <a:tcPr/>
                    </a:tc>
                    <a:tc>
                      <a:txBody>
                        <a:bodyPr/>
                        <a:lstStyle/>
                        <a:p>
                          <a:endParaRPr lang="de-DE"/>
                        </a:p>
                      </a:txBody>
                      <a:tcPr>
                        <a:blipFill>
                          <a:blip r:embed="rId3"/>
                          <a:stretch>
                            <a:fillRect l="-100464" t="-275342" r="-201160" b="-428767"/>
                          </a:stretch>
                        </a:blipFill>
                      </a:tcPr>
                    </a:tc>
                    <a:tc>
                      <a:txBody>
                        <a:bodyPr/>
                        <a:lstStyle/>
                        <a:p>
                          <a:endParaRPr lang="de-DE"/>
                        </a:p>
                      </a:txBody>
                      <a:tcPr>
                        <a:blipFill>
                          <a:blip r:embed="rId3"/>
                          <a:stretch>
                            <a:fillRect l="-200000" t="-275342" r="-100694" b="-428767"/>
                          </a:stretch>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[This work]</a:t>
                          </a:r>
                        </a:p>
                      </a:txBody>
                      <a:tcPr/>
                    </a:tc>
                    <a:extLst>
                      <a:ext uri="{0D108BD9-81ED-4DB2-BD59-A6C34878D82A}">
                        <a16:rowId xmlns:a16="http://schemas.microsoft.com/office/drawing/2014/main" val="2141811482"/>
                      </a:ext>
                    </a:extLst>
                  </a:tr>
                  <a:tr h="701040">
                    <a:tc>
                      <a:txBody>
                        <a:bodyPr/>
                        <a:lstStyle/>
                        <a:p>
                          <a:pPr algn="ctr"/>
                          <a:r>
                            <a:rPr lang="en-US" sz="2000" dirty="0"/>
                            <a:t>Non-interactive commitments</a:t>
                          </a:r>
                        </a:p>
                      </a:txBody>
                      <a:tcPr/>
                    </a:tc>
                    <a:tc>
                      <a:txBody>
                        <a:bodyPr/>
                        <a:lstStyle/>
                        <a:p>
                          <a:endParaRPr lang="de-DE"/>
                        </a:p>
                      </a:txBody>
                      <a:tcPr>
                        <a:blipFill>
                          <a:blip r:embed="rId3"/>
                          <a:stretch>
                            <a:fillRect l="-100464" t="-236207" r="-201160" b="-169828"/>
                          </a:stretch>
                        </a:blipFill>
                      </a:tcPr>
                    </a:tc>
                    <a:tc>
                      <a:txBody>
                        <a:bodyPr/>
                        <a:lstStyle/>
                        <a:p>
                          <a:endParaRPr lang="de-DE"/>
                        </a:p>
                      </a:txBody>
                      <a:tcPr>
                        <a:blipFill>
                          <a:blip r:embed="rId3"/>
                          <a:stretch>
                            <a:fillRect l="-200000" t="-236207" r="-100694" b="-169828"/>
                          </a:stretch>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[This work]</a:t>
                          </a:r>
                        </a:p>
                      </a:txBody>
                      <a:tcPr/>
                    </a:tc>
                    <a:extLst>
                      <a:ext uri="{0D108BD9-81ED-4DB2-BD59-A6C34878D82A}">
                        <a16:rowId xmlns:a16="http://schemas.microsoft.com/office/drawing/2014/main" val="263298516"/>
                      </a:ext>
                    </a:extLst>
                  </a:tr>
                  <a:tr h="67674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p>
                      </a:txBody>
                      <a:tcPr/>
                    </a:tc>
                    <a:tc>
                      <a:txBody>
                        <a:bodyPr/>
                        <a:lstStyle/>
                        <a:p>
                          <a:pPr algn="ctr"/>
                          <a:endParaRPr lang="en-US" sz="2000" dirty="0"/>
                        </a:p>
                      </a:txBody>
                      <a:tcPr/>
                    </a:tc>
                    <a:tc>
                      <a:txBody>
                        <a:bodyPr/>
                        <a:lstStyle/>
                        <a:p>
                          <a:pPr algn="ctr"/>
                          <a:endParaRPr lang="en-US" sz="20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p>
                      </a:txBody>
                      <a:tcPr/>
                    </a:tc>
                    <a:extLst>
                      <a:ext uri="{0D108BD9-81ED-4DB2-BD59-A6C34878D82A}">
                        <a16:rowId xmlns:a16="http://schemas.microsoft.com/office/drawing/2014/main" val="790531917"/>
                      </a:ext>
                    </a:extLst>
                  </a:tr>
                  <a:tr h="509848">
                    <a:tc>
                      <a:txBody>
                        <a:bodyPr/>
                        <a:lstStyle/>
                        <a:p>
                          <a:pPr algn="ctr"/>
                          <a:endParaRPr lang="en-US" sz="2000" dirty="0"/>
                        </a:p>
                      </a:txBody>
                      <a:tcPr/>
                    </a:tc>
                    <a:tc>
                      <a:txBody>
                        <a:bodyPr/>
                        <a:lstStyle/>
                        <a:p>
                          <a:pPr algn="ctr"/>
                          <a:endParaRPr lang="en-US" sz="2000" dirty="0"/>
                        </a:p>
                      </a:txBody>
                      <a:tcPr/>
                    </a:tc>
                    <a:tc>
                      <a:txBody>
                        <a:bodyPr/>
                        <a:lstStyle/>
                        <a:p>
                          <a:pPr algn="ctr"/>
                          <a:endParaRPr lang="en-US" sz="20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p>
                      </a:txBody>
                      <a:tcPr/>
                    </a:tc>
                    <a:extLst>
                      <a:ext uri="{0D108BD9-81ED-4DB2-BD59-A6C34878D82A}">
                        <a16:rowId xmlns:a16="http://schemas.microsoft.com/office/drawing/2014/main" val="4161101761"/>
                      </a:ext>
                    </a:extLst>
                  </a:tr>
                </a:tbl>
              </a:graphicData>
            </a:graphic>
          </p:graphicFrame>
        </mc:Fallback>
      </mc:AlternateContent>
    </p:spTree>
    <p:extLst>
      <p:ext uri="{BB962C8B-B14F-4D97-AF65-F5344CB8AC3E}">
        <p14:creationId xmlns:p14="http://schemas.microsoft.com/office/powerpoint/2010/main" val="21269049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1A9443-5F91-30A3-A0E5-0B9D907F0474}"/>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C6C8AEB9-82D5-92BB-9EE0-FD1E54F04D7A}"/>
              </a:ext>
            </a:extLst>
          </p:cNvPr>
          <p:cNvSpPr>
            <a:spLocks noGrp="1"/>
          </p:cNvSpPr>
          <p:nvPr>
            <p:ph type="title"/>
          </p:nvPr>
        </p:nvSpPr>
        <p:spPr>
          <a:xfrm>
            <a:off x="699655" y="361444"/>
            <a:ext cx="10515600" cy="1325563"/>
          </a:xfrm>
        </p:spPr>
        <p:txBody>
          <a:bodyPr/>
          <a:lstStyle/>
          <a:p>
            <a:r>
              <a:rPr lang="en-US" dirty="0"/>
              <a:t>PASSO randomness in the plain model, SL</a:t>
            </a:r>
          </a:p>
        </p:txBody>
      </p:sp>
      <p:sp>
        <p:nvSpPr>
          <p:cNvPr id="3" name="Inhaltsplatzhalter 2">
            <a:extLst>
              <a:ext uri="{FF2B5EF4-FFF2-40B4-BE49-F238E27FC236}">
                <a16:creationId xmlns:a16="http://schemas.microsoft.com/office/drawing/2014/main" id="{70A0F540-6B0C-33EC-56D5-EA7DBD3FB3B7}"/>
              </a:ext>
            </a:extLst>
          </p:cNvPr>
          <p:cNvSpPr>
            <a:spLocks noGrp="1"/>
          </p:cNvSpPr>
          <p:nvPr>
            <p:ph idx="1"/>
          </p:nvPr>
        </p:nvSpPr>
        <p:spPr/>
        <p:txBody>
          <a:bodyPr>
            <a:normAutofit/>
          </a:bodyPr>
          <a:lstStyle/>
          <a:p>
            <a:pPr lvl="1"/>
            <a:endParaRPr lang="en-US" dirty="0"/>
          </a:p>
          <a:p>
            <a:pPr marL="0" indent="0">
              <a:buNone/>
            </a:pPr>
            <a:endParaRPr lang="en-US" dirty="0"/>
          </a:p>
          <a:p>
            <a:pPr marL="0" indent="0">
              <a:buNone/>
            </a:pPr>
            <a:endParaRPr lang="en-US" dirty="0"/>
          </a:p>
          <a:p>
            <a:pPr marL="0" indent="0">
              <a:buNone/>
            </a:pPr>
            <a:endParaRPr lang="en-US" dirty="0"/>
          </a:p>
        </p:txBody>
      </p:sp>
      <p:sp>
        <p:nvSpPr>
          <p:cNvPr id="4" name="Foliennummernplatzhalter 3">
            <a:extLst>
              <a:ext uri="{FF2B5EF4-FFF2-40B4-BE49-F238E27FC236}">
                <a16:creationId xmlns:a16="http://schemas.microsoft.com/office/drawing/2014/main" id="{FEE2F796-9D1D-3BB6-CC04-CFB934853EA2}"/>
              </a:ext>
            </a:extLst>
          </p:cNvPr>
          <p:cNvSpPr>
            <a:spLocks noGrp="1"/>
          </p:cNvSpPr>
          <p:nvPr>
            <p:ph type="sldNum" sz="quarter" idx="12"/>
          </p:nvPr>
        </p:nvSpPr>
        <p:spPr>
          <a:xfrm>
            <a:off x="8610600" y="6356350"/>
            <a:ext cx="2743200" cy="365125"/>
          </a:xfrm>
        </p:spPr>
        <p:txBody>
          <a:bodyPr/>
          <a:lstStyle/>
          <a:p>
            <a:fld id="{9B87267F-81ED-49AC-B7A8-A9CAB0B7F58D}" type="slidenum">
              <a:rPr lang="de-DE" smtClean="0"/>
              <a:t>14</a:t>
            </a:fld>
            <a:endParaRPr lang="de-DE"/>
          </a:p>
        </p:txBody>
      </p:sp>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DF3C8138-8D0D-F483-12F5-F5AF93A828B5}"/>
                  </a:ext>
                </a:extLst>
              </p:cNvPr>
              <p:cNvGraphicFramePr>
                <a:graphicFrameLocks noGrp="1"/>
              </p:cNvGraphicFramePr>
              <p:nvPr>
                <p:extLst>
                  <p:ext uri="{D42A27DB-BD31-4B8C-83A1-F6EECF244321}">
                    <p14:modId xmlns:p14="http://schemas.microsoft.com/office/powerpoint/2010/main" val="833421371"/>
                  </p:ext>
                </p:extLst>
              </p:nvPr>
            </p:nvGraphicFramePr>
            <p:xfrm>
              <a:off x="699655" y="2102715"/>
              <a:ext cx="10515600" cy="3549939"/>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val="1260372596"/>
                        </a:ext>
                      </a:extLst>
                    </a:gridCol>
                    <a:gridCol w="2628900">
                      <a:extLst>
                        <a:ext uri="{9D8B030D-6E8A-4147-A177-3AD203B41FA5}">
                          <a16:colId xmlns:a16="http://schemas.microsoft.com/office/drawing/2014/main" val="1721589989"/>
                        </a:ext>
                      </a:extLst>
                    </a:gridCol>
                    <a:gridCol w="2628900">
                      <a:extLst>
                        <a:ext uri="{9D8B030D-6E8A-4147-A177-3AD203B41FA5}">
                          <a16:colId xmlns:a16="http://schemas.microsoft.com/office/drawing/2014/main" val="808580625"/>
                        </a:ext>
                      </a:extLst>
                    </a:gridCol>
                    <a:gridCol w="2628900">
                      <a:extLst>
                        <a:ext uri="{9D8B030D-6E8A-4147-A177-3AD203B41FA5}">
                          <a16:colId xmlns:a16="http://schemas.microsoft.com/office/drawing/2014/main" val="2812602658"/>
                        </a:ext>
                      </a:extLst>
                    </a:gridCol>
                  </a:tblGrid>
                  <a:tr h="382507">
                    <a:tc>
                      <a:txBody>
                        <a:bodyPr/>
                        <a:lstStyle/>
                        <a:p>
                          <a:pPr algn="ctr"/>
                          <a:r>
                            <a:rPr lang="en-US" sz="2000" dirty="0"/>
                            <a:t>Assumptions</a:t>
                          </a:r>
                          <a:endParaRPr lang="en-US" dirty="0"/>
                        </a:p>
                      </a:txBody>
                      <a:tcPr/>
                    </a:tc>
                    <a:tc>
                      <a:txBody>
                        <a:bodyPr/>
                        <a:lstStyle/>
                        <a:p>
                          <a:pPr algn="ctr"/>
                          <a:r>
                            <a:rPr lang="en-US" sz="2000" dirty="0"/>
                            <a:t># of Parties</a:t>
                          </a:r>
                        </a:p>
                      </a:txBody>
                      <a:tcPr/>
                    </a:tc>
                    <a:tc>
                      <a:txBody>
                        <a:bodyPr/>
                        <a:lstStyle/>
                        <a:p>
                          <a:pPr algn="ctr"/>
                          <a:r>
                            <a:rPr lang="en-US" sz="2000" dirty="0"/>
                            <a:t>Poly-time</a:t>
                          </a:r>
                        </a:p>
                      </a:txBody>
                      <a:tcPr/>
                    </a:tc>
                    <a:tc>
                      <a:txBody>
                        <a:bodyPr/>
                        <a:lstStyle/>
                        <a:p>
                          <a:pPr algn="ctr"/>
                          <a:r>
                            <a:rPr lang="en-US" sz="2000" dirty="0"/>
                            <a:t>Source</a:t>
                          </a:r>
                        </a:p>
                      </a:txBody>
                      <a:tcPr/>
                    </a:tc>
                    <a:extLst>
                      <a:ext uri="{0D108BD9-81ED-4DB2-BD59-A6C34878D82A}">
                        <a16:rowId xmlns:a16="http://schemas.microsoft.com/office/drawing/2014/main" val="608717120"/>
                      </a:ext>
                    </a:extLst>
                  </a:tr>
                  <a:tr h="394092">
                    <a:tc>
                      <a:txBody>
                        <a:bodyPr/>
                        <a:lstStyle/>
                        <a:p>
                          <a:pPr algn="ctr"/>
                          <a:r>
                            <a:rPr lang="en-US" sz="2000" dirty="0"/>
                            <a:t>Unconditional</a:t>
                          </a:r>
                        </a:p>
                      </a:txBody>
                      <a:tcPr/>
                    </a:tc>
                    <a:tc>
                      <a:txBody>
                        <a:bodyPr/>
                        <a:lstStyle/>
                        <a:p>
                          <a:pPr algn="ctr"/>
                          <a14:m>
                            <m:oMathPara xmlns:m="http://schemas.openxmlformats.org/officeDocument/2006/math">
                              <m:oMathParaPr>
                                <m:jc m:val="centerGroup"/>
                              </m:oMathParaPr>
                              <m:oMath xmlns:m="http://schemas.openxmlformats.org/officeDocument/2006/math">
                                <m:r>
                                  <a:rPr lang="en-US" sz="2000" i="1" dirty="0" smtClean="0">
                                    <a:latin typeface="Cambria Math" panose="02040503050406030204" pitchFamily="18" charset="0"/>
                                  </a:rPr>
                                  <m:t>6</m:t>
                                </m:r>
                                <m:r>
                                  <a:rPr lang="en-US" sz="2000" i="1" dirty="0" smtClean="0">
                                    <a:latin typeface="Cambria Math" panose="02040503050406030204" pitchFamily="18" charset="0"/>
                                  </a:rPr>
                                  <m:t>𝑡</m:t>
                                </m:r>
                                <m:r>
                                  <a:rPr lang="en-US" sz="2000" i="1" dirty="0" smtClean="0">
                                    <a:latin typeface="Cambria Math" panose="02040503050406030204" pitchFamily="18" charset="0"/>
                                  </a:rPr>
                                  <m:t>+1</m:t>
                                </m:r>
                              </m:oMath>
                            </m:oMathPara>
                          </a14:m>
                          <a:endParaRPr lang="en-US" sz="2000" dirty="0"/>
                        </a:p>
                      </a:txBody>
                      <a:tcPr/>
                    </a:tc>
                    <a:tc>
                      <a:txBody>
                        <a:bodyPr/>
                        <a:lstStyle/>
                        <a:p>
                          <a:pPr algn="ctr"/>
                          <a:r>
                            <a:rPr lang="en-US" sz="2000" dirty="0"/>
                            <a:t>For </a:t>
                          </a:r>
                          <a14:m>
                            <m:oMath xmlns:m="http://schemas.openxmlformats.org/officeDocument/2006/math">
                              <m:r>
                                <a:rPr lang="en-US" sz="2000" i="1" dirty="0" smtClean="0">
                                  <a:latin typeface="Cambria Math" panose="02040503050406030204" pitchFamily="18" charset="0"/>
                                </a:rPr>
                                <m:t>𝑡</m:t>
                              </m:r>
                              <m:r>
                                <a:rPr lang="en-US" sz="2000" i="1" dirty="0" smtClean="0">
                                  <a:latin typeface="Cambria Math" panose="02040503050406030204" pitchFamily="18" charset="0"/>
                                </a:rPr>
                                <m:t>=</m:t>
                              </m:r>
                              <m:r>
                                <a:rPr lang="en-US" sz="2000" i="1" dirty="0" smtClean="0">
                                  <a:latin typeface="Cambria Math" panose="02040503050406030204" pitchFamily="18" charset="0"/>
                                </a:rPr>
                                <m:t>𝑂</m:t>
                              </m:r>
                              <m:r>
                                <a:rPr lang="en-US" sz="2000" i="1" dirty="0" smtClean="0">
                                  <a:latin typeface="Cambria Math" panose="02040503050406030204" pitchFamily="18" charset="0"/>
                                </a:rPr>
                                <m:t>(</m:t>
                              </m:r>
                              <m:r>
                                <m:rPr>
                                  <m:sty m:val="p"/>
                                </m:rPr>
                                <a:rPr lang="en-US" sz="2000" i="1" dirty="0" smtClean="0">
                                  <a:latin typeface="Cambria Math" panose="02040503050406030204" pitchFamily="18" charset="0"/>
                                </a:rPr>
                                <m:t>log</m:t>
                              </m:r>
                              <m:r>
                                <a:rPr lang="en-US" sz="2000" i="1" dirty="0" smtClean="0">
                                  <a:latin typeface="Cambria Math" panose="02040503050406030204" pitchFamily="18" charset="0"/>
                                </a:rPr>
                                <m:t>⁡</m:t>
                              </m:r>
                              <m:r>
                                <a:rPr lang="en-US" sz="2000" i="1" dirty="0" smtClean="0">
                                  <a:latin typeface="Cambria Math" panose="02040503050406030204" pitchFamily="18" charset="0"/>
                                  <a:ea typeface="Cambria Math" panose="02040503050406030204" pitchFamily="18" charset="0"/>
                                </a:rPr>
                                <m:t>𝜆</m:t>
                              </m:r>
                              <m:r>
                                <a:rPr lang="en-US" sz="2000" i="1" dirty="0" smtClean="0">
                                  <a:latin typeface="Cambria Math" panose="02040503050406030204" pitchFamily="18" charset="0"/>
                                </a:rPr>
                                <m:t>)</m:t>
                              </m:r>
                            </m:oMath>
                          </a14:m>
                          <a:endParaRPr lang="en-US" sz="2000" dirty="0"/>
                        </a:p>
                      </a:txBody>
                      <a:tcPr/>
                    </a:tc>
                    <a:tc>
                      <a:txBody>
                        <a:bodyPr/>
                        <a:lstStyle/>
                        <a:p>
                          <a:pPr algn="ctr"/>
                          <a:r>
                            <a:rPr lang="en-US" sz="2000" dirty="0"/>
                            <a:t>[NRO21]</a:t>
                          </a:r>
                        </a:p>
                      </a:txBody>
                      <a:tcPr/>
                    </a:tc>
                    <a:extLst>
                      <a:ext uri="{0D108BD9-81ED-4DB2-BD59-A6C34878D82A}">
                        <a16:rowId xmlns:a16="http://schemas.microsoft.com/office/drawing/2014/main" val="3523817170"/>
                      </a:ext>
                    </a:extLst>
                  </a:tr>
                  <a:tr h="382507">
                    <a:tc>
                      <a:txBody>
                        <a:bodyPr/>
                        <a:lstStyle/>
                        <a:p>
                          <a:pPr algn="ctr"/>
                          <a:r>
                            <a:rPr lang="en-US" sz="2000" dirty="0"/>
                            <a:t>DDH</a:t>
                          </a:r>
                        </a:p>
                      </a:txBody>
                      <a:tcPr/>
                    </a:tc>
                    <a:tc>
                      <a:txBody>
                        <a:bodyPr/>
                        <a:lstStyle/>
                        <a:p>
                          <a:pPr algn="ctr"/>
                          <a14:m>
                            <m:oMathPara xmlns:m="http://schemas.openxmlformats.org/officeDocument/2006/math">
                              <m:oMathParaPr>
                                <m:jc m:val="centerGroup"/>
                              </m:oMathParaPr>
                              <m:oMath xmlns:m="http://schemas.openxmlformats.org/officeDocument/2006/math">
                                <m:r>
                                  <a:rPr lang="en-US" sz="2000" i="1" dirty="0" smtClean="0">
                                    <a:latin typeface="Cambria Math" panose="02040503050406030204" pitchFamily="18" charset="0"/>
                                  </a:rPr>
                                  <m:t>5</m:t>
                                </m:r>
                                <m:r>
                                  <a:rPr lang="en-US" sz="2000" i="1" dirty="0" smtClean="0">
                                    <a:latin typeface="Cambria Math" panose="02040503050406030204" pitchFamily="18" charset="0"/>
                                  </a:rPr>
                                  <m:t>𝑡</m:t>
                                </m:r>
                                <m:r>
                                  <a:rPr lang="en-US" sz="2000" i="1" dirty="0" smtClean="0">
                                    <a:latin typeface="Cambria Math" panose="02040503050406030204" pitchFamily="18" charset="0"/>
                                  </a:rPr>
                                  <m:t>+4</m:t>
                                </m:r>
                              </m:oMath>
                            </m:oMathPara>
                          </a14:m>
                          <a:endParaRPr lang="en-US" sz="2000" dirty="0"/>
                        </a:p>
                      </a:txBody>
                      <a:tcPr/>
                    </a:tc>
                    <a:tc>
                      <a:txBody>
                        <a:bodyPr/>
                        <a:lstStyle/>
                        <a:p>
                          <a:pPr algn="ctr"/>
                          <a:r>
                            <a:rPr lang="en-US" sz="2000" dirty="0"/>
                            <a:t>Any </a:t>
                          </a:r>
                          <a14:m>
                            <m:oMath xmlns:m="http://schemas.openxmlformats.org/officeDocument/2006/math">
                              <m:r>
                                <a:rPr lang="en-US" sz="2000" i="1" dirty="0" smtClean="0">
                                  <a:latin typeface="Cambria Math" panose="02040503050406030204" pitchFamily="18" charset="0"/>
                                </a:rPr>
                                <m:t>𝑡</m:t>
                              </m:r>
                            </m:oMath>
                          </a14:m>
                          <a:endParaRPr lang="en-US" sz="2000" dirty="0"/>
                        </a:p>
                      </a:txBody>
                      <a:tcPr/>
                    </a:tc>
                    <a:tc>
                      <a:txBody>
                        <a:bodyPr/>
                        <a:lstStyle/>
                        <a:p>
                          <a:pPr algn="ctr"/>
                          <a:r>
                            <a:rPr lang="en-US" sz="2000" dirty="0"/>
                            <a:t>[FC’24]</a:t>
                          </a:r>
                        </a:p>
                      </a:txBody>
                      <a:tcPr/>
                    </a:tc>
                    <a:extLst>
                      <a:ext uri="{0D108BD9-81ED-4DB2-BD59-A6C34878D82A}">
                        <a16:rowId xmlns:a16="http://schemas.microsoft.com/office/drawing/2014/main" val="3788276440"/>
                      </a:ext>
                    </a:extLst>
                  </a:tr>
                  <a:tr h="449291">
                    <a:tc>
                      <a:txBody>
                        <a:bodyPr/>
                        <a:lstStyle/>
                        <a:p>
                          <a:pPr algn="ctr"/>
                          <a:r>
                            <a:rPr lang="en-US" sz="2000" dirty="0"/>
                            <a:t>One-way functions</a:t>
                          </a:r>
                        </a:p>
                      </a:txBody>
                      <a:tcPr/>
                    </a:tc>
                    <a:tc>
                      <a:txBody>
                        <a:bodyPr/>
                        <a:lstStyle/>
                        <a:p>
                          <a:pPr algn="ctr"/>
                          <a14:m>
                            <m:oMathPara xmlns:m="http://schemas.openxmlformats.org/officeDocument/2006/math">
                              <m:oMathParaPr>
                                <m:jc m:val="centerGroup"/>
                              </m:oMathParaPr>
                              <m:oMath xmlns:m="http://schemas.openxmlformats.org/officeDocument/2006/math">
                                <m:r>
                                  <a:rPr lang="en-US" sz="2000" i="1" dirty="0" smtClean="0">
                                    <a:latin typeface="Cambria Math" panose="02040503050406030204" pitchFamily="18" charset="0"/>
                                  </a:rPr>
                                  <m:t>6</m:t>
                                </m:r>
                                <m:r>
                                  <a:rPr lang="en-US" sz="2000" i="1" dirty="0" smtClean="0">
                                    <a:latin typeface="Cambria Math" panose="02040503050406030204" pitchFamily="18" charset="0"/>
                                  </a:rPr>
                                  <m:t>𝑡</m:t>
                                </m:r>
                                <m:r>
                                  <a:rPr lang="en-US" sz="2000" i="1" dirty="0" smtClean="0">
                                    <a:latin typeface="Cambria Math" panose="02040503050406030204" pitchFamily="18" charset="0"/>
                                  </a:rPr>
                                  <m:t>+3</m:t>
                                </m:r>
                              </m:oMath>
                            </m:oMathPara>
                          </a14:m>
                          <a:endParaRPr lang="en-US" sz="2000" dirty="0"/>
                        </a:p>
                      </a:txBody>
                      <a:tcPr/>
                    </a:tc>
                    <a:tc>
                      <a:txBody>
                        <a:bodyPr/>
                        <a:lstStyle/>
                        <a:p>
                          <a:pPr algn="ctr"/>
                          <a:r>
                            <a:rPr lang="en-US" sz="2000" dirty="0"/>
                            <a:t>Any </a:t>
                          </a:r>
                          <a14:m>
                            <m:oMath xmlns:m="http://schemas.openxmlformats.org/officeDocument/2006/math">
                              <m:r>
                                <a:rPr lang="en-US" sz="2000" i="1" dirty="0" smtClean="0">
                                  <a:latin typeface="Cambria Math" panose="02040503050406030204" pitchFamily="18" charset="0"/>
                                </a:rPr>
                                <m:t>𝑡</m:t>
                              </m:r>
                            </m:oMath>
                          </a14:m>
                          <a:endParaRPr lang="en-US" sz="20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[This work]</a:t>
                          </a:r>
                        </a:p>
                      </a:txBody>
                      <a:tcPr/>
                    </a:tc>
                    <a:extLst>
                      <a:ext uri="{0D108BD9-81ED-4DB2-BD59-A6C34878D82A}">
                        <a16:rowId xmlns:a16="http://schemas.microsoft.com/office/drawing/2014/main" val="2141811482"/>
                      </a:ext>
                    </a:extLst>
                  </a:tr>
                  <a:tr h="672682">
                    <a:tc>
                      <a:txBody>
                        <a:bodyPr/>
                        <a:lstStyle/>
                        <a:p>
                          <a:pPr algn="ctr"/>
                          <a:r>
                            <a:rPr lang="en-US" sz="2000" dirty="0"/>
                            <a:t>Non-interactive commitments</a:t>
                          </a:r>
                        </a:p>
                      </a:txBody>
                      <a:tcPr/>
                    </a:tc>
                    <a:tc>
                      <a:txBody>
                        <a:bodyPr/>
                        <a:lstStyle/>
                        <a:p>
                          <a:pPr algn="ctr"/>
                          <a14:m>
                            <m:oMathPara xmlns:m="http://schemas.openxmlformats.org/officeDocument/2006/math">
                              <m:oMathParaPr>
                                <m:jc m:val="centerGroup"/>
                              </m:oMathParaPr>
                              <m:oMath xmlns:m="http://schemas.openxmlformats.org/officeDocument/2006/math">
                                <m:r>
                                  <a:rPr lang="en-US" sz="2000" i="1" dirty="0" smtClean="0">
                                    <a:latin typeface="Cambria Math" panose="02040503050406030204" pitchFamily="18" charset="0"/>
                                  </a:rPr>
                                  <m:t>5</m:t>
                                </m:r>
                                <m:r>
                                  <a:rPr lang="en-US" sz="2000" i="1" dirty="0" smtClean="0">
                                    <a:latin typeface="Cambria Math" panose="02040503050406030204" pitchFamily="18" charset="0"/>
                                  </a:rPr>
                                  <m:t>𝑡</m:t>
                                </m:r>
                                <m:r>
                                  <a:rPr lang="en-US" sz="2000" i="1" dirty="0" smtClean="0">
                                    <a:latin typeface="Cambria Math" panose="02040503050406030204" pitchFamily="18" charset="0"/>
                                  </a:rPr>
                                  <m:t>+2</m:t>
                                </m:r>
                              </m:oMath>
                            </m:oMathPara>
                          </a14:m>
                          <a:endParaRPr lang="en-US" sz="2000" dirty="0"/>
                        </a:p>
                      </a:txBody>
                      <a:tcPr/>
                    </a:tc>
                    <a:tc>
                      <a:txBody>
                        <a:bodyPr/>
                        <a:lstStyle/>
                        <a:p>
                          <a:pPr algn="ctr"/>
                          <a:r>
                            <a:rPr lang="en-US" sz="2000" dirty="0"/>
                            <a:t>Any </a:t>
                          </a:r>
                          <a14:m>
                            <m:oMath xmlns:m="http://schemas.openxmlformats.org/officeDocument/2006/math">
                              <m:r>
                                <a:rPr lang="en-US" sz="2000" i="1" dirty="0" smtClean="0">
                                  <a:latin typeface="Cambria Math" panose="02040503050406030204" pitchFamily="18" charset="0"/>
                                </a:rPr>
                                <m:t>𝑡</m:t>
                              </m:r>
                            </m:oMath>
                          </a14:m>
                          <a:endParaRPr lang="en-US" sz="20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[This work]</a:t>
                          </a:r>
                        </a:p>
                      </a:txBody>
                      <a:tcPr/>
                    </a:tc>
                    <a:extLst>
                      <a:ext uri="{0D108BD9-81ED-4DB2-BD59-A6C34878D82A}">
                        <a16:rowId xmlns:a16="http://schemas.microsoft.com/office/drawing/2014/main" val="263298516"/>
                      </a:ext>
                    </a:extLst>
                  </a:tr>
                  <a:tr h="67674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Non-interactive commitments</a:t>
                          </a:r>
                        </a:p>
                      </a:txBody>
                      <a:tcPr/>
                    </a:tc>
                    <a:tc>
                      <a:txBody>
                        <a:bodyPr/>
                        <a:lstStyle/>
                        <a:p>
                          <a:pPr algn="ctr"/>
                          <a14:m>
                            <m:oMathPara xmlns:m="http://schemas.openxmlformats.org/officeDocument/2006/math">
                              <m:oMathParaPr>
                                <m:jc m:val="centerGroup"/>
                              </m:oMathParaPr>
                              <m:oMath xmlns:m="http://schemas.openxmlformats.org/officeDocument/2006/math">
                                <m:r>
                                  <a:rPr lang="en-US" sz="2000" i="1" dirty="0" smtClean="0">
                                    <a:latin typeface="Cambria Math" panose="02040503050406030204" pitchFamily="18" charset="0"/>
                                  </a:rPr>
                                  <m:t>4</m:t>
                                </m:r>
                                <m:r>
                                  <a:rPr lang="en-US" sz="2000" i="1" dirty="0" smtClean="0">
                                    <a:latin typeface="Cambria Math" panose="02040503050406030204" pitchFamily="18" charset="0"/>
                                  </a:rPr>
                                  <m:t>𝑡</m:t>
                                </m:r>
                              </m:oMath>
                            </m:oMathPara>
                          </a14:m>
                          <a:endParaRPr lang="en-US" sz="2000" dirty="0"/>
                        </a:p>
                      </a:txBody>
                      <a:tcPr/>
                    </a:tc>
                    <a:tc>
                      <a:txBody>
                        <a:bodyPr/>
                        <a:lstStyle/>
                        <a:p>
                          <a:pPr algn="ctr"/>
                          <a:r>
                            <a:rPr lang="en-US" sz="2000" dirty="0"/>
                            <a:t>For </a:t>
                          </a:r>
                          <a14:m>
                            <m:oMath xmlns:m="http://schemas.openxmlformats.org/officeDocument/2006/math">
                              <m:r>
                                <a:rPr lang="en-US" sz="2000" i="1" dirty="0" smtClean="0">
                                  <a:latin typeface="Cambria Math" panose="02040503050406030204" pitchFamily="18" charset="0"/>
                                </a:rPr>
                                <m:t>𝑡</m:t>
                              </m:r>
                              <m:r>
                                <a:rPr lang="en-US" sz="2000" i="1" dirty="0" smtClean="0">
                                  <a:latin typeface="Cambria Math" panose="02040503050406030204" pitchFamily="18" charset="0"/>
                                </a:rPr>
                                <m:t>=</m:t>
                              </m:r>
                              <m:r>
                                <a:rPr lang="en-US" sz="2000" i="1" dirty="0" smtClean="0">
                                  <a:latin typeface="Cambria Math" panose="02040503050406030204" pitchFamily="18" charset="0"/>
                                </a:rPr>
                                <m:t>𝑂</m:t>
                              </m:r>
                              <m:r>
                                <a:rPr lang="en-US" sz="2000" i="1" dirty="0" smtClean="0">
                                  <a:latin typeface="Cambria Math" panose="02040503050406030204" pitchFamily="18" charset="0"/>
                                </a:rPr>
                                <m:t>(</m:t>
                              </m:r>
                              <m:r>
                                <m:rPr>
                                  <m:sty m:val="p"/>
                                </m:rPr>
                                <a:rPr lang="en-US" sz="2000" i="1" dirty="0" smtClean="0">
                                  <a:latin typeface="Cambria Math" panose="02040503050406030204" pitchFamily="18" charset="0"/>
                                </a:rPr>
                                <m:t>log</m:t>
                              </m:r>
                              <m:r>
                                <a:rPr lang="en-US" sz="2000" i="1" dirty="0" smtClean="0">
                                  <a:latin typeface="Cambria Math" panose="02040503050406030204" pitchFamily="18" charset="0"/>
                                </a:rPr>
                                <m:t>⁡</m:t>
                              </m:r>
                              <m:r>
                                <a:rPr lang="en-US" sz="2000" i="1" dirty="0" smtClean="0">
                                  <a:latin typeface="Cambria Math" panose="02040503050406030204" pitchFamily="18" charset="0"/>
                                  <a:ea typeface="Cambria Math" panose="02040503050406030204" pitchFamily="18" charset="0"/>
                                </a:rPr>
                                <m:t>𝜆</m:t>
                              </m:r>
                              <m:r>
                                <a:rPr lang="en-US" sz="2000" i="1" dirty="0" smtClean="0">
                                  <a:latin typeface="Cambria Math" panose="02040503050406030204" pitchFamily="18" charset="0"/>
                                </a:rPr>
                                <m:t>)</m:t>
                              </m:r>
                            </m:oMath>
                          </a14:m>
                          <a:endParaRPr lang="en-US" sz="20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[This work]</a:t>
                          </a:r>
                        </a:p>
                      </a:txBody>
                      <a:tcPr/>
                    </a:tc>
                    <a:extLst>
                      <a:ext uri="{0D108BD9-81ED-4DB2-BD59-A6C34878D82A}">
                        <a16:rowId xmlns:a16="http://schemas.microsoft.com/office/drawing/2014/main" val="790531917"/>
                      </a:ext>
                    </a:extLst>
                  </a:tr>
                  <a:tr h="509848">
                    <a:tc>
                      <a:txBody>
                        <a:bodyPr/>
                        <a:lstStyle/>
                        <a:p>
                          <a:pPr algn="ctr"/>
                          <a:endParaRPr lang="en-US" sz="2000" dirty="0"/>
                        </a:p>
                      </a:txBody>
                      <a:tcPr/>
                    </a:tc>
                    <a:tc>
                      <a:txBody>
                        <a:bodyPr/>
                        <a:lstStyle/>
                        <a:p>
                          <a:pPr algn="ctr"/>
                          <a:endParaRPr lang="en-US" sz="2000" dirty="0"/>
                        </a:p>
                      </a:txBody>
                      <a:tcPr/>
                    </a:tc>
                    <a:tc>
                      <a:txBody>
                        <a:bodyPr/>
                        <a:lstStyle/>
                        <a:p>
                          <a:pPr algn="ctr"/>
                          <a:endParaRPr lang="en-US" sz="20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p>
                      </a:txBody>
                      <a:tcPr/>
                    </a:tc>
                    <a:extLst>
                      <a:ext uri="{0D108BD9-81ED-4DB2-BD59-A6C34878D82A}">
                        <a16:rowId xmlns:a16="http://schemas.microsoft.com/office/drawing/2014/main" val="4161101761"/>
                      </a:ext>
                    </a:extLst>
                  </a:tr>
                </a:tbl>
              </a:graphicData>
            </a:graphic>
          </p:graphicFrame>
        </mc:Choice>
        <mc:Fallback xmlns="">
          <p:graphicFrame>
            <p:nvGraphicFramePr>
              <p:cNvPr id="5" name="Table 4">
                <a:extLst>
                  <a:ext uri="{FF2B5EF4-FFF2-40B4-BE49-F238E27FC236}">
                    <a16:creationId xmlns:a16="http://schemas.microsoft.com/office/drawing/2014/main" id="{DF3C8138-8D0D-F483-12F5-F5AF93A828B5}"/>
                  </a:ext>
                </a:extLst>
              </p:cNvPr>
              <p:cNvGraphicFramePr>
                <a:graphicFrameLocks noGrp="1"/>
              </p:cNvGraphicFramePr>
              <p:nvPr>
                <p:extLst>
                  <p:ext uri="{D42A27DB-BD31-4B8C-83A1-F6EECF244321}">
                    <p14:modId xmlns:p14="http://schemas.microsoft.com/office/powerpoint/2010/main" val="833421371"/>
                  </p:ext>
                </p:extLst>
              </p:nvPr>
            </p:nvGraphicFramePr>
            <p:xfrm>
              <a:off x="699655" y="2102715"/>
              <a:ext cx="10515600" cy="3549939"/>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val="1260372596"/>
                        </a:ext>
                      </a:extLst>
                    </a:gridCol>
                    <a:gridCol w="2628900">
                      <a:extLst>
                        <a:ext uri="{9D8B030D-6E8A-4147-A177-3AD203B41FA5}">
                          <a16:colId xmlns:a16="http://schemas.microsoft.com/office/drawing/2014/main" val="1721589989"/>
                        </a:ext>
                      </a:extLst>
                    </a:gridCol>
                    <a:gridCol w="2628900">
                      <a:extLst>
                        <a:ext uri="{9D8B030D-6E8A-4147-A177-3AD203B41FA5}">
                          <a16:colId xmlns:a16="http://schemas.microsoft.com/office/drawing/2014/main" val="808580625"/>
                        </a:ext>
                      </a:extLst>
                    </a:gridCol>
                    <a:gridCol w="2628900">
                      <a:extLst>
                        <a:ext uri="{9D8B030D-6E8A-4147-A177-3AD203B41FA5}">
                          <a16:colId xmlns:a16="http://schemas.microsoft.com/office/drawing/2014/main" val="2812602658"/>
                        </a:ext>
                      </a:extLst>
                    </a:gridCol>
                  </a:tblGrid>
                  <a:tr h="396240">
                    <a:tc>
                      <a:txBody>
                        <a:bodyPr/>
                        <a:lstStyle/>
                        <a:p>
                          <a:pPr algn="ctr"/>
                          <a:r>
                            <a:rPr lang="en-US" sz="2000" dirty="0"/>
                            <a:t>Assumptions</a:t>
                          </a:r>
                          <a:endParaRPr lang="en-US" dirty="0"/>
                        </a:p>
                      </a:txBody>
                      <a:tcPr/>
                    </a:tc>
                    <a:tc>
                      <a:txBody>
                        <a:bodyPr/>
                        <a:lstStyle/>
                        <a:p>
                          <a:pPr algn="ctr"/>
                          <a:r>
                            <a:rPr lang="en-US" sz="2000" dirty="0"/>
                            <a:t># of Parties</a:t>
                          </a:r>
                        </a:p>
                      </a:txBody>
                      <a:tcPr/>
                    </a:tc>
                    <a:tc>
                      <a:txBody>
                        <a:bodyPr/>
                        <a:lstStyle/>
                        <a:p>
                          <a:pPr algn="ctr"/>
                          <a:r>
                            <a:rPr lang="en-US" sz="2000" dirty="0"/>
                            <a:t>Poly-time</a:t>
                          </a:r>
                        </a:p>
                      </a:txBody>
                      <a:tcPr/>
                    </a:tc>
                    <a:tc>
                      <a:txBody>
                        <a:bodyPr/>
                        <a:lstStyle/>
                        <a:p>
                          <a:pPr algn="ctr"/>
                          <a:r>
                            <a:rPr lang="en-US" sz="2000" dirty="0"/>
                            <a:t>Source</a:t>
                          </a:r>
                        </a:p>
                      </a:txBody>
                      <a:tcPr/>
                    </a:tc>
                    <a:extLst>
                      <a:ext uri="{0D108BD9-81ED-4DB2-BD59-A6C34878D82A}">
                        <a16:rowId xmlns:a16="http://schemas.microsoft.com/office/drawing/2014/main" val="608717120"/>
                      </a:ext>
                    </a:extLst>
                  </a:tr>
                  <a:tr h="396240">
                    <a:tc>
                      <a:txBody>
                        <a:bodyPr/>
                        <a:lstStyle/>
                        <a:p>
                          <a:pPr algn="ctr"/>
                          <a:r>
                            <a:rPr lang="en-US" sz="2000" dirty="0"/>
                            <a:t>Unconditional</a:t>
                          </a:r>
                        </a:p>
                      </a:txBody>
                      <a:tcPr/>
                    </a:tc>
                    <a:tc>
                      <a:txBody>
                        <a:bodyPr/>
                        <a:lstStyle/>
                        <a:p>
                          <a:endParaRPr lang="de-DE"/>
                        </a:p>
                      </a:txBody>
                      <a:tcPr>
                        <a:blipFill>
                          <a:blip r:embed="rId3"/>
                          <a:stretch>
                            <a:fillRect l="-100464" t="-107692" r="-201160" b="-701538"/>
                          </a:stretch>
                        </a:blipFill>
                      </a:tcPr>
                    </a:tc>
                    <a:tc>
                      <a:txBody>
                        <a:bodyPr/>
                        <a:lstStyle/>
                        <a:p>
                          <a:endParaRPr lang="de-DE"/>
                        </a:p>
                      </a:txBody>
                      <a:tcPr>
                        <a:blipFill>
                          <a:blip r:embed="rId3"/>
                          <a:stretch>
                            <a:fillRect l="-200000" t="-107692" r="-100694" b="-701538"/>
                          </a:stretch>
                        </a:blipFill>
                      </a:tcPr>
                    </a:tc>
                    <a:tc>
                      <a:txBody>
                        <a:bodyPr/>
                        <a:lstStyle/>
                        <a:p>
                          <a:pPr algn="ctr"/>
                          <a:r>
                            <a:rPr lang="en-US" sz="2000" dirty="0"/>
                            <a:t>[NRO21]</a:t>
                          </a:r>
                        </a:p>
                      </a:txBody>
                      <a:tcPr/>
                    </a:tc>
                    <a:extLst>
                      <a:ext uri="{0D108BD9-81ED-4DB2-BD59-A6C34878D82A}">
                        <a16:rowId xmlns:a16="http://schemas.microsoft.com/office/drawing/2014/main" val="3523817170"/>
                      </a:ext>
                    </a:extLst>
                  </a:tr>
                  <a:tr h="396240">
                    <a:tc>
                      <a:txBody>
                        <a:bodyPr/>
                        <a:lstStyle/>
                        <a:p>
                          <a:pPr algn="ctr"/>
                          <a:r>
                            <a:rPr lang="en-US" sz="2000" dirty="0"/>
                            <a:t>DDH</a:t>
                          </a:r>
                        </a:p>
                      </a:txBody>
                      <a:tcPr/>
                    </a:tc>
                    <a:tc>
                      <a:txBody>
                        <a:bodyPr/>
                        <a:lstStyle/>
                        <a:p>
                          <a:endParaRPr lang="de-DE"/>
                        </a:p>
                      </a:txBody>
                      <a:tcPr>
                        <a:blipFill>
                          <a:blip r:embed="rId3"/>
                          <a:stretch>
                            <a:fillRect l="-100464" t="-204545" r="-201160" b="-590909"/>
                          </a:stretch>
                        </a:blipFill>
                      </a:tcPr>
                    </a:tc>
                    <a:tc>
                      <a:txBody>
                        <a:bodyPr/>
                        <a:lstStyle/>
                        <a:p>
                          <a:endParaRPr lang="de-DE"/>
                        </a:p>
                      </a:txBody>
                      <a:tcPr>
                        <a:blipFill>
                          <a:blip r:embed="rId3"/>
                          <a:stretch>
                            <a:fillRect l="-200000" t="-204545" r="-100694" b="-590909"/>
                          </a:stretch>
                        </a:blipFill>
                      </a:tcPr>
                    </a:tc>
                    <a:tc>
                      <a:txBody>
                        <a:bodyPr/>
                        <a:lstStyle/>
                        <a:p>
                          <a:pPr algn="ctr"/>
                          <a:r>
                            <a:rPr lang="en-US" sz="2000" dirty="0"/>
                            <a:t>[FC’24]</a:t>
                          </a:r>
                        </a:p>
                      </a:txBody>
                      <a:tcPr/>
                    </a:tc>
                    <a:extLst>
                      <a:ext uri="{0D108BD9-81ED-4DB2-BD59-A6C34878D82A}">
                        <a16:rowId xmlns:a16="http://schemas.microsoft.com/office/drawing/2014/main" val="3788276440"/>
                      </a:ext>
                    </a:extLst>
                  </a:tr>
                  <a:tr h="449291">
                    <a:tc>
                      <a:txBody>
                        <a:bodyPr/>
                        <a:lstStyle/>
                        <a:p>
                          <a:pPr algn="ctr"/>
                          <a:r>
                            <a:rPr lang="en-US" sz="2000" dirty="0"/>
                            <a:t>One-way functions</a:t>
                          </a:r>
                        </a:p>
                      </a:txBody>
                      <a:tcPr/>
                    </a:tc>
                    <a:tc>
                      <a:txBody>
                        <a:bodyPr/>
                        <a:lstStyle/>
                        <a:p>
                          <a:endParaRPr lang="de-DE"/>
                        </a:p>
                      </a:txBody>
                      <a:tcPr>
                        <a:blipFill>
                          <a:blip r:embed="rId3"/>
                          <a:stretch>
                            <a:fillRect l="-100464" t="-275342" r="-201160" b="-434247"/>
                          </a:stretch>
                        </a:blipFill>
                      </a:tcPr>
                    </a:tc>
                    <a:tc>
                      <a:txBody>
                        <a:bodyPr/>
                        <a:lstStyle/>
                        <a:p>
                          <a:endParaRPr lang="de-DE"/>
                        </a:p>
                      </a:txBody>
                      <a:tcPr>
                        <a:blipFill>
                          <a:blip r:embed="rId3"/>
                          <a:stretch>
                            <a:fillRect l="-200000" t="-275342" r="-100694" b="-434247"/>
                          </a:stretch>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[This work]</a:t>
                          </a:r>
                        </a:p>
                      </a:txBody>
                      <a:tcPr/>
                    </a:tc>
                    <a:extLst>
                      <a:ext uri="{0D108BD9-81ED-4DB2-BD59-A6C34878D82A}">
                        <a16:rowId xmlns:a16="http://schemas.microsoft.com/office/drawing/2014/main" val="2141811482"/>
                      </a:ext>
                    </a:extLst>
                  </a:tr>
                  <a:tr h="701040">
                    <a:tc>
                      <a:txBody>
                        <a:bodyPr/>
                        <a:lstStyle/>
                        <a:p>
                          <a:pPr algn="ctr"/>
                          <a:r>
                            <a:rPr lang="en-US" sz="2000" dirty="0"/>
                            <a:t>Non-interactive commitments</a:t>
                          </a:r>
                        </a:p>
                      </a:txBody>
                      <a:tcPr/>
                    </a:tc>
                    <a:tc>
                      <a:txBody>
                        <a:bodyPr/>
                        <a:lstStyle/>
                        <a:p>
                          <a:endParaRPr lang="de-DE"/>
                        </a:p>
                      </a:txBody>
                      <a:tcPr>
                        <a:blipFill>
                          <a:blip r:embed="rId3"/>
                          <a:stretch>
                            <a:fillRect l="-100464" t="-236207" r="-201160" b="-173276"/>
                          </a:stretch>
                        </a:blipFill>
                      </a:tcPr>
                    </a:tc>
                    <a:tc>
                      <a:txBody>
                        <a:bodyPr/>
                        <a:lstStyle/>
                        <a:p>
                          <a:endParaRPr lang="de-DE"/>
                        </a:p>
                      </a:txBody>
                      <a:tcPr>
                        <a:blipFill>
                          <a:blip r:embed="rId3"/>
                          <a:stretch>
                            <a:fillRect l="-200000" t="-236207" r="-100694" b="-173276"/>
                          </a:stretch>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[This work]</a:t>
                          </a:r>
                        </a:p>
                      </a:txBody>
                      <a:tcPr/>
                    </a:tc>
                    <a:extLst>
                      <a:ext uri="{0D108BD9-81ED-4DB2-BD59-A6C34878D82A}">
                        <a16:rowId xmlns:a16="http://schemas.microsoft.com/office/drawing/2014/main" val="263298516"/>
                      </a:ext>
                    </a:extLst>
                  </a:tr>
                  <a:tr h="7010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Non-interactive commitments</a:t>
                          </a:r>
                        </a:p>
                      </a:txBody>
                      <a:tcPr/>
                    </a:tc>
                    <a:tc>
                      <a:txBody>
                        <a:bodyPr/>
                        <a:lstStyle/>
                        <a:p>
                          <a:endParaRPr lang="de-DE"/>
                        </a:p>
                      </a:txBody>
                      <a:tcPr>
                        <a:blipFill>
                          <a:blip r:embed="rId3"/>
                          <a:stretch>
                            <a:fillRect l="-100464" t="-339130" r="-201160" b="-74783"/>
                          </a:stretch>
                        </a:blipFill>
                      </a:tcPr>
                    </a:tc>
                    <a:tc>
                      <a:txBody>
                        <a:bodyPr/>
                        <a:lstStyle/>
                        <a:p>
                          <a:endParaRPr lang="de-DE"/>
                        </a:p>
                      </a:txBody>
                      <a:tcPr>
                        <a:blipFill>
                          <a:blip r:embed="rId3"/>
                          <a:stretch>
                            <a:fillRect l="-200000" t="-339130" r="-100694" b="-74783"/>
                          </a:stretch>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[This work]</a:t>
                          </a:r>
                        </a:p>
                      </a:txBody>
                      <a:tcPr/>
                    </a:tc>
                    <a:extLst>
                      <a:ext uri="{0D108BD9-81ED-4DB2-BD59-A6C34878D82A}">
                        <a16:rowId xmlns:a16="http://schemas.microsoft.com/office/drawing/2014/main" val="790531917"/>
                      </a:ext>
                    </a:extLst>
                  </a:tr>
                  <a:tr h="509848">
                    <a:tc>
                      <a:txBody>
                        <a:bodyPr/>
                        <a:lstStyle/>
                        <a:p>
                          <a:pPr algn="ctr"/>
                          <a:endParaRPr lang="en-US" sz="2000" dirty="0"/>
                        </a:p>
                      </a:txBody>
                      <a:tcPr/>
                    </a:tc>
                    <a:tc>
                      <a:txBody>
                        <a:bodyPr/>
                        <a:lstStyle/>
                        <a:p>
                          <a:pPr algn="ctr"/>
                          <a:endParaRPr lang="en-US" sz="2000" dirty="0"/>
                        </a:p>
                      </a:txBody>
                      <a:tcPr/>
                    </a:tc>
                    <a:tc>
                      <a:txBody>
                        <a:bodyPr/>
                        <a:lstStyle/>
                        <a:p>
                          <a:pPr algn="ctr"/>
                          <a:endParaRPr lang="en-US" sz="20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p>
                      </a:txBody>
                      <a:tcPr/>
                    </a:tc>
                    <a:extLst>
                      <a:ext uri="{0D108BD9-81ED-4DB2-BD59-A6C34878D82A}">
                        <a16:rowId xmlns:a16="http://schemas.microsoft.com/office/drawing/2014/main" val="4161101761"/>
                      </a:ext>
                    </a:extLst>
                  </a:tr>
                </a:tbl>
              </a:graphicData>
            </a:graphic>
          </p:graphicFrame>
        </mc:Fallback>
      </mc:AlternateContent>
    </p:spTree>
    <p:extLst>
      <p:ext uri="{BB962C8B-B14F-4D97-AF65-F5344CB8AC3E}">
        <p14:creationId xmlns:p14="http://schemas.microsoft.com/office/powerpoint/2010/main" val="1388761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5CDC79-B706-25EB-82E9-850E93F840C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7723CE2D-1656-53FA-84F6-C4756D169993}"/>
              </a:ext>
            </a:extLst>
          </p:cNvPr>
          <p:cNvSpPr>
            <a:spLocks noGrp="1"/>
          </p:cNvSpPr>
          <p:nvPr>
            <p:ph type="title"/>
          </p:nvPr>
        </p:nvSpPr>
        <p:spPr>
          <a:xfrm>
            <a:off x="699655" y="361444"/>
            <a:ext cx="10515600" cy="1325563"/>
          </a:xfrm>
        </p:spPr>
        <p:txBody>
          <a:bodyPr/>
          <a:lstStyle/>
          <a:p>
            <a:r>
              <a:rPr lang="en-US" dirty="0"/>
              <a:t>PASSO randomness in the plain model, SL</a:t>
            </a:r>
          </a:p>
        </p:txBody>
      </p:sp>
      <p:sp>
        <p:nvSpPr>
          <p:cNvPr id="3" name="Inhaltsplatzhalter 2">
            <a:extLst>
              <a:ext uri="{FF2B5EF4-FFF2-40B4-BE49-F238E27FC236}">
                <a16:creationId xmlns:a16="http://schemas.microsoft.com/office/drawing/2014/main" id="{5810C52B-1186-FD13-74A8-9F6A506320B5}"/>
              </a:ext>
            </a:extLst>
          </p:cNvPr>
          <p:cNvSpPr>
            <a:spLocks noGrp="1"/>
          </p:cNvSpPr>
          <p:nvPr>
            <p:ph idx="1"/>
          </p:nvPr>
        </p:nvSpPr>
        <p:spPr/>
        <p:txBody>
          <a:bodyPr>
            <a:normAutofit/>
          </a:bodyPr>
          <a:lstStyle/>
          <a:p>
            <a:pPr lvl="1"/>
            <a:endParaRPr lang="en-US" dirty="0"/>
          </a:p>
          <a:p>
            <a:pPr marL="0" indent="0">
              <a:buNone/>
            </a:pPr>
            <a:endParaRPr lang="en-US" dirty="0"/>
          </a:p>
          <a:p>
            <a:pPr marL="0" indent="0">
              <a:buNone/>
            </a:pPr>
            <a:endParaRPr lang="en-US" dirty="0"/>
          </a:p>
          <a:p>
            <a:pPr marL="0" indent="0">
              <a:buNone/>
            </a:pPr>
            <a:endParaRPr lang="en-US" dirty="0"/>
          </a:p>
        </p:txBody>
      </p:sp>
      <p:sp>
        <p:nvSpPr>
          <p:cNvPr id="4" name="Foliennummernplatzhalter 3">
            <a:extLst>
              <a:ext uri="{FF2B5EF4-FFF2-40B4-BE49-F238E27FC236}">
                <a16:creationId xmlns:a16="http://schemas.microsoft.com/office/drawing/2014/main" id="{006120ED-CA57-B8EF-60F9-BF36C14BB6A1}"/>
              </a:ext>
            </a:extLst>
          </p:cNvPr>
          <p:cNvSpPr>
            <a:spLocks noGrp="1"/>
          </p:cNvSpPr>
          <p:nvPr>
            <p:ph type="sldNum" sz="quarter" idx="12"/>
          </p:nvPr>
        </p:nvSpPr>
        <p:spPr>
          <a:xfrm>
            <a:off x="8610600" y="6356350"/>
            <a:ext cx="2743200" cy="365125"/>
          </a:xfrm>
        </p:spPr>
        <p:txBody>
          <a:bodyPr/>
          <a:lstStyle/>
          <a:p>
            <a:fld id="{9B87267F-81ED-49AC-B7A8-A9CAB0B7F58D}" type="slidenum">
              <a:rPr lang="de-DE" smtClean="0"/>
              <a:t>15</a:t>
            </a:fld>
            <a:endParaRPr lang="de-DE"/>
          </a:p>
        </p:txBody>
      </p:sp>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91181CC8-F216-3F29-ED03-11C78F1C2EC4}"/>
                  </a:ext>
                </a:extLst>
              </p:cNvPr>
              <p:cNvGraphicFramePr>
                <a:graphicFrameLocks noGrp="1"/>
              </p:cNvGraphicFramePr>
              <p:nvPr/>
            </p:nvGraphicFramePr>
            <p:xfrm>
              <a:off x="699655" y="2102715"/>
              <a:ext cx="10515600" cy="3549939"/>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val="1260372596"/>
                        </a:ext>
                      </a:extLst>
                    </a:gridCol>
                    <a:gridCol w="2628900">
                      <a:extLst>
                        <a:ext uri="{9D8B030D-6E8A-4147-A177-3AD203B41FA5}">
                          <a16:colId xmlns:a16="http://schemas.microsoft.com/office/drawing/2014/main" val="1721589989"/>
                        </a:ext>
                      </a:extLst>
                    </a:gridCol>
                    <a:gridCol w="2628900">
                      <a:extLst>
                        <a:ext uri="{9D8B030D-6E8A-4147-A177-3AD203B41FA5}">
                          <a16:colId xmlns:a16="http://schemas.microsoft.com/office/drawing/2014/main" val="808580625"/>
                        </a:ext>
                      </a:extLst>
                    </a:gridCol>
                    <a:gridCol w="2628900">
                      <a:extLst>
                        <a:ext uri="{9D8B030D-6E8A-4147-A177-3AD203B41FA5}">
                          <a16:colId xmlns:a16="http://schemas.microsoft.com/office/drawing/2014/main" val="2812602658"/>
                        </a:ext>
                      </a:extLst>
                    </a:gridCol>
                  </a:tblGrid>
                  <a:tr h="382507">
                    <a:tc>
                      <a:txBody>
                        <a:bodyPr/>
                        <a:lstStyle/>
                        <a:p>
                          <a:pPr algn="ctr"/>
                          <a:r>
                            <a:rPr lang="en-US" sz="2000" dirty="0"/>
                            <a:t>Assumptions</a:t>
                          </a:r>
                          <a:endParaRPr lang="en-US" dirty="0"/>
                        </a:p>
                      </a:txBody>
                      <a:tcPr/>
                    </a:tc>
                    <a:tc>
                      <a:txBody>
                        <a:bodyPr/>
                        <a:lstStyle/>
                        <a:p>
                          <a:pPr algn="ctr"/>
                          <a:r>
                            <a:rPr lang="en-US" sz="2000" dirty="0"/>
                            <a:t># of Parties</a:t>
                          </a:r>
                        </a:p>
                      </a:txBody>
                      <a:tcPr/>
                    </a:tc>
                    <a:tc>
                      <a:txBody>
                        <a:bodyPr/>
                        <a:lstStyle/>
                        <a:p>
                          <a:pPr algn="ctr"/>
                          <a:r>
                            <a:rPr lang="en-US" sz="2000" dirty="0"/>
                            <a:t>Poly-time</a:t>
                          </a:r>
                        </a:p>
                      </a:txBody>
                      <a:tcPr/>
                    </a:tc>
                    <a:tc>
                      <a:txBody>
                        <a:bodyPr/>
                        <a:lstStyle/>
                        <a:p>
                          <a:pPr algn="ctr"/>
                          <a:r>
                            <a:rPr lang="en-US" sz="2000" dirty="0"/>
                            <a:t>Source</a:t>
                          </a:r>
                        </a:p>
                      </a:txBody>
                      <a:tcPr/>
                    </a:tc>
                    <a:extLst>
                      <a:ext uri="{0D108BD9-81ED-4DB2-BD59-A6C34878D82A}">
                        <a16:rowId xmlns:a16="http://schemas.microsoft.com/office/drawing/2014/main" val="608717120"/>
                      </a:ext>
                    </a:extLst>
                  </a:tr>
                  <a:tr h="394092">
                    <a:tc>
                      <a:txBody>
                        <a:bodyPr/>
                        <a:lstStyle/>
                        <a:p>
                          <a:pPr algn="ctr"/>
                          <a:r>
                            <a:rPr lang="en-US" sz="2000" dirty="0"/>
                            <a:t>Unconditional</a:t>
                          </a:r>
                        </a:p>
                      </a:txBody>
                      <a:tcPr/>
                    </a:tc>
                    <a:tc>
                      <a:txBody>
                        <a:bodyPr/>
                        <a:lstStyle/>
                        <a:p>
                          <a:pPr algn="ctr"/>
                          <a14:m>
                            <m:oMathPara xmlns:m="http://schemas.openxmlformats.org/officeDocument/2006/math">
                              <m:oMathParaPr>
                                <m:jc m:val="centerGroup"/>
                              </m:oMathParaPr>
                              <m:oMath xmlns:m="http://schemas.openxmlformats.org/officeDocument/2006/math">
                                <m:r>
                                  <a:rPr lang="en-US" sz="2000" i="1" dirty="0" smtClean="0">
                                    <a:latin typeface="Cambria Math" panose="02040503050406030204" pitchFamily="18" charset="0"/>
                                  </a:rPr>
                                  <m:t>6</m:t>
                                </m:r>
                                <m:r>
                                  <a:rPr lang="en-US" sz="2000" i="1" dirty="0" smtClean="0">
                                    <a:latin typeface="Cambria Math" panose="02040503050406030204" pitchFamily="18" charset="0"/>
                                  </a:rPr>
                                  <m:t>𝑡</m:t>
                                </m:r>
                                <m:r>
                                  <a:rPr lang="en-US" sz="2000" i="1" dirty="0" smtClean="0">
                                    <a:latin typeface="Cambria Math" panose="02040503050406030204" pitchFamily="18" charset="0"/>
                                  </a:rPr>
                                  <m:t>+1</m:t>
                                </m:r>
                              </m:oMath>
                            </m:oMathPara>
                          </a14:m>
                          <a:endParaRPr lang="en-US" sz="2000" dirty="0"/>
                        </a:p>
                      </a:txBody>
                      <a:tcPr/>
                    </a:tc>
                    <a:tc>
                      <a:txBody>
                        <a:bodyPr/>
                        <a:lstStyle/>
                        <a:p>
                          <a:pPr algn="ctr"/>
                          <a:r>
                            <a:rPr lang="en-US" sz="2000" dirty="0"/>
                            <a:t>For </a:t>
                          </a:r>
                          <a14:m>
                            <m:oMath xmlns:m="http://schemas.openxmlformats.org/officeDocument/2006/math">
                              <m:r>
                                <a:rPr lang="en-US" sz="2000" i="1" dirty="0" smtClean="0">
                                  <a:latin typeface="Cambria Math" panose="02040503050406030204" pitchFamily="18" charset="0"/>
                                </a:rPr>
                                <m:t>𝑡</m:t>
                              </m:r>
                              <m:r>
                                <a:rPr lang="en-US" sz="2000" i="1" dirty="0" smtClean="0">
                                  <a:latin typeface="Cambria Math" panose="02040503050406030204" pitchFamily="18" charset="0"/>
                                </a:rPr>
                                <m:t>=</m:t>
                              </m:r>
                              <m:r>
                                <a:rPr lang="en-US" sz="2000" i="1" dirty="0" smtClean="0">
                                  <a:latin typeface="Cambria Math" panose="02040503050406030204" pitchFamily="18" charset="0"/>
                                </a:rPr>
                                <m:t>𝑂</m:t>
                              </m:r>
                              <m:r>
                                <a:rPr lang="en-US" sz="2000" i="1" dirty="0" smtClean="0">
                                  <a:latin typeface="Cambria Math" panose="02040503050406030204" pitchFamily="18" charset="0"/>
                                </a:rPr>
                                <m:t>(</m:t>
                              </m:r>
                              <m:r>
                                <m:rPr>
                                  <m:sty m:val="p"/>
                                </m:rPr>
                                <a:rPr lang="en-US" sz="2000" i="1" dirty="0" smtClean="0">
                                  <a:latin typeface="Cambria Math" panose="02040503050406030204" pitchFamily="18" charset="0"/>
                                </a:rPr>
                                <m:t>log</m:t>
                              </m:r>
                              <m:r>
                                <a:rPr lang="en-US" sz="2000" i="1" dirty="0" smtClean="0">
                                  <a:latin typeface="Cambria Math" panose="02040503050406030204" pitchFamily="18" charset="0"/>
                                </a:rPr>
                                <m:t>⁡</m:t>
                              </m:r>
                              <m:r>
                                <a:rPr lang="en-US" sz="2000" i="1" dirty="0" smtClean="0">
                                  <a:latin typeface="Cambria Math" panose="02040503050406030204" pitchFamily="18" charset="0"/>
                                  <a:ea typeface="Cambria Math" panose="02040503050406030204" pitchFamily="18" charset="0"/>
                                </a:rPr>
                                <m:t>𝜆</m:t>
                              </m:r>
                              <m:r>
                                <a:rPr lang="en-US" sz="2000" i="1" dirty="0" smtClean="0">
                                  <a:latin typeface="Cambria Math" panose="02040503050406030204" pitchFamily="18" charset="0"/>
                                </a:rPr>
                                <m:t>)</m:t>
                              </m:r>
                            </m:oMath>
                          </a14:m>
                          <a:endParaRPr lang="en-US" sz="2000" dirty="0"/>
                        </a:p>
                      </a:txBody>
                      <a:tcPr/>
                    </a:tc>
                    <a:tc>
                      <a:txBody>
                        <a:bodyPr/>
                        <a:lstStyle/>
                        <a:p>
                          <a:pPr algn="ctr"/>
                          <a:r>
                            <a:rPr lang="en-US" sz="2000" dirty="0"/>
                            <a:t>[NRO21]</a:t>
                          </a:r>
                        </a:p>
                      </a:txBody>
                      <a:tcPr/>
                    </a:tc>
                    <a:extLst>
                      <a:ext uri="{0D108BD9-81ED-4DB2-BD59-A6C34878D82A}">
                        <a16:rowId xmlns:a16="http://schemas.microsoft.com/office/drawing/2014/main" val="3523817170"/>
                      </a:ext>
                    </a:extLst>
                  </a:tr>
                  <a:tr h="382507">
                    <a:tc>
                      <a:txBody>
                        <a:bodyPr/>
                        <a:lstStyle/>
                        <a:p>
                          <a:pPr algn="ctr"/>
                          <a:r>
                            <a:rPr lang="en-US" sz="2000" dirty="0"/>
                            <a:t>DDH</a:t>
                          </a:r>
                        </a:p>
                      </a:txBody>
                      <a:tcPr/>
                    </a:tc>
                    <a:tc>
                      <a:txBody>
                        <a:bodyPr/>
                        <a:lstStyle/>
                        <a:p>
                          <a:pPr algn="ctr"/>
                          <a14:m>
                            <m:oMathPara xmlns:m="http://schemas.openxmlformats.org/officeDocument/2006/math">
                              <m:oMathParaPr>
                                <m:jc m:val="centerGroup"/>
                              </m:oMathParaPr>
                              <m:oMath xmlns:m="http://schemas.openxmlformats.org/officeDocument/2006/math">
                                <m:r>
                                  <a:rPr lang="en-US" sz="2000" i="1" dirty="0" smtClean="0">
                                    <a:latin typeface="Cambria Math" panose="02040503050406030204" pitchFamily="18" charset="0"/>
                                  </a:rPr>
                                  <m:t>5</m:t>
                                </m:r>
                                <m:r>
                                  <a:rPr lang="en-US" sz="2000" i="1" dirty="0" smtClean="0">
                                    <a:latin typeface="Cambria Math" panose="02040503050406030204" pitchFamily="18" charset="0"/>
                                  </a:rPr>
                                  <m:t>𝑡</m:t>
                                </m:r>
                                <m:r>
                                  <a:rPr lang="en-US" sz="2000" i="1" dirty="0" smtClean="0">
                                    <a:latin typeface="Cambria Math" panose="02040503050406030204" pitchFamily="18" charset="0"/>
                                  </a:rPr>
                                  <m:t>+4</m:t>
                                </m:r>
                              </m:oMath>
                            </m:oMathPara>
                          </a14:m>
                          <a:endParaRPr lang="en-US" sz="2000" dirty="0"/>
                        </a:p>
                      </a:txBody>
                      <a:tcPr/>
                    </a:tc>
                    <a:tc>
                      <a:txBody>
                        <a:bodyPr/>
                        <a:lstStyle/>
                        <a:p>
                          <a:pPr algn="ctr"/>
                          <a:r>
                            <a:rPr lang="en-US" sz="2000" dirty="0"/>
                            <a:t>Any </a:t>
                          </a:r>
                          <a14:m>
                            <m:oMath xmlns:m="http://schemas.openxmlformats.org/officeDocument/2006/math">
                              <m:r>
                                <a:rPr lang="en-US" sz="2000" i="1" dirty="0" smtClean="0">
                                  <a:latin typeface="Cambria Math" panose="02040503050406030204" pitchFamily="18" charset="0"/>
                                </a:rPr>
                                <m:t>𝑡</m:t>
                              </m:r>
                            </m:oMath>
                          </a14:m>
                          <a:endParaRPr lang="en-US" sz="2000" dirty="0"/>
                        </a:p>
                      </a:txBody>
                      <a:tcPr/>
                    </a:tc>
                    <a:tc>
                      <a:txBody>
                        <a:bodyPr/>
                        <a:lstStyle/>
                        <a:p>
                          <a:pPr algn="ctr"/>
                          <a:r>
                            <a:rPr lang="en-US" sz="2000" dirty="0"/>
                            <a:t>[FC’24]</a:t>
                          </a:r>
                        </a:p>
                      </a:txBody>
                      <a:tcPr/>
                    </a:tc>
                    <a:extLst>
                      <a:ext uri="{0D108BD9-81ED-4DB2-BD59-A6C34878D82A}">
                        <a16:rowId xmlns:a16="http://schemas.microsoft.com/office/drawing/2014/main" val="3788276440"/>
                      </a:ext>
                    </a:extLst>
                  </a:tr>
                  <a:tr h="449291">
                    <a:tc>
                      <a:txBody>
                        <a:bodyPr/>
                        <a:lstStyle/>
                        <a:p>
                          <a:pPr algn="ctr"/>
                          <a:r>
                            <a:rPr lang="en-US" sz="2000" dirty="0"/>
                            <a:t>One-way functions</a:t>
                          </a:r>
                        </a:p>
                      </a:txBody>
                      <a:tcPr/>
                    </a:tc>
                    <a:tc>
                      <a:txBody>
                        <a:bodyPr/>
                        <a:lstStyle/>
                        <a:p>
                          <a:pPr algn="ctr"/>
                          <a14:m>
                            <m:oMathPara xmlns:m="http://schemas.openxmlformats.org/officeDocument/2006/math">
                              <m:oMathParaPr>
                                <m:jc m:val="centerGroup"/>
                              </m:oMathParaPr>
                              <m:oMath xmlns:m="http://schemas.openxmlformats.org/officeDocument/2006/math">
                                <m:r>
                                  <a:rPr lang="en-US" sz="2000" i="1" dirty="0" smtClean="0">
                                    <a:latin typeface="Cambria Math" panose="02040503050406030204" pitchFamily="18" charset="0"/>
                                  </a:rPr>
                                  <m:t>6</m:t>
                                </m:r>
                                <m:r>
                                  <a:rPr lang="en-US" sz="2000" i="1" dirty="0" smtClean="0">
                                    <a:latin typeface="Cambria Math" panose="02040503050406030204" pitchFamily="18" charset="0"/>
                                  </a:rPr>
                                  <m:t>𝑡</m:t>
                                </m:r>
                                <m:r>
                                  <a:rPr lang="en-US" sz="2000" i="1" dirty="0" smtClean="0">
                                    <a:latin typeface="Cambria Math" panose="02040503050406030204" pitchFamily="18" charset="0"/>
                                  </a:rPr>
                                  <m:t>+3</m:t>
                                </m:r>
                              </m:oMath>
                            </m:oMathPara>
                          </a14:m>
                          <a:endParaRPr lang="en-US" sz="2000" dirty="0"/>
                        </a:p>
                      </a:txBody>
                      <a:tcPr/>
                    </a:tc>
                    <a:tc>
                      <a:txBody>
                        <a:bodyPr/>
                        <a:lstStyle/>
                        <a:p>
                          <a:pPr algn="ctr"/>
                          <a:r>
                            <a:rPr lang="en-US" sz="2000" dirty="0"/>
                            <a:t>Any </a:t>
                          </a:r>
                          <a14:m>
                            <m:oMath xmlns:m="http://schemas.openxmlformats.org/officeDocument/2006/math">
                              <m:r>
                                <a:rPr lang="en-US" sz="2000" i="1" dirty="0" smtClean="0">
                                  <a:latin typeface="Cambria Math" panose="02040503050406030204" pitchFamily="18" charset="0"/>
                                </a:rPr>
                                <m:t>𝑡</m:t>
                              </m:r>
                            </m:oMath>
                          </a14:m>
                          <a:endParaRPr lang="en-US" sz="20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[This work]</a:t>
                          </a:r>
                        </a:p>
                      </a:txBody>
                      <a:tcPr/>
                    </a:tc>
                    <a:extLst>
                      <a:ext uri="{0D108BD9-81ED-4DB2-BD59-A6C34878D82A}">
                        <a16:rowId xmlns:a16="http://schemas.microsoft.com/office/drawing/2014/main" val="2141811482"/>
                      </a:ext>
                    </a:extLst>
                  </a:tr>
                  <a:tr h="672682">
                    <a:tc>
                      <a:txBody>
                        <a:bodyPr/>
                        <a:lstStyle/>
                        <a:p>
                          <a:pPr algn="ctr"/>
                          <a:r>
                            <a:rPr lang="en-US" sz="2000" dirty="0"/>
                            <a:t>Non-interactive commitments</a:t>
                          </a:r>
                        </a:p>
                      </a:txBody>
                      <a:tcPr/>
                    </a:tc>
                    <a:tc>
                      <a:txBody>
                        <a:bodyPr/>
                        <a:lstStyle/>
                        <a:p>
                          <a:pPr algn="ctr"/>
                          <a14:m>
                            <m:oMathPara xmlns:m="http://schemas.openxmlformats.org/officeDocument/2006/math">
                              <m:oMathParaPr>
                                <m:jc m:val="centerGroup"/>
                              </m:oMathParaPr>
                              <m:oMath xmlns:m="http://schemas.openxmlformats.org/officeDocument/2006/math">
                                <m:r>
                                  <a:rPr lang="en-US" sz="2000" i="1" dirty="0" smtClean="0">
                                    <a:latin typeface="Cambria Math" panose="02040503050406030204" pitchFamily="18" charset="0"/>
                                  </a:rPr>
                                  <m:t>5</m:t>
                                </m:r>
                                <m:r>
                                  <a:rPr lang="en-US" sz="2000" i="1" dirty="0" smtClean="0">
                                    <a:latin typeface="Cambria Math" panose="02040503050406030204" pitchFamily="18" charset="0"/>
                                  </a:rPr>
                                  <m:t>𝑡</m:t>
                                </m:r>
                                <m:r>
                                  <a:rPr lang="en-US" sz="2000" i="1" dirty="0" smtClean="0">
                                    <a:latin typeface="Cambria Math" panose="02040503050406030204" pitchFamily="18" charset="0"/>
                                  </a:rPr>
                                  <m:t>+2</m:t>
                                </m:r>
                              </m:oMath>
                            </m:oMathPara>
                          </a14:m>
                          <a:endParaRPr lang="en-US" sz="2000" dirty="0"/>
                        </a:p>
                      </a:txBody>
                      <a:tcPr/>
                    </a:tc>
                    <a:tc>
                      <a:txBody>
                        <a:bodyPr/>
                        <a:lstStyle/>
                        <a:p>
                          <a:pPr algn="ctr"/>
                          <a:r>
                            <a:rPr lang="en-US" sz="2000" dirty="0"/>
                            <a:t>Any </a:t>
                          </a:r>
                          <a14:m>
                            <m:oMath xmlns:m="http://schemas.openxmlformats.org/officeDocument/2006/math">
                              <m:r>
                                <a:rPr lang="en-US" sz="2000" i="1" dirty="0" smtClean="0">
                                  <a:latin typeface="Cambria Math" panose="02040503050406030204" pitchFamily="18" charset="0"/>
                                </a:rPr>
                                <m:t>𝑡</m:t>
                              </m:r>
                            </m:oMath>
                          </a14:m>
                          <a:endParaRPr lang="en-US" sz="20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[This work]</a:t>
                          </a:r>
                        </a:p>
                      </a:txBody>
                      <a:tcPr/>
                    </a:tc>
                    <a:extLst>
                      <a:ext uri="{0D108BD9-81ED-4DB2-BD59-A6C34878D82A}">
                        <a16:rowId xmlns:a16="http://schemas.microsoft.com/office/drawing/2014/main" val="263298516"/>
                      </a:ext>
                    </a:extLst>
                  </a:tr>
                  <a:tr h="67674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Non-interactive commitments</a:t>
                          </a:r>
                        </a:p>
                      </a:txBody>
                      <a:tcPr/>
                    </a:tc>
                    <a:tc>
                      <a:txBody>
                        <a:bodyPr/>
                        <a:lstStyle/>
                        <a:p>
                          <a:pPr algn="ctr"/>
                          <a14:m>
                            <m:oMathPara xmlns:m="http://schemas.openxmlformats.org/officeDocument/2006/math">
                              <m:oMathParaPr>
                                <m:jc m:val="centerGroup"/>
                              </m:oMathParaPr>
                              <m:oMath xmlns:m="http://schemas.openxmlformats.org/officeDocument/2006/math">
                                <m:r>
                                  <a:rPr lang="en-US" sz="2000" i="1" dirty="0" smtClean="0">
                                    <a:latin typeface="Cambria Math" panose="02040503050406030204" pitchFamily="18" charset="0"/>
                                  </a:rPr>
                                  <m:t>4</m:t>
                                </m:r>
                                <m:r>
                                  <a:rPr lang="en-US" sz="2000" i="1" dirty="0" smtClean="0">
                                    <a:latin typeface="Cambria Math" panose="02040503050406030204" pitchFamily="18" charset="0"/>
                                  </a:rPr>
                                  <m:t>𝑡</m:t>
                                </m:r>
                              </m:oMath>
                            </m:oMathPara>
                          </a14:m>
                          <a:endParaRPr lang="en-US" sz="2000" dirty="0"/>
                        </a:p>
                      </a:txBody>
                      <a:tcPr/>
                    </a:tc>
                    <a:tc>
                      <a:txBody>
                        <a:bodyPr/>
                        <a:lstStyle/>
                        <a:p>
                          <a:pPr algn="ctr"/>
                          <a:r>
                            <a:rPr lang="en-US" sz="2000" dirty="0"/>
                            <a:t>For </a:t>
                          </a:r>
                          <a14:m>
                            <m:oMath xmlns:m="http://schemas.openxmlformats.org/officeDocument/2006/math">
                              <m:r>
                                <a:rPr lang="en-US" sz="2000" i="1" dirty="0" smtClean="0">
                                  <a:latin typeface="Cambria Math" panose="02040503050406030204" pitchFamily="18" charset="0"/>
                                </a:rPr>
                                <m:t>𝑡</m:t>
                              </m:r>
                              <m:r>
                                <a:rPr lang="en-US" sz="2000" i="1" dirty="0" smtClean="0">
                                  <a:latin typeface="Cambria Math" panose="02040503050406030204" pitchFamily="18" charset="0"/>
                                </a:rPr>
                                <m:t>=</m:t>
                              </m:r>
                              <m:r>
                                <a:rPr lang="en-US" sz="2000" i="1" dirty="0" smtClean="0">
                                  <a:latin typeface="Cambria Math" panose="02040503050406030204" pitchFamily="18" charset="0"/>
                                </a:rPr>
                                <m:t>𝑂</m:t>
                              </m:r>
                              <m:r>
                                <a:rPr lang="en-US" sz="2000" i="1" dirty="0" smtClean="0">
                                  <a:latin typeface="Cambria Math" panose="02040503050406030204" pitchFamily="18" charset="0"/>
                                </a:rPr>
                                <m:t>(</m:t>
                              </m:r>
                              <m:r>
                                <m:rPr>
                                  <m:sty m:val="p"/>
                                </m:rPr>
                                <a:rPr lang="en-US" sz="2000" i="1" dirty="0" smtClean="0">
                                  <a:latin typeface="Cambria Math" panose="02040503050406030204" pitchFamily="18" charset="0"/>
                                </a:rPr>
                                <m:t>log</m:t>
                              </m:r>
                              <m:r>
                                <a:rPr lang="en-US" sz="2000" i="1" dirty="0" smtClean="0">
                                  <a:latin typeface="Cambria Math" panose="02040503050406030204" pitchFamily="18" charset="0"/>
                                </a:rPr>
                                <m:t>⁡</m:t>
                              </m:r>
                              <m:r>
                                <a:rPr lang="en-US" sz="2000" i="1" dirty="0" smtClean="0">
                                  <a:latin typeface="Cambria Math" panose="02040503050406030204" pitchFamily="18" charset="0"/>
                                  <a:ea typeface="Cambria Math" panose="02040503050406030204" pitchFamily="18" charset="0"/>
                                </a:rPr>
                                <m:t>𝜆</m:t>
                              </m:r>
                              <m:r>
                                <a:rPr lang="en-US" sz="2000" i="1" dirty="0" smtClean="0">
                                  <a:latin typeface="Cambria Math" panose="02040503050406030204" pitchFamily="18" charset="0"/>
                                </a:rPr>
                                <m:t>)</m:t>
                              </m:r>
                            </m:oMath>
                          </a14:m>
                          <a:endParaRPr lang="en-US" sz="20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[This work]</a:t>
                          </a:r>
                        </a:p>
                      </a:txBody>
                      <a:tcPr/>
                    </a:tc>
                    <a:extLst>
                      <a:ext uri="{0D108BD9-81ED-4DB2-BD59-A6C34878D82A}">
                        <a16:rowId xmlns:a16="http://schemas.microsoft.com/office/drawing/2014/main" val="790531917"/>
                      </a:ext>
                    </a:extLst>
                  </a:tr>
                  <a:tr h="509848">
                    <a:tc>
                      <a:txBody>
                        <a:bodyPr/>
                        <a:lstStyle/>
                        <a:p>
                          <a:pPr algn="ctr"/>
                          <a:r>
                            <a:rPr lang="en-US" sz="2000" dirty="0"/>
                            <a:t>Impossible</a:t>
                          </a:r>
                        </a:p>
                      </a:txBody>
                      <a:tcPr/>
                    </a:tc>
                    <a:tc>
                      <a:txBody>
                        <a:bodyPr/>
                        <a:lstStyle/>
                        <a:p>
                          <a:pPr algn="ctr"/>
                          <a14:m>
                            <m:oMathPara xmlns:m="http://schemas.openxmlformats.org/officeDocument/2006/math">
                              <m:oMathParaPr>
                                <m:jc m:val="centerGroup"/>
                              </m:oMathParaPr>
                              <m:oMath xmlns:m="http://schemas.openxmlformats.org/officeDocument/2006/math">
                                <m:r>
                                  <a:rPr lang="en-US" sz="2000" i="1" dirty="0" smtClean="0">
                                    <a:latin typeface="Cambria Math" panose="02040503050406030204" pitchFamily="18" charset="0"/>
                                  </a:rPr>
                                  <m:t>&lt;3</m:t>
                                </m:r>
                                <m:r>
                                  <a:rPr lang="en-US" sz="2000" i="1" dirty="0" smtClean="0">
                                    <a:latin typeface="Cambria Math" panose="02040503050406030204" pitchFamily="18" charset="0"/>
                                  </a:rPr>
                                  <m:t>𝑡</m:t>
                                </m:r>
                                <m:r>
                                  <a:rPr lang="en-US" sz="2000" i="1" dirty="0" smtClean="0">
                                    <a:latin typeface="Cambria Math" panose="02040503050406030204" pitchFamily="18" charset="0"/>
                                  </a:rPr>
                                  <m:t>+1</m:t>
                                </m:r>
                              </m:oMath>
                            </m:oMathPara>
                          </a14:m>
                          <a:endParaRPr lang="en-US" sz="2000" dirty="0"/>
                        </a:p>
                      </a:txBody>
                      <a:tcPr/>
                    </a:tc>
                    <a:tc>
                      <a:txBody>
                        <a:bodyPr/>
                        <a:lstStyle/>
                        <a:p>
                          <a:pPr algn="ctr"/>
                          <a:r>
                            <a:rPr lang="en-US" sz="2000" dirty="0"/>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[This work]</a:t>
                          </a:r>
                        </a:p>
                      </a:txBody>
                      <a:tcPr/>
                    </a:tc>
                    <a:extLst>
                      <a:ext uri="{0D108BD9-81ED-4DB2-BD59-A6C34878D82A}">
                        <a16:rowId xmlns:a16="http://schemas.microsoft.com/office/drawing/2014/main" val="4161101761"/>
                      </a:ext>
                    </a:extLst>
                  </a:tr>
                </a:tbl>
              </a:graphicData>
            </a:graphic>
          </p:graphicFrame>
        </mc:Choice>
        <mc:Fallback xmlns="">
          <p:graphicFrame>
            <p:nvGraphicFramePr>
              <p:cNvPr id="5" name="Table 4">
                <a:extLst>
                  <a:ext uri="{FF2B5EF4-FFF2-40B4-BE49-F238E27FC236}">
                    <a16:creationId xmlns:a16="http://schemas.microsoft.com/office/drawing/2014/main" id="{91181CC8-F216-3F29-ED03-11C78F1C2EC4}"/>
                  </a:ext>
                </a:extLst>
              </p:cNvPr>
              <p:cNvGraphicFramePr>
                <a:graphicFrameLocks noGrp="1"/>
              </p:cNvGraphicFramePr>
              <p:nvPr/>
            </p:nvGraphicFramePr>
            <p:xfrm>
              <a:off x="699655" y="2102715"/>
              <a:ext cx="10515600" cy="3549939"/>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val="1260372596"/>
                        </a:ext>
                      </a:extLst>
                    </a:gridCol>
                    <a:gridCol w="2628900">
                      <a:extLst>
                        <a:ext uri="{9D8B030D-6E8A-4147-A177-3AD203B41FA5}">
                          <a16:colId xmlns:a16="http://schemas.microsoft.com/office/drawing/2014/main" val="1721589989"/>
                        </a:ext>
                      </a:extLst>
                    </a:gridCol>
                    <a:gridCol w="2628900">
                      <a:extLst>
                        <a:ext uri="{9D8B030D-6E8A-4147-A177-3AD203B41FA5}">
                          <a16:colId xmlns:a16="http://schemas.microsoft.com/office/drawing/2014/main" val="808580625"/>
                        </a:ext>
                      </a:extLst>
                    </a:gridCol>
                    <a:gridCol w="2628900">
                      <a:extLst>
                        <a:ext uri="{9D8B030D-6E8A-4147-A177-3AD203B41FA5}">
                          <a16:colId xmlns:a16="http://schemas.microsoft.com/office/drawing/2014/main" val="2812602658"/>
                        </a:ext>
                      </a:extLst>
                    </a:gridCol>
                  </a:tblGrid>
                  <a:tr h="396240">
                    <a:tc>
                      <a:txBody>
                        <a:bodyPr/>
                        <a:lstStyle/>
                        <a:p>
                          <a:pPr algn="ctr"/>
                          <a:r>
                            <a:rPr lang="en-US" sz="2000" dirty="0"/>
                            <a:t>Assumptions</a:t>
                          </a:r>
                          <a:endParaRPr lang="en-US" dirty="0"/>
                        </a:p>
                      </a:txBody>
                      <a:tcPr/>
                    </a:tc>
                    <a:tc>
                      <a:txBody>
                        <a:bodyPr/>
                        <a:lstStyle/>
                        <a:p>
                          <a:pPr algn="ctr"/>
                          <a:r>
                            <a:rPr lang="en-US" sz="2000" dirty="0"/>
                            <a:t># of Parties</a:t>
                          </a:r>
                        </a:p>
                      </a:txBody>
                      <a:tcPr/>
                    </a:tc>
                    <a:tc>
                      <a:txBody>
                        <a:bodyPr/>
                        <a:lstStyle/>
                        <a:p>
                          <a:pPr algn="ctr"/>
                          <a:r>
                            <a:rPr lang="en-US" sz="2000" dirty="0"/>
                            <a:t>Poly-time</a:t>
                          </a:r>
                        </a:p>
                      </a:txBody>
                      <a:tcPr/>
                    </a:tc>
                    <a:tc>
                      <a:txBody>
                        <a:bodyPr/>
                        <a:lstStyle/>
                        <a:p>
                          <a:pPr algn="ctr"/>
                          <a:r>
                            <a:rPr lang="en-US" sz="2000" dirty="0"/>
                            <a:t>Source</a:t>
                          </a:r>
                        </a:p>
                      </a:txBody>
                      <a:tcPr/>
                    </a:tc>
                    <a:extLst>
                      <a:ext uri="{0D108BD9-81ED-4DB2-BD59-A6C34878D82A}">
                        <a16:rowId xmlns:a16="http://schemas.microsoft.com/office/drawing/2014/main" val="608717120"/>
                      </a:ext>
                    </a:extLst>
                  </a:tr>
                  <a:tr h="396240">
                    <a:tc>
                      <a:txBody>
                        <a:bodyPr/>
                        <a:lstStyle/>
                        <a:p>
                          <a:pPr algn="ctr"/>
                          <a:r>
                            <a:rPr lang="en-US" sz="2000" dirty="0"/>
                            <a:t>Unconditional</a:t>
                          </a:r>
                        </a:p>
                      </a:txBody>
                      <a:tcPr/>
                    </a:tc>
                    <a:tc>
                      <a:txBody>
                        <a:bodyPr/>
                        <a:lstStyle/>
                        <a:p>
                          <a:endParaRPr lang="de-DE"/>
                        </a:p>
                      </a:txBody>
                      <a:tcPr>
                        <a:blipFill>
                          <a:blip r:embed="rId3"/>
                          <a:stretch>
                            <a:fillRect l="-100464" t="-107692" r="-201160" b="-701538"/>
                          </a:stretch>
                        </a:blipFill>
                      </a:tcPr>
                    </a:tc>
                    <a:tc>
                      <a:txBody>
                        <a:bodyPr/>
                        <a:lstStyle/>
                        <a:p>
                          <a:endParaRPr lang="de-DE"/>
                        </a:p>
                      </a:txBody>
                      <a:tcPr>
                        <a:blipFill>
                          <a:blip r:embed="rId3"/>
                          <a:stretch>
                            <a:fillRect l="-200000" t="-107692" r="-100694" b="-701538"/>
                          </a:stretch>
                        </a:blipFill>
                      </a:tcPr>
                    </a:tc>
                    <a:tc>
                      <a:txBody>
                        <a:bodyPr/>
                        <a:lstStyle/>
                        <a:p>
                          <a:pPr algn="ctr"/>
                          <a:r>
                            <a:rPr lang="en-US" sz="2000" dirty="0"/>
                            <a:t>[NRO21]</a:t>
                          </a:r>
                        </a:p>
                      </a:txBody>
                      <a:tcPr/>
                    </a:tc>
                    <a:extLst>
                      <a:ext uri="{0D108BD9-81ED-4DB2-BD59-A6C34878D82A}">
                        <a16:rowId xmlns:a16="http://schemas.microsoft.com/office/drawing/2014/main" val="3523817170"/>
                      </a:ext>
                    </a:extLst>
                  </a:tr>
                  <a:tr h="396240">
                    <a:tc>
                      <a:txBody>
                        <a:bodyPr/>
                        <a:lstStyle/>
                        <a:p>
                          <a:pPr algn="ctr"/>
                          <a:r>
                            <a:rPr lang="en-US" sz="2000" dirty="0"/>
                            <a:t>DDH</a:t>
                          </a:r>
                        </a:p>
                      </a:txBody>
                      <a:tcPr/>
                    </a:tc>
                    <a:tc>
                      <a:txBody>
                        <a:bodyPr/>
                        <a:lstStyle/>
                        <a:p>
                          <a:endParaRPr lang="de-DE"/>
                        </a:p>
                      </a:txBody>
                      <a:tcPr>
                        <a:blipFill>
                          <a:blip r:embed="rId3"/>
                          <a:stretch>
                            <a:fillRect l="-100464" t="-204545" r="-201160" b="-590909"/>
                          </a:stretch>
                        </a:blipFill>
                      </a:tcPr>
                    </a:tc>
                    <a:tc>
                      <a:txBody>
                        <a:bodyPr/>
                        <a:lstStyle/>
                        <a:p>
                          <a:endParaRPr lang="de-DE"/>
                        </a:p>
                      </a:txBody>
                      <a:tcPr>
                        <a:blipFill>
                          <a:blip r:embed="rId3"/>
                          <a:stretch>
                            <a:fillRect l="-200000" t="-204545" r="-100694" b="-590909"/>
                          </a:stretch>
                        </a:blipFill>
                      </a:tcPr>
                    </a:tc>
                    <a:tc>
                      <a:txBody>
                        <a:bodyPr/>
                        <a:lstStyle/>
                        <a:p>
                          <a:pPr algn="ctr"/>
                          <a:r>
                            <a:rPr lang="en-US" sz="2000" dirty="0"/>
                            <a:t>[FC’24]</a:t>
                          </a:r>
                        </a:p>
                      </a:txBody>
                      <a:tcPr/>
                    </a:tc>
                    <a:extLst>
                      <a:ext uri="{0D108BD9-81ED-4DB2-BD59-A6C34878D82A}">
                        <a16:rowId xmlns:a16="http://schemas.microsoft.com/office/drawing/2014/main" val="3788276440"/>
                      </a:ext>
                    </a:extLst>
                  </a:tr>
                  <a:tr h="449291">
                    <a:tc>
                      <a:txBody>
                        <a:bodyPr/>
                        <a:lstStyle/>
                        <a:p>
                          <a:pPr algn="ctr"/>
                          <a:r>
                            <a:rPr lang="en-US" sz="2000" dirty="0"/>
                            <a:t>One-way functions</a:t>
                          </a:r>
                        </a:p>
                      </a:txBody>
                      <a:tcPr/>
                    </a:tc>
                    <a:tc>
                      <a:txBody>
                        <a:bodyPr/>
                        <a:lstStyle/>
                        <a:p>
                          <a:endParaRPr lang="de-DE"/>
                        </a:p>
                      </a:txBody>
                      <a:tcPr>
                        <a:blipFill>
                          <a:blip r:embed="rId3"/>
                          <a:stretch>
                            <a:fillRect l="-100464" t="-275342" r="-201160" b="-434247"/>
                          </a:stretch>
                        </a:blipFill>
                      </a:tcPr>
                    </a:tc>
                    <a:tc>
                      <a:txBody>
                        <a:bodyPr/>
                        <a:lstStyle/>
                        <a:p>
                          <a:endParaRPr lang="de-DE"/>
                        </a:p>
                      </a:txBody>
                      <a:tcPr>
                        <a:blipFill>
                          <a:blip r:embed="rId3"/>
                          <a:stretch>
                            <a:fillRect l="-200000" t="-275342" r="-100694" b="-434247"/>
                          </a:stretch>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[This work]</a:t>
                          </a:r>
                        </a:p>
                      </a:txBody>
                      <a:tcPr/>
                    </a:tc>
                    <a:extLst>
                      <a:ext uri="{0D108BD9-81ED-4DB2-BD59-A6C34878D82A}">
                        <a16:rowId xmlns:a16="http://schemas.microsoft.com/office/drawing/2014/main" val="2141811482"/>
                      </a:ext>
                    </a:extLst>
                  </a:tr>
                  <a:tr h="701040">
                    <a:tc>
                      <a:txBody>
                        <a:bodyPr/>
                        <a:lstStyle/>
                        <a:p>
                          <a:pPr algn="ctr"/>
                          <a:r>
                            <a:rPr lang="en-US" sz="2000" dirty="0"/>
                            <a:t>Non-interactive commitments</a:t>
                          </a:r>
                        </a:p>
                      </a:txBody>
                      <a:tcPr/>
                    </a:tc>
                    <a:tc>
                      <a:txBody>
                        <a:bodyPr/>
                        <a:lstStyle/>
                        <a:p>
                          <a:endParaRPr lang="de-DE"/>
                        </a:p>
                      </a:txBody>
                      <a:tcPr>
                        <a:blipFill>
                          <a:blip r:embed="rId3"/>
                          <a:stretch>
                            <a:fillRect l="-100464" t="-236207" r="-201160" b="-173276"/>
                          </a:stretch>
                        </a:blipFill>
                      </a:tcPr>
                    </a:tc>
                    <a:tc>
                      <a:txBody>
                        <a:bodyPr/>
                        <a:lstStyle/>
                        <a:p>
                          <a:endParaRPr lang="de-DE"/>
                        </a:p>
                      </a:txBody>
                      <a:tcPr>
                        <a:blipFill>
                          <a:blip r:embed="rId3"/>
                          <a:stretch>
                            <a:fillRect l="-200000" t="-236207" r="-100694" b="-173276"/>
                          </a:stretch>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[This work]</a:t>
                          </a:r>
                        </a:p>
                      </a:txBody>
                      <a:tcPr/>
                    </a:tc>
                    <a:extLst>
                      <a:ext uri="{0D108BD9-81ED-4DB2-BD59-A6C34878D82A}">
                        <a16:rowId xmlns:a16="http://schemas.microsoft.com/office/drawing/2014/main" val="263298516"/>
                      </a:ext>
                    </a:extLst>
                  </a:tr>
                  <a:tr h="7010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Non-interactive commitments</a:t>
                          </a:r>
                        </a:p>
                      </a:txBody>
                      <a:tcPr/>
                    </a:tc>
                    <a:tc>
                      <a:txBody>
                        <a:bodyPr/>
                        <a:lstStyle/>
                        <a:p>
                          <a:endParaRPr lang="de-DE"/>
                        </a:p>
                      </a:txBody>
                      <a:tcPr>
                        <a:blipFill>
                          <a:blip r:embed="rId3"/>
                          <a:stretch>
                            <a:fillRect l="-100464" t="-339130" r="-201160" b="-74783"/>
                          </a:stretch>
                        </a:blipFill>
                      </a:tcPr>
                    </a:tc>
                    <a:tc>
                      <a:txBody>
                        <a:bodyPr/>
                        <a:lstStyle/>
                        <a:p>
                          <a:endParaRPr lang="de-DE"/>
                        </a:p>
                      </a:txBody>
                      <a:tcPr>
                        <a:blipFill>
                          <a:blip r:embed="rId3"/>
                          <a:stretch>
                            <a:fillRect l="-200000" t="-339130" r="-100694" b="-74783"/>
                          </a:stretch>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[This work]</a:t>
                          </a:r>
                        </a:p>
                      </a:txBody>
                      <a:tcPr/>
                    </a:tc>
                    <a:extLst>
                      <a:ext uri="{0D108BD9-81ED-4DB2-BD59-A6C34878D82A}">
                        <a16:rowId xmlns:a16="http://schemas.microsoft.com/office/drawing/2014/main" val="790531917"/>
                      </a:ext>
                    </a:extLst>
                  </a:tr>
                  <a:tr h="509848">
                    <a:tc>
                      <a:txBody>
                        <a:bodyPr/>
                        <a:lstStyle/>
                        <a:p>
                          <a:pPr algn="ctr"/>
                          <a:r>
                            <a:rPr lang="en-US" sz="2000" dirty="0"/>
                            <a:t>Impossible</a:t>
                          </a:r>
                        </a:p>
                      </a:txBody>
                      <a:tcPr/>
                    </a:tc>
                    <a:tc>
                      <a:txBody>
                        <a:bodyPr/>
                        <a:lstStyle/>
                        <a:p>
                          <a:endParaRPr lang="de-DE"/>
                        </a:p>
                      </a:txBody>
                      <a:tcPr>
                        <a:blipFill>
                          <a:blip r:embed="rId3"/>
                          <a:stretch>
                            <a:fillRect l="-100464" t="-601190" r="-201160" b="-2381"/>
                          </a:stretch>
                        </a:blipFill>
                      </a:tcPr>
                    </a:tc>
                    <a:tc>
                      <a:txBody>
                        <a:bodyPr/>
                        <a:lstStyle/>
                        <a:p>
                          <a:pPr algn="ctr"/>
                          <a:r>
                            <a:rPr lang="en-US" sz="2000" dirty="0"/>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[This work]</a:t>
                          </a:r>
                        </a:p>
                      </a:txBody>
                      <a:tcPr/>
                    </a:tc>
                    <a:extLst>
                      <a:ext uri="{0D108BD9-81ED-4DB2-BD59-A6C34878D82A}">
                        <a16:rowId xmlns:a16="http://schemas.microsoft.com/office/drawing/2014/main" val="4161101761"/>
                      </a:ext>
                    </a:extLst>
                  </a:tr>
                </a:tbl>
              </a:graphicData>
            </a:graphic>
          </p:graphicFrame>
        </mc:Fallback>
      </mc:AlternateContent>
    </p:spTree>
    <p:extLst>
      <p:ext uri="{BB962C8B-B14F-4D97-AF65-F5344CB8AC3E}">
        <p14:creationId xmlns:p14="http://schemas.microsoft.com/office/powerpoint/2010/main" val="5843516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506E1F-F1A0-E87C-9725-A38E27D2B50D}"/>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B6F8913E-0907-7AA5-7198-F859D0791D05}"/>
              </a:ext>
            </a:extLst>
          </p:cNvPr>
          <p:cNvSpPr>
            <a:spLocks noGrp="1"/>
          </p:cNvSpPr>
          <p:nvPr>
            <p:ph type="title"/>
          </p:nvPr>
        </p:nvSpPr>
        <p:spPr>
          <a:xfrm>
            <a:off x="699655" y="361444"/>
            <a:ext cx="10515600" cy="1325563"/>
          </a:xfrm>
        </p:spPr>
        <p:txBody>
          <a:bodyPr/>
          <a:lstStyle/>
          <a:p>
            <a:r>
              <a:rPr lang="en-US" dirty="0"/>
              <a:t>PASSO randomness in the plain model, EL</a:t>
            </a:r>
          </a:p>
        </p:txBody>
      </p:sp>
      <p:sp>
        <p:nvSpPr>
          <p:cNvPr id="3" name="Inhaltsplatzhalter 2">
            <a:extLst>
              <a:ext uri="{FF2B5EF4-FFF2-40B4-BE49-F238E27FC236}">
                <a16:creationId xmlns:a16="http://schemas.microsoft.com/office/drawing/2014/main" id="{ECE2D805-09E7-B7B5-0C9E-6E3769717896}"/>
              </a:ext>
            </a:extLst>
          </p:cNvPr>
          <p:cNvSpPr>
            <a:spLocks noGrp="1"/>
          </p:cNvSpPr>
          <p:nvPr>
            <p:ph idx="1"/>
          </p:nvPr>
        </p:nvSpPr>
        <p:spPr/>
        <p:txBody>
          <a:bodyPr>
            <a:normAutofit/>
          </a:bodyPr>
          <a:lstStyle/>
          <a:p>
            <a:pPr lvl="1"/>
            <a:endParaRPr lang="en-US" dirty="0"/>
          </a:p>
          <a:p>
            <a:pPr marL="0" indent="0">
              <a:buNone/>
            </a:pPr>
            <a:endParaRPr lang="en-US" dirty="0"/>
          </a:p>
          <a:p>
            <a:pPr marL="0" indent="0">
              <a:buNone/>
            </a:pPr>
            <a:endParaRPr lang="en-US" dirty="0"/>
          </a:p>
          <a:p>
            <a:pPr marL="0" indent="0">
              <a:buNone/>
            </a:pPr>
            <a:endParaRPr lang="en-US" dirty="0"/>
          </a:p>
        </p:txBody>
      </p:sp>
      <p:sp>
        <p:nvSpPr>
          <p:cNvPr id="4" name="Foliennummernplatzhalter 3">
            <a:extLst>
              <a:ext uri="{FF2B5EF4-FFF2-40B4-BE49-F238E27FC236}">
                <a16:creationId xmlns:a16="http://schemas.microsoft.com/office/drawing/2014/main" id="{EF827F8A-6DA6-5638-654F-6F19697CF91C}"/>
              </a:ext>
            </a:extLst>
          </p:cNvPr>
          <p:cNvSpPr>
            <a:spLocks noGrp="1"/>
          </p:cNvSpPr>
          <p:nvPr>
            <p:ph type="sldNum" sz="quarter" idx="12"/>
          </p:nvPr>
        </p:nvSpPr>
        <p:spPr>
          <a:xfrm>
            <a:off x="8610600" y="6356350"/>
            <a:ext cx="2743200" cy="365125"/>
          </a:xfrm>
        </p:spPr>
        <p:txBody>
          <a:bodyPr/>
          <a:lstStyle/>
          <a:p>
            <a:fld id="{9B87267F-81ED-49AC-B7A8-A9CAB0B7F58D}" type="slidenum">
              <a:rPr lang="de-DE" smtClean="0"/>
              <a:t>16</a:t>
            </a:fld>
            <a:endParaRPr lang="de-DE"/>
          </a:p>
        </p:txBody>
      </p:sp>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E2F0365F-2D1C-37DD-A767-E52F0336AD96}"/>
                  </a:ext>
                </a:extLst>
              </p:cNvPr>
              <p:cNvGraphicFramePr>
                <a:graphicFrameLocks noGrp="1"/>
              </p:cNvGraphicFramePr>
              <p:nvPr/>
            </p:nvGraphicFramePr>
            <p:xfrm>
              <a:off x="699655" y="2102715"/>
              <a:ext cx="10515600" cy="4059787"/>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val="1260372596"/>
                        </a:ext>
                      </a:extLst>
                    </a:gridCol>
                    <a:gridCol w="2628900">
                      <a:extLst>
                        <a:ext uri="{9D8B030D-6E8A-4147-A177-3AD203B41FA5}">
                          <a16:colId xmlns:a16="http://schemas.microsoft.com/office/drawing/2014/main" val="1721589989"/>
                        </a:ext>
                      </a:extLst>
                    </a:gridCol>
                    <a:gridCol w="2628900">
                      <a:extLst>
                        <a:ext uri="{9D8B030D-6E8A-4147-A177-3AD203B41FA5}">
                          <a16:colId xmlns:a16="http://schemas.microsoft.com/office/drawing/2014/main" val="808580625"/>
                        </a:ext>
                      </a:extLst>
                    </a:gridCol>
                    <a:gridCol w="2628900">
                      <a:extLst>
                        <a:ext uri="{9D8B030D-6E8A-4147-A177-3AD203B41FA5}">
                          <a16:colId xmlns:a16="http://schemas.microsoft.com/office/drawing/2014/main" val="2812602658"/>
                        </a:ext>
                      </a:extLst>
                    </a:gridCol>
                  </a:tblGrid>
                  <a:tr h="382507">
                    <a:tc>
                      <a:txBody>
                        <a:bodyPr/>
                        <a:lstStyle/>
                        <a:p>
                          <a:pPr algn="ctr"/>
                          <a:r>
                            <a:rPr lang="en-US" sz="2000" dirty="0"/>
                            <a:t>Assumptions</a:t>
                          </a:r>
                          <a:endParaRPr lang="en-US" dirty="0"/>
                        </a:p>
                      </a:txBody>
                      <a:tcPr/>
                    </a:tc>
                    <a:tc>
                      <a:txBody>
                        <a:bodyPr/>
                        <a:lstStyle/>
                        <a:p>
                          <a:pPr algn="ctr"/>
                          <a:r>
                            <a:rPr lang="en-US" sz="2000" dirty="0"/>
                            <a:t># of Parties</a:t>
                          </a:r>
                        </a:p>
                      </a:txBody>
                      <a:tcPr/>
                    </a:tc>
                    <a:tc>
                      <a:txBody>
                        <a:bodyPr/>
                        <a:lstStyle/>
                        <a:p>
                          <a:pPr algn="ctr"/>
                          <a:r>
                            <a:rPr lang="en-US" sz="2000" dirty="0"/>
                            <a:t>Poly-time</a:t>
                          </a:r>
                        </a:p>
                      </a:txBody>
                      <a:tcPr/>
                    </a:tc>
                    <a:tc>
                      <a:txBody>
                        <a:bodyPr/>
                        <a:lstStyle/>
                        <a:p>
                          <a:pPr algn="ctr"/>
                          <a:r>
                            <a:rPr lang="en-US" sz="2000" dirty="0"/>
                            <a:t>Source</a:t>
                          </a:r>
                        </a:p>
                      </a:txBody>
                      <a:tcPr/>
                    </a:tc>
                    <a:extLst>
                      <a:ext uri="{0D108BD9-81ED-4DB2-BD59-A6C34878D82A}">
                        <a16:rowId xmlns:a16="http://schemas.microsoft.com/office/drawing/2014/main" val="608717120"/>
                      </a:ext>
                    </a:extLst>
                  </a:tr>
                  <a:tr h="394092">
                    <a:tc>
                      <a:txBody>
                        <a:bodyPr/>
                        <a:lstStyle/>
                        <a:p>
                          <a:pPr algn="ctr"/>
                          <a:r>
                            <a:rPr lang="en-US" sz="2000" dirty="0"/>
                            <a:t>Unconditional</a:t>
                          </a:r>
                        </a:p>
                      </a:txBody>
                      <a:tcPr/>
                    </a:tc>
                    <a:tc>
                      <a:txBody>
                        <a:bodyPr/>
                        <a:lstStyle/>
                        <a:p>
                          <a:pPr algn="ctr"/>
                          <a14:m>
                            <m:oMathPara xmlns:m="http://schemas.openxmlformats.org/officeDocument/2006/math">
                              <m:oMathParaPr>
                                <m:jc m:val="centerGroup"/>
                              </m:oMathParaPr>
                              <m:oMath xmlns:m="http://schemas.openxmlformats.org/officeDocument/2006/math">
                                <m:r>
                                  <a:rPr lang="en-US" sz="2000" b="0" i="1" dirty="0" smtClean="0">
                                    <a:latin typeface="Cambria Math" panose="02040503050406030204" pitchFamily="18" charset="0"/>
                                  </a:rPr>
                                  <m:t>5</m:t>
                                </m:r>
                                <m:r>
                                  <a:rPr lang="en-US" sz="2000" b="0" i="1" dirty="0" smtClean="0">
                                    <a:latin typeface="Cambria Math" panose="02040503050406030204" pitchFamily="18" charset="0"/>
                                  </a:rPr>
                                  <m:t>𝑡</m:t>
                                </m:r>
                              </m:oMath>
                            </m:oMathPara>
                          </a14:m>
                          <a:endParaRPr lang="en-US" sz="2000" dirty="0"/>
                        </a:p>
                      </a:txBody>
                      <a:tcPr/>
                    </a:tc>
                    <a:tc>
                      <a:txBody>
                        <a:bodyPr/>
                        <a:lstStyle/>
                        <a:p>
                          <a:pPr algn="ctr"/>
                          <a:r>
                            <a:rPr lang="en-US" sz="2000" dirty="0"/>
                            <a:t>For </a:t>
                          </a:r>
                          <a14:m>
                            <m:oMath xmlns:m="http://schemas.openxmlformats.org/officeDocument/2006/math">
                              <m:r>
                                <a:rPr lang="en-US" sz="2000" i="1" dirty="0" smtClean="0">
                                  <a:latin typeface="Cambria Math" panose="02040503050406030204" pitchFamily="18" charset="0"/>
                                </a:rPr>
                                <m:t>𝑡</m:t>
                              </m:r>
                              <m:r>
                                <a:rPr lang="en-US" sz="2000" i="1" dirty="0" smtClean="0">
                                  <a:latin typeface="Cambria Math" panose="02040503050406030204" pitchFamily="18" charset="0"/>
                                </a:rPr>
                                <m:t>=</m:t>
                              </m:r>
                              <m:r>
                                <a:rPr lang="en-US" sz="2000" i="1" dirty="0" smtClean="0">
                                  <a:latin typeface="Cambria Math" panose="02040503050406030204" pitchFamily="18" charset="0"/>
                                </a:rPr>
                                <m:t>𝑂</m:t>
                              </m:r>
                              <m:r>
                                <a:rPr lang="en-US" sz="2000" i="1" dirty="0" smtClean="0">
                                  <a:latin typeface="Cambria Math" panose="02040503050406030204" pitchFamily="18" charset="0"/>
                                </a:rPr>
                                <m:t>(</m:t>
                              </m:r>
                              <m:r>
                                <m:rPr>
                                  <m:sty m:val="p"/>
                                </m:rPr>
                                <a:rPr lang="en-US" sz="2000" i="1" dirty="0" smtClean="0">
                                  <a:latin typeface="Cambria Math" panose="02040503050406030204" pitchFamily="18" charset="0"/>
                                </a:rPr>
                                <m:t>log</m:t>
                              </m:r>
                              <m:r>
                                <a:rPr lang="en-US" sz="2000" i="1" dirty="0" smtClean="0">
                                  <a:latin typeface="Cambria Math" panose="02040503050406030204" pitchFamily="18" charset="0"/>
                                </a:rPr>
                                <m:t>⁡</m:t>
                              </m:r>
                              <m:r>
                                <a:rPr lang="en-US" sz="2000" i="1" dirty="0" smtClean="0">
                                  <a:latin typeface="Cambria Math" panose="02040503050406030204" pitchFamily="18" charset="0"/>
                                  <a:ea typeface="Cambria Math" panose="02040503050406030204" pitchFamily="18" charset="0"/>
                                </a:rPr>
                                <m:t>𝜆</m:t>
                              </m:r>
                              <m:r>
                                <a:rPr lang="en-US" sz="2000" i="1" dirty="0" smtClean="0">
                                  <a:latin typeface="Cambria Math" panose="02040503050406030204" pitchFamily="18" charset="0"/>
                                </a:rPr>
                                <m:t>)</m:t>
                              </m:r>
                            </m:oMath>
                          </a14:m>
                          <a:endParaRPr lang="en-US" sz="2000" dirty="0"/>
                        </a:p>
                      </a:txBody>
                      <a:tcPr/>
                    </a:tc>
                    <a:tc>
                      <a:txBody>
                        <a:bodyPr/>
                        <a:lstStyle/>
                        <a:p>
                          <a:pPr algn="ctr"/>
                          <a:r>
                            <a:rPr lang="en-US" sz="2000" dirty="0"/>
                            <a:t>[NRO21]</a:t>
                          </a:r>
                        </a:p>
                      </a:txBody>
                      <a:tcPr/>
                    </a:tc>
                    <a:extLst>
                      <a:ext uri="{0D108BD9-81ED-4DB2-BD59-A6C34878D82A}">
                        <a16:rowId xmlns:a16="http://schemas.microsoft.com/office/drawing/2014/main" val="3523817170"/>
                      </a:ext>
                    </a:extLst>
                  </a:tr>
                  <a:tr h="382507">
                    <a:tc>
                      <a:txBody>
                        <a:bodyPr/>
                        <a:lstStyle/>
                        <a:p>
                          <a:pPr algn="ctr"/>
                          <a:r>
                            <a:rPr lang="en-US" sz="2000" dirty="0"/>
                            <a:t>DDH</a:t>
                          </a:r>
                        </a:p>
                      </a:txBody>
                      <a:tcPr/>
                    </a:tc>
                    <a:tc>
                      <a:txBody>
                        <a:bodyPr/>
                        <a:lstStyle/>
                        <a:p>
                          <a:pPr algn="ctr"/>
                          <a14:m>
                            <m:oMathPara xmlns:m="http://schemas.openxmlformats.org/officeDocument/2006/math">
                              <m:oMathParaPr>
                                <m:jc m:val="centerGroup"/>
                              </m:oMathParaPr>
                              <m:oMath xmlns:m="http://schemas.openxmlformats.org/officeDocument/2006/math">
                                <m:r>
                                  <a:rPr lang="en-US" sz="2000" i="1" dirty="0" smtClean="0">
                                    <a:latin typeface="Cambria Math" panose="02040503050406030204" pitchFamily="18" charset="0"/>
                                  </a:rPr>
                                  <m:t>4</m:t>
                                </m:r>
                                <m:r>
                                  <a:rPr lang="en-US" sz="2000" i="1" dirty="0" smtClean="0">
                                    <a:latin typeface="Cambria Math" panose="02040503050406030204" pitchFamily="18" charset="0"/>
                                  </a:rPr>
                                  <m:t>𝑡</m:t>
                                </m:r>
                                <m:r>
                                  <a:rPr lang="en-US" sz="2000" i="1" dirty="0" smtClean="0">
                                    <a:latin typeface="Cambria Math" panose="02040503050406030204" pitchFamily="18" charset="0"/>
                                  </a:rPr>
                                  <m:t>+4</m:t>
                                </m:r>
                              </m:oMath>
                            </m:oMathPara>
                          </a14:m>
                          <a:endParaRPr lang="en-US" sz="2000" dirty="0"/>
                        </a:p>
                      </a:txBody>
                      <a:tcPr/>
                    </a:tc>
                    <a:tc>
                      <a:txBody>
                        <a:bodyPr/>
                        <a:lstStyle/>
                        <a:p>
                          <a:pPr algn="ctr"/>
                          <a:r>
                            <a:rPr lang="en-US" sz="2000" dirty="0"/>
                            <a:t>Any </a:t>
                          </a:r>
                          <a14:m>
                            <m:oMath xmlns:m="http://schemas.openxmlformats.org/officeDocument/2006/math">
                              <m:r>
                                <a:rPr lang="en-US" sz="2000" i="1" dirty="0" smtClean="0">
                                  <a:latin typeface="Cambria Math" panose="02040503050406030204" pitchFamily="18" charset="0"/>
                                </a:rPr>
                                <m:t>𝑡</m:t>
                              </m:r>
                            </m:oMath>
                          </a14:m>
                          <a:endParaRPr lang="en-US" sz="2000" dirty="0"/>
                        </a:p>
                      </a:txBody>
                      <a:tcPr/>
                    </a:tc>
                    <a:tc>
                      <a:txBody>
                        <a:bodyPr/>
                        <a:lstStyle/>
                        <a:p>
                          <a:pPr algn="ctr"/>
                          <a:r>
                            <a:rPr lang="en-US" sz="2000" dirty="0"/>
                            <a:t>[FC’24]</a:t>
                          </a:r>
                        </a:p>
                      </a:txBody>
                      <a:tcPr/>
                    </a:tc>
                    <a:extLst>
                      <a:ext uri="{0D108BD9-81ED-4DB2-BD59-A6C34878D82A}">
                        <a16:rowId xmlns:a16="http://schemas.microsoft.com/office/drawing/2014/main" val="3788276440"/>
                      </a:ext>
                    </a:extLst>
                  </a:tr>
                  <a:tr h="449291">
                    <a:tc>
                      <a:txBody>
                        <a:bodyPr/>
                        <a:lstStyle/>
                        <a:p>
                          <a:pPr algn="ctr"/>
                          <a:r>
                            <a:rPr lang="en-US" sz="2000" dirty="0"/>
                            <a:t>One-way functions</a:t>
                          </a:r>
                        </a:p>
                      </a:txBody>
                      <a:tcPr/>
                    </a:tc>
                    <a:tc>
                      <a:txBody>
                        <a:bodyPr/>
                        <a:lstStyle/>
                        <a:p>
                          <a:pPr algn="ctr"/>
                          <a14:m>
                            <m:oMathPara xmlns:m="http://schemas.openxmlformats.org/officeDocument/2006/math">
                              <m:oMathParaPr>
                                <m:jc m:val="centerGroup"/>
                              </m:oMathParaPr>
                              <m:oMath xmlns:m="http://schemas.openxmlformats.org/officeDocument/2006/math">
                                <m:r>
                                  <a:rPr lang="en-US" sz="2000" i="1" dirty="0" smtClean="0">
                                    <a:latin typeface="Cambria Math" panose="02040503050406030204" pitchFamily="18" charset="0"/>
                                  </a:rPr>
                                  <m:t>5</m:t>
                                </m:r>
                                <m:r>
                                  <a:rPr lang="en-US" sz="2000" i="1" dirty="0" smtClean="0">
                                    <a:latin typeface="Cambria Math" panose="02040503050406030204" pitchFamily="18" charset="0"/>
                                  </a:rPr>
                                  <m:t>𝑡</m:t>
                                </m:r>
                                <m:r>
                                  <a:rPr lang="en-US" sz="2000" i="1" dirty="0" smtClean="0">
                                    <a:latin typeface="Cambria Math" panose="02040503050406030204" pitchFamily="18" charset="0"/>
                                  </a:rPr>
                                  <m:t>+3</m:t>
                                </m:r>
                              </m:oMath>
                            </m:oMathPara>
                          </a14:m>
                          <a:endParaRPr lang="en-US" sz="2000" dirty="0"/>
                        </a:p>
                      </a:txBody>
                      <a:tcPr/>
                    </a:tc>
                    <a:tc>
                      <a:txBody>
                        <a:bodyPr/>
                        <a:lstStyle/>
                        <a:p>
                          <a:pPr algn="ctr"/>
                          <a:r>
                            <a:rPr lang="en-US" sz="2000" dirty="0"/>
                            <a:t>Any </a:t>
                          </a:r>
                          <a14:m>
                            <m:oMath xmlns:m="http://schemas.openxmlformats.org/officeDocument/2006/math">
                              <m:r>
                                <a:rPr lang="en-US" sz="2000" i="1" dirty="0" smtClean="0">
                                  <a:latin typeface="Cambria Math" panose="02040503050406030204" pitchFamily="18" charset="0"/>
                                </a:rPr>
                                <m:t>𝑡</m:t>
                              </m:r>
                            </m:oMath>
                          </a14:m>
                          <a:endParaRPr lang="en-US" sz="20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[This work]</a:t>
                          </a:r>
                        </a:p>
                      </a:txBody>
                      <a:tcPr/>
                    </a:tc>
                    <a:extLst>
                      <a:ext uri="{0D108BD9-81ED-4DB2-BD59-A6C34878D82A}">
                        <a16:rowId xmlns:a16="http://schemas.microsoft.com/office/drawing/2014/main" val="2141811482"/>
                      </a:ext>
                    </a:extLst>
                  </a:tr>
                  <a:tr h="672682">
                    <a:tc>
                      <a:txBody>
                        <a:bodyPr/>
                        <a:lstStyle/>
                        <a:p>
                          <a:pPr algn="ctr"/>
                          <a:r>
                            <a:rPr lang="en-US" sz="2000" dirty="0"/>
                            <a:t>Non-interactive commitments</a:t>
                          </a:r>
                        </a:p>
                      </a:txBody>
                      <a:tcPr/>
                    </a:tc>
                    <a:tc>
                      <a:txBody>
                        <a:bodyPr/>
                        <a:lstStyle/>
                        <a:p>
                          <a:pPr algn="ctr"/>
                          <a14:m>
                            <m:oMathPara xmlns:m="http://schemas.openxmlformats.org/officeDocument/2006/math">
                              <m:oMathParaPr>
                                <m:jc m:val="centerGroup"/>
                              </m:oMathParaPr>
                              <m:oMath xmlns:m="http://schemas.openxmlformats.org/officeDocument/2006/math">
                                <m:r>
                                  <a:rPr lang="en-US" sz="2000" i="1" dirty="0" smtClean="0">
                                    <a:latin typeface="Cambria Math" panose="02040503050406030204" pitchFamily="18" charset="0"/>
                                  </a:rPr>
                                  <m:t>4</m:t>
                                </m:r>
                                <m:r>
                                  <a:rPr lang="en-US" sz="2000" i="1" dirty="0" smtClean="0">
                                    <a:latin typeface="Cambria Math" panose="02040503050406030204" pitchFamily="18" charset="0"/>
                                  </a:rPr>
                                  <m:t>𝑡</m:t>
                                </m:r>
                                <m:r>
                                  <a:rPr lang="en-US" sz="2000" i="1" dirty="0" smtClean="0">
                                    <a:latin typeface="Cambria Math" panose="02040503050406030204" pitchFamily="18" charset="0"/>
                                  </a:rPr>
                                  <m:t>+2</m:t>
                                </m:r>
                              </m:oMath>
                            </m:oMathPara>
                          </a14:m>
                          <a:endParaRPr lang="en-US" sz="2000" dirty="0"/>
                        </a:p>
                      </a:txBody>
                      <a:tcPr/>
                    </a:tc>
                    <a:tc>
                      <a:txBody>
                        <a:bodyPr/>
                        <a:lstStyle/>
                        <a:p>
                          <a:pPr algn="ctr"/>
                          <a:r>
                            <a:rPr lang="en-US" sz="2000" dirty="0"/>
                            <a:t>Any </a:t>
                          </a:r>
                          <a14:m>
                            <m:oMath xmlns:m="http://schemas.openxmlformats.org/officeDocument/2006/math">
                              <m:r>
                                <a:rPr lang="en-US" sz="2000" i="1" dirty="0" smtClean="0">
                                  <a:latin typeface="Cambria Math" panose="02040503050406030204" pitchFamily="18" charset="0"/>
                                </a:rPr>
                                <m:t>𝑡</m:t>
                              </m:r>
                            </m:oMath>
                          </a14:m>
                          <a:endParaRPr lang="en-US" sz="20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[This work]</a:t>
                          </a:r>
                        </a:p>
                      </a:txBody>
                      <a:tcPr/>
                    </a:tc>
                    <a:extLst>
                      <a:ext uri="{0D108BD9-81ED-4DB2-BD59-A6C34878D82A}">
                        <a16:rowId xmlns:a16="http://schemas.microsoft.com/office/drawing/2014/main" val="263298516"/>
                      </a:ext>
                    </a:extLst>
                  </a:tr>
                  <a:tr h="67674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Non-interactive commitments</a:t>
                          </a:r>
                        </a:p>
                      </a:txBody>
                      <a:tcPr/>
                    </a:tc>
                    <a:tc>
                      <a:txBody>
                        <a:bodyPr/>
                        <a:lstStyle/>
                        <a:p>
                          <a:pPr algn="ctr"/>
                          <a14:m>
                            <m:oMathPara xmlns:m="http://schemas.openxmlformats.org/officeDocument/2006/math">
                              <m:oMathParaPr>
                                <m:jc m:val="centerGroup"/>
                              </m:oMathParaPr>
                              <m:oMath xmlns:m="http://schemas.openxmlformats.org/officeDocument/2006/math">
                                <m:r>
                                  <a:rPr lang="en-US" sz="2000" i="1" dirty="0" smtClean="0">
                                    <a:latin typeface="Cambria Math" panose="02040503050406030204" pitchFamily="18" charset="0"/>
                                  </a:rPr>
                                  <m:t>3</m:t>
                                </m:r>
                                <m:r>
                                  <a:rPr lang="en-US" sz="2000" b="0" i="1" dirty="0" smtClean="0">
                                    <a:latin typeface="Cambria Math" panose="02040503050406030204" pitchFamily="18" charset="0"/>
                                  </a:rPr>
                                  <m:t>𝑡</m:t>
                                </m:r>
                                <m:r>
                                  <a:rPr lang="en-US" sz="2000" b="0" i="1" dirty="0" smtClean="0">
                                    <a:latin typeface="Cambria Math" panose="02040503050406030204" pitchFamily="18" charset="0"/>
                                  </a:rPr>
                                  <m:t>+1</m:t>
                                </m:r>
                              </m:oMath>
                            </m:oMathPara>
                          </a14:m>
                          <a:endParaRPr lang="en-US" sz="2000" dirty="0"/>
                        </a:p>
                      </a:txBody>
                      <a:tcPr/>
                    </a:tc>
                    <a:tc>
                      <a:txBody>
                        <a:bodyPr/>
                        <a:lstStyle/>
                        <a:p>
                          <a:pPr algn="ctr"/>
                          <a:r>
                            <a:rPr lang="en-US" sz="2000" dirty="0"/>
                            <a:t>For </a:t>
                          </a:r>
                          <a14:m>
                            <m:oMath xmlns:m="http://schemas.openxmlformats.org/officeDocument/2006/math">
                              <m:r>
                                <a:rPr lang="en-US" sz="2000" i="1" dirty="0" smtClean="0">
                                  <a:latin typeface="Cambria Math" panose="02040503050406030204" pitchFamily="18" charset="0"/>
                                </a:rPr>
                                <m:t>𝑡</m:t>
                              </m:r>
                              <m:r>
                                <a:rPr lang="en-US" sz="2000" i="1" dirty="0" smtClean="0">
                                  <a:latin typeface="Cambria Math" panose="02040503050406030204" pitchFamily="18" charset="0"/>
                                </a:rPr>
                                <m:t>=</m:t>
                              </m:r>
                              <m:r>
                                <a:rPr lang="en-US" sz="2000" i="1" dirty="0" smtClean="0">
                                  <a:latin typeface="Cambria Math" panose="02040503050406030204" pitchFamily="18" charset="0"/>
                                </a:rPr>
                                <m:t>𝑂</m:t>
                              </m:r>
                              <m:r>
                                <a:rPr lang="en-US" sz="2000" i="1" dirty="0" smtClean="0">
                                  <a:latin typeface="Cambria Math" panose="02040503050406030204" pitchFamily="18" charset="0"/>
                                </a:rPr>
                                <m:t>(</m:t>
                              </m:r>
                              <m:r>
                                <m:rPr>
                                  <m:sty m:val="p"/>
                                </m:rPr>
                                <a:rPr lang="en-US" sz="2000" i="1" dirty="0" smtClean="0">
                                  <a:latin typeface="Cambria Math" panose="02040503050406030204" pitchFamily="18" charset="0"/>
                                </a:rPr>
                                <m:t>log</m:t>
                              </m:r>
                              <m:r>
                                <a:rPr lang="en-US" sz="2000" i="1" dirty="0" smtClean="0">
                                  <a:latin typeface="Cambria Math" panose="02040503050406030204" pitchFamily="18" charset="0"/>
                                </a:rPr>
                                <m:t>⁡</m:t>
                              </m:r>
                              <m:r>
                                <a:rPr lang="en-US" sz="2000" i="1" dirty="0" smtClean="0">
                                  <a:latin typeface="Cambria Math" panose="02040503050406030204" pitchFamily="18" charset="0"/>
                                  <a:ea typeface="Cambria Math" panose="02040503050406030204" pitchFamily="18" charset="0"/>
                                </a:rPr>
                                <m:t>𝜆</m:t>
                              </m:r>
                              <m:r>
                                <a:rPr lang="en-US" sz="2000" i="1" dirty="0" smtClean="0">
                                  <a:latin typeface="Cambria Math" panose="02040503050406030204" pitchFamily="18" charset="0"/>
                                </a:rPr>
                                <m:t>)</m:t>
                              </m:r>
                            </m:oMath>
                          </a14:m>
                          <a:endParaRPr lang="en-US" sz="20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[This work]</a:t>
                          </a:r>
                        </a:p>
                      </a:txBody>
                      <a:tcPr/>
                    </a:tc>
                    <a:extLst>
                      <a:ext uri="{0D108BD9-81ED-4DB2-BD59-A6C34878D82A}">
                        <a16:rowId xmlns:a16="http://schemas.microsoft.com/office/drawing/2014/main" val="790531917"/>
                      </a:ext>
                    </a:extLst>
                  </a:tr>
                  <a:tr h="509848">
                    <a:tc>
                      <a:txBody>
                        <a:bodyPr/>
                        <a:lstStyle/>
                        <a:p>
                          <a:pPr algn="ctr"/>
                          <a:r>
                            <a:rPr lang="en-US" sz="2000" dirty="0"/>
                            <a:t>Impossible</a:t>
                          </a:r>
                        </a:p>
                      </a:txBody>
                      <a:tcPr/>
                    </a:tc>
                    <a:tc>
                      <a:txBody>
                        <a:bodyPr/>
                        <a:lstStyle/>
                        <a:p>
                          <a:pPr algn="ctr"/>
                          <a14:m>
                            <m:oMathPara xmlns:m="http://schemas.openxmlformats.org/officeDocument/2006/math">
                              <m:oMathParaPr>
                                <m:jc m:val="centerGroup"/>
                              </m:oMathParaPr>
                              <m:oMath xmlns:m="http://schemas.openxmlformats.org/officeDocument/2006/math">
                                <m:r>
                                  <a:rPr lang="en-US" sz="2000" b="0" i="1" dirty="0" smtClean="0">
                                    <a:latin typeface="Cambria Math" panose="02040503050406030204" pitchFamily="18" charset="0"/>
                                  </a:rPr>
                                  <m:t>𝑡</m:t>
                                </m:r>
                                <m:r>
                                  <a:rPr lang="en-US" sz="2000" b="0" i="1" dirty="0" smtClean="0">
                                    <a:latin typeface="Cambria Math" panose="02040503050406030204" pitchFamily="18" charset="0"/>
                                  </a:rPr>
                                  <m:t>=1,</m:t>
                                </m:r>
                                <m:r>
                                  <a:rPr lang="en-US" sz="2000" b="0" i="1" dirty="0" smtClean="0">
                                    <a:latin typeface="Cambria Math" panose="02040503050406030204" pitchFamily="18" charset="0"/>
                                  </a:rPr>
                                  <m:t>𝑛</m:t>
                                </m:r>
                                <m:r>
                                  <a:rPr lang="en-US" sz="2000" b="0" i="1" dirty="0" smtClean="0">
                                    <a:latin typeface="Cambria Math" panose="02040503050406030204" pitchFamily="18" charset="0"/>
                                  </a:rPr>
                                  <m:t>=3</m:t>
                                </m:r>
                              </m:oMath>
                            </m:oMathPara>
                          </a14:m>
                          <a:endParaRPr lang="en-US" sz="2000" dirty="0"/>
                        </a:p>
                      </a:txBody>
                      <a:tcPr/>
                    </a:tc>
                    <a:tc>
                      <a:txBody>
                        <a:bodyPr/>
                        <a:lstStyle/>
                        <a:p>
                          <a:pPr algn="ctr"/>
                          <a:r>
                            <a:rPr lang="en-US" sz="2000" dirty="0"/>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[This work]</a:t>
                          </a:r>
                        </a:p>
                      </a:txBody>
                      <a:tcPr/>
                    </a:tc>
                    <a:extLst>
                      <a:ext uri="{0D108BD9-81ED-4DB2-BD59-A6C34878D82A}">
                        <a16:rowId xmlns:a16="http://schemas.microsoft.com/office/drawing/2014/main" val="4161101761"/>
                      </a:ext>
                    </a:extLst>
                  </a:tr>
                  <a:tr h="509848">
                    <a:tc>
                      <a:txBody>
                        <a:bodyPr/>
                        <a:lstStyle/>
                        <a:p>
                          <a:pPr algn="ctr"/>
                          <a:r>
                            <a:rPr lang="en-US" sz="2000" dirty="0"/>
                            <a:t>Impossible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000" b="0" i="1" dirty="0" smtClean="0">
                                    <a:latin typeface="Cambria Math" panose="02040503050406030204" pitchFamily="18" charset="0"/>
                                  </a:rPr>
                                  <m:t>𝑡</m:t>
                                </m:r>
                                <m:r>
                                  <a:rPr lang="en-US" sz="2000" b="0" i="1" dirty="0" smtClean="0">
                                    <a:latin typeface="Cambria Math" panose="02040503050406030204" pitchFamily="18" charset="0"/>
                                  </a:rPr>
                                  <m:t>=2,</m:t>
                                </m:r>
                                <m:r>
                                  <a:rPr lang="en-US" sz="2000" b="0" i="1" dirty="0" smtClean="0">
                                    <a:latin typeface="Cambria Math" panose="02040503050406030204" pitchFamily="18" charset="0"/>
                                  </a:rPr>
                                  <m:t>𝑛</m:t>
                                </m:r>
                                <m:r>
                                  <a:rPr lang="en-US" sz="2000" b="0" i="1" dirty="0" smtClean="0">
                                    <a:latin typeface="Cambria Math" panose="02040503050406030204" pitchFamily="18" charset="0"/>
                                  </a:rPr>
                                  <m:t>=6</m:t>
                                </m:r>
                              </m:oMath>
                            </m:oMathPara>
                          </a14:m>
                          <a:endParaRPr lang="en-US" sz="2000" dirty="0"/>
                        </a:p>
                      </a:txBody>
                      <a:tcPr/>
                    </a:tc>
                    <a:tc>
                      <a:txBody>
                        <a:bodyPr/>
                        <a:lstStyle/>
                        <a:p>
                          <a:pPr algn="ctr"/>
                          <a:r>
                            <a:rPr lang="en-US" sz="2000" dirty="0"/>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[This work]</a:t>
                          </a:r>
                        </a:p>
                      </a:txBody>
                      <a:tcPr/>
                    </a:tc>
                    <a:extLst>
                      <a:ext uri="{0D108BD9-81ED-4DB2-BD59-A6C34878D82A}">
                        <a16:rowId xmlns:a16="http://schemas.microsoft.com/office/drawing/2014/main" val="113633531"/>
                      </a:ext>
                    </a:extLst>
                  </a:tr>
                </a:tbl>
              </a:graphicData>
            </a:graphic>
          </p:graphicFrame>
        </mc:Choice>
        <mc:Fallback xmlns="">
          <p:graphicFrame>
            <p:nvGraphicFramePr>
              <p:cNvPr id="5" name="Table 4">
                <a:extLst>
                  <a:ext uri="{FF2B5EF4-FFF2-40B4-BE49-F238E27FC236}">
                    <a16:creationId xmlns:a16="http://schemas.microsoft.com/office/drawing/2014/main" id="{8E07C583-2768-355E-0716-FF7D2FEB0B87}"/>
                  </a:ext>
                </a:extLst>
              </p:cNvPr>
              <p:cNvGraphicFramePr>
                <a:graphicFrameLocks noGrp="1"/>
              </p:cNvGraphicFramePr>
              <p:nvPr>
                <p:extLst>
                  <p:ext uri="{D42A27DB-BD31-4B8C-83A1-F6EECF244321}">
                    <p14:modId xmlns:p14="http://schemas.microsoft.com/office/powerpoint/2010/main" val="2032831835"/>
                  </p:ext>
                </p:extLst>
              </p:nvPr>
            </p:nvGraphicFramePr>
            <p:xfrm>
              <a:off x="699655" y="2102715"/>
              <a:ext cx="10515600" cy="4059787"/>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val="1260372596"/>
                        </a:ext>
                      </a:extLst>
                    </a:gridCol>
                    <a:gridCol w="2628900">
                      <a:extLst>
                        <a:ext uri="{9D8B030D-6E8A-4147-A177-3AD203B41FA5}">
                          <a16:colId xmlns:a16="http://schemas.microsoft.com/office/drawing/2014/main" val="1721589989"/>
                        </a:ext>
                      </a:extLst>
                    </a:gridCol>
                    <a:gridCol w="2628900">
                      <a:extLst>
                        <a:ext uri="{9D8B030D-6E8A-4147-A177-3AD203B41FA5}">
                          <a16:colId xmlns:a16="http://schemas.microsoft.com/office/drawing/2014/main" val="808580625"/>
                        </a:ext>
                      </a:extLst>
                    </a:gridCol>
                    <a:gridCol w="2628900">
                      <a:extLst>
                        <a:ext uri="{9D8B030D-6E8A-4147-A177-3AD203B41FA5}">
                          <a16:colId xmlns:a16="http://schemas.microsoft.com/office/drawing/2014/main" val="2812602658"/>
                        </a:ext>
                      </a:extLst>
                    </a:gridCol>
                  </a:tblGrid>
                  <a:tr h="396240">
                    <a:tc>
                      <a:txBody>
                        <a:bodyPr/>
                        <a:lstStyle/>
                        <a:p>
                          <a:pPr algn="ctr"/>
                          <a:r>
                            <a:rPr lang="en-US" sz="2000" dirty="0"/>
                            <a:t>Assumptions</a:t>
                          </a:r>
                          <a:endParaRPr lang="en-US" dirty="0"/>
                        </a:p>
                      </a:txBody>
                      <a:tcPr/>
                    </a:tc>
                    <a:tc>
                      <a:txBody>
                        <a:bodyPr/>
                        <a:lstStyle/>
                        <a:p>
                          <a:pPr algn="ctr"/>
                          <a:r>
                            <a:rPr lang="en-US" sz="2000" dirty="0"/>
                            <a:t># of Parties</a:t>
                          </a:r>
                        </a:p>
                      </a:txBody>
                      <a:tcPr/>
                    </a:tc>
                    <a:tc>
                      <a:txBody>
                        <a:bodyPr/>
                        <a:lstStyle/>
                        <a:p>
                          <a:pPr algn="ctr"/>
                          <a:r>
                            <a:rPr lang="en-US" sz="2000" dirty="0"/>
                            <a:t>Poly-time</a:t>
                          </a:r>
                        </a:p>
                      </a:txBody>
                      <a:tcPr/>
                    </a:tc>
                    <a:tc>
                      <a:txBody>
                        <a:bodyPr/>
                        <a:lstStyle/>
                        <a:p>
                          <a:pPr algn="ctr"/>
                          <a:r>
                            <a:rPr lang="en-US" sz="2000" dirty="0"/>
                            <a:t>Source</a:t>
                          </a:r>
                        </a:p>
                      </a:txBody>
                      <a:tcPr/>
                    </a:tc>
                    <a:extLst>
                      <a:ext uri="{0D108BD9-81ED-4DB2-BD59-A6C34878D82A}">
                        <a16:rowId xmlns:a16="http://schemas.microsoft.com/office/drawing/2014/main" val="608717120"/>
                      </a:ext>
                    </a:extLst>
                  </a:tr>
                  <a:tr h="396240">
                    <a:tc>
                      <a:txBody>
                        <a:bodyPr/>
                        <a:lstStyle/>
                        <a:p>
                          <a:pPr algn="ctr"/>
                          <a:r>
                            <a:rPr lang="en-US" sz="2000" dirty="0"/>
                            <a:t>Unconditional</a:t>
                          </a:r>
                        </a:p>
                      </a:txBody>
                      <a:tcPr/>
                    </a:tc>
                    <a:tc>
                      <a:txBody>
                        <a:bodyPr/>
                        <a:lstStyle/>
                        <a:p>
                          <a:endParaRPr lang="en-US"/>
                        </a:p>
                      </a:txBody>
                      <a:tcPr>
                        <a:blipFill>
                          <a:blip r:embed="rId3"/>
                          <a:stretch>
                            <a:fillRect l="-100000" t="-106250" r="-200000" b="-809375"/>
                          </a:stretch>
                        </a:blipFill>
                      </a:tcPr>
                    </a:tc>
                    <a:tc>
                      <a:txBody>
                        <a:bodyPr/>
                        <a:lstStyle/>
                        <a:p>
                          <a:endParaRPr lang="en-US"/>
                        </a:p>
                      </a:txBody>
                      <a:tcPr>
                        <a:blipFill>
                          <a:blip r:embed="rId3"/>
                          <a:stretch>
                            <a:fillRect l="-200966" t="-106250" r="-100966" b="-809375"/>
                          </a:stretch>
                        </a:blipFill>
                      </a:tcPr>
                    </a:tc>
                    <a:tc>
                      <a:txBody>
                        <a:bodyPr/>
                        <a:lstStyle/>
                        <a:p>
                          <a:pPr algn="ctr"/>
                          <a:r>
                            <a:rPr lang="en-US" sz="2000" dirty="0"/>
                            <a:t>[NRO21]</a:t>
                          </a:r>
                        </a:p>
                      </a:txBody>
                      <a:tcPr/>
                    </a:tc>
                    <a:extLst>
                      <a:ext uri="{0D108BD9-81ED-4DB2-BD59-A6C34878D82A}">
                        <a16:rowId xmlns:a16="http://schemas.microsoft.com/office/drawing/2014/main" val="3523817170"/>
                      </a:ext>
                    </a:extLst>
                  </a:tr>
                  <a:tr h="396240">
                    <a:tc>
                      <a:txBody>
                        <a:bodyPr/>
                        <a:lstStyle/>
                        <a:p>
                          <a:pPr algn="ctr"/>
                          <a:r>
                            <a:rPr lang="en-US" sz="2000" dirty="0"/>
                            <a:t>DDH</a:t>
                          </a:r>
                        </a:p>
                      </a:txBody>
                      <a:tcPr/>
                    </a:tc>
                    <a:tc>
                      <a:txBody>
                        <a:bodyPr/>
                        <a:lstStyle/>
                        <a:p>
                          <a:endParaRPr lang="en-US"/>
                        </a:p>
                      </a:txBody>
                      <a:tcPr>
                        <a:blipFill>
                          <a:blip r:embed="rId3"/>
                          <a:stretch>
                            <a:fillRect l="-100000" t="-212903" r="-200000" b="-735484"/>
                          </a:stretch>
                        </a:blipFill>
                      </a:tcPr>
                    </a:tc>
                    <a:tc>
                      <a:txBody>
                        <a:bodyPr/>
                        <a:lstStyle/>
                        <a:p>
                          <a:endParaRPr lang="en-US"/>
                        </a:p>
                      </a:txBody>
                      <a:tcPr>
                        <a:blipFill>
                          <a:blip r:embed="rId3"/>
                          <a:stretch>
                            <a:fillRect l="-200966" t="-212903" r="-100966" b="-735484"/>
                          </a:stretch>
                        </a:blipFill>
                      </a:tcPr>
                    </a:tc>
                    <a:tc>
                      <a:txBody>
                        <a:bodyPr/>
                        <a:lstStyle/>
                        <a:p>
                          <a:pPr algn="ctr"/>
                          <a:r>
                            <a:rPr lang="en-US" sz="2000" dirty="0"/>
                            <a:t>[FC’24]</a:t>
                          </a:r>
                        </a:p>
                      </a:txBody>
                      <a:tcPr/>
                    </a:tc>
                    <a:extLst>
                      <a:ext uri="{0D108BD9-81ED-4DB2-BD59-A6C34878D82A}">
                        <a16:rowId xmlns:a16="http://schemas.microsoft.com/office/drawing/2014/main" val="3788276440"/>
                      </a:ext>
                    </a:extLst>
                  </a:tr>
                  <a:tr h="449291">
                    <a:tc>
                      <a:txBody>
                        <a:bodyPr/>
                        <a:lstStyle/>
                        <a:p>
                          <a:pPr algn="ctr"/>
                          <a:r>
                            <a:rPr lang="en-US" sz="2000" dirty="0"/>
                            <a:t>One-way functions</a:t>
                          </a:r>
                        </a:p>
                      </a:txBody>
                      <a:tcPr/>
                    </a:tc>
                    <a:tc>
                      <a:txBody>
                        <a:bodyPr/>
                        <a:lstStyle/>
                        <a:p>
                          <a:endParaRPr lang="en-US"/>
                        </a:p>
                      </a:txBody>
                      <a:tcPr>
                        <a:blipFill>
                          <a:blip r:embed="rId3"/>
                          <a:stretch>
                            <a:fillRect l="-100000" t="-269444" r="-200000" b="-533333"/>
                          </a:stretch>
                        </a:blipFill>
                      </a:tcPr>
                    </a:tc>
                    <a:tc>
                      <a:txBody>
                        <a:bodyPr/>
                        <a:lstStyle/>
                        <a:p>
                          <a:endParaRPr lang="en-US"/>
                        </a:p>
                      </a:txBody>
                      <a:tcPr>
                        <a:blipFill>
                          <a:blip r:embed="rId3"/>
                          <a:stretch>
                            <a:fillRect l="-200966" t="-269444" r="-100966" b="-533333"/>
                          </a:stretch>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[This work]</a:t>
                          </a:r>
                        </a:p>
                      </a:txBody>
                      <a:tcPr/>
                    </a:tc>
                    <a:extLst>
                      <a:ext uri="{0D108BD9-81ED-4DB2-BD59-A6C34878D82A}">
                        <a16:rowId xmlns:a16="http://schemas.microsoft.com/office/drawing/2014/main" val="2141811482"/>
                      </a:ext>
                    </a:extLst>
                  </a:tr>
                  <a:tr h="701040">
                    <a:tc>
                      <a:txBody>
                        <a:bodyPr/>
                        <a:lstStyle/>
                        <a:p>
                          <a:pPr algn="ctr"/>
                          <a:r>
                            <a:rPr lang="en-US" sz="2000" dirty="0"/>
                            <a:t>Non-interactive commitments</a:t>
                          </a:r>
                        </a:p>
                      </a:txBody>
                      <a:tcPr/>
                    </a:tc>
                    <a:tc>
                      <a:txBody>
                        <a:bodyPr/>
                        <a:lstStyle/>
                        <a:p>
                          <a:endParaRPr lang="en-US"/>
                        </a:p>
                      </a:txBody>
                      <a:tcPr>
                        <a:blipFill>
                          <a:blip r:embed="rId3"/>
                          <a:stretch>
                            <a:fillRect l="-100000" t="-241818" r="-200000" b="-249091"/>
                          </a:stretch>
                        </a:blipFill>
                      </a:tcPr>
                    </a:tc>
                    <a:tc>
                      <a:txBody>
                        <a:bodyPr/>
                        <a:lstStyle/>
                        <a:p>
                          <a:endParaRPr lang="en-US"/>
                        </a:p>
                      </a:txBody>
                      <a:tcPr>
                        <a:blipFill>
                          <a:blip r:embed="rId3"/>
                          <a:stretch>
                            <a:fillRect l="-200966" t="-241818" r="-100966" b="-249091"/>
                          </a:stretch>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[This work]</a:t>
                          </a:r>
                        </a:p>
                      </a:txBody>
                      <a:tcPr/>
                    </a:tc>
                    <a:extLst>
                      <a:ext uri="{0D108BD9-81ED-4DB2-BD59-A6C34878D82A}">
                        <a16:rowId xmlns:a16="http://schemas.microsoft.com/office/drawing/2014/main" val="263298516"/>
                      </a:ext>
                    </a:extLst>
                  </a:tr>
                  <a:tr h="7010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Non-interactive commitments</a:t>
                          </a:r>
                        </a:p>
                      </a:txBody>
                      <a:tcPr/>
                    </a:tc>
                    <a:tc>
                      <a:txBody>
                        <a:bodyPr/>
                        <a:lstStyle/>
                        <a:p>
                          <a:endParaRPr lang="en-US"/>
                        </a:p>
                      </a:txBody>
                      <a:tcPr>
                        <a:blipFill>
                          <a:blip r:embed="rId3"/>
                          <a:stretch>
                            <a:fillRect l="-100000" t="-341818" r="-200000" b="-149091"/>
                          </a:stretch>
                        </a:blipFill>
                      </a:tcPr>
                    </a:tc>
                    <a:tc>
                      <a:txBody>
                        <a:bodyPr/>
                        <a:lstStyle/>
                        <a:p>
                          <a:endParaRPr lang="en-US"/>
                        </a:p>
                      </a:txBody>
                      <a:tcPr>
                        <a:blipFill>
                          <a:blip r:embed="rId3"/>
                          <a:stretch>
                            <a:fillRect l="-200966" t="-341818" r="-100966" b="-149091"/>
                          </a:stretch>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[This work]</a:t>
                          </a:r>
                        </a:p>
                      </a:txBody>
                      <a:tcPr/>
                    </a:tc>
                    <a:extLst>
                      <a:ext uri="{0D108BD9-81ED-4DB2-BD59-A6C34878D82A}">
                        <a16:rowId xmlns:a16="http://schemas.microsoft.com/office/drawing/2014/main" val="790531917"/>
                      </a:ext>
                    </a:extLst>
                  </a:tr>
                  <a:tr h="509848">
                    <a:tc>
                      <a:txBody>
                        <a:bodyPr/>
                        <a:lstStyle/>
                        <a:p>
                          <a:pPr algn="ctr"/>
                          <a:r>
                            <a:rPr lang="en-US" sz="2000" dirty="0"/>
                            <a:t>Impossible</a:t>
                          </a:r>
                        </a:p>
                      </a:txBody>
                      <a:tcPr/>
                    </a:tc>
                    <a:tc>
                      <a:txBody>
                        <a:bodyPr/>
                        <a:lstStyle/>
                        <a:p>
                          <a:endParaRPr lang="en-US"/>
                        </a:p>
                      </a:txBody>
                      <a:tcPr>
                        <a:blipFill>
                          <a:blip r:embed="rId3"/>
                          <a:stretch>
                            <a:fillRect l="-100000" t="-592683" r="-200000" b="-100000"/>
                          </a:stretch>
                        </a:blipFill>
                      </a:tcPr>
                    </a:tc>
                    <a:tc>
                      <a:txBody>
                        <a:bodyPr/>
                        <a:lstStyle/>
                        <a:p>
                          <a:pPr algn="ctr"/>
                          <a:r>
                            <a:rPr lang="en-US" sz="2000" dirty="0"/>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[This work]</a:t>
                          </a:r>
                        </a:p>
                      </a:txBody>
                      <a:tcPr/>
                    </a:tc>
                    <a:extLst>
                      <a:ext uri="{0D108BD9-81ED-4DB2-BD59-A6C34878D82A}">
                        <a16:rowId xmlns:a16="http://schemas.microsoft.com/office/drawing/2014/main" val="4161101761"/>
                      </a:ext>
                    </a:extLst>
                  </a:tr>
                  <a:tr h="509848">
                    <a:tc>
                      <a:txBody>
                        <a:bodyPr/>
                        <a:lstStyle/>
                        <a:p>
                          <a:pPr algn="ctr"/>
                          <a:r>
                            <a:rPr lang="en-US" sz="2000" dirty="0"/>
                            <a:t>Impossible</a:t>
                          </a:r>
                        </a:p>
                      </a:txBody>
                      <a:tcPr/>
                    </a:tc>
                    <a:tc>
                      <a:txBody>
                        <a:bodyPr/>
                        <a:lstStyle/>
                        <a:p>
                          <a:endParaRPr lang="en-US"/>
                        </a:p>
                      </a:txBody>
                      <a:tcPr>
                        <a:blipFill>
                          <a:blip r:embed="rId3"/>
                          <a:stretch>
                            <a:fillRect l="-100000" t="-710000" r="-200000" b="-2500"/>
                          </a:stretch>
                        </a:blipFill>
                      </a:tcPr>
                    </a:tc>
                    <a:tc>
                      <a:txBody>
                        <a:bodyPr/>
                        <a:lstStyle/>
                        <a:p>
                          <a:pPr algn="ctr"/>
                          <a:r>
                            <a:rPr lang="en-US" sz="2000" dirty="0"/>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[This work]</a:t>
                          </a:r>
                        </a:p>
                      </a:txBody>
                      <a:tcPr/>
                    </a:tc>
                    <a:extLst>
                      <a:ext uri="{0D108BD9-81ED-4DB2-BD59-A6C34878D82A}">
                        <a16:rowId xmlns:a16="http://schemas.microsoft.com/office/drawing/2014/main" val="113633531"/>
                      </a:ext>
                    </a:extLst>
                  </a:tr>
                </a:tbl>
              </a:graphicData>
            </a:graphic>
          </p:graphicFrame>
        </mc:Fallback>
      </mc:AlternateContent>
    </p:spTree>
    <p:extLst>
      <p:ext uri="{BB962C8B-B14F-4D97-AF65-F5344CB8AC3E}">
        <p14:creationId xmlns:p14="http://schemas.microsoft.com/office/powerpoint/2010/main" val="14017983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16366F-4A5D-B04A-BAF8-EE64C1BD4E2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179852F7-635E-8025-988E-1EAB18DDE3F4}"/>
              </a:ext>
            </a:extLst>
          </p:cNvPr>
          <p:cNvSpPr>
            <a:spLocks noGrp="1"/>
          </p:cNvSpPr>
          <p:nvPr>
            <p:ph type="title"/>
          </p:nvPr>
        </p:nvSpPr>
        <p:spPr>
          <a:xfrm>
            <a:off x="699655" y="361444"/>
            <a:ext cx="10515600" cy="1325563"/>
          </a:xfrm>
        </p:spPr>
        <p:txBody>
          <a:bodyPr/>
          <a:lstStyle/>
          <a:p>
            <a:r>
              <a:rPr lang="en-US" dirty="0"/>
              <a:t>PASSO randomness in the plain model, SL</a:t>
            </a:r>
          </a:p>
        </p:txBody>
      </p:sp>
      <p:sp>
        <p:nvSpPr>
          <p:cNvPr id="3" name="Inhaltsplatzhalter 2">
            <a:extLst>
              <a:ext uri="{FF2B5EF4-FFF2-40B4-BE49-F238E27FC236}">
                <a16:creationId xmlns:a16="http://schemas.microsoft.com/office/drawing/2014/main" id="{349FD268-CB52-135F-1F65-1F65DA361663}"/>
              </a:ext>
            </a:extLst>
          </p:cNvPr>
          <p:cNvSpPr>
            <a:spLocks noGrp="1"/>
          </p:cNvSpPr>
          <p:nvPr>
            <p:ph idx="1"/>
          </p:nvPr>
        </p:nvSpPr>
        <p:spPr/>
        <p:txBody>
          <a:bodyPr>
            <a:normAutofit/>
          </a:bodyPr>
          <a:lstStyle/>
          <a:p>
            <a:pPr lvl="1"/>
            <a:endParaRPr lang="en-US" dirty="0"/>
          </a:p>
          <a:p>
            <a:pPr marL="0" indent="0">
              <a:buNone/>
            </a:pPr>
            <a:endParaRPr lang="en-US" dirty="0"/>
          </a:p>
          <a:p>
            <a:pPr marL="0" indent="0">
              <a:buNone/>
            </a:pPr>
            <a:endParaRPr lang="en-US" dirty="0"/>
          </a:p>
          <a:p>
            <a:pPr marL="0" indent="0">
              <a:buNone/>
            </a:pPr>
            <a:endParaRPr lang="en-US" dirty="0"/>
          </a:p>
        </p:txBody>
      </p:sp>
      <p:sp>
        <p:nvSpPr>
          <p:cNvPr id="4" name="Foliennummernplatzhalter 3">
            <a:extLst>
              <a:ext uri="{FF2B5EF4-FFF2-40B4-BE49-F238E27FC236}">
                <a16:creationId xmlns:a16="http://schemas.microsoft.com/office/drawing/2014/main" id="{CF05F38E-259F-9740-9396-EAD41E5E6C85}"/>
              </a:ext>
            </a:extLst>
          </p:cNvPr>
          <p:cNvSpPr>
            <a:spLocks noGrp="1"/>
          </p:cNvSpPr>
          <p:nvPr>
            <p:ph type="sldNum" sz="quarter" idx="12"/>
          </p:nvPr>
        </p:nvSpPr>
        <p:spPr>
          <a:xfrm>
            <a:off x="8610600" y="6356350"/>
            <a:ext cx="2743200" cy="365125"/>
          </a:xfrm>
        </p:spPr>
        <p:txBody>
          <a:bodyPr/>
          <a:lstStyle/>
          <a:p>
            <a:fld id="{9B87267F-81ED-49AC-B7A8-A9CAB0B7F58D}" type="slidenum">
              <a:rPr lang="de-DE" smtClean="0"/>
              <a:t>17</a:t>
            </a:fld>
            <a:endParaRPr lang="de-DE"/>
          </a:p>
        </p:txBody>
      </p:sp>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AA9D38B3-178E-16D1-9BDF-72124AFD9484}"/>
                  </a:ext>
                </a:extLst>
              </p:cNvPr>
              <p:cNvGraphicFramePr>
                <a:graphicFrameLocks noGrp="1"/>
              </p:cNvGraphicFramePr>
              <p:nvPr>
                <p:extLst>
                  <p:ext uri="{D42A27DB-BD31-4B8C-83A1-F6EECF244321}">
                    <p14:modId xmlns:p14="http://schemas.microsoft.com/office/powerpoint/2010/main" val="1616281475"/>
                  </p:ext>
                </p:extLst>
              </p:nvPr>
            </p:nvGraphicFramePr>
            <p:xfrm>
              <a:off x="699655" y="2102715"/>
              <a:ext cx="10515600" cy="3549939"/>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val="1260372596"/>
                        </a:ext>
                      </a:extLst>
                    </a:gridCol>
                    <a:gridCol w="2628900">
                      <a:extLst>
                        <a:ext uri="{9D8B030D-6E8A-4147-A177-3AD203B41FA5}">
                          <a16:colId xmlns:a16="http://schemas.microsoft.com/office/drawing/2014/main" val="1721589989"/>
                        </a:ext>
                      </a:extLst>
                    </a:gridCol>
                    <a:gridCol w="2628900">
                      <a:extLst>
                        <a:ext uri="{9D8B030D-6E8A-4147-A177-3AD203B41FA5}">
                          <a16:colId xmlns:a16="http://schemas.microsoft.com/office/drawing/2014/main" val="808580625"/>
                        </a:ext>
                      </a:extLst>
                    </a:gridCol>
                    <a:gridCol w="2628900">
                      <a:extLst>
                        <a:ext uri="{9D8B030D-6E8A-4147-A177-3AD203B41FA5}">
                          <a16:colId xmlns:a16="http://schemas.microsoft.com/office/drawing/2014/main" val="2812602658"/>
                        </a:ext>
                      </a:extLst>
                    </a:gridCol>
                  </a:tblGrid>
                  <a:tr h="382507">
                    <a:tc>
                      <a:txBody>
                        <a:bodyPr/>
                        <a:lstStyle/>
                        <a:p>
                          <a:pPr algn="ctr"/>
                          <a:r>
                            <a:rPr lang="en-US" sz="2000" dirty="0"/>
                            <a:t>Assumptions</a:t>
                          </a:r>
                          <a:endParaRPr lang="en-US" dirty="0"/>
                        </a:p>
                      </a:txBody>
                      <a:tcPr/>
                    </a:tc>
                    <a:tc>
                      <a:txBody>
                        <a:bodyPr/>
                        <a:lstStyle/>
                        <a:p>
                          <a:pPr algn="ctr"/>
                          <a:r>
                            <a:rPr lang="en-US" sz="2000" dirty="0"/>
                            <a:t># of Parties</a:t>
                          </a:r>
                        </a:p>
                      </a:txBody>
                      <a:tcPr/>
                    </a:tc>
                    <a:tc>
                      <a:txBody>
                        <a:bodyPr/>
                        <a:lstStyle/>
                        <a:p>
                          <a:pPr algn="ctr"/>
                          <a:r>
                            <a:rPr lang="en-US" sz="2000" dirty="0"/>
                            <a:t>Poly-time</a:t>
                          </a:r>
                        </a:p>
                      </a:txBody>
                      <a:tcPr/>
                    </a:tc>
                    <a:tc>
                      <a:txBody>
                        <a:bodyPr/>
                        <a:lstStyle/>
                        <a:p>
                          <a:pPr algn="ctr"/>
                          <a:r>
                            <a:rPr lang="en-US" sz="2000" dirty="0"/>
                            <a:t>Source</a:t>
                          </a:r>
                        </a:p>
                      </a:txBody>
                      <a:tcPr/>
                    </a:tc>
                    <a:extLst>
                      <a:ext uri="{0D108BD9-81ED-4DB2-BD59-A6C34878D82A}">
                        <a16:rowId xmlns:a16="http://schemas.microsoft.com/office/drawing/2014/main" val="608717120"/>
                      </a:ext>
                    </a:extLst>
                  </a:tr>
                  <a:tr h="394092">
                    <a:tc>
                      <a:txBody>
                        <a:bodyPr/>
                        <a:lstStyle/>
                        <a:p>
                          <a:pPr algn="ctr"/>
                          <a:r>
                            <a:rPr lang="en-US" sz="2000" dirty="0"/>
                            <a:t>Unconditional</a:t>
                          </a:r>
                        </a:p>
                      </a:txBody>
                      <a:tcPr/>
                    </a:tc>
                    <a:tc>
                      <a:txBody>
                        <a:bodyPr/>
                        <a:lstStyle/>
                        <a:p>
                          <a:pPr algn="ctr"/>
                          <a14:m>
                            <m:oMathPara xmlns:m="http://schemas.openxmlformats.org/officeDocument/2006/math">
                              <m:oMathParaPr>
                                <m:jc m:val="centerGroup"/>
                              </m:oMathParaPr>
                              <m:oMath xmlns:m="http://schemas.openxmlformats.org/officeDocument/2006/math">
                                <m:r>
                                  <a:rPr lang="en-US" sz="2000" i="1" dirty="0" smtClean="0">
                                    <a:latin typeface="Cambria Math" panose="02040503050406030204" pitchFamily="18" charset="0"/>
                                  </a:rPr>
                                  <m:t>6</m:t>
                                </m:r>
                                <m:r>
                                  <a:rPr lang="en-US" sz="2000" i="1" dirty="0" smtClean="0">
                                    <a:latin typeface="Cambria Math" panose="02040503050406030204" pitchFamily="18" charset="0"/>
                                  </a:rPr>
                                  <m:t>𝑡</m:t>
                                </m:r>
                                <m:r>
                                  <a:rPr lang="en-US" sz="2000" i="1" dirty="0" smtClean="0">
                                    <a:latin typeface="Cambria Math" panose="02040503050406030204" pitchFamily="18" charset="0"/>
                                  </a:rPr>
                                  <m:t>+1</m:t>
                                </m:r>
                              </m:oMath>
                            </m:oMathPara>
                          </a14:m>
                          <a:endParaRPr lang="en-US" sz="2000" dirty="0"/>
                        </a:p>
                      </a:txBody>
                      <a:tcPr/>
                    </a:tc>
                    <a:tc>
                      <a:txBody>
                        <a:bodyPr/>
                        <a:lstStyle/>
                        <a:p>
                          <a:pPr algn="ctr"/>
                          <a:r>
                            <a:rPr lang="en-US" sz="2000" dirty="0"/>
                            <a:t>For </a:t>
                          </a:r>
                          <a14:m>
                            <m:oMath xmlns:m="http://schemas.openxmlformats.org/officeDocument/2006/math">
                              <m:r>
                                <a:rPr lang="en-US" sz="2000" i="1" dirty="0" smtClean="0">
                                  <a:latin typeface="Cambria Math" panose="02040503050406030204" pitchFamily="18" charset="0"/>
                                </a:rPr>
                                <m:t>𝑡</m:t>
                              </m:r>
                              <m:r>
                                <a:rPr lang="en-US" sz="2000" i="1" dirty="0" smtClean="0">
                                  <a:latin typeface="Cambria Math" panose="02040503050406030204" pitchFamily="18" charset="0"/>
                                </a:rPr>
                                <m:t>=</m:t>
                              </m:r>
                              <m:r>
                                <a:rPr lang="en-US" sz="2000" i="1" dirty="0" smtClean="0">
                                  <a:latin typeface="Cambria Math" panose="02040503050406030204" pitchFamily="18" charset="0"/>
                                </a:rPr>
                                <m:t>𝑂</m:t>
                              </m:r>
                              <m:r>
                                <a:rPr lang="en-US" sz="2000" i="1" dirty="0" smtClean="0">
                                  <a:latin typeface="Cambria Math" panose="02040503050406030204" pitchFamily="18" charset="0"/>
                                </a:rPr>
                                <m:t>(</m:t>
                              </m:r>
                              <m:r>
                                <m:rPr>
                                  <m:sty m:val="p"/>
                                </m:rPr>
                                <a:rPr lang="en-US" sz="2000" i="1" dirty="0" smtClean="0">
                                  <a:latin typeface="Cambria Math" panose="02040503050406030204" pitchFamily="18" charset="0"/>
                                </a:rPr>
                                <m:t>log</m:t>
                              </m:r>
                              <m:r>
                                <a:rPr lang="en-US" sz="2000" i="1" dirty="0" smtClean="0">
                                  <a:latin typeface="Cambria Math" panose="02040503050406030204" pitchFamily="18" charset="0"/>
                                </a:rPr>
                                <m:t>⁡</m:t>
                              </m:r>
                              <m:r>
                                <a:rPr lang="en-US" sz="2000" i="1" dirty="0" smtClean="0">
                                  <a:latin typeface="Cambria Math" panose="02040503050406030204" pitchFamily="18" charset="0"/>
                                  <a:ea typeface="Cambria Math" panose="02040503050406030204" pitchFamily="18" charset="0"/>
                                </a:rPr>
                                <m:t>𝜆</m:t>
                              </m:r>
                              <m:r>
                                <a:rPr lang="en-US" sz="2000" i="1" dirty="0" smtClean="0">
                                  <a:latin typeface="Cambria Math" panose="02040503050406030204" pitchFamily="18" charset="0"/>
                                </a:rPr>
                                <m:t>)</m:t>
                              </m:r>
                            </m:oMath>
                          </a14:m>
                          <a:endParaRPr lang="en-US" sz="2000" dirty="0"/>
                        </a:p>
                      </a:txBody>
                      <a:tcPr/>
                    </a:tc>
                    <a:tc>
                      <a:txBody>
                        <a:bodyPr/>
                        <a:lstStyle/>
                        <a:p>
                          <a:pPr algn="ctr"/>
                          <a:r>
                            <a:rPr lang="en-US" sz="2000" dirty="0"/>
                            <a:t>[NRO21]</a:t>
                          </a:r>
                        </a:p>
                      </a:txBody>
                      <a:tcPr/>
                    </a:tc>
                    <a:extLst>
                      <a:ext uri="{0D108BD9-81ED-4DB2-BD59-A6C34878D82A}">
                        <a16:rowId xmlns:a16="http://schemas.microsoft.com/office/drawing/2014/main" val="3523817170"/>
                      </a:ext>
                    </a:extLst>
                  </a:tr>
                  <a:tr h="382507">
                    <a:tc>
                      <a:txBody>
                        <a:bodyPr/>
                        <a:lstStyle/>
                        <a:p>
                          <a:pPr algn="ctr"/>
                          <a:r>
                            <a:rPr lang="en-US" sz="2000" dirty="0"/>
                            <a:t>DDH</a:t>
                          </a:r>
                        </a:p>
                      </a:txBody>
                      <a:tcPr/>
                    </a:tc>
                    <a:tc>
                      <a:txBody>
                        <a:bodyPr/>
                        <a:lstStyle/>
                        <a:p>
                          <a:pPr algn="ctr"/>
                          <a14:m>
                            <m:oMathPara xmlns:m="http://schemas.openxmlformats.org/officeDocument/2006/math">
                              <m:oMathParaPr>
                                <m:jc m:val="centerGroup"/>
                              </m:oMathParaPr>
                              <m:oMath xmlns:m="http://schemas.openxmlformats.org/officeDocument/2006/math">
                                <m:r>
                                  <a:rPr lang="en-US" sz="2000" i="1" dirty="0" smtClean="0">
                                    <a:latin typeface="Cambria Math" panose="02040503050406030204" pitchFamily="18" charset="0"/>
                                  </a:rPr>
                                  <m:t>5</m:t>
                                </m:r>
                                <m:r>
                                  <a:rPr lang="en-US" sz="2000" i="1" dirty="0" smtClean="0">
                                    <a:latin typeface="Cambria Math" panose="02040503050406030204" pitchFamily="18" charset="0"/>
                                  </a:rPr>
                                  <m:t>𝑡</m:t>
                                </m:r>
                                <m:r>
                                  <a:rPr lang="en-US" sz="2000" i="1" dirty="0" smtClean="0">
                                    <a:latin typeface="Cambria Math" panose="02040503050406030204" pitchFamily="18" charset="0"/>
                                  </a:rPr>
                                  <m:t>+4</m:t>
                                </m:r>
                              </m:oMath>
                            </m:oMathPara>
                          </a14:m>
                          <a:endParaRPr lang="en-US" sz="2000" dirty="0"/>
                        </a:p>
                      </a:txBody>
                      <a:tcPr/>
                    </a:tc>
                    <a:tc>
                      <a:txBody>
                        <a:bodyPr/>
                        <a:lstStyle/>
                        <a:p>
                          <a:pPr algn="ctr"/>
                          <a:r>
                            <a:rPr lang="en-US" sz="2000" dirty="0"/>
                            <a:t>Any </a:t>
                          </a:r>
                          <a14:m>
                            <m:oMath xmlns:m="http://schemas.openxmlformats.org/officeDocument/2006/math">
                              <m:r>
                                <a:rPr lang="en-US" sz="2000" i="1" dirty="0" smtClean="0">
                                  <a:latin typeface="Cambria Math" panose="02040503050406030204" pitchFamily="18" charset="0"/>
                                </a:rPr>
                                <m:t>𝑡</m:t>
                              </m:r>
                            </m:oMath>
                          </a14:m>
                          <a:endParaRPr lang="en-US" sz="2000" dirty="0"/>
                        </a:p>
                      </a:txBody>
                      <a:tcPr/>
                    </a:tc>
                    <a:tc>
                      <a:txBody>
                        <a:bodyPr/>
                        <a:lstStyle/>
                        <a:p>
                          <a:pPr algn="ctr"/>
                          <a:r>
                            <a:rPr lang="en-US" sz="2000" dirty="0"/>
                            <a:t>[FC’24]</a:t>
                          </a:r>
                        </a:p>
                      </a:txBody>
                      <a:tcPr/>
                    </a:tc>
                    <a:extLst>
                      <a:ext uri="{0D108BD9-81ED-4DB2-BD59-A6C34878D82A}">
                        <a16:rowId xmlns:a16="http://schemas.microsoft.com/office/drawing/2014/main" val="3788276440"/>
                      </a:ext>
                    </a:extLst>
                  </a:tr>
                  <a:tr h="449291">
                    <a:tc>
                      <a:txBody>
                        <a:bodyPr/>
                        <a:lstStyle/>
                        <a:p>
                          <a:pPr algn="ctr"/>
                          <a:r>
                            <a:rPr lang="en-US" sz="2000" dirty="0"/>
                            <a:t>One-way functions</a:t>
                          </a:r>
                        </a:p>
                      </a:txBody>
                      <a:tcPr/>
                    </a:tc>
                    <a:tc>
                      <a:txBody>
                        <a:bodyPr/>
                        <a:lstStyle/>
                        <a:p>
                          <a:pPr algn="ctr"/>
                          <a14:m>
                            <m:oMathPara xmlns:m="http://schemas.openxmlformats.org/officeDocument/2006/math">
                              <m:oMathParaPr>
                                <m:jc m:val="centerGroup"/>
                              </m:oMathParaPr>
                              <m:oMath xmlns:m="http://schemas.openxmlformats.org/officeDocument/2006/math">
                                <m:r>
                                  <a:rPr lang="en-US" sz="2000" i="1" dirty="0" smtClean="0">
                                    <a:latin typeface="Cambria Math" panose="02040503050406030204" pitchFamily="18" charset="0"/>
                                  </a:rPr>
                                  <m:t>6</m:t>
                                </m:r>
                                <m:r>
                                  <a:rPr lang="en-US" sz="2000" i="1" dirty="0" smtClean="0">
                                    <a:latin typeface="Cambria Math" panose="02040503050406030204" pitchFamily="18" charset="0"/>
                                  </a:rPr>
                                  <m:t>𝑡</m:t>
                                </m:r>
                                <m:r>
                                  <a:rPr lang="en-US" sz="2000" i="1" dirty="0" smtClean="0">
                                    <a:latin typeface="Cambria Math" panose="02040503050406030204" pitchFamily="18" charset="0"/>
                                  </a:rPr>
                                  <m:t>+3</m:t>
                                </m:r>
                              </m:oMath>
                            </m:oMathPara>
                          </a14:m>
                          <a:endParaRPr lang="en-US" sz="2000" dirty="0"/>
                        </a:p>
                      </a:txBody>
                      <a:tcPr/>
                    </a:tc>
                    <a:tc>
                      <a:txBody>
                        <a:bodyPr/>
                        <a:lstStyle/>
                        <a:p>
                          <a:pPr algn="ctr"/>
                          <a:r>
                            <a:rPr lang="en-US" sz="2000" dirty="0"/>
                            <a:t>Any </a:t>
                          </a:r>
                          <a14:m>
                            <m:oMath xmlns:m="http://schemas.openxmlformats.org/officeDocument/2006/math">
                              <m:r>
                                <a:rPr lang="en-US" sz="2000" i="1" dirty="0" smtClean="0">
                                  <a:latin typeface="Cambria Math" panose="02040503050406030204" pitchFamily="18" charset="0"/>
                                </a:rPr>
                                <m:t>𝑡</m:t>
                              </m:r>
                            </m:oMath>
                          </a14:m>
                          <a:endParaRPr lang="en-US" sz="20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[This work]</a:t>
                          </a:r>
                        </a:p>
                      </a:txBody>
                      <a:tcPr/>
                    </a:tc>
                    <a:extLst>
                      <a:ext uri="{0D108BD9-81ED-4DB2-BD59-A6C34878D82A}">
                        <a16:rowId xmlns:a16="http://schemas.microsoft.com/office/drawing/2014/main" val="2141811482"/>
                      </a:ext>
                    </a:extLst>
                  </a:tr>
                  <a:tr h="672682">
                    <a:tc>
                      <a:txBody>
                        <a:bodyPr/>
                        <a:lstStyle/>
                        <a:p>
                          <a:pPr algn="ctr"/>
                          <a:r>
                            <a:rPr lang="en-US" sz="2000" dirty="0"/>
                            <a:t>Non-interactive commitments</a:t>
                          </a:r>
                        </a:p>
                      </a:txBody>
                      <a:tcPr/>
                    </a:tc>
                    <a:tc>
                      <a:txBody>
                        <a:bodyPr/>
                        <a:lstStyle/>
                        <a:p>
                          <a:pPr algn="ctr"/>
                          <a14:m>
                            <m:oMathPara xmlns:m="http://schemas.openxmlformats.org/officeDocument/2006/math">
                              <m:oMathParaPr>
                                <m:jc m:val="centerGroup"/>
                              </m:oMathParaPr>
                              <m:oMath xmlns:m="http://schemas.openxmlformats.org/officeDocument/2006/math">
                                <m:r>
                                  <a:rPr lang="en-US" sz="2000" i="1" dirty="0" smtClean="0">
                                    <a:latin typeface="Cambria Math" panose="02040503050406030204" pitchFamily="18" charset="0"/>
                                  </a:rPr>
                                  <m:t>5</m:t>
                                </m:r>
                                <m:r>
                                  <a:rPr lang="en-US" sz="2000" i="1" dirty="0" smtClean="0">
                                    <a:latin typeface="Cambria Math" panose="02040503050406030204" pitchFamily="18" charset="0"/>
                                  </a:rPr>
                                  <m:t>𝑡</m:t>
                                </m:r>
                                <m:r>
                                  <a:rPr lang="en-US" sz="2000" i="1" dirty="0" smtClean="0">
                                    <a:latin typeface="Cambria Math" panose="02040503050406030204" pitchFamily="18" charset="0"/>
                                  </a:rPr>
                                  <m:t>+2</m:t>
                                </m:r>
                              </m:oMath>
                            </m:oMathPara>
                          </a14:m>
                          <a:endParaRPr lang="en-US" sz="2000" dirty="0"/>
                        </a:p>
                      </a:txBody>
                      <a:tcPr/>
                    </a:tc>
                    <a:tc>
                      <a:txBody>
                        <a:bodyPr/>
                        <a:lstStyle/>
                        <a:p>
                          <a:pPr algn="ctr"/>
                          <a:r>
                            <a:rPr lang="en-US" sz="2000" dirty="0"/>
                            <a:t>Any </a:t>
                          </a:r>
                          <a14:m>
                            <m:oMath xmlns:m="http://schemas.openxmlformats.org/officeDocument/2006/math">
                              <m:r>
                                <a:rPr lang="en-US" sz="2000" i="1" dirty="0" smtClean="0">
                                  <a:latin typeface="Cambria Math" panose="02040503050406030204" pitchFamily="18" charset="0"/>
                                </a:rPr>
                                <m:t>𝑡</m:t>
                              </m:r>
                            </m:oMath>
                          </a14:m>
                          <a:endParaRPr lang="en-US" sz="20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[This work]</a:t>
                          </a:r>
                        </a:p>
                      </a:txBody>
                      <a:tcPr/>
                    </a:tc>
                    <a:extLst>
                      <a:ext uri="{0D108BD9-81ED-4DB2-BD59-A6C34878D82A}">
                        <a16:rowId xmlns:a16="http://schemas.microsoft.com/office/drawing/2014/main" val="263298516"/>
                      </a:ext>
                    </a:extLst>
                  </a:tr>
                  <a:tr h="67674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Non-interactive commitments</a:t>
                          </a:r>
                        </a:p>
                      </a:txBody>
                      <a:tcPr>
                        <a:solidFill>
                          <a:srgbClr val="92D050"/>
                        </a:solidFill>
                      </a:tcPr>
                    </a:tc>
                    <a:tc>
                      <a:txBody>
                        <a:bodyPr/>
                        <a:lstStyle/>
                        <a:p>
                          <a:pPr algn="ctr"/>
                          <a14:m>
                            <m:oMathPara xmlns:m="http://schemas.openxmlformats.org/officeDocument/2006/math">
                              <m:oMathParaPr>
                                <m:jc m:val="centerGroup"/>
                              </m:oMathParaPr>
                              <m:oMath xmlns:m="http://schemas.openxmlformats.org/officeDocument/2006/math">
                                <m:r>
                                  <a:rPr lang="en-US" sz="2000" i="1" dirty="0" smtClean="0">
                                    <a:latin typeface="Cambria Math" panose="02040503050406030204" pitchFamily="18" charset="0"/>
                                  </a:rPr>
                                  <m:t>4</m:t>
                                </m:r>
                                <m:r>
                                  <a:rPr lang="en-US" sz="2000" i="1" dirty="0" smtClean="0">
                                    <a:latin typeface="Cambria Math" panose="02040503050406030204" pitchFamily="18" charset="0"/>
                                  </a:rPr>
                                  <m:t>𝑡</m:t>
                                </m:r>
                              </m:oMath>
                            </m:oMathPara>
                          </a14:m>
                          <a:endParaRPr lang="en-US" sz="2000" dirty="0"/>
                        </a:p>
                      </a:txBody>
                      <a:tcPr>
                        <a:solidFill>
                          <a:srgbClr val="92D050"/>
                        </a:solidFill>
                      </a:tcPr>
                    </a:tc>
                    <a:tc>
                      <a:txBody>
                        <a:bodyPr/>
                        <a:lstStyle/>
                        <a:p>
                          <a:pPr algn="ctr"/>
                          <a:r>
                            <a:rPr lang="en-US" sz="2000" dirty="0"/>
                            <a:t>For </a:t>
                          </a:r>
                          <a14:m>
                            <m:oMath xmlns:m="http://schemas.openxmlformats.org/officeDocument/2006/math">
                              <m:r>
                                <a:rPr lang="en-US" sz="2000" i="1" dirty="0" smtClean="0">
                                  <a:latin typeface="Cambria Math" panose="02040503050406030204" pitchFamily="18" charset="0"/>
                                </a:rPr>
                                <m:t>𝑡</m:t>
                              </m:r>
                              <m:r>
                                <a:rPr lang="en-US" sz="2000" i="1" dirty="0" smtClean="0">
                                  <a:latin typeface="Cambria Math" panose="02040503050406030204" pitchFamily="18" charset="0"/>
                                </a:rPr>
                                <m:t>=</m:t>
                              </m:r>
                              <m:r>
                                <a:rPr lang="en-US" sz="2000" i="1" dirty="0" smtClean="0">
                                  <a:latin typeface="Cambria Math" panose="02040503050406030204" pitchFamily="18" charset="0"/>
                                </a:rPr>
                                <m:t>𝑂</m:t>
                              </m:r>
                              <m:r>
                                <a:rPr lang="en-US" sz="2000" i="1" dirty="0" smtClean="0">
                                  <a:latin typeface="Cambria Math" panose="02040503050406030204" pitchFamily="18" charset="0"/>
                                </a:rPr>
                                <m:t>(</m:t>
                              </m:r>
                              <m:r>
                                <m:rPr>
                                  <m:sty m:val="p"/>
                                </m:rPr>
                                <a:rPr lang="en-US" sz="2000" i="1" dirty="0" smtClean="0">
                                  <a:latin typeface="Cambria Math" panose="02040503050406030204" pitchFamily="18" charset="0"/>
                                </a:rPr>
                                <m:t>log</m:t>
                              </m:r>
                              <m:r>
                                <a:rPr lang="en-US" sz="2000" i="1" dirty="0" smtClean="0">
                                  <a:latin typeface="Cambria Math" panose="02040503050406030204" pitchFamily="18" charset="0"/>
                                </a:rPr>
                                <m:t>⁡</m:t>
                              </m:r>
                              <m:r>
                                <a:rPr lang="en-US" sz="2000" i="1" dirty="0" smtClean="0">
                                  <a:latin typeface="Cambria Math" panose="02040503050406030204" pitchFamily="18" charset="0"/>
                                  <a:ea typeface="Cambria Math" panose="02040503050406030204" pitchFamily="18" charset="0"/>
                                </a:rPr>
                                <m:t>𝜆</m:t>
                              </m:r>
                              <m:r>
                                <a:rPr lang="en-US" sz="2000" i="1" dirty="0" smtClean="0">
                                  <a:latin typeface="Cambria Math" panose="02040503050406030204" pitchFamily="18" charset="0"/>
                                </a:rPr>
                                <m:t>)</m:t>
                              </m:r>
                            </m:oMath>
                          </a14:m>
                          <a:endParaRPr lang="en-US" sz="2000" dirty="0"/>
                        </a:p>
                      </a:txBody>
                      <a:tcP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[This work]</a:t>
                          </a:r>
                        </a:p>
                      </a:txBody>
                      <a:tcPr>
                        <a:solidFill>
                          <a:srgbClr val="92D050"/>
                        </a:solidFill>
                      </a:tcPr>
                    </a:tc>
                    <a:extLst>
                      <a:ext uri="{0D108BD9-81ED-4DB2-BD59-A6C34878D82A}">
                        <a16:rowId xmlns:a16="http://schemas.microsoft.com/office/drawing/2014/main" val="790531917"/>
                      </a:ext>
                    </a:extLst>
                  </a:tr>
                  <a:tr h="509848">
                    <a:tc>
                      <a:txBody>
                        <a:bodyPr/>
                        <a:lstStyle/>
                        <a:p>
                          <a:pPr algn="ctr"/>
                          <a:r>
                            <a:rPr lang="en-US" sz="2000" dirty="0"/>
                            <a:t>Impossible</a:t>
                          </a:r>
                        </a:p>
                      </a:txBody>
                      <a:tcPr/>
                    </a:tc>
                    <a:tc>
                      <a:txBody>
                        <a:bodyPr/>
                        <a:lstStyle/>
                        <a:p>
                          <a:pPr algn="ctr"/>
                          <a14:m>
                            <m:oMathPara xmlns:m="http://schemas.openxmlformats.org/officeDocument/2006/math">
                              <m:oMathParaPr>
                                <m:jc m:val="centerGroup"/>
                              </m:oMathParaPr>
                              <m:oMath xmlns:m="http://schemas.openxmlformats.org/officeDocument/2006/math">
                                <m:r>
                                  <a:rPr lang="en-US" sz="2000" i="1" dirty="0" smtClean="0">
                                    <a:latin typeface="Cambria Math" panose="02040503050406030204" pitchFamily="18" charset="0"/>
                                  </a:rPr>
                                  <m:t>&lt;3</m:t>
                                </m:r>
                                <m:r>
                                  <a:rPr lang="en-US" sz="2000" i="1" dirty="0" smtClean="0">
                                    <a:latin typeface="Cambria Math" panose="02040503050406030204" pitchFamily="18" charset="0"/>
                                  </a:rPr>
                                  <m:t>𝑡</m:t>
                                </m:r>
                                <m:r>
                                  <a:rPr lang="en-US" sz="2000" i="1" dirty="0" smtClean="0">
                                    <a:latin typeface="Cambria Math" panose="02040503050406030204" pitchFamily="18" charset="0"/>
                                  </a:rPr>
                                  <m:t>+1</m:t>
                                </m:r>
                              </m:oMath>
                            </m:oMathPara>
                          </a14:m>
                          <a:endParaRPr lang="en-US" sz="2000" dirty="0"/>
                        </a:p>
                      </a:txBody>
                      <a:tcPr/>
                    </a:tc>
                    <a:tc>
                      <a:txBody>
                        <a:bodyPr/>
                        <a:lstStyle/>
                        <a:p>
                          <a:pPr algn="ctr"/>
                          <a:r>
                            <a:rPr lang="en-US" sz="2000" dirty="0"/>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[This work]</a:t>
                          </a:r>
                        </a:p>
                      </a:txBody>
                      <a:tcPr/>
                    </a:tc>
                    <a:extLst>
                      <a:ext uri="{0D108BD9-81ED-4DB2-BD59-A6C34878D82A}">
                        <a16:rowId xmlns:a16="http://schemas.microsoft.com/office/drawing/2014/main" val="4161101761"/>
                      </a:ext>
                    </a:extLst>
                  </a:tr>
                </a:tbl>
              </a:graphicData>
            </a:graphic>
          </p:graphicFrame>
        </mc:Choice>
        <mc:Fallback xmlns="">
          <p:graphicFrame>
            <p:nvGraphicFramePr>
              <p:cNvPr id="5" name="Table 4">
                <a:extLst>
                  <a:ext uri="{FF2B5EF4-FFF2-40B4-BE49-F238E27FC236}">
                    <a16:creationId xmlns:a16="http://schemas.microsoft.com/office/drawing/2014/main" id="{AA9D38B3-178E-16D1-9BDF-72124AFD9484}"/>
                  </a:ext>
                </a:extLst>
              </p:cNvPr>
              <p:cNvGraphicFramePr>
                <a:graphicFrameLocks noGrp="1"/>
              </p:cNvGraphicFramePr>
              <p:nvPr>
                <p:extLst>
                  <p:ext uri="{D42A27DB-BD31-4B8C-83A1-F6EECF244321}">
                    <p14:modId xmlns:p14="http://schemas.microsoft.com/office/powerpoint/2010/main" val="1616281475"/>
                  </p:ext>
                </p:extLst>
              </p:nvPr>
            </p:nvGraphicFramePr>
            <p:xfrm>
              <a:off x="699655" y="2102715"/>
              <a:ext cx="10515600" cy="3549939"/>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val="1260372596"/>
                        </a:ext>
                      </a:extLst>
                    </a:gridCol>
                    <a:gridCol w="2628900">
                      <a:extLst>
                        <a:ext uri="{9D8B030D-6E8A-4147-A177-3AD203B41FA5}">
                          <a16:colId xmlns:a16="http://schemas.microsoft.com/office/drawing/2014/main" val="1721589989"/>
                        </a:ext>
                      </a:extLst>
                    </a:gridCol>
                    <a:gridCol w="2628900">
                      <a:extLst>
                        <a:ext uri="{9D8B030D-6E8A-4147-A177-3AD203B41FA5}">
                          <a16:colId xmlns:a16="http://schemas.microsoft.com/office/drawing/2014/main" val="808580625"/>
                        </a:ext>
                      </a:extLst>
                    </a:gridCol>
                    <a:gridCol w="2628900">
                      <a:extLst>
                        <a:ext uri="{9D8B030D-6E8A-4147-A177-3AD203B41FA5}">
                          <a16:colId xmlns:a16="http://schemas.microsoft.com/office/drawing/2014/main" val="2812602658"/>
                        </a:ext>
                      </a:extLst>
                    </a:gridCol>
                  </a:tblGrid>
                  <a:tr h="396240">
                    <a:tc>
                      <a:txBody>
                        <a:bodyPr/>
                        <a:lstStyle/>
                        <a:p>
                          <a:pPr algn="ctr"/>
                          <a:r>
                            <a:rPr lang="en-US" sz="2000" dirty="0"/>
                            <a:t>Assumptions</a:t>
                          </a:r>
                          <a:endParaRPr lang="en-US" dirty="0"/>
                        </a:p>
                      </a:txBody>
                      <a:tcPr/>
                    </a:tc>
                    <a:tc>
                      <a:txBody>
                        <a:bodyPr/>
                        <a:lstStyle/>
                        <a:p>
                          <a:pPr algn="ctr"/>
                          <a:r>
                            <a:rPr lang="en-US" sz="2000" dirty="0"/>
                            <a:t># of Parties</a:t>
                          </a:r>
                        </a:p>
                      </a:txBody>
                      <a:tcPr/>
                    </a:tc>
                    <a:tc>
                      <a:txBody>
                        <a:bodyPr/>
                        <a:lstStyle/>
                        <a:p>
                          <a:pPr algn="ctr"/>
                          <a:r>
                            <a:rPr lang="en-US" sz="2000" dirty="0"/>
                            <a:t>Poly-time</a:t>
                          </a:r>
                        </a:p>
                      </a:txBody>
                      <a:tcPr/>
                    </a:tc>
                    <a:tc>
                      <a:txBody>
                        <a:bodyPr/>
                        <a:lstStyle/>
                        <a:p>
                          <a:pPr algn="ctr"/>
                          <a:r>
                            <a:rPr lang="en-US" sz="2000" dirty="0"/>
                            <a:t>Source</a:t>
                          </a:r>
                        </a:p>
                      </a:txBody>
                      <a:tcPr/>
                    </a:tc>
                    <a:extLst>
                      <a:ext uri="{0D108BD9-81ED-4DB2-BD59-A6C34878D82A}">
                        <a16:rowId xmlns:a16="http://schemas.microsoft.com/office/drawing/2014/main" val="608717120"/>
                      </a:ext>
                    </a:extLst>
                  </a:tr>
                  <a:tr h="396240">
                    <a:tc>
                      <a:txBody>
                        <a:bodyPr/>
                        <a:lstStyle/>
                        <a:p>
                          <a:pPr algn="ctr"/>
                          <a:r>
                            <a:rPr lang="en-US" sz="2000" dirty="0"/>
                            <a:t>Unconditional</a:t>
                          </a:r>
                        </a:p>
                      </a:txBody>
                      <a:tcPr/>
                    </a:tc>
                    <a:tc>
                      <a:txBody>
                        <a:bodyPr/>
                        <a:lstStyle/>
                        <a:p>
                          <a:endParaRPr lang="de-DE"/>
                        </a:p>
                      </a:txBody>
                      <a:tcPr>
                        <a:blipFill>
                          <a:blip r:embed="rId3"/>
                          <a:stretch>
                            <a:fillRect l="-100464" t="-107692" r="-201160" b="-701538"/>
                          </a:stretch>
                        </a:blipFill>
                      </a:tcPr>
                    </a:tc>
                    <a:tc>
                      <a:txBody>
                        <a:bodyPr/>
                        <a:lstStyle/>
                        <a:p>
                          <a:endParaRPr lang="de-DE"/>
                        </a:p>
                      </a:txBody>
                      <a:tcPr>
                        <a:blipFill>
                          <a:blip r:embed="rId3"/>
                          <a:stretch>
                            <a:fillRect l="-200000" t="-107692" r="-100694" b="-701538"/>
                          </a:stretch>
                        </a:blipFill>
                      </a:tcPr>
                    </a:tc>
                    <a:tc>
                      <a:txBody>
                        <a:bodyPr/>
                        <a:lstStyle/>
                        <a:p>
                          <a:pPr algn="ctr"/>
                          <a:r>
                            <a:rPr lang="en-US" sz="2000" dirty="0"/>
                            <a:t>[NRO21]</a:t>
                          </a:r>
                        </a:p>
                      </a:txBody>
                      <a:tcPr/>
                    </a:tc>
                    <a:extLst>
                      <a:ext uri="{0D108BD9-81ED-4DB2-BD59-A6C34878D82A}">
                        <a16:rowId xmlns:a16="http://schemas.microsoft.com/office/drawing/2014/main" val="3523817170"/>
                      </a:ext>
                    </a:extLst>
                  </a:tr>
                  <a:tr h="396240">
                    <a:tc>
                      <a:txBody>
                        <a:bodyPr/>
                        <a:lstStyle/>
                        <a:p>
                          <a:pPr algn="ctr"/>
                          <a:r>
                            <a:rPr lang="en-US" sz="2000" dirty="0"/>
                            <a:t>DDH</a:t>
                          </a:r>
                        </a:p>
                      </a:txBody>
                      <a:tcPr/>
                    </a:tc>
                    <a:tc>
                      <a:txBody>
                        <a:bodyPr/>
                        <a:lstStyle/>
                        <a:p>
                          <a:endParaRPr lang="de-DE"/>
                        </a:p>
                      </a:txBody>
                      <a:tcPr>
                        <a:blipFill>
                          <a:blip r:embed="rId3"/>
                          <a:stretch>
                            <a:fillRect l="-100464" t="-204545" r="-201160" b="-590909"/>
                          </a:stretch>
                        </a:blipFill>
                      </a:tcPr>
                    </a:tc>
                    <a:tc>
                      <a:txBody>
                        <a:bodyPr/>
                        <a:lstStyle/>
                        <a:p>
                          <a:endParaRPr lang="de-DE"/>
                        </a:p>
                      </a:txBody>
                      <a:tcPr>
                        <a:blipFill>
                          <a:blip r:embed="rId3"/>
                          <a:stretch>
                            <a:fillRect l="-200000" t="-204545" r="-100694" b="-590909"/>
                          </a:stretch>
                        </a:blipFill>
                      </a:tcPr>
                    </a:tc>
                    <a:tc>
                      <a:txBody>
                        <a:bodyPr/>
                        <a:lstStyle/>
                        <a:p>
                          <a:pPr algn="ctr"/>
                          <a:r>
                            <a:rPr lang="en-US" sz="2000" dirty="0"/>
                            <a:t>[FC’24]</a:t>
                          </a:r>
                        </a:p>
                      </a:txBody>
                      <a:tcPr/>
                    </a:tc>
                    <a:extLst>
                      <a:ext uri="{0D108BD9-81ED-4DB2-BD59-A6C34878D82A}">
                        <a16:rowId xmlns:a16="http://schemas.microsoft.com/office/drawing/2014/main" val="3788276440"/>
                      </a:ext>
                    </a:extLst>
                  </a:tr>
                  <a:tr h="449291">
                    <a:tc>
                      <a:txBody>
                        <a:bodyPr/>
                        <a:lstStyle/>
                        <a:p>
                          <a:pPr algn="ctr"/>
                          <a:r>
                            <a:rPr lang="en-US" sz="2000" dirty="0"/>
                            <a:t>One-way functions</a:t>
                          </a:r>
                        </a:p>
                      </a:txBody>
                      <a:tcPr/>
                    </a:tc>
                    <a:tc>
                      <a:txBody>
                        <a:bodyPr/>
                        <a:lstStyle/>
                        <a:p>
                          <a:endParaRPr lang="de-DE"/>
                        </a:p>
                      </a:txBody>
                      <a:tcPr>
                        <a:blipFill>
                          <a:blip r:embed="rId3"/>
                          <a:stretch>
                            <a:fillRect l="-100464" t="-275342" r="-201160" b="-434247"/>
                          </a:stretch>
                        </a:blipFill>
                      </a:tcPr>
                    </a:tc>
                    <a:tc>
                      <a:txBody>
                        <a:bodyPr/>
                        <a:lstStyle/>
                        <a:p>
                          <a:endParaRPr lang="de-DE"/>
                        </a:p>
                      </a:txBody>
                      <a:tcPr>
                        <a:blipFill>
                          <a:blip r:embed="rId3"/>
                          <a:stretch>
                            <a:fillRect l="-200000" t="-275342" r="-100694" b="-434247"/>
                          </a:stretch>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[This work]</a:t>
                          </a:r>
                        </a:p>
                      </a:txBody>
                      <a:tcPr/>
                    </a:tc>
                    <a:extLst>
                      <a:ext uri="{0D108BD9-81ED-4DB2-BD59-A6C34878D82A}">
                        <a16:rowId xmlns:a16="http://schemas.microsoft.com/office/drawing/2014/main" val="2141811482"/>
                      </a:ext>
                    </a:extLst>
                  </a:tr>
                  <a:tr h="701040">
                    <a:tc>
                      <a:txBody>
                        <a:bodyPr/>
                        <a:lstStyle/>
                        <a:p>
                          <a:pPr algn="ctr"/>
                          <a:r>
                            <a:rPr lang="en-US" sz="2000" dirty="0"/>
                            <a:t>Non-interactive commitments</a:t>
                          </a:r>
                        </a:p>
                      </a:txBody>
                      <a:tcPr/>
                    </a:tc>
                    <a:tc>
                      <a:txBody>
                        <a:bodyPr/>
                        <a:lstStyle/>
                        <a:p>
                          <a:endParaRPr lang="de-DE"/>
                        </a:p>
                      </a:txBody>
                      <a:tcPr>
                        <a:blipFill>
                          <a:blip r:embed="rId3"/>
                          <a:stretch>
                            <a:fillRect l="-100464" t="-236207" r="-201160" b="-173276"/>
                          </a:stretch>
                        </a:blipFill>
                      </a:tcPr>
                    </a:tc>
                    <a:tc>
                      <a:txBody>
                        <a:bodyPr/>
                        <a:lstStyle/>
                        <a:p>
                          <a:endParaRPr lang="de-DE"/>
                        </a:p>
                      </a:txBody>
                      <a:tcPr>
                        <a:blipFill>
                          <a:blip r:embed="rId3"/>
                          <a:stretch>
                            <a:fillRect l="-200000" t="-236207" r="-100694" b="-173276"/>
                          </a:stretch>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[This work]</a:t>
                          </a:r>
                        </a:p>
                      </a:txBody>
                      <a:tcPr/>
                    </a:tc>
                    <a:extLst>
                      <a:ext uri="{0D108BD9-81ED-4DB2-BD59-A6C34878D82A}">
                        <a16:rowId xmlns:a16="http://schemas.microsoft.com/office/drawing/2014/main" val="263298516"/>
                      </a:ext>
                    </a:extLst>
                  </a:tr>
                  <a:tr h="7010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Non-interactive commitments</a:t>
                          </a:r>
                        </a:p>
                      </a:txBody>
                      <a:tcPr>
                        <a:solidFill>
                          <a:srgbClr val="92D050"/>
                        </a:solidFill>
                      </a:tcPr>
                    </a:tc>
                    <a:tc>
                      <a:txBody>
                        <a:bodyPr/>
                        <a:lstStyle/>
                        <a:p>
                          <a:endParaRPr lang="de-DE"/>
                        </a:p>
                      </a:txBody>
                      <a:tcPr>
                        <a:blipFill>
                          <a:blip r:embed="rId3"/>
                          <a:stretch>
                            <a:fillRect l="-100464" t="-339130" r="-201160" b="-74783"/>
                          </a:stretch>
                        </a:blipFill>
                      </a:tcPr>
                    </a:tc>
                    <a:tc>
                      <a:txBody>
                        <a:bodyPr/>
                        <a:lstStyle/>
                        <a:p>
                          <a:endParaRPr lang="de-DE"/>
                        </a:p>
                      </a:txBody>
                      <a:tcPr>
                        <a:blipFill>
                          <a:blip r:embed="rId3"/>
                          <a:stretch>
                            <a:fillRect l="-200000" t="-339130" r="-100694" b="-74783"/>
                          </a:stretch>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[This work]</a:t>
                          </a:r>
                        </a:p>
                      </a:txBody>
                      <a:tcPr>
                        <a:solidFill>
                          <a:srgbClr val="92D050"/>
                        </a:solidFill>
                      </a:tcPr>
                    </a:tc>
                    <a:extLst>
                      <a:ext uri="{0D108BD9-81ED-4DB2-BD59-A6C34878D82A}">
                        <a16:rowId xmlns:a16="http://schemas.microsoft.com/office/drawing/2014/main" val="790531917"/>
                      </a:ext>
                    </a:extLst>
                  </a:tr>
                  <a:tr h="509848">
                    <a:tc>
                      <a:txBody>
                        <a:bodyPr/>
                        <a:lstStyle/>
                        <a:p>
                          <a:pPr algn="ctr"/>
                          <a:r>
                            <a:rPr lang="en-US" sz="2000" dirty="0"/>
                            <a:t>Impossible</a:t>
                          </a:r>
                        </a:p>
                      </a:txBody>
                      <a:tcPr/>
                    </a:tc>
                    <a:tc>
                      <a:txBody>
                        <a:bodyPr/>
                        <a:lstStyle/>
                        <a:p>
                          <a:endParaRPr lang="de-DE"/>
                        </a:p>
                      </a:txBody>
                      <a:tcPr>
                        <a:blipFill>
                          <a:blip r:embed="rId3"/>
                          <a:stretch>
                            <a:fillRect l="-100464" t="-601190" r="-201160" b="-2381"/>
                          </a:stretch>
                        </a:blipFill>
                      </a:tcPr>
                    </a:tc>
                    <a:tc>
                      <a:txBody>
                        <a:bodyPr/>
                        <a:lstStyle/>
                        <a:p>
                          <a:pPr algn="ctr"/>
                          <a:r>
                            <a:rPr lang="en-US" sz="2000" dirty="0"/>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[This work]</a:t>
                          </a:r>
                        </a:p>
                      </a:txBody>
                      <a:tcPr/>
                    </a:tc>
                    <a:extLst>
                      <a:ext uri="{0D108BD9-81ED-4DB2-BD59-A6C34878D82A}">
                        <a16:rowId xmlns:a16="http://schemas.microsoft.com/office/drawing/2014/main" val="4161101761"/>
                      </a:ext>
                    </a:extLst>
                  </a:tr>
                </a:tbl>
              </a:graphicData>
            </a:graphic>
          </p:graphicFrame>
        </mc:Fallback>
      </mc:AlternateContent>
    </p:spTree>
    <p:extLst>
      <p:ext uri="{BB962C8B-B14F-4D97-AF65-F5344CB8AC3E}">
        <p14:creationId xmlns:p14="http://schemas.microsoft.com/office/powerpoint/2010/main" val="33589346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4FAF42-FB7A-FFD6-490B-514C489641D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7D90570E-5975-1EED-F520-F36B9A69BDAE}"/>
              </a:ext>
            </a:extLst>
          </p:cNvPr>
          <p:cNvSpPr>
            <a:spLocks noGrp="1"/>
          </p:cNvSpPr>
          <p:nvPr>
            <p:ph type="title"/>
          </p:nvPr>
        </p:nvSpPr>
        <p:spPr>
          <a:xfrm>
            <a:off x="699655" y="361444"/>
            <a:ext cx="10515600" cy="1325563"/>
          </a:xfrm>
        </p:spPr>
        <p:txBody>
          <a:bodyPr/>
          <a:lstStyle/>
          <a:p>
            <a:r>
              <a:rPr lang="en-US" dirty="0"/>
              <a:t>PASSO randomness in the plain model, SL</a:t>
            </a:r>
          </a:p>
        </p:txBody>
      </p:sp>
      <p:sp>
        <p:nvSpPr>
          <p:cNvPr id="3" name="Inhaltsplatzhalter 2">
            <a:extLst>
              <a:ext uri="{FF2B5EF4-FFF2-40B4-BE49-F238E27FC236}">
                <a16:creationId xmlns:a16="http://schemas.microsoft.com/office/drawing/2014/main" id="{50257552-8061-ED11-3296-5C734E6C7482}"/>
              </a:ext>
            </a:extLst>
          </p:cNvPr>
          <p:cNvSpPr>
            <a:spLocks noGrp="1"/>
          </p:cNvSpPr>
          <p:nvPr>
            <p:ph idx="1"/>
          </p:nvPr>
        </p:nvSpPr>
        <p:spPr/>
        <p:txBody>
          <a:bodyPr>
            <a:normAutofit/>
          </a:bodyPr>
          <a:lstStyle/>
          <a:p>
            <a:pPr lvl="1"/>
            <a:endParaRPr lang="en-US" dirty="0"/>
          </a:p>
          <a:p>
            <a:pPr marL="0" indent="0">
              <a:buNone/>
            </a:pPr>
            <a:endParaRPr lang="en-US" dirty="0"/>
          </a:p>
          <a:p>
            <a:pPr marL="0" indent="0">
              <a:buNone/>
            </a:pPr>
            <a:endParaRPr lang="en-US" dirty="0"/>
          </a:p>
          <a:p>
            <a:pPr marL="0" indent="0">
              <a:buNone/>
            </a:pPr>
            <a:endParaRPr lang="en-US" dirty="0"/>
          </a:p>
        </p:txBody>
      </p:sp>
      <p:sp>
        <p:nvSpPr>
          <p:cNvPr id="4" name="Foliennummernplatzhalter 3">
            <a:extLst>
              <a:ext uri="{FF2B5EF4-FFF2-40B4-BE49-F238E27FC236}">
                <a16:creationId xmlns:a16="http://schemas.microsoft.com/office/drawing/2014/main" id="{D9035E07-AA70-2488-D821-C02BD487BCA4}"/>
              </a:ext>
            </a:extLst>
          </p:cNvPr>
          <p:cNvSpPr>
            <a:spLocks noGrp="1"/>
          </p:cNvSpPr>
          <p:nvPr>
            <p:ph type="sldNum" sz="quarter" idx="12"/>
          </p:nvPr>
        </p:nvSpPr>
        <p:spPr>
          <a:xfrm>
            <a:off x="8610600" y="6356350"/>
            <a:ext cx="2743200" cy="365125"/>
          </a:xfrm>
        </p:spPr>
        <p:txBody>
          <a:bodyPr/>
          <a:lstStyle/>
          <a:p>
            <a:fld id="{9B87267F-81ED-49AC-B7A8-A9CAB0B7F58D}" type="slidenum">
              <a:rPr lang="de-DE" smtClean="0"/>
              <a:t>18</a:t>
            </a:fld>
            <a:endParaRPr lang="de-DE"/>
          </a:p>
        </p:txBody>
      </p:sp>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F9C17782-EC3C-0087-399D-42F2F2DD78DD}"/>
                  </a:ext>
                </a:extLst>
              </p:cNvPr>
              <p:cNvGraphicFramePr>
                <a:graphicFrameLocks noGrp="1"/>
              </p:cNvGraphicFramePr>
              <p:nvPr>
                <p:extLst>
                  <p:ext uri="{D42A27DB-BD31-4B8C-83A1-F6EECF244321}">
                    <p14:modId xmlns:p14="http://schemas.microsoft.com/office/powerpoint/2010/main" val="369473656"/>
                  </p:ext>
                </p:extLst>
              </p:nvPr>
            </p:nvGraphicFramePr>
            <p:xfrm>
              <a:off x="699655" y="2102715"/>
              <a:ext cx="10515600" cy="3549939"/>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val="1260372596"/>
                        </a:ext>
                      </a:extLst>
                    </a:gridCol>
                    <a:gridCol w="2628900">
                      <a:extLst>
                        <a:ext uri="{9D8B030D-6E8A-4147-A177-3AD203B41FA5}">
                          <a16:colId xmlns:a16="http://schemas.microsoft.com/office/drawing/2014/main" val="1721589989"/>
                        </a:ext>
                      </a:extLst>
                    </a:gridCol>
                    <a:gridCol w="2628900">
                      <a:extLst>
                        <a:ext uri="{9D8B030D-6E8A-4147-A177-3AD203B41FA5}">
                          <a16:colId xmlns:a16="http://schemas.microsoft.com/office/drawing/2014/main" val="808580625"/>
                        </a:ext>
                      </a:extLst>
                    </a:gridCol>
                    <a:gridCol w="2628900">
                      <a:extLst>
                        <a:ext uri="{9D8B030D-6E8A-4147-A177-3AD203B41FA5}">
                          <a16:colId xmlns:a16="http://schemas.microsoft.com/office/drawing/2014/main" val="2812602658"/>
                        </a:ext>
                      </a:extLst>
                    </a:gridCol>
                  </a:tblGrid>
                  <a:tr h="382507">
                    <a:tc>
                      <a:txBody>
                        <a:bodyPr/>
                        <a:lstStyle/>
                        <a:p>
                          <a:pPr algn="ctr"/>
                          <a:r>
                            <a:rPr lang="en-US" sz="2000" dirty="0"/>
                            <a:t>Assumptions</a:t>
                          </a:r>
                          <a:endParaRPr lang="en-US" dirty="0"/>
                        </a:p>
                      </a:txBody>
                      <a:tcPr/>
                    </a:tc>
                    <a:tc>
                      <a:txBody>
                        <a:bodyPr/>
                        <a:lstStyle/>
                        <a:p>
                          <a:pPr algn="ctr"/>
                          <a:r>
                            <a:rPr lang="en-US" sz="2000" dirty="0"/>
                            <a:t># of Parties</a:t>
                          </a:r>
                        </a:p>
                      </a:txBody>
                      <a:tcPr/>
                    </a:tc>
                    <a:tc>
                      <a:txBody>
                        <a:bodyPr/>
                        <a:lstStyle/>
                        <a:p>
                          <a:pPr algn="ctr"/>
                          <a:r>
                            <a:rPr lang="en-US" sz="2000" dirty="0"/>
                            <a:t>Poly-time</a:t>
                          </a:r>
                        </a:p>
                      </a:txBody>
                      <a:tcPr/>
                    </a:tc>
                    <a:tc>
                      <a:txBody>
                        <a:bodyPr/>
                        <a:lstStyle/>
                        <a:p>
                          <a:pPr algn="ctr"/>
                          <a:r>
                            <a:rPr lang="en-US" sz="2000" dirty="0"/>
                            <a:t>Source</a:t>
                          </a:r>
                        </a:p>
                      </a:txBody>
                      <a:tcPr/>
                    </a:tc>
                    <a:extLst>
                      <a:ext uri="{0D108BD9-81ED-4DB2-BD59-A6C34878D82A}">
                        <a16:rowId xmlns:a16="http://schemas.microsoft.com/office/drawing/2014/main" val="608717120"/>
                      </a:ext>
                    </a:extLst>
                  </a:tr>
                  <a:tr h="394092">
                    <a:tc>
                      <a:txBody>
                        <a:bodyPr/>
                        <a:lstStyle/>
                        <a:p>
                          <a:pPr algn="ctr"/>
                          <a:r>
                            <a:rPr lang="en-US" sz="2000" dirty="0"/>
                            <a:t>Unconditional</a:t>
                          </a:r>
                        </a:p>
                      </a:txBody>
                      <a:tcPr/>
                    </a:tc>
                    <a:tc>
                      <a:txBody>
                        <a:bodyPr/>
                        <a:lstStyle/>
                        <a:p>
                          <a:pPr algn="ctr"/>
                          <a14:m>
                            <m:oMathPara xmlns:m="http://schemas.openxmlformats.org/officeDocument/2006/math">
                              <m:oMathParaPr>
                                <m:jc m:val="centerGroup"/>
                              </m:oMathParaPr>
                              <m:oMath xmlns:m="http://schemas.openxmlformats.org/officeDocument/2006/math">
                                <m:r>
                                  <a:rPr lang="en-US" sz="2000" i="1" dirty="0" smtClean="0">
                                    <a:latin typeface="Cambria Math" panose="02040503050406030204" pitchFamily="18" charset="0"/>
                                  </a:rPr>
                                  <m:t>6</m:t>
                                </m:r>
                                <m:r>
                                  <a:rPr lang="en-US" sz="2000" i="1" dirty="0" smtClean="0">
                                    <a:latin typeface="Cambria Math" panose="02040503050406030204" pitchFamily="18" charset="0"/>
                                  </a:rPr>
                                  <m:t>𝑡</m:t>
                                </m:r>
                                <m:r>
                                  <a:rPr lang="en-US" sz="2000" i="1" dirty="0" smtClean="0">
                                    <a:latin typeface="Cambria Math" panose="02040503050406030204" pitchFamily="18" charset="0"/>
                                  </a:rPr>
                                  <m:t>+1</m:t>
                                </m:r>
                              </m:oMath>
                            </m:oMathPara>
                          </a14:m>
                          <a:endParaRPr lang="en-US" sz="2000" dirty="0"/>
                        </a:p>
                      </a:txBody>
                      <a:tcPr/>
                    </a:tc>
                    <a:tc>
                      <a:txBody>
                        <a:bodyPr/>
                        <a:lstStyle/>
                        <a:p>
                          <a:pPr algn="ctr"/>
                          <a:r>
                            <a:rPr lang="en-US" sz="2000" dirty="0"/>
                            <a:t>For </a:t>
                          </a:r>
                          <a14:m>
                            <m:oMath xmlns:m="http://schemas.openxmlformats.org/officeDocument/2006/math">
                              <m:r>
                                <a:rPr lang="en-US" sz="2000" i="1" dirty="0" smtClean="0">
                                  <a:latin typeface="Cambria Math" panose="02040503050406030204" pitchFamily="18" charset="0"/>
                                </a:rPr>
                                <m:t>𝑡</m:t>
                              </m:r>
                              <m:r>
                                <a:rPr lang="en-US" sz="2000" i="1" dirty="0" smtClean="0">
                                  <a:latin typeface="Cambria Math" panose="02040503050406030204" pitchFamily="18" charset="0"/>
                                </a:rPr>
                                <m:t>=</m:t>
                              </m:r>
                              <m:r>
                                <a:rPr lang="en-US" sz="2000" i="1" dirty="0" smtClean="0">
                                  <a:latin typeface="Cambria Math" panose="02040503050406030204" pitchFamily="18" charset="0"/>
                                </a:rPr>
                                <m:t>𝑂</m:t>
                              </m:r>
                              <m:r>
                                <a:rPr lang="en-US" sz="2000" i="1" dirty="0" smtClean="0">
                                  <a:latin typeface="Cambria Math" panose="02040503050406030204" pitchFamily="18" charset="0"/>
                                </a:rPr>
                                <m:t>(</m:t>
                              </m:r>
                              <m:r>
                                <m:rPr>
                                  <m:sty m:val="p"/>
                                </m:rPr>
                                <a:rPr lang="en-US" sz="2000" i="1" dirty="0" smtClean="0">
                                  <a:latin typeface="Cambria Math" panose="02040503050406030204" pitchFamily="18" charset="0"/>
                                </a:rPr>
                                <m:t>log</m:t>
                              </m:r>
                              <m:r>
                                <a:rPr lang="en-US" sz="2000" i="1" dirty="0" smtClean="0">
                                  <a:latin typeface="Cambria Math" panose="02040503050406030204" pitchFamily="18" charset="0"/>
                                </a:rPr>
                                <m:t>⁡</m:t>
                              </m:r>
                              <m:r>
                                <a:rPr lang="en-US" sz="2000" i="1" dirty="0" smtClean="0">
                                  <a:latin typeface="Cambria Math" panose="02040503050406030204" pitchFamily="18" charset="0"/>
                                  <a:ea typeface="Cambria Math" panose="02040503050406030204" pitchFamily="18" charset="0"/>
                                </a:rPr>
                                <m:t>𝜆</m:t>
                              </m:r>
                              <m:r>
                                <a:rPr lang="en-US" sz="2000" i="1" dirty="0" smtClean="0">
                                  <a:latin typeface="Cambria Math" panose="02040503050406030204" pitchFamily="18" charset="0"/>
                                </a:rPr>
                                <m:t>)</m:t>
                              </m:r>
                            </m:oMath>
                          </a14:m>
                          <a:endParaRPr lang="en-US" sz="2000" dirty="0"/>
                        </a:p>
                      </a:txBody>
                      <a:tcPr/>
                    </a:tc>
                    <a:tc>
                      <a:txBody>
                        <a:bodyPr/>
                        <a:lstStyle/>
                        <a:p>
                          <a:pPr algn="ctr"/>
                          <a:r>
                            <a:rPr lang="en-US" sz="2000" dirty="0"/>
                            <a:t>[NRO21]</a:t>
                          </a:r>
                        </a:p>
                      </a:txBody>
                      <a:tcPr/>
                    </a:tc>
                    <a:extLst>
                      <a:ext uri="{0D108BD9-81ED-4DB2-BD59-A6C34878D82A}">
                        <a16:rowId xmlns:a16="http://schemas.microsoft.com/office/drawing/2014/main" val="3523817170"/>
                      </a:ext>
                    </a:extLst>
                  </a:tr>
                  <a:tr h="382507">
                    <a:tc>
                      <a:txBody>
                        <a:bodyPr/>
                        <a:lstStyle/>
                        <a:p>
                          <a:pPr algn="ctr"/>
                          <a:r>
                            <a:rPr lang="en-US" sz="2000" dirty="0"/>
                            <a:t>DDH</a:t>
                          </a:r>
                        </a:p>
                      </a:txBody>
                      <a:tcPr/>
                    </a:tc>
                    <a:tc>
                      <a:txBody>
                        <a:bodyPr/>
                        <a:lstStyle/>
                        <a:p>
                          <a:pPr algn="ctr"/>
                          <a14:m>
                            <m:oMathPara xmlns:m="http://schemas.openxmlformats.org/officeDocument/2006/math">
                              <m:oMathParaPr>
                                <m:jc m:val="centerGroup"/>
                              </m:oMathParaPr>
                              <m:oMath xmlns:m="http://schemas.openxmlformats.org/officeDocument/2006/math">
                                <m:r>
                                  <a:rPr lang="en-US" sz="2000" i="1" dirty="0" smtClean="0">
                                    <a:latin typeface="Cambria Math" panose="02040503050406030204" pitchFamily="18" charset="0"/>
                                  </a:rPr>
                                  <m:t>5</m:t>
                                </m:r>
                                <m:r>
                                  <a:rPr lang="en-US" sz="2000" i="1" dirty="0" smtClean="0">
                                    <a:latin typeface="Cambria Math" panose="02040503050406030204" pitchFamily="18" charset="0"/>
                                  </a:rPr>
                                  <m:t>𝑡</m:t>
                                </m:r>
                                <m:r>
                                  <a:rPr lang="en-US" sz="2000" i="1" dirty="0" smtClean="0">
                                    <a:latin typeface="Cambria Math" panose="02040503050406030204" pitchFamily="18" charset="0"/>
                                  </a:rPr>
                                  <m:t>+4</m:t>
                                </m:r>
                              </m:oMath>
                            </m:oMathPara>
                          </a14:m>
                          <a:endParaRPr lang="en-US" sz="2000" dirty="0"/>
                        </a:p>
                      </a:txBody>
                      <a:tcPr/>
                    </a:tc>
                    <a:tc>
                      <a:txBody>
                        <a:bodyPr/>
                        <a:lstStyle/>
                        <a:p>
                          <a:pPr algn="ctr"/>
                          <a:r>
                            <a:rPr lang="en-US" sz="2000" dirty="0"/>
                            <a:t>Any </a:t>
                          </a:r>
                          <a14:m>
                            <m:oMath xmlns:m="http://schemas.openxmlformats.org/officeDocument/2006/math">
                              <m:r>
                                <a:rPr lang="en-US" sz="2000" i="1" dirty="0" smtClean="0">
                                  <a:latin typeface="Cambria Math" panose="02040503050406030204" pitchFamily="18" charset="0"/>
                                </a:rPr>
                                <m:t>𝑡</m:t>
                              </m:r>
                            </m:oMath>
                          </a14:m>
                          <a:endParaRPr lang="en-US" sz="2000" dirty="0"/>
                        </a:p>
                      </a:txBody>
                      <a:tcPr/>
                    </a:tc>
                    <a:tc>
                      <a:txBody>
                        <a:bodyPr/>
                        <a:lstStyle/>
                        <a:p>
                          <a:pPr algn="ctr"/>
                          <a:r>
                            <a:rPr lang="en-US" sz="2000" dirty="0"/>
                            <a:t>[FC’24]</a:t>
                          </a:r>
                        </a:p>
                      </a:txBody>
                      <a:tcPr/>
                    </a:tc>
                    <a:extLst>
                      <a:ext uri="{0D108BD9-81ED-4DB2-BD59-A6C34878D82A}">
                        <a16:rowId xmlns:a16="http://schemas.microsoft.com/office/drawing/2014/main" val="3788276440"/>
                      </a:ext>
                    </a:extLst>
                  </a:tr>
                  <a:tr h="449291">
                    <a:tc>
                      <a:txBody>
                        <a:bodyPr/>
                        <a:lstStyle/>
                        <a:p>
                          <a:pPr algn="ctr"/>
                          <a:r>
                            <a:rPr lang="en-US" sz="2000" dirty="0"/>
                            <a:t>One-way functions</a:t>
                          </a:r>
                        </a:p>
                      </a:txBody>
                      <a:tcPr/>
                    </a:tc>
                    <a:tc>
                      <a:txBody>
                        <a:bodyPr/>
                        <a:lstStyle/>
                        <a:p>
                          <a:pPr algn="ctr"/>
                          <a14:m>
                            <m:oMathPara xmlns:m="http://schemas.openxmlformats.org/officeDocument/2006/math">
                              <m:oMathParaPr>
                                <m:jc m:val="centerGroup"/>
                              </m:oMathParaPr>
                              <m:oMath xmlns:m="http://schemas.openxmlformats.org/officeDocument/2006/math">
                                <m:r>
                                  <a:rPr lang="en-US" sz="2000" i="1" dirty="0" smtClean="0">
                                    <a:latin typeface="Cambria Math" panose="02040503050406030204" pitchFamily="18" charset="0"/>
                                  </a:rPr>
                                  <m:t>6</m:t>
                                </m:r>
                                <m:r>
                                  <a:rPr lang="en-US" sz="2000" i="1" dirty="0" smtClean="0">
                                    <a:latin typeface="Cambria Math" panose="02040503050406030204" pitchFamily="18" charset="0"/>
                                  </a:rPr>
                                  <m:t>𝑡</m:t>
                                </m:r>
                                <m:r>
                                  <a:rPr lang="en-US" sz="2000" i="1" dirty="0" smtClean="0">
                                    <a:latin typeface="Cambria Math" panose="02040503050406030204" pitchFamily="18" charset="0"/>
                                  </a:rPr>
                                  <m:t>+3</m:t>
                                </m:r>
                              </m:oMath>
                            </m:oMathPara>
                          </a14:m>
                          <a:endParaRPr lang="en-US" sz="2000" dirty="0"/>
                        </a:p>
                      </a:txBody>
                      <a:tcPr/>
                    </a:tc>
                    <a:tc>
                      <a:txBody>
                        <a:bodyPr/>
                        <a:lstStyle/>
                        <a:p>
                          <a:pPr algn="ctr"/>
                          <a:r>
                            <a:rPr lang="en-US" sz="2000" dirty="0"/>
                            <a:t>Any </a:t>
                          </a:r>
                          <a14:m>
                            <m:oMath xmlns:m="http://schemas.openxmlformats.org/officeDocument/2006/math">
                              <m:r>
                                <a:rPr lang="en-US" sz="2000" i="1" dirty="0" smtClean="0">
                                  <a:latin typeface="Cambria Math" panose="02040503050406030204" pitchFamily="18" charset="0"/>
                                </a:rPr>
                                <m:t>𝑡</m:t>
                              </m:r>
                            </m:oMath>
                          </a14:m>
                          <a:endParaRPr lang="en-US" sz="20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[This work]</a:t>
                          </a:r>
                        </a:p>
                      </a:txBody>
                      <a:tcPr/>
                    </a:tc>
                    <a:extLst>
                      <a:ext uri="{0D108BD9-81ED-4DB2-BD59-A6C34878D82A}">
                        <a16:rowId xmlns:a16="http://schemas.microsoft.com/office/drawing/2014/main" val="2141811482"/>
                      </a:ext>
                    </a:extLst>
                  </a:tr>
                  <a:tr h="672682">
                    <a:tc>
                      <a:txBody>
                        <a:bodyPr/>
                        <a:lstStyle/>
                        <a:p>
                          <a:pPr algn="ctr"/>
                          <a:r>
                            <a:rPr lang="en-US" sz="2000" dirty="0"/>
                            <a:t>Non-interactive commitments</a:t>
                          </a:r>
                        </a:p>
                      </a:txBody>
                      <a:tcPr/>
                    </a:tc>
                    <a:tc>
                      <a:txBody>
                        <a:bodyPr/>
                        <a:lstStyle/>
                        <a:p>
                          <a:pPr algn="ctr"/>
                          <a14:m>
                            <m:oMathPara xmlns:m="http://schemas.openxmlformats.org/officeDocument/2006/math">
                              <m:oMathParaPr>
                                <m:jc m:val="centerGroup"/>
                              </m:oMathParaPr>
                              <m:oMath xmlns:m="http://schemas.openxmlformats.org/officeDocument/2006/math">
                                <m:r>
                                  <a:rPr lang="en-US" sz="2000" i="1" dirty="0" smtClean="0">
                                    <a:latin typeface="Cambria Math" panose="02040503050406030204" pitchFamily="18" charset="0"/>
                                  </a:rPr>
                                  <m:t>5</m:t>
                                </m:r>
                                <m:r>
                                  <a:rPr lang="en-US" sz="2000" i="1" dirty="0" smtClean="0">
                                    <a:latin typeface="Cambria Math" panose="02040503050406030204" pitchFamily="18" charset="0"/>
                                  </a:rPr>
                                  <m:t>𝑡</m:t>
                                </m:r>
                                <m:r>
                                  <a:rPr lang="en-US" sz="2000" i="1" dirty="0" smtClean="0">
                                    <a:latin typeface="Cambria Math" panose="02040503050406030204" pitchFamily="18" charset="0"/>
                                  </a:rPr>
                                  <m:t>+2</m:t>
                                </m:r>
                              </m:oMath>
                            </m:oMathPara>
                          </a14:m>
                          <a:endParaRPr lang="en-US" sz="2000" dirty="0"/>
                        </a:p>
                      </a:txBody>
                      <a:tcPr/>
                    </a:tc>
                    <a:tc>
                      <a:txBody>
                        <a:bodyPr/>
                        <a:lstStyle/>
                        <a:p>
                          <a:pPr algn="ctr"/>
                          <a:r>
                            <a:rPr lang="en-US" sz="2000" dirty="0"/>
                            <a:t>Any </a:t>
                          </a:r>
                          <a14:m>
                            <m:oMath xmlns:m="http://schemas.openxmlformats.org/officeDocument/2006/math">
                              <m:r>
                                <a:rPr lang="en-US" sz="2000" i="1" dirty="0" smtClean="0">
                                  <a:latin typeface="Cambria Math" panose="02040503050406030204" pitchFamily="18" charset="0"/>
                                </a:rPr>
                                <m:t>𝑡</m:t>
                              </m:r>
                            </m:oMath>
                          </a14:m>
                          <a:endParaRPr lang="en-US" sz="20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[This work]</a:t>
                          </a:r>
                        </a:p>
                      </a:txBody>
                      <a:tcPr/>
                    </a:tc>
                    <a:extLst>
                      <a:ext uri="{0D108BD9-81ED-4DB2-BD59-A6C34878D82A}">
                        <a16:rowId xmlns:a16="http://schemas.microsoft.com/office/drawing/2014/main" val="263298516"/>
                      </a:ext>
                    </a:extLst>
                  </a:tr>
                  <a:tr h="67674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Non-interactive commitments</a:t>
                          </a:r>
                        </a:p>
                      </a:txBody>
                      <a:tcPr>
                        <a:solidFill>
                          <a:srgbClr val="92D050"/>
                        </a:solidFill>
                      </a:tcPr>
                    </a:tc>
                    <a:tc>
                      <a:txBody>
                        <a:bodyPr/>
                        <a:lstStyle/>
                        <a:p>
                          <a:pPr algn="ctr"/>
                          <a14:m>
                            <m:oMathPara xmlns:m="http://schemas.openxmlformats.org/officeDocument/2006/math">
                              <m:oMathParaPr>
                                <m:jc m:val="centerGroup"/>
                              </m:oMathParaPr>
                              <m:oMath xmlns:m="http://schemas.openxmlformats.org/officeDocument/2006/math">
                                <m:r>
                                  <a:rPr lang="en-US" sz="2000" i="1" dirty="0" smtClean="0">
                                    <a:latin typeface="Cambria Math" panose="02040503050406030204" pitchFamily="18" charset="0"/>
                                  </a:rPr>
                                  <m:t>4</m:t>
                                </m:r>
                                <m:r>
                                  <a:rPr lang="en-US" sz="2000" i="1" dirty="0" smtClean="0">
                                    <a:latin typeface="Cambria Math" panose="02040503050406030204" pitchFamily="18" charset="0"/>
                                  </a:rPr>
                                  <m:t>𝑡</m:t>
                                </m:r>
                              </m:oMath>
                            </m:oMathPara>
                          </a14:m>
                          <a:endParaRPr lang="en-US" sz="2000" dirty="0"/>
                        </a:p>
                      </a:txBody>
                      <a:tcPr>
                        <a:solidFill>
                          <a:srgbClr val="92D050"/>
                        </a:solidFill>
                      </a:tcPr>
                    </a:tc>
                    <a:tc>
                      <a:txBody>
                        <a:bodyPr/>
                        <a:lstStyle/>
                        <a:p>
                          <a:pPr algn="ctr"/>
                          <a:r>
                            <a:rPr lang="en-US" sz="2000" dirty="0"/>
                            <a:t>For </a:t>
                          </a:r>
                          <a14:m>
                            <m:oMath xmlns:m="http://schemas.openxmlformats.org/officeDocument/2006/math">
                              <m:r>
                                <a:rPr lang="en-US" sz="2000" i="1" dirty="0" smtClean="0">
                                  <a:latin typeface="Cambria Math" panose="02040503050406030204" pitchFamily="18" charset="0"/>
                                </a:rPr>
                                <m:t>𝑡</m:t>
                              </m:r>
                              <m:r>
                                <a:rPr lang="en-US" sz="2000" i="1" dirty="0" smtClean="0">
                                  <a:latin typeface="Cambria Math" panose="02040503050406030204" pitchFamily="18" charset="0"/>
                                </a:rPr>
                                <m:t>=</m:t>
                              </m:r>
                              <m:r>
                                <a:rPr lang="en-US" sz="2000" i="1" dirty="0" smtClean="0">
                                  <a:latin typeface="Cambria Math" panose="02040503050406030204" pitchFamily="18" charset="0"/>
                                </a:rPr>
                                <m:t>𝑂</m:t>
                              </m:r>
                              <m:r>
                                <a:rPr lang="en-US" sz="2000" i="1" dirty="0" smtClean="0">
                                  <a:latin typeface="Cambria Math" panose="02040503050406030204" pitchFamily="18" charset="0"/>
                                </a:rPr>
                                <m:t>(</m:t>
                              </m:r>
                              <m:r>
                                <m:rPr>
                                  <m:sty m:val="p"/>
                                </m:rPr>
                                <a:rPr lang="en-US" sz="2000" i="1" dirty="0" smtClean="0">
                                  <a:latin typeface="Cambria Math" panose="02040503050406030204" pitchFamily="18" charset="0"/>
                                </a:rPr>
                                <m:t>log</m:t>
                              </m:r>
                              <m:r>
                                <a:rPr lang="en-US" sz="2000" i="1" dirty="0" smtClean="0">
                                  <a:latin typeface="Cambria Math" panose="02040503050406030204" pitchFamily="18" charset="0"/>
                                </a:rPr>
                                <m:t>⁡</m:t>
                              </m:r>
                              <m:r>
                                <a:rPr lang="en-US" sz="2000" i="1" dirty="0" smtClean="0">
                                  <a:latin typeface="Cambria Math" panose="02040503050406030204" pitchFamily="18" charset="0"/>
                                  <a:ea typeface="Cambria Math" panose="02040503050406030204" pitchFamily="18" charset="0"/>
                                </a:rPr>
                                <m:t>𝜆</m:t>
                              </m:r>
                              <m:r>
                                <a:rPr lang="en-US" sz="2000" i="1" dirty="0" smtClean="0">
                                  <a:latin typeface="Cambria Math" panose="02040503050406030204" pitchFamily="18" charset="0"/>
                                </a:rPr>
                                <m:t>)</m:t>
                              </m:r>
                            </m:oMath>
                          </a14:m>
                          <a:endParaRPr lang="en-US" sz="2000" dirty="0"/>
                        </a:p>
                      </a:txBody>
                      <a:tcP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[This work]</a:t>
                          </a:r>
                        </a:p>
                      </a:txBody>
                      <a:tcPr>
                        <a:solidFill>
                          <a:srgbClr val="92D050"/>
                        </a:solidFill>
                      </a:tcPr>
                    </a:tc>
                    <a:extLst>
                      <a:ext uri="{0D108BD9-81ED-4DB2-BD59-A6C34878D82A}">
                        <a16:rowId xmlns:a16="http://schemas.microsoft.com/office/drawing/2014/main" val="790531917"/>
                      </a:ext>
                    </a:extLst>
                  </a:tr>
                  <a:tr h="509848">
                    <a:tc>
                      <a:txBody>
                        <a:bodyPr/>
                        <a:lstStyle/>
                        <a:p>
                          <a:pPr algn="ctr"/>
                          <a:r>
                            <a:rPr lang="en-US" sz="2000" dirty="0"/>
                            <a:t>Impossible</a:t>
                          </a:r>
                        </a:p>
                      </a:txBody>
                      <a:tcPr>
                        <a:solidFill>
                          <a:srgbClr val="92D050"/>
                        </a:solidFill>
                      </a:tcPr>
                    </a:tc>
                    <a:tc>
                      <a:txBody>
                        <a:bodyPr/>
                        <a:lstStyle/>
                        <a:p>
                          <a:pPr algn="ctr"/>
                          <a14:m>
                            <m:oMathPara xmlns:m="http://schemas.openxmlformats.org/officeDocument/2006/math">
                              <m:oMathParaPr>
                                <m:jc m:val="centerGroup"/>
                              </m:oMathParaPr>
                              <m:oMath xmlns:m="http://schemas.openxmlformats.org/officeDocument/2006/math">
                                <m:r>
                                  <a:rPr lang="en-US" sz="2000" i="1" dirty="0" smtClean="0">
                                    <a:latin typeface="Cambria Math" panose="02040503050406030204" pitchFamily="18" charset="0"/>
                                  </a:rPr>
                                  <m:t>&lt;3</m:t>
                                </m:r>
                                <m:r>
                                  <a:rPr lang="en-US" sz="2000" i="1" dirty="0" smtClean="0">
                                    <a:latin typeface="Cambria Math" panose="02040503050406030204" pitchFamily="18" charset="0"/>
                                  </a:rPr>
                                  <m:t>𝑡</m:t>
                                </m:r>
                                <m:r>
                                  <a:rPr lang="en-US" sz="2000" i="1" dirty="0" smtClean="0">
                                    <a:latin typeface="Cambria Math" panose="02040503050406030204" pitchFamily="18" charset="0"/>
                                  </a:rPr>
                                  <m:t>+1</m:t>
                                </m:r>
                              </m:oMath>
                            </m:oMathPara>
                          </a14:m>
                          <a:endParaRPr lang="en-US" sz="2000" dirty="0"/>
                        </a:p>
                      </a:txBody>
                      <a:tcPr>
                        <a:solidFill>
                          <a:srgbClr val="92D050"/>
                        </a:solidFill>
                      </a:tcPr>
                    </a:tc>
                    <a:tc>
                      <a:txBody>
                        <a:bodyPr/>
                        <a:lstStyle/>
                        <a:p>
                          <a:pPr algn="ctr"/>
                          <a:r>
                            <a:rPr lang="en-US" sz="2000" dirty="0"/>
                            <a:t>---</a:t>
                          </a:r>
                        </a:p>
                      </a:txBody>
                      <a:tcP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[This work]</a:t>
                          </a:r>
                        </a:p>
                      </a:txBody>
                      <a:tcPr>
                        <a:solidFill>
                          <a:srgbClr val="92D050"/>
                        </a:solidFill>
                      </a:tcPr>
                    </a:tc>
                    <a:extLst>
                      <a:ext uri="{0D108BD9-81ED-4DB2-BD59-A6C34878D82A}">
                        <a16:rowId xmlns:a16="http://schemas.microsoft.com/office/drawing/2014/main" val="4161101761"/>
                      </a:ext>
                    </a:extLst>
                  </a:tr>
                </a:tbl>
              </a:graphicData>
            </a:graphic>
          </p:graphicFrame>
        </mc:Choice>
        <mc:Fallback xmlns="">
          <p:graphicFrame>
            <p:nvGraphicFramePr>
              <p:cNvPr id="5" name="Table 4">
                <a:extLst>
                  <a:ext uri="{FF2B5EF4-FFF2-40B4-BE49-F238E27FC236}">
                    <a16:creationId xmlns:a16="http://schemas.microsoft.com/office/drawing/2014/main" id="{F9C17782-EC3C-0087-399D-42F2F2DD78DD}"/>
                  </a:ext>
                </a:extLst>
              </p:cNvPr>
              <p:cNvGraphicFramePr>
                <a:graphicFrameLocks noGrp="1"/>
              </p:cNvGraphicFramePr>
              <p:nvPr>
                <p:extLst>
                  <p:ext uri="{D42A27DB-BD31-4B8C-83A1-F6EECF244321}">
                    <p14:modId xmlns:p14="http://schemas.microsoft.com/office/powerpoint/2010/main" val="369473656"/>
                  </p:ext>
                </p:extLst>
              </p:nvPr>
            </p:nvGraphicFramePr>
            <p:xfrm>
              <a:off x="699655" y="2102715"/>
              <a:ext cx="10515600" cy="3549939"/>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val="1260372596"/>
                        </a:ext>
                      </a:extLst>
                    </a:gridCol>
                    <a:gridCol w="2628900">
                      <a:extLst>
                        <a:ext uri="{9D8B030D-6E8A-4147-A177-3AD203B41FA5}">
                          <a16:colId xmlns:a16="http://schemas.microsoft.com/office/drawing/2014/main" val="1721589989"/>
                        </a:ext>
                      </a:extLst>
                    </a:gridCol>
                    <a:gridCol w="2628900">
                      <a:extLst>
                        <a:ext uri="{9D8B030D-6E8A-4147-A177-3AD203B41FA5}">
                          <a16:colId xmlns:a16="http://schemas.microsoft.com/office/drawing/2014/main" val="808580625"/>
                        </a:ext>
                      </a:extLst>
                    </a:gridCol>
                    <a:gridCol w="2628900">
                      <a:extLst>
                        <a:ext uri="{9D8B030D-6E8A-4147-A177-3AD203B41FA5}">
                          <a16:colId xmlns:a16="http://schemas.microsoft.com/office/drawing/2014/main" val="2812602658"/>
                        </a:ext>
                      </a:extLst>
                    </a:gridCol>
                  </a:tblGrid>
                  <a:tr h="396240">
                    <a:tc>
                      <a:txBody>
                        <a:bodyPr/>
                        <a:lstStyle/>
                        <a:p>
                          <a:pPr algn="ctr"/>
                          <a:r>
                            <a:rPr lang="en-US" sz="2000" dirty="0"/>
                            <a:t>Assumptions</a:t>
                          </a:r>
                          <a:endParaRPr lang="en-US" dirty="0"/>
                        </a:p>
                      </a:txBody>
                      <a:tcPr/>
                    </a:tc>
                    <a:tc>
                      <a:txBody>
                        <a:bodyPr/>
                        <a:lstStyle/>
                        <a:p>
                          <a:pPr algn="ctr"/>
                          <a:r>
                            <a:rPr lang="en-US" sz="2000" dirty="0"/>
                            <a:t># of Parties</a:t>
                          </a:r>
                        </a:p>
                      </a:txBody>
                      <a:tcPr/>
                    </a:tc>
                    <a:tc>
                      <a:txBody>
                        <a:bodyPr/>
                        <a:lstStyle/>
                        <a:p>
                          <a:pPr algn="ctr"/>
                          <a:r>
                            <a:rPr lang="en-US" sz="2000" dirty="0"/>
                            <a:t>Poly-time</a:t>
                          </a:r>
                        </a:p>
                      </a:txBody>
                      <a:tcPr/>
                    </a:tc>
                    <a:tc>
                      <a:txBody>
                        <a:bodyPr/>
                        <a:lstStyle/>
                        <a:p>
                          <a:pPr algn="ctr"/>
                          <a:r>
                            <a:rPr lang="en-US" sz="2000" dirty="0"/>
                            <a:t>Source</a:t>
                          </a:r>
                        </a:p>
                      </a:txBody>
                      <a:tcPr/>
                    </a:tc>
                    <a:extLst>
                      <a:ext uri="{0D108BD9-81ED-4DB2-BD59-A6C34878D82A}">
                        <a16:rowId xmlns:a16="http://schemas.microsoft.com/office/drawing/2014/main" val="608717120"/>
                      </a:ext>
                    </a:extLst>
                  </a:tr>
                  <a:tr h="396240">
                    <a:tc>
                      <a:txBody>
                        <a:bodyPr/>
                        <a:lstStyle/>
                        <a:p>
                          <a:pPr algn="ctr"/>
                          <a:r>
                            <a:rPr lang="en-US" sz="2000" dirty="0"/>
                            <a:t>Unconditional</a:t>
                          </a:r>
                        </a:p>
                      </a:txBody>
                      <a:tcPr/>
                    </a:tc>
                    <a:tc>
                      <a:txBody>
                        <a:bodyPr/>
                        <a:lstStyle/>
                        <a:p>
                          <a:endParaRPr lang="de-DE"/>
                        </a:p>
                      </a:txBody>
                      <a:tcPr>
                        <a:blipFill>
                          <a:blip r:embed="rId3"/>
                          <a:stretch>
                            <a:fillRect l="-100464" t="-107692" r="-201160" b="-701538"/>
                          </a:stretch>
                        </a:blipFill>
                      </a:tcPr>
                    </a:tc>
                    <a:tc>
                      <a:txBody>
                        <a:bodyPr/>
                        <a:lstStyle/>
                        <a:p>
                          <a:endParaRPr lang="de-DE"/>
                        </a:p>
                      </a:txBody>
                      <a:tcPr>
                        <a:blipFill>
                          <a:blip r:embed="rId3"/>
                          <a:stretch>
                            <a:fillRect l="-200000" t="-107692" r="-100694" b="-701538"/>
                          </a:stretch>
                        </a:blipFill>
                      </a:tcPr>
                    </a:tc>
                    <a:tc>
                      <a:txBody>
                        <a:bodyPr/>
                        <a:lstStyle/>
                        <a:p>
                          <a:pPr algn="ctr"/>
                          <a:r>
                            <a:rPr lang="en-US" sz="2000" dirty="0"/>
                            <a:t>[NRO21]</a:t>
                          </a:r>
                        </a:p>
                      </a:txBody>
                      <a:tcPr/>
                    </a:tc>
                    <a:extLst>
                      <a:ext uri="{0D108BD9-81ED-4DB2-BD59-A6C34878D82A}">
                        <a16:rowId xmlns:a16="http://schemas.microsoft.com/office/drawing/2014/main" val="3523817170"/>
                      </a:ext>
                    </a:extLst>
                  </a:tr>
                  <a:tr h="396240">
                    <a:tc>
                      <a:txBody>
                        <a:bodyPr/>
                        <a:lstStyle/>
                        <a:p>
                          <a:pPr algn="ctr"/>
                          <a:r>
                            <a:rPr lang="en-US" sz="2000" dirty="0"/>
                            <a:t>DDH</a:t>
                          </a:r>
                        </a:p>
                      </a:txBody>
                      <a:tcPr/>
                    </a:tc>
                    <a:tc>
                      <a:txBody>
                        <a:bodyPr/>
                        <a:lstStyle/>
                        <a:p>
                          <a:endParaRPr lang="de-DE"/>
                        </a:p>
                      </a:txBody>
                      <a:tcPr>
                        <a:blipFill>
                          <a:blip r:embed="rId3"/>
                          <a:stretch>
                            <a:fillRect l="-100464" t="-204545" r="-201160" b="-590909"/>
                          </a:stretch>
                        </a:blipFill>
                      </a:tcPr>
                    </a:tc>
                    <a:tc>
                      <a:txBody>
                        <a:bodyPr/>
                        <a:lstStyle/>
                        <a:p>
                          <a:endParaRPr lang="de-DE"/>
                        </a:p>
                      </a:txBody>
                      <a:tcPr>
                        <a:blipFill>
                          <a:blip r:embed="rId3"/>
                          <a:stretch>
                            <a:fillRect l="-200000" t="-204545" r="-100694" b="-590909"/>
                          </a:stretch>
                        </a:blipFill>
                      </a:tcPr>
                    </a:tc>
                    <a:tc>
                      <a:txBody>
                        <a:bodyPr/>
                        <a:lstStyle/>
                        <a:p>
                          <a:pPr algn="ctr"/>
                          <a:r>
                            <a:rPr lang="en-US" sz="2000" dirty="0"/>
                            <a:t>[FC’24]</a:t>
                          </a:r>
                        </a:p>
                      </a:txBody>
                      <a:tcPr/>
                    </a:tc>
                    <a:extLst>
                      <a:ext uri="{0D108BD9-81ED-4DB2-BD59-A6C34878D82A}">
                        <a16:rowId xmlns:a16="http://schemas.microsoft.com/office/drawing/2014/main" val="3788276440"/>
                      </a:ext>
                    </a:extLst>
                  </a:tr>
                  <a:tr h="449291">
                    <a:tc>
                      <a:txBody>
                        <a:bodyPr/>
                        <a:lstStyle/>
                        <a:p>
                          <a:pPr algn="ctr"/>
                          <a:r>
                            <a:rPr lang="en-US" sz="2000" dirty="0"/>
                            <a:t>One-way functions</a:t>
                          </a:r>
                        </a:p>
                      </a:txBody>
                      <a:tcPr/>
                    </a:tc>
                    <a:tc>
                      <a:txBody>
                        <a:bodyPr/>
                        <a:lstStyle/>
                        <a:p>
                          <a:endParaRPr lang="de-DE"/>
                        </a:p>
                      </a:txBody>
                      <a:tcPr>
                        <a:blipFill>
                          <a:blip r:embed="rId3"/>
                          <a:stretch>
                            <a:fillRect l="-100464" t="-275342" r="-201160" b="-434247"/>
                          </a:stretch>
                        </a:blipFill>
                      </a:tcPr>
                    </a:tc>
                    <a:tc>
                      <a:txBody>
                        <a:bodyPr/>
                        <a:lstStyle/>
                        <a:p>
                          <a:endParaRPr lang="de-DE"/>
                        </a:p>
                      </a:txBody>
                      <a:tcPr>
                        <a:blipFill>
                          <a:blip r:embed="rId3"/>
                          <a:stretch>
                            <a:fillRect l="-200000" t="-275342" r="-100694" b="-434247"/>
                          </a:stretch>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[This work]</a:t>
                          </a:r>
                        </a:p>
                      </a:txBody>
                      <a:tcPr/>
                    </a:tc>
                    <a:extLst>
                      <a:ext uri="{0D108BD9-81ED-4DB2-BD59-A6C34878D82A}">
                        <a16:rowId xmlns:a16="http://schemas.microsoft.com/office/drawing/2014/main" val="2141811482"/>
                      </a:ext>
                    </a:extLst>
                  </a:tr>
                  <a:tr h="701040">
                    <a:tc>
                      <a:txBody>
                        <a:bodyPr/>
                        <a:lstStyle/>
                        <a:p>
                          <a:pPr algn="ctr"/>
                          <a:r>
                            <a:rPr lang="en-US" sz="2000" dirty="0"/>
                            <a:t>Non-interactive commitments</a:t>
                          </a:r>
                        </a:p>
                      </a:txBody>
                      <a:tcPr/>
                    </a:tc>
                    <a:tc>
                      <a:txBody>
                        <a:bodyPr/>
                        <a:lstStyle/>
                        <a:p>
                          <a:endParaRPr lang="de-DE"/>
                        </a:p>
                      </a:txBody>
                      <a:tcPr>
                        <a:blipFill>
                          <a:blip r:embed="rId3"/>
                          <a:stretch>
                            <a:fillRect l="-100464" t="-236207" r="-201160" b="-173276"/>
                          </a:stretch>
                        </a:blipFill>
                      </a:tcPr>
                    </a:tc>
                    <a:tc>
                      <a:txBody>
                        <a:bodyPr/>
                        <a:lstStyle/>
                        <a:p>
                          <a:endParaRPr lang="de-DE"/>
                        </a:p>
                      </a:txBody>
                      <a:tcPr>
                        <a:blipFill>
                          <a:blip r:embed="rId3"/>
                          <a:stretch>
                            <a:fillRect l="-200000" t="-236207" r="-100694" b="-173276"/>
                          </a:stretch>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[This work]</a:t>
                          </a:r>
                        </a:p>
                      </a:txBody>
                      <a:tcPr/>
                    </a:tc>
                    <a:extLst>
                      <a:ext uri="{0D108BD9-81ED-4DB2-BD59-A6C34878D82A}">
                        <a16:rowId xmlns:a16="http://schemas.microsoft.com/office/drawing/2014/main" val="263298516"/>
                      </a:ext>
                    </a:extLst>
                  </a:tr>
                  <a:tr h="7010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Non-interactive commitments</a:t>
                          </a:r>
                        </a:p>
                      </a:txBody>
                      <a:tcPr>
                        <a:solidFill>
                          <a:srgbClr val="92D050"/>
                        </a:solidFill>
                      </a:tcPr>
                    </a:tc>
                    <a:tc>
                      <a:txBody>
                        <a:bodyPr/>
                        <a:lstStyle/>
                        <a:p>
                          <a:endParaRPr lang="de-DE"/>
                        </a:p>
                      </a:txBody>
                      <a:tcPr>
                        <a:blipFill>
                          <a:blip r:embed="rId3"/>
                          <a:stretch>
                            <a:fillRect l="-100464" t="-339130" r="-201160" b="-74783"/>
                          </a:stretch>
                        </a:blipFill>
                      </a:tcPr>
                    </a:tc>
                    <a:tc>
                      <a:txBody>
                        <a:bodyPr/>
                        <a:lstStyle/>
                        <a:p>
                          <a:endParaRPr lang="de-DE"/>
                        </a:p>
                      </a:txBody>
                      <a:tcPr>
                        <a:blipFill>
                          <a:blip r:embed="rId3"/>
                          <a:stretch>
                            <a:fillRect l="-200000" t="-339130" r="-100694" b="-74783"/>
                          </a:stretch>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[This work]</a:t>
                          </a:r>
                        </a:p>
                      </a:txBody>
                      <a:tcPr>
                        <a:solidFill>
                          <a:srgbClr val="92D050"/>
                        </a:solidFill>
                      </a:tcPr>
                    </a:tc>
                    <a:extLst>
                      <a:ext uri="{0D108BD9-81ED-4DB2-BD59-A6C34878D82A}">
                        <a16:rowId xmlns:a16="http://schemas.microsoft.com/office/drawing/2014/main" val="790531917"/>
                      </a:ext>
                    </a:extLst>
                  </a:tr>
                  <a:tr h="509848">
                    <a:tc>
                      <a:txBody>
                        <a:bodyPr/>
                        <a:lstStyle/>
                        <a:p>
                          <a:pPr algn="ctr"/>
                          <a:r>
                            <a:rPr lang="en-US" sz="2000" dirty="0"/>
                            <a:t>Impossible</a:t>
                          </a:r>
                        </a:p>
                      </a:txBody>
                      <a:tcPr>
                        <a:solidFill>
                          <a:srgbClr val="92D050"/>
                        </a:solidFill>
                      </a:tcPr>
                    </a:tc>
                    <a:tc>
                      <a:txBody>
                        <a:bodyPr/>
                        <a:lstStyle/>
                        <a:p>
                          <a:endParaRPr lang="de-DE"/>
                        </a:p>
                      </a:txBody>
                      <a:tcPr>
                        <a:blipFill>
                          <a:blip r:embed="rId3"/>
                          <a:stretch>
                            <a:fillRect l="-100464" t="-601190" r="-201160" b="-2381"/>
                          </a:stretch>
                        </a:blipFill>
                      </a:tcPr>
                    </a:tc>
                    <a:tc>
                      <a:txBody>
                        <a:bodyPr/>
                        <a:lstStyle/>
                        <a:p>
                          <a:pPr algn="ctr"/>
                          <a:r>
                            <a:rPr lang="en-US" sz="2000" dirty="0"/>
                            <a:t>---</a:t>
                          </a:r>
                        </a:p>
                      </a:txBody>
                      <a:tcP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[This work]</a:t>
                          </a:r>
                        </a:p>
                      </a:txBody>
                      <a:tcPr>
                        <a:solidFill>
                          <a:srgbClr val="92D050"/>
                        </a:solidFill>
                      </a:tcPr>
                    </a:tc>
                    <a:extLst>
                      <a:ext uri="{0D108BD9-81ED-4DB2-BD59-A6C34878D82A}">
                        <a16:rowId xmlns:a16="http://schemas.microsoft.com/office/drawing/2014/main" val="4161101761"/>
                      </a:ext>
                    </a:extLst>
                  </a:tr>
                </a:tbl>
              </a:graphicData>
            </a:graphic>
          </p:graphicFrame>
        </mc:Fallback>
      </mc:AlternateContent>
    </p:spTree>
    <p:extLst>
      <p:ext uri="{BB962C8B-B14F-4D97-AF65-F5344CB8AC3E}">
        <p14:creationId xmlns:p14="http://schemas.microsoft.com/office/powerpoint/2010/main" val="27487838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909245-D358-9928-E2CE-9AE86497767D}"/>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1CA45AF-DD9D-35B9-465A-9757F5DB88B8}"/>
              </a:ext>
            </a:extLst>
          </p:cNvPr>
          <p:cNvSpPr>
            <a:spLocks noGrp="1"/>
          </p:cNvSpPr>
          <p:nvPr>
            <p:ph type="title"/>
          </p:nvPr>
        </p:nvSpPr>
        <p:spPr/>
        <p:txBody>
          <a:bodyPr/>
          <a:lstStyle/>
          <a:p>
            <a:r>
              <a:rPr lang="en-US" dirty="0"/>
              <a:t>PASSO strawman approaches</a:t>
            </a:r>
          </a:p>
        </p:txBody>
      </p:sp>
      <p:sp>
        <p:nvSpPr>
          <p:cNvPr id="3" name="Inhaltsplatzhalter 2">
            <a:extLst>
              <a:ext uri="{FF2B5EF4-FFF2-40B4-BE49-F238E27FC236}">
                <a16:creationId xmlns:a16="http://schemas.microsoft.com/office/drawing/2014/main" id="{41F8B83C-E76D-D9C2-2875-54157B6CEE91}"/>
              </a:ext>
            </a:extLst>
          </p:cNvPr>
          <p:cNvSpPr>
            <a:spLocks noGrp="1"/>
          </p:cNvSpPr>
          <p:nvPr>
            <p:ph idx="1"/>
          </p:nvPr>
        </p:nvSpPr>
        <p:spPr/>
        <p:txBody>
          <a:bodyPr/>
          <a:lstStyle/>
          <a:p>
            <a:pPr marL="0" indent="0">
              <a:buNone/>
            </a:pPr>
            <a:r>
              <a:rPr lang="en-US" dirty="0"/>
              <a:t>Linearization</a:t>
            </a:r>
          </a:p>
          <a:p>
            <a:pPr lvl="1"/>
            <a:endParaRPr lang="en-US" dirty="0"/>
          </a:p>
        </p:txBody>
      </p:sp>
      <p:sp>
        <p:nvSpPr>
          <p:cNvPr id="4" name="Rechteck 3">
            <a:extLst>
              <a:ext uri="{FF2B5EF4-FFF2-40B4-BE49-F238E27FC236}">
                <a16:creationId xmlns:a16="http://schemas.microsoft.com/office/drawing/2014/main" id="{1ED86722-932E-BEB7-5366-96FA27D1CDE1}"/>
              </a:ext>
            </a:extLst>
          </p:cNvPr>
          <p:cNvSpPr/>
          <p:nvPr/>
        </p:nvSpPr>
        <p:spPr>
          <a:xfrm>
            <a:off x="1398033" y="4149074"/>
            <a:ext cx="399956" cy="417865"/>
          </a:xfrm>
          <a:prstGeom prst="rect">
            <a:avLst/>
          </a:prstGeom>
          <a:noFill/>
          <a:ln w="1905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7030A0"/>
                </a:solidFill>
              </a:rPr>
              <a:t>P</a:t>
            </a:r>
            <a:r>
              <a:rPr lang="en-US" sz="1400" baseline="-25000" dirty="0">
                <a:solidFill>
                  <a:srgbClr val="7030A0"/>
                </a:solidFill>
              </a:rPr>
              <a:t>2</a:t>
            </a:r>
          </a:p>
        </p:txBody>
      </p:sp>
      <p:sp>
        <p:nvSpPr>
          <p:cNvPr id="5" name="Rechteck 4">
            <a:extLst>
              <a:ext uri="{FF2B5EF4-FFF2-40B4-BE49-F238E27FC236}">
                <a16:creationId xmlns:a16="http://schemas.microsoft.com/office/drawing/2014/main" id="{46AFDA2D-3B6E-D9ED-8752-2DFFFC534D72}"/>
              </a:ext>
            </a:extLst>
          </p:cNvPr>
          <p:cNvSpPr/>
          <p:nvPr/>
        </p:nvSpPr>
        <p:spPr>
          <a:xfrm>
            <a:off x="1377033" y="4742128"/>
            <a:ext cx="399956" cy="417865"/>
          </a:xfrm>
          <a:prstGeom prst="rect">
            <a:avLst/>
          </a:prstGeom>
          <a:noFill/>
          <a:ln w="19050">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92D050"/>
                </a:solidFill>
              </a:rPr>
              <a:t>P</a:t>
            </a:r>
            <a:r>
              <a:rPr lang="en-US" sz="1400" baseline="-25000" dirty="0">
                <a:solidFill>
                  <a:srgbClr val="92D050"/>
                </a:solidFill>
              </a:rPr>
              <a:t>3</a:t>
            </a:r>
          </a:p>
        </p:txBody>
      </p:sp>
      <p:sp>
        <p:nvSpPr>
          <p:cNvPr id="6" name="Rechteck 5">
            <a:extLst>
              <a:ext uri="{FF2B5EF4-FFF2-40B4-BE49-F238E27FC236}">
                <a16:creationId xmlns:a16="http://schemas.microsoft.com/office/drawing/2014/main" id="{E5BB0305-0088-868B-050E-AF88249FB179}"/>
              </a:ext>
            </a:extLst>
          </p:cNvPr>
          <p:cNvSpPr/>
          <p:nvPr/>
        </p:nvSpPr>
        <p:spPr>
          <a:xfrm>
            <a:off x="1423498" y="3577379"/>
            <a:ext cx="399956" cy="417865"/>
          </a:xfrm>
          <a:prstGeom prst="rect">
            <a:avLst/>
          </a:prstGeom>
          <a:noFill/>
          <a:ln w="190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00B0F0"/>
                </a:solidFill>
              </a:rPr>
              <a:t>P</a:t>
            </a:r>
            <a:r>
              <a:rPr lang="en-US" sz="1400" baseline="-25000" dirty="0">
                <a:solidFill>
                  <a:srgbClr val="00B0F0"/>
                </a:solidFill>
              </a:rPr>
              <a:t>1</a:t>
            </a:r>
          </a:p>
        </p:txBody>
      </p:sp>
      <p:sp>
        <p:nvSpPr>
          <p:cNvPr id="7" name="Rechteck 6">
            <a:extLst>
              <a:ext uri="{FF2B5EF4-FFF2-40B4-BE49-F238E27FC236}">
                <a16:creationId xmlns:a16="http://schemas.microsoft.com/office/drawing/2014/main" id="{82288467-39DB-157D-1FE5-321DD19D31CB}"/>
              </a:ext>
            </a:extLst>
          </p:cNvPr>
          <p:cNvSpPr/>
          <p:nvPr/>
        </p:nvSpPr>
        <p:spPr>
          <a:xfrm>
            <a:off x="2459675" y="4155800"/>
            <a:ext cx="399956" cy="417865"/>
          </a:xfrm>
          <a:prstGeom prst="rect">
            <a:avLst/>
          </a:prstGeom>
          <a:noFill/>
          <a:ln w="1905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7030A0"/>
                </a:solidFill>
              </a:rPr>
              <a:t>P</a:t>
            </a:r>
            <a:r>
              <a:rPr lang="en-US" sz="1400" baseline="-25000" dirty="0">
                <a:solidFill>
                  <a:srgbClr val="7030A0"/>
                </a:solidFill>
              </a:rPr>
              <a:t>2</a:t>
            </a:r>
          </a:p>
        </p:txBody>
      </p:sp>
      <p:sp>
        <p:nvSpPr>
          <p:cNvPr id="8" name="Rechteck 7">
            <a:extLst>
              <a:ext uri="{FF2B5EF4-FFF2-40B4-BE49-F238E27FC236}">
                <a16:creationId xmlns:a16="http://schemas.microsoft.com/office/drawing/2014/main" id="{9AE1F971-A172-EB24-5827-77725191087F}"/>
              </a:ext>
            </a:extLst>
          </p:cNvPr>
          <p:cNvSpPr/>
          <p:nvPr/>
        </p:nvSpPr>
        <p:spPr>
          <a:xfrm>
            <a:off x="3500986" y="4742127"/>
            <a:ext cx="399956" cy="417865"/>
          </a:xfrm>
          <a:prstGeom prst="rect">
            <a:avLst/>
          </a:prstGeom>
          <a:noFill/>
          <a:ln w="19050">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92D050"/>
                </a:solidFill>
              </a:rPr>
              <a:t>P</a:t>
            </a:r>
            <a:r>
              <a:rPr lang="en-US" sz="1400" baseline="-25000" dirty="0">
                <a:solidFill>
                  <a:srgbClr val="92D050"/>
                </a:solidFill>
              </a:rPr>
              <a:t>3</a:t>
            </a:r>
          </a:p>
        </p:txBody>
      </p:sp>
      <p:sp>
        <p:nvSpPr>
          <p:cNvPr id="9" name="Rechteck 8">
            <a:extLst>
              <a:ext uri="{FF2B5EF4-FFF2-40B4-BE49-F238E27FC236}">
                <a16:creationId xmlns:a16="http://schemas.microsoft.com/office/drawing/2014/main" id="{D104C0E8-7BB1-6C4B-0BBD-BDF86E6480BA}"/>
              </a:ext>
            </a:extLst>
          </p:cNvPr>
          <p:cNvSpPr/>
          <p:nvPr/>
        </p:nvSpPr>
        <p:spPr>
          <a:xfrm>
            <a:off x="2461488" y="3602998"/>
            <a:ext cx="399956" cy="417865"/>
          </a:xfrm>
          <a:prstGeom prst="rect">
            <a:avLst/>
          </a:prstGeom>
          <a:noFill/>
          <a:ln w="190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00B0F0"/>
                </a:solidFill>
              </a:rPr>
              <a:t>P</a:t>
            </a:r>
            <a:r>
              <a:rPr lang="en-US" sz="1400" baseline="-25000" dirty="0">
                <a:solidFill>
                  <a:srgbClr val="00B0F0"/>
                </a:solidFill>
              </a:rPr>
              <a:t>1</a:t>
            </a:r>
          </a:p>
        </p:txBody>
      </p:sp>
      <p:sp>
        <p:nvSpPr>
          <p:cNvPr id="10" name="Rechteck 9">
            <a:extLst>
              <a:ext uri="{FF2B5EF4-FFF2-40B4-BE49-F238E27FC236}">
                <a16:creationId xmlns:a16="http://schemas.microsoft.com/office/drawing/2014/main" id="{2E4A2136-F39B-4772-1DD4-D222F563845C}"/>
              </a:ext>
            </a:extLst>
          </p:cNvPr>
          <p:cNvSpPr/>
          <p:nvPr/>
        </p:nvSpPr>
        <p:spPr>
          <a:xfrm>
            <a:off x="3500986" y="4147744"/>
            <a:ext cx="399956" cy="417865"/>
          </a:xfrm>
          <a:prstGeom prst="rect">
            <a:avLst/>
          </a:prstGeom>
          <a:noFill/>
          <a:ln w="1905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7030A0"/>
                </a:solidFill>
              </a:rPr>
              <a:t>P</a:t>
            </a:r>
            <a:r>
              <a:rPr lang="en-US" sz="1400" baseline="-25000" dirty="0">
                <a:solidFill>
                  <a:srgbClr val="7030A0"/>
                </a:solidFill>
              </a:rPr>
              <a:t>2</a:t>
            </a:r>
          </a:p>
        </p:txBody>
      </p:sp>
      <p:sp>
        <p:nvSpPr>
          <p:cNvPr id="11" name="Rechteck 10">
            <a:extLst>
              <a:ext uri="{FF2B5EF4-FFF2-40B4-BE49-F238E27FC236}">
                <a16:creationId xmlns:a16="http://schemas.microsoft.com/office/drawing/2014/main" id="{92365394-56F5-12AF-4613-928B72490089}"/>
              </a:ext>
            </a:extLst>
          </p:cNvPr>
          <p:cNvSpPr/>
          <p:nvPr/>
        </p:nvSpPr>
        <p:spPr>
          <a:xfrm>
            <a:off x="2459675" y="4742127"/>
            <a:ext cx="399956" cy="417865"/>
          </a:xfrm>
          <a:prstGeom prst="rect">
            <a:avLst/>
          </a:prstGeom>
          <a:noFill/>
          <a:ln w="19050">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92D050"/>
                </a:solidFill>
              </a:rPr>
              <a:t>P</a:t>
            </a:r>
            <a:r>
              <a:rPr lang="en-US" sz="1400" baseline="-25000" dirty="0">
                <a:solidFill>
                  <a:srgbClr val="92D050"/>
                </a:solidFill>
              </a:rPr>
              <a:t>3</a:t>
            </a:r>
          </a:p>
        </p:txBody>
      </p:sp>
      <p:sp>
        <p:nvSpPr>
          <p:cNvPr id="12" name="Rechteck 11">
            <a:extLst>
              <a:ext uri="{FF2B5EF4-FFF2-40B4-BE49-F238E27FC236}">
                <a16:creationId xmlns:a16="http://schemas.microsoft.com/office/drawing/2014/main" id="{22F76191-4748-6C59-713C-030C4F23AA19}"/>
              </a:ext>
            </a:extLst>
          </p:cNvPr>
          <p:cNvSpPr/>
          <p:nvPr/>
        </p:nvSpPr>
        <p:spPr>
          <a:xfrm>
            <a:off x="3500986" y="3603936"/>
            <a:ext cx="399956" cy="417865"/>
          </a:xfrm>
          <a:prstGeom prst="rect">
            <a:avLst/>
          </a:prstGeom>
          <a:noFill/>
          <a:ln w="190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00B0F0"/>
                </a:solidFill>
              </a:rPr>
              <a:t>P</a:t>
            </a:r>
            <a:r>
              <a:rPr lang="en-US" sz="1400" baseline="-25000" dirty="0">
                <a:solidFill>
                  <a:srgbClr val="00B0F0"/>
                </a:solidFill>
              </a:rPr>
              <a:t>1</a:t>
            </a:r>
          </a:p>
        </p:txBody>
      </p:sp>
      <p:sp>
        <p:nvSpPr>
          <p:cNvPr id="13" name="Rechteck 12">
            <a:extLst>
              <a:ext uri="{FF2B5EF4-FFF2-40B4-BE49-F238E27FC236}">
                <a16:creationId xmlns:a16="http://schemas.microsoft.com/office/drawing/2014/main" id="{1EF18E44-A900-3398-8156-CCEEA8661291}"/>
              </a:ext>
            </a:extLst>
          </p:cNvPr>
          <p:cNvSpPr/>
          <p:nvPr/>
        </p:nvSpPr>
        <p:spPr>
          <a:xfrm>
            <a:off x="6141449" y="4149505"/>
            <a:ext cx="399956" cy="417865"/>
          </a:xfrm>
          <a:prstGeom prst="rect">
            <a:avLst/>
          </a:prstGeom>
          <a:noFill/>
          <a:ln w="1905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7030A0"/>
                </a:solidFill>
              </a:rPr>
              <a:t>P</a:t>
            </a:r>
            <a:r>
              <a:rPr lang="en-US" sz="1400" baseline="-25000" dirty="0">
                <a:solidFill>
                  <a:srgbClr val="7030A0"/>
                </a:solidFill>
              </a:rPr>
              <a:t>2</a:t>
            </a:r>
          </a:p>
        </p:txBody>
      </p:sp>
      <p:sp>
        <p:nvSpPr>
          <p:cNvPr id="14" name="Rechteck 13">
            <a:extLst>
              <a:ext uri="{FF2B5EF4-FFF2-40B4-BE49-F238E27FC236}">
                <a16:creationId xmlns:a16="http://schemas.microsoft.com/office/drawing/2014/main" id="{CBFC177D-031D-C982-C7FD-07CC4A084578}"/>
              </a:ext>
            </a:extLst>
          </p:cNvPr>
          <p:cNvSpPr/>
          <p:nvPr/>
        </p:nvSpPr>
        <p:spPr>
          <a:xfrm>
            <a:off x="6700124" y="4149505"/>
            <a:ext cx="399956" cy="417865"/>
          </a:xfrm>
          <a:prstGeom prst="rect">
            <a:avLst/>
          </a:prstGeom>
          <a:noFill/>
          <a:ln w="19050">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92D050"/>
                </a:solidFill>
              </a:rPr>
              <a:t>P</a:t>
            </a:r>
            <a:r>
              <a:rPr lang="en-US" sz="1400" baseline="-25000" dirty="0">
                <a:solidFill>
                  <a:srgbClr val="92D050"/>
                </a:solidFill>
              </a:rPr>
              <a:t>3</a:t>
            </a:r>
          </a:p>
        </p:txBody>
      </p:sp>
      <p:sp>
        <p:nvSpPr>
          <p:cNvPr id="15" name="Rechteck 14">
            <a:extLst>
              <a:ext uri="{FF2B5EF4-FFF2-40B4-BE49-F238E27FC236}">
                <a16:creationId xmlns:a16="http://schemas.microsoft.com/office/drawing/2014/main" id="{22083253-AE9E-D337-7D1C-ECF572953DE5}"/>
              </a:ext>
            </a:extLst>
          </p:cNvPr>
          <p:cNvSpPr/>
          <p:nvPr/>
        </p:nvSpPr>
        <p:spPr>
          <a:xfrm>
            <a:off x="5582774" y="4149504"/>
            <a:ext cx="399956" cy="417865"/>
          </a:xfrm>
          <a:prstGeom prst="rect">
            <a:avLst/>
          </a:prstGeom>
          <a:noFill/>
          <a:ln w="190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00B0F0"/>
                </a:solidFill>
              </a:rPr>
              <a:t>P</a:t>
            </a:r>
            <a:r>
              <a:rPr lang="en-US" sz="1400" baseline="-25000" dirty="0">
                <a:solidFill>
                  <a:srgbClr val="00B0F0"/>
                </a:solidFill>
              </a:rPr>
              <a:t>1</a:t>
            </a:r>
          </a:p>
        </p:txBody>
      </p:sp>
      <p:sp>
        <p:nvSpPr>
          <p:cNvPr id="16" name="Rechteck 15">
            <a:extLst>
              <a:ext uri="{FF2B5EF4-FFF2-40B4-BE49-F238E27FC236}">
                <a16:creationId xmlns:a16="http://schemas.microsoft.com/office/drawing/2014/main" id="{F6B898F2-60D0-A12E-A9EE-2CF43444DCA6}"/>
              </a:ext>
            </a:extLst>
          </p:cNvPr>
          <p:cNvSpPr/>
          <p:nvPr/>
        </p:nvSpPr>
        <p:spPr>
          <a:xfrm>
            <a:off x="7833460" y="4149502"/>
            <a:ext cx="399956" cy="417865"/>
          </a:xfrm>
          <a:prstGeom prst="rect">
            <a:avLst/>
          </a:prstGeom>
          <a:noFill/>
          <a:ln w="1905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7030A0"/>
                </a:solidFill>
              </a:rPr>
              <a:t>P</a:t>
            </a:r>
            <a:r>
              <a:rPr lang="en-US" sz="1400" baseline="-25000" dirty="0">
                <a:solidFill>
                  <a:srgbClr val="7030A0"/>
                </a:solidFill>
              </a:rPr>
              <a:t>2</a:t>
            </a:r>
          </a:p>
        </p:txBody>
      </p:sp>
      <p:sp>
        <p:nvSpPr>
          <p:cNvPr id="17" name="Rechteck 16">
            <a:extLst>
              <a:ext uri="{FF2B5EF4-FFF2-40B4-BE49-F238E27FC236}">
                <a16:creationId xmlns:a16="http://schemas.microsoft.com/office/drawing/2014/main" id="{93B300C4-D068-800E-7472-71A9C8CB671E}"/>
              </a:ext>
            </a:extLst>
          </p:cNvPr>
          <p:cNvSpPr/>
          <p:nvPr/>
        </p:nvSpPr>
        <p:spPr>
          <a:xfrm>
            <a:off x="8392135" y="4149502"/>
            <a:ext cx="399956" cy="417865"/>
          </a:xfrm>
          <a:prstGeom prst="rect">
            <a:avLst/>
          </a:prstGeom>
          <a:noFill/>
          <a:ln w="19050">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92D050"/>
                </a:solidFill>
              </a:rPr>
              <a:t>P</a:t>
            </a:r>
            <a:r>
              <a:rPr lang="en-US" sz="1400" baseline="-25000" dirty="0">
                <a:solidFill>
                  <a:srgbClr val="92D050"/>
                </a:solidFill>
              </a:rPr>
              <a:t>3</a:t>
            </a:r>
          </a:p>
        </p:txBody>
      </p:sp>
      <p:sp>
        <p:nvSpPr>
          <p:cNvPr id="18" name="Rechteck 17">
            <a:extLst>
              <a:ext uri="{FF2B5EF4-FFF2-40B4-BE49-F238E27FC236}">
                <a16:creationId xmlns:a16="http://schemas.microsoft.com/office/drawing/2014/main" id="{694CDC7A-B3B8-55D0-DE65-FFC161A58FAB}"/>
              </a:ext>
            </a:extLst>
          </p:cNvPr>
          <p:cNvSpPr/>
          <p:nvPr/>
        </p:nvSpPr>
        <p:spPr>
          <a:xfrm>
            <a:off x="7274785" y="4149501"/>
            <a:ext cx="399956" cy="417865"/>
          </a:xfrm>
          <a:prstGeom prst="rect">
            <a:avLst/>
          </a:prstGeom>
          <a:noFill/>
          <a:ln w="190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00B0F0"/>
                </a:solidFill>
              </a:rPr>
              <a:t>P</a:t>
            </a:r>
            <a:r>
              <a:rPr lang="en-US" sz="1400" baseline="-25000" dirty="0">
                <a:solidFill>
                  <a:srgbClr val="00B0F0"/>
                </a:solidFill>
              </a:rPr>
              <a:t>1</a:t>
            </a:r>
          </a:p>
        </p:txBody>
      </p:sp>
      <p:sp>
        <p:nvSpPr>
          <p:cNvPr id="19" name="Rechteck 18">
            <a:extLst>
              <a:ext uri="{FF2B5EF4-FFF2-40B4-BE49-F238E27FC236}">
                <a16:creationId xmlns:a16="http://schemas.microsoft.com/office/drawing/2014/main" id="{56BDF54F-D771-4797-F1EC-7899AB694FB5}"/>
              </a:ext>
            </a:extLst>
          </p:cNvPr>
          <p:cNvSpPr/>
          <p:nvPr/>
        </p:nvSpPr>
        <p:spPr>
          <a:xfrm>
            <a:off x="9509485" y="4149501"/>
            <a:ext cx="399956" cy="417865"/>
          </a:xfrm>
          <a:prstGeom prst="rect">
            <a:avLst/>
          </a:prstGeom>
          <a:noFill/>
          <a:ln w="1905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7030A0"/>
                </a:solidFill>
              </a:rPr>
              <a:t>P</a:t>
            </a:r>
            <a:r>
              <a:rPr lang="en-US" sz="1400" baseline="-25000" dirty="0">
                <a:solidFill>
                  <a:srgbClr val="7030A0"/>
                </a:solidFill>
              </a:rPr>
              <a:t>2</a:t>
            </a:r>
          </a:p>
        </p:txBody>
      </p:sp>
      <p:sp>
        <p:nvSpPr>
          <p:cNvPr id="20" name="Rechteck 19">
            <a:extLst>
              <a:ext uri="{FF2B5EF4-FFF2-40B4-BE49-F238E27FC236}">
                <a16:creationId xmlns:a16="http://schemas.microsoft.com/office/drawing/2014/main" id="{BFE509CF-93FF-496D-FDC3-D711A73140EF}"/>
              </a:ext>
            </a:extLst>
          </p:cNvPr>
          <p:cNvSpPr/>
          <p:nvPr/>
        </p:nvSpPr>
        <p:spPr>
          <a:xfrm>
            <a:off x="10068160" y="4149501"/>
            <a:ext cx="399956" cy="417865"/>
          </a:xfrm>
          <a:prstGeom prst="rect">
            <a:avLst/>
          </a:prstGeom>
          <a:noFill/>
          <a:ln w="19050">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92D050"/>
                </a:solidFill>
              </a:rPr>
              <a:t>P</a:t>
            </a:r>
            <a:r>
              <a:rPr lang="en-US" sz="1400" baseline="-25000" dirty="0">
                <a:solidFill>
                  <a:srgbClr val="92D050"/>
                </a:solidFill>
              </a:rPr>
              <a:t>3</a:t>
            </a:r>
          </a:p>
        </p:txBody>
      </p:sp>
      <p:sp>
        <p:nvSpPr>
          <p:cNvPr id="21" name="Rechteck 20">
            <a:extLst>
              <a:ext uri="{FF2B5EF4-FFF2-40B4-BE49-F238E27FC236}">
                <a16:creationId xmlns:a16="http://schemas.microsoft.com/office/drawing/2014/main" id="{BBB8F445-B45E-177D-045B-19A545118EC7}"/>
              </a:ext>
            </a:extLst>
          </p:cNvPr>
          <p:cNvSpPr/>
          <p:nvPr/>
        </p:nvSpPr>
        <p:spPr>
          <a:xfrm>
            <a:off x="8950810" y="4149500"/>
            <a:ext cx="399956" cy="417865"/>
          </a:xfrm>
          <a:prstGeom prst="rect">
            <a:avLst/>
          </a:prstGeom>
          <a:noFill/>
          <a:ln w="190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00B0F0"/>
                </a:solidFill>
              </a:rPr>
              <a:t>P</a:t>
            </a:r>
            <a:r>
              <a:rPr lang="en-US" sz="1400" baseline="-25000" dirty="0">
                <a:solidFill>
                  <a:srgbClr val="00B0F0"/>
                </a:solidFill>
              </a:rPr>
              <a:t>1</a:t>
            </a:r>
          </a:p>
        </p:txBody>
      </p:sp>
      <p:cxnSp>
        <p:nvCxnSpPr>
          <p:cNvPr id="25" name="Gerade Verbindung mit Pfeil 24">
            <a:extLst>
              <a:ext uri="{FF2B5EF4-FFF2-40B4-BE49-F238E27FC236}">
                <a16:creationId xmlns:a16="http://schemas.microsoft.com/office/drawing/2014/main" id="{19185B8C-AAF5-D879-491A-B3E475280A14}"/>
              </a:ext>
            </a:extLst>
          </p:cNvPr>
          <p:cNvCxnSpPr>
            <a:cxnSpLocks/>
          </p:cNvCxnSpPr>
          <p:nvPr/>
        </p:nvCxnSpPr>
        <p:spPr>
          <a:xfrm>
            <a:off x="1826222" y="3786311"/>
            <a:ext cx="63345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Gerade Verbindung mit Pfeil 26">
            <a:extLst>
              <a:ext uri="{FF2B5EF4-FFF2-40B4-BE49-F238E27FC236}">
                <a16:creationId xmlns:a16="http://schemas.microsoft.com/office/drawing/2014/main" id="{BE3C71DA-2399-C493-CB74-061ADB3DF2D3}"/>
              </a:ext>
            </a:extLst>
          </p:cNvPr>
          <p:cNvCxnSpPr>
            <a:cxnSpLocks/>
          </p:cNvCxnSpPr>
          <p:nvPr/>
        </p:nvCxnSpPr>
        <p:spPr>
          <a:xfrm>
            <a:off x="2859631" y="3787244"/>
            <a:ext cx="641355" cy="9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Gerade Verbindung mit Pfeil 30">
            <a:extLst>
              <a:ext uri="{FF2B5EF4-FFF2-40B4-BE49-F238E27FC236}">
                <a16:creationId xmlns:a16="http://schemas.microsoft.com/office/drawing/2014/main" id="{9BC0C4D5-86D6-A480-58BC-112355D5EE95}"/>
              </a:ext>
            </a:extLst>
          </p:cNvPr>
          <p:cNvCxnSpPr>
            <a:cxnSpLocks/>
            <a:stCxn id="9" idx="3"/>
            <a:endCxn id="8" idx="1"/>
          </p:cNvCxnSpPr>
          <p:nvPr/>
        </p:nvCxnSpPr>
        <p:spPr>
          <a:xfrm>
            <a:off x="2861444" y="3811931"/>
            <a:ext cx="639542" cy="11391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Gerade Verbindung mit Pfeil 34">
            <a:extLst>
              <a:ext uri="{FF2B5EF4-FFF2-40B4-BE49-F238E27FC236}">
                <a16:creationId xmlns:a16="http://schemas.microsoft.com/office/drawing/2014/main" id="{41A8501B-D37D-D9EA-CCDD-77672CD8CFC5}"/>
              </a:ext>
            </a:extLst>
          </p:cNvPr>
          <p:cNvCxnSpPr>
            <a:cxnSpLocks/>
            <a:endCxn id="7" idx="1"/>
          </p:cNvCxnSpPr>
          <p:nvPr/>
        </p:nvCxnSpPr>
        <p:spPr>
          <a:xfrm>
            <a:off x="1823454" y="3786311"/>
            <a:ext cx="636221" cy="5784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3ABB75C5-7EAB-AD8C-DC7D-A736B61D0E09}"/>
              </a:ext>
            </a:extLst>
          </p:cNvPr>
          <p:cNvCxnSpPr/>
          <p:nvPr/>
        </p:nvCxnSpPr>
        <p:spPr>
          <a:xfrm>
            <a:off x="1237428" y="5555673"/>
            <a:ext cx="2951018"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24" name="TextBox 23">
            <a:extLst>
              <a:ext uri="{FF2B5EF4-FFF2-40B4-BE49-F238E27FC236}">
                <a16:creationId xmlns:a16="http://schemas.microsoft.com/office/drawing/2014/main" id="{794A1344-EDB1-F34B-742F-C33260D5DDDD}"/>
              </a:ext>
            </a:extLst>
          </p:cNvPr>
          <p:cNvSpPr txBox="1"/>
          <p:nvPr/>
        </p:nvSpPr>
        <p:spPr>
          <a:xfrm>
            <a:off x="1886300" y="5647799"/>
            <a:ext cx="1546705" cy="369332"/>
          </a:xfrm>
          <a:prstGeom prst="rect">
            <a:avLst/>
          </a:prstGeom>
          <a:noFill/>
        </p:spPr>
        <p:txBody>
          <a:bodyPr wrap="none" rtlCol="0">
            <a:spAutoFit/>
          </a:bodyPr>
          <a:lstStyle/>
          <a:p>
            <a:r>
              <a:rPr lang="en-US" dirty="0"/>
              <a:t>round number</a:t>
            </a:r>
          </a:p>
        </p:txBody>
      </p:sp>
      <p:cxnSp>
        <p:nvCxnSpPr>
          <p:cNvPr id="28" name="Straight Arrow Connector 27">
            <a:extLst>
              <a:ext uri="{FF2B5EF4-FFF2-40B4-BE49-F238E27FC236}">
                <a16:creationId xmlns:a16="http://schemas.microsoft.com/office/drawing/2014/main" id="{F0AE700B-450E-E2A8-A6C3-E33CE9442E3B}"/>
              </a:ext>
            </a:extLst>
          </p:cNvPr>
          <p:cNvCxnSpPr/>
          <p:nvPr/>
        </p:nvCxnSpPr>
        <p:spPr>
          <a:xfrm>
            <a:off x="6628756" y="5555673"/>
            <a:ext cx="2951018"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29" name="TextBox 28">
            <a:extLst>
              <a:ext uri="{FF2B5EF4-FFF2-40B4-BE49-F238E27FC236}">
                <a16:creationId xmlns:a16="http://schemas.microsoft.com/office/drawing/2014/main" id="{380066D3-9D9D-69DD-5110-637500C242F4}"/>
              </a:ext>
            </a:extLst>
          </p:cNvPr>
          <p:cNvSpPr txBox="1"/>
          <p:nvPr/>
        </p:nvSpPr>
        <p:spPr>
          <a:xfrm>
            <a:off x="1237428" y="2723904"/>
            <a:ext cx="2805576" cy="461665"/>
          </a:xfrm>
          <a:prstGeom prst="rect">
            <a:avLst/>
          </a:prstGeom>
          <a:noFill/>
        </p:spPr>
        <p:txBody>
          <a:bodyPr wrap="none" rtlCol="0">
            <a:spAutoFit/>
          </a:bodyPr>
          <a:lstStyle/>
          <a:p>
            <a:r>
              <a:rPr lang="en-US" sz="2400" dirty="0"/>
              <a:t>Stateful round-based</a:t>
            </a:r>
          </a:p>
        </p:txBody>
      </p:sp>
      <p:sp>
        <p:nvSpPr>
          <p:cNvPr id="30" name="TextBox 29">
            <a:extLst>
              <a:ext uri="{FF2B5EF4-FFF2-40B4-BE49-F238E27FC236}">
                <a16:creationId xmlns:a16="http://schemas.microsoft.com/office/drawing/2014/main" id="{3020E156-2F26-A858-1E1C-AEC3A527A82E}"/>
              </a:ext>
            </a:extLst>
          </p:cNvPr>
          <p:cNvSpPr txBox="1"/>
          <p:nvPr/>
        </p:nvSpPr>
        <p:spPr>
          <a:xfrm>
            <a:off x="7541284" y="2723904"/>
            <a:ext cx="984308" cy="461665"/>
          </a:xfrm>
          <a:prstGeom prst="rect">
            <a:avLst/>
          </a:prstGeom>
          <a:noFill/>
        </p:spPr>
        <p:txBody>
          <a:bodyPr wrap="none" rtlCol="0">
            <a:spAutoFit/>
          </a:bodyPr>
          <a:lstStyle/>
          <a:p>
            <a:r>
              <a:rPr lang="en-US" sz="2400" dirty="0"/>
              <a:t>PASSO</a:t>
            </a:r>
          </a:p>
        </p:txBody>
      </p:sp>
      <p:sp>
        <p:nvSpPr>
          <p:cNvPr id="32" name="TextBox 31">
            <a:extLst>
              <a:ext uri="{FF2B5EF4-FFF2-40B4-BE49-F238E27FC236}">
                <a16:creationId xmlns:a16="http://schemas.microsoft.com/office/drawing/2014/main" id="{5C1EF940-B245-6901-1571-BB9BBE2A2839}"/>
              </a:ext>
            </a:extLst>
          </p:cNvPr>
          <p:cNvSpPr txBox="1"/>
          <p:nvPr/>
        </p:nvSpPr>
        <p:spPr>
          <a:xfrm>
            <a:off x="7495073" y="5647799"/>
            <a:ext cx="1476686" cy="369332"/>
          </a:xfrm>
          <a:prstGeom prst="rect">
            <a:avLst/>
          </a:prstGeom>
          <a:noFill/>
        </p:spPr>
        <p:txBody>
          <a:bodyPr wrap="none" rtlCol="0">
            <a:spAutoFit/>
          </a:bodyPr>
          <a:lstStyle/>
          <a:p>
            <a:r>
              <a:rPr lang="en-US" dirty="0"/>
              <a:t>party number</a:t>
            </a:r>
          </a:p>
        </p:txBody>
      </p:sp>
      <p:cxnSp>
        <p:nvCxnSpPr>
          <p:cNvPr id="36" name="Elbow Connector 35">
            <a:extLst>
              <a:ext uri="{FF2B5EF4-FFF2-40B4-BE49-F238E27FC236}">
                <a16:creationId xmlns:a16="http://schemas.microsoft.com/office/drawing/2014/main" id="{9EFF9CDD-EAC8-6ED0-DEA5-E9AEBF8027B8}"/>
              </a:ext>
            </a:extLst>
          </p:cNvPr>
          <p:cNvCxnSpPr>
            <a:stCxn id="15" idx="2"/>
            <a:endCxn id="16" idx="2"/>
          </p:cNvCxnSpPr>
          <p:nvPr/>
        </p:nvCxnSpPr>
        <p:spPr>
          <a:xfrm rot="5400000" flipH="1" flipV="1">
            <a:off x="6908094" y="3442025"/>
            <a:ext cx="2" cy="2250686"/>
          </a:xfrm>
          <a:prstGeom prst="bentConnector3">
            <a:avLst>
              <a:gd name="adj1" fmla="val -1143000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8" name="Elbow Connector 57">
            <a:extLst>
              <a:ext uri="{FF2B5EF4-FFF2-40B4-BE49-F238E27FC236}">
                <a16:creationId xmlns:a16="http://schemas.microsoft.com/office/drawing/2014/main" id="{090C3F6E-D2FF-458E-75B2-A596FB008F9C}"/>
              </a:ext>
            </a:extLst>
          </p:cNvPr>
          <p:cNvCxnSpPr>
            <a:stCxn id="15" idx="2"/>
            <a:endCxn id="18" idx="2"/>
          </p:cNvCxnSpPr>
          <p:nvPr/>
        </p:nvCxnSpPr>
        <p:spPr>
          <a:xfrm rot="5400000" flipH="1" flipV="1">
            <a:off x="6628755" y="3721362"/>
            <a:ext cx="3" cy="1692011"/>
          </a:xfrm>
          <a:prstGeom prst="bentConnector3">
            <a:avLst>
              <a:gd name="adj1" fmla="val -762000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1" name="Elbow Connector 60">
            <a:extLst>
              <a:ext uri="{FF2B5EF4-FFF2-40B4-BE49-F238E27FC236}">
                <a16:creationId xmlns:a16="http://schemas.microsoft.com/office/drawing/2014/main" id="{696B8FF8-BA56-3AE7-9270-A35CDE2A841C}"/>
              </a:ext>
            </a:extLst>
          </p:cNvPr>
          <p:cNvCxnSpPr>
            <a:stCxn id="18" idx="2"/>
            <a:endCxn id="20" idx="2"/>
          </p:cNvCxnSpPr>
          <p:nvPr/>
        </p:nvCxnSpPr>
        <p:spPr>
          <a:xfrm rot="16200000" flipH="1">
            <a:off x="8871450" y="3170678"/>
            <a:ext cx="12700" cy="2793375"/>
          </a:xfrm>
          <a:prstGeom prst="bentConnector3">
            <a:avLst>
              <a:gd name="adj1" fmla="val 180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5" name="Elbow Connector 64">
            <a:extLst>
              <a:ext uri="{FF2B5EF4-FFF2-40B4-BE49-F238E27FC236}">
                <a16:creationId xmlns:a16="http://schemas.microsoft.com/office/drawing/2014/main" id="{E675503E-5BB9-2D9D-F3AF-DFE6CD20DA60}"/>
              </a:ext>
            </a:extLst>
          </p:cNvPr>
          <p:cNvCxnSpPr>
            <a:stCxn id="18" idx="2"/>
            <a:endCxn id="21" idx="2"/>
          </p:cNvCxnSpPr>
          <p:nvPr/>
        </p:nvCxnSpPr>
        <p:spPr>
          <a:xfrm rot="5400000" flipH="1" flipV="1">
            <a:off x="8312774" y="3729353"/>
            <a:ext cx="1" cy="1676025"/>
          </a:xfrm>
          <a:prstGeom prst="bentConnector3">
            <a:avLst>
              <a:gd name="adj1" fmla="val -22860000000"/>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67" name="TextBox 66">
                <a:extLst>
                  <a:ext uri="{FF2B5EF4-FFF2-40B4-BE49-F238E27FC236}">
                    <a16:creationId xmlns:a16="http://schemas.microsoft.com/office/drawing/2014/main" id="{957FDCDF-156D-5661-14B1-47B414B9F13F}"/>
                  </a:ext>
                </a:extLst>
              </p:cNvPr>
              <p:cNvSpPr txBox="1"/>
              <p:nvPr/>
            </p:nvSpPr>
            <p:spPr>
              <a:xfrm>
                <a:off x="4316976" y="1782813"/>
                <a:ext cx="7875024" cy="461665"/>
              </a:xfrm>
              <a:prstGeom prst="rect">
                <a:avLst/>
              </a:prstGeom>
              <a:noFill/>
            </p:spPr>
            <p:txBody>
              <a:bodyPr wrap="square">
                <a:spAutoFit/>
              </a:bodyPr>
              <a:lstStyle/>
              <a:p>
                <a:pPr lvl="1"/>
                <a:r>
                  <a:rPr lang="en-US" sz="2400" dirty="0">
                    <a:solidFill>
                      <a:srgbClr val="FF0000"/>
                    </a:solidFill>
                  </a:rPr>
                  <a:t>Bad resiliency: </a:t>
                </a:r>
                <a14:m>
                  <m:oMath xmlns:m="http://schemas.openxmlformats.org/officeDocument/2006/math">
                    <m:r>
                      <a:rPr lang="en-US" sz="2400" i="1" dirty="0" smtClean="0">
                        <a:solidFill>
                          <a:srgbClr val="FF0000"/>
                        </a:solidFill>
                        <a:latin typeface="Cambria Math" panose="02040503050406030204" pitchFamily="18" charset="0"/>
                      </a:rPr>
                      <m:t>𝑛</m:t>
                    </m:r>
                    <m:r>
                      <a:rPr lang="de-DE" sz="2400" b="0" i="1" dirty="0" smtClean="0">
                        <a:solidFill>
                          <a:srgbClr val="FF0000"/>
                        </a:solidFill>
                        <a:latin typeface="Cambria Math" panose="02040503050406030204" pitchFamily="18" charset="0"/>
                      </a:rPr>
                      <m:t>∗(</m:t>
                    </m:r>
                    <m:r>
                      <a:rPr lang="en-US" sz="2400" i="1" dirty="0" smtClean="0">
                        <a:solidFill>
                          <a:srgbClr val="FF0000"/>
                        </a:solidFill>
                        <a:latin typeface="Cambria Math" panose="02040503050406030204" pitchFamily="18" charset="0"/>
                      </a:rPr>
                      <m:t>𝑟</m:t>
                    </m:r>
                    <m:r>
                      <a:rPr lang="de-DE" sz="2400" b="0" i="1" dirty="0" smtClean="0">
                        <a:solidFill>
                          <a:srgbClr val="FF0000"/>
                        </a:solidFill>
                        <a:latin typeface="Cambria Math" panose="02040503050406030204" pitchFamily="18" charset="0"/>
                      </a:rPr>
                      <m:t>+1)</m:t>
                    </m:r>
                  </m:oMath>
                </a14:m>
                <a:r>
                  <a:rPr lang="en-US" sz="2400" dirty="0">
                    <a:solidFill>
                      <a:srgbClr val="FF0000"/>
                    </a:solidFill>
                  </a:rPr>
                  <a:t> parties, only </a:t>
                </a:r>
                <a14:m>
                  <m:oMath xmlns:m="http://schemas.openxmlformats.org/officeDocument/2006/math">
                    <m:r>
                      <a:rPr lang="en-US" sz="2400" i="1" dirty="0" smtClean="0">
                        <a:solidFill>
                          <a:srgbClr val="FF0000"/>
                        </a:solidFill>
                        <a:latin typeface="Cambria Math" panose="02040503050406030204" pitchFamily="18" charset="0"/>
                      </a:rPr>
                      <m:t>𝑡</m:t>
                    </m:r>
                  </m:oMath>
                </a14:m>
                <a:r>
                  <a:rPr lang="en-US" sz="2400" dirty="0">
                    <a:solidFill>
                      <a:srgbClr val="FF0000"/>
                    </a:solidFill>
                  </a:rPr>
                  <a:t> corruptions</a:t>
                </a:r>
              </a:p>
            </p:txBody>
          </p:sp>
        </mc:Choice>
        <mc:Fallback>
          <p:sp>
            <p:nvSpPr>
              <p:cNvPr id="67" name="TextBox 66">
                <a:extLst>
                  <a:ext uri="{FF2B5EF4-FFF2-40B4-BE49-F238E27FC236}">
                    <a16:creationId xmlns:a16="http://schemas.microsoft.com/office/drawing/2014/main" id="{957FDCDF-156D-5661-14B1-47B414B9F13F}"/>
                  </a:ext>
                </a:extLst>
              </p:cNvPr>
              <p:cNvSpPr txBox="1">
                <a:spLocks noRot="1" noChangeAspect="1" noMove="1" noResize="1" noEditPoints="1" noAdjustHandles="1" noChangeArrowheads="1" noChangeShapeType="1" noTextEdit="1"/>
              </p:cNvSpPr>
              <p:nvPr/>
            </p:nvSpPr>
            <p:spPr>
              <a:xfrm>
                <a:off x="4316976" y="1782813"/>
                <a:ext cx="7875024" cy="461665"/>
              </a:xfrm>
              <a:prstGeom prst="rect">
                <a:avLst/>
              </a:prstGeom>
              <a:blipFill>
                <a:blip r:embed="rId3"/>
                <a:stretch>
                  <a:fillRect t="-8108" b="-29730"/>
                </a:stretch>
              </a:blipFill>
            </p:spPr>
            <p:txBody>
              <a:bodyPr/>
              <a:lstStyle/>
              <a:p>
                <a:r>
                  <a:rPr lang="en-US">
                    <a:noFill/>
                  </a:rPr>
                  <a:t> </a:t>
                </a:r>
              </a:p>
            </p:txBody>
          </p:sp>
        </mc:Fallback>
      </mc:AlternateContent>
    </p:spTree>
    <p:extLst>
      <p:ext uri="{BB962C8B-B14F-4D97-AF65-F5344CB8AC3E}">
        <p14:creationId xmlns:p14="http://schemas.microsoft.com/office/powerpoint/2010/main" val="3448180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7"/>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0"/>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8"/>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9"/>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21"/>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20"/>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35"/>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36"/>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25"/>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58"/>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31"/>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61"/>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nodeType="clickEffect">
                                  <p:stCondLst>
                                    <p:cond delay="0"/>
                                  </p:stCondLst>
                                  <p:childTnLst>
                                    <p:set>
                                      <p:cBhvr>
                                        <p:cTn id="98" dur="1" fill="hold">
                                          <p:stCondLst>
                                            <p:cond delay="0"/>
                                          </p:stCondLst>
                                        </p:cTn>
                                        <p:tgtEl>
                                          <p:spTgt spid="27"/>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nodeType="clickEffect">
                                  <p:stCondLst>
                                    <p:cond delay="0"/>
                                  </p:stCondLst>
                                  <p:childTnLst>
                                    <p:set>
                                      <p:cBhvr>
                                        <p:cTn id="102" dur="1" fill="hold">
                                          <p:stCondLst>
                                            <p:cond delay="0"/>
                                          </p:stCondLst>
                                        </p:cTn>
                                        <p:tgtEl>
                                          <p:spTgt spid="65"/>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4" grpId="0"/>
      <p:bldP spid="29" grpId="0"/>
      <p:bldP spid="30" grpId="0"/>
      <p:bldP spid="32" grpId="0"/>
      <p:bldP spid="6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B0F6B-DBFC-76EA-6409-2A08EBFDDFDE}"/>
              </a:ext>
            </a:extLst>
          </p:cNvPr>
          <p:cNvSpPr>
            <a:spLocks noGrp="1"/>
          </p:cNvSpPr>
          <p:nvPr>
            <p:ph type="title"/>
          </p:nvPr>
        </p:nvSpPr>
        <p:spPr/>
        <p:txBody>
          <a:bodyPr/>
          <a:lstStyle/>
          <a:p>
            <a:r>
              <a:rPr lang="en-US" dirty="0"/>
              <a:t>Randomness: Bedrock of security</a:t>
            </a:r>
          </a:p>
        </p:txBody>
      </p:sp>
      <p:pic>
        <p:nvPicPr>
          <p:cNvPr id="11" name="Picture 10" descr="A computer screen with a logo on it&#10;&#10;AI-generated content may be incorrect.">
            <a:extLst>
              <a:ext uri="{FF2B5EF4-FFF2-40B4-BE49-F238E27FC236}">
                <a16:creationId xmlns:a16="http://schemas.microsoft.com/office/drawing/2014/main" id="{1200F46D-8CA8-76B1-531E-72CA073AA8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389" y="3014334"/>
            <a:ext cx="2141084" cy="1859816"/>
          </a:xfrm>
          <a:prstGeom prst="rect">
            <a:avLst/>
          </a:prstGeom>
        </p:spPr>
      </p:pic>
      <p:pic>
        <p:nvPicPr>
          <p:cNvPr id="13" name="Picture 12" descr="A clipboard with a checklist and a bottle of pills&#10;&#10;AI-generated content may be incorrect.">
            <a:extLst>
              <a:ext uri="{FF2B5EF4-FFF2-40B4-BE49-F238E27FC236}">
                <a16:creationId xmlns:a16="http://schemas.microsoft.com/office/drawing/2014/main" id="{7D36D682-5293-1BFD-B71C-7C5F55793D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68410" y="2831455"/>
            <a:ext cx="2146062" cy="2146062"/>
          </a:xfrm>
          <a:prstGeom prst="rect">
            <a:avLst/>
          </a:prstGeom>
        </p:spPr>
      </p:pic>
      <p:pic>
        <p:nvPicPr>
          <p:cNvPr id="15" name="Picture 14" descr="A magnifying glass and graph&#10;&#10;AI-generated content may be incorrect.">
            <a:extLst>
              <a:ext uri="{FF2B5EF4-FFF2-40B4-BE49-F238E27FC236}">
                <a16:creationId xmlns:a16="http://schemas.microsoft.com/office/drawing/2014/main" id="{AC6B2156-DCE0-B41F-7A0E-602E823378A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94291" y="3014334"/>
            <a:ext cx="2051665" cy="1963183"/>
          </a:xfrm>
          <a:prstGeom prst="rect">
            <a:avLst/>
          </a:prstGeom>
        </p:spPr>
      </p:pic>
      <p:pic>
        <p:nvPicPr>
          <p:cNvPr id="17" name="Picture 16" descr="A wheel and a card&#10;&#10;AI-generated content may be incorrect.">
            <a:extLst>
              <a:ext uri="{FF2B5EF4-FFF2-40B4-BE49-F238E27FC236}">
                <a16:creationId xmlns:a16="http://schemas.microsoft.com/office/drawing/2014/main" id="{0D2DCF3B-ABA3-575F-D814-250E8107419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23135" y="2924161"/>
            <a:ext cx="2174771" cy="1949989"/>
          </a:xfrm>
          <a:prstGeom prst="rect">
            <a:avLst/>
          </a:prstGeom>
        </p:spPr>
      </p:pic>
    </p:spTree>
    <p:extLst>
      <p:ext uri="{BB962C8B-B14F-4D97-AF65-F5344CB8AC3E}">
        <p14:creationId xmlns:p14="http://schemas.microsoft.com/office/powerpoint/2010/main" val="1856391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29D48A-EFC1-BED8-A849-66F09A57E8AD}"/>
              </a:ext>
            </a:extLst>
          </p:cNvPr>
          <p:cNvSpPr>
            <a:spLocks noGrp="1"/>
          </p:cNvSpPr>
          <p:nvPr>
            <p:ph type="title"/>
          </p:nvPr>
        </p:nvSpPr>
        <p:spPr/>
        <p:txBody>
          <a:bodyPr/>
          <a:lstStyle/>
          <a:p>
            <a:r>
              <a:rPr lang="en-US" dirty="0"/>
              <a:t>PASSO strawman approaches</a:t>
            </a:r>
          </a:p>
        </p:txBody>
      </p:sp>
      <mc:AlternateContent xmlns:mc="http://schemas.openxmlformats.org/markup-compatibility/2006">
        <mc:Choice xmlns:a14="http://schemas.microsoft.com/office/drawing/2010/main" Requires="a14">
          <p:sp>
            <p:nvSpPr>
              <p:cNvPr id="3" name="Inhaltsplatzhalter 2">
                <a:extLst>
                  <a:ext uri="{FF2B5EF4-FFF2-40B4-BE49-F238E27FC236}">
                    <a16:creationId xmlns:a16="http://schemas.microsoft.com/office/drawing/2014/main" id="{9F00036A-2049-D853-4D45-5FEBC60D4C3F}"/>
                  </a:ext>
                </a:extLst>
              </p:cNvPr>
              <p:cNvSpPr>
                <a:spLocks noGrp="1"/>
              </p:cNvSpPr>
              <p:nvPr>
                <p:ph idx="1"/>
              </p:nvPr>
            </p:nvSpPr>
            <p:spPr>
              <a:xfrm>
                <a:off x="838200" y="2206298"/>
                <a:ext cx="11340919" cy="3091118"/>
              </a:xfrm>
            </p:spPr>
            <p:txBody>
              <a:bodyPr>
                <a:normAutofit fontScale="92500" lnSpcReduction="10000"/>
              </a:bodyPr>
              <a:lstStyle/>
              <a:p>
                <a:pPr marL="0" indent="0">
                  <a:buNone/>
                </a:pPr>
                <a:endParaRPr lang="en-US" dirty="0"/>
              </a:p>
              <a:p>
                <a:pPr marL="0" indent="0">
                  <a:buNone/>
                </a:pPr>
                <a:r>
                  <a:rPr lang="en-US" sz="3000" dirty="0"/>
                  <a:t>Commit-and-reveal</a:t>
                </a:r>
              </a:p>
              <a:p>
                <a:pPr lvl="1"/>
                <a14:m>
                  <m:oMath xmlns:m="http://schemas.openxmlformats.org/officeDocument/2006/math">
                    <m:r>
                      <a:rPr lang="de-DE" sz="2600" i="1">
                        <a:latin typeface="Cambria Math" panose="02040503050406030204" pitchFamily="18" charset="0"/>
                      </a:rPr>
                      <m:t>𝑡</m:t>
                    </m:r>
                    <m:r>
                      <a:rPr lang="de-DE" sz="2600" i="1">
                        <a:latin typeface="Cambria Math" panose="02040503050406030204" pitchFamily="18" charset="0"/>
                      </a:rPr>
                      <m:t>+1</m:t>
                    </m:r>
                  </m:oMath>
                </a14:m>
                <a:r>
                  <a:rPr lang="en-US" sz="2600" dirty="0"/>
                  <a:t> </a:t>
                </a:r>
                <a:r>
                  <a:rPr lang="en-US" sz="2600" dirty="0">
                    <a:solidFill>
                      <a:srgbClr val="00B0F0"/>
                    </a:solidFill>
                  </a:rPr>
                  <a:t>dealers</a:t>
                </a:r>
                <a:r>
                  <a:rPr lang="en-US" sz="2600" dirty="0"/>
                  <a:t> </a:t>
                </a:r>
              </a:p>
              <a:p>
                <a:pPr lvl="1"/>
                <a14:m>
                  <m:oMath xmlns:m="http://schemas.openxmlformats.org/officeDocument/2006/math">
                    <m:r>
                      <a:rPr lang="de-DE" sz="2600">
                        <a:latin typeface="Cambria Math" panose="02040503050406030204" pitchFamily="18" charset="0"/>
                      </a:rPr>
                      <m:t>2</m:t>
                    </m:r>
                    <m:r>
                      <a:rPr lang="de-DE" sz="2600" i="1">
                        <a:latin typeface="Cambria Math" panose="02040503050406030204" pitchFamily="18" charset="0"/>
                      </a:rPr>
                      <m:t>𝑡</m:t>
                    </m:r>
                    <m:r>
                      <a:rPr lang="de-DE" sz="2600" i="1">
                        <a:latin typeface="Cambria Math" panose="02040503050406030204" pitchFamily="18" charset="0"/>
                      </a:rPr>
                      <m:t>+1</m:t>
                    </m:r>
                  </m:oMath>
                </a14:m>
                <a:r>
                  <a:rPr lang="en-US" sz="2600" dirty="0"/>
                  <a:t> </a:t>
                </a:r>
                <a:r>
                  <a:rPr lang="en-US" sz="2600" dirty="0">
                    <a:solidFill>
                      <a:srgbClr val="7030A0"/>
                    </a:solidFill>
                  </a:rPr>
                  <a:t>receivers</a:t>
                </a:r>
              </a:p>
              <a:p>
                <a:pPr lvl="1"/>
                <a:r>
                  <a:rPr lang="en-US" sz="2600" dirty="0"/>
                  <a:t>Each </a:t>
                </a:r>
                <a:r>
                  <a:rPr lang="en-US" sz="2600" dirty="0">
                    <a:solidFill>
                      <a:srgbClr val="00B0F0"/>
                    </a:solidFill>
                  </a:rPr>
                  <a:t>D</a:t>
                </a:r>
                <a:r>
                  <a:rPr lang="en-US" sz="2600" baseline="-25000" dirty="0">
                    <a:solidFill>
                      <a:srgbClr val="00B0F0"/>
                    </a:solidFill>
                  </a:rPr>
                  <a:t>i</a:t>
                </a:r>
                <a:r>
                  <a:rPr lang="en-US" sz="2600" dirty="0"/>
                  <a:t> commits to a random value, sends opening to each </a:t>
                </a:r>
                <a:r>
                  <a:rPr lang="en-US" sz="2600" dirty="0" err="1">
                    <a:solidFill>
                      <a:srgbClr val="7030A0"/>
                    </a:solidFill>
                  </a:rPr>
                  <a:t>R</a:t>
                </a:r>
                <a:r>
                  <a:rPr lang="en-US" sz="2600" baseline="-25000" dirty="0" err="1">
                    <a:solidFill>
                      <a:srgbClr val="7030A0"/>
                    </a:solidFill>
                  </a:rPr>
                  <a:t>j</a:t>
                </a:r>
                <a:endParaRPr lang="en-US" sz="2600" baseline="-25000" dirty="0">
                  <a:solidFill>
                    <a:srgbClr val="7030A0"/>
                  </a:solidFill>
                </a:endParaRPr>
              </a:p>
              <a:p>
                <a:pPr lvl="1"/>
                <a:r>
                  <a:rPr lang="en-US" sz="2600" dirty="0"/>
                  <a:t>Each </a:t>
                </a:r>
                <a:r>
                  <a:rPr lang="en-US" sz="2600" dirty="0" err="1">
                    <a:solidFill>
                      <a:srgbClr val="7030A0"/>
                    </a:solidFill>
                  </a:rPr>
                  <a:t>R</a:t>
                </a:r>
                <a:r>
                  <a:rPr lang="en-US" sz="2600" baseline="-25000" dirty="0" err="1">
                    <a:solidFill>
                      <a:srgbClr val="7030A0"/>
                    </a:solidFill>
                  </a:rPr>
                  <a:t>j</a:t>
                </a:r>
                <a:r>
                  <a:rPr lang="en-US" sz="2600" dirty="0">
                    <a:solidFill>
                      <a:srgbClr val="7030A0"/>
                    </a:solidFill>
                  </a:rPr>
                  <a:t> </a:t>
                </a:r>
                <a:r>
                  <a:rPr lang="en-US" sz="2600" dirty="0"/>
                  <a:t>publishes all openings.</a:t>
                </a:r>
              </a:p>
              <a:p>
                <a:pPr lvl="1"/>
                <a:r>
                  <a:rPr lang="en-US" sz="2600" dirty="0">
                    <a:solidFill>
                      <a:srgbClr val="00B0F0"/>
                    </a:solidFill>
                  </a:rPr>
                  <a:t>D</a:t>
                </a:r>
                <a:r>
                  <a:rPr lang="en-US" sz="2600" baseline="-25000" dirty="0">
                    <a:solidFill>
                      <a:srgbClr val="00B0F0"/>
                    </a:solidFill>
                  </a:rPr>
                  <a:t>i</a:t>
                </a:r>
                <a:r>
                  <a:rPr lang="en-US" sz="2600" dirty="0"/>
                  <a:t>’s value counts if majority of receivers reveal a correct opening</a:t>
                </a:r>
              </a:p>
              <a:p>
                <a:pPr lvl="1"/>
                <a:r>
                  <a:rPr lang="en-US" sz="2600" dirty="0"/>
                  <a:t>Final result: XOR of all </a:t>
                </a:r>
                <a:r>
                  <a:rPr lang="en-US" sz="2600" dirty="0" err="1"/>
                  <a:t>r</a:t>
                </a:r>
                <a:r>
                  <a:rPr lang="en-US" sz="2600" baseline="-25000" dirty="0" err="1"/>
                  <a:t>i</a:t>
                </a:r>
                <a:r>
                  <a:rPr lang="en-US" sz="2600" dirty="0"/>
                  <a:t> that come from valid dealers</a:t>
                </a:r>
              </a:p>
            </p:txBody>
          </p:sp>
        </mc:Choice>
        <mc:Fallback>
          <p:sp>
            <p:nvSpPr>
              <p:cNvPr id="3" name="Inhaltsplatzhalter 2">
                <a:extLst>
                  <a:ext uri="{FF2B5EF4-FFF2-40B4-BE49-F238E27FC236}">
                    <a16:creationId xmlns:a16="http://schemas.microsoft.com/office/drawing/2014/main" id="{9F00036A-2049-D853-4D45-5FEBC60D4C3F}"/>
                  </a:ext>
                </a:extLst>
              </p:cNvPr>
              <p:cNvSpPr>
                <a:spLocks noGrp="1" noRot="1" noChangeAspect="1" noMove="1" noResize="1" noEditPoints="1" noAdjustHandles="1" noChangeArrowheads="1" noChangeShapeType="1" noTextEdit="1"/>
              </p:cNvSpPr>
              <p:nvPr>
                <p:ph idx="1"/>
              </p:nvPr>
            </p:nvSpPr>
            <p:spPr>
              <a:xfrm>
                <a:off x="838200" y="2206298"/>
                <a:ext cx="11340919" cy="3091118"/>
              </a:xfrm>
              <a:blipFill>
                <a:blip r:embed="rId3"/>
                <a:stretch>
                  <a:fillRect l="-1119" b="-1633"/>
                </a:stretch>
              </a:blipFill>
            </p:spPr>
            <p:txBody>
              <a:bodyPr/>
              <a:lstStyle/>
              <a:p>
                <a:r>
                  <a:rPr lang="en-US">
                    <a:noFill/>
                  </a:rPr>
                  <a:t> </a:t>
                </a:r>
              </a:p>
            </p:txBody>
          </p:sp>
        </mc:Fallback>
      </mc:AlternateContent>
      <p:sp>
        <p:nvSpPr>
          <p:cNvPr id="5" name="Rechteck 4">
            <a:extLst>
              <a:ext uri="{FF2B5EF4-FFF2-40B4-BE49-F238E27FC236}">
                <a16:creationId xmlns:a16="http://schemas.microsoft.com/office/drawing/2014/main" id="{1981C367-C1C7-C4B3-6A69-79FF89BE910F}"/>
              </a:ext>
            </a:extLst>
          </p:cNvPr>
          <p:cNvSpPr/>
          <p:nvPr/>
        </p:nvSpPr>
        <p:spPr>
          <a:xfrm>
            <a:off x="7263761" y="2432955"/>
            <a:ext cx="399956" cy="417865"/>
          </a:xfrm>
          <a:prstGeom prst="rect">
            <a:avLst/>
          </a:prstGeom>
          <a:noFill/>
          <a:ln w="190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00B0F0"/>
                </a:solidFill>
              </a:rPr>
              <a:t>D</a:t>
            </a:r>
            <a:r>
              <a:rPr lang="en-US" sz="1400" baseline="-25000" dirty="0">
                <a:solidFill>
                  <a:srgbClr val="00B0F0"/>
                </a:solidFill>
              </a:rPr>
              <a:t>2</a:t>
            </a:r>
          </a:p>
        </p:txBody>
      </p:sp>
      <p:sp>
        <p:nvSpPr>
          <p:cNvPr id="7" name="Rechteck 14">
            <a:extLst>
              <a:ext uri="{FF2B5EF4-FFF2-40B4-BE49-F238E27FC236}">
                <a16:creationId xmlns:a16="http://schemas.microsoft.com/office/drawing/2014/main" id="{93FCDFD1-B03E-8FD5-89A3-3E67D373F0AF}"/>
              </a:ext>
            </a:extLst>
          </p:cNvPr>
          <p:cNvSpPr/>
          <p:nvPr/>
        </p:nvSpPr>
        <p:spPr>
          <a:xfrm>
            <a:off x="7822436" y="2432955"/>
            <a:ext cx="399956" cy="417865"/>
          </a:xfrm>
          <a:prstGeom prst="rect">
            <a:avLst/>
          </a:prstGeom>
          <a:noFill/>
          <a:ln w="190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00B0F0"/>
                </a:solidFill>
              </a:rPr>
              <a:t>D</a:t>
            </a:r>
            <a:r>
              <a:rPr lang="en-US" sz="1400" baseline="-25000" dirty="0">
                <a:solidFill>
                  <a:srgbClr val="00B0F0"/>
                </a:solidFill>
              </a:rPr>
              <a:t>3</a:t>
            </a:r>
          </a:p>
        </p:txBody>
      </p:sp>
      <p:sp>
        <p:nvSpPr>
          <p:cNvPr id="9" name="Rechteck 17">
            <a:extLst>
              <a:ext uri="{FF2B5EF4-FFF2-40B4-BE49-F238E27FC236}">
                <a16:creationId xmlns:a16="http://schemas.microsoft.com/office/drawing/2014/main" id="{2303DFC4-9DFA-DE78-EF55-D78E85468206}"/>
              </a:ext>
            </a:extLst>
          </p:cNvPr>
          <p:cNvSpPr/>
          <p:nvPr/>
        </p:nvSpPr>
        <p:spPr>
          <a:xfrm>
            <a:off x="6705086" y="2432954"/>
            <a:ext cx="399956" cy="417865"/>
          </a:xfrm>
          <a:prstGeom prst="rect">
            <a:avLst/>
          </a:prstGeom>
          <a:noFill/>
          <a:ln w="190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00B0F0"/>
                </a:solidFill>
              </a:rPr>
              <a:t>D</a:t>
            </a:r>
            <a:r>
              <a:rPr lang="en-US" sz="1400" baseline="-25000" dirty="0">
                <a:solidFill>
                  <a:srgbClr val="00B0F0"/>
                </a:solidFill>
              </a:rPr>
              <a:t>1</a:t>
            </a:r>
          </a:p>
        </p:txBody>
      </p:sp>
      <p:sp>
        <p:nvSpPr>
          <p:cNvPr id="10" name="Rechteck 18">
            <a:extLst>
              <a:ext uri="{FF2B5EF4-FFF2-40B4-BE49-F238E27FC236}">
                <a16:creationId xmlns:a16="http://schemas.microsoft.com/office/drawing/2014/main" id="{943DE4BF-7D84-DA10-8210-29408AC0B16D}"/>
              </a:ext>
            </a:extLst>
          </p:cNvPr>
          <p:cNvSpPr/>
          <p:nvPr/>
        </p:nvSpPr>
        <p:spPr>
          <a:xfrm>
            <a:off x="9196263" y="2432957"/>
            <a:ext cx="399956" cy="417865"/>
          </a:xfrm>
          <a:prstGeom prst="rect">
            <a:avLst/>
          </a:prstGeom>
          <a:noFill/>
          <a:ln w="1905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7030A0"/>
                </a:solidFill>
              </a:rPr>
              <a:t>R</a:t>
            </a:r>
            <a:r>
              <a:rPr lang="en-US" sz="1400" baseline="-25000" dirty="0">
                <a:solidFill>
                  <a:srgbClr val="7030A0"/>
                </a:solidFill>
              </a:rPr>
              <a:t>2</a:t>
            </a:r>
          </a:p>
        </p:txBody>
      </p:sp>
      <p:sp>
        <p:nvSpPr>
          <p:cNvPr id="11" name="Rechteck 19">
            <a:extLst>
              <a:ext uri="{FF2B5EF4-FFF2-40B4-BE49-F238E27FC236}">
                <a16:creationId xmlns:a16="http://schemas.microsoft.com/office/drawing/2014/main" id="{F06E05E0-EE2E-C54A-CCA5-FE5FC4752058}"/>
              </a:ext>
            </a:extLst>
          </p:cNvPr>
          <p:cNvSpPr/>
          <p:nvPr/>
        </p:nvSpPr>
        <p:spPr>
          <a:xfrm>
            <a:off x="9754938" y="2432957"/>
            <a:ext cx="399956" cy="417865"/>
          </a:xfrm>
          <a:prstGeom prst="rect">
            <a:avLst/>
          </a:prstGeom>
          <a:noFill/>
          <a:ln w="1905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7030A0"/>
                </a:solidFill>
              </a:rPr>
              <a:t>R</a:t>
            </a:r>
            <a:r>
              <a:rPr lang="en-US" sz="1400" baseline="-25000" dirty="0">
                <a:solidFill>
                  <a:srgbClr val="7030A0"/>
                </a:solidFill>
              </a:rPr>
              <a:t>3</a:t>
            </a:r>
          </a:p>
        </p:txBody>
      </p:sp>
      <p:sp>
        <p:nvSpPr>
          <p:cNvPr id="12" name="Rechteck 20">
            <a:extLst>
              <a:ext uri="{FF2B5EF4-FFF2-40B4-BE49-F238E27FC236}">
                <a16:creationId xmlns:a16="http://schemas.microsoft.com/office/drawing/2014/main" id="{6E4207B3-7762-F458-DC40-557EEC4B0ED2}"/>
              </a:ext>
            </a:extLst>
          </p:cNvPr>
          <p:cNvSpPr/>
          <p:nvPr/>
        </p:nvSpPr>
        <p:spPr>
          <a:xfrm>
            <a:off x="10313613" y="2432957"/>
            <a:ext cx="399956" cy="417865"/>
          </a:xfrm>
          <a:prstGeom prst="rect">
            <a:avLst/>
          </a:prstGeom>
          <a:noFill/>
          <a:ln w="1905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7030A0"/>
                </a:solidFill>
              </a:rPr>
              <a:t>R</a:t>
            </a:r>
            <a:r>
              <a:rPr lang="en-US" sz="1400" baseline="-25000" dirty="0">
                <a:solidFill>
                  <a:srgbClr val="7030A0"/>
                </a:solidFill>
              </a:rPr>
              <a:t>4</a:t>
            </a:r>
          </a:p>
        </p:txBody>
      </p:sp>
      <p:sp>
        <p:nvSpPr>
          <p:cNvPr id="13" name="Rechteck 21">
            <a:extLst>
              <a:ext uri="{FF2B5EF4-FFF2-40B4-BE49-F238E27FC236}">
                <a16:creationId xmlns:a16="http://schemas.microsoft.com/office/drawing/2014/main" id="{7561B1C8-2FA6-59E3-A429-94C8F9E861E7}"/>
              </a:ext>
            </a:extLst>
          </p:cNvPr>
          <p:cNvSpPr/>
          <p:nvPr/>
        </p:nvSpPr>
        <p:spPr>
          <a:xfrm>
            <a:off x="10872288" y="2432957"/>
            <a:ext cx="399956" cy="417865"/>
          </a:xfrm>
          <a:prstGeom prst="rect">
            <a:avLst/>
          </a:prstGeom>
          <a:noFill/>
          <a:ln w="1905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7030A0"/>
                </a:solidFill>
              </a:rPr>
              <a:t>R</a:t>
            </a:r>
            <a:r>
              <a:rPr lang="en-US" sz="1400" baseline="-25000" dirty="0">
                <a:solidFill>
                  <a:srgbClr val="7030A0"/>
                </a:solidFill>
              </a:rPr>
              <a:t>5</a:t>
            </a:r>
          </a:p>
        </p:txBody>
      </p:sp>
      <p:sp>
        <p:nvSpPr>
          <p:cNvPr id="14" name="Rechteck 22">
            <a:extLst>
              <a:ext uri="{FF2B5EF4-FFF2-40B4-BE49-F238E27FC236}">
                <a16:creationId xmlns:a16="http://schemas.microsoft.com/office/drawing/2014/main" id="{FC91A3DC-DB53-C61E-F6ED-C82B85A9E89D}"/>
              </a:ext>
            </a:extLst>
          </p:cNvPr>
          <p:cNvSpPr/>
          <p:nvPr/>
        </p:nvSpPr>
        <p:spPr>
          <a:xfrm>
            <a:off x="8637588" y="2432956"/>
            <a:ext cx="399956" cy="417865"/>
          </a:xfrm>
          <a:prstGeom prst="rect">
            <a:avLst/>
          </a:prstGeom>
          <a:noFill/>
          <a:ln w="1905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7030A0"/>
                </a:solidFill>
              </a:rPr>
              <a:t>R</a:t>
            </a:r>
            <a:r>
              <a:rPr lang="en-US" sz="1400" baseline="-25000" dirty="0">
                <a:solidFill>
                  <a:srgbClr val="7030A0"/>
                </a:solidFill>
              </a:rPr>
              <a:t>1</a:t>
            </a:r>
          </a:p>
        </p:txBody>
      </p:sp>
      <p:cxnSp>
        <p:nvCxnSpPr>
          <p:cNvPr id="16" name="Gerade Verbindung mit Pfeil 26">
            <a:extLst>
              <a:ext uri="{FF2B5EF4-FFF2-40B4-BE49-F238E27FC236}">
                <a16:creationId xmlns:a16="http://schemas.microsoft.com/office/drawing/2014/main" id="{81760650-4B1A-8BC1-3E3A-315EBF6C1988}"/>
              </a:ext>
            </a:extLst>
          </p:cNvPr>
          <p:cNvCxnSpPr/>
          <p:nvPr/>
        </p:nvCxnSpPr>
        <p:spPr>
          <a:xfrm flipV="1">
            <a:off x="6905064" y="2030392"/>
            <a:ext cx="0" cy="329913"/>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Gerade Verbindung mit Pfeil 27">
            <a:extLst>
              <a:ext uri="{FF2B5EF4-FFF2-40B4-BE49-F238E27FC236}">
                <a16:creationId xmlns:a16="http://schemas.microsoft.com/office/drawing/2014/main" id="{E6DCB8CC-905D-7D2D-93BD-FC5D8ABDB031}"/>
              </a:ext>
            </a:extLst>
          </p:cNvPr>
          <p:cNvCxnSpPr/>
          <p:nvPr/>
        </p:nvCxnSpPr>
        <p:spPr>
          <a:xfrm flipV="1">
            <a:off x="7453707" y="2041342"/>
            <a:ext cx="0" cy="329913"/>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Gerade Verbindung mit Pfeil 28">
            <a:extLst>
              <a:ext uri="{FF2B5EF4-FFF2-40B4-BE49-F238E27FC236}">
                <a16:creationId xmlns:a16="http://schemas.microsoft.com/office/drawing/2014/main" id="{5E68AA9D-EBCE-2028-853F-43BCE75F3758}"/>
              </a:ext>
            </a:extLst>
          </p:cNvPr>
          <p:cNvCxnSpPr/>
          <p:nvPr/>
        </p:nvCxnSpPr>
        <p:spPr>
          <a:xfrm flipV="1">
            <a:off x="8012382" y="2030391"/>
            <a:ext cx="0" cy="329913"/>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Gerade Verbindung mit Pfeil 29">
            <a:extLst>
              <a:ext uri="{FF2B5EF4-FFF2-40B4-BE49-F238E27FC236}">
                <a16:creationId xmlns:a16="http://schemas.microsoft.com/office/drawing/2014/main" id="{29E61F4A-215A-A79B-0046-750E20AC9F59}"/>
              </a:ext>
            </a:extLst>
          </p:cNvPr>
          <p:cNvCxnSpPr/>
          <p:nvPr/>
        </p:nvCxnSpPr>
        <p:spPr>
          <a:xfrm flipV="1">
            <a:off x="8792594" y="2030391"/>
            <a:ext cx="0" cy="329913"/>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Gerade Verbindung mit Pfeil 30">
            <a:extLst>
              <a:ext uri="{FF2B5EF4-FFF2-40B4-BE49-F238E27FC236}">
                <a16:creationId xmlns:a16="http://schemas.microsoft.com/office/drawing/2014/main" id="{A746D166-1C75-96F5-764D-4C7A4E2773A2}"/>
              </a:ext>
            </a:extLst>
          </p:cNvPr>
          <p:cNvCxnSpPr/>
          <p:nvPr/>
        </p:nvCxnSpPr>
        <p:spPr>
          <a:xfrm flipV="1">
            <a:off x="9396241" y="2031215"/>
            <a:ext cx="0" cy="329913"/>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Gerade Verbindung mit Pfeil 31">
            <a:extLst>
              <a:ext uri="{FF2B5EF4-FFF2-40B4-BE49-F238E27FC236}">
                <a16:creationId xmlns:a16="http://schemas.microsoft.com/office/drawing/2014/main" id="{20158BCF-9A47-93EF-060B-864C82095A57}"/>
              </a:ext>
            </a:extLst>
          </p:cNvPr>
          <p:cNvCxnSpPr/>
          <p:nvPr/>
        </p:nvCxnSpPr>
        <p:spPr>
          <a:xfrm flipV="1">
            <a:off x="9953805" y="2030391"/>
            <a:ext cx="0" cy="329913"/>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Gerade Verbindung mit Pfeil 32">
            <a:extLst>
              <a:ext uri="{FF2B5EF4-FFF2-40B4-BE49-F238E27FC236}">
                <a16:creationId xmlns:a16="http://schemas.microsoft.com/office/drawing/2014/main" id="{D9DF1A09-4591-8A11-FEB9-37A1FB91B376}"/>
              </a:ext>
            </a:extLst>
          </p:cNvPr>
          <p:cNvCxnSpPr/>
          <p:nvPr/>
        </p:nvCxnSpPr>
        <p:spPr>
          <a:xfrm flipV="1">
            <a:off x="10513591" y="2042166"/>
            <a:ext cx="0" cy="329913"/>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41" name="Gerade Verbindung mit Pfeil 33">
            <a:extLst>
              <a:ext uri="{FF2B5EF4-FFF2-40B4-BE49-F238E27FC236}">
                <a16:creationId xmlns:a16="http://schemas.microsoft.com/office/drawing/2014/main" id="{5D671577-8E67-93D6-F9C7-CC027D911FE0}"/>
              </a:ext>
            </a:extLst>
          </p:cNvPr>
          <p:cNvCxnSpPr/>
          <p:nvPr/>
        </p:nvCxnSpPr>
        <p:spPr>
          <a:xfrm flipV="1">
            <a:off x="11051459" y="2030391"/>
            <a:ext cx="0" cy="329913"/>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42" name="Textfeld 34">
            <a:extLst>
              <a:ext uri="{FF2B5EF4-FFF2-40B4-BE49-F238E27FC236}">
                <a16:creationId xmlns:a16="http://schemas.microsoft.com/office/drawing/2014/main" id="{E7DE2DC9-9DFD-6E15-85BA-E9192DC7BE9A}"/>
              </a:ext>
            </a:extLst>
          </p:cNvPr>
          <p:cNvSpPr txBox="1"/>
          <p:nvPr/>
        </p:nvSpPr>
        <p:spPr>
          <a:xfrm>
            <a:off x="6580711" y="1755362"/>
            <a:ext cx="651460" cy="276999"/>
          </a:xfrm>
          <a:prstGeom prst="rect">
            <a:avLst/>
          </a:prstGeom>
          <a:noFill/>
        </p:spPr>
        <p:txBody>
          <a:bodyPr wrap="none" rtlCol="0">
            <a:spAutoFit/>
          </a:bodyPr>
          <a:lstStyle/>
          <a:p>
            <a:r>
              <a:rPr lang="en-US" sz="1200" dirty="0"/>
              <a:t>com(r</a:t>
            </a:r>
            <a:r>
              <a:rPr lang="en-US" sz="1200" baseline="-25000" dirty="0"/>
              <a:t>1</a:t>
            </a:r>
            <a:r>
              <a:rPr lang="en-US" sz="1200" dirty="0"/>
              <a:t>)</a:t>
            </a:r>
          </a:p>
        </p:txBody>
      </p:sp>
      <p:sp>
        <p:nvSpPr>
          <p:cNvPr id="43" name="Textfeld 36">
            <a:extLst>
              <a:ext uri="{FF2B5EF4-FFF2-40B4-BE49-F238E27FC236}">
                <a16:creationId xmlns:a16="http://schemas.microsoft.com/office/drawing/2014/main" id="{744C1769-FC1A-7437-AC46-5FF1251C06CF}"/>
              </a:ext>
            </a:extLst>
          </p:cNvPr>
          <p:cNvSpPr txBox="1"/>
          <p:nvPr/>
        </p:nvSpPr>
        <p:spPr>
          <a:xfrm>
            <a:off x="7653640" y="1746926"/>
            <a:ext cx="651460" cy="276999"/>
          </a:xfrm>
          <a:prstGeom prst="rect">
            <a:avLst/>
          </a:prstGeom>
          <a:noFill/>
        </p:spPr>
        <p:txBody>
          <a:bodyPr wrap="none" rtlCol="0">
            <a:spAutoFit/>
          </a:bodyPr>
          <a:lstStyle/>
          <a:p>
            <a:r>
              <a:rPr lang="en-US" sz="1200" dirty="0"/>
              <a:t>com(r</a:t>
            </a:r>
            <a:r>
              <a:rPr lang="en-US" sz="1200" baseline="-25000" dirty="0"/>
              <a:t>3</a:t>
            </a:r>
            <a:r>
              <a:rPr lang="en-US" sz="1200" dirty="0"/>
              <a:t>)</a:t>
            </a:r>
          </a:p>
        </p:txBody>
      </p:sp>
      <p:sp>
        <p:nvSpPr>
          <p:cNvPr id="44" name="Textfeld 37">
            <a:extLst>
              <a:ext uri="{FF2B5EF4-FFF2-40B4-BE49-F238E27FC236}">
                <a16:creationId xmlns:a16="http://schemas.microsoft.com/office/drawing/2014/main" id="{E9325AC1-BB37-A902-6935-6D97B8A0863E}"/>
              </a:ext>
            </a:extLst>
          </p:cNvPr>
          <p:cNvSpPr txBox="1"/>
          <p:nvPr/>
        </p:nvSpPr>
        <p:spPr>
          <a:xfrm>
            <a:off x="8378478" y="1379262"/>
            <a:ext cx="739305" cy="646331"/>
          </a:xfrm>
          <a:prstGeom prst="rect">
            <a:avLst/>
          </a:prstGeom>
          <a:noFill/>
        </p:spPr>
        <p:txBody>
          <a:bodyPr wrap="none" rtlCol="0">
            <a:spAutoFit/>
          </a:bodyPr>
          <a:lstStyle/>
          <a:p>
            <a:r>
              <a:rPr lang="en-US" sz="1200" dirty="0"/>
              <a:t>open(r</a:t>
            </a:r>
            <a:r>
              <a:rPr lang="en-US" sz="1200" baseline="-25000" dirty="0"/>
              <a:t>1</a:t>
            </a:r>
            <a:r>
              <a:rPr lang="en-US" sz="1200" dirty="0"/>
              <a:t>),</a:t>
            </a:r>
          </a:p>
          <a:p>
            <a:r>
              <a:rPr lang="en-US" sz="1200" dirty="0"/>
              <a:t>open(r</a:t>
            </a:r>
            <a:r>
              <a:rPr lang="en-US" sz="1200" baseline="-25000" dirty="0"/>
              <a:t>2</a:t>
            </a:r>
            <a:r>
              <a:rPr lang="en-US" sz="1200" dirty="0"/>
              <a:t>)</a:t>
            </a:r>
          </a:p>
          <a:p>
            <a:r>
              <a:rPr lang="en-US" sz="1200" dirty="0"/>
              <a:t>open(r</a:t>
            </a:r>
            <a:r>
              <a:rPr lang="en-US" sz="1200" baseline="-25000" dirty="0"/>
              <a:t>3</a:t>
            </a:r>
            <a:r>
              <a:rPr lang="en-US" sz="1200" dirty="0"/>
              <a:t>)</a:t>
            </a:r>
          </a:p>
        </p:txBody>
      </p:sp>
      <p:sp>
        <p:nvSpPr>
          <p:cNvPr id="46" name="Textfeld 36">
            <a:extLst>
              <a:ext uri="{FF2B5EF4-FFF2-40B4-BE49-F238E27FC236}">
                <a16:creationId xmlns:a16="http://schemas.microsoft.com/office/drawing/2014/main" id="{D66C05D9-86B0-CDC8-90FB-FD00F209A6D4}"/>
              </a:ext>
            </a:extLst>
          </p:cNvPr>
          <p:cNvSpPr txBox="1"/>
          <p:nvPr/>
        </p:nvSpPr>
        <p:spPr>
          <a:xfrm>
            <a:off x="7116689" y="1753392"/>
            <a:ext cx="651460" cy="276999"/>
          </a:xfrm>
          <a:prstGeom prst="rect">
            <a:avLst/>
          </a:prstGeom>
          <a:noFill/>
        </p:spPr>
        <p:txBody>
          <a:bodyPr wrap="none" rtlCol="0">
            <a:spAutoFit/>
          </a:bodyPr>
          <a:lstStyle/>
          <a:p>
            <a:r>
              <a:rPr lang="en-US" sz="1200" dirty="0"/>
              <a:t>com(r</a:t>
            </a:r>
            <a:r>
              <a:rPr lang="en-US" sz="1200" baseline="-25000" dirty="0"/>
              <a:t>2</a:t>
            </a:r>
            <a:r>
              <a:rPr lang="en-US" sz="1200" dirty="0"/>
              <a:t>)</a:t>
            </a:r>
          </a:p>
        </p:txBody>
      </p:sp>
      <p:cxnSp>
        <p:nvCxnSpPr>
          <p:cNvPr id="47" name="Verbinder: gewinkelt 62">
            <a:extLst>
              <a:ext uri="{FF2B5EF4-FFF2-40B4-BE49-F238E27FC236}">
                <a16:creationId xmlns:a16="http://schemas.microsoft.com/office/drawing/2014/main" id="{AE2C976A-D468-8F28-8705-6316941E83E9}"/>
              </a:ext>
            </a:extLst>
          </p:cNvPr>
          <p:cNvCxnSpPr>
            <a:cxnSpLocks/>
            <a:endCxn id="10" idx="2"/>
          </p:cNvCxnSpPr>
          <p:nvPr/>
        </p:nvCxnSpPr>
        <p:spPr>
          <a:xfrm>
            <a:off x="6915847" y="2843645"/>
            <a:ext cx="2480394" cy="7177"/>
          </a:xfrm>
          <a:prstGeom prst="bentConnector4">
            <a:avLst>
              <a:gd name="adj1" fmla="val 121"/>
              <a:gd name="adj2" fmla="val 1226649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2" name="Straight Connector 136">
            <a:extLst>
              <a:ext uri="{FF2B5EF4-FFF2-40B4-BE49-F238E27FC236}">
                <a16:creationId xmlns:a16="http://schemas.microsoft.com/office/drawing/2014/main" id="{FEA39FDD-1EFA-A5F9-6E13-8B8D15DB69CF}"/>
              </a:ext>
            </a:extLst>
          </p:cNvPr>
          <p:cNvCxnSpPr>
            <a:cxnSpLocks/>
            <a:stCxn id="14" idx="2"/>
          </p:cNvCxnSpPr>
          <p:nvPr/>
        </p:nvCxnSpPr>
        <p:spPr>
          <a:xfrm>
            <a:off x="8837566" y="2850821"/>
            <a:ext cx="0" cy="889906"/>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Verbinder: gewinkelt 62">
            <a:extLst>
              <a:ext uri="{FF2B5EF4-FFF2-40B4-BE49-F238E27FC236}">
                <a16:creationId xmlns:a16="http://schemas.microsoft.com/office/drawing/2014/main" id="{F067341C-03A2-5312-63FE-0939267612CC}"/>
              </a:ext>
            </a:extLst>
          </p:cNvPr>
          <p:cNvCxnSpPr>
            <a:cxnSpLocks/>
            <a:endCxn id="11" idx="2"/>
          </p:cNvCxnSpPr>
          <p:nvPr/>
        </p:nvCxnSpPr>
        <p:spPr>
          <a:xfrm>
            <a:off x="6915847" y="2845258"/>
            <a:ext cx="3039069" cy="5564"/>
          </a:xfrm>
          <a:prstGeom prst="bentConnector4">
            <a:avLst>
              <a:gd name="adj1" fmla="val 90"/>
              <a:gd name="adj2" fmla="val 15870669"/>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4" name="Verbinder: gewinkelt 62">
            <a:extLst>
              <a:ext uri="{FF2B5EF4-FFF2-40B4-BE49-F238E27FC236}">
                <a16:creationId xmlns:a16="http://schemas.microsoft.com/office/drawing/2014/main" id="{51BB1568-E205-0105-BEF1-BB42271E8E67}"/>
              </a:ext>
            </a:extLst>
          </p:cNvPr>
          <p:cNvCxnSpPr>
            <a:cxnSpLocks/>
            <a:endCxn id="12" idx="2"/>
          </p:cNvCxnSpPr>
          <p:nvPr/>
        </p:nvCxnSpPr>
        <p:spPr>
          <a:xfrm>
            <a:off x="6914736" y="2841670"/>
            <a:ext cx="3598855" cy="9152"/>
          </a:xfrm>
          <a:prstGeom prst="bentConnector4">
            <a:avLst>
              <a:gd name="adj1" fmla="val 175"/>
              <a:gd name="adj2" fmla="val 968785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6" name="Verbinder: gewinkelt 62">
            <a:extLst>
              <a:ext uri="{FF2B5EF4-FFF2-40B4-BE49-F238E27FC236}">
                <a16:creationId xmlns:a16="http://schemas.microsoft.com/office/drawing/2014/main" id="{67CB922F-BE93-BA44-5F95-44B27264112B}"/>
              </a:ext>
            </a:extLst>
          </p:cNvPr>
          <p:cNvCxnSpPr>
            <a:cxnSpLocks/>
            <a:endCxn id="13" idx="2"/>
          </p:cNvCxnSpPr>
          <p:nvPr/>
        </p:nvCxnSpPr>
        <p:spPr>
          <a:xfrm>
            <a:off x="6914736" y="2843442"/>
            <a:ext cx="4157530" cy="7380"/>
          </a:xfrm>
          <a:prstGeom prst="bentConnector4">
            <a:avLst>
              <a:gd name="adj1" fmla="val 154"/>
              <a:gd name="adj2" fmla="val 11969702"/>
            </a:avLst>
          </a:prstGeom>
          <a:ln>
            <a:tailEnd type="triangle"/>
          </a:ln>
        </p:spPr>
        <p:style>
          <a:lnRef idx="1">
            <a:schemeClr val="accent1"/>
          </a:lnRef>
          <a:fillRef idx="0">
            <a:schemeClr val="accent1"/>
          </a:fillRef>
          <a:effectRef idx="0">
            <a:schemeClr val="accent1"/>
          </a:effectRef>
          <a:fontRef idx="minor">
            <a:schemeClr val="tx1"/>
          </a:fontRef>
        </p:style>
      </p:cxnSp>
      <p:sp>
        <p:nvSpPr>
          <p:cNvPr id="57" name="Textfeld 37">
            <a:extLst>
              <a:ext uri="{FF2B5EF4-FFF2-40B4-BE49-F238E27FC236}">
                <a16:creationId xmlns:a16="http://schemas.microsoft.com/office/drawing/2014/main" id="{D85F261E-2155-0E8F-4BB3-F6AA9303127C}"/>
              </a:ext>
            </a:extLst>
          </p:cNvPr>
          <p:cNvSpPr txBox="1"/>
          <p:nvPr/>
        </p:nvSpPr>
        <p:spPr>
          <a:xfrm>
            <a:off x="9016169" y="1380392"/>
            <a:ext cx="739305" cy="646331"/>
          </a:xfrm>
          <a:prstGeom prst="rect">
            <a:avLst/>
          </a:prstGeom>
          <a:noFill/>
        </p:spPr>
        <p:txBody>
          <a:bodyPr wrap="none" rtlCol="0">
            <a:spAutoFit/>
          </a:bodyPr>
          <a:lstStyle/>
          <a:p>
            <a:r>
              <a:rPr lang="en-US" sz="1200" dirty="0"/>
              <a:t>open(r</a:t>
            </a:r>
            <a:r>
              <a:rPr lang="en-US" sz="1200" baseline="-25000" dirty="0"/>
              <a:t>1</a:t>
            </a:r>
            <a:r>
              <a:rPr lang="en-US" sz="1200" dirty="0"/>
              <a:t>),</a:t>
            </a:r>
          </a:p>
          <a:p>
            <a:r>
              <a:rPr lang="en-US" sz="1200" dirty="0"/>
              <a:t>open(r</a:t>
            </a:r>
            <a:r>
              <a:rPr lang="en-US" sz="1200" baseline="-25000" dirty="0"/>
              <a:t>2</a:t>
            </a:r>
            <a:r>
              <a:rPr lang="en-US" sz="1200" dirty="0"/>
              <a:t>)</a:t>
            </a:r>
          </a:p>
          <a:p>
            <a:r>
              <a:rPr lang="en-US" sz="1200" dirty="0"/>
              <a:t>open(r</a:t>
            </a:r>
            <a:r>
              <a:rPr lang="en-US" sz="1200" baseline="-25000" dirty="0"/>
              <a:t>3</a:t>
            </a:r>
            <a:r>
              <a:rPr lang="en-US" sz="1200" dirty="0"/>
              <a:t>)</a:t>
            </a:r>
          </a:p>
        </p:txBody>
      </p:sp>
      <p:sp>
        <p:nvSpPr>
          <p:cNvPr id="58" name="Textfeld 37">
            <a:extLst>
              <a:ext uri="{FF2B5EF4-FFF2-40B4-BE49-F238E27FC236}">
                <a16:creationId xmlns:a16="http://schemas.microsoft.com/office/drawing/2014/main" id="{6DB0A12D-0976-4D2F-6520-8DD6E02F4F05}"/>
              </a:ext>
            </a:extLst>
          </p:cNvPr>
          <p:cNvSpPr txBox="1"/>
          <p:nvPr/>
        </p:nvSpPr>
        <p:spPr>
          <a:xfrm>
            <a:off x="9611087" y="1386741"/>
            <a:ext cx="739305" cy="646331"/>
          </a:xfrm>
          <a:prstGeom prst="rect">
            <a:avLst/>
          </a:prstGeom>
          <a:noFill/>
        </p:spPr>
        <p:txBody>
          <a:bodyPr wrap="none" rtlCol="0">
            <a:spAutoFit/>
          </a:bodyPr>
          <a:lstStyle/>
          <a:p>
            <a:r>
              <a:rPr lang="en-US" sz="1200" dirty="0"/>
              <a:t>open(r</a:t>
            </a:r>
            <a:r>
              <a:rPr lang="en-US" sz="1200" baseline="-25000" dirty="0"/>
              <a:t>1</a:t>
            </a:r>
            <a:r>
              <a:rPr lang="en-US" sz="1200" dirty="0"/>
              <a:t>),</a:t>
            </a:r>
          </a:p>
          <a:p>
            <a:r>
              <a:rPr lang="en-US" sz="1200" dirty="0"/>
              <a:t>open(r</a:t>
            </a:r>
            <a:r>
              <a:rPr lang="en-US" sz="1200" baseline="-25000" dirty="0"/>
              <a:t>2</a:t>
            </a:r>
            <a:r>
              <a:rPr lang="en-US" sz="1200" dirty="0"/>
              <a:t>)</a:t>
            </a:r>
          </a:p>
          <a:p>
            <a:r>
              <a:rPr lang="en-US" sz="1200" dirty="0"/>
              <a:t>open(r</a:t>
            </a:r>
            <a:r>
              <a:rPr lang="en-US" sz="1200" baseline="-25000" dirty="0"/>
              <a:t>3</a:t>
            </a:r>
            <a:r>
              <a:rPr lang="en-US" sz="1200" dirty="0"/>
              <a:t>)</a:t>
            </a:r>
          </a:p>
        </p:txBody>
      </p:sp>
      <p:sp>
        <p:nvSpPr>
          <p:cNvPr id="59" name="Textfeld 37">
            <a:extLst>
              <a:ext uri="{FF2B5EF4-FFF2-40B4-BE49-F238E27FC236}">
                <a16:creationId xmlns:a16="http://schemas.microsoft.com/office/drawing/2014/main" id="{D23D7AF7-93B8-CA5B-ADB8-8E2D68826A4A}"/>
              </a:ext>
            </a:extLst>
          </p:cNvPr>
          <p:cNvSpPr txBox="1"/>
          <p:nvPr/>
        </p:nvSpPr>
        <p:spPr>
          <a:xfrm>
            <a:off x="10206004" y="1374040"/>
            <a:ext cx="739305" cy="646331"/>
          </a:xfrm>
          <a:prstGeom prst="rect">
            <a:avLst/>
          </a:prstGeom>
          <a:noFill/>
        </p:spPr>
        <p:txBody>
          <a:bodyPr wrap="none" rtlCol="0">
            <a:spAutoFit/>
          </a:bodyPr>
          <a:lstStyle/>
          <a:p>
            <a:r>
              <a:rPr lang="en-US" sz="1200" dirty="0"/>
              <a:t>open(r</a:t>
            </a:r>
            <a:r>
              <a:rPr lang="en-US" sz="1200" baseline="-25000" dirty="0"/>
              <a:t>1</a:t>
            </a:r>
            <a:r>
              <a:rPr lang="en-US" sz="1200" dirty="0"/>
              <a:t>),</a:t>
            </a:r>
          </a:p>
          <a:p>
            <a:r>
              <a:rPr lang="en-US" sz="1200" dirty="0"/>
              <a:t>open(r</a:t>
            </a:r>
            <a:r>
              <a:rPr lang="en-US" sz="1200" baseline="-25000" dirty="0"/>
              <a:t>2</a:t>
            </a:r>
            <a:r>
              <a:rPr lang="en-US" sz="1200" dirty="0"/>
              <a:t>)</a:t>
            </a:r>
          </a:p>
          <a:p>
            <a:r>
              <a:rPr lang="en-US" sz="1200" dirty="0"/>
              <a:t>open(r</a:t>
            </a:r>
            <a:r>
              <a:rPr lang="en-US" sz="1200" baseline="-25000" dirty="0"/>
              <a:t>3</a:t>
            </a:r>
            <a:r>
              <a:rPr lang="en-US" sz="1200" dirty="0"/>
              <a:t>)</a:t>
            </a:r>
          </a:p>
        </p:txBody>
      </p:sp>
      <p:sp>
        <p:nvSpPr>
          <p:cNvPr id="60" name="Textfeld 37">
            <a:extLst>
              <a:ext uri="{FF2B5EF4-FFF2-40B4-BE49-F238E27FC236}">
                <a16:creationId xmlns:a16="http://schemas.microsoft.com/office/drawing/2014/main" id="{0163FB46-3CD0-D728-ED0F-FE5D916D47B1}"/>
              </a:ext>
            </a:extLst>
          </p:cNvPr>
          <p:cNvSpPr txBox="1"/>
          <p:nvPr/>
        </p:nvSpPr>
        <p:spPr>
          <a:xfrm>
            <a:off x="10843695" y="1374039"/>
            <a:ext cx="739305" cy="646331"/>
          </a:xfrm>
          <a:prstGeom prst="rect">
            <a:avLst/>
          </a:prstGeom>
          <a:noFill/>
        </p:spPr>
        <p:txBody>
          <a:bodyPr wrap="none" rtlCol="0">
            <a:spAutoFit/>
          </a:bodyPr>
          <a:lstStyle/>
          <a:p>
            <a:r>
              <a:rPr lang="en-US" sz="1200" dirty="0"/>
              <a:t>open(r</a:t>
            </a:r>
            <a:r>
              <a:rPr lang="en-US" sz="1200" baseline="-25000" dirty="0"/>
              <a:t>1</a:t>
            </a:r>
            <a:r>
              <a:rPr lang="en-US" sz="1200" dirty="0"/>
              <a:t>),</a:t>
            </a:r>
          </a:p>
          <a:p>
            <a:r>
              <a:rPr lang="en-US" sz="1200" dirty="0"/>
              <a:t>open(r</a:t>
            </a:r>
            <a:r>
              <a:rPr lang="en-US" sz="1200" baseline="-25000" dirty="0"/>
              <a:t>2</a:t>
            </a:r>
            <a:r>
              <a:rPr lang="en-US" sz="1200" dirty="0"/>
              <a:t>)</a:t>
            </a:r>
          </a:p>
          <a:p>
            <a:r>
              <a:rPr lang="en-US" sz="1200" dirty="0"/>
              <a:t>open(r</a:t>
            </a:r>
            <a:r>
              <a:rPr lang="en-US" sz="1200" baseline="-25000" dirty="0"/>
              <a:t>3</a:t>
            </a:r>
            <a:r>
              <a:rPr lang="en-US" sz="1200" dirty="0"/>
              <a:t>)</a:t>
            </a:r>
          </a:p>
        </p:txBody>
      </p:sp>
      <p:sp>
        <p:nvSpPr>
          <p:cNvPr id="64" name="Inhaltsplatzhalter 2">
            <a:extLst>
              <a:ext uri="{FF2B5EF4-FFF2-40B4-BE49-F238E27FC236}">
                <a16:creationId xmlns:a16="http://schemas.microsoft.com/office/drawing/2014/main" id="{9415935C-8937-6B6F-9BA4-703E1F7FCCD8}"/>
              </a:ext>
            </a:extLst>
          </p:cNvPr>
          <p:cNvSpPr txBox="1">
            <a:spLocks/>
          </p:cNvSpPr>
          <p:nvPr/>
        </p:nvSpPr>
        <p:spPr>
          <a:xfrm>
            <a:off x="1221484" y="5671940"/>
            <a:ext cx="9774912" cy="60071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r>
              <a:rPr lang="en-US" sz="2800" dirty="0"/>
              <a:t>At least one dealer is honest, so the randomness is good, right?</a:t>
            </a:r>
          </a:p>
        </p:txBody>
      </p:sp>
      <p:sp>
        <p:nvSpPr>
          <p:cNvPr id="51" name="Textfeld 50">
            <a:extLst>
              <a:ext uri="{FF2B5EF4-FFF2-40B4-BE49-F238E27FC236}">
                <a16:creationId xmlns:a16="http://schemas.microsoft.com/office/drawing/2014/main" id="{C8251060-D4C8-1E74-2C9C-2E956C4B6EF0}"/>
              </a:ext>
            </a:extLst>
          </p:cNvPr>
          <p:cNvSpPr txBox="1"/>
          <p:nvPr/>
        </p:nvSpPr>
        <p:spPr>
          <a:xfrm>
            <a:off x="7081583" y="3485060"/>
            <a:ext cx="721672" cy="276999"/>
          </a:xfrm>
          <a:prstGeom prst="rect">
            <a:avLst/>
          </a:prstGeom>
          <a:noFill/>
        </p:spPr>
        <p:txBody>
          <a:bodyPr wrap="none" rtlCol="0">
            <a:spAutoFit/>
          </a:bodyPr>
          <a:lstStyle/>
          <a:p>
            <a:r>
              <a:rPr lang="en-US" sz="1200" dirty="0"/>
              <a:t>Open(r</a:t>
            </a:r>
            <a:r>
              <a:rPr lang="en-US" sz="1200" baseline="-25000" dirty="0"/>
              <a:t>1</a:t>
            </a:r>
            <a:r>
              <a:rPr lang="en-US" sz="1200" dirty="0"/>
              <a:t>)</a:t>
            </a:r>
          </a:p>
        </p:txBody>
      </p:sp>
      <p:sp>
        <p:nvSpPr>
          <p:cNvPr id="61" name="Textfeld 60">
            <a:extLst>
              <a:ext uri="{FF2B5EF4-FFF2-40B4-BE49-F238E27FC236}">
                <a16:creationId xmlns:a16="http://schemas.microsoft.com/office/drawing/2014/main" id="{B34797D8-C244-1667-75B3-453608DE04F5}"/>
              </a:ext>
            </a:extLst>
          </p:cNvPr>
          <p:cNvSpPr txBox="1"/>
          <p:nvPr/>
        </p:nvSpPr>
        <p:spPr>
          <a:xfrm>
            <a:off x="7600571" y="3195527"/>
            <a:ext cx="721672" cy="276999"/>
          </a:xfrm>
          <a:prstGeom prst="rect">
            <a:avLst/>
          </a:prstGeom>
          <a:noFill/>
        </p:spPr>
        <p:txBody>
          <a:bodyPr wrap="none" rtlCol="0">
            <a:spAutoFit/>
          </a:bodyPr>
          <a:lstStyle/>
          <a:p>
            <a:r>
              <a:rPr lang="en-US" sz="1200" dirty="0"/>
              <a:t>Open(r</a:t>
            </a:r>
            <a:r>
              <a:rPr lang="en-US" sz="1200" baseline="-25000" dirty="0"/>
              <a:t>2</a:t>
            </a:r>
            <a:r>
              <a:rPr lang="en-US" sz="1200" dirty="0"/>
              <a:t>)</a:t>
            </a:r>
          </a:p>
        </p:txBody>
      </p:sp>
      <p:sp>
        <p:nvSpPr>
          <p:cNvPr id="62" name="Textfeld 61">
            <a:extLst>
              <a:ext uri="{FF2B5EF4-FFF2-40B4-BE49-F238E27FC236}">
                <a16:creationId xmlns:a16="http://schemas.microsoft.com/office/drawing/2014/main" id="{E36729BB-C2FF-22D9-E1B0-267504B711CB}"/>
              </a:ext>
            </a:extLst>
          </p:cNvPr>
          <p:cNvSpPr txBox="1"/>
          <p:nvPr/>
        </p:nvSpPr>
        <p:spPr>
          <a:xfrm>
            <a:off x="8110314" y="2910194"/>
            <a:ext cx="721672" cy="276999"/>
          </a:xfrm>
          <a:prstGeom prst="rect">
            <a:avLst/>
          </a:prstGeom>
          <a:noFill/>
        </p:spPr>
        <p:txBody>
          <a:bodyPr wrap="none" rtlCol="0">
            <a:spAutoFit/>
          </a:bodyPr>
          <a:lstStyle/>
          <a:p>
            <a:r>
              <a:rPr lang="en-US" sz="1200" dirty="0"/>
              <a:t>Open(r</a:t>
            </a:r>
            <a:r>
              <a:rPr lang="en-US" sz="1200" baseline="-25000" dirty="0"/>
              <a:t>3</a:t>
            </a:r>
            <a:r>
              <a:rPr lang="en-US" sz="1200" dirty="0"/>
              <a:t>)</a:t>
            </a:r>
          </a:p>
        </p:txBody>
      </p:sp>
      <p:cxnSp>
        <p:nvCxnSpPr>
          <p:cNvPr id="19" name="Elbow Connector 18">
            <a:extLst>
              <a:ext uri="{FF2B5EF4-FFF2-40B4-BE49-F238E27FC236}">
                <a16:creationId xmlns:a16="http://schemas.microsoft.com/office/drawing/2014/main" id="{72F8EFB8-99D1-6F20-5E89-E5F235962757}"/>
              </a:ext>
            </a:extLst>
          </p:cNvPr>
          <p:cNvCxnSpPr>
            <a:cxnSpLocks/>
            <a:stCxn id="5" idx="2"/>
          </p:cNvCxnSpPr>
          <p:nvPr/>
        </p:nvCxnSpPr>
        <p:spPr>
          <a:xfrm rot="16200000" flipH="1">
            <a:off x="8984484" y="1330075"/>
            <a:ext cx="566286" cy="3607776"/>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40" name="Elbow Connector 39">
            <a:extLst>
              <a:ext uri="{FF2B5EF4-FFF2-40B4-BE49-F238E27FC236}">
                <a16:creationId xmlns:a16="http://schemas.microsoft.com/office/drawing/2014/main" id="{61B84AF5-521C-D41A-8548-EC3F4717FAE5}"/>
              </a:ext>
            </a:extLst>
          </p:cNvPr>
          <p:cNvCxnSpPr>
            <a:cxnSpLocks/>
          </p:cNvCxnSpPr>
          <p:nvPr/>
        </p:nvCxnSpPr>
        <p:spPr>
          <a:xfrm>
            <a:off x="8012382" y="2850819"/>
            <a:ext cx="3059133" cy="275558"/>
          </a:xfrm>
          <a:prstGeom prst="bentConnector3">
            <a:avLst>
              <a:gd name="adj1" fmla="val 182"/>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5128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1"/>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52"/>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7"/>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53"/>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54"/>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56"/>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46"/>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7"/>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61"/>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19"/>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24"/>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43"/>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62"/>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40"/>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44"/>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25"/>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57"/>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26"/>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58"/>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36"/>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59"/>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39"/>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grpId="0" nodeType="clickEffect">
                                  <p:stCondLst>
                                    <p:cond delay="0"/>
                                  </p:stCondLst>
                                  <p:childTnLst>
                                    <p:set>
                                      <p:cBhvr>
                                        <p:cTn id="108" dur="1" fill="hold">
                                          <p:stCondLst>
                                            <p:cond delay="0"/>
                                          </p:stCondLst>
                                        </p:cTn>
                                        <p:tgtEl>
                                          <p:spTgt spid="60"/>
                                        </p:tgtEl>
                                        <p:attrNameLst>
                                          <p:attrName>style.visibility</p:attrName>
                                        </p:attrNameLst>
                                      </p:cBhvr>
                                      <p:to>
                                        <p:strVal val="visible"/>
                                      </p:to>
                                    </p:set>
                                  </p:childTnLst>
                                </p:cTn>
                              </p:par>
                              <p:par>
                                <p:cTn id="109" presetID="1" presetClass="entr" presetSubtype="0" fill="hold" nodeType="withEffect">
                                  <p:stCondLst>
                                    <p:cond delay="0"/>
                                  </p:stCondLst>
                                  <p:childTnLst>
                                    <p:set>
                                      <p:cBhvr>
                                        <p:cTn id="110" dur="1" fill="hold">
                                          <p:stCondLst>
                                            <p:cond delay="0"/>
                                          </p:stCondLst>
                                        </p:cTn>
                                        <p:tgtEl>
                                          <p:spTgt spid="41"/>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grpId="0" nodeType="clickEffect">
                                  <p:stCondLst>
                                    <p:cond delay="0"/>
                                  </p:stCondLst>
                                  <p:childTnLst>
                                    <p:set>
                                      <p:cBhvr>
                                        <p:cTn id="122" dur="1" fill="hold">
                                          <p:stCondLst>
                                            <p:cond delay="0"/>
                                          </p:stCondLst>
                                        </p:cTn>
                                        <p:tgtEl>
                                          <p:spTgt spid="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animBg="1"/>
      <p:bldP spid="7" grpId="0" animBg="1"/>
      <p:bldP spid="9" grpId="0" animBg="1"/>
      <p:bldP spid="10" grpId="0" animBg="1"/>
      <p:bldP spid="11" grpId="0" animBg="1"/>
      <p:bldP spid="12" grpId="0" animBg="1"/>
      <p:bldP spid="13" grpId="0" animBg="1"/>
      <p:bldP spid="14" grpId="0" animBg="1"/>
      <p:bldP spid="42" grpId="0"/>
      <p:bldP spid="43" grpId="0"/>
      <p:bldP spid="44" grpId="0"/>
      <p:bldP spid="46" grpId="0"/>
      <p:bldP spid="57" grpId="0"/>
      <p:bldP spid="58" grpId="0"/>
      <p:bldP spid="59" grpId="0"/>
      <p:bldP spid="60" grpId="0"/>
      <p:bldP spid="64" grpId="0"/>
      <p:bldP spid="51" grpId="0"/>
      <p:bldP spid="61" grpId="0"/>
      <p:bldP spid="6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F7BDD4-134F-E984-8DDD-839A75C91A7C}"/>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3A625DF2-51DA-051E-40FC-1FEF1A654ADC}"/>
              </a:ext>
            </a:extLst>
          </p:cNvPr>
          <p:cNvSpPr>
            <a:spLocks noGrp="1"/>
          </p:cNvSpPr>
          <p:nvPr>
            <p:ph type="title"/>
          </p:nvPr>
        </p:nvSpPr>
        <p:spPr/>
        <p:txBody>
          <a:bodyPr/>
          <a:lstStyle/>
          <a:p>
            <a:r>
              <a:rPr lang="en-US" dirty="0"/>
              <a:t>PASSO strawman approaches</a:t>
            </a:r>
          </a:p>
        </p:txBody>
      </p:sp>
      <p:sp>
        <p:nvSpPr>
          <p:cNvPr id="3" name="Inhaltsplatzhalter 2">
            <a:extLst>
              <a:ext uri="{FF2B5EF4-FFF2-40B4-BE49-F238E27FC236}">
                <a16:creationId xmlns:a16="http://schemas.microsoft.com/office/drawing/2014/main" id="{E4B9DBC6-8D2A-A56B-0DFA-0001C835A38E}"/>
              </a:ext>
            </a:extLst>
          </p:cNvPr>
          <p:cNvSpPr>
            <a:spLocks noGrp="1"/>
          </p:cNvSpPr>
          <p:nvPr>
            <p:ph idx="1"/>
          </p:nvPr>
        </p:nvSpPr>
        <p:spPr>
          <a:xfrm>
            <a:off x="1002685" y="2418511"/>
            <a:ext cx="10503312" cy="3091118"/>
          </a:xfrm>
        </p:spPr>
        <p:txBody>
          <a:bodyPr>
            <a:normAutofit/>
          </a:bodyPr>
          <a:lstStyle/>
          <a:p>
            <a:pPr marL="0" indent="0">
              <a:buNone/>
            </a:pPr>
            <a:r>
              <a:rPr lang="en-US" dirty="0"/>
              <a:t>Dealer + receiver can bias </a:t>
            </a:r>
            <a:r>
              <a:rPr lang="en-US" dirty="0">
                <a:sym typeface="Wingdings" panose="05000000000000000000" pitchFamily="2" charset="2"/>
              </a:rPr>
              <a:t></a:t>
            </a:r>
          </a:p>
          <a:p>
            <a:pPr marL="0" indent="0">
              <a:buNone/>
            </a:pPr>
            <a:r>
              <a:rPr lang="en-US" sz="2400" dirty="0">
                <a:sym typeface="Wingdings" panose="05000000000000000000" pitchFamily="2" charset="2"/>
              </a:rPr>
              <a:t>Consider </a:t>
            </a:r>
            <a:r>
              <a:rPr lang="en-US" sz="2400" dirty="0">
                <a:solidFill>
                  <a:srgbClr val="FF0000"/>
                </a:solidFill>
              </a:rPr>
              <a:t>D</a:t>
            </a:r>
            <a:r>
              <a:rPr lang="en-US" sz="2400" baseline="-25000" dirty="0">
                <a:solidFill>
                  <a:srgbClr val="FF0000"/>
                </a:solidFill>
              </a:rPr>
              <a:t>3 </a:t>
            </a:r>
            <a:r>
              <a:rPr lang="en-US" sz="2400" dirty="0">
                <a:solidFill>
                  <a:srgbClr val="FF0000"/>
                </a:solidFill>
              </a:rPr>
              <a:t>+</a:t>
            </a:r>
            <a:r>
              <a:rPr lang="en-US" sz="2400" baseline="-25000" dirty="0">
                <a:solidFill>
                  <a:srgbClr val="FF0000"/>
                </a:solidFill>
              </a:rPr>
              <a:t> </a:t>
            </a:r>
            <a:r>
              <a:rPr lang="en-US" sz="2400" dirty="0">
                <a:solidFill>
                  <a:srgbClr val="FF0000"/>
                </a:solidFill>
              </a:rPr>
              <a:t>R</a:t>
            </a:r>
            <a:r>
              <a:rPr lang="en-US" sz="2400" baseline="-25000" dirty="0">
                <a:solidFill>
                  <a:srgbClr val="FF0000"/>
                </a:solidFill>
              </a:rPr>
              <a:t>5</a:t>
            </a:r>
          </a:p>
          <a:p>
            <a:pPr lvl="1"/>
            <a:r>
              <a:rPr lang="en-US" dirty="0">
                <a:solidFill>
                  <a:srgbClr val="FF0000"/>
                </a:solidFill>
              </a:rPr>
              <a:t>D</a:t>
            </a:r>
            <a:r>
              <a:rPr lang="en-US" baseline="-25000" dirty="0">
                <a:solidFill>
                  <a:srgbClr val="FF0000"/>
                </a:solidFill>
              </a:rPr>
              <a:t>3 </a:t>
            </a:r>
            <a:r>
              <a:rPr lang="en-US" dirty="0"/>
              <a:t>commits to </a:t>
            </a:r>
            <a:r>
              <a:rPr lang="en-US" dirty="0">
                <a:solidFill>
                  <a:srgbClr val="FF0000"/>
                </a:solidFill>
              </a:rPr>
              <a:t>r</a:t>
            </a:r>
            <a:r>
              <a:rPr lang="en-US" baseline="-25000" dirty="0">
                <a:solidFill>
                  <a:srgbClr val="FF0000"/>
                </a:solidFill>
              </a:rPr>
              <a:t>3</a:t>
            </a:r>
            <a:r>
              <a:rPr lang="en-US" dirty="0">
                <a:solidFill>
                  <a:srgbClr val="FF0000"/>
                </a:solidFill>
              </a:rPr>
              <a:t>=1</a:t>
            </a:r>
          </a:p>
          <a:p>
            <a:pPr lvl="1"/>
            <a:r>
              <a:rPr lang="en-US" dirty="0">
                <a:solidFill>
                  <a:srgbClr val="FF0000"/>
                </a:solidFill>
              </a:rPr>
              <a:t>D</a:t>
            </a:r>
            <a:r>
              <a:rPr lang="en-US" baseline="-25000" dirty="0">
                <a:solidFill>
                  <a:srgbClr val="FF0000"/>
                </a:solidFill>
              </a:rPr>
              <a:t>3 </a:t>
            </a:r>
            <a:r>
              <a:rPr lang="en-US" dirty="0"/>
              <a:t>sends opening to R</a:t>
            </a:r>
            <a:r>
              <a:rPr lang="en-US" baseline="-25000" dirty="0"/>
              <a:t>1</a:t>
            </a:r>
            <a:r>
              <a:rPr lang="en-US" dirty="0"/>
              <a:t> and R</a:t>
            </a:r>
            <a:r>
              <a:rPr lang="en-US" baseline="-25000" dirty="0"/>
              <a:t>2</a:t>
            </a:r>
            <a:r>
              <a:rPr lang="en-US" dirty="0"/>
              <a:t>, but not R</a:t>
            </a:r>
            <a:r>
              <a:rPr lang="en-US" baseline="-25000" dirty="0"/>
              <a:t>3</a:t>
            </a:r>
            <a:r>
              <a:rPr lang="en-US" dirty="0"/>
              <a:t> and R</a:t>
            </a:r>
            <a:r>
              <a:rPr lang="en-US" baseline="-25000" dirty="0"/>
              <a:t>4</a:t>
            </a:r>
            <a:r>
              <a:rPr lang="en-US" dirty="0"/>
              <a:t> </a:t>
            </a:r>
          </a:p>
          <a:p>
            <a:pPr lvl="1"/>
            <a:r>
              <a:rPr lang="en-US" dirty="0">
                <a:solidFill>
                  <a:srgbClr val="FF0000"/>
                </a:solidFill>
              </a:rPr>
              <a:t>R</a:t>
            </a:r>
            <a:r>
              <a:rPr lang="en-US" baseline="-25000" dirty="0">
                <a:solidFill>
                  <a:srgbClr val="FF0000"/>
                </a:solidFill>
              </a:rPr>
              <a:t>5</a:t>
            </a:r>
            <a:r>
              <a:rPr lang="en-US" dirty="0"/>
              <a:t> sees all info, can decide whether to open </a:t>
            </a:r>
            <a:r>
              <a:rPr lang="en-US" dirty="0">
                <a:solidFill>
                  <a:srgbClr val="FF0000"/>
                </a:solidFill>
              </a:rPr>
              <a:t>r</a:t>
            </a:r>
            <a:r>
              <a:rPr lang="en-US" baseline="-25000" dirty="0">
                <a:solidFill>
                  <a:srgbClr val="FF0000"/>
                </a:solidFill>
              </a:rPr>
              <a:t>3 </a:t>
            </a:r>
            <a:r>
              <a:rPr lang="en-US" dirty="0"/>
              <a:t>or not</a:t>
            </a:r>
          </a:p>
          <a:p>
            <a:pPr lvl="2"/>
            <a:r>
              <a:rPr lang="en-US" sz="2400" dirty="0">
                <a:solidFill>
                  <a:srgbClr val="FF0000"/>
                </a:solidFill>
              </a:rPr>
              <a:t>D</a:t>
            </a:r>
            <a:r>
              <a:rPr lang="en-US" sz="2400" baseline="-25000" dirty="0">
                <a:solidFill>
                  <a:srgbClr val="FF0000"/>
                </a:solidFill>
              </a:rPr>
              <a:t>3 </a:t>
            </a:r>
            <a:r>
              <a:rPr lang="en-US" sz="2400" dirty="0">
                <a:solidFill>
                  <a:srgbClr val="FF0000"/>
                </a:solidFill>
              </a:rPr>
              <a:t>+</a:t>
            </a:r>
            <a:r>
              <a:rPr lang="en-US" sz="2400" baseline="-25000" dirty="0">
                <a:solidFill>
                  <a:srgbClr val="FF0000"/>
                </a:solidFill>
              </a:rPr>
              <a:t> </a:t>
            </a:r>
            <a:r>
              <a:rPr lang="en-US" sz="2400" dirty="0">
                <a:solidFill>
                  <a:srgbClr val="FF0000"/>
                </a:solidFill>
              </a:rPr>
              <a:t>R</a:t>
            </a:r>
            <a:r>
              <a:rPr lang="en-US" sz="2400" baseline="-25000" dirty="0">
                <a:solidFill>
                  <a:srgbClr val="FF0000"/>
                </a:solidFill>
              </a:rPr>
              <a:t>5  </a:t>
            </a:r>
            <a:r>
              <a:rPr lang="en-US" sz="2400" dirty="0"/>
              <a:t>can choose the result by “aborting” </a:t>
            </a:r>
            <a:r>
              <a:rPr lang="en-US" sz="2400" dirty="0">
                <a:solidFill>
                  <a:srgbClr val="FF0000"/>
                </a:solidFill>
              </a:rPr>
              <a:t>D</a:t>
            </a:r>
            <a:r>
              <a:rPr lang="en-US" sz="2400" baseline="-25000" dirty="0">
                <a:solidFill>
                  <a:srgbClr val="FF0000"/>
                </a:solidFill>
              </a:rPr>
              <a:t>3</a:t>
            </a:r>
            <a:r>
              <a:rPr lang="en-US" sz="2400" dirty="0"/>
              <a:t>’s contribution</a:t>
            </a:r>
          </a:p>
          <a:p>
            <a:pPr lvl="1"/>
            <a:endParaRPr lang="en-US" dirty="0"/>
          </a:p>
        </p:txBody>
      </p:sp>
      <p:sp>
        <p:nvSpPr>
          <p:cNvPr id="51" name="Textfeld 50">
            <a:extLst>
              <a:ext uri="{FF2B5EF4-FFF2-40B4-BE49-F238E27FC236}">
                <a16:creationId xmlns:a16="http://schemas.microsoft.com/office/drawing/2014/main" id="{01451480-6D91-C3FA-CDAF-48ADCFCAA32E}"/>
              </a:ext>
            </a:extLst>
          </p:cNvPr>
          <p:cNvSpPr txBox="1"/>
          <p:nvPr/>
        </p:nvSpPr>
        <p:spPr>
          <a:xfrm>
            <a:off x="7052679" y="2883509"/>
            <a:ext cx="721672" cy="276999"/>
          </a:xfrm>
          <a:prstGeom prst="rect">
            <a:avLst/>
          </a:prstGeom>
          <a:noFill/>
        </p:spPr>
        <p:txBody>
          <a:bodyPr wrap="none" rtlCol="0">
            <a:spAutoFit/>
          </a:bodyPr>
          <a:lstStyle/>
          <a:p>
            <a:r>
              <a:rPr lang="en-US" sz="1200" dirty="0"/>
              <a:t>Open(r</a:t>
            </a:r>
            <a:r>
              <a:rPr lang="en-US" sz="1200" baseline="-25000" dirty="0"/>
              <a:t>1</a:t>
            </a:r>
            <a:r>
              <a:rPr lang="en-US" sz="1200" dirty="0"/>
              <a:t>)</a:t>
            </a:r>
          </a:p>
        </p:txBody>
      </p:sp>
      <p:sp>
        <p:nvSpPr>
          <p:cNvPr id="5" name="Rechteck 4">
            <a:extLst>
              <a:ext uri="{FF2B5EF4-FFF2-40B4-BE49-F238E27FC236}">
                <a16:creationId xmlns:a16="http://schemas.microsoft.com/office/drawing/2014/main" id="{D027594D-CFB0-EE98-331B-953AC2D8202E}"/>
              </a:ext>
            </a:extLst>
          </p:cNvPr>
          <p:cNvSpPr/>
          <p:nvPr/>
        </p:nvSpPr>
        <p:spPr>
          <a:xfrm>
            <a:off x="7263761" y="2025964"/>
            <a:ext cx="399956" cy="417865"/>
          </a:xfrm>
          <a:prstGeom prst="rect">
            <a:avLst/>
          </a:prstGeom>
          <a:noFill/>
          <a:ln w="190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00B0F0"/>
                </a:solidFill>
              </a:rPr>
              <a:t>D</a:t>
            </a:r>
            <a:r>
              <a:rPr lang="en-US" sz="1400" baseline="-25000" dirty="0">
                <a:solidFill>
                  <a:srgbClr val="00B0F0"/>
                </a:solidFill>
              </a:rPr>
              <a:t>2</a:t>
            </a:r>
          </a:p>
        </p:txBody>
      </p:sp>
      <p:cxnSp>
        <p:nvCxnSpPr>
          <p:cNvPr id="6" name="Gerader Verbinder 7">
            <a:extLst>
              <a:ext uri="{FF2B5EF4-FFF2-40B4-BE49-F238E27FC236}">
                <a16:creationId xmlns:a16="http://schemas.microsoft.com/office/drawing/2014/main" id="{A8742709-FC60-DF51-58B7-F65062A11A53}"/>
              </a:ext>
            </a:extLst>
          </p:cNvPr>
          <p:cNvCxnSpPr>
            <a:cxnSpLocks/>
          </p:cNvCxnSpPr>
          <p:nvPr/>
        </p:nvCxnSpPr>
        <p:spPr>
          <a:xfrm>
            <a:off x="8421251" y="1850722"/>
            <a:ext cx="0" cy="727060"/>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sp>
        <p:nvSpPr>
          <p:cNvPr id="7" name="Rechteck 14">
            <a:extLst>
              <a:ext uri="{FF2B5EF4-FFF2-40B4-BE49-F238E27FC236}">
                <a16:creationId xmlns:a16="http://schemas.microsoft.com/office/drawing/2014/main" id="{58033376-ADEF-88EB-53E5-203069F91C2B}"/>
              </a:ext>
            </a:extLst>
          </p:cNvPr>
          <p:cNvSpPr/>
          <p:nvPr/>
        </p:nvSpPr>
        <p:spPr>
          <a:xfrm>
            <a:off x="7822436" y="2025964"/>
            <a:ext cx="399956" cy="417865"/>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FF0000"/>
                </a:solidFill>
              </a:rPr>
              <a:t>D</a:t>
            </a:r>
            <a:r>
              <a:rPr lang="en-US" sz="1400" baseline="-25000" dirty="0">
                <a:solidFill>
                  <a:srgbClr val="FF0000"/>
                </a:solidFill>
              </a:rPr>
              <a:t>3</a:t>
            </a:r>
          </a:p>
        </p:txBody>
      </p:sp>
      <p:sp>
        <p:nvSpPr>
          <p:cNvPr id="9" name="Rechteck 17">
            <a:extLst>
              <a:ext uri="{FF2B5EF4-FFF2-40B4-BE49-F238E27FC236}">
                <a16:creationId xmlns:a16="http://schemas.microsoft.com/office/drawing/2014/main" id="{92351E98-D117-7FBD-1EBE-CC5C95C7EB2D}"/>
              </a:ext>
            </a:extLst>
          </p:cNvPr>
          <p:cNvSpPr/>
          <p:nvPr/>
        </p:nvSpPr>
        <p:spPr>
          <a:xfrm>
            <a:off x="6705086" y="2025963"/>
            <a:ext cx="399956" cy="417865"/>
          </a:xfrm>
          <a:prstGeom prst="rect">
            <a:avLst/>
          </a:prstGeom>
          <a:noFill/>
          <a:ln w="190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00B0F0"/>
                </a:solidFill>
              </a:rPr>
              <a:t>D</a:t>
            </a:r>
            <a:r>
              <a:rPr lang="en-US" sz="1400" baseline="-25000" dirty="0">
                <a:solidFill>
                  <a:srgbClr val="00B0F0"/>
                </a:solidFill>
              </a:rPr>
              <a:t>1</a:t>
            </a:r>
          </a:p>
        </p:txBody>
      </p:sp>
      <p:sp>
        <p:nvSpPr>
          <p:cNvPr id="10" name="Rechteck 18">
            <a:extLst>
              <a:ext uri="{FF2B5EF4-FFF2-40B4-BE49-F238E27FC236}">
                <a16:creationId xmlns:a16="http://schemas.microsoft.com/office/drawing/2014/main" id="{1428292E-B645-8612-4A35-986092C80151}"/>
              </a:ext>
            </a:extLst>
          </p:cNvPr>
          <p:cNvSpPr/>
          <p:nvPr/>
        </p:nvSpPr>
        <p:spPr>
          <a:xfrm>
            <a:off x="9196263" y="2025966"/>
            <a:ext cx="399956" cy="417865"/>
          </a:xfrm>
          <a:prstGeom prst="rect">
            <a:avLst/>
          </a:prstGeom>
          <a:noFill/>
          <a:ln w="1905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7030A0"/>
                </a:solidFill>
              </a:rPr>
              <a:t>R</a:t>
            </a:r>
            <a:r>
              <a:rPr lang="en-US" sz="1400" baseline="-25000" dirty="0">
                <a:solidFill>
                  <a:srgbClr val="7030A0"/>
                </a:solidFill>
              </a:rPr>
              <a:t>2</a:t>
            </a:r>
          </a:p>
        </p:txBody>
      </p:sp>
      <p:sp>
        <p:nvSpPr>
          <p:cNvPr id="11" name="Rechteck 19">
            <a:extLst>
              <a:ext uri="{FF2B5EF4-FFF2-40B4-BE49-F238E27FC236}">
                <a16:creationId xmlns:a16="http://schemas.microsoft.com/office/drawing/2014/main" id="{50FF9EC0-B0D0-ABC3-AADF-A071A0129911}"/>
              </a:ext>
            </a:extLst>
          </p:cNvPr>
          <p:cNvSpPr/>
          <p:nvPr/>
        </p:nvSpPr>
        <p:spPr>
          <a:xfrm>
            <a:off x="9754938" y="2025966"/>
            <a:ext cx="399956" cy="417865"/>
          </a:xfrm>
          <a:prstGeom prst="rect">
            <a:avLst/>
          </a:prstGeom>
          <a:noFill/>
          <a:ln w="1905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7030A0"/>
                </a:solidFill>
              </a:rPr>
              <a:t>R</a:t>
            </a:r>
            <a:r>
              <a:rPr lang="en-US" sz="1400" baseline="-25000" dirty="0">
                <a:solidFill>
                  <a:srgbClr val="7030A0"/>
                </a:solidFill>
              </a:rPr>
              <a:t>3</a:t>
            </a:r>
          </a:p>
        </p:txBody>
      </p:sp>
      <p:sp>
        <p:nvSpPr>
          <p:cNvPr id="12" name="Rechteck 20">
            <a:extLst>
              <a:ext uri="{FF2B5EF4-FFF2-40B4-BE49-F238E27FC236}">
                <a16:creationId xmlns:a16="http://schemas.microsoft.com/office/drawing/2014/main" id="{EB0CBD1D-C4D8-AEFB-BDDE-3E257616DD3B}"/>
              </a:ext>
            </a:extLst>
          </p:cNvPr>
          <p:cNvSpPr/>
          <p:nvPr/>
        </p:nvSpPr>
        <p:spPr>
          <a:xfrm>
            <a:off x="10313613" y="2025966"/>
            <a:ext cx="399956" cy="417865"/>
          </a:xfrm>
          <a:prstGeom prst="rect">
            <a:avLst/>
          </a:prstGeom>
          <a:noFill/>
          <a:ln w="1905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7030A0"/>
                </a:solidFill>
              </a:rPr>
              <a:t>R</a:t>
            </a:r>
            <a:r>
              <a:rPr lang="en-US" sz="1400" baseline="-25000" dirty="0">
                <a:solidFill>
                  <a:srgbClr val="7030A0"/>
                </a:solidFill>
              </a:rPr>
              <a:t>4</a:t>
            </a:r>
          </a:p>
        </p:txBody>
      </p:sp>
      <p:sp>
        <p:nvSpPr>
          <p:cNvPr id="13" name="Rechteck 21">
            <a:extLst>
              <a:ext uri="{FF2B5EF4-FFF2-40B4-BE49-F238E27FC236}">
                <a16:creationId xmlns:a16="http://schemas.microsoft.com/office/drawing/2014/main" id="{5F90EF0F-818C-C759-69E1-07F3422D0A67}"/>
              </a:ext>
            </a:extLst>
          </p:cNvPr>
          <p:cNvSpPr/>
          <p:nvPr/>
        </p:nvSpPr>
        <p:spPr>
          <a:xfrm>
            <a:off x="10872288" y="2025966"/>
            <a:ext cx="399956" cy="417865"/>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FF0000"/>
                </a:solidFill>
              </a:rPr>
              <a:t>R</a:t>
            </a:r>
            <a:r>
              <a:rPr lang="en-US" sz="1400" baseline="-25000" dirty="0">
                <a:solidFill>
                  <a:srgbClr val="FF0000"/>
                </a:solidFill>
              </a:rPr>
              <a:t>5</a:t>
            </a:r>
          </a:p>
        </p:txBody>
      </p:sp>
      <p:sp>
        <p:nvSpPr>
          <p:cNvPr id="14" name="Rechteck 22">
            <a:extLst>
              <a:ext uri="{FF2B5EF4-FFF2-40B4-BE49-F238E27FC236}">
                <a16:creationId xmlns:a16="http://schemas.microsoft.com/office/drawing/2014/main" id="{739A1A85-B780-D02D-92B1-30B5D69723FD}"/>
              </a:ext>
            </a:extLst>
          </p:cNvPr>
          <p:cNvSpPr/>
          <p:nvPr/>
        </p:nvSpPr>
        <p:spPr>
          <a:xfrm>
            <a:off x="8637588" y="2025965"/>
            <a:ext cx="399956" cy="417865"/>
          </a:xfrm>
          <a:prstGeom prst="rect">
            <a:avLst/>
          </a:prstGeom>
          <a:noFill/>
          <a:ln w="1905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7030A0"/>
                </a:solidFill>
              </a:rPr>
              <a:t>R</a:t>
            </a:r>
            <a:r>
              <a:rPr lang="en-US" sz="1400" baseline="-25000" dirty="0">
                <a:solidFill>
                  <a:srgbClr val="7030A0"/>
                </a:solidFill>
              </a:rPr>
              <a:t>1</a:t>
            </a:r>
          </a:p>
        </p:txBody>
      </p:sp>
      <p:cxnSp>
        <p:nvCxnSpPr>
          <p:cNvPr id="16" name="Gerade Verbindung mit Pfeil 26">
            <a:extLst>
              <a:ext uri="{FF2B5EF4-FFF2-40B4-BE49-F238E27FC236}">
                <a16:creationId xmlns:a16="http://schemas.microsoft.com/office/drawing/2014/main" id="{C4C3114A-D0FC-A4B1-D2F7-730D6DD25B9B}"/>
              </a:ext>
            </a:extLst>
          </p:cNvPr>
          <p:cNvCxnSpPr/>
          <p:nvPr/>
        </p:nvCxnSpPr>
        <p:spPr>
          <a:xfrm flipV="1">
            <a:off x="6905064" y="1623401"/>
            <a:ext cx="0" cy="329913"/>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Gerade Verbindung mit Pfeil 27">
            <a:extLst>
              <a:ext uri="{FF2B5EF4-FFF2-40B4-BE49-F238E27FC236}">
                <a16:creationId xmlns:a16="http://schemas.microsoft.com/office/drawing/2014/main" id="{B374E7CF-884A-29AB-1395-507F433D0406}"/>
              </a:ext>
            </a:extLst>
          </p:cNvPr>
          <p:cNvCxnSpPr/>
          <p:nvPr/>
        </p:nvCxnSpPr>
        <p:spPr>
          <a:xfrm flipV="1">
            <a:off x="7453707" y="1634351"/>
            <a:ext cx="0" cy="329913"/>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Gerade Verbindung mit Pfeil 28">
            <a:extLst>
              <a:ext uri="{FF2B5EF4-FFF2-40B4-BE49-F238E27FC236}">
                <a16:creationId xmlns:a16="http://schemas.microsoft.com/office/drawing/2014/main" id="{01C400E3-FB32-F1CD-253A-CB0708667662}"/>
              </a:ext>
            </a:extLst>
          </p:cNvPr>
          <p:cNvCxnSpPr/>
          <p:nvPr/>
        </p:nvCxnSpPr>
        <p:spPr>
          <a:xfrm flipV="1">
            <a:off x="8012382" y="1623400"/>
            <a:ext cx="0" cy="329913"/>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Gerade Verbindung mit Pfeil 29">
            <a:extLst>
              <a:ext uri="{FF2B5EF4-FFF2-40B4-BE49-F238E27FC236}">
                <a16:creationId xmlns:a16="http://schemas.microsoft.com/office/drawing/2014/main" id="{16097214-C829-0D93-DD3C-40139ECFFE9F}"/>
              </a:ext>
            </a:extLst>
          </p:cNvPr>
          <p:cNvCxnSpPr/>
          <p:nvPr/>
        </p:nvCxnSpPr>
        <p:spPr>
          <a:xfrm flipV="1">
            <a:off x="8792594" y="1623400"/>
            <a:ext cx="0" cy="329913"/>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Gerade Verbindung mit Pfeil 30">
            <a:extLst>
              <a:ext uri="{FF2B5EF4-FFF2-40B4-BE49-F238E27FC236}">
                <a16:creationId xmlns:a16="http://schemas.microsoft.com/office/drawing/2014/main" id="{4153DA25-5BDA-31B6-B769-CF65D931347D}"/>
              </a:ext>
            </a:extLst>
          </p:cNvPr>
          <p:cNvCxnSpPr/>
          <p:nvPr/>
        </p:nvCxnSpPr>
        <p:spPr>
          <a:xfrm flipV="1">
            <a:off x="9396241" y="1624224"/>
            <a:ext cx="0" cy="329913"/>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Gerade Verbindung mit Pfeil 31">
            <a:extLst>
              <a:ext uri="{FF2B5EF4-FFF2-40B4-BE49-F238E27FC236}">
                <a16:creationId xmlns:a16="http://schemas.microsoft.com/office/drawing/2014/main" id="{BD66C39C-83BB-3409-9D83-1173F17A2778}"/>
              </a:ext>
            </a:extLst>
          </p:cNvPr>
          <p:cNvCxnSpPr/>
          <p:nvPr/>
        </p:nvCxnSpPr>
        <p:spPr>
          <a:xfrm flipV="1">
            <a:off x="9953805" y="1623400"/>
            <a:ext cx="0" cy="329913"/>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Gerade Verbindung mit Pfeil 32">
            <a:extLst>
              <a:ext uri="{FF2B5EF4-FFF2-40B4-BE49-F238E27FC236}">
                <a16:creationId xmlns:a16="http://schemas.microsoft.com/office/drawing/2014/main" id="{4C812E39-C625-97AD-B656-08AA1C3DAA89}"/>
              </a:ext>
            </a:extLst>
          </p:cNvPr>
          <p:cNvCxnSpPr/>
          <p:nvPr/>
        </p:nvCxnSpPr>
        <p:spPr>
          <a:xfrm flipV="1">
            <a:off x="10513591" y="1635175"/>
            <a:ext cx="0" cy="329913"/>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41" name="Gerade Verbindung mit Pfeil 33">
            <a:extLst>
              <a:ext uri="{FF2B5EF4-FFF2-40B4-BE49-F238E27FC236}">
                <a16:creationId xmlns:a16="http://schemas.microsoft.com/office/drawing/2014/main" id="{0CBD9970-D9C0-23C9-EE60-D397162D504C}"/>
              </a:ext>
            </a:extLst>
          </p:cNvPr>
          <p:cNvCxnSpPr/>
          <p:nvPr/>
        </p:nvCxnSpPr>
        <p:spPr>
          <a:xfrm flipV="1">
            <a:off x="11051459" y="1623400"/>
            <a:ext cx="0" cy="329913"/>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42" name="Textfeld 34">
            <a:extLst>
              <a:ext uri="{FF2B5EF4-FFF2-40B4-BE49-F238E27FC236}">
                <a16:creationId xmlns:a16="http://schemas.microsoft.com/office/drawing/2014/main" id="{86779BD2-40C2-210F-6CAA-D0609460CFE9}"/>
              </a:ext>
            </a:extLst>
          </p:cNvPr>
          <p:cNvSpPr txBox="1"/>
          <p:nvPr/>
        </p:nvSpPr>
        <p:spPr>
          <a:xfrm>
            <a:off x="6580711" y="1348371"/>
            <a:ext cx="651460" cy="276999"/>
          </a:xfrm>
          <a:prstGeom prst="rect">
            <a:avLst/>
          </a:prstGeom>
          <a:noFill/>
        </p:spPr>
        <p:txBody>
          <a:bodyPr wrap="none" rtlCol="0">
            <a:spAutoFit/>
          </a:bodyPr>
          <a:lstStyle/>
          <a:p>
            <a:r>
              <a:rPr lang="en-US" sz="1200" dirty="0"/>
              <a:t>com(r</a:t>
            </a:r>
            <a:r>
              <a:rPr lang="en-US" sz="1200" baseline="-25000" dirty="0"/>
              <a:t>1</a:t>
            </a:r>
            <a:r>
              <a:rPr lang="en-US" sz="1200" dirty="0"/>
              <a:t>)</a:t>
            </a:r>
          </a:p>
        </p:txBody>
      </p:sp>
      <p:sp>
        <p:nvSpPr>
          <p:cNvPr id="43" name="Textfeld 36">
            <a:extLst>
              <a:ext uri="{FF2B5EF4-FFF2-40B4-BE49-F238E27FC236}">
                <a16:creationId xmlns:a16="http://schemas.microsoft.com/office/drawing/2014/main" id="{B6D0EF4E-7DB3-709C-75F8-0CAD01E16164}"/>
              </a:ext>
            </a:extLst>
          </p:cNvPr>
          <p:cNvSpPr txBox="1"/>
          <p:nvPr/>
        </p:nvSpPr>
        <p:spPr>
          <a:xfrm>
            <a:off x="7653640" y="1339935"/>
            <a:ext cx="651460" cy="276999"/>
          </a:xfrm>
          <a:prstGeom prst="rect">
            <a:avLst/>
          </a:prstGeom>
          <a:noFill/>
        </p:spPr>
        <p:txBody>
          <a:bodyPr wrap="none" rtlCol="0">
            <a:spAutoFit/>
          </a:bodyPr>
          <a:lstStyle/>
          <a:p>
            <a:r>
              <a:rPr lang="en-US" sz="1200" dirty="0"/>
              <a:t>com(</a:t>
            </a:r>
            <a:r>
              <a:rPr lang="en-US" sz="1200" dirty="0">
                <a:solidFill>
                  <a:srgbClr val="FF0000"/>
                </a:solidFill>
              </a:rPr>
              <a:t>r</a:t>
            </a:r>
            <a:r>
              <a:rPr lang="en-US" sz="1200" baseline="-25000" dirty="0">
                <a:solidFill>
                  <a:srgbClr val="FF0000"/>
                </a:solidFill>
              </a:rPr>
              <a:t>3</a:t>
            </a:r>
            <a:r>
              <a:rPr lang="en-US" sz="1200" dirty="0"/>
              <a:t>)</a:t>
            </a:r>
          </a:p>
        </p:txBody>
      </p:sp>
      <p:sp>
        <p:nvSpPr>
          <p:cNvPr id="44" name="Textfeld 37">
            <a:extLst>
              <a:ext uri="{FF2B5EF4-FFF2-40B4-BE49-F238E27FC236}">
                <a16:creationId xmlns:a16="http://schemas.microsoft.com/office/drawing/2014/main" id="{0A499DA5-C4A5-E5A9-E79D-BF860C567425}"/>
              </a:ext>
            </a:extLst>
          </p:cNvPr>
          <p:cNvSpPr txBox="1"/>
          <p:nvPr/>
        </p:nvSpPr>
        <p:spPr>
          <a:xfrm>
            <a:off x="8378478" y="972271"/>
            <a:ext cx="760144" cy="646331"/>
          </a:xfrm>
          <a:prstGeom prst="rect">
            <a:avLst/>
          </a:prstGeom>
          <a:noFill/>
        </p:spPr>
        <p:txBody>
          <a:bodyPr wrap="none" rtlCol="0">
            <a:spAutoFit/>
          </a:bodyPr>
          <a:lstStyle/>
          <a:p>
            <a:r>
              <a:rPr lang="en-US" sz="1200" dirty="0"/>
              <a:t>Open(r</a:t>
            </a:r>
            <a:r>
              <a:rPr lang="en-US" sz="1200" baseline="-25000" dirty="0"/>
              <a:t>1</a:t>
            </a:r>
            <a:r>
              <a:rPr lang="en-US" sz="1200" dirty="0"/>
              <a:t>),</a:t>
            </a:r>
          </a:p>
          <a:p>
            <a:r>
              <a:rPr lang="en-US" sz="1200" dirty="0"/>
              <a:t>Open(r</a:t>
            </a:r>
            <a:r>
              <a:rPr lang="en-US" sz="1200" baseline="-25000" dirty="0"/>
              <a:t>2</a:t>
            </a:r>
            <a:r>
              <a:rPr lang="en-US" sz="1200" dirty="0"/>
              <a:t>)</a:t>
            </a:r>
          </a:p>
          <a:p>
            <a:r>
              <a:rPr lang="en-US" sz="1200" dirty="0"/>
              <a:t>Open(</a:t>
            </a:r>
            <a:r>
              <a:rPr lang="en-US" sz="1200" dirty="0">
                <a:solidFill>
                  <a:srgbClr val="FF0000"/>
                </a:solidFill>
              </a:rPr>
              <a:t>r</a:t>
            </a:r>
            <a:r>
              <a:rPr lang="en-US" sz="1200" baseline="-25000" dirty="0">
                <a:solidFill>
                  <a:srgbClr val="FF0000"/>
                </a:solidFill>
              </a:rPr>
              <a:t>3</a:t>
            </a:r>
            <a:r>
              <a:rPr lang="en-US" sz="1200" dirty="0"/>
              <a:t>)</a:t>
            </a:r>
          </a:p>
        </p:txBody>
      </p:sp>
      <p:cxnSp>
        <p:nvCxnSpPr>
          <p:cNvPr id="45" name="Verbinder: gewinkelt 39">
            <a:extLst>
              <a:ext uri="{FF2B5EF4-FFF2-40B4-BE49-F238E27FC236}">
                <a16:creationId xmlns:a16="http://schemas.microsoft.com/office/drawing/2014/main" id="{4293277E-3EEF-6B28-C5EE-F40FE171F51E}"/>
              </a:ext>
            </a:extLst>
          </p:cNvPr>
          <p:cNvCxnSpPr>
            <a:cxnSpLocks/>
            <a:endCxn id="14" idx="2"/>
          </p:cNvCxnSpPr>
          <p:nvPr/>
        </p:nvCxnSpPr>
        <p:spPr>
          <a:xfrm>
            <a:off x="8012382" y="2443830"/>
            <a:ext cx="825184" cy="12700"/>
          </a:xfrm>
          <a:prstGeom prst="bentConnector4">
            <a:avLst>
              <a:gd name="adj1" fmla="val -265"/>
              <a:gd name="adj2" fmla="val 1802480"/>
            </a:avLst>
          </a:prstGeom>
          <a:ln>
            <a:tailEnd type="triangle"/>
          </a:ln>
        </p:spPr>
        <p:style>
          <a:lnRef idx="1">
            <a:schemeClr val="accent1"/>
          </a:lnRef>
          <a:fillRef idx="0">
            <a:schemeClr val="accent1"/>
          </a:fillRef>
          <a:effectRef idx="0">
            <a:schemeClr val="accent1"/>
          </a:effectRef>
          <a:fontRef idx="minor">
            <a:schemeClr val="tx1"/>
          </a:fontRef>
        </p:style>
      </p:cxnSp>
      <p:sp>
        <p:nvSpPr>
          <p:cNvPr id="46" name="Textfeld 36">
            <a:extLst>
              <a:ext uri="{FF2B5EF4-FFF2-40B4-BE49-F238E27FC236}">
                <a16:creationId xmlns:a16="http://schemas.microsoft.com/office/drawing/2014/main" id="{269B65FC-2A8A-2702-4D13-DBA9AC5119F6}"/>
              </a:ext>
            </a:extLst>
          </p:cNvPr>
          <p:cNvSpPr txBox="1"/>
          <p:nvPr/>
        </p:nvSpPr>
        <p:spPr>
          <a:xfrm>
            <a:off x="7116689" y="1346401"/>
            <a:ext cx="651460" cy="276999"/>
          </a:xfrm>
          <a:prstGeom prst="rect">
            <a:avLst/>
          </a:prstGeom>
          <a:noFill/>
        </p:spPr>
        <p:txBody>
          <a:bodyPr wrap="none" rtlCol="0">
            <a:spAutoFit/>
          </a:bodyPr>
          <a:lstStyle/>
          <a:p>
            <a:r>
              <a:rPr lang="en-US" sz="1200" dirty="0"/>
              <a:t>com(r</a:t>
            </a:r>
            <a:r>
              <a:rPr lang="en-US" sz="1200" baseline="-25000" dirty="0"/>
              <a:t>2</a:t>
            </a:r>
            <a:r>
              <a:rPr lang="en-US" sz="1200" dirty="0"/>
              <a:t>)</a:t>
            </a:r>
          </a:p>
        </p:txBody>
      </p:sp>
      <p:cxnSp>
        <p:nvCxnSpPr>
          <p:cNvPr id="47" name="Verbinder: gewinkelt 62">
            <a:extLst>
              <a:ext uri="{FF2B5EF4-FFF2-40B4-BE49-F238E27FC236}">
                <a16:creationId xmlns:a16="http://schemas.microsoft.com/office/drawing/2014/main" id="{74F01C8F-25CF-2D3F-A084-9EC724A66DC2}"/>
              </a:ext>
            </a:extLst>
          </p:cNvPr>
          <p:cNvCxnSpPr>
            <a:cxnSpLocks/>
            <a:endCxn id="10" idx="2"/>
          </p:cNvCxnSpPr>
          <p:nvPr/>
        </p:nvCxnSpPr>
        <p:spPr>
          <a:xfrm>
            <a:off x="6915847" y="2436654"/>
            <a:ext cx="2480394" cy="7177"/>
          </a:xfrm>
          <a:prstGeom prst="bentConnector4">
            <a:avLst>
              <a:gd name="adj1" fmla="val 121"/>
              <a:gd name="adj2" fmla="val 8455316"/>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8" name="Verbinder: gewinkelt 62">
            <a:extLst>
              <a:ext uri="{FF2B5EF4-FFF2-40B4-BE49-F238E27FC236}">
                <a16:creationId xmlns:a16="http://schemas.microsoft.com/office/drawing/2014/main" id="{F15F49D6-2898-1A07-248B-1B1B13AE005D}"/>
              </a:ext>
            </a:extLst>
          </p:cNvPr>
          <p:cNvCxnSpPr>
            <a:cxnSpLocks/>
            <a:endCxn id="13" idx="2"/>
          </p:cNvCxnSpPr>
          <p:nvPr/>
        </p:nvCxnSpPr>
        <p:spPr>
          <a:xfrm flipV="1">
            <a:off x="7463739" y="2443831"/>
            <a:ext cx="3608527" cy="415890"/>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9" name="Verbinder: gewinkelt 39">
            <a:extLst>
              <a:ext uri="{FF2B5EF4-FFF2-40B4-BE49-F238E27FC236}">
                <a16:creationId xmlns:a16="http://schemas.microsoft.com/office/drawing/2014/main" id="{AAC583AA-5C44-FB4C-01A2-3FADE4469C6E}"/>
              </a:ext>
            </a:extLst>
          </p:cNvPr>
          <p:cNvCxnSpPr>
            <a:cxnSpLocks/>
          </p:cNvCxnSpPr>
          <p:nvPr/>
        </p:nvCxnSpPr>
        <p:spPr>
          <a:xfrm>
            <a:off x="8011631" y="2442843"/>
            <a:ext cx="3059884" cy="1"/>
          </a:xfrm>
          <a:prstGeom prst="bentConnector4">
            <a:avLst>
              <a:gd name="adj1" fmla="val -91"/>
              <a:gd name="adj2" fmla="val 2286010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0" name="Verbinder: gewinkelt 62">
            <a:extLst>
              <a:ext uri="{FF2B5EF4-FFF2-40B4-BE49-F238E27FC236}">
                <a16:creationId xmlns:a16="http://schemas.microsoft.com/office/drawing/2014/main" id="{38D90CDD-ED0E-A472-3848-A95D7FA6CDF6}"/>
              </a:ext>
            </a:extLst>
          </p:cNvPr>
          <p:cNvCxnSpPr>
            <a:cxnSpLocks/>
            <a:stCxn id="5" idx="2"/>
          </p:cNvCxnSpPr>
          <p:nvPr/>
        </p:nvCxnSpPr>
        <p:spPr>
          <a:xfrm>
            <a:off x="7463739" y="2443829"/>
            <a:ext cx="0" cy="415892"/>
          </a:xfrm>
          <a:prstGeom prst="straightConnector1">
            <a:avLst/>
          </a:prstGeom>
          <a:ln>
            <a:tailEnd type="none"/>
          </a:ln>
        </p:spPr>
        <p:style>
          <a:lnRef idx="1">
            <a:schemeClr val="accent1"/>
          </a:lnRef>
          <a:fillRef idx="0">
            <a:schemeClr val="accent1"/>
          </a:fillRef>
          <a:effectRef idx="0">
            <a:schemeClr val="accent1"/>
          </a:effectRef>
          <a:fontRef idx="minor">
            <a:schemeClr val="tx1"/>
          </a:fontRef>
        </p:style>
      </p:cxnSp>
      <p:cxnSp>
        <p:nvCxnSpPr>
          <p:cNvPr id="52" name="Straight Connector 136">
            <a:extLst>
              <a:ext uri="{FF2B5EF4-FFF2-40B4-BE49-F238E27FC236}">
                <a16:creationId xmlns:a16="http://schemas.microsoft.com/office/drawing/2014/main" id="{2175E0BA-D493-41AA-CBA6-5932675CB8D5}"/>
              </a:ext>
            </a:extLst>
          </p:cNvPr>
          <p:cNvCxnSpPr>
            <a:cxnSpLocks/>
            <a:stCxn id="14" idx="2"/>
          </p:cNvCxnSpPr>
          <p:nvPr/>
        </p:nvCxnSpPr>
        <p:spPr>
          <a:xfrm>
            <a:off x="8837566" y="2443830"/>
            <a:ext cx="0" cy="602174"/>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Verbinder: gewinkelt 62">
            <a:extLst>
              <a:ext uri="{FF2B5EF4-FFF2-40B4-BE49-F238E27FC236}">
                <a16:creationId xmlns:a16="http://schemas.microsoft.com/office/drawing/2014/main" id="{1A6A0EDC-48F7-378F-01BE-23ED9E70DFB2}"/>
              </a:ext>
            </a:extLst>
          </p:cNvPr>
          <p:cNvCxnSpPr>
            <a:cxnSpLocks/>
            <a:endCxn id="11" idx="2"/>
          </p:cNvCxnSpPr>
          <p:nvPr/>
        </p:nvCxnSpPr>
        <p:spPr>
          <a:xfrm>
            <a:off x="6915847" y="2438267"/>
            <a:ext cx="3039069" cy="5564"/>
          </a:xfrm>
          <a:prstGeom prst="bentConnector4">
            <a:avLst>
              <a:gd name="adj1" fmla="val 90"/>
              <a:gd name="adj2" fmla="val 108906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4" name="Verbinder: gewinkelt 62">
            <a:extLst>
              <a:ext uri="{FF2B5EF4-FFF2-40B4-BE49-F238E27FC236}">
                <a16:creationId xmlns:a16="http://schemas.microsoft.com/office/drawing/2014/main" id="{F76F3AF1-60BC-62CF-358E-E31348D2679C}"/>
              </a:ext>
            </a:extLst>
          </p:cNvPr>
          <p:cNvCxnSpPr>
            <a:cxnSpLocks/>
            <a:endCxn id="12" idx="2"/>
          </p:cNvCxnSpPr>
          <p:nvPr/>
        </p:nvCxnSpPr>
        <p:spPr>
          <a:xfrm>
            <a:off x="6914736" y="2434679"/>
            <a:ext cx="3598855" cy="9152"/>
          </a:xfrm>
          <a:prstGeom prst="bentConnector4">
            <a:avLst>
              <a:gd name="adj1" fmla="val 175"/>
              <a:gd name="adj2" fmla="val 6660194"/>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6" name="Verbinder: gewinkelt 62">
            <a:extLst>
              <a:ext uri="{FF2B5EF4-FFF2-40B4-BE49-F238E27FC236}">
                <a16:creationId xmlns:a16="http://schemas.microsoft.com/office/drawing/2014/main" id="{6F20136A-7CD2-AF3A-4921-AC6A65889310}"/>
              </a:ext>
            </a:extLst>
          </p:cNvPr>
          <p:cNvCxnSpPr>
            <a:cxnSpLocks/>
            <a:endCxn id="13" idx="2"/>
          </p:cNvCxnSpPr>
          <p:nvPr/>
        </p:nvCxnSpPr>
        <p:spPr>
          <a:xfrm>
            <a:off x="6914736" y="2436451"/>
            <a:ext cx="4157530" cy="7380"/>
          </a:xfrm>
          <a:prstGeom prst="bentConnector4">
            <a:avLst>
              <a:gd name="adj1" fmla="val 154"/>
              <a:gd name="adj2" fmla="val 8215095"/>
            </a:avLst>
          </a:prstGeom>
          <a:ln>
            <a:tailEnd type="triangle"/>
          </a:ln>
        </p:spPr>
        <p:style>
          <a:lnRef idx="1">
            <a:schemeClr val="accent1"/>
          </a:lnRef>
          <a:fillRef idx="0">
            <a:schemeClr val="accent1"/>
          </a:fillRef>
          <a:effectRef idx="0">
            <a:schemeClr val="accent1"/>
          </a:effectRef>
          <a:fontRef idx="minor">
            <a:schemeClr val="tx1"/>
          </a:fontRef>
        </p:style>
      </p:cxnSp>
      <p:sp>
        <p:nvSpPr>
          <p:cNvPr id="57" name="Textfeld 37">
            <a:extLst>
              <a:ext uri="{FF2B5EF4-FFF2-40B4-BE49-F238E27FC236}">
                <a16:creationId xmlns:a16="http://schemas.microsoft.com/office/drawing/2014/main" id="{BD9E6AD1-A52C-B888-3669-FA21EA948EE4}"/>
              </a:ext>
            </a:extLst>
          </p:cNvPr>
          <p:cNvSpPr txBox="1"/>
          <p:nvPr/>
        </p:nvSpPr>
        <p:spPr>
          <a:xfrm>
            <a:off x="9016169" y="973401"/>
            <a:ext cx="760144" cy="646331"/>
          </a:xfrm>
          <a:prstGeom prst="rect">
            <a:avLst/>
          </a:prstGeom>
          <a:noFill/>
        </p:spPr>
        <p:txBody>
          <a:bodyPr wrap="none" rtlCol="0">
            <a:spAutoFit/>
          </a:bodyPr>
          <a:lstStyle/>
          <a:p>
            <a:r>
              <a:rPr lang="en-US" sz="1200" dirty="0"/>
              <a:t>Open(r</a:t>
            </a:r>
            <a:r>
              <a:rPr lang="en-US" sz="1200" baseline="-25000" dirty="0"/>
              <a:t>1</a:t>
            </a:r>
            <a:r>
              <a:rPr lang="en-US" sz="1200" dirty="0"/>
              <a:t>),</a:t>
            </a:r>
          </a:p>
          <a:p>
            <a:r>
              <a:rPr lang="en-US" sz="1200" dirty="0"/>
              <a:t>Open(r</a:t>
            </a:r>
            <a:r>
              <a:rPr lang="en-US" sz="1200" baseline="-25000" dirty="0"/>
              <a:t>2</a:t>
            </a:r>
            <a:r>
              <a:rPr lang="en-US" sz="1200" dirty="0"/>
              <a:t>)</a:t>
            </a:r>
          </a:p>
          <a:p>
            <a:r>
              <a:rPr lang="en-US" sz="1200" dirty="0"/>
              <a:t>Open(</a:t>
            </a:r>
            <a:r>
              <a:rPr lang="en-US" sz="1200" dirty="0">
                <a:solidFill>
                  <a:srgbClr val="FF0000"/>
                </a:solidFill>
              </a:rPr>
              <a:t>r</a:t>
            </a:r>
            <a:r>
              <a:rPr lang="en-US" sz="1200" baseline="-25000" dirty="0">
                <a:solidFill>
                  <a:srgbClr val="FF0000"/>
                </a:solidFill>
              </a:rPr>
              <a:t>3</a:t>
            </a:r>
            <a:r>
              <a:rPr lang="en-US" sz="1200" dirty="0"/>
              <a:t>)</a:t>
            </a:r>
          </a:p>
        </p:txBody>
      </p:sp>
      <p:sp>
        <p:nvSpPr>
          <p:cNvPr id="58" name="Textfeld 37">
            <a:extLst>
              <a:ext uri="{FF2B5EF4-FFF2-40B4-BE49-F238E27FC236}">
                <a16:creationId xmlns:a16="http://schemas.microsoft.com/office/drawing/2014/main" id="{1C533488-33DA-E2D4-C09A-0155B4E071F0}"/>
              </a:ext>
            </a:extLst>
          </p:cNvPr>
          <p:cNvSpPr txBox="1"/>
          <p:nvPr/>
        </p:nvSpPr>
        <p:spPr>
          <a:xfrm>
            <a:off x="9611087" y="979750"/>
            <a:ext cx="760144" cy="461665"/>
          </a:xfrm>
          <a:prstGeom prst="rect">
            <a:avLst/>
          </a:prstGeom>
          <a:noFill/>
        </p:spPr>
        <p:txBody>
          <a:bodyPr wrap="none" rtlCol="0">
            <a:spAutoFit/>
          </a:bodyPr>
          <a:lstStyle/>
          <a:p>
            <a:r>
              <a:rPr lang="en-US" sz="1200" dirty="0"/>
              <a:t>Open(r</a:t>
            </a:r>
            <a:r>
              <a:rPr lang="en-US" sz="1200" baseline="-25000" dirty="0"/>
              <a:t>1</a:t>
            </a:r>
            <a:r>
              <a:rPr lang="en-US" sz="1200" dirty="0"/>
              <a:t>),</a:t>
            </a:r>
          </a:p>
          <a:p>
            <a:r>
              <a:rPr lang="en-US" sz="1200" dirty="0"/>
              <a:t>Open(r</a:t>
            </a:r>
            <a:r>
              <a:rPr lang="en-US" sz="1200" baseline="-25000" dirty="0"/>
              <a:t>2</a:t>
            </a:r>
            <a:r>
              <a:rPr lang="en-US" sz="1200" dirty="0"/>
              <a:t>)</a:t>
            </a:r>
          </a:p>
        </p:txBody>
      </p:sp>
      <p:sp>
        <p:nvSpPr>
          <p:cNvPr id="59" name="Textfeld 37">
            <a:extLst>
              <a:ext uri="{FF2B5EF4-FFF2-40B4-BE49-F238E27FC236}">
                <a16:creationId xmlns:a16="http://schemas.microsoft.com/office/drawing/2014/main" id="{1F06E881-F4B6-0917-286B-56FDC27E6F5B}"/>
              </a:ext>
            </a:extLst>
          </p:cNvPr>
          <p:cNvSpPr txBox="1"/>
          <p:nvPr/>
        </p:nvSpPr>
        <p:spPr>
          <a:xfrm>
            <a:off x="10206004" y="967049"/>
            <a:ext cx="760144" cy="461665"/>
          </a:xfrm>
          <a:prstGeom prst="rect">
            <a:avLst/>
          </a:prstGeom>
          <a:noFill/>
        </p:spPr>
        <p:txBody>
          <a:bodyPr wrap="none" rtlCol="0">
            <a:spAutoFit/>
          </a:bodyPr>
          <a:lstStyle/>
          <a:p>
            <a:r>
              <a:rPr lang="en-US" sz="1200" dirty="0"/>
              <a:t>Open(r</a:t>
            </a:r>
            <a:r>
              <a:rPr lang="en-US" sz="1200" baseline="-25000" dirty="0"/>
              <a:t>1</a:t>
            </a:r>
            <a:r>
              <a:rPr lang="en-US" sz="1200" dirty="0"/>
              <a:t>),</a:t>
            </a:r>
          </a:p>
          <a:p>
            <a:r>
              <a:rPr lang="en-US" sz="1200" dirty="0"/>
              <a:t>Open(r</a:t>
            </a:r>
            <a:r>
              <a:rPr lang="en-US" sz="1200" baseline="-25000" dirty="0"/>
              <a:t>2</a:t>
            </a:r>
            <a:r>
              <a:rPr lang="en-US" sz="1200" dirty="0"/>
              <a:t>)</a:t>
            </a:r>
          </a:p>
        </p:txBody>
      </p:sp>
      <p:sp>
        <p:nvSpPr>
          <p:cNvPr id="60" name="Textfeld 37">
            <a:extLst>
              <a:ext uri="{FF2B5EF4-FFF2-40B4-BE49-F238E27FC236}">
                <a16:creationId xmlns:a16="http://schemas.microsoft.com/office/drawing/2014/main" id="{85F992C0-D8FB-01A9-6F63-7CC9177AFADC}"/>
              </a:ext>
            </a:extLst>
          </p:cNvPr>
          <p:cNvSpPr txBox="1"/>
          <p:nvPr/>
        </p:nvSpPr>
        <p:spPr>
          <a:xfrm>
            <a:off x="10843695" y="967048"/>
            <a:ext cx="898003" cy="646331"/>
          </a:xfrm>
          <a:prstGeom prst="rect">
            <a:avLst/>
          </a:prstGeom>
          <a:noFill/>
        </p:spPr>
        <p:txBody>
          <a:bodyPr wrap="none" rtlCol="0">
            <a:spAutoFit/>
          </a:bodyPr>
          <a:lstStyle/>
          <a:p>
            <a:r>
              <a:rPr lang="en-US" sz="1200" dirty="0"/>
              <a:t>Open(r</a:t>
            </a:r>
            <a:r>
              <a:rPr lang="en-US" sz="1200" baseline="-25000" dirty="0"/>
              <a:t>1</a:t>
            </a:r>
            <a:r>
              <a:rPr lang="en-US" sz="1200" dirty="0"/>
              <a:t>),</a:t>
            </a:r>
          </a:p>
          <a:p>
            <a:r>
              <a:rPr lang="en-US" sz="1200" dirty="0"/>
              <a:t>Open(r</a:t>
            </a:r>
            <a:r>
              <a:rPr lang="en-US" sz="1200" baseline="-25000" dirty="0"/>
              <a:t>2</a:t>
            </a:r>
            <a:r>
              <a:rPr lang="en-US" sz="1200" dirty="0"/>
              <a:t>)</a:t>
            </a:r>
          </a:p>
          <a:p>
            <a:r>
              <a:rPr lang="en-US" sz="1200" dirty="0"/>
              <a:t>Open(</a:t>
            </a:r>
            <a:r>
              <a:rPr lang="en-US" sz="1200" dirty="0">
                <a:solidFill>
                  <a:srgbClr val="FF0000"/>
                </a:solidFill>
              </a:rPr>
              <a:t>r</a:t>
            </a:r>
            <a:r>
              <a:rPr lang="en-US" sz="1200" baseline="-25000" dirty="0">
                <a:solidFill>
                  <a:srgbClr val="FF0000"/>
                </a:solidFill>
              </a:rPr>
              <a:t>3</a:t>
            </a:r>
            <a:r>
              <a:rPr lang="en-US" sz="1200" dirty="0"/>
              <a:t>) ??</a:t>
            </a:r>
          </a:p>
        </p:txBody>
      </p:sp>
      <p:sp>
        <p:nvSpPr>
          <p:cNvPr id="61" name="Textfeld 60">
            <a:extLst>
              <a:ext uri="{FF2B5EF4-FFF2-40B4-BE49-F238E27FC236}">
                <a16:creationId xmlns:a16="http://schemas.microsoft.com/office/drawing/2014/main" id="{F4BFF5B3-5FC0-DE9E-A3CF-814495426065}"/>
              </a:ext>
            </a:extLst>
          </p:cNvPr>
          <p:cNvSpPr txBox="1"/>
          <p:nvPr/>
        </p:nvSpPr>
        <p:spPr>
          <a:xfrm>
            <a:off x="7600571" y="2733116"/>
            <a:ext cx="721672" cy="276999"/>
          </a:xfrm>
          <a:prstGeom prst="rect">
            <a:avLst/>
          </a:prstGeom>
          <a:noFill/>
        </p:spPr>
        <p:txBody>
          <a:bodyPr wrap="none" rtlCol="0">
            <a:spAutoFit/>
          </a:bodyPr>
          <a:lstStyle/>
          <a:p>
            <a:r>
              <a:rPr lang="en-US" sz="1200" dirty="0"/>
              <a:t>Open(r</a:t>
            </a:r>
            <a:r>
              <a:rPr lang="en-US" sz="1200" baseline="-25000" dirty="0"/>
              <a:t>2</a:t>
            </a:r>
            <a:r>
              <a:rPr lang="en-US" sz="1200" dirty="0"/>
              <a:t>)</a:t>
            </a:r>
          </a:p>
        </p:txBody>
      </p:sp>
      <p:sp>
        <p:nvSpPr>
          <p:cNvPr id="62" name="Textfeld 61">
            <a:extLst>
              <a:ext uri="{FF2B5EF4-FFF2-40B4-BE49-F238E27FC236}">
                <a16:creationId xmlns:a16="http://schemas.microsoft.com/office/drawing/2014/main" id="{A51E874B-E778-7B03-8BF8-FDC50AD05476}"/>
              </a:ext>
            </a:extLst>
          </p:cNvPr>
          <p:cNvSpPr txBox="1"/>
          <p:nvPr/>
        </p:nvSpPr>
        <p:spPr>
          <a:xfrm>
            <a:off x="8431758" y="2533197"/>
            <a:ext cx="721672" cy="276999"/>
          </a:xfrm>
          <a:prstGeom prst="rect">
            <a:avLst/>
          </a:prstGeom>
          <a:noFill/>
        </p:spPr>
        <p:txBody>
          <a:bodyPr wrap="none" rtlCol="0">
            <a:spAutoFit/>
          </a:bodyPr>
          <a:lstStyle/>
          <a:p>
            <a:r>
              <a:rPr lang="en-US" sz="1200" dirty="0"/>
              <a:t>Open(</a:t>
            </a:r>
            <a:r>
              <a:rPr lang="en-US" sz="1200" dirty="0">
                <a:solidFill>
                  <a:srgbClr val="FF0000"/>
                </a:solidFill>
              </a:rPr>
              <a:t>r</a:t>
            </a:r>
            <a:r>
              <a:rPr lang="en-US" sz="1200" baseline="-25000" dirty="0">
                <a:solidFill>
                  <a:srgbClr val="FF0000"/>
                </a:solidFill>
              </a:rPr>
              <a:t>3</a:t>
            </a:r>
            <a:r>
              <a:rPr lang="en-US" sz="1200" dirty="0"/>
              <a:t>)</a:t>
            </a:r>
          </a:p>
        </p:txBody>
      </p:sp>
      <p:sp>
        <p:nvSpPr>
          <p:cNvPr id="64" name="Inhaltsplatzhalter 2">
            <a:extLst>
              <a:ext uri="{FF2B5EF4-FFF2-40B4-BE49-F238E27FC236}">
                <a16:creationId xmlns:a16="http://schemas.microsoft.com/office/drawing/2014/main" id="{2D78F59F-4E9B-1923-EF2F-F54A0180246C}"/>
              </a:ext>
            </a:extLst>
          </p:cNvPr>
          <p:cNvSpPr txBox="1">
            <a:spLocks/>
          </p:cNvSpPr>
          <p:nvPr/>
        </p:nvSpPr>
        <p:spPr>
          <a:xfrm>
            <a:off x="2661008" y="5429113"/>
            <a:ext cx="7186665" cy="60071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r>
              <a:rPr lang="en-US" sz="2800" dirty="0">
                <a:solidFill>
                  <a:srgbClr val="00B0F0"/>
                </a:solidFill>
              </a:rPr>
              <a:t>Need to prevent the conditional abort attack</a:t>
            </a:r>
          </a:p>
        </p:txBody>
      </p:sp>
      <p:sp>
        <p:nvSpPr>
          <p:cNvPr id="4" name="Textfeld 61">
            <a:extLst>
              <a:ext uri="{FF2B5EF4-FFF2-40B4-BE49-F238E27FC236}">
                <a16:creationId xmlns:a16="http://schemas.microsoft.com/office/drawing/2014/main" id="{C846400F-1332-799D-F584-CCAF9B555811}"/>
              </a:ext>
            </a:extLst>
          </p:cNvPr>
          <p:cNvSpPr txBox="1"/>
          <p:nvPr/>
        </p:nvSpPr>
        <p:spPr>
          <a:xfrm>
            <a:off x="9060181" y="2530199"/>
            <a:ext cx="721672" cy="276999"/>
          </a:xfrm>
          <a:prstGeom prst="rect">
            <a:avLst/>
          </a:prstGeom>
          <a:noFill/>
        </p:spPr>
        <p:txBody>
          <a:bodyPr wrap="none" rtlCol="0">
            <a:spAutoFit/>
          </a:bodyPr>
          <a:lstStyle/>
          <a:p>
            <a:r>
              <a:rPr lang="en-US" sz="1200" dirty="0"/>
              <a:t>Open(</a:t>
            </a:r>
            <a:r>
              <a:rPr lang="en-US" sz="1200" dirty="0">
                <a:solidFill>
                  <a:srgbClr val="FF0000"/>
                </a:solidFill>
              </a:rPr>
              <a:t>r</a:t>
            </a:r>
            <a:r>
              <a:rPr lang="en-US" sz="1200" baseline="-25000" dirty="0">
                <a:solidFill>
                  <a:srgbClr val="FF0000"/>
                </a:solidFill>
              </a:rPr>
              <a:t>3</a:t>
            </a:r>
            <a:r>
              <a:rPr lang="en-US" sz="1200" dirty="0"/>
              <a:t>)</a:t>
            </a:r>
          </a:p>
        </p:txBody>
      </p:sp>
    </p:spTree>
    <p:extLst>
      <p:ext uri="{BB962C8B-B14F-4D97-AF65-F5344CB8AC3E}">
        <p14:creationId xmlns:p14="http://schemas.microsoft.com/office/powerpoint/2010/main" val="3851682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3" grpId="0"/>
      <p:bldP spid="44" grpId="0"/>
      <p:bldP spid="57" grpId="0"/>
      <p:bldP spid="58" grpId="0"/>
      <p:bldP spid="59" grpId="0"/>
      <p:bldP spid="60" grpId="0"/>
      <p:bldP spid="62" grpId="0"/>
      <p:bldP spid="64" grpId="0"/>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52A5D0-7AB2-C61E-E64C-26297E0B1DB0}"/>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D0983B51-D448-B798-FBF6-BC83B86475F5}"/>
              </a:ext>
            </a:extLst>
          </p:cNvPr>
          <p:cNvSpPr>
            <a:spLocks noGrp="1"/>
          </p:cNvSpPr>
          <p:nvPr>
            <p:ph type="title"/>
          </p:nvPr>
        </p:nvSpPr>
        <p:spPr>
          <a:xfrm>
            <a:off x="699655" y="361444"/>
            <a:ext cx="10515600" cy="1325563"/>
          </a:xfrm>
        </p:spPr>
        <p:txBody>
          <a:bodyPr/>
          <a:lstStyle/>
          <a:p>
            <a:r>
              <a:rPr lang="en-US" dirty="0"/>
              <a:t>PASSO randomness in the plain model, SL</a:t>
            </a:r>
          </a:p>
        </p:txBody>
      </p:sp>
      <p:sp>
        <p:nvSpPr>
          <p:cNvPr id="3" name="Inhaltsplatzhalter 2">
            <a:extLst>
              <a:ext uri="{FF2B5EF4-FFF2-40B4-BE49-F238E27FC236}">
                <a16:creationId xmlns:a16="http://schemas.microsoft.com/office/drawing/2014/main" id="{2DBFB312-98EE-2F78-B96D-760C848F738C}"/>
              </a:ext>
            </a:extLst>
          </p:cNvPr>
          <p:cNvSpPr>
            <a:spLocks noGrp="1"/>
          </p:cNvSpPr>
          <p:nvPr>
            <p:ph idx="1"/>
          </p:nvPr>
        </p:nvSpPr>
        <p:spPr/>
        <p:txBody>
          <a:bodyPr>
            <a:normAutofit/>
          </a:bodyPr>
          <a:lstStyle/>
          <a:p>
            <a:pPr lvl="1"/>
            <a:endParaRPr lang="en-US" dirty="0"/>
          </a:p>
          <a:p>
            <a:pPr marL="0" indent="0">
              <a:buNone/>
            </a:pPr>
            <a:endParaRPr lang="en-US" dirty="0"/>
          </a:p>
          <a:p>
            <a:pPr marL="0" indent="0">
              <a:buNone/>
            </a:pPr>
            <a:endParaRPr lang="en-US" dirty="0"/>
          </a:p>
          <a:p>
            <a:pPr marL="0" indent="0">
              <a:buNone/>
            </a:pPr>
            <a:endParaRPr lang="en-US" dirty="0"/>
          </a:p>
        </p:txBody>
      </p:sp>
      <p:sp>
        <p:nvSpPr>
          <p:cNvPr id="4" name="Foliennummernplatzhalter 3">
            <a:extLst>
              <a:ext uri="{FF2B5EF4-FFF2-40B4-BE49-F238E27FC236}">
                <a16:creationId xmlns:a16="http://schemas.microsoft.com/office/drawing/2014/main" id="{3D734BC7-84B7-0DDE-55B4-962C284EBC7F}"/>
              </a:ext>
            </a:extLst>
          </p:cNvPr>
          <p:cNvSpPr>
            <a:spLocks noGrp="1"/>
          </p:cNvSpPr>
          <p:nvPr>
            <p:ph type="sldNum" sz="quarter" idx="12"/>
          </p:nvPr>
        </p:nvSpPr>
        <p:spPr>
          <a:xfrm>
            <a:off x="8610600" y="6356350"/>
            <a:ext cx="2743200" cy="365125"/>
          </a:xfrm>
        </p:spPr>
        <p:txBody>
          <a:bodyPr/>
          <a:lstStyle/>
          <a:p>
            <a:fld id="{9B87267F-81ED-49AC-B7A8-A9CAB0B7F58D}" type="slidenum">
              <a:rPr lang="de-DE" smtClean="0"/>
              <a:t>22</a:t>
            </a:fld>
            <a:endParaRPr lang="de-DE"/>
          </a:p>
        </p:txBody>
      </p:sp>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4685A1D8-6C99-1D79-C2C3-28B5B0363EE2}"/>
                  </a:ext>
                </a:extLst>
              </p:cNvPr>
              <p:cNvGraphicFramePr>
                <a:graphicFrameLocks noGrp="1"/>
              </p:cNvGraphicFramePr>
              <p:nvPr/>
            </p:nvGraphicFramePr>
            <p:xfrm>
              <a:off x="699655" y="2102715"/>
              <a:ext cx="10515600" cy="3549939"/>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val="1260372596"/>
                        </a:ext>
                      </a:extLst>
                    </a:gridCol>
                    <a:gridCol w="2628900">
                      <a:extLst>
                        <a:ext uri="{9D8B030D-6E8A-4147-A177-3AD203B41FA5}">
                          <a16:colId xmlns:a16="http://schemas.microsoft.com/office/drawing/2014/main" val="1721589989"/>
                        </a:ext>
                      </a:extLst>
                    </a:gridCol>
                    <a:gridCol w="2628900">
                      <a:extLst>
                        <a:ext uri="{9D8B030D-6E8A-4147-A177-3AD203B41FA5}">
                          <a16:colId xmlns:a16="http://schemas.microsoft.com/office/drawing/2014/main" val="808580625"/>
                        </a:ext>
                      </a:extLst>
                    </a:gridCol>
                    <a:gridCol w="2628900">
                      <a:extLst>
                        <a:ext uri="{9D8B030D-6E8A-4147-A177-3AD203B41FA5}">
                          <a16:colId xmlns:a16="http://schemas.microsoft.com/office/drawing/2014/main" val="2812602658"/>
                        </a:ext>
                      </a:extLst>
                    </a:gridCol>
                  </a:tblGrid>
                  <a:tr h="382507">
                    <a:tc>
                      <a:txBody>
                        <a:bodyPr/>
                        <a:lstStyle/>
                        <a:p>
                          <a:pPr algn="ctr"/>
                          <a:r>
                            <a:rPr lang="en-US" sz="2000" dirty="0"/>
                            <a:t>Assumptions</a:t>
                          </a:r>
                          <a:endParaRPr lang="en-US" dirty="0"/>
                        </a:p>
                      </a:txBody>
                      <a:tcPr/>
                    </a:tc>
                    <a:tc>
                      <a:txBody>
                        <a:bodyPr/>
                        <a:lstStyle/>
                        <a:p>
                          <a:pPr algn="ctr"/>
                          <a:r>
                            <a:rPr lang="en-US" sz="2000" dirty="0"/>
                            <a:t># of Parties</a:t>
                          </a:r>
                        </a:p>
                      </a:txBody>
                      <a:tcPr/>
                    </a:tc>
                    <a:tc>
                      <a:txBody>
                        <a:bodyPr/>
                        <a:lstStyle/>
                        <a:p>
                          <a:pPr algn="ctr"/>
                          <a:r>
                            <a:rPr lang="en-US" sz="2000" dirty="0"/>
                            <a:t>Poly-time</a:t>
                          </a:r>
                        </a:p>
                      </a:txBody>
                      <a:tcPr/>
                    </a:tc>
                    <a:tc>
                      <a:txBody>
                        <a:bodyPr/>
                        <a:lstStyle/>
                        <a:p>
                          <a:pPr algn="ctr"/>
                          <a:r>
                            <a:rPr lang="en-US" sz="2000" dirty="0"/>
                            <a:t>Source</a:t>
                          </a:r>
                        </a:p>
                      </a:txBody>
                      <a:tcPr/>
                    </a:tc>
                    <a:extLst>
                      <a:ext uri="{0D108BD9-81ED-4DB2-BD59-A6C34878D82A}">
                        <a16:rowId xmlns:a16="http://schemas.microsoft.com/office/drawing/2014/main" val="608717120"/>
                      </a:ext>
                    </a:extLst>
                  </a:tr>
                  <a:tr h="394092">
                    <a:tc>
                      <a:txBody>
                        <a:bodyPr/>
                        <a:lstStyle/>
                        <a:p>
                          <a:pPr algn="ctr"/>
                          <a:r>
                            <a:rPr lang="en-US" sz="2000" dirty="0"/>
                            <a:t>Unconditional</a:t>
                          </a:r>
                        </a:p>
                      </a:txBody>
                      <a:tcPr/>
                    </a:tc>
                    <a:tc>
                      <a:txBody>
                        <a:bodyPr/>
                        <a:lstStyle/>
                        <a:p>
                          <a:pPr algn="ctr"/>
                          <a14:m>
                            <m:oMathPara xmlns:m="http://schemas.openxmlformats.org/officeDocument/2006/math">
                              <m:oMathParaPr>
                                <m:jc m:val="centerGroup"/>
                              </m:oMathParaPr>
                              <m:oMath xmlns:m="http://schemas.openxmlformats.org/officeDocument/2006/math">
                                <m:r>
                                  <a:rPr lang="en-US" sz="2000" i="1" dirty="0" smtClean="0">
                                    <a:latin typeface="Cambria Math" panose="02040503050406030204" pitchFamily="18" charset="0"/>
                                  </a:rPr>
                                  <m:t>6</m:t>
                                </m:r>
                                <m:r>
                                  <a:rPr lang="en-US" sz="2000" i="1" dirty="0" smtClean="0">
                                    <a:latin typeface="Cambria Math" panose="02040503050406030204" pitchFamily="18" charset="0"/>
                                  </a:rPr>
                                  <m:t>𝑡</m:t>
                                </m:r>
                                <m:r>
                                  <a:rPr lang="en-US" sz="2000" i="1" dirty="0" smtClean="0">
                                    <a:latin typeface="Cambria Math" panose="02040503050406030204" pitchFamily="18" charset="0"/>
                                  </a:rPr>
                                  <m:t>+1</m:t>
                                </m:r>
                              </m:oMath>
                            </m:oMathPara>
                          </a14:m>
                          <a:endParaRPr lang="en-US" sz="2000" dirty="0"/>
                        </a:p>
                      </a:txBody>
                      <a:tcPr/>
                    </a:tc>
                    <a:tc>
                      <a:txBody>
                        <a:bodyPr/>
                        <a:lstStyle/>
                        <a:p>
                          <a:pPr algn="ctr"/>
                          <a:r>
                            <a:rPr lang="en-US" sz="2000" dirty="0"/>
                            <a:t>For </a:t>
                          </a:r>
                          <a14:m>
                            <m:oMath xmlns:m="http://schemas.openxmlformats.org/officeDocument/2006/math">
                              <m:r>
                                <a:rPr lang="en-US" sz="2000" i="1" dirty="0" smtClean="0">
                                  <a:latin typeface="Cambria Math" panose="02040503050406030204" pitchFamily="18" charset="0"/>
                                </a:rPr>
                                <m:t>𝑡</m:t>
                              </m:r>
                              <m:r>
                                <a:rPr lang="en-US" sz="2000" i="1" dirty="0" smtClean="0">
                                  <a:latin typeface="Cambria Math" panose="02040503050406030204" pitchFamily="18" charset="0"/>
                                </a:rPr>
                                <m:t>=</m:t>
                              </m:r>
                              <m:r>
                                <a:rPr lang="en-US" sz="2000" i="1" dirty="0" smtClean="0">
                                  <a:latin typeface="Cambria Math" panose="02040503050406030204" pitchFamily="18" charset="0"/>
                                </a:rPr>
                                <m:t>𝑂</m:t>
                              </m:r>
                              <m:r>
                                <a:rPr lang="en-US" sz="2000" i="1" dirty="0" smtClean="0">
                                  <a:latin typeface="Cambria Math" panose="02040503050406030204" pitchFamily="18" charset="0"/>
                                </a:rPr>
                                <m:t>(</m:t>
                              </m:r>
                              <m:r>
                                <m:rPr>
                                  <m:sty m:val="p"/>
                                </m:rPr>
                                <a:rPr lang="en-US" sz="2000" i="1" dirty="0" smtClean="0">
                                  <a:latin typeface="Cambria Math" panose="02040503050406030204" pitchFamily="18" charset="0"/>
                                </a:rPr>
                                <m:t>log</m:t>
                              </m:r>
                              <m:r>
                                <a:rPr lang="en-US" sz="2000" i="1" dirty="0" smtClean="0">
                                  <a:latin typeface="Cambria Math" panose="02040503050406030204" pitchFamily="18" charset="0"/>
                                </a:rPr>
                                <m:t>⁡</m:t>
                              </m:r>
                              <m:r>
                                <a:rPr lang="en-US" sz="2000" i="1" dirty="0" smtClean="0">
                                  <a:latin typeface="Cambria Math" panose="02040503050406030204" pitchFamily="18" charset="0"/>
                                  <a:ea typeface="Cambria Math" panose="02040503050406030204" pitchFamily="18" charset="0"/>
                                </a:rPr>
                                <m:t>𝜆</m:t>
                              </m:r>
                              <m:r>
                                <a:rPr lang="en-US" sz="2000" i="1" dirty="0" smtClean="0">
                                  <a:latin typeface="Cambria Math" panose="02040503050406030204" pitchFamily="18" charset="0"/>
                                </a:rPr>
                                <m:t>)</m:t>
                              </m:r>
                            </m:oMath>
                          </a14:m>
                          <a:endParaRPr lang="en-US" sz="2000" dirty="0"/>
                        </a:p>
                      </a:txBody>
                      <a:tcPr/>
                    </a:tc>
                    <a:tc>
                      <a:txBody>
                        <a:bodyPr/>
                        <a:lstStyle/>
                        <a:p>
                          <a:pPr algn="ctr"/>
                          <a:r>
                            <a:rPr lang="en-US" sz="2000" dirty="0"/>
                            <a:t>[NRO21]</a:t>
                          </a:r>
                        </a:p>
                      </a:txBody>
                      <a:tcPr/>
                    </a:tc>
                    <a:extLst>
                      <a:ext uri="{0D108BD9-81ED-4DB2-BD59-A6C34878D82A}">
                        <a16:rowId xmlns:a16="http://schemas.microsoft.com/office/drawing/2014/main" val="3523817170"/>
                      </a:ext>
                    </a:extLst>
                  </a:tr>
                  <a:tr h="382507">
                    <a:tc>
                      <a:txBody>
                        <a:bodyPr/>
                        <a:lstStyle/>
                        <a:p>
                          <a:pPr algn="ctr"/>
                          <a:r>
                            <a:rPr lang="en-US" sz="2000" dirty="0"/>
                            <a:t>DDH</a:t>
                          </a:r>
                        </a:p>
                      </a:txBody>
                      <a:tcPr/>
                    </a:tc>
                    <a:tc>
                      <a:txBody>
                        <a:bodyPr/>
                        <a:lstStyle/>
                        <a:p>
                          <a:pPr algn="ctr"/>
                          <a14:m>
                            <m:oMathPara xmlns:m="http://schemas.openxmlformats.org/officeDocument/2006/math">
                              <m:oMathParaPr>
                                <m:jc m:val="centerGroup"/>
                              </m:oMathParaPr>
                              <m:oMath xmlns:m="http://schemas.openxmlformats.org/officeDocument/2006/math">
                                <m:r>
                                  <a:rPr lang="en-US" sz="2000" i="1" dirty="0" smtClean="0">
                                    <a:latin typeface="Cambria Math" panose="02040503050406030204" pitchFamily="18" charset="0"/>
                                  </a:rPr>
                                  <m:t>5</m:t>
                                </m:r>
                                <m:r>
                                  <a:rPr lang="en-US" sz="2000" i="1" dirty="0" smtClean="0">
                                    <a:latin typeface="Cambria Math" panose="02040503050406030204" pitchFamily="18" charset="0"/>
                                  </a:rPr>
                                  <m:t>𝑡</m:t>
                                </m:r>
                                <m:r>
                                  <a:rPr lang="en-US" sz="2000" i="1" dirty="0" smtClean="0">
                                    <a:latin typeface="Cambria Math" panose="02040503050406030204" pitchFamily="18" charset="0"/>
                                  </a:rPr>
                                  <m:t>+4</m:t>
                                </m:r>
                              </m:oMath>
                            </m:oMathPara>
                          </a14:m>
                          <a:endParaRPr lang="en-US" sz="2000" dirty="0"/>
                        </a:p>
                      </a:txBody>
                      <a:tcPr/>
                    </a:tc>
                    <a:tc>
                      <a:txBody>
                        <a:bodyPr/>
                        <a:lstStyle/>
                        <a:p>
                          <a:pPr algn="ctr"/>
                          <a:r>
                            <a:rPr lang="en-US" sz="2000" dirty="0"/>
                            <a:t>Any </a:t>
                          </a:r>
                          <a14:m>
                            <m:oMath xmlns:m="http://schemas.openxmlformats.org/officeDocument/2006/math">
                              <m:r>
                                <a:rPr lang="en-US" sz="2000" i="1" dirty="0" smtClean="0">
                                  <a:latin typeface="Cambria Math" panose="02040503050406030204" pitchFamily="18" charset="0"/>
                                </a:rPr>
                                <m:t>𝑡</m:t>
                              </m:r>
                            </m:oMath>
                          </a14:m>
                          <a:endParaRPr lang="en-US" sz="2000" dirty="0"/>
                        </a:p>
                      </a:txBody>
                      <a:tcPr/>
                    </a:tc>
                    <a:tc>
                      <a:txBody>
                        <a:bodyPr/>
                        <a:lstStyle/>
                        <a:p>
                          <a:pPr algn="ctr"/>
                          <a:r>
                            <a:rPr lang="en-US" sz="2000" dirty="0"/>
                            <a:t>[FC’24]</a:t>
                          </a:r>
                        </a:p>
                      </a:txBody>
                      <a:tcPr/>
                    </a:tc>
                    <a:extLst>
                      <a:ext uri="{0D108BD9-81ED-4DB2-BD59-A6C34878D82A}">
                        <a16:rowId xmlns:a16="http://schemas.microsoft.com/office/drawing/2014/main" val="3788276440"/>
                      </a:ext>
                    </a:extLst>
                  </a:tr>
                  <a:tr h="449291">
                    <a:tc>
                      <a:txBody>
                        <a:bodyPr/>
                        <a:lstStyle/>
                        <a:p>
                          <a:pPr algn="ctr"/>
                          <a:r>
                            <a:rPr lang="en-US" sz="2000" dirty="0"/>
                            <a:t>One-way functions</a:t>
                          </a:r>
                        </a:p>
                      </a:txBody>
                      <a:tcPr/>
                    </a:tc>
                    <a:tc>
                      <a:txBody>
                        <a:bodyPr/>
                        <a:lstStyle/>
                        <a:p>
                          <a:pPr algn="ctr"/>
                          <a14:m>
                            <m:oMathPara xmlns:m="http://schemas.openxmlformats.org/officeDocument/2006/math">
                              <m:oMathParaPr>
                                <m:jc m:val="centerGroup"/>
                              </m:oMathParaPr>
                              <m:oMath xmlns:m="http://schemas.openxmlformats.org/officeDocument/2006/math">
                                <m:r>
                                  <a:rPr lang="en-US" sz="2000" i="1" dirty="0" smtClean="0">
                                    <a:latin typeface="Cambria Math" panose="02040503050406030204" pitchFamily="18" charset="0"/>
                                  </a:rPr>
                                  <m:t>6</m:t>
                                </m:r>
                                <m:r>
                                  <a:rPr lang="en-US" sz="2000" i="1" dirty="0" smtClean="0">
                                    <a:latin typeface="Cambria Math" panose="02040503050406030204" pitchFamily="18" charset="0"/>
                                  </a:rPr>
                                  <m:t>𝑡</m:t>
                                </m:r>
                                <m:r>
                                  <a:rPr lang="en-US" sz="2000" i="1" dirty="0" smtClean="0">
                                    <a:latin typeface="Cambria Math" panose="02040503050406030204" pitchFamily="18" charset="0"/>
                                  </a:rPr>
                                  <m:t>+3</m:t>
                                </m:r>
                              </m:oMath>
                            </m:oMathPara>
                          </a14:m>
                          <a:endParaRPr lang="en-US" sz="2000" dirty="0"/>
                        </a:p>
                      </a:txBody>
                      <a:tcPr/>
                    </a:tc>
                    <a:tc>
                      <a:txBody>
                        <a:bodyPr/>
                        <a:lstStyle/>
                        <a:p>
                          <a:pPr algn="ctr"/>
                          <a:r>
                            <a:rPr lang="en-US" sz="2000" dirty="0"/>
                            <a:t>Any </a:t>
                          </a:r>
                          <a14:m>
                            <m:oMath xmlns:m="http://schemas.openxmlformats.org/officeDocument/2006/math">
                              <m:r>
                                <a:rPr lang="en-US" sz="2000" i="1" dirty="0" smtClean="0">
                                  <a:latin typeface="Cambria Math" panose="02040503050406030204" pitchFamily="18" charset="0"/>
                                </a:rPr>
                                <m:t>𝑡</m:t>
                              </m:r>
                            </m:oMath>
                          </a14:m>
                          <a:endParaRPr lang="en-US" sz="20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[This work]</a:t>
                          </a:r>
                        </a:p>
                      </a:txBody>
                      <a:tcPr/>
                    </a:tc>
                    <a:extLst>
                      <a:ext uri="{0D108BD9-81ED-4DB2-BD59-A6C34878D82A}">
                        <a16:rowId xmlns:a16="http://schemas.microsoft.com/office/drawing/2014/main" val="2141811482"/>
                      </a:ext>
                    </a:extLst>
                  </a:tr>
                  <a:tr h="672682">
                    <a:tc>
                      <a:txBody>
                        <a:bodyPr/>
                        <a:lstStyle/>
                        <a:p>
                          <a:pPr algn="ctr"/>
                          <a:r>
                            <a:rPr lang="en-US" sz="2000" dirty="0"/>
                            <a:t>Non-interactive commitments</a:t>
                          </a:r>
                        </a:p>
                      </a:txBody>
                      <a:tcPr/>
                    </a:tc>
                    <a:tc>
                      <a:txBody>
                        <a:bodyPr/>
                        <a:lstStyle/>
                        <a:p>
                          <a:pPr algn="ctr"/>
                          <a14:m>
                            <m:oMathPara xmlns:m="http://schemas.openxmlformats.org/officeDocument/2006/math">
                              <m:oMathParaPr>
                                <m:jc m:val="centerGroup"/>
                              </m:oMathParaPr>
                              <m:oMath xmlns:m="http://schemas.openxmlformats.org/officeDocument/2006/math">
                                <m:r>
                                  <a:rPr lang="en-US" sz="2000" i="1" dirty="0" smtClean="0">
                                    <a:latin typeface="Cambria Math" panose="02040503050406030204" pitchFamily="18" charset="0"/>
                                  </a:rPr>
                                  <m:t>5</m:t>
                                </m:r>
                                <m:r>
                                  <a:rPr lang="en-US" sz="2000" i="1" dirty="0" smtClean="0">
                                    <a:latin typeface="Cambria Math" panose="02040503050406030204" pitchFamily="18" charset="0"/>
                                  </a:rPr>
                                  <m:t>𝑡</m:t>
                                </m:r>
                                <m:r>
                                  <a:rPr lang="en-US" sz="2000" i="1" dirty="0" smtClean="0">
                                    <a:latin typeface="Cambria Math" panose="02040503050406030204" pitchFamily="18" charset="0"/>
                                  </a:rPr>
                                  <m:t>+2</m:t>
                                </m:r>
                              </m:oMath>
                            </m:oMathPara>
                          </a14:m>
                          <a:endParaRPr lang="en-US" sz="2000" dirty="0"/>
                        </a:p>
                      </a:txBody>
                      <a:tcPr/>
                    </a:tc>
                    <a:tc>
                      <a:txBody>
                        <a:bodyPr/>
                        <a:lstStyle/>
                        <a:p>
                          <a:pPr algn="ctr"/>
                          <a:r>
                            <a:rPr lang="en-US" sz="2000" dirty="0"/>
                            <a:t>Any </a:t>
                          </a:r>
                          <a14:m>
                            <m:oMath xmlns:m="http://schemas.openxmlformats.org/officeDocument/2006/math">
                              <m:r>
                                <a:rPr lang="en-US" sz="2000" i="1" dirty="0" smtClean="0">
                                  <a:latin typeface="Cambria Math" panose="02040503050406030204" pitchFamily="18" charset="0"/>
                                </a:rPr>
                                <m:t>𝑡</m:t>
                              </m:r>
                            </m:oMath>
                          </a14:m>
                          <a:endParaRPr lang="en-US" sz="20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[This work]</a:t>
                          </a:r>
                        </a:p>
                      </a:txBody>
                      <a:tcPr/>
                    </a:tc>
                    <a:extLst>
                      <a:ext uri="{0D108BD9-81ED-4DB2-BD59-A6C34878D82A}">
                        <a16:rowId xmlns:a16="http://schemas.microsoft.com/office/drawing/2014/main" val="263298516"/>
                      </a:ext>
                    </a:extLst>
                  </a:tr>
                  <a:tr h="67674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Non-interactive commitments</a:t>
                          </a:r>
                        </a:p>
                      </a:txBody>
                      <a:tcPr>
                        <a:solidFill>
                          <a:srgbClr val="92D050"/>
                        </a:solidFill>
                      </a:tcPr>
                    </a:tc>
                    <a:tc>
                      <a:txBody>
                        <a:bodyPr/>
                        <a:lstStyle/>
                        <a:p>
                          <a:pPr algn="ctr"/>
                          <a14:m>
                            <m:oMathPara xmlns:m="http://schemas.openxmlformats.org/officeDocument/2006/math">
                              <m:oMathParaPr>
                                <m:jc m:val="centerGroup"/>
                              </m:oMathParaPr>
                              <m:oMath xmlns:m="http://schemas.openxmlformats.org/officeDocument/2006/math">
                                <m:r>
                                  <a:rPr lang="en-US" sz="2000" i="1" dirty="0" smtClean="0">
                                    <a:latin typeface="Cambria Math" panose="02040503050406030204" pitchFamily="18" charset="0"/>
                                  </a:rPr>
                                  <m:t>4</m:t>
                                </m:r>
                                <m:r>
                                  <a:rPr lang="en-US" sz="2000" i="1" dirty="0" smtClean="0">
                                    <a:latin typeface="Cambria Math" panose="02040503050406030204" pitchFamily="18" charset="0"/>
                                  </a:rPr>
                                  <m:t>𝑡</m:t>
                                </m:r>
                              </m:oMath>
                            </m:oMathPara>
                          </a14:m>
                          <a:endParaRPr lang="en-US" sz="2000" dirty="0"/>
                        </a:p>
                      </a:txBody>
                      <a:tcPr>
                        <a:solidFill>
                          <a:srgbClr val="92D050"/>
                        </a:solidFill>
                      </a:tcPr>
                    </a:tc>
                    <a:tc>
                      <a:txBody>
                        <a:bodyPr/>
                        <a:lstStyle/>
                        <a:p>
                          <a:pPr algn="ctr"/>
                          <a:r>
                            <a:rPr lang="en-US" sz="2000" dirty="0"/>
                            <a:t>For </a:t>
                          </a:r>
                          <a14:m>
                            <m:oMath xmlns:m="http://schemas.openxmlformats.org/officeDocument/2006/math">
                              <m:r>
                                <a:rPr lang="en-US" sz="2000" i="1" dirty="0" smtClean="0">
                                  <a:latin typeface="Cambria Math" panose="02040503050406030204" pitchFamily="18" charset="0"/>
                                </a:rPr>
                                <m:t>𝑡</m:t>
                              </m:r>
                              <m:r>
                                <a:rPr lang="en-US" sz="2000" i="1" dirty="0" smtClean="0">
                                  <a:latin typeface="Cambria Math" panose="02040503050406030204" pitchFamily="18" charset="0"/>
                                </a:rPr>
                                <m:t>=</m:t>
                              </m:r>
                              <m:r>
                                <a:rPr lang="en-US" sz="2000" i="1" dirty="0" smtClean="0">
                                  <a:latin typeface="Cambria Math" panose="02040503050406030204" pitchFamily="18" charset="0"/>
                                </a:rPr>
                                <m:t>𝑂</m:t>
                              </m:r>
                              <m:r>
                                <a:rPr lang="en-US" sz="2000" i="1" dirty="0" smtClean="0">
                                  <a:latin typeface="Cambria Math" panose="02040503050406030204" pitchFamily="18" charset="0"/>
                                </a:rPr>
                                <m:t>(</m:t>
                              </m:r>
                              <m:r>
                                <m:rPr>
                                  <m:sty m:val="p"/>
                                </m:rPr>
                                <a:rPr lang="en-US" sz="2000" i="1" dirty="0" smtClean="0">
                                  <a:latin typeface="Cambria Math" panose="02040503050406030204" pitchFamily="18" charset="0"/>
                                </a:rPr>
                                <m:t>log</m:t>
                              </m:r>
                              <m:r>
                                <a:rPr lang="en-US" sz="2000" i="1" dirty="0" smtClean="0">
                                  <a:latin typeface="Cambria Math" panose="02040503050406030204" pitchFamily="18" charset="0"/>
                                </a:rPr>
                                <m:t>⁡</m:t>
                              </m:r>
                              <m:r>
                                <a:rPr lang="en-US" sz="2000" i="1" dirty="0" smtClean="0">
                                  <a:latin typeface="Cambria Math" panose="02040503050406030204" pitchFamily="18" charset="0"/>
                                  <a:ea typeface="Cambria Math" panose="02040503050406030204" pitchFamily="18" charset="0"/>
                                </a:rPr>
                                <m:t>𝜆</m:t>
                              </m:r>
                              <m:r>
                                <a:rPr lang="en-US" sz="2000" i="1" dirty="0" smtClean="0">
                                  <a:latin typeface="Cambria Math" panose="02040503050406030204" pitchFamily="18" charset="0"/>
                                </a:rPr>
                                <m:t>)</m:t>
                              </m:r>
                            </m:oMath>
                          </a14:m>
                          <a:endParaRPr lang="en-US" sz="2000" dirty="0"/>
                        </a:p>
                      </a:txBody>
                      <a:tcP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[This work]</a:t>
                          </a:r>
                        </a:p>
                      </a:txBody>
                      <a:tcPr>
                        <a:solidFill>
                          <a:srgbClr val="92D050"/>
                        </a:solidFill>
                      </a:tcPr>
                    </a:tc>
                    <a:extLst>
                      <a:ext uri="{0D108BD9-81ED-4DB2-BD59-A6C34878D82A}">
                        <a16:rowId xmlns:a16="http://schemas.microsoft.com/office/drawing/2014/main" val="790531917"/>
                      </a:ext>
                    </a:extLst>
                  </a:tr>
                  <a:tr h="509848">
                    <a:tc>
                      <a:txBody>
                        <a:bodyPr/>
                        <a:lstStyle/>
                        <a:p>
                          <a:pPr algn="ctr"/>
                          <a:r>
                            <a:rPr lang="en-US" sz="2000" dirty="0"/>
                            <a:t>Impossible</a:t>
                          </a:r>
                        </a:p>
                      </a:txBody>
                      <a:tcPr/>
                    </a:tc>
                    <a:tc>
                      <a:txBody>
                        <a:bodyPr/>
                        <a:lstStyle/>
                        <a:p>
                          <a:pPr algn="ctr"/>
                          <a14:m>
                            <m:oMathPara xmlns:m="http://schemas.openxmlformats.org/officeDocument/2006/math">
                              <m:oMathParaPr>
                                <m:jc m:val="centerGroup"/>
                              </m:oMathParaPr>
                              <m:oMath xmlns:m="http://schemas.openxmlformats.org/officeDocument/2006/math">
                                <m:r>
                                  <a:rPr lang="en-US" sz="2000" i="1" dirty="0" smtClean="0">
                                    <a:latin typeface="Cambria Math" panose="02040503050406030204" pitchFamily="18" charset="0"/>
                                  </a:rPr>
                                  <m:t>&lt;3</m:t>
                                </m:r>
                                <m:r>
                                  <a:rPr lang="en-US" sz="2000" i="1" dirty="0" smtClean="0">
                                    <a:latin typeface="Cambria Math" panose="02040503050406030204" pitchFamily="18" charset="0"/>
                                  </a:rPr>
                                  <m:t>𝑡</m:t>
                                </m:r>
                                <m:r>
                                  <a:rPr lang="en-US" sz="2000" i="1" dirty="0" smtClean="0">
                                    <a:latin typeface="Cambria Math" panose="02040503050406030204" pitchFamily="18" charset="0"/>
                                  </a:rPr>
                                  <m:t>+1</m:t>
                                </m:r>
                              </m:oMath>
                            </m:oMathPara>
                          </a14:m>
                          <a:endParaRPr lang="en-US" sz="2000" dirty="0"/>
                        </a:p>
                      </a:txBody>
                      <a:tcPr/>
                    </a:tc>
                    <a:tc>
                      <a:txBody>
                        <a:bodyPr/>
                        <a:lstStyle/>
                        <a:p>
                          <a:pPr algn="ctr"/>
                          <a:r>
                            <a:rPr lang="en-US" sz="2000" dirty="0"/>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[This work]</a:t>
                          </a:r>
                        </a:p>
                      </a:txBody>
                      <a:tcPr/>
                    </a:tc>
                    <a:extLst>
                      <a:ext uri="{0D108BD9-81ED-4DB2-BD59-A6C34878D82A}">
                        <a16:rowId xmlns:a16="http://schemas.microsoft.com/office/drawing/2014/main" val="4161101761"/>
                      </a:ext>
                    </a:extLst>
                  </a:tr>
                </a:tbl>
              </a:graphicData>
            </a:graphic>
          </p:graphicFrame>
        </mc:Choice>
        <mc:Fallback xmlns="">
          <p:graphicFrame>
            <p:nvGraphicFramePr>
              <p:cNvPr id="5" name="Table 4">
                <a:extLst>
                  <a:ext uri="{FF2B5EF4-FFF2-40B4-BE49-F238E27FC236}">
                    <a16:creationId xmlns:a16="http://schemas.microsoft.com/office/drawing/2014/main" id="{4685A1D8-6C99-1D79-C2C3-28B5B0363EE2}"/>
                  </a:ext>
                </a:extLst>
              </p:cNvPr>
              <p:cNvGraphicFramePr>
                <a:graphicFrameLocks noGrp="1"/>
              </p:cNvGraphicFramePr>
              <p:nvPr/>
            </p:nvGraphicFramePr>
            <p:xfrm>
              <a:off x="699655" y="2102715"/>
              <a:ext cx="10515600" cy="3549939"/>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val="1260372596"/>
                        </a:ext>
                      </a:extLst>
                    </a:gridCol>
                    <a:gridCol w="2628900">
                      <a:extLst>
                        <a:ext uri="{9D8B030D-6E8A-4147-A177-3AD203B41FA5}">
                          <a16:colId xmlns:a16="http://schemas.microsoft.com/office/drawing/2014/main" val="1721589989"/>
                        </a:ext>
                      </a:extLst>
                    </a:gridCol>
                    <a:gridCol w="2628900">
                      <a:extLst>
                        <a:ext uri="{9D8B030D-6E8A-4147-A177-3AD203B41FA5}">
                          <a16:colId xmlns:a16="http://schemas.microsoft.com/office/drawing/2014/main" val="808580625"/>
                        </a:ext>
                      </a:extLst>
                    </a:gridCol>
                    <a:gridCol w="2628900">
                      <a:extLst>
                        <a:ext uri="{9D8B030D-6E8A-4147-A177-3AD203B41FA5}">
                          <a16:colId xmlns:a16="http://schemas.microsoft.com/office/drawing/2014/main" val="2812602658"/>
                        </a:ext>
                      </a:extLst>
                    </a:gridCol>
                  </a:tblGrid>
                  <a:tr h="396240">
                    <a:tc>
                      <a:txBody>
                        <a:bodyPr/>
                        <a:lstStyle/>
                        <a:p>
                          <a:pPr algn="ctr"/>
                          <a:r>
                            <a:rPr lang="en-US" sz="2000" dirty="0"/>
                            <a:t>Assumptions</a:t>
                          </a:r>
                          <a:endParaRPr lang="en-US" dirty="0"/>
                        </a:p>
                      </a:txBody>
                      <a:tcPr/>
                    </a:tc>
                    <a:tc>
                      <a:txBody>
                        <a:bodyPr/>
                        <a:lstStyle/>
                        <a:p>
                          <a:pPr algn="ctr"/>
                          <a:r>
                            <a:rPr lang="en-US" sz="2000" dirty="0"/>
                            <a:t># of Parties</a:t>
                          </a:r>
                        </a:p>
                      </a:txBody>
                      <a:tcPr/>
                    </a:tc>
                    <a:tc>
                      <a:txBody>
                        <a:bodyPr/>
                        <a:lstStyle/>
                        <a:p>
                          <a:pPr algn="ctr"/>
                          <a:r>
                            <a:rPr lang="en-US" sz="2000" dirty="0"/>
                            <a:t>Poly-time</a:t>
                          </a:r>
                        </a:p>
                      </a:txBody>
                      <a:tcPr/>
                    </a:tc>
                    <a:tc>
                      <a:txBody>
                        <a:bodyPr/>
                        <a:lstStyle/>
                        <a:p>
                          <a:pPr algn="ctr"/>
                          <a:r>
                            <a:rPr lang="en-US" sz="2000" dirty="0"/>
                            <a:t>Source</a:t>
                          </a:r>
                        </a:p>
                      </a:txBody>
                      <a:tcPr/>
                    </a:tc>
                    <a:extLst>
                      <a:ext uri="{0D108BD9-81ED-4DB2-BD59-A6C34878D82A}">
                        <a16:rowId xmlns:a16="http://schemas.microsoft.com/office/drawing/2014/main" val="608717120"/>
                      </a:ext>
                    </a:extLst>
                  </a:tr>
                  <a:tr h="396240">
                    <a:tc>
                      <a:txBody>
                        <a:bodyPr/>
                        <a:lstStyle/>
                        <a:p>
                          <a:pPr algn="ctr"/>
                          <a:r>
                            <a:rPr lang="en-US" sz="2000" dirty="0"/>
                            <a:t>Unconditional</a:t>
                          </a:r>
                        </a:p>
                      </a:txBody>
                      <a:tcPr/>
                    </a:tc>
                    <a:tc>
                      <a:txBody>
                        <a:bodyPr/>
                        <a:lstStyle/>
                        <a:p>
                          <a:endParaRPr lang="de-DE"/>
                        </a:p>
                      </a:txBody>
                      <a:tcPr>
                        <a:blipFill>
                          <a:blip r:embed="rId3"/>
                          <a:stretch>
                            <a:fillRect l="-100464" t="-107692" r="-201160" b="-701538"/>
                          </a:stretch>
                        </a:blipFill>
                      </a:tcPr>
                    </a:tc>
                    <a:tc>
                      <a:txBody>
                        <a:bodyPr/>
                        <a:lstStyle/>
                        <a:p>
                          <a:endParaRPr lang="de-DE"/>
                        </a:p>
                      </a:txBody>
                      <a:tcPr>
                        <a:blipFill>
                          <a:blip r:embed="rId3"/>
                          <a:stretch>
                            <a:fillRect l="-200000" t="-107692" r="-100694" b="-701538"/>
                          </a:stretch>
                        </a:blipFill>
                      </a:tcPr>
                    </a:tc>
                    <a:tc>
                      <a:txBody>
                        <a:bodyPr/>
                        <a:lstStyle/>
                        <a:p>
                          <a:pPr algn="ctr"/>
                          <a:r>
                            <a:rPr lang="en-US" sz="2000" dirty="0"/>
                            <a:t>[NRO21]</a:t>
                          </a:r>
                        </a:p>
                      </a:txBody>
                      <a:tcPr/>
                    </a:tc>
                    <a:extLst>
                      <a:ext uri="{0D108BD9-81ED-4DB2-BD59-A6C34878D82A}">
                        <a16:rowId xmlns:a16="http://schemas.microsoft.com/office/drawing/2014/main" val="3523817170"/>
                      </a:ext>
                    </a:extLst>
                  </a:tr>
                  <a:tr h="396240">
                    <a:tc>
                      <a:txBody>
                        <a:bodyPr/>
                        <a:lstStyle/>
                        <a:p>
                          <a:pPr algn="ctr"/>
                          <a:r>
                            <a:rPr lang="en-US" sz="2000" dirty="0"/>
                            <a:t>DDH</a:t>
                          </a:r>
                        </a:p>
                      </a:txBody>
                      <a:tcPr/>
                    </a:tc>
                    <a:tc>
                      <a:txBody>
                        <a:bodyPr/>
                        <a:lstStyle/>
                        <a:p>
                          <a:endParaRPr lang="de-DE"/>
                        </a:p>
                      </a:txBody>
                      <a:tcPr>
                        <a:blipFill>
                          <a:blip r:embed="rId3"/>
                          <a:stretch>
                            <a:fillRect l="-100464" t="-204545" r="-201160" b="-590909"/>
                          </a:stretch>
                        </a:blipFill>
                      </a:tcPr>
                    </a:tc>
                    <a:tc>
                      <a:txBody>
                        <a:bodyPr/>
                        <a:lstStyle/>
                        <a:p>
                          <a:endParaRPr lang="de-DE"/>
                        </a:p>
                      </a:txBody>
                      <a:tcPr>
                        <a:blipFill>
                          <a:blip r:embed="rId3"/>
                          <a:stretch>
                            <a:fillRect l="-200000" t="-204545" r="-100694" b="-590909"/>
                          </a:stretch>
                        </a:blipFill>
                      </a:tcPr>
                    </a:tc>
                    <a:tc>
                      <a:txBody>
                        <a:bodyPr/>
                        <a:lstStyle/>
                        <a:p>
                          <a:pPr algn="ctr"/>
                          <a:r>
                            <a:rPr lang="en-US" sz="2000" dirty="0"/>
                            <a:t>[FC’24]</a:t>
                          </a:r>
                        </a:p>
                      </a:txBody>
                      <a:tcPr/>
                    </a:tc>
                    <a:extLst>
                      <a:ext uri="{0D108BD9-81ED-4DB2-BD59-A6C34878D82A}">
                        <a16:rowId xmlns:a16="http://schemas.microsoft.com/office/drawing/2014/main" val="3788276440"/>
                      </a:ext>
                    </a:extLst>
                  </a:tr>
                  <a:tr h="449291">
                    <a:tc>
                      <a:txBody>
                        <a:bodyPr/>
                        <a:lstStyle/>
                        <a:p>
                          <a:pPr algn="ctr"/>
                          <a:r>
                            <a:rPr lang="en-US" sz="2000" dirty="0"/>
                            <a:t>One-way functions</a:t>
                          </a:r>
                        </a:p>
                      </a:txBody>
                      <a:tcPr/>
                    </a:tc>
                    <a:tc>
                      <a:txBody>
                        <a:bodyPr/>
                        <a:lstStyle/>
                        <a:p>
                          <a:endParaRPr lang="de-DE"/>
                        </a:p>
                      </a:txBody>
                      <a:tcPr>
                        <a:blipFill>
                          <a:blip r:embed="rId3"/>
                          <a:stretch>
                            <a:fillRect l="-100464" t="-275342" r="-201160" b="-434247"/>
                          </a:stretch>
                        </a:blipFill>
                      </a:tcPr>
                    </a:tc>
                    <a:tc>
                      <a:txBody>
                        <a:bodyPr/>
                        <a:lstStyle/>
                        <a:p>
                          <a:endParaRPr lang="de-DE"/>
                        </a:p>
                      </a:txBody>
                      <a:tcPr>
                        <a:blipFill>
                          <a:blip r:embed="rId3"/>
                          <a:stretch>
                            <a:fillRect l="-200000" t="-275342" r="-100694" b="-434247"/>
                          </a:stretch>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[This work]</a:t>
                          </a:r>
                        </a:p>
                      </a:txBody>
                      <a:tcPr/>
                    </a:tc>
                    <a:extLst>
                      <a:ext uri="{0D108BD9-81ED-4DB2-BD59-A6C34878D82A}">
                        <a16:rowId xmlns:a16="http://schemas.microsoft.com/office/drawing/2014/main" val="2141811482"/>
                      </a:ext>
                    </a:extLst>
                  </a:tr>
                  <a:tr h="701040">
                    <a:tc>
                      <a:txBody>
                        <a:bodyPr/>
                        <a:lstStyle/>
                        <a:p>
                          <a:pPr algn="ctr"/>
                          <a:r>
                            <a:rPr lang="en-US" sz="2000" dirty="0"/>
                            <a:t>Non-interactive commitments</a:t>
                          </a:r>
                        </a:p>
                      </a:txBody>
                      <a:tcPr/>
                    </a:tc>
                    <a:tc>
                      <a:txBody>
                        <a:bodyPr/>
                        <a:lstStyle/>
                        <a:p>
                          <a:endParaRPr lang="de-DE"/>
                        </a:p>
                      </a:txBody>
                      <a:tcPr>
                        <a:blipFill>
                          <a:blip r:embed="rId3"/>
                          <a:stretch>
                            <a:fillRect l="-100464" t="-236207" r="-201160" b="-173276"/>
                          </a:stretch>
                        </a:blipFill>
                      </a:tcPr>
                    </a:tc>
                    <a:tc>
                      <a:txBody>
                        <a:bodyPr/>
                        <a:lstStyle/>
                        <a:p>
                          <a:endParaRPr lang="de-DE"/>
                        </a:p>
                      </a:txBody>
                      <a:tcPr>
                        <a:blipFill>
                          <a:blip r:embed="rId3"/>
                          <a:stretch>
                            <a:fillRect l="-200000" t="-236207" r="-100694" b="-173276"/>
                          </a:stretch>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[This work]</a:t>
                          </a:r>
                        </a:p>
                      </a:txBody>
                      <a:tcPr/>
                    </a:tc>
                    <a:extLst>
                      <a:ext uri="{0D108BD9-81ED-4DB2-BD59-A6C34878D82A}">
                        <a16:rowId xmlns:a16="http://schemas.microsoft.com/office/drawing/2014/main" val="263298516"/>
                      </a:ext>
                    </a:extLst>
                  </a:tr>
                  <a:tr h="7010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Non-interactive commitments</a:t>
                          </a:r>
                        </a:p>
                      </a:txBody>
                      <a:tcPr>
                        <a:solidFill>
                          <a:srgbClr val="92D050"/>
                        </a:solidFill>
                      </a:tcPr>
                    </a:tc>
                    <a:tc>
                      <a:txBody>
                        <a:bodyPr/>
                        <a:lstStyle/>
                        <a:p>
                          <a:endParaRPr lang="de-DE"/>
                        </a:p>
                      </a:txBody>
                      <a:tcPr>
                        <a:blipFill>
                          <a:blip r:embed="rId3"/>
                          <a:stretch>
                            <a:fillRect l="-100464" t="-339130" r="-201160" b="-74783"/>
                          </a:stretch>
                        </a:blipFill>
                      </a:tcPr>
                    </a:tc>
                    <a:tc>
                      <a:txBody>
                        <a:bodyPr/>
                        <a:lstStyle/>
                        <a:p>
                          <a:endParaRPr lang="de-DE"/>
                        </a:p>
                      </a:txBody>
                      <a:tcPr>
                        <a:blipFill>
                          <a:blip r:embed="rId3"/>
                          <a:stretch>
                            <a:fillRect l="-200000" t="-339130" r="-100694" b="-74783"/>
                          </a:stretch>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[This work]</a:t>
                          </a:r>
                        </a:p>
                      </a:txBody>
                      <a:tcPr>
                        <a:solidFill>
                          <a:srgbClr val="92D050"/>
                        </a:solidFill>
                      </a:tcPr>
                    </a:tc>
                    <a:extLst>
                      <a:ext uri="{0D108BD9-81ED-4DB2-BD59-A6C34878D82A}">
                        <a16:rowId xmlns:a16="http://schemas.microsoft.com/office/drawing/2014/main" val="790531917"/>
                      </a:ext>
                    </a:extLst>
                  </a:tr>
                  <a:tr h="509848">
                    <a:tc>
                      <a:txBody>
                        <a:bodyPr/>
                        <a:lstStyle/>
                        <a:p>
                          <a:pPr algn="ctr"/>
                          <a:r>
                            <a:rPr lang="en-US" sz="2000" dirty="0"/>
                            <a:t>Impossible</a:t>
                          </a:r>
                        </a:p>
                      </a:txBody>
                      <a:tcPr/>
                    </a:tc>
                    <a:tc>
                      <a:txBody>
                        <a:bodyPr/>
                        <a:lstStyle/>
                        <a:p>
                          <a:endParaRPr lang="de-DE"/>
                        </a:p>
                      </a:txBody>
                      <a:tcPr>
                        <a:blipFill>
                          <a:blip r:embed="rId3"/>
                          <a:stretch>
                            <a:fillRect l="-100464" t="-601190" r="-201160" b="-2381"/>
                          </a:stretch>
                        </a:blipFill>
                      </a:tcPr>
                    </a:tc>
                    <a:tc>
                      <a:txBody>
                        <a:bodyPr/>
                        <a:lstStyle/>
                        <a:p>
                          <a:pPr algn="ctr"/>
                          <a:r>
                            <a:rPr lang="en-US" sz="2000" dirty="0"/>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[This work]</a:t>
                          </a:r>
                        </a:p>
                      </a:txBody>
                      <a:tcPr/>
                    </a:tc>
                    <a:extLst>
                      <a:ext uri="{0D108BD9-81ED-4DB2-BD59-A6C34878D82A}">
                        <a16:rowId xmlns:a16="http://schemas.microsoft.com/office/drawing/2014/main" val="4161101761"/>
                      </a:ext>
                    </a:extLst>
                  </a:tr>
                </a:tbl>
              </a:graphicData>
            </a:graphic>
          </p:graphicFrame>
        </mc:Fallback>
      </mc:AlternateContent>
    </p:spTree>
    <p:extLst>
      <p:ext uri="{BB962C8B-B14F-4D97-AF65-F5344CB8AC3E}">
        <p14:creationId xmlns:p14="http://schemas.microsoft.com/office/powerpoint/2010/main" val="41057238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862C1C2-95C2-0322-4822-8B496FEFD5BE}"/>
              </a:ext>
            </a:extLst>
          </p:cNvPr>
          <p:cNvSpPr>
            <a:spLocks noGrp="1"/>
          </p:cNvSpPr>
          <p:nvPr>
            <p:ph type="title"/>
          </p:nvPr>
        </p:nvSpPr>
        <p:spPr/>
        <p:txBody>
          <a:bodyPr/>
          <a:lstStyle/>
          <a:p>
            <a:r>
              <a:rPr lang="en-US" dirty="0"/>
              <a:t>PASSO via non-interactive commitments</a:t>
            </a:r>
          </a:p>
        </p:txBody>
      </p:sp>
      <mc:AlternateContent xmlns:mc="http://schemas.openxmlformats.org/markup-compatibility/2006">
        <mc:Choice xmlns:a14="http://schemas.microsoft.com/office/drawing/2010/main" Requires="a14">
          <p:sp>
            <p:nvSpPr>
              <p:cNvPr id="3" name="Inhaltsplatzhalter 2">
                <a:extLst>
                  <a:ext uri="{FF2B5EF4-FFF2-40B4-BE49-F238E27FC236}">
                    <a16:creationId xmlns:a16="http://schemas.microsoft.com/office/drawing/2014/main" id="{91378D81-A01D-06A4-F780-876DA977A397}"/>
                  </a:ext>
                </a:extLst>
              </p:cNvPr>
              <p:cNvSpPr>
                <a:spLocks noGrp="1"/>
              </p:cNvSpPr>
              <p:nvPr>
                <p:ph idx="1"/>
              </p:nvPr>
            </p:nvSpPr>
            <p:spPr>
              <a:xfrm>
                <a:off x="838200" y="1847850"/>
                <a:ext cx="10515600" cy="4351338"/>
              </a:xfrm>
            </p:spPr>
            <p:txBody>
              <a:bodyPr>
                <a:normAutofit/>
              </a:bodyPr>
              <a:lstStyle/>
              <a:p>
                <a:pPr marL="0" indent="0">
                  <a:buNone/>
                </a:pPr>
                <a:r>
                  <a:rPr lang="en-US" dirty="0"/>
                  <a:t>Follow commit-and-reveal, but prevent conditional abort:</a:t>
                </a:r>
              </a:p>
              <a:p>
                <a:pPr lvl="1"/>
                <a:r>
                  <a:rPr lang="en-US" dirty="0"/>
                  <a:t>Compute </a:t>
                </a:r>
                <a14:m>
                  <m:oMath xmlns:m="http://schemas.openxmlformats.org/officeDocument/2006/math">
                    <m:r>
                      <a:rPr lang="en-US" i="1">
                        <a:latin typeface="Cambria Math" panose="02040503050406030204" pitchFamily="18" charset="0"/>
                      </a:rPr>
                      <m:t>𝑟</m:t>
                    </m:r>
                    <m:r>
                      <a:rPr lang="en-US" i="1">
                        <a:latin typeface="Cambria Math" panose="02040503050406030204" pitchFamily="18" charset="0"/>
                      </a:rPr>
                      <m:t>= </m:t>
                    </m:r>
                    <m:nary>
                      <m:naryPr>
                        <m:chr m:val="⨁"/>
                        <m:subHide m:val="on"/>
                        <m:supHide m:val="on"/>
                        <m:ctrlPr>
                          <a:rPr lang="en-US" i="1">
                            <a:latin typeface="Cambria Math" panose="02040503050406030204" pitchFamily="18" charset="0"/>
                            <a:ea typeface="Cambria Math" panose="02040503050406030204" pitchFamily="18" charset="0"/>
                          </a:rPr>
                        </m:ctrlPr>
                      </m:naryPr>
                      <m:sub/>
                      <m:sup/>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𝑟</m:t>
                            </m:r>
                          </m:e>
                          <m:sub>
                            <m:r>
                              <a:rPr lang="en-US" i="1">
                                <a:latin typeface="Cambria Math" panose="02040503050406030204" pitchFamily="18" charset="0"/>
                                <a:ea typeface="Cambria Math" panose="02040503050406030204" pitchFamily="18" charset="0"/>
                              </a:rPr>
                              <m:t>𝑖</m:t>
                            </m:r>
                          </m:sub>
                        </m:sSub>
                      </m:e>
                    </m:nary>
                    <m:r>
                      <a:rPr lang="en-US">
                        <a:latin typeface="Cambria Math" panose="02040503050406030204" pitchFamily="18" charset="0"/>
                        <a:ea typeface="Cambria Math" panose="02040503050406030204" pitchFamily="18" charset="0"/>
                      </a:rPr>
                      <m:t>,</m:t>
                    </m:r>
                  </m:oMath>
                </a14:m>
                <a:r>
                  <a:rPr lang="en-US" dirty="0"/>
                  <a:t> where </a:t>
                </a:r>
              </a:p>
              <a:p>
                <a:pPr lvl="2"/>
                <a:r>
                  <a:rPr lang="en-US" dirty="0"/>
                  <a:t>at least one </a:t>
                </a:r>
                <a14:m>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𝑟</m:t>
                        </m:r>
                      </m:e>
                      <m:sub>
                        <m:r>
                          <a:rPr lang="en-US" i="1">
                            <a:latin typeface="Cambria Math" panose="02040503050406030204" pitchFamily="18" charset="0"/>
                            <a:ea typeface="Cambria Math" panose="02040503050406030204" pitchFamily="18" charset="0"/>
                          </a:rPr>
                          <m:t>𝑖</m:t>
                        </m:r>
                      </m:sub>
                    </m:sSub>
                  </m:oMath>
                </a14:m>
                <a:r>
                  <a:rPr lang="en-US" dirty="0"/>
                  <a:t> is honest and unpredictable before reconstruction</a:t>
                </a:r>
              </a:p>
              <a:p>
                <a:pPr lvl="2"/>
                <a:r>
                  <a:rPr lang="en-US" dirty="0"/>
                  <a:t>adversarial </a:t>
                </a:r>
                <a14:m>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𝑟</m:t>
                        </m:r>
                      </m:e>
                      <m:sub>
                        <m:r>
                          <a:rPr lang="en-US" i="1">
                            <a:latin typeface="Cambria Math" panose="02040503050406030204" pitchFamily="18" charset="0"/>
                            <a:ea typeface="Cambria Math" panose="02040503050406030204" pitchFamily="18" charset="0"/>
                          </a:rPr>
                          <m:t>𝑖</m:t>
                        </m:r>
                      </m:sub>
                    </m:sSub>
                  </m:oMath>
                </a14:m>
                <a:r>
                  <a:rPr lang="en-US" dirty="0"/>
                  <a:t> are fixed before reconstruction</a:t>
                </a:r>
              </a:p>
              <a:p>
                <a:pPr marL="914400" lvl="2" indent="0">
                  <a:buNone/>
                </a:pPr>
                <a:endParaRPr lang="en-US" dirty="0">
                  <a:solidFill>
                    <a:srgbClr val="00B0F0"/>
                  </a:solidFill>
                </a:endParaRPr>
              </a:p>
              <a:p>
                <a:pPr marL="0" indent="0">
                  <a:buNone/>
                </a:pPr>
                <a:r>
                  <a:rPr lang="en-US" dirty="0"/>
                  <a:t>Building block: </a:t>
                </a:r>
                <a:r>
                  <a:rPr lang="en-US" dirty="0">
                    <a:solidFill>
                      <a:srgbClr val="92D050"/>
                    </a:solidFill>
                  </a:rPr>
                  <a:t>Weak distributed commitment</a:t>
                </a:r>
              </a:p>
              <a:p>
                <a:pPr marL="457200" lvl="1" indent="0">
                  <a:buNone/>
                </a:pPr>
                <a:endParaRPr lang="en-US" dirty="0"/>
              </a:p>
              <a:p>
                <a:pPr marL="0" indent="0">
                  <a:buNone/>
                </a:pPr>
                <a:endParaRPr lang="en-US" dirty="0"/>
              </a:p>
              <a:p>
                <a:pPr marL="0" indent="0">
                  <a:buNone/>
                </a:pPr>
                <a:endParaRPr lang="en-US" dirty="0"/>
              </a:p>
            </p:txBody>
          </p:sp>
        </mc:Choice>
        <mc:Fallback>
          <p:sp>
            <p:nvSpPr>
              <p:cNvPr id="3" name="Inhaltsplatzhalter 2">
                <a:extLst>
                  <a:ext uri="{FF2B5EF4-FFF2-40B4-BE49-F238E27FC236}">
                    <a16:creationId xmlns:a16="http://schemas.microsoft.com/office/drawing/2014/main" id="{91378D81-A01D-06A4-F780-876DA977A397}"/>
                  </a:ext>
                </a:extLst>
              </p:cNvPr>
              <p:cNvSpPr>
                <a:spLocks noGrp="1" noRot="1" noChangeAspect="1" noMove="1" noResize="1" noEditPoints="1" noAdjustHandles="1" noChangeArrowheads="1" noChangeShapeType="1" noTextEdit="1"/>
              </p:cNvSpPr>
              <p:nvPr>
                <p:ph idx="1"/>
              </p:nvPr>
            </p:nvSpPr>
            <p:spPr>
              <a:xfrm>
                <a:off x="838200" y="1847850"/>
                <a:ext cx="10515600" cy="4351338"/>
              </a:xfrm>
              <a:blipFill>
                <a:blip r:embed="rId3"/>
                <a:stretch>
                  <a:fillRect l="-1206" t="-2326"/>
                </a:stretch>
              </a:blipFill>
            </p:spPr>
            <p:txBody>
              <a:bodyPr/>
              <a:lstStyle/>
              <a:p>
                <a:r>
                  <a:rPr lang="en-US">
                    <a:noFill/>
                  </a:rPr>
                  <a:t> </a:t>
                </a:r>
              </a:p>
            </p:txBody>
          </p:sp>
        </mc:Fallback>
      </mc:AlternateContent>
      <p:sp>
        <p:nvSpPr>
          <p:cNvPr id="4" name="Foliennummernplatzhalter 3">
            <a:extLst>
              <a:ext uri="{FF2B5EF4-FFF2-40B4-BE49-F238E27FC236}">
                <a16:creationId xmlns:a16="http://schemas.microsoft.com/office/drawing/2014/main" id="{F79D37B1-3523-84A9-2775-6935FDC96B8D}"/>
              </a:ext>
            </a:extLst>
          </p:cNvPr>
          <p:cNvSpPr>
            <a:spLocks noGrp="1"/>
          </p:cNvSpPr>
          <p:nvPr>
            <p:ph type="sldNum" sz="quarter" idx="12"/>
          </p:nvPr>
        </p:nvSpPr>
        <p:spPr>
          <a:xfrm>
            <a:off x="8610600" y="6356350"/>
            <a:ext cx="2743200" cy="365125"/>
          </a:xfrm>
        </p:spPr>
        <p:txBody>
          <a:bodyPr/>
          <a:lstStyle/>
          <a:p>
            <a:fld id="{9B87267F-81ED-49AC-B7A8-A9CAB0B7F58D}" type="slidenum">
              <a:rPr lang="de-DE" smtClean="0"/>
              <a:t>23</a:t>
            </a:fld>
            <a:endParaRPr lang="de-DE" dirty="0"/>
          </a:p>
        </p:txBody>
      </p:sp>
    </p:spTree>
    <p:extLst>
      <p:ext uri="{BB962C8B-B14F-4D97-AF65-F5344CB8AC3E}">
        <p14:creationId xmlns:p14="http://schemas.microsoft.com/office/powerpoint/2010/main" val="886895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B47913-9B92-C3CD-A01D-0198FDA58DDC}"/>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880A72A0-7633-68F5-B96C-DB5C2CF4084E}"/>
              </a:ext>
            </a:extLst>
          </p:cNvPr>
          <p:cNvSpPr>
            <a:spLocks noGrp="1"/>
          </p:cNvSpPr>
          <p:nvPr>
            <p:ph type="title"/>
          </p:nvPr>
        </p:nvSpPr>
        <p:spPr/>
        <p:txBody>
          <a:bodyPr/>
          <a:lstStyle/>
          <a:p>
            <a:r>
              <a:rPr lang="en-US" dirty="0"/>
              <a:t>Weak distributed commitment</a:t>
            </a:r>
          </a:p>
        </p:txBody>
      </p:sp>
      <p:sp>
        <p:nvSpPr>
          <p:cNvPr id="7" name="Rechteck 17">
            <a:extLst>
              <a:ext uri="{FF2B5EF4-FFF2-40B4-BE49-F238E27FC236}">
                <a16:creationId xmlns:a16="http://schemas.microsoft.com/office/drawing/2014/main" id="{A815172B-B847-2D3F-AF94-E2829F46AAE1}"/>
              </a:ext>
            </a:extLst>
          </p:cNvPr>
          <p:cNvSpPr/>
          <p:nvPr/>
        </p:nvSpPr>
        <p:spPr>
          <a:xfrm>
            <a:off x="831189" y="3483819"/>
            <a:ext cx="565357" cy="590672"/>
          </a:xfrm>
          <a:prstGeom prst="rect">
            <a:avLst/>
          </a:prstGeom>
          <a:noFill/>
          <a:ln w="190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00B0F0"/>
                </a:solidFill>
              </a:rPr>
              <a:t>D</a:t>
            </a:r>
            <a:endParaRPr lang="en-US" sz="1400" baseline="-25000" dirty="0">
              <a:solidFill>
                <a:srgbClr val="00B0F0"/>
              </a:solidFill>
            </a:endParaRPr>
          </a:p>
        </p:txBody>
      </p:sp>
      <p:sp>
        <p:nvSpPr>
          <p:cNvPr id="8" name="Rechteck 22">
            <a:extLst>
              <a:ext uri="{FF2B5EF4-FFF2-40B4-BE49-F238E27FC236}">
                <a16:creationId xmlns:a16="http://schemas.microsoft.com/office/drawing/2014/main" id="{7C5B461C-857A-5B46-9074-6A817C556DCF}"/>
              </a:ext>
            </a:extLst>
          </p:cNvPr>
          <p:cNvSpPr/>
          <p:nvPr/>
        </p:nvSpPr>
        <p:spPr>
          <a:xfrm>
            <a:off x="2828437" y="3468881"/>
            <a:ext cx="565357" cy="590672"/>
          </a:xfrm>
          <a:prstGeom prst="rect">
            <a:avLst/>
          </a:prstGeom>
          <a:noFill/>
          <a:ln w="1905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7030A0"/>
                </a:solidFill>
              </a:rPr>
              <a:t>P</a:t>
            </a:r>
            <a:r>
              <a:rPr lang="en-US" sz="1400" baseline="-25000" dirty="0">
                <a:solidFill>
                  <a:srgbClr val="7030A0"/>
                </a:solidFill>
              </a:rPr>
              <a:t>1</a:t>
            </a:r>
          </a:p>
        </p:txBody>
      </p:sp>
      <p:sp>
        <p:nvSpPr>
          <p:cNvPr id="10" name="Rechteck 19">
            <a:extLst>
              <a:ext uri="{FF2B5EF4-FFF2-40B4-BE49-F238E27FC236}">
                <a16:creationId xmlns:a16="http://schemas.microsoft.com/office/drawing/2014/main" id="{A89D37B3-C4BA-A236-B430-4296D49A83B9}"/>
              </a:ext>
            </a:extLst>
          </p:cNvPr>
          <p:cNvSpPr/>
          <p:nvPr/>
        </p:nvSpPr>
        <p:spPr>
          <a:xfrm>
            <a:off x="3920674" y="3469600"/>
            <a:ext cx="559076" cy="590672"/>
          </a:xfrm>
          <a:prstGeom prst="rect">
            <a:avLst/>
          </a:prstGeom>
          <a:noFill/>
          <a:ln w="1905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7030A0"/>
                </a:solidFill>
              </a:rPr>
              <a:t>P</a:t>
            </a:r>
            <a:r>
              <a:rPr lang="en-US" sz="1400" baseline="-25000" dirty="0">
                <a:solidFill>
                  <a:srgbClr val="7030A0"/>
                </a:solidFill>
              </a:rPr>
              <a:t>2</a:t>
            </a:r>
          </a:p>
        </p:txBody>
      </p:sp>
      <mc:AlternateContent xmlns:mc="http://schemas.openxmlformats.org/markup-compatibility/2006">
        <mc:Choice xmlns:a14="http://schemas.microsoft.com/office/drawing/2010/main" Requires="a14">
          <p:sp>
            <p:nvSpPr>
              <p:cNvPr id="12" name="TextBox 11">
                <a:extLst>
                  <a:ext uri="{FF2B5EF4-FFF2-40B4-BE49-F238E27FC236}">
                    <a16:creationId xmlns:a16="http://schemas.microsoft.com/office/drawing/2014/main" id="{743EDAE5-3D1E-C088-C6C5-A8E4087B34E3}"/>
                  </a:ext>
                </a:extLst>
              </p:cNvPr>
              <p:cNvSpPr txBox="1"/>
              <p:nvPr/>
            </p:nvSpPr>
            <p:spPr>
              <a:xfrm>
                <a:off x="425224" y="1685249"/>
                <a:ext cx="242016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400" b="0" i="1" dirty="0" smtClean="0">
                          <a:latin typeface="Cambria Math" panose="02040503050406030204" pitchFamily="18" charset="0"/>
                        </a:rPr>
                        <m:t>𝑆</m:t>
                      </m:r>
                      <m:r>
                        <a:rPr lang="en-US" sz="2400" b="0" i="1" dirty="0" smtClean="0">
                          <a:latin typeface="Cambria Math" panose="02040503050406030204" pitchFamily="18" charset="0"/>
                        </a:rPr>
                        <m:t>={</m:t>
                      </m:r>
                      <m:sSub>
                        <m:sSubPr>
                          <m:ctrlPr>
                            <a:rPr lang="en-US" sz="2400" b="0" i="1" dirty="0" smtClean="0">
                              <a:latin typeface="Cambria Math" panose="02040503050406030204" pitchFamily="18" charset="0"/>
                            </a:rPr>
                          </m:ctrlPr>
                        </m:sSubPr>
                        <m:e>
                          <m:r>
                            <a:rPr lang="en-US" sz="2400" b="0" i="1" dirty="0" smtClean="0">
                              <a:latin typeface="Cambria Math" panose="02040503050406030204" pitchFamily="18" charset="0"/>
                            </a:rPr>
                            <m:t>𝑃</m:t>
                          </m:r>
                        </m:e>
                        <m:sub>
                          <m:r>
                            <a:rPr lang="en-US" sz="2400" b="0" i="1" dirty="0" smtClean="0">
                              <a:latin typeface="Cambria Math" panose="02040503050406030204" pitchFamily="18" charset="0"/>
                            </a:rPr>
                            <m:t>1</m:t>
                          </m:r>
                        </m:sub>
                      </m:sSub>
                      <m:r>
                        <a:rPr lang="en-US" sz="2400" b="0" i="1" dirty="0" smtClean="0">
                          <a:latin typeface="Cambria Math" panose="02040503050406030204" pitchFamily="18" charset="0"/>
                        </a:rPr>
                        <m:t>,</m:t>
                      </m:r>
                      <m:sSub>
                        <m:sSubPr>
                          <m:ctrlPr>
                            <a:rPr lang="en-US" sz="2400" i="1" dirty="0">
                              <a:latin typeface="Cambria Math" panose="02040503050406030204" pitchFamily="18" charset="0"/>
                            </a:rPr>
                          </m:ctrlPr>
                        </m:sSubPr>
                        <m:e>
                          <m:r>
                            <a:rPr lang="en-US" sz="2400" i="1" dirty="0">
                              <a:latin typeface="Cambria Math" panose="02040503050406030204" pitchFamily="18" charset="0"/>
                            </a:rPr>
                            <m:t>𝑃</m:t>
                          </m:r>
                        </m:e>
                        <m:sub>
                          <m:r>
                            <a:rPr lang="en-US" sz="2400" b="0" i="1" dirty="0" smtClean="0">
                              <a:latin typeface="Cambria Math" panose="02040503050406030204" pitchFamily="18" charset="0"/>
                            </a:rPr>
                            <m:t>2</m:t>
                          </m:r>
                        </m:sub>
                      </m:sSub>
                      <m:r>
                        <a:rPr lang="en-US" sz="2400" b="0" i="1" dirty="0" smtClean="0">
                          <a:latin typeface="Cambria Math" panose="02040503050406030204" pitchFamily="18" charset="0"/>
                        </a:rPr>
                        <m:t>,</m:t>
                      </m:r>
                      <m:sSub>
                        <m:sSubPr>
                          <m:ctrlPr>
                            <a:rPr lang="en-US" sz="2400" i="1" dirty="0">
                              <a:latin typeface="Cambria Math" panose="02040503050406030204" pitchFamily="18" charset="0"/>
                            </a:rPr>
                          </m:ctrlPr>
                        </m:sSubPr>
                        <m:e>
                          <m:r>
                            <a:rPr lang="en-US" sz="2400" i="1" dirty="0">
                              <a:latin typeface="Cambria Math" panose="02040503050406030204" pitchFamily="18" charset="0"/>
                            </a:rPr>
                            <m:t>𝑃</m:t>
                          </m:r>
                        </m:e>
                        <m:sub>
                          <m:r>
                            <a:rPr lang="en-US" sz="2400" b="0" i="1" dirty="0" smtClean="0">
                              <a:latin typeface="Cambria Math" panose="02040503050406030204" pitchFamily="18" charset="0"/>
                            </a:rPr>
                            <m:t>4</m:t>
                          </m:r>
                        </m:sub>
                      </m:sSub>
                      <m:r>
                        <a:rPr lang="en-US" sz="2400" b="0" i="1" dirty="0" smtClean="0">
                          <a:latin typeface="Cambria Math" panose="02040503050406030204" pitchFamily="18" charset="0"/>
                        </a:rPr>
                        <m:t>}</m:t>
                      </m:r>
                    </m:oMath>
                  </m:oMathPara>
                </a14:m>
                <a:endParaRPr lang="en-US" sz="2400" dirty="0"/>
              </a:p>
            </p:txBody>
          </p:sp>
        </mc:Choice>
        <mc:Fallback>
          <p:sp>
            <p:nvSpPr>
              <p:cNvPr id="12" name="TextBox 11">
                <a:extLst>
                  <a:ext uri="{FF2B5EF4-FFF2-40B4-BE49-F238E27FC236}">
                    <a16:creationId xmlns:a16="http://schemas.microsoft.com/office/drawing/2014/main" id="{743EDAE5-3D1E-C088-C6C5-A8E4087B34E3}"/>
                  </a:ext>
                </a:extLst>
              </p:cNvPr>
              <p:cNvSpPr txBox="1">
                <a:spLocks noRot="1" noChangeAspect="1" noMove="1" noResize="1" noEditPoints="1" noAdjustHandles="1" noChangeArrowheads="1" noChangeShapeType="1" noTextEdit="1"/>
              </p:cNvSpPr>
              <p:nvPr/>
            </p:nvSpPr>
            <p:spPr>
              <a:xfrm>
                <a:off x="425224" y="1685249"/>
                <a:ext cx="2420164" cy="461665"/>
              </a:xfrm>
              <a:prstGeom prst="rect">
                <a:avLst/>
              </a:prstGeom>
              <a:blipFill>
                <a:blip r:embed="rId3"/>
                <a:stretch>
                  <a:fillRect b="-18919"/>
                </a:stretch>
              </a:blipFill>
            </p:spPr>
            <p:txBody>
              <a:bodyPr/>
              <a:lstStyle/>
              <a:p>
                <a:r>
                  <a:rPr lang="en-US">
                    <a:noFill/>
                  </a:rPr>
                  <a:t> </a:t>
                </a:r>
              </a:p>
            </p:txBody>
          </p:sp>
        </mc:Fallback>
      </mc:AlternateContent>
      <p:cxnSp>
        <p:nvCxnSpPr>
          <p:cNvPr id="40" name="Straight Arrow Connector 39">
            <a:extLst>
              <a:ext uri="{FF2B5EF4-FFF2-40B4-BE49-F238E27FC236}">
                <a16:creationId xmlns:a16="http://schemas.microsoft.com/office/drawing/2014/main" id="{19F054BE-9915-77EE-C531-74CFAD8354CA}"/>
              </a:ext>
            </a:extLst>
          </p:cNvPr>
          <p:cNvCxnSpPr>
            <a:cxnSpLocks/>
          </p:cNvCxnSpPr>
          <p:nvPr/>
        </p:nvCxnSpPr>
        <p:spPr>
          <a:xfrm flipV="1">
            <a:off x="1127421" y="2793708"/>
            <a:ext cx="0" cy="485756"/>
          </a:xfrm>
          <a:prstGeom prst="straightConnector1">
            <a:avLst/>
          </a:prstGeom>
          <a:ln w="38100">
            <a:solidFill>
              <a:srgbClr val="FFC000"/>
            </a:solidFill>
            <a:tailEnd type="triangle"/>
          </a:ln>
        </p:spPr>
        <p:style>
          <a:lnRef idx="1">
            <a:schemeClr val="accent6"/>
          </a:lnRef>
          <a:fillRef idx="0">
            <a:schemeClr val="accent6"/>
          </a:fillRef>
          <a:effectRef idx="0">
            <a:schemeClr val="accent6"/>
          </a:effectRef>
          <a:fontRef idx="minor">
            <a:schemeClr val="tx1"/>
          </a:fontRef>
        </p:style>
      </p:cxnSp>
      <p:cxnSp>
        <p:nvCxnSpPr>
          <p:cNvPr id="66" name="Straight Connector 65">
            <a:extLst>
              <a:ext uri="{FF2B5EF4-FFF2-40B4-BE49-F238E27FC236}">
                <a16:creationId xmlns:a16="http://schemas.microsoft.com/office/drawing/2014/main" id="{A73B73AC-457E-85DD-7948-C59A081E0D8D}"/>
              </a:ext>
            </a:extLst>
          </p:cNvPr>
          <p:cNvCxnSpPr>
            <a:cxnSpLocks/>
          </p:cNvCxnSpPr>
          <p:nvPr/>
        </p:nvCxnSpPr>
        <p:spPr>
          <a:xfrm>
            <a:off x="784001" y="6031643"/>
            <a:ext cx="1074756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07E2D27C-A30B-556D-D99F-C8AC8E2D3C80}"/>
              </a:ext>
            </a:extLst>
          </p:cNvPr>
          <p:cNvSpPr txBox="1"/>
          <p:nvPr/>
        </p:nvSpPr>
        <p:spPr>
          <a:xfrm>
            <a:off x="1089593" y="5873061"/>
            <a:ext cx="928459" cy="369332"/>
          </a:xfrm>
          <a:prstGeom prst="rect">
            <a:avLst/>
          </a:prstGeom>
          <a:solidFill>
            <a:srgbClr val="00B0F0"/>
          </a:solidFill>
        </p:spPr>
        <p:txBody>
          <a:bodyPr wrap="none" rtlCol="0">
            <a:spAutoFit/>
          </a:bodyPr>
          <a:lstStyle/>
          <a:p>
            <a:r>
              <a:rPr lang="en-US" dirty="0">
                <a:solidFill>
                  <a:schemeClr val="bg1"/>
                </a:solidFill>
              </a:rPr>
              <a:t>Commit</a:t>
            </a:r>
          </a:p>
        </p:txBody>
      </p:sp>
      <p:sp>
        <p:nvSpPr>
          <p:cNvPr id="78" name="TextBox 77">
            <a:extLst>
              <a:ext uri="{FF2B5EF4-FFF2-40B4-BE49-F238E27FC236}">
                <a16:creationId xmlns:a16="http://schemas.microsoft.com/office/drawing/2014/main" id="{46D1A1B7-1D5E-028E-D1C8-DECA560A702B}"/>
              </a:ext>
            </a:extLst>
          </p:cNvPr>
          <p:cNvSpPr txBox="1"/>
          <p:nvPr/>
        </p:nvSpPr>
        <p:spPr>
          <a:xfrm>
            <a:off x="3730447" y="5762737"/>
            <a:ext cx="2125903" cy="646331"/>
          </a:xfrm>
          <a:prstGeom prst="rect">
            <a:avLst/>
          </a:prstGeom>
          <a:solidFill>
            <a:srgbClr val="00B0F0"/>
          </a:solidFill>
        </p:spPr>
        <p:txBody>
          <a:bodyPr wrap="none" rtlCol="0">
            <a:spAutoFit/>
          </a:bodyPr>
          <a:lstStyle/>
          <a:p>
            <a:r>
              <a:rPr lang="en-US" dirty="0">
                <a:solidFill>
                  <a:schemeClr val="bg1"/>
                </a:solidFill>
              </a:rPr>
              <a:t>Complain if needed, </a:t>
            </a:r>
          </a:p>
          <a:p>
            <a:r>
              <a:rPr lang="en-US" dirty="0">
                <a:solidFill>
                  <a:schemeClr val="bg1"/>
                </a:solidFill>
              </a:rPr>
              <a:t>send openings</a:t>
            </a:r>
          </a:p>
        </p:txBody>
      </p:sp>
      <p:sp>
        <p:nvSpPr>
          <p:cNvPr id="82" name="Rechteck 22">
            <a:extLst>
              <a:ext uri="{FF2B5EF4-FFF2-40B4-BE49-F238E27FC236}">
                <a16:creationId xmlns:a16="http://schemas.microsoft.com/office/drawing/2014/main" id="{74E7BB8E-11C5-A804-4B2D-2A3CBF716590}"/>
              </a:ext>
            </a:extLst>
          </p:cNvPr>
          <p:cNvSpPr/>
          <p:nvPr/>
        </p:nvSpPr>
        <p:spPr>
          <a:xfrm>
            <a:off x="8736840" y="3453144"/>
            <a:ext cx="565357" cy="590672"/>
          </a:xfrm>
          <a:prstGeom prst="rect">
            <a:avLst/>
          </a:prstGeom>
          <a:noFill/>
          <a:ln w="1905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accent2">
                    <a:lumMod val="75000"/>
                  </a:schemeClr>
                </a:solidFill>
              </a:rPr>
              <a:t>R</a:t>
            </a:r>
            <a:r>
              <a:rPr lang="en-US" sz="1400" baseline="-25000" dirty="0">
                <a:solidFill>
                  <a:schemeClr val="accent2">
                    <a:lumMod val="75000"/>
                  </a:schemeClr>
                </a:solidFill>
              </a:rPr>
              <a:t>1</a:t>
            </a:r>
          </a:p>
        </p:txBody>
      </p:sp>
      <p:sp>
        <p:nvSpPr>
          <p:cNvPr id="84" name="Rechteck 19">
            <a:extLst>
              <a:ext uri="{FF2B5EF4-FFF2-40B4-BE49-F238E27FC236}">
                <a16:creationId xmlns:a16="http://schemas.microsoft.com/office/drawing/2014/main" id="{8BC88012-825E-2367-A8F7-E5F330FCF24E}"/>
              </a:ext>
            </a:extLst>
          </p:cNvPr>
          <p:cNvSpPr/>
          <p:nvPr/>
        </p:nvSpPr>
        <p:spPr>
          <a:xfrm>
            <a:off x="9769195" y="3454563"/>
            <a:ext cx="559076" cy="590672"/>
          </a:xfrm>
          <a:prstGeom prst="rect">
            <a:avLst/>
          </a:prstGeom>
          <a:noFill/>
          <a:ln w="1905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accent2">
                    <a:lumMod val="75000"/>
                  </a:schemeClr>
                </a:solidFill>
              </a:rPr>
              <a:t>R</a:t>
            </a:r>
            <a:r>
              <a:rPr lang="en-US" sz="1400" baseline="-25000" dirty="0">
                <a:solidFill>
                  <a:schemeClr val="accent2">
                    <a:lumMod val="75000"/>
                  </a:schemeClr>
                </a:solidFill>
              </a:rPr>
              <a:t>2</a:t>
            </a:r>
          </a:p>
        </p:txBody>
      </p:sp>
      <p:sp>
        <p:nvSpPr>
          <p:cNvPr id="46" name="TextBox 45">
            <a:extLst>
              <a:ext uri="{FF2B5EF4-FFF2-40B4-BE49-F238E27FC236}">
                <a16:creationId xmlns:a16="http://schemas.microsoft.com/office/drawing/2014/main" id="{DD51BA21-0B89-18D3-DAB1-AFC64DB7FCF1}"/>
              </a:ext>
            </a:extLst>
          </p:cNvPr>
          <p:cNvSpPr txBox="1"/>
          <p:nvPr/>
        </p:nvSpPr>
        <p:spPr>
          <a:xfrm>
            <a:off x="10297973" y="2368885"/>
            <a:ext cx="1552578" cy="369332"/>
          </a:xfrm>
          <a:prstGeom prst="rect">
            <a:avLst/>
          </a:prstGeom>
          <a:noFill/>
        </p:spPr>
        <p:txBody>
          <a:bodyPr wrap="square">
            <a:spAutoFit/>
          </a:bodyPr>
          <a:lstStyle/>
          <a:p>
            <a:pPr lvl="1"/>
            <a:r>
              <a:rPr lang="en-US" dirty="0"/>
              <a:t> (</a:t>
            </a:r>
            <a:r>
              <a:rPr lang="en-US" dirty="0" err="1"/>
              <a:t>s,r</a:t>
            </a:r>
            <a:r>
              <a:rPr lang="en-US" dirty="0"/>
              <a:t>) </a:t>
            </a:r>
          </a:p>
        </p:txBody>
      </p:sp>
      <p:sp>
        <p:nvSpPr>
          <p:cNvPr id="49" name="TextBox 48">
            <a:extLst>
              <a:ext uri="{FF2B5EF4-FFF2-40B4-BE49-F238E27FC236}">
                <a16:creationId xmlns:a16="http://schemas.microsoft.com/office/drawing/2014/main" id="{8B70C082-325B-8577-5601-ED946CAF39EA}"/>
              </a:ext>
            </a:extLst>
          </p:cNvPr>
          <p:cNvSpPr txBox="1"/>
          <p:nvPr/>
        </p:nvSpPr>
        <p:spPr>
          <a:xfrm>
            <a:off x="8972172" y="5748483"/>
            <a:ext cx="2004948" cy="646331"/>
          </a:xfrm>
          <a:prstGeom prst="rect">
            <a:avLst/>
          </a:prstGeom>
          <a:solidFill>
            <a:srgbClr val="00B0F0"/>
          </a:solidFill>
        </p:spPr>
        <p:txBody>
          <a:bodyPr wrap="square" rtlCol="0">
            <a:spAutoFit/>
          </a:bodyPr>
          <a:lstStyle/>
          <a:p>
            <a:r>
              <a:rPr lang="en-US" dirty="0">
                <a:solidFill>
                  <a:schemeClr val="bg1"/>
                </a:solidFill>
              </a:rPr>
              <a:t>Reconstruct given</a:t>
            </a:r>
          </a:p>
          <a:p>
            <a:r>
              <a:rPr lang="en-US" dirty="0">
                <a:solidFill>
                  <a:schemeClr val="bg1"/>
                </a:solidFill>
              </a:rPr>
              <a:t>any valid opening</a:t>
            </a:r>
          </a:p>
        </p:txBody>
      </p:sp>
      <p:sp>
        <p:nvSpPr>
          <p:cNvPr id="3" name="Rechteck 19">
            <a:extLst>
              <a:ext uri="{FF2B5EF4-FFF2-40B4-BE49-F238E27FC236}">
                <a16:creationId xmlns:a16="http://schemas.microsoft.com/office/drawing/2014/main" id="{08DC08DD-41C9-82F6-11AF-59BDFE336761}"/>
              </a:ext>
            </a:extLst>
          </p:cNvPr>
          <p:cNvSpPr/>
          <p:nvPr/>
        </p:nvSpPr>
        <p:spPr>
          <a:xfrm>
            <a:off x="5006630" y="3465268"/>
            <a:ext cx="559076" cy="590672"/>
          </a:xfrm>
          <a:prstGeom prst="rect">
            <a:avLst/>
          </a:prstGeom>
          <a:noFill/>
          <a:ln w="1905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7030A0"/>
                </a:solidFill>
              </a:rPr>
              <a:t>P</a:t>
            </a:r>
            <a:r>
              <a:rPr lang="en-US" sz="1400" baseline="-25000" dirty="0">
                <a:solidFill>
                  <a:srgbClr val="7030A0"/>
                </a:solidFill>
              </a:rPr>
              <a:t>3</a:t>
            </a:r>
          </a:p>
        </p:txBody>
      </p:sp>
      <p:sp>
        <p:nvSpPr>
          <p:cNvPr id="5" name="Rechteck 19">
            <a:extLst>
              <a:ext uri="{FF2B5EF4-FFF2-40B4-BE49-F238E27FC236}">
                <a16:creationId xmlns:a16="http://schemas.microsoft.com/office/drawing/2014/main" id="{BE4B5A34-1CCF-249E-35CC-CD929886B7D1}"/>
              </a:ext>
            </a:extLst>
          </p:cNvPr>
          <p:cNvSpPr/>
          <p:nvPr/>
        </p:nvSpPr>
        <p:spPr>
          <a:xfrm>
            <a:off x="6092586" y="3470571"/>
            <a:ext cx="559076" cy="590672"/>
          </a:xfrm>
          <a:prstGeom prst="rect">
            <a:avLst/>
          </a:prstGeom>
          <a:noFill/>
          <a:ln w="1905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7030A0"/>
                </a:solidFill>
              </a:rPr>
              <a:t>P</a:t>
            </a:r>
            <a:r>
              <a:rPr lang="en-US" sz="1400" baseline="-25000" dirty="0">
                <a:solidFill>
                  <a:srgbClr val="7030A0"/>
                </a:solidFill>
              </a:rPr>
              <a:t>4</a:t>
            </a:r>
          </a:p>
        </p:txBody>
      </p:sp>
      <p:sp>
        <p:nvSpPr>
          <p:cNvPr id="6" name="Rechteck 19">
            <a:extLst>
              <a:ext uri="{FF2B5EF4-FFF2-40B4-BE49-F238E27FC236}">
                <a16:creationId xmlns:a16="http://schemas.microsoft.com/office/drawing/2014/main" id="{103515CD-9536-CD99-6FB6-668A31352EB7}"/>
              </a:ext>
            </a:extLst>
          </p:cNvPr>
          <p:cNvSpPr/>
          <p:nvPr/>
        </p:nvSpPr>
        <p:spPr>
          <a:xfrm>
            <a:off x="7178542" y="3476710"/>
            <a:ext cx="559076" cy="590672"/>
          </a:xfrm>
          <a:prstGeom prst="rect">
            <a:avLst/>
          </a:prstGeom>
          <a:noFill/>
          <a:ln w="1905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7030A0"/>
                </a:solidFill>
              </a:rPr>
              <a:t>P</a:t>
            </a:r>
            <a:r>
              <a:rPr lang="en-US" sz="1400" baseline="-25000" dirty="0">
                <a:solidFill>
                  <a:srgbClr val="7030A0"/>
                </a:solidFill>
              </a:rPr>
              <a:t>5</a:t>
            </a:r>
          </a:p>
        </p:txBody>
      </p:sp>
      <p:sp>
        <p:nvSpPr>
          <p:cNvPr id="9" name="Rechteck 19">
            <a:extLst>
              <a:ext uri="{FF2B5EF4-FFF2-40B4-BE49-F238E27FC236}">
                <a16:creationId xmlns:a16="http://schemas.microsoft.com/office/drawing/2014/main" id="{93970BDC-AAEC-E852-3E0B-162FF0E4674E}"/>
              </a:ext>
            </a:extLst>
          </p:cNvPr>
          <p:cNvSpPr/>
          <p:nvPr/>
        </p:nvSpPr>
        <p:spPr>
          <a:xfrm>
            <a:off x="10794724" y="3453144"/>
            <a:ext cx="559076" cy="590672"/>
          </a:xfrm>
          <a:prstGeom prst="rect">
            <a:avLst/>
          </a:prstGeom>
          <a:noFill/>
          <a:ln w="1905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accent2">
                    <a:lumMod val="75000"/>
                  </a:schemeClr>
                </a:solidFill>
              </a:rPr>
              <a:t>R</a:t>
            </a:r>
            <a:r>
              <a:rPr lang="en-US" sz="1400" baseline="-25000" dirty="0">
                <a:solidFill>
                  <a:schemeClr val="accent2">
                    <a:lumMod val="75000"/>
                  </a:schemeClr>
                </a:solidFill>
              </a:rPr>
              <a:t>3</a:t>
            </a:r>
          </a:p>
        </p:txBody>
      </p:sp>
      <p:cxnSp>
        <p:nvCxnSpPr>
          <p:cNvPr id="19" name="Straight Arrow Connector 18">
            <a:extLst>
              <a:ext uri="{FF2B5EF4-FFF2-40B4-BE49-F238E27FC236}">
                <a16:creationId xmlns:a16="http://schemas.microsoft.com/office/drawing/2014/main" id="{79495625-4054-7C99-F150-925C49708C2C}"/>
              </a:ext>
            </a:extLst>
          </p:cNvPr>
          <p:cNvCxnSpPr>
            <a:cxnSpLocks/>
          </p:cNvCxnSpPr>
          <p:nvPr/>
        </p:nvCxnSpPr>
        <p:spPr>
          <a:xfrm flipV="1">
            <a:off x="9019518" y="2732757"/>
            <a:ext cx="0" cy="485756"/>
          </a:xfrm>
          <a:prstGeom prst="straightConnector1">
            <a:avLst/>
          </a:prstGeom>
          <a:ln w="38100">
            <a:solidFill>
              <a:srgbClr val="FFC000"/>
            </a:solidFill>
            <a:tailEnd type="triangle"/>
          </a:ln>
        </p:spPr>
        <p:style>
          <a:lnRef idx="1">
            <a:schemeClr val="accent6"/>
          </a:lnRef>
          <a:fillRef idx="0">
            <a:schemeClr val="accent6"/>
          </a:fillRef>
          <a:effectRef idx="0">
            <a:schemeClr val="accent6"/>
          </a:effectRef>
          <a:fontRef idx="minor">
            <a:schemeClr val="tx1"/>
          </a:fontRef>
        </p:style>
      </p:cxnSp>
      <p:cxnSp>
        <p:nvCxnSpPr>
          <p:cNvPr id="20" name="Straight Arrow Connector 19">
            <a:extLst>
              <a:ext uri="{FF2B5EF4-FFF2-40B4-BE49-F238E27FC236}">
                <a16:creationId xmlns:a16="http://schemas.microsoft.com/office/drawing/2014/main" id="{445789CD-45E3-2402-42F6-F28DBF268899}"/>
              </a:ext>
            </a:extLst>
          </p:cNvPr>
          <p:cNvCxnSpPr>
            <a:cxnSpLocks/>
          </p:cNvCxnSpPr>
          <p:nvPr/>
        </p:nvCxnSpPr>
        <p:spPr>
          <a:xfrm flipV="1">
            <a:off x="10048733" y="2732757"/>
            <a:ext cx="0" cy="485756"/>
          </a:xfrm>
          <a:prstGeom prst="straightConnector1">
            <a:avLst/>
          </a:prstGeom>
          <a:ln w="38100">
            <a:solidFill>
              <a:srgbClr val="FFC000"/>
            </a:solidFill>
            <a:tailEnd type="triangle"/>
          </a:ln>
        </p:spPr>
        <p:style>
          <a:lnRef idx="1">
            <a:schemeClr val="accent6"/>
          </a:lnRef>
          <a:fillRef idx="0">
            <a:schemeClr val="accent6"/>
          </a:fillRef>
          <a:effectRef idx="0">
            <a:schemeClr val="accent6"/>
          </a:effectRef>
          <a:fontRef idx="minor">
            <a:schemeClr val="tx1"/>
          </a:fontRef>
        </p:style>
      </p:cxnSp>
      <p:cxnSp>
        <p:nvCxnSpPr>
          <p:cNvPr id="21" name="Straight Arrow Connector 20">
            <a:extLst>
              <a:ext uri="{FF2B5EF4-FFF2-40B4-BE49-F238E27FC236}">
                <a16:creationId xmlns:a16="http://schemas.microsoft.com/office/drawing/2014/main" id="{8088943C-D5ED-39A8-76B6-0B81E4F0390A}"/>
              </a:ext>
            </a:extLst>
          </p:cNvPr>
          <p:cNvCxnSpPr>
            <a:cxnSpLocks/>
          </p:cNvCxnSpPr>
          <p:nvPr/>
        </p:nvCxnSpPr>
        <p:spPr>
          <a:xfrm flipV="1">
            <a:off x="11074262" y="2732757"/>
            <a:ext cx="0" cy="485756"/>
          </a:xfrm>
          <a:prstGeom prst="straightConnector1">
            <a:avLst/>
          </a:prstGeom>
          <a:ln w="38100">
            <a:solidFill>
              <a:srgbClr val="FFC000"/>
            </a:solidFill>
            <a:tailEnd type="triangle"/>
          </a:ln>
        </p:spPr>
        <p:style>
          <a:lnRef idx="1">
            <a:schemeClr val="accent6"/>
          </a:lnRef>
          <a:fillRef idx="0">
            <a:schemeClr val="accent6"/>
          </a:fillRef>
          <a:effectRef idx="0">
            <a:schemeClr val="accent6"/>
          </a:effectRef>
          <a:fontRef idx="minor">
            <a:schemeClr val="tx1"/>
          </a:fontRef>
        </p:style>
      </p:cxnSp>
      <p:cxnSp>
        <p:nvCxnSpPr>
          <p:cNvPr id="23" name="Connector: Elbow 22">
            <a:extLst>
              <a:ext uri="{FF2B5EF4-FFF2-40B4-BE49-F238E27FC236}">
                <a16:creationId xmlns:a16="http://schemas.microsoft.com/office/drawing/2014/main" id="{1CD33483-9104-7C12-CDBE-DCC2EEF04E83}"/>
              </a:ext>
            </a:extLst>
          </p:cNvPr>
          <p:cNvCxnSpPr>
            <a:cxnSpLocks/>
            <a:stCxn id="7" idx="2"/>
            <a:endCxn id="8" idx="2"/>
          </p:cNvCxnSpPr>
          <p:nvPr/>
        </p:nvCxnSpPr>
        <p:spPr>
          <a:xfrm rot="5400000" flipH="1" flipV="1">
            <a:off x="2105023" y="3068398"/>
            <a:ext cx="14938" cy="1997248"/>
          </a:xfrm>
          <a:prstGeom prst="bentConnector3">
            <a:avLst>
              <a:gd name="adj1" fmla="val -5522480"/>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59D12B5-62EE-B8E4-EBDF-B2CBA05542B3}"/>
              </a:ext>
            </a:extLst>
          </p:cNvPr>
          <p:cNvSpPr txBox="1"/>
          <p:nvPr/>
        </p:nvSpPr>
        <p:spPr>
          <a:xfrm>
            <a:off x="2647378" y="4240272"/>
            <a:ext cx="463737" cy="369332"/>
          </a:xfrm>
          <a:prstGeom prst="rect">
            <a:avLst/>
          </a:prstGeom>
          <a:noFill/>
        </p:spPr>
        <p:txBody>
          <a:bodyPr wrap="square">
            <a:spAutoFit/>
          </a:bodyPr>
          <a:lstStyle/>
          <a:p>
            <a:r>
              <a:rPr lang="en-US" sz="1800" dirty="0"/>
              <a:t> </a:t>
            </a:r>
            <a:r>
              <a:rPr lang="en-US" sz="1800" dirty="0" err="1"/>
              <a:t>s,r</a:t>
            </a:r>
            <a:endParaRPr lang="en-US" sz="1800" dirty="0">
              <a:solidFill>
                <a:schemeClr val="tx1"/>
              </a:solidFill>
            </a:endParaRPr>
          </a:p>
        </p:txBody>
      </p:sp>
      <p:cxnSp>
        <p:nvCxnSpPr>
          <p:cNvPr id="31" name="Connector: Elbow 30">
            <a:extLst>
              <a:ext uri="{FF2B5EF4-FFF2-40B4-BE49-F238E27FC236}">
                <a16:creationId xmlns:a16="http://schemas.microsoft.com/office/drawing/2014/main" id="{4DF51315-33DD-669A-EE7F-159BABDE0924}"/>
              </a:ext>
            </a:extLst>
          </p:cNvPr>
          <p:cNvCxnSpPr>
            <a:stCxn id="7" idx="2"/>
            <a:endCxn id="10" idx="2"/>
          </p:cNvCxnSpPr>
          <p:nvPr/>
        </p:nvCxnSpPr>
        <p:spPr>
          <a:xfrm rot="5400000" flipH="1" flipV="1">
            <a:off x="2649930" y="2524210"/>
            <a:ext cx="14219" cy="3086344"/>
          </a:xfrm>
          <a:prstGeom prst="bentConnector3">
            <a:avLst>
              <a:gd name="adj1" fmla="val -7367508"/>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723EAE5B-4048-F784-7908-D89B019E1714}"/>
              </a:ext>
            </a:extLst>
          </p:cNvPr>
          <p:cNvSpPr txBox="1"/>
          <p:nvPr/>
        </p:nvSpPr>
        <p:spPr>
          <a:xfrm>
            <a:off x="3736475" y="4240272"/>
            <a:ext cx="463737" cy="369332"/>
          </a:xfrm>
          <a:prstGeom prst="rect">
            <a:avLst/>
          </a:prstGeom>
          <a:noFill/>
        </p:spPr>
        <p:txBody>
          <a:bodyPr wrap="square">
            <a:spAutoFit/>
          </a:bodyPr>
          <a:lstStyle/>
          <a:p>
            <a:r>
              <a:rPr lang="en-US" sz="1800" dirty="0"/>
              <a:t> </a:t>
            </a:r>
            <a:r>
              <a:rPr lang="en-US" sz="1800" dirty="0" err="1"/>
              <a:t>s,r</a:t>
            </a:r>
            <a:endParaRPr lang="en-US" sz="1800" dirty="0">
              <a:solidFill>
                <a:schemeClr val="tx1"/>
              </a:solidFill>
            </a:endParaRPr>
          </a:p>
        </p:txBody>
      </p:sp>
      <p:cxnSp>
        <p:nvCxnSpPr>
          <p:cNvPr id="35" name="Connector: Elbow 34">
            <a:extLst>
              <a:ext uri="{FF2B5EF4-FFF2-40B4-BE49-F238E27FC236}">
                <a16:creationId xmlns:a16="http://schemas.microsoft.com/office/drawing/2014/main" id="{596A6C95-BB11-2C7D-9467-150A2D21DFFA}"/>
              </a:ext>
            </a:extLst>
          </p:cNvPr>
          <p:cNvCxnSpPr>
            <a:cxnSpLocks/>
            <a:stCxn id="7" idx="2"/>
            <a:endCxn id="5" idx="2"/>
          </p:cNvCxnSpPr>
          <p:nvPr/>
        </p:nvCxnSpPr>
        <p:spPr>
          <a:xfrm rot="5400000" flipH="1" flipV="1">
            <a:off x="3736372" y="1438739"/>
            <a:ext cx="13248" cy="5258256"/>
          </a:xfrm>
          <a:prstGeom prst="bentConnector3">
            <a:avLst>
              <a:gd name="adj1" fmla="val -9828095"/>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42A317C4-2CC3-8D7A-9848-8A57299BEA6E}"/>
              </a:ext>
            </a:extLst>
          </p:cNvPr>
          <p:cNvSpPr txBox="1"/>
          <p:nvPr/>
        </p:nvSpPr>
        <p:spPr>
          <a:xfrm>
            <a:off x="5908386" y="4244216"/>
            <a:ext cx="463737" cy="369332"/>
          </a:xfrm>
          <a:prstGeom prst="rect">
            <a:avLst/>
          </a:prstGeom>
          <a:noFill/>
        </p:spPr>
        <p:txBody>
          <a:bodyPr wrap="square">
            <a:spAutoFit/>
          </a:bodyPr>
          <a:lstStyle/>
          <a:p>
            <a:r>
              <a:rPr lang="en-US" sz="1800" dirty="0"/>
              <a:t> </a:t>
            </a:r>
            <a:r>
              <a:rPr lang="en-US" sz="1800" dirty="0" err="1"/>
              <a:t>s,r</a:t>
            </a:r>
            <a:endParaRPr lang="en-US" sz="1800" dirty="0">
              <a:solidFill>
                <a:schemeClr val="tx1"/>
              </a:solidFill>
            </a:endParaRPr>
          </a:p>
        </p:txBody>
      </p:sp>
      <p:sp>
        <p:nvSpPr>
          <p:cNvPr id="42" name="TextBox 41">
            <a:extLst>
              <a:ext uri="{FF2B5EF4-FFF2-40B4-BE49-F238E27FC236}">
                <a16:creationId xmlns:a16="http://schemas.microsoft.com/office/drawing/2014/main" id="{6F2563B1-6290-A89D-2C88-51D496EED745}"/>
              </a:ext>
            </a:extLst>
          </p:cNvPr>
          <p:cNvSpPr txBox="1"/>
          <p:nvPr/>
        </p:nvSpPr>
        <p:spPr>
          <a:xfrm>
            <a:off x="425224" y="2368885"/>
            <a:ext cx="1404394" cy="369332"/>
          </a:xfrm>
          <a:prstGeom prst="rect">
            <a:avLst/>
          </a:prstGeom>
          <a:noFill/>
        </p:spPr>
        <p:txBody>
          <a:bodyPr wrap="square">
            <a:spAutoFit/>
          </a:bodyPr>
          <a:lstStyle/>
          <a:p>
            <a:pPr algn="ctr"/>
            <a:r>
              <a:rPr lang="en-US" dirty="0"/>
              <a:t>com(</a:t>
            </a:r>
            <a:r>
              <a:rPr lang="en-US" dirty="0" err="1"/>
              <a:t>s;r</a:t>
            </a:r>
            <a:r>
              <a:rPr lang="en-US" dirty="0"/>
              <a:t>)</a:t>
            </a:r>
            <a:endParaRPr lang="de-DE" dirty="0"/>
          </a:p>
        </p:txBody>
      </p:sp>
      <p:cxnSp>
        <p:nvCxnSpPr>
          <p:cNvPr id="44" name="Connector: Elbow 43">
            <a:extLst>
              <a:ext uri="{FF2B5EF4-FFF2-40B4-BE49-F238E27FC236}">
                <a16:creationId xmlns:a16="http://schemas.microsoft.com/office/drawing/2014/main" id="{D9A49E52-455A-D15E-C17B-4E0D01AB95BA}"/>
              </a:ext>
            </a:extLst>
          </p:cNvPr>
          <p:cNvCxnSpPr>
            <a:cxnSpLocks/>
            <a:stCxn id="8" idx="2"/>
            <a:endCxn id="82" idx="2"/>
          </p:cNvCxnSpPr>
          <p:nvPr/>
        </p:nvCxnSpPr>
        <p:spPr>
          <a:xfrm rot="5400000" flipH="1" flipV="1">
            <a:off x="6057448" y="1097483"/>
            <a:ext cx="15737" cy="5908403"/>
          </a:xfrm>
          <a:prstGeom prst="bentConnector3">
            <a:avLst>
              <a:gd name="adj1" fmla="val -7364193"/>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50" name="Connector: Elbow 49">
            <a:extLst>
              <a:ext uri="{FF2B5EF4-FFF2-40B4-BE49-F238E27FC236}">
                <a16:creationId xmlns:a16="http://schemas.microsoft.com/office/drawing/2014/main" id="{FFE0B30C-8B7A-534D-E3FE-498FFC10B774}"/>
              </a:ext>
            </a:extLst>
          </p:cNvPr>
          <p:cNvCxnSpPr>
            <a:cxnSpLocks/>
            <a:stCxn id="8" idx="2"/>
            <a:endCxn id="84" idx="2"/>
          </p:cNvCxnSpPr>
          <p:nvPr/>
        </p:nvCxnSpPr>
        <p:spPr>
          <a:xfrm rot="5400000" flipH="1" flipV="1">
            <a:off x="6572765" y="583585"/>
            <a:ext cx="14318" cy="6937617"/>
          </a:xfrm>
          <a:prstGeom prst="bentConnector3">
            <a:avLst>
              <a:gd name="adj1" fmla="val -8205119"/>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57" name="Connector: Elbow 56">
            <a:extLst>
              <a:ext uri="{FF2B5EF4-FFF2-40B4-BE49-F238E27FC236}">
                <a16:creationId xmlns:a16="http://schemas.microsoft.com/office/drawing/2014/main" id="{8D0224DA-1B38-33F9-4398-4F1ABAA893B8}"/>
              </a:ext>
            </a:extLst>
          </p:cNvPr>
          <p:cNvCxnSpPr>
            <a:cxnSpLocks/>
            <a:endCxn id="9" idx="2"/>
          </p:cNvCxnSpPr>
          <p:nvPr/>
        </p:nvCxnSpPr>
        <p:spPr>
          <a:xfrm flipV="1">
            <a:off x="3111116" y="4043816"/>
            <a:ext cx="7963146" cy="511769"/>
          </a:xfrm>
          <a:prstGeom prst="bentConnector2">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06D22C8C-73F3-F20E-9F1D-58FE7968C481}"/>
              </a:ext>
            </a:extLst>
          </p:cNvPr>
          <p:cNvSpPr txBox="1"/>
          <p:nvPr/>
        </p:nvSpPr>
        <p:spPr>
          <a:xfrm>
            <a:off x="8504971" y="4093781"/>
            <a:ext cx="463737" cy="369332"/>
          </a:xfrm>
          <a:prstGeom prst="rect">
            <a:avLst/>
          </a:prstGeom>
          <a:noFill/>
        </p:spPr>
        <p:txBody>
          <a:bodyPr wrap="square">
            <a:spAutoFit/>
          </a:bodyPr>
          <a:lstStyle/>
          <a:p>
            <a:r>
              <a:rPr lang="en-US" sz="1800" dirty="0"/>
              <a:t> </a:t>
            </a:r>
            <a:r>
              <a:rPr lang="en-US" sz="1800" dirty="0" err="1"/>
              <a:t>s,r</a:t>
            </a:r>
            <a:endParaRPr lang="en-US" sz="1800" dirty="0">
              <a:solidFill>
                <a:schemeClr val="tx1"/>
              </a:solidFill>
            </a:endParaRPr>
          </a:p>
        </p:txBody>
      </p:sp>
      <p:sp>
        <p:nvSpPr>
          <p:cNvPr id="67" name="TextBox 66">
            <a:extLst>
              <a:ext uri="{FF2B5EF4-FFF2-40B4-BE49-F238E27FC236}">
                <a16:creationId xmlns:a16="http://schemas.microsoft.com/office/drawing/2014/main" id="{B453EFAA-B8F5-E3B8-C4F2-258BB7FDD0AE}"/>
              </a:ext>
            </a:extLst>
          </p:cNvPr>
          <p:cNvSpPr txBox="1"/>
          <p:nvPr/>
        </p:nvSpPr>
        <p:spPr>
          <a:xfrm>
            <a:off x="9555703" y="4093781"/>
            <a:ext cx="463737" cy="369332"/>
          </a:xfrm>
          <a:prstGeom prst="rect">
            <a:avLst/>
          </a:prstGeom>
          <a:noFill/>
        </p:spPr>
        <p:txBody>
          <a:bodyPr wrap="square">
            <a:spAutoFit/>
          </a:bodyPr>
          <a:lstStyle/>
          <a:p>
            <a:r>
              <a:rPr lang="en-US" sz="1800" dirty="0"/>
              <a:t> </a:t>
            </a:r>
            <a:r>
              <a:rPr lang="en-US" sz="1800" dirty="0" err="1"/>
              <a:t>s,r</a:t>
            </a:r>
            <a:endParaRPr lang="en-US" sz="1800" dirty="0">
              <a:solidFill>
                <a:schemeClr val="tx1"/>
              </a:solidFill>
            </a:endParaRPr>
          </a:p>
        </p:txBody>
      </p:sp>
      <p:sp>
        <p:nvSpPr>
          <p:cNvPr id="69" name="TextBox 68">
            <a:extLst>
              <a:ext uri="{FF2B5EF4-FFF2-40B4-BE49-F238E27FC236}">
                <a16:creationId xmlns:a16="http://schemas.microsoft.com/office/drawing/2014/main" id="{C8C938F8-E5DD-A258-3778-AF4E71A5BD81}"/>
              </a:ext>
            </a:extLst>
          </p:cNvPr>
          <p:cNvSpPr txBox="1"/>
          <p:nvPr/>
        </p:nvSpPr>
        <p:spPr>
          <a:xfrm>
            <a:off x="10562855" y="4119042"/>
            <a:ext cx="463737" cy="369332"/>
          </a:xfrm>
          <a:prstGeom prst="rect">
            <a:avLst/>
          </a:prstGeom>
          <a:noFill/>
        </p:spPr>
        <p:txBody>
          <a:bodyPr wrap="square">
            <a:spAutoFit/>
          </a:bodyPr>
          <a:lstStyle/>
          <a:p>
            <a:r>
              <a:rPr lang="en-US" sz="1800" dirty="0"/>
              <a:t> </a:t>
            </a:r>
            <a:r>
              <a:rPr lang="en-US" sz="1800" dirty="0" err="1"/>
              <a:t>s,r</a:t>
            </a:r>
            <a:endParaRPr lang="en-US" sz="1800" dirty="0">
              <a:solidFill>
                <a:schemeClr val="tx1"/>
              </a:solidFill>
            </a:endParaRPr>
          </a:p>
        </p:txBody>
      </p:sp>
      <p:sp>
        <p:nvSpPr>
          <p:cNvPr id="70" name="TextBox 69">
            <a:extLst>
              <a:ext uri="{FF2B5EF4-FFF2-40B4-BE49-F238E27FC236}">
                <a16:creationId xmlns:a16="http://schemas.microsoft.com/office/drawing/2014/main" id="{F620D664-F71A-0564-9B52-AA302614AB7A}"/>
              </a:ext>
            </a:extLst>
          </p:cNvPr>
          <p:cNvSpPr txBox="1"/>
          <p:nvPr/>
        </p:nvSpPr>
        <p:spPr>
          <a:xfrm>
            <a:off x="8243229" y="2355519"/>
            <a:ext cx="1552578" cy="369332"/>
          </a:xfrm>
          <a:prstGeom prst="rect">
            <a:avLst/>
          </a:prstGeom>
          <a:noFill/>
        </p:spPr>
        <p:txBody>
          <a:bodyPr wrap="square">
            <a:spAutoFit/>
          </a:bodyPr>
          <a:lstStyle/>
          <a:p>
            <a:pPr lvl="1"/>
            <a:r>
              <a:rPr lang="en-US" dirty="0"/>
              <a:t> (</a:t>
            </a:r>
            <a:r>
              <a:rPr lang="en-US" dirty="0" err="1"/>
              <a:t>s,r</a:t>
            </a:r>
            <a:r>
              <a:rPr lang="en-US" dirty="0"/>
              <a:t>) </a:t>
            </a:r>
          </a:p>
        </p:txBody>
      </p:sp>
      <p:sp>
        <p:nvSpPr>
          <p:cNvPr id="71" name="TextBox 70">
            <a:extLst>
              <a:ext uri="{FF2B5EF4-FFF2-40B4-BE49-F238E27FC236}">
                <a16:creationId xmlns:a16="http://schemas.microsoft.com/office/drawing/2014/main" id="{C7EB9010-09A0-6F2D-22BB-5F93D3373C8E}"/>
              </a:ext>
            </a:extLst>
          </p:cNvPr>
          <p:cNvSpPr txBox="1"/>
          <p:nvPr/>
        </p:nvSpPr>
        <p:spPr>
          <a:xfrm>
            <a:off x="9270601" y="2361736"/>
            <a:ext cx="1552578" cy="369332"/>
          </a:xfrm>
          <a:prstGeom prst="rect">
            <a:avLst/>
          </a:prstGeom>
          <a:noFill/>
        </p:spPr>
        <p:txBody>
          <a:bodyPr wrap="square">
            <a:spAutoFit/>
          </a:bodyPr>
          <a:lstStyle/>
          <a:p>
            <a:pPr lvl="1"/>
            <a:r>
              <a:rPr lang="en-US" dirty="0"/>
              <a:t> (</a:t>
            </a:r>
            <a:r>
              <a:rPr lang="en-US" dirty="0" err="1"/>
              <a:t>s,r</a:t>
            </a:r>
            <a:r>
              <a:rPr lang="en-US" dirty="0"/>
              <a:t>) </a:t>
            </a:r>
          </a:p>
        </p:txBody>
      </p:sp>
      <p:cxnSp>
        <p:nvCxnSpPr>
          <p:cNvPr id="73" name="Connector: Elbow 72">
            <a:extLst>
              <a:ext uri="{FF2B5EF4-FFF2-40B4-BE49-F238E27FC236}">
                <a16:creationId xmlns:a16="http://schemas.microsoft.com/office/drawing/2014/main" id="{DE0FEF4B-481D-D105-2874-F4C3E4043A76}"/>
              </a:ext>
            </a:extLst>
          </p:cNvPr>
          <p:cNvCxnSpPr>
            <a:cxnSpLocks/>
          </p:cNvCxnSpPr>
          <p:nvPr/>
        </p:nvCxnSpPr>
        <p:spPr>
          <a:xfrm rot="5400000" flipH="1" flipV="1">
            <a:off x="7697661" y="2727142"/>
            <a:ext cx="17427" cy="2647395"/>
          </a:xfrm>
          <a:prstGeom prst="bentConnector3">
            <a:avLst>
              <a:gd name="adj1" fmla="val -6786923"/>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13686B17-8F77-2DF5-2E6F-A8F879A411DF}"/>
              </a:ext>
            </a:extLst>
          </p:cNvPr>
          <p:cNvSpPr txBox="1"/>
          <p:nvPr/>
        </p:nvSpPr>
        <p:spPr>
          <a:xfrm>
            <a:off x="9477972" y="1703130"/>
            <a:ext cx="1640001" cy="369332"/>
          </a:xfrm>
          <a:prstGeom prst="rect">
            <a:avLst/>
          </a:prstGeom>
          <a:noFill/>
        </p:spPr>
        <p:txBody>
          <a:bodyPr wrap="none" rtlCol="0">
            <a:spAutoFit/>
          </a:bodyPr>
          <a:lstStyle/>
          <a:p>
            <a:r>
              <a:rPr lang="en-US" dirty="0"/>
              <a:t>Execution-leaks</a:t>
            </a:r>
          </a:p>
        </p:txBody>
      </p:sp>
    </p:spTree>
    <p:extLst>
      <p:ext uri="{BB962C8B-B14F-4D97-AF65-F5344CB8AC3E}">
        <p14:creationId xmlns:p14="http://schemas.microsoft.com/office/powerpoint/2010/main" val="537523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9"/>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57"/>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50"/>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49"/>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44"/>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6"/>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21"/>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20"/>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70"/>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19"/>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68" grpId="0" animBg="1"/>
      <p:bldP spid="78" grpId="0" animBg="1"/>
      <p:bldP spid="46" grpId="0"/>
      <p:bldP spid="49" grpId="0" animBg="1"/>
      <p:bldP spid="26" grpId="0"/>
      <p:bldP spid="34" grpId="0"/>
      <p:bldP spid="39" grpId="0"/>
      <p:bldP spid="42" grpId="0"/>
      <p:bldP spid="65" grpId="0"/>
      <p:bldP spid="67" grpId="0"/>
      <p:bldP spid="69" grpId="0"/>
      <p:bldP spid="70" grpId="0"/>
      <p:bldP spid="7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16EE59-538F-9BEC-E788-C991892EFE05}"/>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66082C7D-AB30-ED11-4C87-DADC68A13522}"/>
              </a:ext>
            </a:extLst>
          </p:cNvPr>
          <p:cNvSpPr>
            <a:spLocks noGrp="1"/>
          </p:cNvSpPr>
          <p:nvPr>
            <p:ph type="title"/>
          </p:nvPr>
        </p:nvSpPr>
        <p:spPr/>
        <p:txBody>
          <a:bodyPr/>
          <a:lstStyle/>
          <a:p>
            <a:r>
              <a:rPr lang="en-US" dirty="0"/>
              <a:t>Weak distributed commitment</a:t>
            </a:r>
          </a:p>
        </p:txBody>
      </p:sp>
      <p:sp>
        <p:nvSpPr>
          <p:cNvPr id="7" name="Rechteck 17">
            <a:extLst>
              <a:ext uri="{FF2B5EF4-FFF2-40B4-BE49-F238E27FC236}">
                <a16:creationId xmlns:a16="http://schemas.microsoft.com/office/drawing/2014/main" id="{8F7CAADA-70BB-F8E2-C4BF-1CB64E305E66}"/>
              </a:ext>
            </a:extLst>
          </p:cNvPr>
          <p:cNvSpPr/>
          <p:nvPr/>
        </p:nvSpPr>
        <p:spPr>
          <a:xfrm>
            <a:off x="831189" y="3483819"/>
            <a:ext cx="565357" cy="590672"/>
          </a:xfrm>
          <a:prstGeom prst="rect">
            <a:avLst/>
          </a:prstGeom>
          <a:noFill/>
          <a:ln w="190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00B0F0"/>
                </a:solidFill>
              </a:rPr>
              <a:t>D</a:t>
            </a:r>
            <a:endParaRPr lang="en-US" sz="1400" baseline="-25000" dirty="0">
              <a:solidFill>
                <a:srgbClr val="00B0F0"/>
              </a:solidFill>
            </a:endParaRPr>
          </a:p>
        </p:txBody>
      </p:sp>
      <p:sp>
        <p:nvSpPr>
          <p:cNvPr id="8" name="Rechteck 22">
            <a:extLst>
              <a:ext uri="{FF2B5EF4-FFF2-40B4-BE49-F238E27FC236}">
                <a16:creationId xmlns:a16="http://schemas.microsoft.com/office/drawing/2014/main" id="{1F165B49-C66C-CF3A-8F3D-7AE825148C4E}"/>
              </a:ext>
            </a:extLst>
          </p:cNvPr>
          <p:cNvSpPr/>
          <p:nvPr/>
        </p:nvSpPr>
        <p:spPr>
          <a:xfrm>
            <a:off x="2828437" y="3468881"/>
            <a:ext cx="565357" cy="590672"/>
          </a:xfrm>
          <a:prstGeom prst="rect">
            <a:avLst/>
          </a:prstGeom>
          <a:noFill/>
          <a:ln w="1905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7030A0"/>
                </a:solidFill>
              </a:rPr>
              <a:t>P</a:t>
            </a:r>
            <a:r>
              <a:rPr lang="en-US" sz="1400" baseline="-25000" dirty="0">
                <a:solidFill>
                  <a:srgbClr val="7030A0"/>
                </a:solidFill>
              </a:rPr>
              <a:t>1</a:t>
            </a:r>
          </a:p>
        </p:txBody>
      </p:sp>
      <p:sp>
        <p:nvSpPr>
          <p:cNvPr id="10" name="Rechteck 19">
            <a:extLst>
              <a:ext uri="{FF2B5EF4-FFF2-40B4-BE49-F238E27FC236}">
                <a16:creationId xmlns:a16="http://schemas.microsoft.com/office/drawing/2014/main" id="{A1A92A17-574C-018D-4B27-83B566C58F67}"/>
              </a:ext>
            </a:extLst>
          </p:cNvPr>
          <p:cNvSpPr/>
          <p:nvPr/>
        </p:nvSpPr>
        <p:spPr>
          <a:xfrm>
            <a:off x="3920674" y="3469600"/>
            <a:ext cx="559076" cy="590672"/>
          </a:xfrm>
          <a:prstGeom prst="rect">
            <a:avLst/>
          </a:prstGeom>
          <a:noFill/>
          <a:ln w="1905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7030A0"/>
                </a:solidFill>
              </a:rPr>
              <a:t>P</a:t>
            </a:r>
            <a:r>
              <a:rPr lang="en-US" sz="1400" baseline="-25000" dirty="0">
                <a:solidFill>
                  <a:srgbClr val="7030A0"/>
                </a:solidFill>
              </a:rPr>
              <a:t>2</a:t>
            </a: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62C866DD-96F1-8149-0214-229E9113D4FC}"/>
                  </a:ext>
                </a:extLst>
              </p:cNvPr>
              <p:cNvSpPr txBox="1"/>
              <p:nvPr/>
            </p:nvSpPr>
            <p:spPr>
              <a:xfrm>
                <a:off x="425224" y="1685249"/>
                <a:ext cx="242016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400" b="0" i="1" dirty="0" smtClean="0">
                          <a:latin typeface="Cambria Math" panose="02040503050406030204" pitchFamily="18" charset="0"/>
                        </a:rPr>
                        <m:t>𝑆</m:t>
                      </m:r>
                      <m:r>
                        <a:rPr lang="en-US" sz="2400" b="0" i="1" dirty="0" smtClean="0">
                          <a:latin typeface="Cambria Math" panose="02040503050406030204" pitchFamily="18" charset="0"/>
                        </a:rPr>
                        <m:t>={</m:t>
                      </m:r>
                      <m:sSub>
                        <m:sSubPr>
                          <m:ctrlPr>
                            <a:rPr lang="en-US" sz="2400" b="0" i="1" dirty="0" smtClean="0">
                              <a:latin typeface="Cambria Math" panose="02040503050406030204" pitchFamily="18" charset="0"/>
                            </a:rPr>
                          </m:ctrlPr>
                        </m:sSubPr>
                        <m:e>
                          <m:r>
                            <a:rPr lang="en-US" sz="2400" b="0" i="1" dirty="0" smtClean="0">
                              <a:latin typeface="Cambria Math" panose="02040503050406030204" pitchFamily="18" charset="0"/>
                            </a:rPr>
                            <m:t>𝑃</m:t>
                          </m:r>
                        </m:e>
                        <m:sub>
                          <m:r>
                            <a:rPr lang="en-US" sz="2400" b="0" i="1" dirty="0" smtClean="0">
                              <a:latin typeface="Cambria Math" panose="02040503050406030204" pitchFamily="18" charset="0"/>
                            </a:rPr>
                            <m:t>1</m:t>
                          </m:r>
                        </m:sub>
                      </m:sSub>
                      <m:r>
                        <a:rPr lang="en-US" sz="2400" b="0" i="1" dirty="0" smtClean="0">
                          <a:latin typeface="Cambria Math" panose="02040503050406030204" pitchFamily="18" charset="0"/>
                        </a:rPr>
                        <m:t>,</m:t>
                      </m:r>
                      <m:sSub>
                        <m:sSubPr>
                          <m:ctrlPr>
                            <a:rPr lang="en-US" sz="2400" i="1" dirty="0">
                              <a:latin typeface="Cambria Math" panose="02040503050406030204" pitchFamily="18" charset="0"/>
                            </a:rPr>
                          </m:ctrlPr>
                        </m:sSubPr>
                        <m:e>
                          <m:r>
                            <a:rPr lang="en-US" sz="2400" i="1" dirty="0">
                              <a:latin typeface="Cambria Math" panose="02040503050406030204" pitchFamily="18" charset="0"/>
                            </a:rPr>
                            <m:t>𝑃</m:t>
                          </m:r>
                        </m:e>
                        <m:sub>
                          <m:r>
                            <a:rPr lang="en-US" sz="2400" b="0" i="1" dirty="0" smtClean="0">
                              <a:latin typeface="Cambria Math" panose="02040503050406030204" pitchFamily="18" charset="0"/>
                            </a:rPr>
                            <m:t>2</m:t>
                          </m:r>
                        </m:sub>
                      </m:sSub>
                      <m:r>
                        <a:rPr lang="en-US" sz="2400" b="0" i="1" dirty="0" smtClean="0">
                          <a:latin typeface="Cambria Math" panose="02040503050406030204" pitchFamily="18" charset="0"/>
                        </a:rPr>
                        <m:t>,</m:t>
                      </m:r>
                      <m:sSub>
                        <m:sSubPr>
                          <m:ctrlPr>
                            <a:rPr lang="en-US" sz="2400" i="1" dirty="0">
                              <a:latin typeface="Cambria Math" panose="02040503050406030204" pitchFamily="18" charset="0"/>
                            </a:rPr>
                          </m:ctrlPr>
                        </m:sSubPr>
                        <m:e>
                          <m:r>
                            <a:rPr lang="en-US" sz="2400" i="1" dirty="0">
                              <a:latin typeface="Cambria Math" panose="02040503050406030204" pitchFamily="18" charset="0"/>
                            </a:rPr>
                            <m:t>𝑃</m:t>
                          </m:r>
                        </m:e>
                        <m:sub>
                          <m:r>
                            <a:rPr lang="en-US" sz="2400" b="0" i="1" dirty="0" smtClean="0">
                              <a:latin typeface="Cambria Math" panose="02040503050406030204" pitchFamily="18" charset="0"/>
                            </a:rPr>
                            <m:t>4</m:t>
                          </m:r>
                        </m:sub>
                      </m:sSub>
                      <m:r>
                        <a:rPr lang="en-US" sz="2400" b="0" i="1" dirty="0" smtClean="0">
                          <a:latin typeface="Cambria Math" panose="02040503050406030204" pitchFamily="18" charset="0"/>
                        </a:rPr>
                        <m:t>}</m:t>
                      </m:r>
                    </m:oMath>
                  </m:oMathPara>
                </a14:m>
                <a:endParaRPr lang="en-US" sz="2400" dirty="0"/>
              </a:p>
            </p:txBody>
          </p:sp>
        </mc:Choice>
        <mc:Fallback xmlns="">
          <p:sp>
            <p:nvSpPr>
              <p:cNvPr id="12" name="TextBox 11">
                <a:extLst>
                  <a:ext uri="{FF2B5EF4-FFF2-40B4-BE49-F238E27FC236}">
                    <a16:creationId xmlns:a16="http://schemas.microsoft.com/office/drawing/2014/main" id="{62C866DD-96F1-8149-0214-229E9113D4FC}"/>
                  </a:ext>
                </a:extLst>
              </p:cNvPr>
              <p:cNvSpPr txBox="1">
                <a:spLocks noRot="1" noChangeAspect="1" noMove="1" noResize="1" noEditPoints="1" noAdjustHandles="1" noChangeArrowheads="1" noChangeShapeType="1" noTextEdit="1"/>
              </p:cNvSpPr>
              <p:nvPr/>
            </p:nvSpPr>
            <p:spPr>
              <a:xfrm>
                <a:off x="425224" y="1685249"/>
                <a:ext cx="2420164" cy="461665"/>
              </a:xfrm>
              <a:prstGeom prst="rect">
                <a:avLst/>
              </a:prstGeom>
              <a:blipFill>
                <a:blip r:embed="rId3"/>
                <a:stretch>
                  <a:fillRect b="-17105"/>
                </a:stretch>
              </a:blipFill>
            </p:spPr>
            <p:txBody>
              <a:bodyPr/>
              <a:lstStyle/>
              <a:p>
                <a:r>
                  <a:rPr lang="de-DE">
                    <a:noFill/>
                  </a:rPr>
                  <a:t> </a:t>
                </a:r>
              </a:p>
            </p:txBody>
          </p:sp>
        </mc:Fallback>
      </mc:AlternateContent>
      <p:cxnSp>
        <p:nvCxnSpPr>
          <p:cNvPr id="40" name="Straight Arrow Connector 39">
            <a:extLst>
              <a:ext uri="{FF2B5EF4-FFF2-40B4-BE49-F238E27FC236}">
                <a16:creationId xmlns:a16="http://schemas.microsoft.com/office/drawing/2014/main" id="{1BDBFF1A-56EB-75AE-02B3-D27F266EEA1C}"/>
              </a:ext>
            </a:extLst>
          </p:cNvPr>
          <p:cNvCxnSpPr>
            <a:cxnSpLocks/>
          </p:cNvCxnSpPr>
          <p:nvPr/>
        </p:nvCxnSpPr>
        <p:spPr>
          <a:xfrm flipV="1">
            <a:off x="1127421" y="2793708"/>
            <a:ext cx="0" cy="485756"/>
          </a:xfrm>
          <a:prstGeom prst="straightConnector1">
            <a:avLst/>
          </a:prstGeom>
          <a:ln w="38100">
            <a:solidFill>
              <a:srgbClr val="FFC000"/>
            </a:solidFill>
            <a:tailEnd type="triangle"/>
          </a:ln>
        </p:spPr>
        <p:style>
          <a:lnRef idx="1">
            <a:schemeClr val="accent6"/>
          </a:lnRef>
          <a:fillRef idx="0">
            <a:schemeClr val="accent6"/>
          </a:fillRef>
          <a:effectRef idx="0">
            <a:schemeClr val="accent6"/>
          </a:effectRef>
          <a:fontRef idx="minor">
            <a:schemeClr val="tx1"/>
          </a:fontRef>
        </p:style>
      </p:cxnSp>
      <p:cxnSp>
        <p:nvCxnSpPr>
          <p:cNvPr id="66" name="Straight Connector 65">
            <a:extLst>
              <a:ext uri="{FF2B5EF4-FFF2-40B4-BE49-F238E27FC236}">
                <a16:creationId xmlns:a16="http://schemas.microsoft.com/office/drawing/2014/main" id="{E391018B-5AA6-9280-98C3-F326B2A32450}"/>
              </a:ext>
            </a:extLst>
          </p:cNvPr>
          <p:cNvCxnSpPr>
            <a:cxnSpLocks/>
          </p:cNvCxnSpPr>
          <p:nvPr/>
        </p:nvCxnSpPr>
        <p:spPr>
          <a:xfrm>
            <a:off x="784001" y="6031643"/>
            <a:ext cx="1074756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63C8C7A-7D40-C1E0-5C28-9AD9E5CBAD82}"/>
              </a:ext>
            </a:extLst>
          </p:cNvPr>
          <p:cNvSpPr txBox="1"/>
          <p:nvPr/>
        </p:nvSpPr>
        <p:spPr>
          <a:xfrm>
            <a:off x="1089593" y="5873061"/>
            <a:ext cx="928459" cy="369332"/>
          </a:xfrm>
          <a:prstGeom prst="rect">
            <a:avLst/>
          </a:prstGeom>
          <a:solidFill>
            <a:srgbClr val="00B0F0"/>
          </a:solidFill>
        </p:spPr>
        <p:txBody>
          <a:bodyPr wrap="none" rtlCol="0">
            <a:spAutoFit/>
          </a:bodyPr>
          <a:lstStyle/>
          <a:p>
            <a:r>
              <a:rPr lang="en-US" dirty="0">
                <a:solidFill>
                  <a:schemeClr val="bg1"/>
                </a:solidFill>
              </a:rPr>
              <a:t>Commit</a:t>
            </a:r>
          </a:p>
        </p:txBody>
      </p:sp>
      <p:sp>
        <p:nvSpPr>
          <p:cNvPr id="78" name="TextBox 77">
            <a:extLst>
              <a:ext uri="{FF2B5EF4-FFF2-40B4-BE49-F238E27FC236}">
                <a16:creationId xmlns:a16="http://schemas.microsoft.com/office/drawing/2014/main" id="{7D231199-3FAE-30B3-919D-0D847AB0D689}"/>
              </a:ext>
            </a:extLst>
          </p:cNvPr>
          <p:cNvSpPr txBox="1"/>
          <p:nvPr/>
        </p:nvSpPr>
        <p:spPr>
          <a:xfrm>
            <a:off x="2914113" y="5749043"/>
            <a:ext cx="2125903" cy="646331"/>
          </a:xfrm>
          <a:prstGeom prst="rect">
            <a:avLst/>
          </a:prstGeom>
          <a:solidFill>
            <a:srgbClr val="00B0F0"/>
          </a:solidFill>
        </p:spPr>
        <p:txBody>
          <a:bodyPr wrap="none" rtlCol="0">
            <a:spAutoFit/>
          </a:bodyPr>
          <a:lstStyle/>
          <a:p>
            <a:r>
              <a:rPr lang="en-US" dirty="0">
                <a:solidFill>
                  <a:schemeClr val="bg1"/>
                </a:solidFill>
              </a:rPr>
              <a:t>Complain if needed, </a:t>
            </a:r>
          </a:p>
          <a:p>
            <a:r>
              <a:rPr lang="en-US" dirty="0">
                <a:solidFill>
                  <a:schemeClr val="bg1"/>
                </a:solidFill>
              </a:rPr>
              <a:t>send openings</a:t>
            </a:r>
          </a:p>
        </p:txBody>
      </p:sp>
      <p:sp>
        <p:nvSpPr>
          <p:cNvPr id="82" name="Rechteck 22">
            <a:extLst>
              <a:ext uri="{FF2B5EF4-FFF2-40B4-BE49-F238E27FC236}">
                <a16:creationId xmlns:a16="http://schemas.microsoft.com/office/drawing/2014/main" id="{B0D0C016-FC91-B293-BFBD-1E6BDA4F980D}"/>
              </a:ext>
            </a:extLst>
          </p:cNvPr>
          <p:cNvSpPr/>
          <p:nvPr/>
        </p:nvSpPr>
        <p:spPr>
          <a:xfrm>
            <a:off x="8736840" y="3453144"/>
            <a:ext cx="565357" cy="590672"/>
          </a:xfrm>
          <a:prstGeom prst="rect">
            <a:avLst/>
          </a:prstGeom>
          <a:noFill/>
          <a:ln w="1905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accent2">
                    <a:lumMod val="75000"/>
                  </a:schemeClr>
                </a:solidFill>
              </a:rPr>
              <a:t>R</a:t>
            </a:r>
            <a:r>
              <a:rPr lang="en-US" sz="1400" baseline="-25000" dirty="0">
                <a:solidFill>
                  <a:schemeClr val="accent2">
                    <a:lumMod val="75000"/>
                  </a:schemeClr>
                </a:solidFill>
              </a:rPr>
              <a:t>1</a:t>
            </a:r>
          </a:p>
        </p:txBody>
      </p:sp>
      <p:sp>
        <p:nvSpPr>
          <p:cNvPr id="84" name="Rechteck 19">
            <a:extLst>
              <a:ext uri="{FF2B5EF4-FFF2-40B4-BE49-F238E27FC236}">
                <a16:creationId xmlns:a16="http://schemas.microsoft.com/office/drawing/2014/main" id="{AFE88420-BA8B-68DC-B3D6-5BCA76A90A7B}"/>
              </a:ext>
            </a:extLst>
          </p:cNvPr>
          <p:cNvSpPr/>
          <p:nvPr/>
        </p:nvSpPr>
        <p:spPr>
          <a:xfrm>
            <a:off x="9769195" y="3454563"/>
            <a:ext cx="559076" cy="590672"/>
          </a:xfrm>
          <a:prstGeom prst="rect">
            <a:avLst/>
          </a:prstGeom>
          <a:noFill/>
          <a:ln w="1905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accent2">
                    <a:lumMod val="75000"/>
                  </a:schemeClr>
                </a:solidFill>
              </a:rPr>
              <a:t>R</a:t>
            </a:r>
            <a:r>
              <a:rPr lang="en-US" sz="1400" baseline="-25000" dirty="0">
                <a:solidFill>
                  <a:schemeClr val="accent2">
                    <a:lumMod val="75000"/>
                  </a:schemeClr>
                </a:solidFill>
              </a:rPr>
              <a:t>2</a:t>
            </a:r>
          </a:p>
        </p:txBody>
      </p:sp>
      <p:sp>
        <p:nvSpPr>
          <p:cNvPr id="49" name="TextBox 48">
            <a:extLst>
              <a:ext uri="{FF2B5EF4-FFF2-40B4-BE49-F238E27FC236}">
                <a16:creationId xmlns:a16="http://schemas.microsoft.com/office/drawing/2014/main" id="{EF07D347-7A35-40D0-DAAF-A2732EB8F668}"/>
              </a:ext>
            </a:extLst>
          </p:cNvPr>
          <p:cNvSpPr txBox="1"/>
          <p:nvPr/>
        </p:nvSpPr>
        <p:spPr>
          <a:xfrm>
            <a:off x="6553586" y="5708477"/>
            <a:ext cx="2004948" cy="646331"/>
          </a:xfrm>
          <a:prstGeom prst="rect">
            <a:avLst/>
          </a:prstGeom>
          <a:solidFill>
            <a:srgbClr val="00B0F0"/>
          </a:solidFill>
        </p:spPr>
        <p:txBody>
          <a:bodyPr wrap="square" rtlCol="0">
            <a:spAutoFit/>
          </a:bodyPr>
          <a:lstStyle/>
          <a:p>
            <a:r>
              <a:rPr lang="en-US" dirty="0">
                <a:solidFill>
                  <a:schemeClr val="bg1"/>
                </a:solidFill>
              </a:rPr>
              <a:t>Reconstruct given</a:t>
            </a:r>
          </a:p>
          <a:p>
            <a:r>
              <a:rPr lang="en-US" dirty="0">
                <a:solidFill>
                  <a:schemeClr val="bg1"/>
                </a:solidFill>
              </a:rPr>
              <a:t>any valid opening</a:t>
            </a:r>
          </a:p>
        </p:txBody>
      </p:sp>
      <p:sp>
        <p:nvSpPr>
          <p:cNvPr id="3" name="Rechteck 19">
            <a:extLst>
              <a:ext uri="{FF2B5EF4-FFF2-40B4-BE49-F238E27FC236}">
                <a16:creationId xmlns:a16="http://schemas.microsoft.com/office/drawing/2014/main" id="{091BC7CC-7B2B-7444-6BD3-13023D9C9907}"/>
              </a:ext>
            </a:extLst>
          </p:cNvPr>
          <p:cNvSpPr/>
          <p:nvPr/>
        </p:nvSpPr>
        <p:spPr>
          <a:xfrm>
            <a:off x="5006630" y="3465268"/>
            <a:ext cx="559076" cy="590672"/>
          </a:xfrm>
          <a:prstGeom prst="rect">
            <a:avLst/>
          </a:prstGeom>
          <a:noFill/>
          <a:ln w="1905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7030A0"/>
                </a:solidFill>
              </a:rPr>
              <a:t>P</a:t>
            </a:r>
            <a:r>
              <a:rPr lang="en-US" sz="1400" baseline="-25000" dirty="0">
                <a:solidFill>
                  <a:srgbClr val="7030A0"/>
                </a:solidFill>
              </a:rPr>
              <a:t>3</a:t>
            </a:r>
          </a:p>
        </p:txBody>
      </p:sp>
      <p:sp>
        <p:nvSpPr>
          <p:cNvPr id="5" name="Rechteck 19">
            <a:extLst>
              <a:ext uri="{FF2B5EF4-FFF2-40B4-BE49-F238E27FC236}">
                <a16:creationId xmlns:a16="http://schemas.microsoft.com/office/drawing/2014/main" id="{659672C5-3EDF-F666-7C70-63F15CAE6D4C}"/>
              </a:ext>
            </a:extLst>
          </p:cNvPr>
          <p:cNvSpPr/>
          <p:nvPr/>
        </p:nvSpPr>
        <p:spPr>
          <a:xfrm>
            <a:off x="6092586" y="3470571"/>
            <a:ext cx="559076" cy="590672"/>
          </a:xfrm>
          <a:prstGeom prst="rect">
            <a:avLst/>
          </a:prstGeom>
          <a:noFill/>
          <a:ln w="1905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7030A0"/>
                </a:solidFill>
              </a:rPr>
              <a:t>P</a:t>
            </a:r>
            <a:r>
              <a:rPr lang="en-US" sz="1400" baseline="-25000" dirty="0">
                <a:solidFill>
                  <a:srgbClr val="7030A0"/>
                </a:solidFill>
              </a:rPr>
              <a:t>4</a:t>
            </a:r>
          </a:p>
        </p:txBody>
      </p:sp>
      <p:sp>
        <p:nvSpPr>
          <p:cNvPr id="6" name="Rechteck 19">
            <a:extLst>
              <a:ext uri="{FF2B5EF4-FFF2-40B4-BE49-F238E27FC236}">
                <a16:creationId xmlns:a16="http://schemas.microsoft.com/office/drawing/2014/main" id="{E99E0442-A324-244C-97D6-D7E451F0FE85}"/>
              </a:ext>
            </a:extLst>
          </p:cNvPr>
          <p:cNvSpPr/>
          <p:nvPr/>
        </p:nvSpPr>
        <p:spPr>
          <a:xfrm>
            <a:off x="7178542" y="3476710"/>
            <a:ext cx="559076" cy="590672"/>
          </a:xfrm>
          <a:prstGeom prst="rect">
            <a:avLst/>
          </a:prstGeom>
          <a:noFill/>
          <a:ln w="1905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7030A0"/>
                </a:solidFill>
              </a:rPr>
              <a:t>P</a:t>
            </a:r>
            <a:r>
              <a:rPr lang="en-US" sz="1400" baseline="-25000" dirty="0">
                <a:solidFill>
                  <a:srgbClr val="7030A0"/>
                </a:solidFill>
              </a:rPr>
              <a:t>5</a:t>
            </a:r>
          </a:p>
        </p:txBody>
      </p:sp>
      <p:sp>
        <p:nvSpPr>
          <p:cNvPr id="9" name="Rechteck 19">
            <a:extLst>
              <a:ext uri="{FF2B5EF4-FFF2-40B4-BE49-F238E27FC236}">
                <a16:creationId xmlns:a16="http://schemas.microsoft.com/office/drawing/2014/main" id="{770835F2-F59A-1185-CB3E-A56F3B8E9DF9}"/>
              </a:ext>
            </a:extLst>
          </p:cNvPr>
          <p:cNvSpPr/>
          <p:nvPr/>
        </p:nvSpPr>
        <p:spPr>
          <a:xfrm>
            <a:off x="10794724" y="3453144"/>
            <a:ext cx="559076" cy="590672"/>
          </a:xfrm>
          <a:prstGeom prst="rect">
            <a:avLst/>
          </a:prstGeom>
          <a:noFill/>
          <a:ln w="1905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accent2">
                    <a:lumMod val="75000"/>
                  </a:schemeClr>
                </a:solidFill>
              </a:rPr>
              <a:t>R</a:t>
            </a:r>
            <a:r>
              <a:rPr lang="en-US" sz="1400" baseline="-25000" dirty="0">
                <a:solidFill>
                  <a:schemeClr val="accent2">
                    <a:lumMod val="75000"/>
                  </a:schemeClr>
                </a:solidFill>
              </a:rPr>
              <a:t>3</a:t>
            </a:r>
          </a:p>
        </p:txBody>
      </p:sp>
      <p:cxnSp>
        <p:nvCxnSpPr>
          <p:cNvPr id="23" name="Connector: Elbow 22">
            <a:extLst>
              <a:ext uri="{FF2B5EF4-FFF2-40B4-BE49-F238E27FC236}">
                <a16:creationId xmlns:a16="http://schemas.microsoft.com/office/drawing/2014/main" id="{05E76B7C-1715-ECA9-C5AF-C260C68B23A3}"/>
              </a:ext>
            </a:extLst>
          </p:cNvPr>
          <p:cNvCxnSpPr>
            <a:stCxn id="7" idx="2"/>
            <a:endCxn id="8" idx="2"/>
          </p:cNvCxnSpPr>
          <p:nvPr/>
        </p:nvCxnSpPr>
        <p:spPr>
          <a:xfrm rot="5400000" flipH="1" flipV="1">
            <a:off x="2105023" y="3068398"/>
            <a:ext cx="14938" cy="1997248"/>
          </a:xfrm>
          <a:prstGeom prst="bentConnector3">
            <a:avLst>
              <a:gd name="adj1" fmla="val -5522480"/>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601CFF39-D732-8A1E-F143-A5577F483F08}"/>
              </a:ext>
            </a:extLst>
          </p:cNvPr>
          <p:cNvSpPr txBox="1"/>
          <p:nvPr/>
        </p:nvSpPr>
        <p:spPr>
          <a:xfrm>
            <a:off x="2647378" y="4240272"/>
            <a:ext cx="463737" cy="369332"/>
          </a:xfrm>
          <a:prstGeom prst="rect">
            <a:avLst/>
          </a:prstGeom>
          <a:noFill/>
        </p:spPr>
        <p:txBody>
          <a:bodyPr wrap="square">
            <a:spAutoFit/>
          </a:bodyPr>
          <a:lstStyle/>
          <a:p>
            <a:r>
              <a:rPr lang="en-US" sz="1800" dirty="0"/>
              <a:t> </a:t>
            </a:r>
            <a:r>
              <a:rPr lang="en-US" sz="1800" dirty="0" err="1"/>
              <a:t>s,r</a:t>
            </a:r>
            <a:endParaRPr lang="en-US" sz="1800" dirty="0">
              <a:solidFill>
                <a:schemeClr val="tx1"/>
              </a:solidFill>
            </a:endParaRPr>
          </a:p>
        </p:txBody>
      </p:sp>
      <p:cxnSp>
        <p:nvCxnSpPr>
          <p:cNvPr id="31" name="Connector: Elbow 30">
            <a:extLst>
              <a:ext uri="{FF2B5EF4-FFF2-40B4-BE49-F238E27FC236}">
                <a16:creationId xmlns:a16="http://schemas.microsoft.com/office/drawing/2014/main" id="{B8420199-0EFF-AF82-E2CC-70C8421D8454}"/>
              </a:ext>
            </a:extLst>
          </p:cNvPr>
          <p:cNvCxnSpPr>
            <a:stCxn id="7" idx="2"/>
            <a:endCxn id="10" idx="2"/>
          </p:cNvCxnSpPr>
          <p:nvPr/>
        </p:nvCxnSpPr>
        <p:spPr>
          <a:xfrm rot="5400000" flipH="1" flipV="1">
            <a:off x="2649930" y="2524210"/>
            <a:ext cx="14219" cy="3086344"/>
          </a:xfrm>
          <a:prstGeom prst="bentConnector3">
            <a:avLst>
              <a:gd name="adj1" fmla="val -7367508"/>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A591FC8D-5DBC-30C5-8157-9BE67C08F391}"/>
              </a:ext>
            </a:extLst>
          </p:cNvPr>
          <p:cNvSpPr txBox="1"/>
          <p:nvPr/>
        </p:nvSpPr>
        <p:spPr>
          <a:xfrm>
            <a:off x="3739049" y="4240499"/>
            <a:ext cx="463737" cy="369332"/>
          </a:xfrm>
          <a:prstGeom prst="rect">
            <a:avLst/>
          </a:prstGeom>
          <a:noFill/>
        </p:spPr>
        <p:txBody>
          <a:bodyPr wrap="square">
            <a:spAutoFit/>
          </a:bodyPr>
          <a:lstStyle/>
          <a:p>
            <a:r>
              <a:rPr lang="en-US" sz="1800" dirty="0"/>
              <a:t> </a:t>
            </a:r>
            <a:r>
              <a:rPr lang="en-US" sz="1800" dirty="0" err="1"/>
              <a:t>s,r</a:t>
            </a:r>
            <a:endParaRPr lang="en-US" sz="1800" dirty="0">
              <a:solidFill>
                <a:schemeClr val="tx1"/>
              </a:solidFill>
            </a:endParaRPr>
          </a:p>
        </p:txBody>
      </p:sp>
      <p:cxnSp>
        <p:nvCxnSpPr>
          <p:cNvPr id="35" name="Connector: Elbow 34">
            <a:extLst>
              <a:ext uri="{FF2B5EF4-FFF2-40B4-BE49-F238E27FC236}">
                <a16:creationId xmlns:a16="http://schemas.microsoft.com/office/drawing/2014/main" id="{51D592BE-204B-169C-EC59-B7DB4D7EE7E1}"/>
              </a:ext>
            </a:extLst>
          </p:cNvPr>
          <p:cNvCxnSpPr>
            <a:cxnSpLocks/>
            <a:stCxn id="7" idx="2"/>
            <a:endCxn id="5" idx="2"/>
          </p:cNvCxnSpPr>
          <p:nvPr/>
        </p:nvCxnSpPr>
        <p:spPr>
          <a:xfrm rot="5400000" flipH="1" flipV="1">
            <a:off x="3736372" y="1438739"/>
            <a:ext cx="13248" cy="5258256"/>
          </a:xfrm>
          <a:prstGeom prst="bentConnector3">
            <a:avLst>
              <a:gd name="adj1" fmla="val -9828095"/>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CD03193F-A436-E398-89C1-3C855BD49BD7}"/>
              </a:ext>
            </a:extLst>
          </p:cNvPr>
          <p:cNvSpPr txBox="1"/>
          <p:nvPr/>
        </p:nvSpPr>
        <p:spPr>
          <a:xfrm>
            <a:off x="5860717" y="4182007"/>
            <a:ext cx="463737" cy="369332"/>
          </a:xfrm>
          <a:prstGeom prst="rect">
            <a:avLst/>
          </a:prstGeom>
          <a:noFill/>
        </p:spPr>
        <p:txBody>
          <a:bodyPr wrap="square">
            <a:spAutoFit/>
          </a:bodyPr>
          <a:lstStyle/>
          <a:p>
            <a:r>
              <a:rPr lang="en-US" sz="1800" dirty="0"/>
              <a:t> </a:t>
            </a:r>
            <a:r>
              <a:rPr lang="en-US" sz="1800" dirty="0" err="1"/>
              <a:t>s,r</a:t>
            </a:r>
            <a:endParaRPr lang="en-US" sz="1800" dirty="0">
              <a:solidFill>
                <a:schemeClr val="tx1"/>
              </a:solidFill>
            </a:endParaRPr>
          </a:p>
        </p:txBody>
      </p:sp>
      <p:sp>
        <p:nvSpPr>
          <p:cNvPr id="42" name="TextBox 41">
            <a:extLst>
              <a:ext uri="{FF2B5EF4-FFF2-40B4-BE49-F238E27FC236}">
                <a16:creationId xmlns:a16="http://schemas.microsoft.com/office/drawing/2014/main" id="{68A84E61-DAF2-7B9E-D4A8-D27565EE4CA3}"/>
              </a:ext>
            </a:extLst>
          </p:cNvPr>
          <p:cNvSpPr txBox="1"/>
          <p:nvPr/>
        </p:nvSpPr>
        <p:spPr>
          <a:xfrm>
            <a:off x="425224" y="2368885"/>
            <a:ext cx="1404394" cy="369332"/>
          </a:xfrm>
          <a:prstGeom prst="rect">
            <a:avLst/>
          </a:prstGeom>
          <a:noFill/>
        </p:spPr>
        <p:txBody>
          <a:bodyPr wrap="square">
            <a:spAutoFit/>
          </a:bodyPr>
          <a:lstStyle/>
          <a:p>
            <a:pPr algn="ctr"/>
            <a:r>
              <a:rPr lang="en-US" dirty="0"/>
              <a:t>com(</a:t>
            </a:r>
            <a:r>
              <a:rPr lang="en-US" dirty="0" err="1"/>
              <a:t>s;r</a:t>
            </a:r>
            <a:r>
              <a:rPr lang="en-US" dirty="0"/>
              <a:t>)</a:t>
            </a:r>
            <a:endParaRPr lang="de-DE" dirty="0"/>
          </a:p>
        </p:txBody>
      </p:sp>
      <p:cxnSp>
        <p:nvCxnSpPr>
          <p:cNvPr id="44" name="Connector: Elbow 43">
            <a:extLst>
              <a:ext uri="{FF2B5EF4-FFF2-40B4-BE49-F238E27FC236}">
                <a16:creationId xmlns:a16="http://schemas.microsoft.com/office/drawing/2014/main" id="{F7926A0B-8B28-2D87-50CE-9872999BB01E}"/>
              </a:ext>
            </a:extLst>
          </p:cNvPr>
          <p:cNvCxnSpPr>
            <a:stCxn id="8" idx="2"/>
            <a:endCxn id="82" idx="2"/>
          </p:cNvCxnSpPr>
          <p:nvPr/>
        </p:nvCxnSpPr>
        <p:spPr>
          <a:xfrm rot="5400000" flipH="1" flipV="1">
            <a:off x="6057448" y="1097483"/>
            <a:ext cx="15737" cy="5908403"/>
          </a:xfrm>
          <a:prstGeom prst="bentConnector3">
            <a:avLst>
              <a:gd name="adj1" fmla="val -7364193"/>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50" name="Connector: Elbow 49">
            <a:extLst>
              <a:ext uri="{FF2B5EF4-FFF2-40B4-BE49-F238E27FC236}">
                <a16:creationId xmlns:a16="http://schemas.microsoft.com/office/drawing/2014/main" id="{C1174D9F-39AB-311E-C51C-15C72D542CB6}"/>
              </a:ext>
            </a:extLst>
          </p:cNvPr>
          <p:cNvCxnSpPr>
            <a:cxnSpLocks/>
            <a:stCxn id="8" idx="2"/>
            <a:endCxn id="84" idx="2"/>
          </p:cNvCxnSpPr>
          <p:nvPr/>
        </p:nvCxnSpPr>
        <p:spPr>
          <a:xfrm rot="5400000" flipH="1" flipV="1">
            <a:off x="6572765" y="583585"/>
            <a:ext cx="14318" cy="6937617"/>
          </a:xfrm>
          <a:prstGeom prst="bentConnector3">
            <a:avLst>
              <a:gd name="adj1" fmla="val -8205105"/>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57" name="Connector: Elbow 56">
            <a:extLst>
              <a:ext uri="{FF2B5EF4-FFF2-40B4-BE49-F238E27FC236}">
                <a16:creationId xmlns:a16="http://schemas.microsoft.com/office/drawing/2014/main" id="{1AF339C3-9EA4-A459-E722-87CF5CE6BAEB}"/>
              </a:ext>
            </a:extLst>
          </p:cNvPr>
          <p:cNvCxnSpPr>
            <a:stCxn id="8" idx="2"/>
            <a:endCxn id="9" idx="2"/>
          </p:cNvCxnSpPr>
          <p:nvPr/>
        </p:nvCxnSpPr>
        <p:spPr>
          <a:xfrm rot="5400000" flipH="1" flipV="1">
            <a:off x="7084820" y="70112"/>
            <a:ext cx="15737" cy="7963146"/>
          </a:xfrm>
          <a:prstGeom prst="bentConnector3">
            <a:avLst>
              <a:gd name="adj1" fmla="val -7515797"/>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97BD7346-3CE0-73B7-A080-682ED68BDB4F}"/>
              </a:ext>
            </a:extLst>
          </p:cNvPr>
          <p:cNvSpPr txBox="1"/>
          <p:nvPr/>
        </p:nvSpPr>
        <p:spPr>
          <a:xfrm>
            <a:off x="8504971" y="4093781"/>
            <a:ext cx="463737" cy="369332"/>
          </a:xfrm>
          <a:prstGeom prst="rect">
            <a:avLst/>
          </a:prstGeom>
          <a:noFill/>
        </p:spPr>
        <p:txBody>
          <a:bodyPr wrap="square">
            <a:spAutoFit/>
          </a:bodyPr>
          <a:lstStyle/>
          <a:p>
            <a:r>
              <a:rPr lang="en-US" sz="1800" dirty="0"/>
              <a:t> </a:t>
            </a:r>
            <a:r>
              <a:rPr lang="en-US" sz="1800" dirty="0" err="1"/>
              <a:t>s,r</a:t>
            </a:r>
            <a:endParaRPr lang="en-US" sz="1800" dirty="0">
              <a:solidFill>
                <a:schemeClr val="tx1"/>
              </a:solidFill>
            </a:endParaRPr>
          </a:p>
        </p:txBody>
      </p:sp>
      <p:sp>
        <p:nvSpPr>
          <p:cNvPr id="67" name="TextBox 66">
            <a:extLst>
              <a:ext uri="{FF2B5EF4-FFF2-40B4-BE49-F238E27FC236}">
                <a16:creationId xmlns:a16="http://schemas.microsoft.com/office/drawing/2014/main" id="{8BA7DFAB-96A3-1A6D-D873-91E1D3B1B023}"/>
              </a:ext>
            </a:extLst>
          </p:cNvPr>
          <p:cNvSpPr txBox="1"/>
          <p:nvPr/>
        </p:nvSpPr>
        <p:spPr>
          <a:xfrm>
            <a:off x="9555703" y="4093781"/>
            <a:ext cx="463737" cy="369332"/>
          </a:xfrm>
          <a:prstGeom prst="rect">
            <a:avLst/>
          </a:prstGeom>
          <a:noFill/>
        </p:spPr>
        <p:txBody>
          <a:bodyPr wrap="square">
            <a:spAutoFit/>
          </a:bodyPr>
          <a:lstStyle/>
          <a:p>
            <a:r>
              <a:rPr lang="en-US" sz="1800" dirty="0"/>
              <a:t> </a:t>
            </a:r>
            <a:r>
              <a:rPr lang="en-US" sz="1800" dirty="0" err="1"/>
              <a:t>s,r</a:t>
            </a:r>
            <a:endParaRPr lang="en-US" sz="1800" dirty="0">
              <a:solidFill>
                <a:schemeClr val="tx1"/>
              </a:solidFill>
            </a:endParaRPr>
          </a:p>
        </p:txBody>
      </p:sp>
      <p:sp>
        <p:nvSpPr>
          <p:cNvPr id="69" name="TextBox 68">
            <a:extLst>
              <a:ext uri="{FF2B5EF4-FFF2-40B4-BE49-F238E27FC236}">
                <a16:creationId xmlns:a16="http://schemas.microsoft.com/office/drawing/2014/main" id="{6861CC2D-09E5-8509-FF6F-C8CF86F1C893}"/>
              </a:ext>
            </a:extLst>
          </p:cNvPr>
          <p:cNvSpPr txBox="1"/>
          <p:nvPr/>
        </p:nvSpPr>
        <p:spPr>
          <a:xfrm>
            <a:off x="10562855" y="4119042"/>
            <a:ext cx="463737" cy="369332"/>
          </a:xfrm>
          <a:prstGeom prst="rect">
            <a:avLst/>
          </a:prstGeom>
          <a:noFill/>
        </p:spPr>
        <p:txBody>
          <a:bodyPr wrap="square">
            <a:spAutoFit/>
          </a:bodyPr>
          <a:lstStyle/>
          <a:p>
            <a:r>
              <a:rPr lang="en-US" sz="1800" dirty="0"/>
              <a:t> </a:t>
            </a:r>
            <a:r>
              <a:rPr lang="en-US" sz="1800" dirty="0" err="1"/>
              <a:t>s,r</a:t>
            </a:r>
            <a:endParaRPr lang="en-US" sz="1800" dirty="0">
              <a:solidFill>
                <a:schemeClr val="tx1"/>
              </a:solidFill>
            </a:endParaRPr>
          </a:p>
        </p:txBody>
      </p:sp>
      <p:cxnSp>
        <p:nvCxnSpPr>
          <p:cNvPr id="73" name="Connector: Elbow 72">
            <a:extLst>
              <a:ext uri="{FF2B5EF4-FFF2-40B4-BE49-F238E27FC236}">
                <a16:creationId xmlns:a16="http://schemas.microsoft.com/office/drawing/2014/main" id="{E857B030-D56B-32D4-6BB5-140B5373434F}"/>
              </a:ext>
            </a:extLst>
          </p:cNvPr>
          <p:cNvCxnSpPr>
            <a:cxnSpLocks/>
            <a:stCxn id="5" idx="2"/>
            <a:endCxn id="82" idx="2"/>
          </p:cNvCxnSpPr>
          <p:nvPr/>
        </p:nvCxnSpPr>
        <p:spPr>
          <a:xfrm rot="5400000" flipH="1" flipV="1">
            <a:off x="7687107" y="2728832"/>
            <a:ext cx="17427" cy="2647395"/>
          </a:xfrm>
          <a:prstGeom prst="bentConnector3">
            <a:avLst>
              <a:gd name="adj1" fmla="val -6832547"/>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 name="Straight Arrow Connector 3">
            <a:extLst>
              <a:ext uri="{FF2B5EF4-FFF2-40B4-BE49-F238E27FC236}">
                <a16:creationId xmlns:a16="http://schemas.microsoft.com/office/drawing/2014/main" id="{E18A52E6-B17A-E2FA-7971-E7E86A67E678}"/>
              </a:ext>
            </a:extLst>
          </p:cNvPr>
          <p:cNvCxnSpPr>
            <a:cxnSpLocks/>
          </p:cNvCxnSpPr>
          <p:nvPr/>
        </p:nvCxnSpPr>
        <p:spPr>
          <a:xfrm flipV="1">
            <a:off x="4200212" y="2732757"/>
            <a:ext cx="0" cy="485756"/>
          </a:xfrm>
          <a:prstGeom prst="straightConnector1">
            <a:avLst/>
          </a:prstGeom>
          <a:ln w="38100">
            <a:solidFill>
              <a:srgbClr val="FFC000"/>
            </a:solidFill>
            <a:tailEnd type="triangle"/>
          </a:ln>
        </p:spPr>
        <p:style>
          <a:lnRef idx="1">
            <a:schemeClr val="accent6"/>
          </a:lnRef>
          <a:fillRef idx="0">
            <a:schemeClr val="accent6"/>
          </a:fillRef>
          <a:effectRef idx="0">
            <a:schemeClr val="accent6"/>
          </a:effectRef>
          <a:fontRef idx="minor">
            <a:schemeClr val="tx1"/>
          </a:fontRef>
        </p:style>
      </p:cxnSp>
      <p:sp>
        <p:nvSpPr>
          <p:cNvPr id="13" name="TextBox 12">
            <a:extLst>
              <a:ext uri="{FF2B5EF4-FFF2-40B4-BE49-F238E27FC236}">
                <a16:creationId xmlns:a16="http://schemas.microsoft.com/office/drawing/2014/main" id="{428C3BF7-9529-D4CB-C5E6-6C12A63861BC}"/>
              </a:ext>
            </a:extLst>
          </p:cNvPr>
          <p:cNvSpPr txBox="1"/>
          <p:nvPr/>
        </p:nvSpPr>
        <p:spPr>
          <a:xfrm>
            <a:off x="3652146" y="2288690"/>
            <a:ext cx="1096132" cy="369332"/>
          </a:xfrm>
          <a:prstGeom prst="rect">
            <a:avLst/>
          </a:prstGeom>
          <a:noFill/>
        </p:spPr>
        <p:txBody>
          <a:bodyPr wrap="square">
            <a:spAutoFit/>
          </a:bodyPr>
          <a:lstStyle/>
          <a:p>
            <a:r>
              <a:rPr lang="en-US" dirty="0"/>
              <a:t>c</a:t>
            </a:r>
            <a:r>
              <a:rPr lang="en-US" sz="1800" dirty="0">
                <a:solidFill>
                  <a:schemeClr val="tx1"/>
                </a:solidFill>
              </a:rPr>
              <a:t>omplain</a:t>
            </a:r>
          </a:p>
        </p:txBody>
      </p:sp>
      <p:sp>
        <p:nvSpPr>
          <p:cNvPr id="14" name="Lightning Bolt 13">
            <a:extLst>
              <a:ext uri="{FF2B5EF4-FFF2-40B4-BE49-F238E27FC236}">
                <a16:creationId xmlns:a16="http://schemas.microsoft.com/office/drawing/2014/main" id="{AA94A97A-8918-5070-202B-0B1BF0593AB2}"/>
              </a:ext>
            </a:extLst>
          </p:cNvPr>
          <p:cNvSpPr/>
          <p:nvPr/>
        </p:nvSpPr>
        <p:spPr>
          <a:xfrm rot="20659142" flipH="1">
            <a:off x="4774280" y="1568076"/>
            <a:ext cx="914713" cy="1584986"/>
          </a:xfrm>
          <a:prstGeom prst="lightningBolt">
            <a:avLst/>
          </a:prstGeom>
          <a:solidFill>
            <a:srgbClr val="FF0000"/>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19A285B-B0F3-78ED-C5FF-C7D7EABB17FD}"/>
              </a:ext>
            </a:extLst>
          </p:cNvPr>
          <p:cNvSpPr txBox="1"/>
          <p:nvPr/>
        </p:nvSpPr>
        <p:spPr>
          <a:xfrm>
            <a:off x="9477972" y="1703130"/>
            <a:ext cx="1640001" cy="369332"/>
          </a:xfrm>
          <a:prstGeom prst="rect">
            <a:avLst/>
          </a:prstGeom>
          <a:noFill/>
        </p:spPr>
        <p:txBody>
          <a:bodyPr wrap="none" rtlCol="0">
            <a:spAutoFit/>
          </a:bodyPr>
          <a:lstStyle/>
          <a:p>
            <a:r>
              <a:rPr lang="en-US" dirty="0"/>
              <a:t>Execution-leaks</a:t>
            </a:r>
          </a:p>
        </p:txBody>
      </p:sp>
    </p:spTree>
    <p:extLst>
      <p:ext uri="{BB962C8B-B14F-4D97-AF65-F5344CB8AC3E}">
        <p14:creationId xmlns:p14="http://schemas.microsoft.com/office/powerpoint/2010/main" val="3990971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E24EA1-FC20-9912-B45F-8F2318B97504}"/>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3F9D0026-3080-869F-5EF9-157D2259CA91}"/>
              </a:ext>
            </a:extLst>
          </p:cNvPr>
          <p:cNvSpPr>
            <a:spLocks noGrp="1"/>
          </p:cNvSpPr>
          <p:nvPr>
            <p:ph type="title"/>
          </p:nvPr>
        </p:nvSpPr>
        <p:spPr/>
        <p:txBody>
          <a:bodyPr/>
          <a:lstStyle/>
          <a:p>
            <a:r>
              <a:rPr lang="en-US" dirty="0"/>
              <a:t>Weak distributed commitment</a:t>
            </a:r>
          </a:p>
        </p:txBody>
      </p:sp>
      <mc:AlternateContent xmlns:mc="http://schemas.openxmlformats.org/markup-compatibility/2006">
        <mc:Choice xmlns:a14="http://schemas.microsoft.com/office/drawing/2010/main" Requires="a14">
          <p:sp>
            <p:nvSpPr>
              <p:cNvPr id="3" name="Inhaltsplatzhalter 2">
                <a:extLst>
                  <a:ext uri="{FF2B5EF4-FFF2-40B4-BE49-F238E27FC236}">
                    <a16:creationId xmlns:a16="http://schemas.microsoft.com/office/drawing/2014/main" id="{9731CED4-4D9D-C886-5897-5C93D83CF8E4}"/>
                  </a:ext>
                </a:extLst>
              </p:cNvPr>
              <p:cNvSpPr>
                <a:spLocks noGrp="1"/>
              </p:cNvSpPr>
              <p:nvPr>
                <p:ph idx="1"/>
              </p:nvPr>
            </p:nvSpPr>
            <p:spPr/>
            <p:txBody>
              <a:bodyPr>
                <a:normAutofit/>
              </a:bodyPr>
              <a:lstStyle/>
              <a:p>
                <a:pPr marL="0" indent="0">
                  <a:buNone/>
                </a:pPr>
                <a:r>
                  <a:rPr lang="en-US" dirty="0"/>
                  <a:t>If all </a:t>
                </a:r>
                <a14:m>
                  <m:oMath xmlns:m="http://schemas.openxmlformats.org/officeDocument/2006/math">
                    <m:r>
                      <a:rPr lang="en-US" i="1" dirty="0" smtClean="0">
                        <a:solidFill>
                          <a:srgbClr val="7030A0"/>
                        </a:solidFill>
                        <a:latin typeface="Cambria Math" panose="02040503050406030204" pitchFamily="18" charset="0"/>
                      </a:rPr>
                      <m:t>𝑃</m:t>
                    </m:r>
                    <m:r>
                      <a:rPr lang="en-US" i="1" baseline="-25000" dirty="0" smtClean="0">
                        <a:solidFill>
                          <a:srgbClr val="7030A0"/>
                        </a:solidFill>
                        <a:latin typeface="Cambria Math" panose="02040503050406030204" pitchFamily="18" charset="0"/>
                      </a:rPr>
                      <m:t>𝑖</m:t>
                    </m:r>
                  </m:oMath>
                </a14:m>
                <a:r>
                  <a:rPr lang="en-US" dirty="0"/>
                  <a:t> in </a:t>
                </a:r>
                <a14:m>
                  <m:oMath xmlns:m="http://schemas.openxmlformats.org/officeDocument/2006/math">
                    <m:r>
                      <a:rPr lang="en-US" i="1" dirty="0">
                        <a:latin typeface="Cambria Math" panose="02040503050406030204" pitchFamily="18" charset="0"/>
                      </a:rPr>
                      <m:t>𝑆</m:t>
                    </m:r>
                  </m:oMath>
                </a14:m>
                <a:r>
                  <a:rPr lang="en-US" dirty="0"/>
                  <a:t> are honest: </a:t>
                </a:r>
              </a:p>
              <a:p>
                <a:pPr lvl="1"/>
                <a:r>
                  <a:rPr lang="en-US" dirty="0"/>
                  <a:t>An honest dealer’s value is hidden prior to reconstruction</a:t>
                </a:r>
              </a:p>
              <a:p>
                <a:pPr lvl="1"/>
                <a:r>
                  <a:rPr lang="en-US" dirty="0"/>
                  <a:t>An honest dealer’s value will be reconstructed</a:t>
                </a:r>
              </a:p>
              <a:p>
                <a:pPr marL="457200" lvl="1" indent="0">
                  <a:buNone/>
                </a:pPr>
                <a:endParaRPr lang="en-US" dirty="0"/>
              </a:p>
              <a:p>
                <a:pPr marL="0" indent="0">
                  <a:buNone/>
                </a:pPr>
                <a:r>
                  <a:rPr lang="en-US" dirty="0"/>
                  <a:t>If at least one </a:t>
                </a:r>
                <a14:m>
                  <m:oMath xmlns:m="http://schemas.openxmlformats.org/officeDocument/2006/math">
                    <m:r>
                      <a:rPr lang="en-US" i="1" dirty="0">
                        <a:solidFill>
                          <a:srgbClr val="7030A0"/>
                        </a:solidFill>
                        <a:latin typeface="Cambria Math" panose="02040503050406030204" pitchFamily="18" charset="0"/>
                      </a:rPr>
                      <m:t>𝑃</m:t>
                    </m:r>
                    <m:r>
                      <a:rPr lang="en-US" i="1" baseline="-25000" dirty="0">
                        <a:solidFill>
                          <a:srgbClr val="7030A0"/>
                        </a:solidFill>
                        <a:latin typeface="Cambria Math" panose="02040503050406030204" pitchFamily="18" charset="0"/>
                      </a:rPr>
                      <m:t>𝑖</m:t>
                    </m:r>
                  </m:oMath>
                </a14:m>
                <a:r>
                  <a:rPr lang="en-US" dirty="0"/>
                  <a:t> in </a:t>
                </a:r>
                <a14:m>
                  <m:oMath xmlns:m="http://schemas.openxmlformats.org/officeDocument/2006/math">
                    <m:r>
                      <a:rPr lang="en-US" i="1" dirty="0">
                        <a:latin typeface="Cambria Math" panose="02040503050406030204" pitchFamily="18" charset="0"/>
                      </a:rPr>
                      <m:t>𝑆</m:t>
                    </m:r>
                  </m:oMath>
                </a14:m>
                <a:r>
                  <a:rPr lang="en-US" dirty="0"/>
                  <a:t> is honest: </a:t>
                </a:r>
              </a:p>
              <a:p>
                <a:pPr lvl="1"/>
                <a14:m>
                  <m:oMath xmlns:m="http://schemas.openxmlformats.org/officeDocument/2006/math">
                    <m:r>
                      <a:rPr lang="en-US" i="1" dirty="0">
                        <a:solidFill>
                          <a:srgbClr val="7030A0"/>
                        </a:solidFill>
                        <a:latin typeface="Cambria Math" panose="02040503050406030204" pitchFamily="18" charset="0"/>
                      </a:rPr>
                      <m:t>𝑃</m:t>
                    </m:r>
                    <m:r>
                      <a:rPr lang="en-US" i="1" baseline="-25000" dirty="0">
                        <a:solidFill>
                          <a:srgbClr val="7030A0"/>
                        </a:solidFill>
                        <a:latin typeface="Cambria Math" panose="02040503050406030204" pitchFamily="18" charset="0"/>
                      </a:rPr>
                      <m:t>𝑖</m:t>
                    </m:r>
                  </m:oMath>
                </a14:m>
                <a:r>
                  <a:rPr lang="en-US" dirty="0"/>
                  <a:t> checks the opening:</a:t>
                </a:r>
              </a:p>
              <a:p>
                <a:pPr lvl="2"/>
                <a:r>
                  <a:rPr lang="en-US" dirty="0"/>
                  <a:t>If </a:t>
                </a:r>
                <a14:m>
                  <m:oMath xmlns:m="http://schemas.openxmlformats.org/officeDocument/2006/math">
                    <m:r>
                      <a:rPr lang="en-US" i="1" dirty="0">
                        <a:solidFill>
                          <a:srgbClr val="7030A0"/>
                        </a:solidFill>
                        <a:latin typeface="Cambria Math" panose="02040503050406030204" pitchFamily="18" charset="0"/>
                      </a:rPr>
                      <m:t>𝑃</m:t>
                    </m:r>
                    <m:r>
                      <a:rPr lang="en-US" i="1" baseline="-25000" dirty="0">
                        <a:solidFill>
                          <a:srgbClr val="7030A0"/>
                        </a:solidFill>
                        <a:latin typeface="Cambria Math" panose="02040503050406030204" pitchFamily="18" charset="0"/>
                      </a:rPr>
                      <m:t>𝑖</m:t>
                    </m:r>
                  </m:oMath>
                </a14:m>
                <a:r>
                  <a:rPr lang="en-US" baseline="-25000" dirty="0">
                    <a:solidFill>
                      <a:srgbClr val="7030A0"/>
                    </a:solidFill>
                  </a:rPr>
                  <a:t> </a:t>
                </a:r>
                <a:r>
                  <a:rPr lang="en-US" dirty="0"/>
                  <a:t> did not receive a valid opening, everyone will abort during sharing </a:t>
                </a:r>
              </a:p>
              <a:p>
                <a:pPr lvl="2"/>
                <a14:m>
                  <m:oMath xmlns:m="http://schemas.openxmlformats.org/officeDocument/2006/math">
                    <m:r>
                      <a:rPr lang="en-US" i="1" dirty="0">
                        <a:solidFill>
                          <a:srgbClr val="7030A0"/>
                        </a:solidFill>
                        <a:latin typeface="Cambria Math" panose="02040503050406030204" pitchFamily="18" charset="0"/>
                      </a:rPr>
                      <m:t>𝑃</m:t>
                    </m:r>
                    <m:r>
                      <a:rPr lang="en-US" i="1" baseline="-25000" dirty="0">
                        <a:solidFill>
                          <a:srgbClr val="7030A0"/>
                        </a:solidFill>
                        <a:latin typeface="Cambria Math" panose="02040503050406030204" pitchFamily="18" charset="0"/>
                      </a:rPr>
                      <m:t>𝑖</m:t>
                    </m:r>
                    <m:r>
                      <a:rPr lang="en-US" i="1" baseline="-25000" dirty="0">
                        <a:solidFill>
                          <a:srgbClr val="7030A0"/>
                        </a:solidFill>
                        <a:latin typeface="Cambria Math" panose="02040503050406030204" pitchFamily="18" charset="0"/>
                      </a:rPr>
                      <m:t> </m:t>
                    </m:r>
                  </m:oMath>
                </a14:m>
                <a:r>
                  <a:rPr lang="en-US" dirty="0"/>
                  <a:t>will send a valid opening to the reconstructors</a:t>
                </a:r>
              </a:p>
              <a:p>
                <a:pPr lvl="1">
                  <a:buFont typeface="System Font Regular"/>
                  <a:buChar char="↪"/>
                </a:pPr>
                <a:r>
                  <a:rPr lang="en-US" dirty="0"/>
                  <a:t> The value is </a:t>
                </a:r>
                <a:r>
                  <a:rPr lang="en-US" dirty="0">
                    <a:solidFill>
                      <a:srgbClr val="00B0F0"/>
                    </a:solidFill>
                  </a:rPr>
                  <a:t>fixed</a:t>
                </a:r>
                <a:r>
                  <a:rPr lang="en-US" dirty="0"/>
                  <a:t> during sharing, with guaranteed reconstruction</a:t>
                </a:r>
              </a:p>
              <a:p>
                <a:pPr marL="0" indent="0">
                  <a:buNone/>
                </a:pPr>
                <a:endParaRPr lang="en-US" dirty="0">
                  <a:solidFill>
                    <a:srgbClr val="92D050"/>
                  </a:solidFill>
                </a:endParaRPr>
              </a:p>
              <a:p>
                <a:pPr marL="0" indent="0">
                  <a:buNone/>
                </a:pPr>
                <a:endParaRPr lang="en-US" dirty="0"/>
              </a:p>
              <a:p>
                <a:pPr marL="0" indent="0">
                  <a:buNone/>
                </a:pPr>
                <a:endParaRPr lang="en-US" dirty="0"/>
              </a:p>
              <a:p>
                <a:pPr marL="0" indent="0">
                  <a:buNone/>
                </a:pPr>
                <a:endParaRPr lang="en-US" dirty="0"/>
              </a:p>
            </p:txBody>
          </p:sp>
        </mc:Choice>
        <mc:Fallback>
          <p:sp>
            <p:nvSpPr>
              <p:cNvPr id="3" name="Inhaltsplatzhalter 2">
                <a:extLst>
                  <a:ext uri="{FF2B5EF4-FFF2-40B4-BE49-F238E27FC236}">
                    <a16:creationId xmlns:a16="http://schemas.microsoft.com/office/drawing/2014/main" id="{9731CED4-4D9D-C886-5897-5C93D83CF8E4}"/>
                  </a:ext>
                </a:extLst>
              </p:cNvPr>
              <p:cNvSpPr>
                <a:spLocks noGrp="1" noRot="1" noChangeAspect="1" noMove="1" noResize="1" noEditPoints="1" noAdjustHandles="1" noChangeArrowheads="1" noChangeShapeType="1" noTextEdit="1"/>
              </p:cNvSpPr>
              <p:nvPr>
                <p:ph idx="1"/>
              </p:nvPr>
            </p:nvSpPr>
            <p:spPr>
              <a:blipFill>
                <a:blip r:embed="rId3"/>
                <a:stretch>
                  <a:fillRect l="-1206" t="-2326"/>
                </a:stretch>
              </a:blipFill>
            </p:spPr>
            <p:txBody>
              <a:bodyPr/>
              <a:lstStyle/>
              <a:p>
                <a:r>
                  <a:rPr lang="en-US">
                    <a:noFill/>
                  </a:rPr>
                  <a:t> </a:t>
                </a:r>
              </a:p>
            </p:txBody>
          </p:sp>
        </mc:Fallback>
      </mc:AlternateContent>
      <p:sp>
        <p:nvSpPr>
          <p:cNvPr id="4" name="Foliennummernplatzhalter 3">
            <a:extLst>
              <a:ext uri="{FF2B5EF4-FFF2-40B4-BE49-F238E27FC236}">
                <a16:creationId xmlns:a16="http://schemas.microsoft.com/office/drawing/2014/main" id="{D1CAE96A-75FD-4617-1C96-8B7E79D3C834}"/>
              </a:ext>
            </a:extLst>
          </p:cNvPr>
          <p:cNvSpPr>
            <a:spLocks noGrp="1"/>
          </p:cNvSpPr>
          <p:nvPr>
            <p:ph type="sldNum" sz="quarter" idx="12"/>
          </p:nvPr>
        </p:nvSpPr>
        <p:spPr>
          <a:xfrm>
            <a:off x="8610600" y="6356350"/>
            <a:ext cx="2743200" cy="365125"/>
          </a:xfrm>
        </p:spPr>
        <p:txBody>
          <a:bodyPr/>
          <a:lstStyle/>
          <a:p>
            <a:fld id="{9B87267F-81ED-49AC-B7A8-A9CAB0B7F58D}" type="slidenum">
              <a:rPr lang="de-DE" smtClean="0"/>
              <a:t>26</a:t>
            </a:fld>
            <a:endParaRPr lang="de-DE"/>
          </a:p>
        </p:txBody>
      </p:sp>
    </p:spTree>
    <p:extLst>
      <p:ext uri="{BB962C8B-B14F-4D97-AF65-F5344CB8AC3E}">
        <p14:creationId xmlns:p14="http://schemas.microsoft.com/office/powerpoint/2010/main" val="3265888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CBAD6-4240-5FB7-F507-5F262EC6FA31}"/>
              </a:ext>
            </a:extLst>
          </p:cNvPr>
          <p:cNvSpPr>
            <a:spLocks noGrp="1"/>
          </p:cNvSpPr>
          <p:nvPr>
            <p:ph type="title"/>
          </p:nvPr>
        </p:nvSpPr>
        <p:spPr/>
        <p:txBody>
          <a:bodyPr/>
          <a:lstStyle/>
          <a:p>
            <a:r>
              <a:rPr lang="en-US" dirty="0"/>
              <a:t>Protocol</a:t>
            </a:r>
          </a:p>
        </p:txBody>
      </p:sp>
      <mc:AlternateContent xmlns:mc="http://schemas.openxmlformats.org/markup-compatibility/2006">
        <mc:Choice xmlns:a14="http://schemas.microsoft.com/office/drawing/2010/main" Requires="a14">
          <p:sp>
            <p:nvSpPr>
              <p:cNvPr id="5" name="Rechteck 17">
                <a:extLst>
                  <a:ext uri="{FF2B5EF4-FFF2-40B4-BE49-F238E27FC236}">
                    <a16:creationId xmlns:a16="http://schemas.microsoft.com/office/drawing/2014/main" id="{3B67FC98-C9A2-96BE-84CB-D05561CE4D50}"/>
                  </a:ext>
                </a:extLst>
              </p:cNvPr>
              <p:cNvSpPr/>
              <p:nvPr/>
            </p:nvSpPr>
            <p:spPr>
              <a:xfrm>
                <a:off x="1168073" y="2509261"/>
                <a:ext cx="565357" cy="590672"/>
              </a:xfrm>
              <a:prstGeom prst="rect">
                <a:avLst/>
              </a:prstGeom>
              <a:noFill/>
              <a:ln w="190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400" b="0" i="1" dirty="0" smtClean="0">
                              <a:solidFill>
                                <a:srgbClr val="00B0F0"/>
                              </a:solidFill>
                              <a:latin typeface="Cambria Math" panose="02040503050406030204" pitchFamily="18" charset="0"/>
                            </a:rPr>
                          </m:ctrlPr>
                        </m:sSubPr>
                        <m:e>
                          <m:r>
                            <a:rPr lang="en-US" sz="1400" i="1" dirty="0" smtClean="0">
                              <a:solidFill>
                                <a:srgbClr val="00B0F0"/>
                              </a:solidFill>
                              <a:latin typeface="Cambria Math" panose="02040503050406030204" pitchFamily="18" charset="0"/>
                            </a:rPr>
                            <m:t>𝐷</m:t>
                          </m:r>
                        </m:e>
                        <m:sub>
                          <m:r>
                            <a:rPr lang="en-US" sz="1400" b="0" i="1" dirty="0" smtClean="0">
                              <a:solidFill>
                                <a:srgbClr val="00B0F0"/>
                              </a:solidFill>
                              <a:latin typeface="Cambria Math" panose="02040503050406030204" pitchFamily="18" charset="0"/>
                            </a:rPr>
                            <m:t>1</m:t>
                          </m:r>
                        </m:sub>
                      </m:sSub>
                    </m:oMath>
                  </m:oMathPara>
                </a14:m>
                <a:endParaRPr lang="en-US" sz="1400" baseline="-25000" dirty="0">
                  <a:solidFill>
                    <a:srgbClr val="00B0F0"/>
                  </a:solidFill>
                </a:endParaRPr>
              </a:p>
            </p:txBody>
          </p:sp>
        </mc:Choice>
        <mc:Fallback>
          <p:sp>
            <p:nvSpPr>
              <p:cNvPr id="5" name="Rechteck 17">
                <a:extLst>
                  <a:ext uri="{FF2B5EF4-FFF2-40B4-BE49-F238E27FC236}">
                    <a16:creationId xmlns:a16="http://schemas.microsoft.com/office/drawing/2014/main" id="{3B67FC98-C9A2-96BE-84CB-D05561CE4D50}"/>
                  </a:ext>
                </a:extLst>
              </p:cNvPr>
              <p:cNvSpPr>
                <a:spLocks noRot="1" noChangeAspect="1" noMove="1" noResize="1" noEditPoints="1" noAdjustHandles="1" noChangeArrowheads="1" noChangeShapeType="1" noTextEdit="1"/>
              </p:cNvSpPr>
              <p:nvPr/>
            </p:nvSpPr>
            <p:spPr>
              <a:xfrm>
                <a:off x="1168073" y="2509261"/>
                <a:ext cx="565357" cy="590672"/>
              </a:xfrm>
              <a:prstGeom prst="rect">
                <a:avLst/>
              </a:prstGeom>
              <a:blipFill>
                <a:blip r:embed="rId3"/>
                <a:stretch>
                  <a:fillRect/>
                </a:stretch>
              </a:blipFill>
              <a:ln w="19050">
                <a:solidFill>
                  <a:srgbClr val="00B0F0"/>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 name="Rechteck 17">
                <a:extLst>
                  <a:ext uri="{FF2B5EF4-FFF2-40B4-BE49-F238E27FC236}">
                    <a16:creationId xmlns:a16="http://schemas.microsoft.com/office/drawing/2014/main" id="{23635429-965F-56FE-47C1-E0F67BC66E9C}"/>
                  </a:ext>
                </a:extLst>
              </p:cNvPr>
              <p:cNvSpPr/>
              <p:nvPr/>
            </p:nvSpPr>
            <p:spPr>
              <a:xfrm>
                <a:off x="1168072" y="5280922"/>
                <a:ext cx="565357" cy="590672"/>
              </a:xfrm>
              <a:prstGeom prst="rect">
                <a:avLst/>
              </a:prstGeom>
              <a:noFill/>
              <a:ln w="190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400" b="0" i="1" dirty="0" smtClean="0">
                              <a:solidFill>
                                <a:srgbClr val="00B0F0"/>
                              </a:solidFill>
                              <a:latin typeface="Cambria Math" panose="02040503050406030204" pitchFamily="18" charset="0"/>
                            </a:rPr>
                          </m:ctrlPr>
                        </m:sSubPr>
                        <m:e>
                          <m:r>
                            <a:rPr lang="en-US" sz="1400" i="1" dirty="0" smtClean="0">
                              <a:solidFill>
                                <a:srgbClr val="00B0F0"/>
                              </a:solidFill>
                              <a:latin typeface="Cambria Math" panose="02040503050406030204" pitchFamily="18" charset="0"/>
                            </a:rPr>
                            <m:t>𝐷</m:t>
                          </m:r>
                        </m:e>
                        <m:sub>
                          <m:r>
                            <a:rPr lang="en-US" sz="1400" b="0" i="1" dirty="0" smtClean="0">
                              <a:solidFill>
                                <a:srgbClr val="00B0F0"/>
                              </a:solidFill>
                              <a:latin typeface="Cambria Math" panose="02040503050406030204" pitchFamily="18" charset="0"/>
                            </a:rPr>
                            <m:t>𝑡</m:t>
                          </m:r>
                          <m:r>
                            <a:rPr lang="en-US" sz="1400" b="0" i="1" dirty="0" smtClean="0">
                              <a:solidFill>
                                <a:srgbClr val="00B0F0"/>
                              </a:solidFill>
                              <a:latin typeface="Cambria Math" panose="02040503050406030204" pitchFamily="18" charset="0"/>
                            </a:rPr>
                            <m:t>+1</m:t>
                          </m:r>
                        </m:sub>
                      </m:sSub>
                    </m:oMath>
                  </m:oMathPara>
                </a14:m>
                <a:endParaRPr lang="en-US" sz="1400" baseline="-25000" dirty="0">
                  <a:solidFill>
                    <a:srgbClr val="00B0F0"/>
                  </a:solidFill>
                </a:endParaRPr>
              </a:p>
            </p:txBody>
          </p:sp>
        </mc:Choice>
        <mc:Fallback>
          <p:sp>
            <p:nvSpPr>
              <p:cNvPr id="6" name="Rechteck 17">
                <a:extLst>
                  <a:ext uri="{FF2B5EF4-FFF2-40B4-BE49-F238E27FC236}">
                    <a16:creationId xmlns:a16="http://schemas.microsoft.com/office/drawing/2014/main" id="{23635429-965F-56FE-47C1-E0F67BC66E9C}"/>
                  </a:ext>
                </a:extLst>
              </p:cNvPr>
              <p:cNvSpPr>
                <a:spLocks noRot="1" noChangeAspect="1" noMove="1" noResize="1" noEditPoints="1" noAdjustHandles="1" noChangeArrowheads="1" noChangeShapeType="1" noTextEdit="1"/>
              </p:cNvSpPr>
              <p:nvPr/>
            </p:nvSpPr>
            <p:spPr>
              <a:xfrm>
                <a:off x="1168072" y="5280922"/>
                <a:ext cx="565357" cy="590672"/>
              </a:xfrm>
              <a:prstGeom prst="rect">
                <a:avLst/>
              </a:prstGeom>
              <a:blipFill>
                <a:blip r:embed="rId4"/>
                <a:stretch>
                  <a:fillRect/>
                </a:stretch>
              </a:blipFill>
              <a:ln w="19050">
                <a:solidFill>
                  <a:srgbClr val="00B0F0"/>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AE3DB10D-0399-B5D9-6EA6-AEFC068A2540}"/>
                  </a:ext>
                </a:extLst>
              </p:cNvPr>
              <p:cNvSpPr txBox="1"/>
              <p:nvPr/>
            </p:nvSpPr>
            <p:spPr>
              <a:xfrm>
                <a:off x="2336628" y="3306669"/>
                <a:ext cx="958407" cy="46570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n-US" sz="2400" b="0" i="1" dirty="0" smtClean="0">
                              <a:latin typeface="Cambria Math" panose="02040503050406030204" pitchFamily="18" charset="0"/>
                            </a:rPr>
                          </m:ctrlPr>
                        </m:sSubSupPr>
                        <m:e>
                          <m:r>
                            <a:rPr lang="en-US" sz="2400" b="0" i="1" dirty="0" smtClean="0">
                              <a:latin typeface="Cambria Math" panose="02040503050406030204" pitchFamily="18" charset="0"/>
                            </a:rPr>
                            <m:t>𝑆</m:t>
                          </m:r>
                        </m:e>
                        <m:sub>
                          <m:r>
                            <a:rPr lang="en-US" sz="2400" b="0" i="1" dirty="0" smtClean="0">
                              <a:latin typeface="Cambria Math" panose="02040503050406030204" pitchFamily="18" charset="0"/>
                            </a:rPr>
                            <m:t>𝐿</m:t>
                          </m:r>
                        </m:sub>
                        <m:sup>
                          <m:r>
                            <a:rPr lang="en-US" sz="2400" b="0" i="1" dirty="0" smtClean="0">
                              <a:latin typeface="Cambria Math" panose="02040503050406030204" pitchFamily="18" charset="0"/>
                            </a:rPr>
                            <m:t>1</m:t>
                          </m:r>
                        </m:sup>
                      </m:sSubSup>
                    </m:oMath>
                  </m:oMathPara>
                </a14:m>
                <a:endParaRPr lang="en-US" sz="2400" dirty="0"/>
              </a:p>
            </p:txBody>
          </p:sp>
        </mc:Choice>
        <mc:Fallback>
          <p:sp>
            <p:nvSpPr>
              <p:cNvPr id="7" name="TextBox 6">
                <a:extLst>
                  <a:ext uri="{FF2B5EF4-FFF2-40B4-BE49-F238E27FC236}">
                    <a16:creationId xmlns:a16="http://schemas.microsoft.com/office/drawing/2014/main" id="{AE3DB10D-0399-B5D9-6EA6-AEFC068A2540}"/>
                  </a:ext>
                </a:extLst>
              </p:cNvPr>
              <p:cNvSpPr txBox="1">
                <a:spLocks noRot="1" noChangeAspect="1" noMove="1" noResize="1" noEditPoints="1" noAdjustHandles="1" noChangeArrowheads="1" noChangeShapeType="1" noTextEdit="1"/>
              </p:cNvSpPr>
              <p:nvPr/>
            </p:nvSpPr>
            <p:spPr>
              <a:xfrm>
                <a:off x="2336628" y="3306669"/>
                <a:ext cx="958407" cy="465705"/>
              </a:xfrm>
              <a:prstGeom prst="rect">
                <a:avLst/>
              </a:prstGeom>
              <a:blipFill>
                <a:blip r:embed="rId5"/>
                <a:stretch>
                  <a:fillRect b="-2632"/>
                </a:stretch>
              </a:blipFill>
            </p:spPr>
            <p:txBody>
              <a:bodyPr/>
              <a:lstStyle/>
              <a:p>
                <a:r>
                  <a:rPr lang="en-US">
                    <a:noFill/>
                  </a:rPr>
                  <a:t> </a:t>
                </a:r>
              </a:p>
            </p:txBody>
          </p:sp>
        </mc:Fallback>
      </mc:AlternateContent>
      <p:cxnSp>
        <p:nvCxnSpPr>
          <p:cNvPr id="9" name="Straight Arrow Connector 8">
            <a:extLst>
              <a:ext uri="{FF2B5EF4-FFF2-40B4-BE49-F238E27FC236}">
                <a16:creationId xmlns:a16="http://schemas.microsoft.com/office/drawing/2014/main" id="{E8220028-B9C0-70DD-E8B4-B5ED49022B44}"/>
              </a:ext>
            </a:extLst>
          </p:cNvPr>
          <p:cNvCxnSpPr>
            <a:stCxn id="5" idx="3"/>
          </p:cNvCxnSpPr>
          <p:nvPr/>
        </p:nvCxnSpPr>
        <p:spPr>
          <a:xfrm flipV="1">
            <a:off x="1733430" y="1923540"/>
            <a:ext cx="2092612" cy="8810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10" name="TextBox 9">
                <a:extLst>
                  <a:ext uri="{FF2B5EF4-FFF2-40B4-BE49-F238E27FC236}">
                    <a16:creationId xmlns:a16="http://schemas.microsoft.com/office/drawing/2014/main" id="{8A800CEC-DD38-8FCC-6A37-40325D05F75E}"/>
                  </a:ext>
                </a:extLst>
              </p:cNvPr>
              <p:cNvSpPr txBox="1"/>
              <p:nvPr/>
            </p:nvSpPr>
            <p:spPr>
              <a:xfrm>
                <a:off x="2382362" y="1843088"/>
                <a:ext cx="958407" cy="46570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n-US" sz="2400" b="0" i="1" dirty="0" smtClean="0">
                              <a:latin typeface="Cambria Math" panose="02040503050406030204" pitchFamily="18" charset="0"/>
                            </a:rPr>
                          </m:ctrlPr>
                        </m:sSubSupPr>
                        <m:e>
                          <m:r>
                            <a:rPr lang="en-US" sz="2400" b="0" i="1" dirty="0" smtClean="0">
                              <a:latin typeface="Cambria Math" panose="02040503050406030204" pitchFamily="18" charset="0"/>
                            </a:rPr>
                            <m:t>𝑆</m:t>
                          </m:r>
                        </m:e>
                        <m:sub>
                          <m:r>
                            <a:rPr lang="en-US" sz="2400" b="0" i="1" dirty="0" smtClean="0">
                              <a:latin typeface="Cambria Math" panose="02040503050406030204" pitchFamily="18" charset="0"/>
                            </a:rPr>
                            <m:t>1</m:t>
                          </m:r>
                        </m:sub>
                        <m:sup>
                          <m:r>
                            <a:rPr lang="en-US" sz="2400" b="0" i="1" dirty="0" smtClean="0">
                              <a:latin typeface="Cambria Math" panose="02040503050406030204" pitchFamily="18" charset="0"/>
                            </a:rPr>
                            <m:t>1</m:t>
                          </m:r>
                        </m:sup>
                      </m:sSubSup>
                    </m:oMath>
                  </m:oMathPara>
                </a14:m>
                <a:endParaRPr lang="en-US" sz="2400" dirty="0"/>
              </a:p>
            </p:txBody>
          </p:sp>
        </mc:Choice>
        <mc:Fallback>
          <p:sp>
            <p:nvSpPr>
              <p:cNvPr id="10" name="TextBox 9">
                <a:extLst>
                  <a:ext uri="{FF2B5EF4-FFF2-40B4-BE49-F238E27FC236}">
                    <a16:creationId xmlns:a16="http://schemas.microsoft.com/office/drawing/2014/main" id="{8A800CEC-DD38-8FCC-6A37-40325D05F75E}"/>
                  </a:ext>
                </a:extLst>
              </p:cNvPr>
              <p:cNvSpPr txBox="1">
                <a:spLocks noRot="1" noChangeAspect="1" noMove="1" noResize="1" noEditPoints="1" noAdjustHandles="1" noChangeArrowheads="1" noChangeShapeType="1" noTextEdit="1"/>
              </p:cNvSpPr>
              <p:nvPr/>
            </p:nvSpPr>
            <p:spPr>
              <a:xfrm>
                <a:off x="2382362" y="1843088"/>
                <a:ext cx="958407" cy="465705"/>
              </a:xfrm>
              <a:prstGeom prst="rect">
                <a:avLst/>
              </a:prstGeom>
              <a:blipFill>
                <a:blip r:embed="rId6"/>
                <a:stretch>
                  <a:fillRect b="-2632"/>
                </a:stretch>
              </a:blipFill>
            </p:spPr>
            <p:txBody>
              <a:bodyPr/>
              <a:lstStyle/>
              <a:p>
                <a:r>
                  <a:rPr lang="en-US">
                    <a:noFill/>
                  </a:rPr>
                  <a:t> </a:t>
                </a:r>
              </a:p>
            </p:txBody>
          </p:sp>
        </mc:Fallback>
      </mc:AlternateContent>
      <p:cxnSp>
        <p:nvCxnSpPr>
          <p:cNvPr id="11" name="Straight Arrow Connector 10">
            <a:extLst>
              <a:ext uri="{FF2B5EF4-FFF2-40B4-BE49-F238E27FC236}">
                <a16:creationId xmlns:a16="http://schemas.microsoft.com/office/drawing/2014/main" id="{B2786FE2-307F-B054-2E9F-1A77F76F036C}"/>
              </a:ext>
            </a:extLst>
          </p:cNvPr>
          <p:cNvCxnSpPr>
            <a:cxnSpLocks/>
            <a:stCxn id="5" idx="3"/>
          </p:cNvCxnSpPr>
          <p:nvPr/>
        </p:nvCxnSpPr>
        <p:spPr>
          <a:xfrm>
            <a:off x="1733430" y="2804597"/>
            <a:ext cx="2092612" cy="8185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14" name="TextBox 13">
                <a:extLst>
                  <a:ext uri="{FF2B5EF4-FFF2-40B4-BE49-F238E27FC236}">
                    <a16:creationId xmlns:a16="http://schemas.microsoft.com/office/drawing/2014/main" id="{0F63D172-F947-EAA9-5CAF-6003E4122274}"/>
                  </a:ext>
                </a:extLst>
              </p:cNvPr>
              <p:cNvSpPr txBox="1"/>
              <p:nvPr/>
            </p:nvSpPr>
            <p:spPr>
              <a:xfrm>
                <a:off x="3625148" y="3196147"/>
                <a:ext cx="958407" cy="46570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n-US" sz="2400" b="0" i="1" dirty="0" smtClean="0">
                              <a:latin typeface="Cambria Math" panose="02040503050406030204" pitchFamily="18" charset="0"/>
                            </a:rPr>
                          </m:ctrlPr>
                        </m:sSubSupPr>
                        <m:e>
                          <m:r>
                            <a:rPr lang="en-US" sz="2400" b="0" i="1" dirty="0" smtClean="0">
                              <a:latin typeface="Cambria Math" panose="02040503050406030204" pitchFamily="18" charset="0"/>
                            </a:rPr>
                            <m:t>𝑟</m:t>
                          </m:r>
                        </m:e>
                        <m:sub>
                          <m:r>
                            <a:rPr lang="en-US" sz="2400" b="0" i="1" dirty="0" smtClean="0">
                              <a:latin typeface="Cambria Math" panose="02040503050406030204" pitchFamily="18" charset="0"/>
                            </a:rPr>
                            <m:t>𝐿</m:t>
                          </m:r>
                        </m:sub>
                        <m:sup>
                          <m:r>
                            <a:rPr lang="en-US" sz="2400" b="0" i="1" dirty="0" smtClean="0">
                              <a:latin typeface="Cambria Math" panose="02040503050406030204" pitchFamily="18" charset="0"/>
                            </a:rPr>
                            <m:t>1</m:t>
                          </m:r>
                        </m:sup>
                      </m:sSubSup>
                    </m:oMath>
                  </m:oMathPara>
                </a14:m>
                <a:endParaRPr lang="en-US" sz="2400" dirty="0"/>
              </a:p>
            </p:txBody>
          </p:sp>
        </mc:Choice>
        <mc:Fallback>
          <p:sp>
            <p:nvSpPr>
              <p:cNvPr id="14" name="TextBox 13">
                <a:extLst>
                  <a:ext uri="{FF2B5EF4-FFF2-40B4-BE49-F238E27FC236}">
                    <a16:creationId xmlns:a16="http://schemas.microsoft.com/office/drawing/2014/main" id="{0F63D172-F947-EAA9-5CAF-6003E4122274}"/>
                  </a:ext>
                </a:extLst>
              </p:cNvPr>
              <p:cNvSpPr txBox="1">
                <a:spLocks noRot="1" noChangeAspect="1" noMove="1" noResize="1" noEditPoints="1" noAdjustHandles="1" noChangeArrowheads="1" noChangeShapeType="1" noTextEdit="1"/>
              </p:cNvSpPr>
              <p:nvPr/>
            </p:nvSpPr>
            <p:spPr>
              <a:xfrm>
                <a:off x="3625148" y="3196147"/>
                <a:ext cx="958407" cy="465705"/>
              </a:xfrm>
              <a:prstGeom prst="rect">
                <a:avLst/>
              </a:prstGeom>
              <a:blipFill>
                <a:blip r:embed="rId7"/>
                <a:stretch>
                  <a:fillRect b="-263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5" name="TextBox 14">
                <a:extLst>
                  <a:ext uri="{FF2B5EF4-FFF2-40B4-BE49-F238E27FC236}">
                    <a16:creationId xmlns:a16="http://schemas.microsoft.com/office/drawing/2014/main" id="{284BA64A-A042-BF31-2CA5-6A6BA64EC8D7}"/>
                  </a:ext>
                </a:extLst>
              </p:cNvPr>
              <p:cNvSpPr txBox="1"/>
              <p:nvPr/>
            </p:nvSpPr>
            <p:spPr>
              <a:xfrm>
                <a:off x="3670882" y="1732566"/>
                <a:ext cx="958407" cy="46570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n-US" sz="2400" b="0" i="1" dirty="0" smtClean="0">
                              <a:latin typeface="Cambria Math" panose="02040503050406030204" pitchFamily="18" charset="0"/>
                            </a:rPr>
                          </m:ctrlPr>
                        </m:sSubSupPr>
                        <m:e>
                          <m:r>
                            <a:rPr lang="en-US" sz="2400" b="0" i="1" dirty="0" smtClean="0">
                              <a:latin typeface="Cambria Math" panose="02040503050406030204" pitchFamily="18" charset="0"/>
                            </a:rPr>
                            <m:t>𝑟</m:t>
                          </m:r>
                        </m:e>
                        <m:sub>
                          <m:r>
                            <a:rPr lang="en-US" sz="2400" b="0" i="1" dirty="0" smtClean="0">
                              <a:latin typeface="Cambria Math" panose="02040503050406030204" pitchFamily="18" charset="0"/>
                            </a:rPr>
                            <m:t>1</m:t>
                          </m:r>
                        </m:sub>
                        <m:sup>
                          <m:r>
                            <a:rPr lang="en-US" sz="2400" b="0" i="1" dirty="0" smtClean="0">
                              <a:latin typeface="Cambria Math" panose="02040503050406030204" pitchFamily="18" charset="0"/>
                            </a:rPr>
                            <m:t>1</m:t>
                          </m:r>
                        </m:sup>
                      </m:sSubSup>
                    </m:oMath>
                  </m:oMathPara>
                </a14:m>
                <a:endParaRPr lang="en-US" sz="2400" dirty="0"/>
              </a:p>
            </p:txBody>
          </p:sp>
        </mc:Choice>
        <mc:Fallback>
          <p:sp>
            <p:nvSpPr>
              <p:cNvPr id="15" name="TextBox 14">
                <a:extLst>
                  <a:ext uri="{FF2B5EF4-FFF2-40B4-BE49-F238E27FC236}">
                    <a16:creationId xmlns:a16="http://schemas.microsoft.com/office/drawing/2014/main" id="{284BA64A-A042-BF31-2CA5-6A6BA64EC8D7}"/>
                  </a:ext>
                </a:extLst>
              </p:cNvPr>
              <p:cNvSpPr txBox="1">
                <a:spLocks noRot="1" noChangeAspect="1" noMove="1" noResize="1" noEditPoints="1" noAdjustHandles="1" noChangeArrowheads="1" noChangeShapeType="1" noTextEdit="1"/>
              </p:cNvSpPr>
              <p:nvPr/>
            </p:nvSpPr>
            <p:spPr>
              <a:xfrm>
                <a:off x="3670882" y="1732566"/>
                <a:ext cx="958407" cy="465705"/>
              </a:xfrm>
              <a:prstGeom prst="rect">
                <a:avLst/>
              </a:prstGeom>
              <a:blipFill>
                <a:blip r:embed="rId8"/>
                <a:stretch>
                  <a:fillRect b="-263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6" name="TextBox 15">
                <a:extLst>
                  <a:ext uri="{FF2B5EF4-FFF2-40B4-BE49-F238E27FC236}">
                    <a16:creationId xmlns:a16="http://schemas.microsoft.com/office/drawing/2014/main" id="{E82CF388-0D25-02CA-731D-7DD2AEED1F45}"/>
                  </a:ext>
                </a:extLst>
              </p:cNvPr>
              <p:cNvSpPr txBox="1"/>
              <p:nvPr/>
            </p:nvSpPr>
            <p:spPr>
              <a:xfrm>
                <a:off x="2476997" y="6078330"/>
                <a:ext cx="958407" cy="46570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n-US" sz="2400" b="0" i="1" dirty="0" smtClean="0">
                              <a:latin typeface="Cambria Math" panose="02040503050406030204" pitchFamily="18" charset="0"/>
                            </a:rPr>
                          </m:ctrlPr>
                        </m:sSubSupPr>
                        <m:e>
                          <m:r>
                            <a:rPr lang="en-US" sz="2400" b="0" i="1" dirty="0" smtClean="0">
                              <a:latin typeface="Cambria Math" panose="02040503050406030204" pitchFamily="18" charset="0"/>
                            </a:rPr>
                            <m:t>𝑆</m:t>
                          </m:r>
                        </m:e>
                        <m:sub>
                          <m:r>
                            <a:rPr lang="en-US" sz="2400" b="0" i="1" dirty="0" smtClean="0">
                              <a:latin typeface="Cambria Math" panose="02040503050406030204" pitchFamily="18" charset="0"/>
                            </a:rPr>
                            <m:t>𝐿</m:t>
                          </m:r>
                        </m:sub>
                        <m:sup>
                          <m:r>
                            <a:rPr lang="en-US" sz="2400" b="0" i="1" dirty="0" smtClean="0">
                              <a:latin typeface="Cambria Math" panose="02040503050406030204" pitchFamily="18" charset="0"/>
                            </a:rPr>
                            <m:t>𝑡</m:t>
                          </m:r>
                          <m:r>
                            <a:rPr lang="en-US" sz="2400" b="0" i="1" dirty="0" smtClean="0">
                              <a:latin typeface="Cambria Math" panose="02040503050406030204" pitchFamily="18" charset="0"/>
                            </a:rPr>
                            <m:t>+1</m:t>
                          </m:r>
                        </m:sup>
                      </m:sSubSup>
                    </m:oMath>
                  </m:oMathPara>
                </a14:m>
                <a:endParaRPr lang="en-US" sz="2400" dirty="0"/>
              </a:p>
            </p:txBody>
          </p:sp>
        </mc:Choice>
        <mc:Fallback>
          <p:sp>
            <p:nvSpPr>
              <p:cNvPr id="16" name="TextBox 15">
                <a:extLst>
                  <a:ext uri="{FF2B5EF4-FFF2-40B4-BE49-F238E27FC236}">
                    <a16:creationId xmlns:a16="http://schemas.microsoft.com/office/drawing/2014/main" id="{E82CF388-0D25-02CA-731D-7DD2AEED1F45}"/>
                  </a:ext>
                </a:extLst>
              </p:cNvPr>
              <p:cNvSpPr txBox="1">
                <a:spLocks noRot="1" noChangeAspect="1" noMove="1" noResize="1" noEditPoints="1" noAdjustHandles="1" noChangeArrowheads="1" noChangeShapeType="1" noTextEdit="1"/>
              </p:cNvSpPr>
              <p:nvPr/>
            </p:nvSpPr>
            <p:spPr>
              <a:xfrm>
                <a:off x="2476997" y="6078330"/>
                <a:ext cx="958407" cy="465705"/>
              </a:xfrm>
              <a:prstGeom prst="rect">
                <a:avLst/>
              </a:prstGeom>
              <a:blipFill>
                <a:blip r:embed="rId9"/>
                <a:stretch>
                  <a:fillRect b="-2632"/>
                </a:stretch>
              </a:blipFill>
            </p:spPr>
            <p:txBody>
              <a:bodyPr/>
              <a:lstStyle/>
              <a:p>
                <a:r>
                  <a:rPr lang="en-US">
                    <a:noFill/>
                  </a:rPr>
                  <a:t> </a:t>
                </a:r>
              </a:p>
            </p:txBody>
          </p:sp>
        </mc:Fallback>
      </mc:AlternateContent>
      <p:cxnSp>
        <p:nvCxnSpPr>
          <p:cNvPr id="17" name="Straight Arrow Connector 16">
            <a:extLst>
              <a:ext uri="{FF2B5EF4-FFF2-40B4-BE49-F238E27FC236}">
                <a16:creationId xmlns:a16="http://schemas.microsoft.com/office/drawing/2014/main" id="{C54BEC03-A4F7-A316-F4B0-C81D709BBCF0}"/>
              </a:ext>
            </a:extLst>
          </p:cNvPr>
          <p:cNvCxnSpPr>
            <a:cxnSpLocks/>
            <a:endCxn id="21" idx="1"/>
          </p:cNvCxnSpPr>
          <p:nvPr/>
        </p:nvCxnSpPr>
        <p:spPr>
          <a:xfrm flipV="1">
            <a:off x="1873799" y="4737080"/>
            <a:ext cx="1937452" cy="8391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18" name="TextBox 17">
                <a:extLst>
                  <a:ext uri="{FF2B5EF4-FFF2-40B4-BE49-F238E27FC236}">
                    <a16:creationId xmlns:a16="http://schemas.microsoft.com/office/drawing/2014/main" id="{6AB8EB41-F051-F4C6-8D95-2ABD618C20F2}"/>
                  </a:ext>
                </a:extLst>
              </p:cNvPr>
              <p:cNvSpPr txBox="1"/>
              <p:nvPr/>
            </p:nvSpPr>
            <p:spPr>
              <a:xfrm>
                <a:off x="2522731" y="4614749"/>
                <a:ext cx="958407" cy="46570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n-US" sz="2400" b="0" i="1" dirty="0" smtClean="0">
                              <a:latin typeface="Cambria Math" panose="02040503050406030204" pitchFamily="18" charset="0"/>
                            </a:rPr>
                          </m:ctrlPr>
                        </m:sSubSupPr>
                        <m:e>
                          <m:r>
                            <a:rPr lang="en-US" sz="2400" b="0" i="1" dirty="0" smtClean="0">
                              <a:latin typeface="Cambria Math" panose="02040503050406030204" pitchFamily="18" charset="0"/>
                            </a:rPr>
                            <m:t>𝑆</m:t>
                          </m:r>
                        </m:e>
                        <m:sub>
                          <m:r>
                            <a:rPr lang="en-US" sz="2400" b="0" i="1" dirty="0" smtClean="0">
                              <a:latin typeface="Cambria Math" panose="02040503050406030204" pitchFamily="18" charset="0"/>
                            </a:rPr>
                            <m:t>1</m:t>
                          </m:r>
                        </m:sub>
                        <m:sup>
                          <m:r>
                            <a:rPr lang="en-US" sz="2400" b="0" i="1" dirty="0" smtClean="0">
                              <a:latin typeface="Cambria Math" panose="02040503050406030204" pitchFamily="18" charset="0"/>
                            </a:rPr>
                            <m:t>𝑡</m:t>
                          </m:r>
                          <m:r>
                            <a:rPr lang="en-US" sz="2400" b="0" i="1" dirty="0" smtClean="0">
                              <a:latin typeface="Cambria Math" panose="02040503050406030204" pitchFamily="18" charset="0"/>
                            </a:rPr>
                            <m:t>+1</m:t>
                          </m:r>
                        </m:sup>
                      </m:sSubSup>
                    </m:oMath>
                  </m:oMathPara>
                </a14:m>
                <a:endParaRPr lang="en-US" sz="2400" dirty="0"/>
              </a:p>
            </p:txBody>
          </p:sp>
        </mc:Choice>
        <mc:Fallback>
          <p:sp>
            <p:nvSpPr>
              <p:cNvPr id="18" name="TextBox 17">
                <a:extLst>
                  <a:ext uri="{FF2B5EF4-FFF2-40B4-BE49-F238E27FC236}">
                    <a16:creationId xmlns:a16="http://schemas.microsoft.com/office/drawing/2014/main" id="{6AB8EB41-F051-F4C6-8D95-2ABD618C20F2}"/>
                  </a:ext>
                </a:extLst>
              </p:cNvPr>
              <p:cNvSpPr txBox="1">
                <a:spLocks noRot="1" noChangeAspect="1" noMove="1" noResize="1" noEditPoints="1" noAdjustHandles="1" noChangeArrowheads="1" noChangeShapeType="1" noTextEdit="1"/>
              </p:cNvSpPr>
              <p:nvPr/>
            </p:nvSpPr>
            <p:spPr>
              <a:xfrm>
                <a:off x="2522731" y="4614749"/>
                <a:ext cx="958407" cy="465705"/>
              </a:xfrm>
              <a:prstGeom prst="rect">
                <a:avLst/>
              </a:prstGeom>
              <a:blipFill>
                <a:blip r:embed="rId10"/>
                <a:stretch>
                  <a:fillRect b="-5405"/>
                </a:stretch>
              </a:blipFill>
            </p:spPr>
            <p:txBody>
              <a:bodyPr/>
              <a:lstStyle/>
              <a:p>
                <a:r>
                  <a:rPr lang="en-US">
                    <a:noFill/>
                  </a:rPr>
                  <a:t> </a:t>
                </a:r>
              </a:p>
            </p:txBody>
          </p:sp>
        </mc:Fallback>
      </mc:AlternateContent>
      <p:cxnSp>
        <p:nvCxnSpPr>
          <p:cNvPr id="19" name="Straight Arrow Connector 18">
            <a:extLst>
              <a:ext uri="{FF2B5EF4-FFF2-40B4-BE49-F238E27FC236}">
                <a16:creationId xmlns:a16="http://schemas.microsoft.com/office/drawing/2014/main" id="{55A0F14C-520C-C2BD-1015-69BA3E0F147D}"/>
              </a:ext>
            </a:extLst>
          </p:cNvPr>
          <p:cNvCxnSpPr>
            <a:cxnSpLocks/>
          </p:cNvCxnSpPr>
          <p:nvPr/>
        </p:nvCxnSpPr>
        <p:spPr>
          <a:xfrm>
            <a:off x="1873799" y="5576258"/>
            <a:ext cx="2092612" cy="8185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20" name="TextBox 19">
                <a:extLst>
                  <a:ext uri="{FF2B5EF4-FFF2-40B4-BE49-F238E27FC236}">
                    <a16:creationId xmlns:a16="http://schemas.microsoft.com/office/drawing/2014/main" id="{0D343231-0D3C-2D08-AB62-32860C8665B3}"/>
                  </a:ext>
                </a:extLst>
              </p:cNvPr>
              <p:cNvSpPr txBox="1"/>
              <p:nvPr/>
            </p:nvSpPr>
            <p:spPr>
              <a:xfrm>
                <a:off x="3765517" y="5967808"/>
                <a:ext cx="958407" cy="46570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n-US" sz="2400" b="0" i="1" dirty="0" smtClean="0">
                              <a:latin typeface="Cambria Math" panose="02040503050406030204" pitchFamily="18" charset="0"/>
                            </a:rPr>
                          </m:ctrlPr>
                        </m:sSubSupPr>
                        <m:e>
                          <m:r>
                            <a:rPr lang="en-US" sz="2400" b="0" i="1" dirty="0" smtClean="0">
                              <a:latin typeface="Cambria Math" panose="02040503050406030204" pitchFamily="18" charset="0"/>
                            </a:rPr>
                            <m:t>𝑟</m:t>
                          </m:r>
                        </m:e>
                        <m:sub>
                          <m:r>
                            <a:rPr lang="en-US" sz="2400" b="0" i="1" dirty="0" smtClean="0">
                              <a:latin typeface="Cambria Math" panose="02040503050406030204" pitchFamily="18" charset="0"/>
                            </a:rPr>
                            <m:t>𝐿</m:t>
                          </m:r>
                        </m:sub>
                        <m:sup>
                          <m:r>
                            <a:rPr lang="en-US" sz="2400" b="0" i="1" dirty="0" smtClean="0">
                              <a:latin typeface="Cambria Math" panose="02040503050406030204" pitchFamily="18" charset="0"/>
                            </a:rPr>
                            <m:t>𝑡</m:t>
                          </m:r>
                          <m:r>
                            <a:rPr lang="en-US" sz="2400" b="0" i="1" dirty="0" smtClean="0">
                              <a:latin typeface="Cambria Math" panose="02040503050406030204" pitchFamily="18" charset="0"/>
                            </a:rPr>
                            <m:t>+1</m:t>
                          </m:r>
                        </m:sup>
                      </m:sSubSup>
                    </m:oMath>
                  </m:oMathPara>
                </a14:m>
                <a:endParaRPr lang="en-US" sz="2400" dirty="0"/>
              </a:p>
            </p:txBody>
          </p:sp>
        </mc:Choice>
        <mc:Fallback>
          <p:sp>
            <p:nvSpPr>
              <p:cNvPr id="20" name="TextBox 19">
                <a:extLst>
                  <a:ext uri="{FF2B5EF4-FFF2-40B4-BE49-F238E27FC236}">
                    <a16:creationId xmlns:a16="http://schemas.microsoft.com/office/drawing/2014/main" id="{0D343231-0D3C-2D08-AB62-32860C8665B3}"/>
                  </a:ext>
                </a:extLst>
              </p:cNvPr>
              <p:cNvSpPr txBox="1">
                <a:spLocks noRot="1" noChangeAspect="1" noMove="1" noResize="1" noEditPoints="1" noAdjustHandles="1" noChangeArrowheads="1" noChangeShapeType="1" noTextEdit="1"/>
              </p:cNvSpPr>
              <p:nvPr/>
            </p:nvSpPr>
            <p:spPr>
              <a:xfrm>
                <a:off x="3765517" y="5967808"/>
                <a:ext cx="958407" cy="465705"/>
              </a:xfrm>
              <a:prstGeom prst="rect">
                <a:avLst/>
              </a:prstGeom>
              <a:blipFill>
                <a:blip r:embed="rId11"/>
                <a:stretch>
                  <a:fillRect b="-526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1" name="TextBox 20">
                <a:extLst>
                  <a:ext uri="{FF2B5EF4-FFF2-40B4-BE49-F238E27FC236}">
                    <a16:creationId xmlns:a16="http://schemas.microsoft.com/office/drawing/2014/main" id="{E3FA2C7D-9BA3-2D1D-AC64-BEF54F6677AE}"/>
                  </a:ext>
                </a:extLst>
              </p:cNvPr>
              <p:cNvSpPr txBox="1"/>
              <p:nvPr/>
            </p:nvSpPr>
            <p:spPr>
              <a:xfrm>
                <a:off x="3811251" y="4504227"/>
                <a:ext cx="958407" cy="46570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n-US" sz="2400" b="0" i="1" dirty="0" smtClean="0">
                              <a:latin typeface="Cambria Math" panose="02040503050406030204" pitchFamily="18" charset="0"/>
                            </a:rPr>
                          </m:ctrlPr>
                        </m:sSubSupPr>
                        <m:e>
                          <m:r>
                            <a:rPr lang="en-US" sz="2400" b="0" i="1" dirty="0" smtClean="0">
                              <a:latin typeface="Cambria Math" panose="02040503050406030204" pitchFamily="18" charset="0"/>
                            </a:rPr>
                            <m:t>𝑟</m:t>
                          </m:r>
                        </m:e>
                        <m:sub>
                          <m:r>
                            <a:rPr lang="en-US" sz="2400" b="0" i="1" dirty="0" smtClean="0">
                              <a:latin typeface="Cambria Math" panose="02040503050406030204" pitchFamily="18" charset="0"/>
                            </a:rPr>
                            <m:t>1</m:t>
                          </m:r>
                        </m:sub>
                        <m:sup>
                          <m:r>
                            <a:rPr lang="en-US" sz="2400" b="0" i="1" dirty="0" smtClean="0">
                              <a:latin typeface="Cambria Math" panose="02040503050406030204" pitchFamily="18" charset="0"/>
                            </a:rPr>
                            <m:t>𝑡</m:t>
                          </m:r>
                          <m:r>
                            <a:rPr lang="en-US" sz="2400" b="0" i="1" dirty="0" smtClean="0">
                              <a:latin typeface="Cambria Math" panose="02040503050406030204" pitchFamily="18" charset="0"/>
                            </a:rPr>
                            <m:t>+1</m:t>
                          </m:r>
                        </m:sup>
                      </m:sSubSup>
                    </m:oMath>
                  </m:oMathPara>
                </a14:m>
                <a:endParaRPr lang="en-US" sz="2400" dirty="0"/>
              </a:p>
            </p:txBody>
          </p:sp>
        </mc:Choice>
        <mc:Fallback>
          <p:sp>
            <p:nvSpPr>
              <p:cNvPr id="21" name="TextBox 20">
                <a:extLst>
                  <a:ext uri="{FF2B5EF4-FFF2-40B4-BE49-F238E27FC236}">
                    <a16:creationId xmlns:a16="http://schemas.microsoft.com/office/drawing/2014/main" id="{E3FA2C7D-9BA3-2D1D-AC64-BEF54F6677AE}"/>
                  </a:ext>
                </a:extLst>
              </p:cNvPr>
              <p:cNvSpPr txBox="1">
                <a:spLocks noRot="1" noChangeAspect="1" noMove="1" noResize="1" noEditPoints="1" noAdjustHandles="1" noChangeArrowheads="1" noChangeShapeType="1" noTextEdit="1"/>
              </p:cNvSpPr>
              <p:nvPr/>
            </p:nvSpPr>
            <p:spPr>
              <a:xfrm>
                <a:off x="3811251" y="4504227"/>
                <a:ext cx="958407" cy="465705"/>
              </a:xfrm>
              <a:prstGeom prst="rect">
                <a:avLst/>
              </a:prstGeom>
              <a:blipFill>
                <a:blip r:embed="rId12"/>
                <a:stretch>
                  <a:fillRect b="-263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4" name="TextBox 23">
                <a:extLst>
                  <a:ext uri="{FF2B5EF4-FFF2-40B4-BE49-F238E27FC236}">
                    <a16:creationId xmlns:a16="http://schemas.microsoft.com/office/drawing/2014/main" id="{74F54034-9DC0-F356-7403-C489143C5B30}"/>
                  </a:ext>
                </a:extLst>
              </p:cNvPr>
              <p:cNvSpPr txBox="1"/>
              <p:nvPr/>
            </p:nvSpPr>
            <p:spPr>
              <a:xfrm>
                <a:off x="7725588" y="2001750"/>
                <a:ext cx="1579983" cy="1015021"/>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𝑟</m:t>
                      </m:r>
                      <m:r>
                        <a:rPr lang="en-US" sz="2000" b="0" i="1" smtClean="0">
                          <a:latin typeface="Cambria Math" panose="02040503050406030204" pitchFamily="18" charset="0"/>
                        </a:rPr>
                        <m:t>=</m:t>
                      </m:r>
                      <m:nary>
                        <m:naryPr>
                          <m:chr m:val="∑"/>
                          <m:supHide m:val="on"/>
                          <m:ctrlPr>
                            <a:rPr lang="en-US" sz="2000" b="0" i="1" smtClean="0">
                              <a:latin typeface="Cambria Math" panose="02040503050406030204" pitchFamily="18" charset="0"/>
                            </a:rPr>
                          </m:ctrlPr>
                        </m:naryPr>
                        <m:sub>
                          <m:eqArr>
                            <m:eqArrPr>
                              <m:ctrlPr>
                                <a:rPr lang="en-US" sz="2000" b="0" i="1" smtClean="0">
                                  <a:latin typeface="Cambria Math" panose="02040503050406030204" pitchFamily="18" charset="0"/>
                                </a:rPr>
                              </m:ctrlPr>
                            </m:eqArrPr>
                            <m:e>
                              <m:r>
                                <m:rPr>
                                  <m:brk m:alnAt="7"/>
                                </m:rPr>
                                <a:rPr lang="en-US" sz="2000" b="0" i="1" smtClean="0">
                                  <a:latin typeface="Cambria Math" panose="02040503050406030204" pitchFamily="18" charset="0"/>
                                </a:rPr>
                                <m:t>𝑖</m:t>
                              </m:r>
                              <m:r>
                                <a:rPr lang="en-US" sz="2000" b="0" i="1" smtClean="0">
                                  <a:latin typeface="Cambria Math" panose="02040503050406030204" pitchFamily="18" charset="0"/>
                                </a:rPr>
                                <m:t>∈[1,</m:t>
                              </m:r>
                              <m:r>
                                <a:rPr lang="en-US" sz="2000" b="0" i="1" smtClean="0">
                                  <a:latin typeface="Cambria Math" panose="02040503050406030204" pitchFamily="18" charset="0"/>
                                </a:rPr>
                                <m:t>𝑡</m:t>
                              </m:r>
                              <m:r>
                                <a:rPr lang="en-US" sz="2000" b="0" i="1" smtClean="0">
                                  <a:latin typeface="Cambria Math" panose="02040503050406030204" pitchFamily="18" charset="0"/>
                                </a:rPr>
                                <m:t>+1]</m:t>
                              </m:r>
                            </m:e>
                            <m:e>
                              <m:r>
                                <a:rPr lang="en-US" sz="2000" b="0" i="1" smtClean="0">
                                  <a:latin typeface="Cambria Math" panose="02040503050406030204" pitchFamily="18" charset="0"/>
                                </a:rPr>
                                <m:t>𝑗</m:t>
                              </m:r>
                              <m:r>
                                <a:rPr lang="en-US" sz="2000" b="0" i="1" smtClean="0">
                                  <a:latin typeface="Cambria Math" panose="02040503050406030204" pitchFamily="18" charset="0"/>
                                </a:rPr>
                                <m:t>∈[1,</m:t>
                              </m:r>
                              <m:r>
                                <a:rPr lang="en-US" sz="2000" b="0" i="1" smtClean="0">
                                  <a:latin typeface="Cambria Math" panose="02040503050406030204" pitchFamily="18" charset="0"/>
                                </a:rPr>
                                <m:t>𝐿</m:t>
                              </m:r>
                              <m:r>
                                <a:rPr lang="en-US" sz="2000" b="0" i="1" smtClean="0">
                                  <a:latin typeface="Cambria Math" panose="02040503050406030204" pitchFamily="18" charset="0"/>
                                </a:rPr>
                                <m:t>]</m:t>
                              </m:r>
                            </m:e>
                          </m:eqArr>
                        </m:sub>
                        <m:sup/>
                        <m:e>
                          <m:sSubSup>
                            <m:sSubSupPr>
                              <m:ctrlPr>
                                <a:rPr lang="en-US" sz="2000" i="1">
                                  <a:latin typeface="Cambria Math" panose="02040503050406030204" pitchFamily="18" charset="0"/>
                                </a:rPr>
                              </m:ctrlPr>
                            </m:sSubSupPr>
                            <m:e>
                              <m:r>
                                <a:rPr lang="en-US" sz="2000" i="1">
                                  <a:latin typeface="Cambria Math" panose="02040503050406030204" pitchFamily="18" charset="0"/>
                                </a:rPr>
                                <m:t>𝑟</m:t>
                              </m:r>
                            </m:e>
                            <m:sub>
                              <m:r>
                                <a:rPr lang="en-US" sz="2000" i="1">
                                  <a:latin typeface="Cambria Math" panose="02040503050406030204" pitchFamily="18" charset="0"/>
                                </a:rPr>
                                <m:t>𝑗</m:t>
                              </m:r>
                            </m:sub>
                            <m:sup>
                              <m:r>
                                <a:rPr lang="en-US" sz="2000" i="1">
                                  <a:latin typeface="Cambria Math" panose="02040503050406030204" pitchFamily="18" charset="0"/>
                                </a:rPr>
                                <m:t>𝑖</m:t>
                              </m:r>
                            </m:sup>
                          </m:sSubSup>
                        </m:e>
                      </m:nary>
                    </m:oMath>
                  </m:oMathPara>
                </a14:m>
                <a:endParaRPr lang="en-US" sz="2000" dirty="0"/>
              </a:p>
            </p:txBody>
          </p:sp>
        </mc:Choice>
        <mc:Fallback>
          <p:sp>
            <p:nvSpPr>
              <p:cNvPr id="24" name="TextBox 23">
                <a:extLst>
                  <a:ext uri="{FF2B5EF4-FFF2-40B4-BE49-F238E27FC236}">
                    <a16:creationId xmlns:a16="http://schemas.microsoft.com/office/drawing/2014/main" id="{74F54034-9DC0-F356-7403-C489143C5B30}"/>
                  </a:ext>
                </a:extLst>
              </p:cNvPr>
              <p:cNvSpPr txBox="1">
                <a:spLocks noRot="1" noChangeAspect="1" noMove="1" noResize="1" noEditPoints="1" noAdjustHandles="1" noChangeArrowheads="1" noChangeShapeType="1" noTextEdit="1"/>
              </p:cNvSpPr>
              <p:nvPr/>
            </p:nvSpPr>
            <p:spPr>
              <a:xfrm>
                <a:off x="7725588" y="2001750"/>
                <a:ext cx="1579983" cy="1015021"/>
              </a:xfrm>
              <a:prstGeom prst="rect">
                <a:avLst/>
              </a:prstGeom>
              <a:blipFill>
                <a:blip r:embed="rId13"/>
                <a:stretch>
                  <a:fillRect l="-16000" t="-107407" r="-8000" b="-122222"/>
                </a:stretch>
              </a:blipFill>
            </p:spPr>
            <p:txBody>
              <a:bodyPr/>
              <a:lstStyle/>
              <a:p>
                <a:r>
                  <a:rPr lang="en-US">
                    <a:noFill/>
                  </a:rPr>
                  <a:t> </a:t>
                </a:r>
              </a:p>
            </p:txBody>
          </p:sp>
        </mc:Fallback>
      </mc:AlternateContent>
      <p:sp>
        <p:nvSpPr>
          <p:cNvPr id="28" name="TextBox 27">
            <a:extLst>
              <a:ext uri="{FF2B5EF4-FFF2-40B4-BE49-F238E27FC236}">
                <a16:creationId xmlns:a16="http://schemas.microsoft.com/office/drawing/2014/main" id="{0361769B-6D07-40E4-4118-389702FA7E46}"/>
              </a:ext>
            </a:extLst>
          </p:cNvPr>
          <p:cNvSpPr txBox="1"/>
          <p:nvPr/>
        </p:nvSpPr>
        <p:spPr>
          <a:xfrm>
            <a:off x="5465575" y="1473902"/>
            <a:ext cx="5508880" cy="461665"/>
          </a:xfrm>
          <a:prstGeom prst="rect">
            <a:avLst/>
          </a:prstGeom>
          <a:noFill/>
        </p:spPr>
        <p:txBody>
          <a:bodyPr wrap="none" rtlCol="0">
            <a:spAutoFit/>
          </a:bodyPr>
          <a:lstStyle/>
          <a:p>
            <a:r>
              <a:rPr lang="en-US" sz="2400" dirty="0"/>
              <a:t>Sum all the contributions by all the dealers</a:t>
            </a:r>
          </a:p>
        </p:txBody>
      </p:sp>
      <mc:AlternateContent xmlns:mc="http://schemas.openxmlformats.org/markup-compatibility/2006">
        <mc:Choice xmlns:a14="http://schemas.microsoft.com/office/drawing/2010/main" Requires="a14">
          <p:sp>
            <p:nvSpPr>
              <p:cNvPr id="29" name="TextBox 28">
                <a:extLst>
                  <a:ext uri="{FF2B5EF4-FFF2-40B4-BE49-F238E27FC236}">
                    <a16:creationId xmlns:a16="http://schemas.microsoft.com/office/drawing/2014/main" id="{C8C6349D-7EA7-91D9-CE82-1A0245EACEA1}"/>
                  </a:ext>
                </a:extLst>
              </p:cNvPr>
              <p:cNvSpPr txBox="1"/>
              <p:nvPr/>
            </p:nvSpPr>
            <p:spPr>
              <a:xfrm>
                <a:off x="5465575" y="2960670"/>
                <a:ext cx="6541941" cy="2615588"/>
              </a:xfrm>
              <a:prstGeom prst="rect">
                <a:avLst/>
              </a:prstGeom>
              <a:noFill/>
            </p:spPr>
            <p:txBody>
              <a:bodyPr wrap="square" rtlCol="0">
                <a:spAutoFit/>
              </a:bodyPr>
              <a:lstStyle/>
              <a:p>
                <a:r>
                  <a:rPr lang="en-US" sz="2400" dirty="0"/>
                  <a:t>We want:</a:t>
                </a:r>
              </a:p>
              <a:p>
                <a:pPr marL="342900" indent="-342900">
                  <a:buFont typeface="Arial" panose="020B0604020202020204" pitchFamily="34" charset="0"/>
                  <a:buChar char="•"/>
                </a:pPr>
                <a:r>
                  <a:rPr lang="en-US" sz="2400" dirty="0"/>
                  <a:t>One honest dealer</a:t>
                </a:r>
              </a:p>
              <a:p>
                <a:pPr marL="342900" indent="-342900">
                  <a:buFont typeface="Arial" panose="020B0604020202020204" pitchFamily="34" charset="0"/>
                  <a:buChar char="•"/>
                </a:pPr>
                <a:r>
                  <a:rPr lang="en-US" sz="2400" dirty="0"/>
                  <a:t>This dealer has one fully-honest set </a:t>
                </a:r>
                <a14:m>
                  <m:oMath xmlns:m="http://schemas.openxmlformats.org/officeDocument/2006/math">
                    <m:sSubSup>
                      <m:sSubSupPr>
                        <m:ctrlPr>
                          <a:rPr lang="en-US" sz="2400" b="0" i="1" dirty="0" smtClean="0">
                            <a:latin typeface="Cambria Math" panose="02040503050406030204" pitchFamily="18" charset="0"/>
                          </a:rPr>
                        </m:ctrlPr>
                      </m:sSubSupPr>
                      <m:e>
                        <m:r>
                          <a:rPr lang="en-US" sz="2400" i="1" dirty="0" smtClean="0">
                            <a:latin typeface="Cambria Math" panose="02040503050406030204" pitchFamily="18" charset="0"/>
                          </a:rPr>
                          <m:t>𝑆</m:t>
                        </m:r>
                      </m:e>
                      <m:sub>
                        <m:r>
                          <a:rPr lang="en-US" sz="2400" b="0" i="1" dirty="0" smtClean="0">
                            <a:latin typeface="Cambria Math" panose="02040503050406030204" pitchFamily="18" charset="0"/>
                          </a:rPr>
                          <m:t>𝑗</m:t>
                        </m:r>
                      </m:sub>
                      <m:sup>
                        <m:r>
                          <a:rPr lang="en-US" sz="2400" b="0" i="1" dirty="0" smtClean="0">
                            <a:latin typeface="Cambria Math" panose="02040503050406030204" pitchFamily="18" charset="0"/>
                          </a:rPr>
                          <m:t>𝑖</m:t>
                        </m:r>
                      </m:sup>
                    </m:sSubSup>
                  </m:oMath>
                </a14:m>
                <a:endParaRPr lang="en-US" sz="2400" dirty="0"/>
              </a:p>
              <a:p>
                <a:pPr marL="800100" lvl="1" indent="-342900">
                  <a:buFont typeface="Arial" panose="020B0604020202020204" pitchFamily="34" charset="0"/>
                  <a:buChar char="•"/>
                </a:pPr>
                <a14:m>
                  <m:oMath xmlns:m="http://schemas.openxmlformats.org/officeDocument/2006/math">
                    <m:sSubSup>
                      <m:sSubSupPr>
                        <m:ctrlPr>
                          <a:rPr lang="en-US" sz="2400" b="0" i="1" dirty="0" smtClean="0">
                            <a:latin typeface="Cambria Math" panose="02040503050406030204" pitchFamily="18" charset="0"/>
                          </a:rPr>
                        </m:ctrlPr>
                      </m:sSubSupPr>
                      <m:e>
                        <m:r>
                          <a:rPr lang="en-US" sz="2400" b="0" i="1" dirty="0" smtClean="0">
                            <a:latin typeface="Cambria Math" panose="02040503050406030204" pitchFamily="18" charset="0"/>
                          </a:rPr>
                          <m:t>𝑟</m:t>
                        </m:r>
                      </m:e>
                      <m:sub>
                        <m:r>
                          <a:rPr lang="en-US" sz="2400" b="0" i="1" dirty="0" smtClean="0">
                            <a:latin typeface="Cambria Math" panose="02040503050406030204" pitchFamily="18" charset="0"/>
                          </a:rPr>
                          <m:t>𝑗</m:t>
                        </m:r>
                      </m:sub>
                      <m:sup>
                        <m:r>
                          <a:rPr lang="en-US" sz="2400" b="0" i="1" dirty="0" smtClean="0">
                            <a:latin typeface="Cambria Math" panose="02040503050406030204" pitchFamily="18" charset="0"/>
                          </a:rPr>
                          <m:t>𝑖</m:t>
                        </m:r>
                      </m:sup>
                    </m:sSubSup>
                  </m:oMath>
                </a14:m>
                <a:r>
                  <a:rPr lang="en-US" sz="2400" dirty="0"/>
                  <a:t> is hidden in sharing phase</a:t>
                </a:r>
              </a:p>
              <a:p>
                <a:pPr marL="342900" indent="-342900">
                  <a:buFont typeface="Arial" panose="020B0604020202020204" pitchFamily="34" charset="0"/>
                  <a:buChar char="•"/>
                </a:pPr>
                <a:r>
                  <a:rPr lang="en-US" sz="2400" dirty="0"/>
                  <a:t>Every set </a:t>
                </a:r>
                <a14:m>
                  <m:oMath xmlns:m="http://schemas.openxmlformats.org/officeDocument/2006/math">
                    <m:sSubSup>
                      <m:sSubSupPr>
                        <m:ctrlPr>
                          <a:rPr lang="en-US" sz="2400" b="0" i="1" dirty="0" smtClean="0">
                            <a:latin typeface="Cambria Math" panose="02040503050406030204" pitchFamily="18" charset="0"/>
                          </a:rPr>
                        </m:ctrlPr>
                      </m:sSubSupPr>
                      <m:e>
                        <m:r>
                          <a:rPr lang="en-US" sz="2400" i="1" dirty="0" smtClean="0">
                            <a:latin typeface="Cambria Math" panose="02040503050406030204" pitchFamily="18" charset="0"/>
                          </a:rPr>
                          <m:t>𝑆</m:t>
                        </m:r>
                      </m:e>
                      <m:sub>
                        <m:r>
                          <a:rPr lang="en-US" sz="2400" b="0" i="1" dirty="0" smtClean="0">
                            <a:latin typeface="Cambria Math" panose="02040503050406030204" pitchFamily="18" charset="0"/>
                          </a:rPr>
                          <m:t>𝑗</m:t>
                        </m:r>
                      </m:sub>
                      <m:sup>
                        <m:r>
                          <a:rPr lang="en-US" sz="2400" b="0" i="1" dirty="0" smtClean="0">
                            <a:latin typeface="Cambria Math" panose="02040503050406030204" pitchFamily="18" charset="0"/>
                          </a:rPr>
                          <m:t>𝑖</m:t>
                        </m:r>
                      </m:sup>
                    </m:sSubSup>
                  </m:oMath>
                </a14:m>
                <a:r>
                  <a:rPr lang="en-US" sz="2400" dirty="0"/>
                  <a:t> has one honest party</a:t>
                </a:r>
              </a:p>
              <a:p>
                <a:pPr marL="800100" lvl="1" indent="-342900">
                  <a:buFont typeface="Arial" panose="020B0604020202020204" pitchFamily="34" charset="0"/>
                  <a:buChar char="•"/>
                </a:pPr>
                <a:r>
                  <a:rPr lang="en-US" sz="2400" dirty="0"/>
                  <a:t>Fixes </a:t>
                </a:r>
                <a14:m>
                  <m:oMath xmlns:m="http://schemas.openxmlformats.org/officeDocument/2006/math">
                    <m:sSubSup>
                      <m:sSubSupPr>
                        <m:ctrlPr>
                          <a:rPr lang="en-US" sz="2400" b="0" i="1" dirty="0" smtClean="0">
                            <a:latin typeface="Cambria Math" panose="02040503050406030204" pitchFamily="18" charset="0"/>
                          </a:rPr>
                        </m:ctrlPr>
                      </m:sSubSupPr>
                      <m:e>
                        <m:r>
                          <a:rPr lang="en-US" sz="2400" b="0" i="1" dirty="0" smtClean="0">
                            <a:latin typeface="Cambria Math" panose="02040503050406030204" pitchFamily="18" charset="0"/>
                          </a:rPr>
                          <m:t>𝑟</m:t>
                        </m:r>
                      </m:e>
                      <m:sub>
                        <m:r>
                          <a:rPr lang="en-US" sz="2400" b="0" i="1" dirty="0" smtClean="0">
                            <a:latin typeface="Cambria Math" panose="02040503050406030204" pitchFamily="18" charset="0"/>
                          </a:rPr>
                          <m:t>𝑗</m:t>
                        </m:r>
                      </m:sub>
                      <m:sup>
                        <m:r>
                          <a:rPr lang="en-US" sz="2400" b="0" i="1" dirty="0" smtClean="0">
                            <a:latin typeface="Cambria Math" panose="02040503050406030204" pitchFamily="18" charset="0"/>
                          </a:rPr>
                          <m:t>𝑖</m:t>
                        </m:r>
                      </m:sup>
                    </m:sSubSup>
                  </m:oMath>
                </a14:m>
                <a:r>
                  <a:rPr lang="en-US" sz="2400" dirty="0"/>
                  <a:t> even for dishonest dealer</a:t>
                </a:r>
              </a:p>
            </p:txBody>
          </p:sp>
        </mc:Choice>
        <mc:Fallback>
          <p:sp>
            <p:nvSpPr>
              <p:cNvPr id="29" name="TextBox 28">
                <a:extLst>
                  <a:ext uri="{FF2B5EF4-FFF2-40B4-BE49-F238E27FC236}">
                    <a16:creationId xmlns:a16="http://schemas.microsoft.com/office/drawing/2014/main" id="{C8C6349D-7EA7-91D9-CE82-1A0245EACEA1}"/>
                  </a:ext>
                </a:extLst>
              </p:cNvPr>
              <p:cNvSpPr txBox="1">
                <a:spLocks noRot="1" noChangeAspect="1" noMove="1" noResize="1" noEditPoints="1" noAdjustHandles="1" noChangeArrowheads="1" noChangeShapeType="1" noTextEdit="1"/>
              </p:cNvSpPr>
              <p:nvPr/>
            </p:nvSpPr>
            <p:spPr>
              <a:xfrm>
                <a:off x="5465575" y="2960670"/>
                <a:ext cx="6541941" cy="2615588"/>
              </a:xfrm>
              <a:prstGeom prst="rect">
                <a:avLst/>
              </a:prstGeom>
              <a:blipFill>
                <a:blip r:embed="rId14"/>
                <a:stretch>
                  <a:fillRect l="-1550" t="-1932" b="-2415"/>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1" name="TextBox 30">
                <a:extLst>
                  <a:ext uri="{FF2B5EF4-FFF2-40B4-BE49-F238E27FC236}">
                    <a16:creationId xmlns:a16="http://schemas.microsoft.com/office/drawing/2014/main" id="{0AC68919-8ECA-2302-AA28-B35E5C94FCB5}"/>
                  </a:ext>
                </a:extLst>
              </p:cNvPr>
              <p:cNvSpPr txBox="1"/>
              <p:nvPr/>
            </p:nvSpPr>
            <p:spPr>
              <a:xfrm>
                <a:off x="5327122" y="5895683"/>
                <a:ext cx="6541941" cy="830997"/>
              </a:xfrm>
              <a:prstGeom prst="rect">
                <a:avLst/>
              </a:prstGeom>
              <a:noFill/>
            </p:spPr>
            <p:txBody>
              <a:bodyPr wrap="square">
                <a:spAutoFit/>
              </a:bodyPr>
              <a:lstStyle/>
              <a:p>
                <a:pPr marL="0" indent="0" algn="ctr">
                  <a:buNone/>
                </a:pPr>
                <a:r>
                  <a:rPr lang="de-DE" sz="2400" b="1" dirty="0">
                    <a:solidFill>
                      <a:srgbClr val="FF0000"/>
                    </a:solidFill>
                  </a:rPr>
                  <a:t> </a:t>
                </a:r>
                <a:r>
                  <a:rPr lang="de-DE" sz="2400" b="1" dirty="0" err="1">
                    <a:solidFill>
                      <a:srgbClr val="FF0000"/>
                    </a:solidFill>
                  </a:rPr>
                  <a:t>Each</a:t>
                </a:r>
                <a:r>
                  <a:rPr lang="de-DE" sz="2400" b="1" dirty="0">
                    <a:solidFill>
                      <a:srgbClr val="FF0000"/>
                    </a:solidFill>
                  </a:rPr>
                  <a:t> </a:t>
                </a:r>
                <a:r>
                  <a:rPr lang="de-DE" sz="2400" b="1" dirty="0" err="1">
                    <a:solidFill>
                      <a:srgbClr val="FF0000"/>
                    </a:solidFill>
                  </a:rPr>
                  <a:t>dealer</a:t>
                </a:r>
                <a:r>
                  <a:rPr lang="de-DE" sz="2400" b="1" dirty="0">
                    <a:solidFill>
                      <a:srgbClr val="FF0000"/>
                    </a:solidFill>
                  </a:rPr>
                  <a:t> </a:t>
                </a:r>
                <a:r>
                  <a:rPr lang="de-DE" sz="2400" b="1" dirty="0" err="1">
                    <a:solidFill>
                      <a:srgbClr val="FF0000"/>
                    </a:solidFill>
                  </a:rPr>
                  <a:t>shares</a:t>
                </a:r>
                <a:r>
                  <a:rPr lang="de-DE" sz="2400" b="1" dirty="0">
                    <a:solidFill>
                      <a:srgbClr val="FF0000"/>
                    </a:solidFill>
                  </a:rPr>
                  <a:t> </a:t>
                </a:r>
                <a:r>
                  <a:rPr lang="de-DE" sz="2400" b="1" dirty="0" err="1">
                    <a:solidFill>
                      <a:srgbClr val="FF0000"/>
                    </a:solidFill>
                  </a:rPr>
                  <a:t>towards</a:t>
                </a:r>
                <a:r>
                  <a:rPr lang="de-DE" sz="2400" b="1" dirty="0">
                    <a:solidFill>
                      <a:srgbClr val="FF0000"/>
                    </a:solidFill>
                  </a:rPr>
                  <a:t> </a:t>
                </a:r>
                <a:r>
                  <a:rPr lang="de-DE" sz="2400" b="1" dirty="0" err="1">
                    <a:solidFill>
                      <a:srgbClr val="FF0000"/>
                    </a:solidFill>
                  </a:rPr>
                  <a:t>every</a:t>
                </a:r>
                <a:r>
                  <a:rPr lang="de-DE" sz="2400" b="1" dirty="0">
                    <a:solidFill>
                      <a:srgbClr val="FF0000"/>
                    </a:solidFill>
                  </a:rPr>
                  <a:t> </a:t>
                </a:r>
                <a14:m>
                  <m:oMath xmlns:m="http://schemas.openxmlformats.org/officeDocument/2006/math">
                    <m:r>
                      <a:rPr lang="de-DE" sz="2400" b="1" i="1" dirty="0" smtClean="0">
                        <a:solidFill>
                          <a:srgbClr val="FF0000"/>
                        </a:solidFill>
                        <a:latin typeface="Cambria Math" panose="02040503050406030204" pitchFamily="18" charset="0"/>
                      </a:rPr>
                      <m:t>(</m:t>
                    </m:r>
                    <m:r>
                      <a:rPr lang="de-DE" sz="2400" b="1" i="1" dirty="0" smtClean="0">
                        <a:solidFill>
                          <a:srgbClr val="FF0000"/>
                        </a:solidFill>
                        <a:latin typeface="Cambria Math" panose="02040503050406030204" pitchFamily="18" charset="0"/>
                      </a:rPr>
                      <m:t>𝒕</m:t>
                    </m:r>
                    <m:r>
                      <a:rPr lang="de-DE" sz="2400" b="1" i="1" dirty="0" smtClean="0">
                        <a:solidFill>
                          <a:srgbClr val="FF0000"/>
                        </a:solidFill>
                        <a:latin typeface="Cambria Math" panose="02040503050406030204" pitchFamily="18" charset="0"/>
                      </a:rPr>
                      <m:t>+</m:t>
                    </m:r>
                    <m:r>
                      <a:rPr lang="de-DE" sz="2400" b="1" i="1" dirty="0" smtClean="0">
                        <a:solidFill>
                          <a:srgbClr val="FF0000"/>
                        </a:solidFill>
                        <a:latin typeface="Cambria Math" panose="02040503050406030204" pitchFamily="18" charset="0"/>
                      </a:rPr>
                      <m:t>𝟏</m:t>
                    </m:r>
                    <m:r>
                      <a:rPr lang="de-DE" sz="2400" b="1" i="1" dirty="0" smtClean="0">
                        <a:solidFill>
                          <a:srgbClr val="FF0000"/>
                        </a:solidFill>
                        <a:latin typeface="Cambria Math" panose="02040503050406030204" pitchFamily="18" charset="0"/>
                      </a:rPr>
                      <m:t>)</m:t>
                    </m:r>
                  </m:oMath>
                </a14:m>
                <a:r>
                  <a:rPr lang="de-DE" sz="2400" b="1" dirty="0">
                    <a:solidFill>
                      <a:srgbClr val="FF0000"/>
                    </a:solidFill>
                  </a:rPr>
                  <a:t>-</a:t>
                </a:r>
                <a:r>
                  <a:rPr lang="de-DE" sz="2400" b="1" dirty="0" err="1">
                    <a:solidFill>
                      <a:srgbClr val="FF0000"/>
                    </a:solidFill>
                  </a:rPr>
                  <a:t>subset</a:t>
                </a:r>
                <a:r>
                  <a:rPr lang="de-DE" sz="2400" b="1" dirty="0">
                    <a:solidFill>
                      <a:srgbClr val="FF0000"/>
                    </a:solidFill>
                  </a:rPr>
                  <a:t> </a:t>
                </a:r>
                <a:r>
                  <a:rPr lang="de-DE" sz="2400" b="1" dirty="0" err="1">
                    <a:solidFill>
                      <a:srgbClr val="FF0000"/>
                    </a:solidFill>
                  </a:rPr>
                  <a:t>of</a:t>
                </a:r>
                <a:r>
                  <a:rPr lang="de-DE" sz="2400" b="1" dirty="0">
                    <a:solidFill>
                      <a:srgbClr val="FF0000"/>
                    </a:solidFill>
                  </a:rPr>
                  <a:t> a </a:t>
                </a:r>
                <a:r>
                  <a:rPr lang="de-DE" sz="2400" b="1" dirty="0" err="1">
                    <a:solidFill>
                      <a:srgbClr val="FF0000"/>
                    </a:solidFill>
                  </a:rPr>
                  <a:t>set</a:t>
                </a:r>
                <a:r>
                  <a:rPr lang="de-DE" sz="2400" b="1" dirty="0">
                    <a:solidFill>
                      <a:srgbClr val="FF0000"/>
                    </a:solidFill>
                  </a:rPr>
                  <a:t> </a:t>
                </a:r>
                <a:r>
                  <a:rPr lang="de-DE" sz="2400" b="1" dirty="0" err="1">
                    <a:solidFill>
                      <a:srgbClr val="FF0000"/>
                    </a:solidFill>
                  </a:rPr>
                  <a:t>of</a:t>
                </a:r>
                <a:r>
                  <a:rPr lang="de-DE" sz="2400" b="1" dirty="0">
                    <a:solidFill>
                      <a:srgbClr val="FF0000"/>
                    </a:solidFill>
                  </a:rPr>
                  <a:t> </a:t>
                </a:r>
                <a:r>
                  <a:rPr lang="de-DE" sz="2400" b="1" dirty="0" err="1">
                    <a:solidFill>
                      <a:srgbClr val="FF0000"/>
                    </a:solidFill>
                  </a:rPr>
                  <a:t>size</a:t>
                </a:r>
                <a:r>
                  <a:rPr lang="de-DE" sz="2400" b="1" dirty="0">
                    <a:solidFill>
                      <a:srgbClr val="FF0000"/>
                    </a:solidFill>
                  </a:rPr>
                  <a:t> </a:t>
                </a:r>
                <a14:m>
                  <m:oMath xmlns:m="http://schemas.openxmlformats.org/officeDocument/2006/math">
                    <m:r>
                      <a:rPr lang="de-DE" sz="2400" b="1" i="1" dirty="0" smtClean="0">
                        <a:solidFill>
                          <a:srgbClr val="FF0000"/>
                        </a:solidFill>
                        <a:latin typeface="Cambria Math" panose="02040503050406030204" pitchFamily="18" charset="0"/>
                      </a:rPr>
                      <m:t>𝟐</m:t>
                    </m:r>
                    <m:r>
                      <a:rPr lang="de-DE" sz="2400" b="1" i="1" dirty="0" smtClean="0">
                        <a:solidFill>
                          <a:srgbClr val="FF0000"/>
                        </a:solidFill>
                        <a:latin typeface="Cambria Math" panose="02040503050406030204" pitchFamily="18" charset="0"/>
                      </a:rPr>
                      <m:t>𝒕</m:t>
                    </m:r>
                    <m:r>
                      <a:rPr lang="de-DE" sz="2400" b="1" i="1" dirty="0" smtClean="0">
                        <a:solidFill>
                          <a:srgbClr val="FF0000"/>
                        </a:solidFill>
                        <a:latin typeface="Cambria Math" panose="02040503050406030204" pitchFamily="18" charset="0"/>
                      </a:rPr>
                      <m:t>+</m:t>
                    </m:r>
                    <m:r>
                      <a:rPr lang="de-DE" sz="2400" b="1" i="1" dirty="0" smtClean="0">
                        <a:solidFill>
                          <a:srgbClr val="FF0000"/>
                        </a:solidFill>
                        <a:latin typeface="Cambria Math" panose="02040503050406030204" pitchFamily="18" charset="0"/>
                      </a:rPr>
                      <m:t>𝟏</m:t>
                    </m:r>
                  </m:oMath>
                </a14:m>
                <a:endParaRPr lang="de-DE" sz="2400" b="1" dirty="0">
                  <a:solidFill>
                    <a:srgbClr val="FF0000"/>
                  </a:solidFill>
                </a:endParaRPr>
              </a:p>
            </p:txBody>
          </p:sp>
        </mc:Choice>
        <mc:Fallback>
          <p:sp>
            <p:nvSpPr>
              <p:cNvPr id="31" name="TextBox 30">
                <a:extLst>
                  <a:ext uri="{FF2B5EF4-FFF2-40B4-BE49-F238E27FC236}">
                    <a16:creationId xmlns:a16="http://schemas.microsoft.com/office/drawing/2014/main" id="{0AC68919-8ECA-2302-AA28-B35E5C94FCB5}"/>
                  </a:ext>
                </a:extLst>
              </p:cNvPr>
              <p:cNvSpPr txBox="1">
                <a:spLocks noRot="1" noChangeAspect="1" noMove="1" noResize="1" noEditPoints="1" noAdjustHandles="1" noChangeArrowheads="1" noChangeShapeType="1" noTextEdit="1"/>
              </p:cNvSpPr>
              <p:nvPr/>
            </p:nvSpPr>
            <p:spPr>
              <a:xfrm>
                <a:off x="5327122" y="5895683"/>
                <a:ext cx="6541941" cy="830997"/>
              </a:xfrm>
              <a:prstGeom prst="rect">
                <a:avLst/>
              </a:prstGeom>
              <a:blipFill>
                <a:blip r:embed="rId15"/>
                <a:stretch>
                  <a:fillRect t="-4545" r="-388" b="-15152"/>
                </a:stretch>
              </a:blipFill>
            </p:spPr>
            <p:txBody>
              <a:bodyPr/>
              <a:lstStyle/>
              <a:p>
                <a:r>
                  <a:rPr lang="en-US">
                    <a:noFill/>
                  </a:rPr>
                  <a:t> </a:t>
                </a:r>
              </a:p>
            </p:txBody>
          </p:sp>
        </mc:Fallback>
      </mc:AlternateContent>
      <p:sp>
        <p:nvSpPr>
          <p:cNvPr id="32" name="Oval 53">
            <a:extLst>
              <a:ext uri="{FF2B5EF4-FFF2-40B4-BE49-F238E27FC236}">
                <a16:creationId xmlns:a16="http://schemas.microsoft.com/office/drawing/2014/main" id="{3A4C1F58-C396-FD37-9357-9693246C0112}"/>
              </a:ext>
            </a:extLst>
          </p:cNvPr>
          <p:cNvSpPr/>
          <p:nvPr/>
        </p:nvSpPr>
        <p:spPr>
          <a:xfrm>
            <a:off x="4041799" y="2560525"/>
            <a:ext cx="63982" cy="63982"/>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35" name="Oval 54">
            <a:extLst>
              <a:ext uri="{FF2B5EF4-FFF2-40B4-BE49-F238E27FC236}">
                <a16:creationId xmlns:a16="http://schemas.microsoft.com/office/drawing/2014/main" id="{7CA66F16-31AC-2F6D-0C33-DC38FB285959}"/>
              </a:ext>
            </a:extLst>
          </p:cNvPr>
          <p:cNvSpPr/>
          <p:nvPr/>
        </p:nvSpPr>
        <p:spPr>
          <a:xfrm>
            <a:off x="1348326" y="3948757"/>
            <a:ext cx="118526" cy="118526"/>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36" name="Oval 54">
            <a:extLst>
              <a:ext uri="{FF2B5EF4-FFF2-40B4-BE49-F238E27FC236}">
                <a16:creationId xmlns:a16="http://schemas.microsoft.com/office/drawing/2014/main" id="{6AEEF6EA-012F-7A06-EBB9-3AC62798BCDC}"/>
              </a:ext>
            </a:extLst>
          </p:cNvPr>
          <p:cNvSpPr/>
          <p:nvPr/>
        </p:nvSpPr>
        <p:spPr>
          <a:xfrm>
            <a:off x="1356345" y="4125221"/>
            <a:ext cx="118526" cy="118526"/>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37" name="Oval 54">
            <a:extLst>
              <a:ext uri="{FF2B5EF4-FFF2-40B4-BE49-F238E27FC236}">
                <a16:creationId xmlns:a16="http://schemas.microsoft.com/office/drawing/2014/main" id="{08899DBA-E5D6-2546-54A0-A841289DD9E0}"/>
              </a:ext>
            </a:extLst>
          </p:cNvPr>
          <p:cNvSpPr/>
          <p:nvPr/>
        </p:nvSpPr>
        <p:spPr>
          <a:xfrm>
            <a:off x="1356345" y="4293666"/>
            <a:ext cx="118526" cy="118526"/>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38" name="Oval 53">
            <a:extLst>
              <a:ext uri="{FF2B5EF4-FFF2-40B4-BE49-F238E27FC236}">
                <a16:creationId xmlns:a16="http://schemas.microsoft.com/office/drawing/2014/main" id="{5B44D6D2-1803-BCA3-2ADB-3420F5B30678}"/>
              </a:ext>
            </a:extLst>
          </p:cNvPr>
          <p:cNvSpPr/>
          <p:nvPr/>
        </p:nvSpPr>
        <p:spPr>
          <a:xfrm>
            <a:off x="4049817" y="2688861"/>
            <a:ext cx="63982" cy="63982"/>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39" name="Oval 53">
            <a:extLst>
              <a:ext uri="{FF2B5EF4-FFF2-40B4-BE49-F238E27FC236}">
                <a16:creationId xmlns:a16="http://schemas.microsoft.com/office/drawing/2014/main" id="{28382CA7-0BB0-10C6-69AA-98F56630B1CE}"/>
              </a:ext>
            </a:extLst>
          </p:cNvPr>
          <p:cNvSpPr/>
          <p:nvPr/>
        </p:nvSpPr>
        <p:spPr>
          <a:xfrm>
            <a:off x="4057837" y="2817197"/>
            <a:ext cx="63982" cy="63982"/>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40" name="Oval 53">
            <a:extLst>
              <a:ext uri="{FF2B5EF4-FFF2-40B4-BE49-F238E27FC236}">
                <a16:creationId xmlns:a16="http://schemas.microsoft.com/office/drawing/2014/main" id="{F3B6D00A-B58B-16FE-BDE1-92AC90D4EDFC}"/>
              </a:ext>
            </a:extLst>
          </p:cNvPr>
          <p:cNvSpPr/>
          <p:nvPr/>
        </p:nvSpPr>
        <p:spPr>
          <a:xfrm>
            <a:off x="4085915" y="5335808"/>
            <a:ext cx="63982" cy="63982"/>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41" name="Oval 53">
            <a:extLst>
              <a:ext uri="{FF2B5EF4-FFF2-40B4-BE49-F238E27FC236}">
                <a16:creationId xmlns:a16="http://schemas.microsoft.com/office/drawing/2014/main" id="{2A36C55A-ACF0-FFCA-5439-4B0DBE1799CE}"/>
              </a:ext>
            </a:extLst>
          </p:cNvPr>
          <p:cNvSpPr/>
          <p:nvPr/>
        </p:nvSpPr>
        <p:spPr>
          <a:xfrm>
            <a:off x="4081901" y="5464144"/>
            <a:ext cx="63982" cy="63982"/>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42" name="Oval 53">
            <a:extLst>
              <a:ext uri="{FF2B5EF4-FFF2-40B4-BE49-F238E27FC236}">
                <a16:creationId xmlns:a16="http://schemas.microsoft.com/office/drawing/2014/main" id="{C3B9942C-ED4F-4DC1-AB5B-6032AC6A1EF8}"/>
              </a:ext>
            </a:extLst>
          </p:cNvPr>
          <p:cNvSpPr/>
          <p:nvPr/>
        </p:nvSpPr>
        <p:spPr>
          <a:xfrm>
            <a:off x="4077889" y="5592480"/>
            <a:ext cx="63982" cy="63982"/>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79488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2"/>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8"/>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9"/>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1"/>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40"/>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41"/>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42"/>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20"/>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28"/>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29"/>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10" grpId="0"/>
      <p:bldP spid="14" grpId="0"/>
      <p:bldP spid="15" grpId="0"/>
      <p:bldP spid="16" grpId="0"/>
      <p:bldP spid="18" grpId="0"/>
      <p:bldP spid="20" grpId="0"/>
      <p:bldP spid="21" grpId="0"/>
      <p:bldP spid="24" grpId="0"/>
      <p:bldP spid="28" grpId="0"/>
      <p:bldP spid="29" grpId="0"/>
      <p:bldP spid="31" grpId="0"/>
      <p:bldP spid="32" grpId="0" animBg="1"/>
      <p:bldP spid="35" grpId="0" animBg="1"/>
      <p:bldP spid="36" grpId="0" animBg="1"/>
      <p:bldP spid="37" grpId="0" animBg="1"/>
      <p:bldP spid="38" grpId="0" animBg="1"/>
      <p:bldP spid="39" grpId="0" animBg="1"/>
      <p:bldP spid="40" grpId="0" animBg="1"/>
      <p:bldP spid="41" grpId="0" animBg="1"/>
      <p:bldP spid="4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A1118-BC6B-CC04-E85E-273581BE2757}"/>
              </a:ext>
            </a:extLst>
          </p:cNvPr>
          <p:cNvSpPr>
            <a:spLocks noGrp="1"/>
          </p:cNvSpPr>
          <p:nvPr>
            <p:ph type="title"/>
          </p:nvPr>
        </p:nvSpPr>
        <p:spPr/>
        <p:txBody>
          <a:bodyPr/>
          <a:lstStyle/>
          <a:p>
            <a:r>
              <a:rPr lang="en-US" dirty="0"/>
              <a:t>PASSO via non-interactive commitments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6DC8C7A-66D1-938C-C302-23023E22FC51}"/>
                  </a:ext>
                </a:extLst>
              </p:cNvPr>
              <p:cNvSpPr>
                <a:spLocks noGrp="1"/>
              </p:cNvSpPr>
              <p:nvPr>
                <p:ph idx="1"/>
              </p:nvPr>
            </p:nvSpPr>
            <p:spPr/>
            <p:txBody>
              <a:bodyPr/>
              <a:lstStyle/>
              <a:p>
                <a:pPr marL="0" indent="0">
                  <a:buNone/>
                </a:pPr>
                <a:r>
                  <a:rPr lang="en-US" dirty="0"/>
                  <a:t>Resilience: </a:t>
                </a:r>
              </a:p>
              <a:p>
                <a:pPr lvl="1"/>
                <a14:m>
                  <m:oMath xmlns:m="http://schemas.openxmlformats.org/officeDocument/2006/math">
                    <m:r>
                      <a:rPr lang="en-US" i="1" dirty="0" smtClean="0">
                        <a:latin typeface="Cambria Math" panose="02040503050406030204" pitchFamily="18" charset="0"/>
                      </a:rPr>
                      <m:t>𝑛</m:t>
                    </m:r>
                    <m:r>
                      <a:rPr lang="en-US" i="1" dirty="0" smtClean="0">
                        <a:latin typeface="Cambria Math" panose="02040503050406030204" pitchFamily="18" charset="0"/>
                      </a:rPr>
                      <m:t>=4</m:t>
                    </m:r>
                    <m:r>
                      <a:rPr lang="en-US" i="1" dirty="0" smtClean="0">
                        <a:latin typeface="Cambria Math" panose="02040503050406030204" pitchFamily="18" charset="0"/>
                      </a:rPr>
                      <m:t>𝑡</m:t>
                    </m:r>
                    <m:r>
                      <a:rPr lang="en-US" i="1" dirty="0" smtClean="0">
                        <a:latin typeface="Cambria Math" panose="02040503050406030204" pitchFamily="18" charset="0"/>
                      </a:rPr>
                      <m:t> </m:t>
                    </m:r>
                  </m:oMath>
                </a14:m>
                <a:r>
                  <a:rPr lang="en-US" dirty="0"/>
                  <a:t>(SL) </a:t>
                </a:r>
              </a:p>
              <a:p>
                <a:pPr lvl="1"/>
                <a14:m>
                  <m:oMath xmlns:m="http://schemas.openxmlformats.org/officeDocument/2006/math">
                    <m:r>
                      <a:rPr lang="en-US" i="1" dirty="0" smtClean="0">
                        <a:latin typeface="Cambria Math" panose="02040503050406030204" pitchFamily="18" charset="0"/>
                      </a:rPr>
                      <m:t>𝑛</m:t>
                    </m:r>
                    <m:r>
                      <a:rPr lang="en-US" i="1" dirty="0" smtClean="0">
                        <a:latin typeface="Cambria Math" panose="02040503050406030204" pitchFamily="18" charset="0"/>
                      </a:rPr>
                      <m:t>=3</m:t>
                    </m:r>
                    <m:r>
                      <a:rPr lang="en-US" i="1" dirty="0" smtClean="0">
                        <a:latin typeface="Cambria Math" panose="02040503050406030204" pitchFamily="18" charset="0"/>
                      </a:rPr>
                      <m:t>𝑡</m:t>
                    </m:r>
                    <m:r>
                      <a:rPr lang="en-US" i="1" dirty="0" smtClean="0">
                        <a:latin typeface="Cambria Math" panose="02040503050406030204" pitchFamily="18" charset="0"/>
                      </a:rPr>
                      <m:t>+1 </m:t>
                    </m:r>
                  </m:oMath>
                </a14:m>
                <a:r>
                  <a:rPr lang="en-US" dirty="0"/>
                  <a:t>(EL)</a:t>
                </a:r>
              </a:p>
              <a:p>
                <a:endParaRPr lang="en-US" dirty="0"/>
              </a:p>
            </p:txBody>
          </p:sp>
        </mc:Choice>
        <mc:Fallback xmlns="">
          <p:sp>
            <p:nvSpPr>
              <p:cNvPr id="3" name="Content Placeholder 2">
                <a:extLst>
                  <a:ext uri="{FF2B5EF4-FFF2-40B4-BE49-F238E27FC236}">
                    <a16:creationId xmlns:a16="http://schemas.microsoft.com/office/drawing/2014/main" id="{96DC8C7A-66D1-938C-C302-23023E22FC51}"/>
                  </a:ext>
                </a:extLst>
              </p:cNvPr>
              <p:cNvSpPr>
                <a:spLocks noGrp="1" noRot="1" noChangeAspect="1" noMove="1" noResize="1" noEditPoints="1" noAdjustHandles="1" noChangeArrowheads="1" noChangeShapeType="1" noTextEdit="1"/>
              </p:cNvSpPr>
              <p:nvPr>
                <p:ph idx="1"/>
              </p:nvPr>
            </p:nvSpPr>
            <p:spPr>
              <a:blipFill>
                <a:blip r:embed="rId3"/>
                <a:stretch>
                  <a:fillRect l="-1206" t="-2326"/>
                </a:stretch>
              </a:blipFill>
            </p:spPr>
            <p:txBody>
              <a:bodyPr/>
              <a:lstStyle/>
              <a:p>
                <a:r>
                  <a:rPr lang="en-US">
                    <a:noFill/>
                  </a:rPr>
                  <a:t> </a:t>
                </a:r>
              </a:p>
            </p:txBody>
          </p:sp>
        </mc:Fallback>
      </mc:AlternateContent>
    </p:spTree>
    <p:extLst>
      <p:ext uri="{BB962C8B-B14F-4D97-AF65-F5344CB8AC3E}">
        <p14:creationId xmlns:p14="http://schemas.microsoft.com/office/powerpoint/2010/main" val="31510045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00E8FF-DFF9-0AB2-0CC2-6C045024C5BF}"/>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689FD8FA-F81F-DAE8-F5FB-2F810F821115}"/>
              </a:ext>
            </a:extLst>
          </p:cNvPr>
          <p:cNvSpPr>
            <a:spLocks noGrp="1"/>
          </p:cNvSpPr>
          <p:nvPr>
            <p:ph type="title"/>
          </p:nvPr>
        </p:nvSpPr>
        <p:spPr>
          <a:xfrm>
            <a:off x="699655" y="361444"/>
            <a:ext cx="10515600" cy="1325563"/>
          </a:xfrm>
        </p:spPr>
        <p:txBody>
          <a:bodyPr/>
          <a:lstStyle/>
          <a:p>
            <a:r>
              <a:rPr lang="en-US" dirty="0"/>
              <a:t>PASSO randomness in the plain model, SL</a:t>
            </a:r>
          </a:p>
        </p:txBody>
      </p:sp>
      <p:sp>
        <p:nvSpPr>
          <p:cNvPr id="3" name="Inhaltsplatzhalter 2">
            <a:extLst>
              <a:ext uri="{FF2B5EF4-FFF2-40B4-BE49-F238E27FC236}">
                <a16:creationId xmlns:a16="http://schemas.microsoft.com/office/drawing/2014/main" id="{67A5613B-8456-7E80-4CEB-7ABC30A2FA03}"/>
              </a:ext>
            </a:extLst>
          </p:cNvPr>
          <p:cNvSpPr>
            <a:spLocks noGrp="1"/>
          </p:cNvSpPr>
          <p:nvPr>
            <p:ph idx="1"/>
          </p:nvPr>
        </p:nvSpPr>
        <p:spPr/>
        <p:txBody>
          <a:bodyPr>
            <a:normAutofit/>
          </a:bodyPr>
          <a:lstStyle/>
          <a:p>
            <a:pPr lvl="1"/>
            <a:endParaRPr lang="en-US" dirty="0"/>
          </a:p>
          <a:p>
            <a:pPr marL="0" indent="0">
              <a:buNone/>
            </a:pPr>
            <a:endParaRPr lang="en-US" dirty="0"/>
          </a:p>
          <a:p>
            <a:pPr marL="0" indent="0">
              <a:buNone/>
            </a:pPr>
            <a:endParaRPr lang="en-US" dirty="0"/>
          </a:p>
          <a:p>
            <a:pPr marL="0" indent="0">
              <a:buNone/>
            </a:pPr>
            <a:endParaRPr lang="en-US" dirty="0"/>
          </a:p>
        </p:txBody>
      </p:sp>
      <p:sp>
        <p:nvSpPr>
          <p:cNvPr id="4" name="Foliennummernplatzhalter 3">
            <a:extLst>
              <a:ext uri="{FF2B5EF4-FFF2-40B4-BE49-F238E27FC236}">
                <a16:creationId xmlns:a16="http://schemas.microsoft.com/office/drawing/2014/main" id="{AC6B0C9F-A280-EDDD-3191-0554E9108007}"/>
              </a:ext>
            </a:extLst>
          </p:cNvPr>
          <p:cNvSpPr>
            <a:spLocks noGrp="1"/>
          </p:cNvSpPr>
          <p:nvPr>
            <p:ph type="sldNum" sz="quarter" idx="12"/>
          </p:nvPr>
        </p:nvSpPr>
        <p:spPr>
          <a:xfrm>
            <a:off x="8610600" y="6356350"/>
            <a:ext cx="2743200" cy="365125"/>
          </a:xfrm>
        </p:spPr>
        <p:txBody>
          <a:bodyPr/>
          <a:lstStyle/>
          <a:p>
            <a:fld id="{9B87267F-81ED-49AC-B7A8-A9CAB0B7F58D}" type="slidenum">
              <a:rPr lang="de-DE" smtClean="0"/>
              <a:t>29</a:t>
            </a:fld>
            <a:endParaRPr lang="de-DE"/>
          </a:p>
        </p:txBody>
      </p:sp>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3B4FE523-33F9-0B7E-49BF-22836C1137AF}"/>
                  </a:ext>
                </a:extLst>
              </p:cNvPr>
              <p:cNvGraphicFramePr>
                <a:graphicFrameLocks noGrp="1"/>
              </p:cNvGraphicFramePr>
              <p:nvPr>
                <p:extLst>
                  <p:ext uri="{D42A27DB-BD31-4B8C-83A1-F6EECF244321}">
                    <p14:modId xmlns:p14="http://schemas.microsoft.com/office/powerpoint/2010/main" val="4046721981"/>
                  </p:ext>
                </p:extLst>
              </p:nvPr>
            </p:nvGraphicFramePr>
            <p:xfrm>
              <a:off x="699655" y="2102715"/>
              <a:ext cx="10515600" cy="3549939"/>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val="1260372596"/>
                        </a:ext>
                      </a:extLst>
                    </a:gridCol>
                    <a:gridCol w="2628900">
                      <a:extLst>
                        <a:ext uri="{9D8B030D-6E8A-4147-A177-3AD203B41FA5}">
                          <a16:colId xmlns:a16="http://schemas.microsoft.com/office/drawing/2014/main" val="1721589989"/>
                        </a:ext>
                      </a:extLst>
                    </a:gridCol>
                    <a:gridCol w="2628900">
                      <a:extLst>
                        <a:ext uri="{9D8B030D-6E8A-4147-A177-3AD203B41FA5}">
                          <a16:colId xmlns:a16="http://schemas.microsoft.com/office/drawing/2014/main" val="808580625"/>
                        </a:ext>
                      </a:extLst>
                    </a:gridCol>
                    <a:gridCol w="2628900">
                      <a:extLst>
                        <a:ext uri="{9D8B030D-6E8A-4147-A177-3AD203B41FA5}">
                          <a16:colId xmlns:a16="http://schemas.microsoft.com/office/drawing/2014/main" val="2812602658"/>
                        </a:ext>
                      </a:extLst>
                    </a:gridCol>
                  </a:tblGrid>
                  <a:tr h="382507">
                    <a:tc>
                      <a:txBody>
                        <a:bodyPr/>
                        <a:lstStyle/>
                        <a:p>
                          <a:pPr algn="ctr"/>
                          <a:r>
                            <a:rPr lang="en-US" sz="2000" dirty="0"/>
                            <a:t>Assumptions</a:t>
                          </a:r>
                          <a:endParaRPr lang="en-US" dirty="0"/>
                        </a:p>
                      </a:txBody>
                      <a:tcPr/>
                    </a:tc>
                    <a:tc>
                      <a:txBody>
                        <a:bodyPr/>
                        <a:lstStyle/>
                        <a:p>
                          <a:pPr algn="ctr"/>
                          <a:r>
                            <a:rPr lang="en-US" sz="2000" dirty="0"/>
                            <a:t># of Parties</a:t>
                          </a:r>
                        </a:p>
                      </a:txBody>
                      <a:tcPr/>
                    </a:tc>
                    <a:tc>
                      <a:txBody>
                        <a:bodyPr/>
                        <a:lstStyle/>
                        <a:p>
                          <a:pPr algn="ctr"/>
                          <a:r>
                            <a:rPr lang="en-US" sz="2000" dirty="0"/>
                            <a:t>Poly-time</a:t>
                          </a:r>
                        </a:p>
                      </a:txBody>
                      <a:tcPr/>
                    </a:tc>
                    <a:tc>
                      <a:txBody>
                        <a:bodyPr/>
                        <a:lstStyle/>
                        <a:p>
                          <a:pPr algn="ctr"/>
                          <a:r>
                            <a:rPr lang="en-US" sz="2000" dirty="0"/>
                            <a:t>Source</a:t>
                          </a:r>
                        </a:p>
                      </a:txBody>
                      <a:tcPr/>
                    </a:tc>
                    <a:extLst>
                      <a:ext uri="{0D108BD9-81ED-4DB2-BD59-A6C34878D82A}">
                        <a16:rowId xmlns:a16="http://schemas.microsoft.com/office/drawing/2014/main" val="608717120"/>
                      </a:ext>
                    </a:extLst>
                  </a:tr>
                  <a:tr h="394092">
                    <a:tc>
                      <a:txBody>
                        <a:bodyPr/>
                        <a:lstStyle/>
                        <a:p>
                          <a:pPr algn="ctr"/>
                          <a:r>
                            <a:rPr lang="en-US" sz="2000" dirty="0"/>
                            <a:t>Unconditional</a:t>
                          </a:r>
                        </a:p>
                      </a:txBody>
                      <a:tcPr/>
                    </a:tc>
                    <a:tc>
                      <a:txBody>
                        <a:bodyPr/>
                        <a:lstStyle/>
                        <a:p>
                          <a:pPr algn="ctr"/>
                          <a14:m>
                            <m:oMathPara xmlns:m="http://schemas.openxmlformats.org/officeDocument/2006/math">
                              <m:oMathParaPr>
                                <m:jc m:val="centerGroup"/>
                              </m:oMathParaPr>
                              <m:oMath xmlns:m="http://schemas.openxmlformats.org/officeDocument/2006/math">
                                <m:r>
                                  <a:rPr lang="en-US" sz="2000" i="1" dirty="0" smtClean="0">
                                    <a:latin typeface="Cambria Math" panose="02040503050406030204" pitchFamily="18" charset="0"/>
                                  </a:rPr>
                                  <m:t>6</m:t>
                                </m:r>
                                <m:r>
                                  <a:rPr lang="en-US" sz="2000" i="1" dirty="0" smtClean="0">
                                    <a:latin typeface="Cambria Math" panose="02040503050406030204" pitchFamily="18" charset="0"/>
                                  </a:rPr>
                                  <m:t>𝑡</m:t>
                                </m:r>
                                <m:r>
                                  <a:rPr lang="en-US" sz="2000" i="1" dirty="0" smtClean="0">
                                    <a:latin typeface="Cambria Math" panose="02040503050406030204" pitchFamily="18" charset="0"/>
                                  </a:rPr>
                                  <m:t>+1</m:t>
                                </m:r>
                              </m:oMath>
                            </m:oMathPara>
                          </a14:m>
                          <a:endParaRPr lang="en-US" sz="2000" dirty="0"/>
                        </a:p>
                      </a:txBody>
                      <a:tcPr/>
                    </a:tc>
                    <a:tc>
                      <a:txBody>
                        <a:bodyPr/>
                        <a:lstStyle/>
                        <a:p>
                          <a:pPr algn="ctr"/>
                          <a:r>
                            <a:rPr lang="en-US" sz="2000" dirty="0"/>
                            <a:t>For </a:t>
                          </a:r>
                          <a14:m>
                            <m:oMath xmlns:m="http://schemas.openxmlformats.org/officeDocument/2006/math">
                              <m:r>
                                <a:rPr lang="en-US" sz="2000" i="1" dirty="0" smtClean="0">
                                  <a:latin typeface="Cambria Math" panose="02040503050406030204" pitchFamily="18" charset="0"/>
                                </a:rPr>
                                <m:t>𝑡</m:t>
                              </m:r>
                              <m:r>
                                <a:rPr lang="en-US" sz="2000" i="1" dirty="0" smtClean="0">
                                  <a:latin typeface="Cambria Math" panose="02040503050406030204" pitchFamily="18" charset="0"/>
                                </a:rPr>
                                <m:t>=</m:t>
                              </m:r>
                              <m:r>
                                <a:rPr lang="en-US" sz="2000" i="1" dirty="0" smtClean="0">
                                  <a:latin typeface="Cambria Math" panose="02040503050406030204" pitchFamily="18" charset="0"/>
                                </a:rPr>
                                <m:t>𝑂</m:t>
                              </m:r>
                              <m:r>
                                <a:rPr lang="en-US" sz="2000" i="1" dirty="0" smtClean="0">
                                  <a:latin typeface="Cambria Math" panose="02040503050406030204" pitchFamily="18" charset="0"/>
                                </a:rPr>
                                <m:t>(</m:t>
                              </m:r>
                              <m:r>
                                <m:rPr>
                                  <m:sty m:val="p"/>
                                </m:rPr>
                                <a:rPr lang="en-US" sz="2000" i="1" dirty="0" smtClean="0">
                                  <a:latin typeface="Cambria Math" panose="02040503050406030204" pitchFamily="18" charset="0"/>
                                </a:rPr>
                                <m:t>log</m:t>
                              </m:r>
                              <m:r>
                                <a:rPr lang="en-US" sz="2000" i="1" dirty="0" smtClean="0">
                                  <a:latin typeface="Cambria Math" panose="02040503050406030204" pitchFamily="18" charset="0"/>
                                </a:rPr>
                                <m:t>⁡</m:t>
                              </m:r>
                              <m:r>
                                <a:rPr lang="en-US" sz="2000" i="1" dirty="0" smtClean="0">
                                  <a:latin typeface="Cambria Math" panose="02040503050406030204" pitchFamily="18" charset="0"/>
                                  <a:ea typeface="Cambria Math" panose="02040503050406030204" pitchFamily="18" charset="0"/>
                                </a:rPr>
                                <m:t>𝜆</m:t>
                              </m:r>
                              <m:r>
                                <a:rPr lang="en-US" sz="2000" i="1" dirty="0" smtClean="0">
                                  <a:latin typeface="Cambria Math" panose="02040503050406030204" pitchFamily="18" charset="0"/>
                                </a:rPr>
                                <m:t>)</m:t>
                              </m:r>
                            </m:oMath>
                          </a14:m>
                          <a:endParaRPr lang="en-US" sz="2000" dirty="0"/>
                        </a:p>
                      </a:txBody>
                      <a:tcPr/>
                    </a:tc>
                    <a:tc>
                      <a:txBody>
                        <a:bodyPr/>
                        <a:lstStyle/>
                        <a:p>
                          <a:pPr algn="ctr"/>
                          <a:r>
                            <a:rPr lang="en-US" sz="2000" dirty="0"/>
                            <a:t>[NRO21]</a:t>
                          </a:r>
                        </a:p>
                      </a:txBody>
                      <a:tcPr/>
                    </a:tc>
                    <a:extLst>
                      <a:ext uri="{0D108BD9-81ED-4DB2-BD59-A6C34878D82A}">
                        <a16:rowId xmlns:a16="http://schemas.microsoft.com/office/drawing/2014/main" val="3523817170"/>
                      </a:ext>
                    </a:extLst>
                  </a:tr>
                  <a:tr h="382507">
                    <a:tc>
                      <a:txBody>
                        <a:bodyPr/>
                        <a:lstStyle/>
                        <a:p>
                          <a:pPr algn="ctr"/>
                          <a:r>
                            <a:rPr lang="en-US" sz="2000" dirty="0"/>
                            <a:t>DDH</a:t>
                          </a:r>
                        </a:p>
                      </a:txBody>
                      <a:tcPr/>
                    </a:tc>
                    <a:tc>
                      <a:txBody>
                        <a:bodyPr/>
                        <a:lstStyle/>
                        <a:p>
                          <a:pPr algn="ctr"/>
                          <a14:m>
                            <m:oMathPara xmlns:m="http://schemas.openxmlformats.org/officeDocument/2006/math">
                              <m:oMathParaPr>
                                <m:jc m:val="centerGroup"/>
                              </m:oMathParaPr>
                              <m:oMath xmlns:m="http://schemas.openxmlformats.org/officeDocument/2006/math">
                                <m:r>
                                  <a:rPr lang="en-US" sz="2000" i="1" dirty="0" smtClean="0">
                                    <a:latin typeface="Cambria Math" panose="02040503050406030204" pitchFamily="18" charset="0"/>
                                  </a:rPr>
                                  <m:t>5</m:t>
                                </m:r>
                                <m:r>
                                  <a:rPr lang="en-US" sz="2000" i="1" dirty="0" smtClean="0">
                                    <a:latin typeface="Cambria Math" panose="02040503050406030204" pitchFamily="18" charset="0"/>
                                  </a:rPr>
                                  <m:t>𝑡</m:t>
                                </m:r>
                                <m:r>
                                  <a:rPr lang="en-US" sz="2000" i="1" dirty="0" smtClean="0">
                                    <a:latin typeface="Cambria Math" panose="02040503050406030204" pitchFamily="18" charset="0"/>
                                  </a:rPr>
                                  <m:t>+4</m:t>
                                </m:r>
                              </m:oMath>
                            </m:oMathPara>
                          </a14:m>
                          <a:endParaRPr lang="en-US" sz="2000" dirty="0"/>
                        </a:p>
                      </a:txBody>
                      <a:tcPr/>
                    </a:tc>
                    <a:tc>
                      <a:txBody>
                        <a:bodyPr/>
                        <a:lstStyle/>
                        <a:p>
                          <a:pPr algn="ctr"/>
                          <a:r>
                            <a:rPr lang="en-US" sz="2000" dirty="0"/>
                            <a:t>Any </a:t>
                          </a:r>
                          <a14:m>
                            <m:oMath xmlns:m="http://schemas.openxmlformats.org/officeDocument/2006/math">
                              <m:r>
                                <a:rPr lang="en-US" sz="2000" i="1" dirty="0" smtClean="0">
                                  <a:latin typeface="Cambria Math" panose="02040503050406030204" pitchFamily="18" charset="0"/>
                                </a:rPr>
                                <m:t>𝑡</m:t>
                              </m:r>
                            </m:oMath>
                          </a14:m>
                          <a:endParaRPr lang="en-US" sz="2000" dirty="0"/>
                        </a:p>
                      </a:txBody>
                      <a:tcPr/>
                    </a:tc>
                    <a:tc>
                      <a:txBody>
                        <a:bodyPr/>
                        <a:lstStyle/>
                        <a:p>
                          <a:pPr algn="ctr"/>
                          <a:r>
                            <a:rPr lang="en-US" sz="2000" dirty="0"/>
                            <a:t>[FC’24]</a:t>
                          </a:r>
                        </a:p>
                      </a:txBody>
                      <a:tcPr/>
                    </a:tc>
                    <a:extLst>
                      <a:ext uri="{0D108BD9-81ED-4DB2-BD59-A6C34878D82A}">
                        <a16:rowId xmlns:a16="http://schemas.microsoft.com/office/drawing/2014/main" val="3788276440"/>
                      </a:ext>
                    </a:extLst>
                  </a:tr>
                  <a:tr h="449291">
                    <a:tc>
                      <a:txBody>
                        <a:bodyPr/>
                        <a:lstStyle/>
                        <a:p>
                          <a:pPr algn="ctr"/>
                          <a:r>
                            <a:rPr lang="en-US" sz="2000" dirty="0"/>
                            <a:t>One-way functions</a:t>
                          </a:r>
                        </a:p>
                      </a:txBody>
                      <a:tcPr/>
                    </a:tc>
                    <a:tc>
                      <a:txBody>
                        <a:bodyPr/>
                        <a:lstStyle/>
                        <a:p>
                          <a:pPr algn="ctr"/>
                          <a14:m>
                            <m:oMathPara xmlns:m="http://schemas.openxmlformats.org/officeDocument/2006/math">
                              <m:oMathParaPr>
                                <m:jc m:val="centerGroup"/>
                              </m:oMathParaPr>
                              <m:oMath xmlns:m="http://schemas.openxmlformats.org/officeDocument/2006/math">
                                <m:r>
                                  <a:rPr lang="en-US" sz="2000" i="1" dirty="0" smtClean="0">
                                    <a:latin typeface="Cambria Math" panose="02040503050406030204" pitchFamily="18" charset="0"/>
                                  </a:rPr>
                                  <m:t>6</m:t>
                                </m:r>
                                <m:r>
                                  <a:rPr lang="en-US" sz="2000" i="1" dirty="0" smtClean="0">
                                    <a:latin typeface="Cambria Math" panose="02040503050406030204" pitchFamily="18" charset="0"/>
                                  </a:rPr>
                                  <m:t>𝑡</m:t>
                                </m:r>
                                <m:r>
                                  <a:rPr lang="en-US" sz="2000" i="1" dirty="0" smtClean="0">
                                    <a:latin typeface="Cambria Math" panose="02040503050406030204" pitchFamily="18" charset="0"/>
                                  </a:rPr>
                                  <m:t>+3</m:t>
                                </m:r>
                              </m:oMath>
                            </m:oMathPara>
                          </a14:m>
                          <a:endParaRPr lang="en-US" sz="2000" dirty="0"/>
                        </a:p>
                      </a:txBody>
                      <a:tcPr/>
                    </a:tc>
                    <a:tc>
                      <a:txBody>
                        <a:bodyPr/>
                        <a:lstStyle/>
                        <a:p>
                          <a:pPr algn="ctr"/>
                          <a:r>
                            <a:rPr lang="en-US" sz="2000" dirty="0"/>
                            <a:t>Any </a:t>
                          </a:r>
                          <a14:m>
                            <m:oMath xmlns:m="http://schemas.openxmlformats.org/officeDocument/2006/math">
                              <m:r>
                                <a:rPr lang="en-US" sz="2000" i="1" dirty="0" smtClean="0">
                                  <a:latin typeface="Cambria Math" panose="02040503050406030204" pitchFamily="18" charset="0"/>
                                </a:rPr>
                                <m:t>𝑡</m:t>
                              </m:r>
                            </m:oMath>
                          </a14:m>
                          <a:endParaRPr lang="en-US" sz="20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[This work]</a:t>
                          </a:r>
                        </a:p>
                      </a:txBody>
                      <a:tcPr/>
                    </a:tc>
                    <a:extLst>
                      <a:ext uri="{0D108BD9-81ED-4DB2-BD59-A6C34878D82A}">
                        <a16:rowId xmlns:a16="http://schemas.microsoft.com/office/drawing/2014/main" val="2141811482"/>
                      </a:ext>
                    </a:extLst>
                  </a:tr>
                  <a:tr h="672682">
                    <a:tc>
                      <a:txBody>
                        <a:bodyPr/>
                        <a:lstStyle/>
                        <a:p>
                          <a:pPr algn="ctr"/>
                          <a:r>
                            <a:rPr lang="en-US" sz="2000" dirty="0"/>
                            <a:t>Non-interactive commitments</a:t>
                          </a:r>
                        </a:p>
                      </a:txBody>
                      <a:tcPr/>
                    </a:tc>
                    <a:tc>
                      <a:txBody>
                        <a:bodyPr/>
                        <a:lstStyle/>
                        <a:p>
                          <a:pPr algn="ctr"/>
                          <a14:m>
                            <m:oMathPara xmlns:m="http://schemas.openxmlformats.org/officeDocument/2006/math">
                              <m:oMathParaPr>
                                <m:jc m:val="centerGroup"/>
                              </m:oMathParaPr>
                              <m:oMath xmlns:m="http://schemas.openxmlformats.org/officeDocument/2006/math">
                                <m:r>
                                  <a:rPr lang="en-US" sz="2000" i="1" dirty="0" smtClean="0">
                                    <a:latin typeface="Cambria Math" panose="02040503050406030204" pitchFamily="18" charset="0"/>
                                  </a:rPr>
                                  <m:t>5</m:t>
                                </m:r>
                                <m:r>
                                  <a:rPr lang="en-US" sz="2000" i="1" dirty="0" smtClean="0">
                                    <a:latin typeface="Cambria Math" panose="02040503050406030204" pitchFamily="18" charset="0"/>
                                  </a:rPr>
                                  <m:t>𝑡</m:t>
                                </m:r>
                                <m:r>
                                  <a:rPr lang="en-US" sz="2000" i="1" dirty="0" smtClean="0">
                                    <a:latin typeface="Cambria Math" panose="02040503050406030204" pitchFamily="18" charset="0"/>
                                  </a:rPr>
                                  <m:t>+2</m:t>
                                </m:r>
                              </m:oMath>
                            </m:oMathPara>
                          </a14:m>
                          <a:endParaRPr lang="en-US" sz="2000" dirty="0"/>
                        </a:p>
                      </a:txBody>
                      <a:tcPr/>
                    </a:tc>
                    <a:tc>
                      <a:txBody>
                        <a:bodyPr/>
                        <a:lstStyle/>
                        <a:p>
                          <a:pPr algn="ctr"/>
                          <a:r>
                            <a:rPr lang="en-US" sz="2000" dirty="0"/>
                            <a:t>Any </a:t>
                          </a:r>
                          <a14:m>
                            <m:oMath xmlns:m="http://schemas.openxmlformats.org/officeDocument/2006/math">
                              <m:r>
                                <a:rPr lang="en-US" sz="2000" i="1" dirty="0" smtClean="0">
                                  <a:latin typeface="Cambria Math" panose="02040503050406030204" pitchFamily="18" charset="0"/>
                                </a:rPr>
                                <m:t>𝑡</m:t>
                              </m:r>
                            </m:oMath>
                          </a14:m>
                          <a:endParaRPr lang="en-US" sz="20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[This work]</a:t>
                          </a:r>
                        </a:p>
                      </a:txBody>
                      <a:tcPr/>
                    </a:tc>
                    <a:extLst>
                      <a:ext uri="{0D108BD9-81ED-4DB2-BD59-A6C34878D82A}">
                        <a16:rowId xmlns:a16="http://schemas.microsoft.com/office/drawing/2014/main" val="263298516"/>
                      </a:ext>
                    </a:extLst>
                  </a:tr>
                  <a:tr h="67674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Non-interactive commitments</a:t>
                          </a:r>
                        </a:p>
                      </a:txBody>
                      <a:tcPr/>
                    </a:tc>
                    <a:tc>
                      <a:txBody>
                        <a:bodyPr/>
                        <a:lstStyle/>
                        <a:p>
                          <a:pPr algn="ctr"/>
                          <a14:m>
                            <m:oMathPara xmlns:m="http://schemas.openxmlformats.org/officeDocument/2006/math">
                              <m:oMathParaPr>
                                <m:jc m:val="centerGroup"/>
                              </m:oMathParaPr>
                              <m:oMath xmlns:m="http://schemas.openxmlformats.org/officeDocument/2006/math">
                                <m:r>
                                  <a:rPr lang="en-US" sz="2000" i="1" dirty="0" smtClean="0">
                                    <a:latin typeface="Cambria Math" panose="02040503050406030204" pitchFamily="18" charset="0"/>
                                  </a:rPr>
                                  <m:t>4</m:t>
                                </m:r>
                                <m:r>
                                  <a:rPr lang="en-US" sz="2000" i="1" dirty="0" smtClean="0">
                                    <a:latin typeface="Cambria Math" panose="02040503050406030204" pitchFamily="18" charset="0"/>
                                  </a:rPr>
                                  <m:t>𝑡</m:t>
                                </m:r>
                              </m:oMath>
                            </m:oMathPara>
                          </a14:m>
                          <a:endParaRPr lang="en-US" sz="2000" dirty="0"/>
                        </a:p>
                      </a:txBody>
                      <a:tcPr/>
                    </a:tc>
                    <a:tc>
                      <a:txBody>
                        <a:bodyPr/>
                        <a:lstStyle/>
                        <a:p>
                          <a:pPr algn="ctr"/>
                          <a:r>
                            <a:rPr lang="en-US" sz="2000" dirty="0"/>
                            <a:t>For </a:t>
                          </a:r>
                          <a14:m>
                            <m:oMath xmlns:m="http://schemas.openxmlformats.org/officeDocument/2006/math">
                              <m:r>
                                <a:rPr lang="en-US" sz="2000" i="1" dirty="0" smtClean="0">
                                  <a:latin typeface="Cambria Math" panose="02040503050406030204" pitchFamily="18" charset="0"/>
                                </a:rPr>
                                <m:t>𝑡</m:t>
                              </m:r>
                              <m:r>
                                <a:rPr lang="en-US" sz="2000" i="1" dirty="0" smtClean="0">
                                  <a:latin typeface="Cambria Math" panose="02040503050406030204" pitchFamily="18" charset="0"/>
                                </a:rPr>
                                <m:t>=</m:t>
                              </m:r>
                              <m:r>
                                <a:rPr lang="en-US" sz="2000" i="1" dirty="0" smtClean="0">
                                  <a:latin typeface="Cambria Math" panose="02040503050406030204" pitchFamily="18" charset="0"/>
                                </a:rPr>
                                <m:t>𝑂</m:t>
                              </m:r>
                              <m:r>
                                <a:rPr lang="en-US" sz="2000" i="1" dirty="0" smtClean="0">
                                  <a:latin typeface="Cambria Math" panose="02040503050406030204" pitchFamily="18" charset="0"/>
                                </a:rPr>
                                <m:t>(</m:t>
                              </m:r>
                              <m:r>
                                <m:rPr>
                                  <m:sty m:val="p"/>
                                </m:rPr>
                                <a:rPr lang="en-US" sz="2000" i="1" dirty="0" smtClean="0">
                                  <a:latin typeface="Cambria Math" panose="02040503050406030204" pitchFamily="18" charset="0"/>
                                </a:rPr>
                                <m:t>log</m:t>
                              </m:r>
                              <m:r>
                                <a:rPr lang="en-US" sz="2000" i="1" dirty="0" smtClean="0">
                                  <a:latin typeface="Cambria Math" panose="02040503050406030204" pitchFamily="18" charset="0"/>
                                </a:rPr>
                                <m:t>⁡</m:t>
                              </m:r>
                              <m:r>
                                <a:rPr lang="en-US" sz="2000" i="1" dirty="0" smtClean="0">
                                  <a:latin typeface="Cambria Math" panose="02040503050406030204" pitchFamily="18" charset="0"/>
                                  <a:ea typeface="Cambria Math" panose="02040503050406030204" pitchFamily="18" charset="0"/>
                                </a:rPr>
                                <m:t>𝜆</m:t>
                              </m:r>
                              <m:r>
                                <a:rPr lang="en-US" sz="2000" i="1" dirty="0" smtClean="0">
                                  <a:latin typeface="Cambria Math" panose="02040503050406030204" pitchFamily="18" charset="0"/>
                                </a:rPr>
                                <m:t>)</m:t>
                              </m:r>
                            </m:oMath>
                          </a14:m>
                          <a:endParaRPr lang="en-US" sz="20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[This work]</a:t>
                          </a:r>
                        </a:p>
                      </a:txBody>
                      <a:tcPr/>
                    </a:tc>
                    <a:extLst>
                      <a:ext uri="{0D108BD9-81ED-4DB2-BD59-A6C34878D82A}">
                        <a16:rowId xmlns:a16="http://schemas.microsoft.com/office/drawing/2014/main" val="790531917"/>
                      </a:ext>
                    </a:extLst>
                  </a:tr>
                  <a:tr h="509848">
                    <a:tc>
                      <a:txBody>
                        <a:bodyPr/>
                        <a:lstStyle/>
                        <a:p>
                          <a:pPr algn="ctr"/>
                          <a:r>
                            <a:rPr lang="en-US" sz="2000" dirty="0"/>
                            <a:t>Impossible</a:t>
                          </a:r>
                        </a:p>
                      </a:txBody>
                      <a:tcPr>
                        <a:solidFill>
                          <a:srgbClr val="92D050"/>
                        </a:solidFill>
                      </a:tcPr>
                    </a:tc>
                    <a:tc>
                      <a:txBody>
                        <a:bodyPr/>
                        <a:lstStyle/>
                        <a:p>
                          <a:pPr algn="ctr"/>
                          <a14:m>
                            <m:oMathPara xmlns:m="http://schemas.openxmlformats.org/officeDocument/2006/math">
                              <m:oMathParaPr>
                                <m:jc m:val="centerGroup"/>
                              </m:oMathParaPr>
                              <m:oMath xmlns:m="http://schemas.openxmlformats.org/officeDocument/2006/math">
                                <m:r>
                                  <a:rPr lang="en-US" sz="2000" i="1" dirty="0" smtClean="0">
                                    <a:latin typeface="Cambria Math" panose="02040503050406030204" pitchFamily="18" charset="0"/>
                                  </a:rPr>
                                  <m:t>&lt;3</m:t>
                                </m:r>
                                <m:r>
                                  <a:rPr lang="en-US" sz="2000" i="1" dirty="0" smtClean="0">
                                    <a:latin typeface="Cambria Math" panose="02040503050406030204" pitchFamily="18" charset="0"/>
                                  </a:rPr>
                                  <m:t>𝑡</m:t>
                                </m:r>
                                <m:r>
                                  <a:rPr lang="en-US" sz="2000" i="1" dirty="0" smtClean="0">
                                    <a:latin typeface="Cambria Math" panose="02040503050406030204" pitchFamily="18" charset="0"/>
                                  </a:rPr>
                                  <m:t>+1</m:t>
                                </m:r>
                              </m:oMath>
                            </m:oMathPara>
                          </a14:m>
                          <a:endParaRPr lang="en-US" sz="2000" dirty="0"/>
                        </a:p>
                      </a:txBody>
                      <a:tcPr>
                        <a:solidFill>
                          <a:srgbClr val="92D050"/>
                        </a:solidFill>
                      </a:tcPr>
                    </a:tc>
                    <a:tc>
                      <a:txBody>
                        <a:bodyPr/>
                        <a:lstStyle/>
                        <a:p>
                          <a:pPr algn="ctr"/>
                          <a:r>
                            <a:rPr lang="en-US" sz="2000" dirty="0"/>
                            <a:t>---</a:t>
                          </a:r>
                        </a:p>
                      </a:txBody>
                      <a:tcP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[This work]</a:t>
                          </a:r>
                        </a:p>
                      </a:txBody>
                      <a:tcPr>
                        <a:solidFill>
                          <a:srgbClr val="92D050"/>
                        </a:solidFill>
                      </a:tcPr>
                    </a:tc>
                    <a:extLst>
                      <a:ext uri="{0D108BD9-81ED-4DB2-BD59-A6C34878D82A}">
                        <a16:rowId xmlns:a16="http://schemas.microsoft.com/office/drawing/2014/main" val="4161101761"/>
                      </a:ext>
                    </a:extLst>
                  </a:tr>
                </a:tbl>
              </a:graphicData>
            </a:graphic>
          </p:graphicFrame>
        </mc:Choice>
        <mc:Fallback xmlns="">
          <p:graphicFrame>
            <p:nvGraphicFramePr>
              <p:cNvPr id="5" name="Table 4">
                <a:extLst>
                  <a:ext uri="{FF2B5EF4-FFF2-40B4-BE49-F238E27FC236}">
                    <a16:creationId xmlns:a16="http://schemas.microsoft.com/office/drawing/2014/main" id="{3B4FE523-33F9-0B7E-49BF-22836C1137AF}"/>
                  </a:ext>
                </a:extLst>
              </p:cNvPr>
              <p:cNvGraphicFramePr>
                <a:graphicFrameLocks noGrp="1"/>
              </p:cNvGraphicFramePr>
              <p:nvPr>
                <p:extLst>
                  <p:ext uri="{D42A27DB-BD31-4B8C-83A1-F6EECF244321}">
                    <p14:modId xmlns:p14="http://schemas.microsoft.com/office/powerpoint/2010/main" val="4046721981"/>
                  </p:ext>
                </p:extLst>
              </p:nvPr>
            </p:nvGraphicFramePr>
            <p:xfrm>
              <a:off x="699655" y="2102715"/>
              <a:ext cx="10515600" cy="3549939"/>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val="1260372596"/>
                        </a:ext>
                      </a:extLst>
                    </a:gridCol>
                    <a:gridCol w="2628900">
                      <a:extLst>
                        <a:ext uri="{9D8B030D-6E8A-4147-A177-3AD203B41FA5}">
                          <a16:colId xmlns:a16="http://schemas.microsoft.com/office/drawing/2014/main" val="1721589989"/>
                        </a:ext>
                      </a:extLst>
                    </a:gridCol>
                    <a:gridCol w="2628900">
                      <a:extLst>
                        <a:ext uri="{9D8B030D-6E8A-4147-A177-3AD203B41FA5}">
                          <a16:colId xmlns:a16="http://schemas.microsoft.com/office/drawing/2014/main" val="808580625"/>
                        </a:ext>
                      </a:extLst>
                    </a:gridCol>
                    <a:gridCol w="2628900">
                      <a:extLst>
                        <a:ext uri="{9D8B030D-6E8A-4147-A177-3AD203B41FA5}">
                          <a16:colId xmlns:a16="http://schemas.microsoft.com/office/drawing/2014/main" val="2812602658"/>
                        </a:ext>
                      </a:extLst>
                    </a:gridCol>
                  </a:tblGrid>
                  <a:tr h="396240">
                    <a:tc>
                      <a:txBody>
                        <a:bodyPr/>
                        <a:lstStyle/>
                        <a:p>
                          <a:pPr algn="ctr"/>
                          <a:r>
                            <a:rPr lang="en-US" sz="2000" dirty="0"/>
                            <a:t>Assumptions</a:t>
                          </a:r>
                          <a:endParaRPr lang="en-US" dirty="0"/>
                        </a:p>
                      </a:txBody>
                      <a:tcPr/>
                    </a:tc>
                    <a:tc>
                      <a:txBody>
                        <a:bodyPr/>
                        <a:lstStyle/>
                        <a:p>
                          <a:pPr algn="ctr"/>
                          <a:r>
                            <a:rPr lang="en-US" sz="2000" dirty="0"/>
                            <a:t># of Parties</a:t>
                          </a:r>
                        </a:p>
                      </a:txBody>
                      <a:tcPr/>
                    </a:tc>
                    <a:tc>
                      <a:txBody>
                        <a:bodyPr/>
                        <a:lstStyle/>
                        <a:p>
                          <a:pPr algn="ctr"/>
                          <a:r>
                            <a:rPr lang="en-US" sz="2000" dirty="0"/>
                            <a:t>Poly-time</a:t>
                          </a:r>
                        </a:p>
                      </a:txBody>
                      <a:tcPr/>
                    </a:tc>
                    <a:tc>
                      <a:txBody>
                        <a:bodyPr/>
                        <a:lstStyle/>
                        <a:p>
                          <a:pPr algn="ctr"/>
                          <a:r>
                            <a:rPr lang="en-US" sz="2000" dirty="0"/>
                            <a:t>Source</a:t>
                          </a:r>
                        </a:p>
                      </a:txBody>
                      <a:tcPr/>
                    </a:tc>
                    <a:extLst>
                      <a:ext uri="{0D108BD9-81ED-4DB2-BD59-A6C34878D82A}">
                        <a16:rowId xmlns:a16="http://schemas.microsoft.com/office/drawing/2014/main" val="608717120"/>
                      </a:ext>
                    </a:extLst>
                  </a:tr>
                  <a:tr h="396240">
                    <a:tc>
                      <a:txBody>
                        <a:bodyPr/>
                        <a:lstStyle/>
                        <a:p>
                          <a:pPr algn="ctr"/>
                          <a:r>
                            <a:rPr lang="en-US" sz="2000" dirty="0"/>
                            <a:t>Unconditional</a:t>
                          </a:r>
                        </a:p>
                      </a:txBody>
                      <a:tcPr/>
                    </a:tc>
                    <a:tc>
                      <a:txBody>
                        <a:bodyPr/>
                        <a:lstStyle/>
                        <a:p>
                          <a:endParaRPr lang="de-DE"/>
                        </a:p>
                      </a:txBody>
                      <a:tcPr>
                        <a:blipFill>
                          <a:blip r:embed="rId3"/>
                          <a:stretch>
                            <a:fillRect l="-100464" t="-107692" r="-201160" b="-701538"/>
                          </a:stretch>
                        </a:blipFill>
                      </a:tcPr>
                    </a:tc>
                    <a:tc>
                      <a:txBody>
                        <a:bodyPr/>
                        <a:lstStyle/>
                        <a:p>
                          <a:endParaRPr lang="de-DE"/>
                        </a:p>
                      </a:txBody>
                      <a:tcPr>
                        <a:blipFill>
                          <a:blip r:embed="rId3"/>
                          <a:stretch>
                            <a:fillRect l="-200000" t="-107692" r="-100694" b="-701538"/>
                          </a:stretch>
                        </a:blipFill>
                      </a:tcPr>
                    </a:tc>
                    <a:tc>
                      <a:txBody>
                        <a:bodyPr/>
                        <a:lstStyle/>
                        <a:p>
                          <a:pPr algn="ctr"/>
                          <a:r>
                            <a:rPr lang="en-US" sz="2000" dirty="0"/>
                            <a:t>[NRO21]</a:t>
                          </a:r>
                        </a:p>
                      </a:txBody>
                      <a:tcPr/>
                    </a:tc>
                    <a:extLst>
                      <a:ext uri="{0D108BD9-81ED-4DB2-BD59-A6C34878D82A}">
                        <a16:rowId xmlns:a16="http://schemas.microsoft.com/office/drawing/2014/main" val="3523817170"/>
                      </a:ext>
                    </a:extLst>
                  </a:tr>
                  <a:tr h="396240">
                    <a:tc>
                      <a:txBody>
                        <a:bodyPr/>
                        <a:lstStyle/>
                        <a:p>
                          <a:pPr algn="ctr"/>
                          <a:r>
                            <a:rPr lang="en-US" sz="2000" dirty="0"/>
                            <a:t>DDH</a:t>
                          </a:r>
                        </a:p>
                      </a:txBody>
                      <a:tcPr/>
                    </a:tc>
                    <a:tc>
                      <a:txBody>
                        <a:bodyPr/>
                        <a:lstStyle/>
                        <a:p>
                          <a:endParaRPr lang="de-DE"/>
                        </a:p>
                      </a:txBody>
                      <a:tcPr>
                        <a:blipFill>
                          <a:blip r:embed="rId3"/>
                          <a:stretch>
                            <a:fillRect l="-100464" t="-204545" r="-201160" b="-590909"/>
                          </a:stretch>
                        </a:blipFill>
                      </a:tcPr>
                    </a:tc>
                    <a:tc>
                      <a:txBody>
                        <a:bodyPr/>
                        <a:lstStyle/>
                        <a:p>
                          <a:endParaRPr lang="de-DE"/>
                        </a:p>
                      </a:txBody>
                      <a:tcPr>
                        <a:blipFill>
                          <a:blip r:embed="rId3"/>
                          <a:stretch>
                            <a:fillRect l="-200000" t="-204545" r="-100694" b="-590909"/>
                          </a:stretch>
                        </a:blipFill>
                      </a:tcPr>
                    </a:tc>
                    <a:tc>
                      <a:txBody>
                        <a:bodyPr/>
                        <a:lstStyle/>
                        <a:p>
                          <a:pPr algn="ctr"/>
                          <a:r>
                            <a:rPr lang="en-US" sz="2000" dirty="0"/>
                            <a:t>[FC’24]</a:t>
                          </a:r>
                        </a:p>
                      </a:txBody>
                      <a:tcPr/>
                    </a:tc>
                    <a:extLst>
                      <a:ext uri="{0D108BD9-81ED-4DB2-BD59-A6C34878D82A}">
                        <a16:rowId xmlns:a16="http://schemas.microsoft.com/office/drawing/2014/main" val="3788276440"/>
                      </a:ext>
                    </a:extLst>
                  </a:tr>
                  <a:tr h="449291">
                    <a:tc>
                      <a:txBody>
                        <a:bodyPr/>
                        <a:lstStyle/>
                        <a:p>
                          <a:pPr algn="ctr"/>
                          <a:r>
                            <a:rPr lang="en-US" sz="2000" dirty="0"/>
                            <a:t>One-way functions</a:t>
                          </a:r>
                        </a:p>
                      </a:txBody>
                      <a:tcPr/>
                    </a:tc>
                    <a:tc>
                      <a:txBody>
                        <a:bodyPr/>
                        <a:lstStyle/>
                        <a:p>
                          <a:endParaRPr lang="de-DE"/>
                        </a:p>
                      </a:txBody>
                      <a:tcPr>
                        <a:blipFill>
                          <a:blip r:embed="rId3"/>
                          <a:stretch>
                            <a:fillRect l="-100464" t="-275342" r="-201160" b="-434247"/>
                          </a:stretch>
                        </a:blipFill>
                      </a:tcPr>
                    </a:tc>
                    <a:tc>
                      <a:txBody>
                        <a:bodyPr/>
                        <a:lstStyle/>
                        <a:p>
                          <a:endParaRPr lang="de-DE"/>
                        </a:p>
                      </a:txBody>
                      <a:tcPr>
                        <a:blipFill>
                          <a:blip r:embed="rId3"/>
                          <a:stretch>
                            <a:fillRect l="-200000" t="-275342" r="-100694" b="-434247"/>
                          </a:stretch>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[This work]</a:t>
                          </a:r>
                        </a:p>
                      </a:txBody>
                      <a:tcPr/>
                    </a:tc>
                    <a:extLst>
                      <a:ext uri="{0D108BD9-81ED-4DB2-BD59-A6C34878D82A}">
                        <a16:rowId xmlns:a16="http://schemas.microsoft.com/office/drawing/2014/main" val="2141811482"/>
                      </a:ext>
                    </a:extLst>
                  </a:tr>
                  <a:tr h="701040">
                    <a:tc>
                      <a:txBody>
                        <a:bodyPr/>
                        <a:lstStyle/>
                        <a:p>
                          <a:pPr algn="ctr"/>
                          <a:r>
                            <a:rPr lang="en-US" sz="2000" dirty="0"/>
                            <a:t>Non-interactive commitments</a:t>
                          </a:r>
                        </a:p>
                      </a:txBody>
                      <a:tcPr/>
                    </a:tc>
                    <a:tc>
                      <a:txBody>
                        <a:bodyPr/>
                        <a:lstStyle/>
                        <a:p>
                          <a:endParaRPr lang="de-DE"/>
                        </a:p>
                      </a:txBody>
                      <a:tcPr>
                        <a:blipFill>
                          <a:blip r:embed="rId3"/>
                          <a:stretch>
                            <a:fillRect l="-100464" t="-236207" r="-201160" b="-173276"/>
                          </a:stretch>
                        </a:blipFill>
                      </a:tcPr>
                    </a:tc>
                    <a:tc>
                      <a:txBody>
                        <a:bodyPr/>
                        <a:lstStyle/>
                        <a:p>
                          <a:endParaRPr lang="de-DE"/>
                        </a:p>
                      </a:txBody>
                      <a:tcPr>
                        <a:blipFill>
                          <a:blip r:embed="rId3"/>
                          <a:stretch>
                            <a:fillRect l="-200000" t="-236207" r="-100694" b="-173276"/>
                          </a:stretch>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[This work]</a:t>
                          </a:r>
                        </a:p>
                      </a:txBody>
                      <a:tcPr/>
                    </a:tc>
                    <a:extLst>
                      <a:ext uri="{0D108BD9-81ED-4DB2-BD59-A6C34878D82A}">
                        <a16:rowId xmlns:a16="http://schemas.microsoft.com/office/drawing/2014/main" val="263298516"/>
                      </a:ext>
                    </a:extLst>
                  </a:tr>
                  <a:tr h="7010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Non-interactive commitments</a:t>
                          </a:r>
                        </a:p>
                      </a:txBody>
                      <a:tcPr/>
                    </a:tc>
                    <a:tc>
                      <a:txBody>
                        <a:bodyPr/>
                        <a:lstStyle/>
                        <a:p>
                          <a:endParaRPr lang="de-DE"/>
                        </a:p>
                      </a:txBody>
                      <a:tcPr>
                        <a:blipFill>
                          <a:blip r:embed="rId3"/>
                          <a:stretch>
                            <a:fillRect l="-100464" t="-339130" r="-201160" b="-74783"/>
                          </a:stretch>
                        </a:blipFill>
                      </a:tcPr>
                    </a:tc>
                    <a:tc>
                      <a:txBody>
                        <a:bodyPr/>
                        <a:lstStyle/>
                        <a:p>
                          <a:endParaRPr lang="de-DE"/>
                        </a:p>
                      </a:txBody>
                      <a:tcPr>
                        <a:blipFill>
                          <a:blip r:embed="rId3"/>
                          <a:stretch>
                            <a:fillRect l="-200000" t="-339130" r="-100694" b="-74783"/>
                          </a:stretch>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[This work]</a:t>
                          </a:r>
                        </a:p>
                      </a:txBody>
                      <a:tcPr/>
                    </a:tc>
                    <a:extLst>
                      <a:ext uri="{0D108BD9-81ED-4DB2-BD59-A6C34878D82A}">
                        <a16:rowId xmlns:a16="http://schemas.microsoft.com/office/drawing/2014/main" val="790531917"/>
                      </a:ext>
                    </a:extLst>
                  </a:tr>
                  <a:tr h="509848">
                    <a:tc>
                      <a:txBody>
                        <a:bodyPr/>
                        <a:lstStyle/>
                        <a:p>
                          <a:pPr algn="ctr"/>
                          <a:r>
                            <a:rPr lang="en-US" sz="2000" dirty="0"/>
                            <a:t>Impossible</a:t>
                          </a:r>
                        </a:p>
                      </a:txBody>
                      <a:tcPr>
                        <a:solidFill>
                          <a:srgbClr val="92D050"/>
                        </a:solidFill>
                      </a:tcPr>
                    </a:tc>
                    <a:tc>
                      <a:txBody>
                        <a:bodyPr/>
                        <a:lstStyle/>
                        <a:p>
                          <a:endParaRPr lang="de-DE"/>
                        </a:p>
                      </a:txBody>
                      <a:tcPr>
                        <a:blipFill>
                          <a:blip r:embed="rId3"/>
                          <a:stretch>
                            <a:fillRect l="-100464" t="-601190" r="-201160" b="-2381"/>
                          </a:stretch>
                        </a:blipFill>
                      </a:tcPr>
                    </a:tc>
                    <a:tc>
                      <a:txBody>
                        <a:bodyPr/>
                        <a:lstStyle/>
                        <a:p>
                          <a:pPr algn="ctr"/>
                          <a:r>
                            <a:rPr lang="en-US" sz="2000" dirty="0"/>
                            <a:t>---</a:t>
                          </a:r>
                        </a:p>
                      </a:txBody>
                      <a:tcP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[This work]</a:t>
                          </a:r>
                        </a:p>
                      </a:txBody>
                      <a:tcPr>
                        <a:solidFill>
                          <a:srgbClr val="92D050"/>
                        </a:solidFill>
                      </a:tcPr>
                    </a:tc>
                    <a:extLst>
                      <a:ext uri="{0D108BD9-81ED-4DB2-BD59-A6C34878D82A}">
                        <a16:rowId xmlns:a16="http://schemas.microsoft.com/office/drawing/2014/main" val="4161101761"/>
                      </a:ext>
                    </a:extLst>
                  </a:tr>
                </a:tbl>
              </a:graphicData>
            </a:graphic>
          </p:graphicFrame>
        </mc:Fallback>
      </mc:AlternateContent>
    </p:spTree>
    <p:extLst>
      <p:ext uri="{BB962C8B-B14F-4D97-AF65-F5344CB8AC3E}">
        <p14:creationId xmlns:p14="http://schemas.microsoft.com/office/powerpoint/2010/main" val="16890793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FD3BB54A-6330-ED84-AB83-22330CB3647A}"/>
              </a:ext>
            </a:extLst>
          </p:cNvPr>
          <p:cNvSpPr>
            <a:spLocks noGrp="1"/>
          </p:cNvSpPr>
          <p:nvPr>
            <p:ph type="sldNum" sz="quarter" idx="12"/>
          </p:nvPr>
        </p:nvSpPr>
        <p:spPr/>
        <p:txBody>
          <a:bodyPr/>
          <a:lstStyle/>
          <a:p>
            <a:fld id="{9B87267F-81ED-49AC-B7A8-A9CAB0B7F58D}" type="slidenum">
              <a:rPr lang="de-DE" smtClean="0"/>
              <a:t>3</a:t>
            </a:fld>
            <a:endParaRPr lang="de-DE"/>
          </a:p>
        </p:txBody>
      </p:sp>
      <p:sp>
        <p:nvSpPr>
          <p:cNvPr id="9" name="Rechteck 8">
            <a:extLst>
              <a:ext uri="{FF2B5EF4-FFF2-40B4-BE49-F238E27FC236}">
                <a16:creationId xmlns:a16="http://schemas.microsoft.com/office/drawing/2014/main" id="{128F65D4-2348-C38D-1EDA-D34CA0301B0D}"/>
              </a:ext>
            </a:extLst>
          </p:cNvPr>
          <p:cNvSpPr/>
          <p:nvPr/>
        </p:nvSpPr>
        <p:spPr>
          <a:xfrm>
            <a:off x="6341403" y="2572032"/>
            <a:ext cx="104066" cy="1092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7">
            <a:extLst>
              <a:ext uri="{FF2B5EF4-FFF2-40B4-BE49-F238E27FC236}">
                <a16:creationId xmlns:a16="http://schemas.microsoft.com/office/drawing/2014/main" id="{DFF84454-46B8-7553-9682-830F55268766}"/>
              </a:ext>
            </a:extLst>
          </p:cNvPr>
          <p:cNvSpPr>
            <a:spLocks noGrp="1"/>
          </p:cNvSpPr>
          <p:nvPr>
            <p:ph idx="1"/>
          </p:nvPr>
        </p:nvSpPr>
        <p:spPr>
          <a:xfrm>
            <a:off x="838199" y="1825625"/>
            <a:ext cx="10515599" cy="4351338"/>
          </a:xfrm>
        </p:spPr>
        <p:txBody>
          <a:bodyPr>
            <a:normAutofit/>
          </a:bodyPr>
          <a:lstStyle/>
          <a:p>
            <a:pPr marL="0" indent="0">
              <a:buNone/>
            </a:pPr>
            <a:r>
              <a:rPr lang="en-US" sz="3200" dirty="0"/>
              <a:t>We want randomness that is:</a:t>
            </a:r>
          </a:p>
          <a:p>
            <a:pPr lvl="1"/>
            <a:r>
              <a:rPr lang="en-US" sz="2800" dirty="0"/>
              <a:t>Unpredictable</a:t>
            </a:r>
          </a:p>
          <a:p>
            <a:pPr lvl="1"/>
            <a:r>
              <a:rPr lang="en-US" sz="2800" dirty="0" err="1"/>
              <a:t>Unbiasable</a:t>
            </a:r>
            <a:endParaRPr lang="en-US" sz="2800" dirty="0"/>
          </a:p>
          <a:p>
            <a:pPr lvl="1"/>
            <a:r>
              <a:rPr lang="en-US" sz="2800" dirty="0"/>
              <a:t>Public</a:t>
            </a:r>
          </a:p>
        </p:txBody>
      </p:sp>
      <p:sp>
        <p:nvSpPr>
          <p:cNvPr id="5" name="Title 4">
            <a:extLst>
              <a:ext uri="{FF2B5EF4-FFF2-40B4-BE49-F238E27FC236}">
                <a16:creationId xmlns:a16="http://schemas.microsoft.com/office/drawing/2014/main" id="{F6391F71-ACDA-BF46-D319-64BFC3AECA9B}"/>
              </a:ext>
            </a:extLst>
          </p:cNvPr>
          <p:cNvSpPr>
            <a:spLocks noGrp="1"/>
          </p:cNvSpPr>
          <p:nvPr>
            <p:ph type="title"/>
          </p:nvPr>
        </p:nvSpPr>
        <p:spPr/>
        <p:txBody>
          <a:bodyPr/>
          <a:lstStyle/>
          <a:p>
            <a:r>
              <a:rPr lang="en-US" dirty="0"/>
              <a:t>Key properties</a:t>
            </a:r>
          </a:p>
        </p:txBody>
      </p:sp>
      <p:pic>
        <p:nvPicPr>
          <p:cNvPr id="3" name="Picture 2" descr="A group of dice with white dots&#10;&#10;AI-generated content may be incorrect.">
            <a:extLst>
              <a:ext uri="{FF2B5EF4-FFF2-40B4-BE49-F238E27FC236}">
                <a16:creationId xmlns:a16="http://schemas.microsoft.com/office/drawing/2014/main" id="{C06E805C-E27E-DE3E-56F1-1AFD6600A016}"/>
              </a:ext>
            </a:extLst>
          </p:cNvPr>
          <p:cNvPicPr>
            <a:picLocks noChangeAspect="1"/>
          </p:cNvPicPr>
          <p:nvPr/>
        </p:nvPicPr>
        <p:blipFill>
          <a:blip r:embed="rId3"/>
          <a:stretch>
            <a:fillRect/>
          </a:stretch>
        </p:blipFill>
        <p:spPr>
          <a:xfrm>
            <a:off x="6933536" y="761669"/>
            <a:ext cx="4046551" cy="4046551"/>
          </a:xfrm>
          <a:prstGeom prst="rect">
            <a:avLst/>
          </a:prstGeom>
        </p:spPr>
      </p:pic>
    </p:spTree>
    <p:extLst>
      <p:ext uri="{BB962C8B-B14F-4D97-AF65-F5344CB8AC3E}">
        <p14:creationId xmlns:p14="http://schemas.microsoft.com/office/powerpoint/2010/main" val="1964172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el 1">
                <a:extLst>
                  <a:ext uri="{FF2B5EF4-FFF2-40B4-BE49-F238E27FC236}">
                    <a16:creationId xmlns:a16="http://schemas.microsoft.com/office/drawing/2014/main" id="{97AB2C2E-7F76-9294-B345-847946DF3404}"/>
                  </a:ext>
                </a:extLst>
              </p:cNvPr>
              <p:cNvSpPr>
                <a:spLocks noGrp="1"/>
              </p:cNvSpPr>
              <p:nvPr>
                <p:ph type="title"/>
              </p:nvPr>
            </p:nvSpPr>
            <p:spPr/>
            <p:txBody>
              <a:bodyPr/>
              <a:lstStyle/>
              <a:p>
                <a:pPr marL="0" indent="0">
                  <a:buNone/>
                </a:pPr>
                <a:r>
                  <a:rPr lang="en-US" dirty="0">
                    <a:solidFill>
                      <a:schemeClr val="tx1"/>
                    </a:solidFill>
                  </a:rPr>
                  <a:t>Case </a:t>
                </a:r>
                <a14:m>
                  <m:oMath xmlns:m="http://schemas.openxmlformats.org/officeDocument/2006/math">
                    <m:r>
                      <a:rPr lang="en-US" i="1" dirty="0" smtClean="0">
                        <a:solidFill>
                          <a:schemeClr val="tx1"/>
                        </a:solidFill>
                        <a:latin typeface="Cambria Math" panose="02040503050406030204" pitchFamily="18" charset="0"/>
                      </a:rPr>
                      <m:t>(</m:t>
                    </m:r>
                    <m:r>
                      <a:rPr lang="en-US" i="1" dirty="0" smtClean="0">
                        <a:solidFill>
                          <a:schemeClr val="tx1"/>
                        </a:solidFill>
                        <a:latin typeface="Cambria Math" panose="02040503050406030204" pitchFamily="18" charset="0"/>
                      </a:rPr>
                      <m:t>𝑡</m:t>
                    </m:r>
                    <m:r>
                      <a:rPr lang="en-US" i="1" dirty="0" smtClean="0">
                        <a:solidFill>
                          <a:schemeClr val="tx1"/>
                        </a:solidFill>
                        <a:latin typeface="Cambria Math" panose="02040503050406030204" pitchFamily="18" charset="0"/>
                      </a:rPr>
                      <m:t>=1, </m:t>
                    </m:r>
                    <m:r>
                      <a:rPr lang="en-US" i="1" dirty="0" smtClean="0">
                        <a:solidFill>
                          <a:schemeClr val="tx1"/>
                        </a:solidFill>
                        <a:latin typeface="Cambria Math" panose="02040503050406030204" pitchFamily="18" charset="0"/>
                      </a:rPr>
                      <m:t>𝑛</m:t>
                    </m:r>
                    <m:r>
                      <a:rPr lang="en-US" i="1" dirty="0" smtClean="0">
                        <a:solidFill>
                          <a:schemeClr val="tx1"/>
                        </a:solidFill>
                        <a:latin typeface="Cambria Math" panose="02040503050406030204" pitchFamily="18" charset="0"/>
                      </a:rPr>
                      <m:t>=3)</m:t>
                    </m:r>
                  </m:oMath>
                </a14:m>
                <a:endParaRPr lang="en-US" dirty="0">
                  <a:solidFill>
                    <a:schemeClr val="tx1"/>
                  </a:solidFill>
                </a:endParaRPr>
              </a:p>
            </p:txBody>
          </p:sp>
        </mc:Choice>
        <mc:Fallback xmlns="">
          <p:sp>
            <p:nvSpPr>
              <p:cNvPr id="2" name="Titel 1">
                <a:extLst>
                  <a:ext uri="{FF2B5EF4-FFF2-40B4-BE49-F238E27FC236}">
                    <a16:creationId xmlns:a16="http://schemas.microsoft.com/office/drawing/2014/main" id="{97AB2C2E-7F76-9294-B345-847946DF3404}"/>
                  </a:ext>
                </a:extLst>
              </p:cNvPr>
              <p:cNvSpPr>
                <a:spLocks noGrp="1" noRot="1" noChangeAspect="1" noMove="1" noResize="1" noEditPoints="1" noAdjustHandles="1" noChangeArrowheads="1" noChangeShapeType="1" noTextEdit="1"/>
              </p:cNvSpPr>
              <p:nvPr>
                <p:ph type="title"/>
              </p:nvPr>
            </p:nvSpPr>
            <p:spPr>
              <a:blipFill>
                <a:blip r:embed="rId2"/>
                <a:stretch>
                  <a:fillRect l="-23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Inhaltsplatzhalter 2">
                <a:extLst>
                  <a:ext uri="{FF2B5EF4-FFF2-40B4-BE49-F238E27FC236}">
                    <a16:creationId xmlns:a16="http://schemas.microsoft.com/office/drawing/2014/main" id="{3275EE56-0BCA-8E2A-BF94-8208BBCB67AD}"/>
                  </a:ext>
                </a:extLst>
              </p:cNvPr>
              <p:cNvSpPr>
                <a:spLocks noGrp="1"/>
              </p:cNvSpPr>
              <p:nvPr>
                <p:ph idx="1"/>
              </p:nvPr>
            </p:nvSpPr>
            <p:spPr/>
            <p:txBody>
              <a:bodyPr>
                <a:normAutofit/>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Consider party </a:t>
                </a:r>
                <a14:m>
                  <m:oMath xmlns:m="http://schemas.openxmlformats.org/officeDocument/2006/math">
                    <m:sSub>
                      <m:sSubPr>
                        <m:ctrlPr>
                          <a:rPr lang="en-US" i="1" dirty="0" smtClean="0">
                            <a:latin typeface="Cambria Math" panose="02040503050406030204" pitchFamily="18" charset="0"/>
                          </a:rPr>
                        </m:ctrlPr>
                      </m:sSubPr>
                      <m:e>
                        <m:r>
                          <a:rPr lang="de-DE" b="0" i="1" dirty="0" smtClean="0">
                            <a:latin typeface="Cambria Math" panose="02040503050406030204" pitchFamily="18" charset="0"/>
                          </a:rPr>
                          <m:t>𝑃</m:t>
                        </m:r>
                      </m:e>
                      <m:sub>
                        <m:r>
                          <a:rPr lang="de-DE" b="0" i="1" dirty="0" smtClean="0">
                            <a:latin typeface="Cambria Math" panose="02040503050406030204" pitchFamily="18" charset="0"/>
                          </a:rPr>
                          <m:t>3</m:t>
                        </m:r>
                      </m:sub>
                    </m:sSub>
                    <m:r>
                      <a:rPr lang="de-DE" b="0" i="0" dirty="0" smtClean="0">
                        <a:latin typeface="Cambria Math" panose="02040503050406030204" pitchFamily="18" charset="0"/>
                      </a:rPr>
                      <m:t>:</m:t>
                    </m:r>
                  </m:oMath>
                </a14:m>
                <a:endParaRPr lang="en-US" dirty="0"/>
              </a:p>
              <a:p>
                <a:pPr lvl="1"/>
                <a:r>
                  <a:rPr lang="en-US" dirty="0"/>
                  <a:t>Either adversarial </a:t>
                </a:r>
                <a14:m>
                  <m:oMath xmlns:m="http://schemas.openxmlformats.org/officeDocument/2006/math">
                    <m:sSub>
                      <m:sSubPr>
                        <m:ctrlPr>
                          <a:rPr lang="en-US" i="1" dirty="0">
                            <a:latin typeface="Cambria Math" panose="02040503050406030204" pitchFamily="18" charset="0"/>
                          </a:rPr>
                        </m:ctrlPr>
                      </m:sSubPr>
                      <m:e>
                        <m:r>
                          <a:rPr lang="de-DE" i="1" dirty="0">
                            <a:latin typeface="Cambria Math" panose="02040503050406030204" pitchFamily="18" charset="0"/>
                          </a:rPr>
                          <m:t>𝑃</m:t>
                        </m:r>
                      </m:e>
                      <m:sub>
                        <m:r>
                          <a:rPr lang="de-DE" i="1" dirty="0">
                            <a:latin typeface="Cambria Math" panose="02040503050406030204" pitchFamily="18" charset="0"/>
                          </a:rPr>
                          <m:t>3</m:t>
                        </m:r>
                      </m:sub>
                    </m:sSub>
                  </m:oMath>
                </a14:m>
                <a:r>
                  <a:rPr lang="en-US" dirty="0"/>
                  <a:t> can change the honest coin by outputting a fixed value </a:t>
                </a:r>
                <a14:m>
                  <m:oMath xmlns:m="http://schemas.openxmlformats.org/officeDocument/2006/math">
                    <m:r>
                      <a:rPr lang="en-US" i="1">
                        <a:latin typeface="Cambria Math" panose="02040503050406030204" pitchFamily="18" charset="0"/>
                      </a:rPr>
                      <m:t>⊥</m:t>
                    </m:r>
                  </m:oMath>
                </a14:m>
                <a:endParaRPr lang="en-US" dirty="0">
                  <a:sym typeface="Wingdings" panose="05000000000000000000" pitchFamily="2" charset="2"/>
                </a:endParaRPr>
              </a:p>
              <a:p>
                <a:pPr lvl="2"/>
                <a14:m>
                  <m:oMath xmlns:m="http://schemas.openxmlformats.org/officeDocument/2006/math">
                    <m:sSub>
                      <m:sSubPr>
                        <m:ctrlPr>
                          <a:rPr lang="en-US" i="1" dirty="0">
                            <a:solidFill>
                              <a:srgbClr val="C00000"/>
                            </a:solidFill>
                            <a:latin typeface="Cambria Math" panose="02040503050406030204" pitchFamily="18" charset="0"/>
                          </a:rPr>
                        </m:ctrlPr>
                      </m:sSubPr>
                      <m:e>
                        <m:r>
                          <a:rPr lang="de-DE" i="1" dirty="0">
                            <a:solidFill>
                              <a:srgbClr val="C00000"/>
                            </a:solidFill>
                            <a:latin typeface="Cambria Math" panose="02040503050406030204" pitchFamily="18" charset="0"/>
                          </a:rPr>
                          <m:t>𝑃</m:t>
                        </m:r>
                      </m:e>
                      <m:sub>
                        <m:r>
                          <a:rPr lang="en-US" i="1" dirty="0">
                            <a:solidFill>
                              <a:srgbClr val="C00000"/>
                            </a:solidFill>
                            <a:latin typeface="Cambria Math" panose="02040503050406030204" pitchFamily="18" charset="0"/>
                          </a:rPr>
                          <m:t>3</m:t>
                        </m:r>
                      </m:sub>
                    </m:sSub>
                  </m:oMath>
                </a14:m>
                <a:r>
                  <a:rPr lang="en-US" dirty="0">
                    <a:solidFill>
                      <a:srgbClr val="C00000"/>
                    </a:solidFill>
                  </a:rPr>
                  <a:t> can bias! </a:t>
                </a:r>
                <a:r>
                  <a:rPr lang="en-US" dirty="0">
                    <a:solidFill>
                      <a:srgbClr val="C00000"/>
                    </a:solidFill>
                    <a:sym typeface="Wingdings" panose="05000000000000000000" pitchFamily="2" charset="2"/>
                  </a:rPr>
                  <a:t></a:t>
                </a:r>
              </a:p>
              <a:p>
                <a:pPr lvl="1"/>
                <a:r>
                  <a:rPr lang="en-US" dirty="0">
                    <a:sym typeface="Wingdings" panose="05000000000000000000" pitchFamily="2" charset="2"/>
                  </a:rPr>
                  <a:t>Else: </a:t>
                </a:r>
                <a14:m>
                  <m:oMath xmlns:m="http://schemas.openxmlformats.org/officeDocument/2006/math">
                    <m:sSub>
                      <m:sSubPr>
                        <m:ctrlPr>
                          <a:rPr lang="en-US" i="1" dirty="0">
                            <a:latin typeface="Cambria Math" panose="02040503050406030204" pitchFamily="18" charset="0"/>
                          </a:rPr>
                        </m:ctrlPr>
                      </m:sSubPr>
                      <m:e>
                        <m:r>
                          <a:rPr lang="de-DE" i="1" dirty="0">
                            <a:latin typeface="Cambria Math" panose="02040503050406030204" pitchFamily="18" charset="0"/>
                          </a:rPr>
                          <m:t>𝑃</m:t>
                        </m:r>
                      </m:e>
                      <m:sub>
                        <m:r>
                          <a:rPr lang="de-DE" i="1" dirty="0">
                            <a:latin typeface="Cambria Math" panose="02040503050406030204" pitchFamily="18" charset="0"/>
                          </a:rPr>
                          <m:t>3</m:t>
                        </m:r>
                      </m:sub>
                    </m:sSub>
                  </m:oMath>
                </a14:m>
                <a:r>
                  <a:rPr lang="en-US" dirty="0"/>
                  <a:t> outputting </a:t>
                </a:r>
                <a14:m>
                  <m:oMath xmlns:m="http://schemas.openxmlformats.org/officeDocument/2006/math">
                    <m:r>
                      <a:rPr lang="en-US" i="1">
                        <a:latin typeface="Cambria Math" panose="02040503050406030204" pitchFamily="18" charset="0"/>
                      </a:rPr>
                      <m:t>⊥</m:t>
                    </m:r>
                  </m:oMath>
                </a14:m>
                <a:r>
                  <a:rPr lang="en-US" dirty="0"/>
                  <a:t> does not change the honest coin</a:t>
                </a:r>
              </a:p>
              <a:p>
                <a:pPr lvl="2"/>
                <a:r>
                  <a:rPr lang="en-US" dirty="0">
                    <a:solidFill>
                      <a:srgbClr val="00B050"/>
                    </a:solidFill>
                  </a:rPr>
                  <a:t>Coin is determined by public values of </a:t>
                </a:r>
                <a14:m>
                  <m:oMath xmlns:m="http://schemas.openxmlformats.org/officeDocument/2006/math">
                    <m:sSub>
                      <m:sSubPr>
                        <m:ctrlPr>
                          <a:rPr lang="en-US" i="1" dirty="0">
                            <a:solidFill>
                              <a:srgbClr val="00B050"/>
                            </a:solidFill>
                            <a:latin typeface="Cambria Math" panose="02040503050406030204" pitchFamily="18" charset="0"/>
                          </a:rPr>
                        </m:ctrlPr>
                      </m:sSubPr>
                      <m:e>
                        <m:r>
                          <a:rPr lang="de-DE" i="1" dirty="0">
                            <a:solidFill>
                              <a:srgbClr val="00B050"/>
                            </a:solidFill>
                            <a:latin typeface="Cambria Math" panose="02040503050406030204" pitchFamily="18" charset="0"/>
                          </a:rPr>
                          <m:t>𝑃</m:t>
                        </m:r>
                      </m:e>
                      <m:sub>
                        <m:r>
                          <a:rPr lang="de-DE" i="1" dirty="0">
                            <a:solidFill>
                              <a:srgbClr val="00B050"/>
                            </a:solidFill>
                            <a:latin typeface="Cambria Math" panose="02040503050406030204" pitchFamily="18" charset="0"/>
                          </a:rPr>
                          <m:t>1</m:t>
                        </m:r>
                      </m:sub>
                    </m:sSub>
                  </m:oMath>
                </a14:m>
                <a:r>
                  <a:rPr lang="en-US" dirty="0">
                    <a:solidFill>
                      <a:srgbClr val="00B050"/>
                    </a:solidFill>
                  </a:rPr>
                  <a:t> and </a:t>
                </a:r>
                <a14:m>
                  <m:oMath xmlns:m="http://schemas.openxmlformats.org/officeDocument/2006/math">
                    <m:sSub>
                      <m:sSubPr>
                        <m:ctrlPr>
                          <a:rPr lang="en-US" i="1" dirty="0">
                            <a:solidFill>
                              <a:srgbClr val="00B050"/>
                            </a:solidFill>
                            <a:latin typeface="Cambria Math" panose="02040503050406030204" pitchFamily="18" charset="0"/>
                          </a:rPr>
                        </m:ctrlPr>
                      </m:sSubPr>
                      <m:e>
                        <m:r>
                          <a:rPr lang="de-DE" i="1" dirty="0">
                            <a:solidFill>
                              <a:srgbClr val="00B050"/>
                            </a:solidFill>
                            <a:latin typeface="Cambria Math" panose="02040503050406030204" pitchFamily="18" charset="0"/>
                          </a:rPr>
                          <m:t>𝑃</m:t>
                        </m:r>
                      </m:e>
                      <m:sub>
                        <m:r>
                          <a:rPr lang="de-DE" i="1" dirty="0">
                            <a:solidFill>
                              <a:srgbClr val="00B050"/>
                            </a:solidFill>
                            <a:latin typeface="Cambria Math" panose="02040503050406030204" pitchFamily="18" charset="0"/>
                          </a:rPr>
                          <m:t>2</m:t>
                        </m:r>
                      </m:sub>
                    </m:sSub>
                  </m:oMath>
                </a14:m>
                <a:r>
                  <a:rPr lang="en-US" dirty="0">
                    <a:solidFill>
                      <a:srgbClr val="00B050"/>
                    </a:solidFill>
                  </a:rPr>
                  <a:t> (except with </a:t>
                </a:r>
                <a:r>
                  <a:rPr lang="en-US" dirty="0" err="1">
                    <a:solidFill>
                      <a:srgbClr val="00B050"/>
                    </a:solidFill>
                  </a:rPr>
                  <a:t>negl</a:t>
                </a:r>
                <a:r>
                  <a:rPr lang="en-US" dirty="0">
                    <a:solidFill>
                      <a:srgbClr val="00B050"/>
                    </a:solidFill>
                  </a:rPr>
                  <a:t>. probability)</a:t>
                </a:r>
              </a:p>
              <a:p>
                <a:pPr marL="457200" lvl="1" indent="0">
                  <a:buNone/>
                </a:pPr>
                <a:endParaRPr lang="en-US" dirty="0"/>
              </a:p>
              <a:p>
                <a:pPr lvl="2"/>
                <a:endParaRPr lang="en-US" dirty="0"/>
              </a:p>
              <a:p>
                <a:pPr marL="0" indent="0">
                  <a:buNone/>
                </a:pPr>
                <a:endParaRPr lang="en-US" dirty="0"/>
              </a:p>
              <a:p>
                <a:pPr marL="1371600" lvl="3" indent="0">
                  <a:buNone/>
                </a:pPr>
                <a:endParaRPr lang="en-US" dirty="0"/>
              </a:p>
            </p:txBody>
          </p:sp>
        </mc:Choice>
        <mc:Fallback xmlns="">
          <p:sp>
            <p:nvSpPr>
              <p:cNvPr id="3" name="Inhaltsplatzhalter 2">
                <a:extLst>
                  <a:ext uri="{FF2B5EF4-FFF2-40B4-BE49-F238E27FC236}">
                    <a16:creationId xmlns:a16="http://schemas.microsoft.com/office/drawing/2014/main" id="{3275EE56-0BCA-8E2A-BF94-8208BBCB67AD}"/>
                  </a:ext>
                </a:extLst>
              </p:cNvPr>
              <p:cNvSpPr>
                <a:spLocks noGrp="1" noRot="1" noChangeAspect="1" noMove="1" noResize="1" noEditPoints="1" noAdjustHandles="1" noChangeArrowheads="1" noChangeShapeType="1" noTextEdit="1"/>
              </p:cNvSpPr>
              <p:nvPr>
                <p:ph idx="1"/>
              </p:nvPr>
            </p:nvSpPr>
            <p:spPr>
              <a:blipFill>
                <a:blip r:embed="rId3"/>
                <a:stretch>
                  <a:fillRect l="-1217"/>
                </a:stretch>
              </a:blipFill>
            </p:spPr>
            <p:txBody>
              <a:bodyPr/>
              <a:lstStyle/>
              <a:p>
                <a:r>
                  <a:rPr lang="de-DE">
                    <a:noFill/>
                  </a:rPr>
                  <a:t> </a:t>
                </a:r>
              </a:p>
            </p:txBody>
          </p:sp>
        </mc:Fallback>
      </mc:AlternateContent>
      <p:sp>
        <p:nvSpPr>
          <p:cNvPr id="13" name="Rechteck 22">
            <a:extLst>
              <a:ext uri="{FF2B5EF4-FFF2-40B4-BE49-F238E27FC236}">
                <a16:creationId xmlns:a16="http://schemas.microsoft.com/office/drawing/2014/main" id="{7D2C6D59-A6BF-1DA1-7162-37714CB1770B}"/>
              </a:ext>
            </a:extLst>
          </p:cNvPr>
          <p:cNvSpPr/>
          <p:nvPr/>
        </p:nvSpPr>
        <p:spPr>
          <a:xfrm>
            <a:off x="4464883" y="2753696"/>
            <a:ext cx="565357" cy="590672"/>
          </a:xfrm>
          <a:prstGeom prst="rect">
            <a:avLst/>
          </a:prstGeom>
          <a:noFill/>
          <a:ln w="1905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7030A0"/>
                </a:solidFill>
              </a:rPr>
              <a:t>P</a:t>
            </a:r>
            <a:r>
              <a:rPr lang="en-US" sz="1400" baseline="-25000" dirty="0">
                <a:solidFill>
                  <a:srgbClr val="7030A0"/>
                </a:solidFill>
              </a:rPr>
              <a:t>1</a:t>
            </a:r>
          </a:p>
        </p:txBody>
      </p:sp>
      <p:sp>
        <p:nvSpPr>
          <p:cNvPr id="14" name="Rechteck 18">
            <a:extLst>
              <a:ext uri="{FF2B5EF4-FFF2-40B4-BE49-F238E27FC236}">
                <a16:creationId xmlns:a16="http://schemas.microsoft.com/office/drawing/2014/main" id="{59C11F50-5784-7934-14DD-BECE4239C36C}"/>
              </a:ext>
            </a:extLst>
          </p:cNvPr>
          <p:cNvSpPr/>
          <p:nvPr/>
        </p:nvSpPr>
        <p:spPr>
          <a:xfrm>
            <a:off x="5774035" y="2740548"/>
            <a:ext cx="565357" cy="590672"/>
          </a:xfrm>
          <a:prstGeom prst="rect">
            <a:avLst/>
          </a:prstGeom>
          <a:noFill/>
          <a:ln w="1905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7030A0"/>
                </a:solidFill>
              </a:rPr>
              <a:t>P</a:t>
            </a:r>
            <a:r>
              <a:rPr lang="en-US" sz="1400" baseline="-25000" dirty="0">
                <a:solidFill>
                  <a:srgbClr val="7030A0"/>
                </a:solidFill>
              </a:rPr>
              <a:t>2</a:t>
            </a:r>
          </a:p>
        </p:txBody>
      </p:sp>
      <p:sp>
        <p:nvSpPr>
          <p:cNvPr id="15" name="Rechteck 19">
            <a:extLst>
              <a:ext uri="{FF2B5EF4-FFF2-40B4-BE49-F238E27FC236}">
                <a16:creationId xmlns:a16="http://schemas.microsoft.com/office/drawing/2014/main" id="{A9F18090-ACB9-F4DB-17F2-2B037291E79D}"/>
              </a:ext>
            </a:extLst>
          </p:cNvPr>
          <p:cNvSpPr/>
          <p:nvPr/>
        </p:nvSpPr>
        <p:spPr>
          <a:xfrm>
            <a:off x="7083187" y="2740548"/>
            <a:ext cx="559076" cy="590672"/>
          </a:xfrm>
          <a:prstGeom prst="rect">
            <a:avLst/>
          </a:prstGeom>
          <a:noFill/>
          <a:ln w="1905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7030A0"/>
                </a:solidFill>
              </a:rPr>
              <a:t>P</a:t>
            </a:r>
            <a:r>
              <a:rPr lang="en-US" sz="1400" baseline="-25000" dirty="0">
                <a:solidFill>
                  <a:srgbClr val="7030A0"/>
                </a:solidFill>
              </a:rPr>
              <a:t>3</a:t>
            </a:r>
          </a:p>
        </p:txBody>
      </p:sp>
      <p:cxnSp>
        <p:nvCxnSpPr>
          <p:cNvPr id="29" name="Elbow Connector 28">
            <a:extLst>
              <a:ext uri="{FF2B5EF4-FFF2-40B4-BE49-F238E27FC236}">
                <a16:creationId xmlns:a16="http://schemas.microsoft.com/office/drawing/2014/main" id="{D8527147-E813-9BCB-636C-43352C5E2B6E}"/>
              </a:ext>
            </a:extLst>
          </p:cNvPr>
          <p:cNvCxnSpPr>
            <a:cxnSpLocks/>
          </p:cNvCxnSpPr>
          <p:nvPr/>
        </p:nvCxnSpPr>
        <p:spPr>
          <a:xfrm flipV="1">
            <a:off x="4747561" y="3344368"/>
            <a:ext cx="2615164" cy="408619"/>
          </a:xfrm>
          <a:prstGeom prst="bentConnector3">
            <a:avLst>
              <a:gd name="adj1" fmla="val 10030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62" name="Elbow Connector 61">
            <a:extLst>
              <a:ext uri="{FF2B5EF4-FFF2-40B4-BE49-F238E27FC236}">
                <a16:creationId xmlns:a16="http://schemas.microsoft.com/office/drawing/2014/main" id="{094B5E84-7F1E-66A2-5033-D8A3011849B5}"/>
              </a:ext>
            </a:extLst>
          </p:cNvPr>
          <p:cNvCxnSpPr/>
          <p:nvPr/>
        </p:nvCxnSpPr>
        <p:spPr>
          <a:xfrm>
            <a:off x="4747561" y="3344368"/>
            <a:ext cx="1307582" cy="408619"/>
          </a:xfrm>
          <a:prstGeom prst="bentConnector3">
            <a:avLst>
              <a:gd name="adj1" fmla="val -301"/>
            </a:avLst>
          </a:prstGeom>
          <a:ln w="38100"/>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AAF7C026-300B-7E50-C240-867F39F58639}"/>
              </a:ext>
            </a:extLst>
          </p:cNvPr>
          <p:cNvCxnSpPr/>
          <p:nvPr/>
        </p:nvCxnSpPr>
        <p:spPr>
          <a:xfrm flipV="1">
            <a:off x="6053572" y="3344368"/>
            <a:ext cx="0" cy="42202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9" name="TextBox 68">
                <a:extLst>
                  <a:ext uri="{FF2B5EF4-FFF2-40B4-BE49-F238E27FC236}">
                    <a16:creationId xmlns:a16="http://schemas.microsoft.com/office/drawing/2014/main" id="{FBEB9C10-62CD-2B74-071E-A7908A62327E}"/>
                  </a:ext>
                </a:extLst>
              </p:cNvPr>
              <p:cNvSpPr txBox="1"/>
              <p:nvPr/>
            </p:nvSpPr>
            <p:spPr>
              <a:xfrm>
                <a:off x="4156232" y="1942418"/>
                <a:ext cx="53354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𝑚</m:t>
                          </m:r>
                        </m:e>
                        <m:sub>
                          <m:r>
                            <a:rPr lang="en-US" b="0" i="1" dirty="0" smtClean="0">
                              <a:latin typeface="Cambria Math" panose="02040503050406030204" pitchFamily="18" charset="0"/>
                            </a:rPr>
                            <m:t>1</m:t>
                          </m:r>
                        </m:sub>
                      </m:sSub>
                    </m:oMath>
                  </m:oMathPara>
                </a14:m>
                <a:endParaRPr lang="en-US" dirty="0"/>
              </a:p>
            </p:txBody>
          </p:sp>
        </mc:Choice>
        <mc:Fallback xmlns="">
          <p:sp>
            <p:nvSpPr>
              <p:cNvPr id="69" name="TextBox 68">
                <a:extLst>
                  <a:ext uri="{FF2B5EF4-FFF2-40B4-BE49-F238E27FC236}">
                    <a16:creationId xmlns:a16="http://schemas.microsoft.com/office/drawing/2014/main" id="{FBEB9C10-62CD-2B74-071E-A7908A62327E}"/>
                  </a:ext>
                </a:extLst>
              </p:cNvPr>
              <p:cNvSpPr txBox="1">
                <a:spLocks noRot="1" noChangeAspect="1" noMove="1" noResize="1" noEditPoints="1" noAdjustHandles="1" noChangeArrowheads="1" noChangeShapeType="1" noTextEdit="1"/>
              </p:cNvSpPr>
              <p:nvPr/>
            </p:nvSpPr>
            <p:spPr>
              <a:xfrm>
                <a:off x="4156232" y="1942418"/>
                <a:ext cx="533544" cy="369332"/>
              </a:xfrm>
              <a:prstGeom prst="rect">
                <a:avLst/>
              </a:prstGeom>
              <a:blipFill>
                <a:blip r:embed="rId4"/>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70" name="TextBox 69">
                <a:extLst>
                  <a:ext uri="{FF2B5EF4-FFF2-40B4-BE49-F238E27FC236}">
                    <a16:creationId xmlns:a16="http://schemas.microsoft.com/office/drawing/2014/main" id="{91B90092-8E35-FD10-1ABB-E878C9A474EE}"/>
                  </a:ext>
                </a:extLst>
              </p:cNvPr>
              <p:cNvSpPr txBox="1"/>
              <p:nvPr/>
            </p:nvSpPr>
            <p:spPr>
              <a:xfrm>
                <a:off x="5408680" y="1932021"/>
                <a:ext cx="53886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𝑚</m:t>
                          </m:r>
                        </m:e>
                        <m:sub>
                          <m:r>
                            <a:rPr lang="en-US" b="0" i="1" dirty="0" smtClean="0">
                              <a:latin typeface="Cambria Math" panose="02040503050406030204" pitchFamily="18" charset="0"/>
                            </a:rPr>
                            <m:t>2</m:t>
                          </m:r>
                        </m:sub>
                      </m:sSub>
                    </m:oMath>
                  </m:oMathPara>
                </a14:m>
                <a:endParaRPr lang="en-US" dirty="0"/>
              </a:p>
            </p:txBody>
          </p:sp>
        </mc:Choice>
        <mc:Fallback xmlns="">
          <p:sp>
            <p:nvSpPr>
              <p:cNvPr id="70" name="TextBox 69">
                <a:extLst>
                  <a:ext uri="{FF2B5EF4-FFF2-40B4-BE49-F238E27FC236}">
                    <a16:creationId xmlns:a16="http://schemas.microsoft.com/office/drawing/2014/main" id="{91B90092-8E35-FD10-1ABB-E878C9A474EE}"/>
                  </a:ext>
                </a:extLst>
              </p:cNvPr>
              <p:cNvSpPr txBox="1">
                <a:spLocks noRot="1" noChangeAspect="1" noMove="1" noResize="1" noEditPoints="1" noAdjustHandles="1" noChangeArrowheads="1" noChangeShapeType="1" noTextEdit="1"/>
              </p:cNvSpPr>
              <p:nvPr/>
            </p:nvSpPr>
            <p:spPr>
              <a:xfrm>
                <a:off x="5408680" y="1932021"/>
                <a:ext cx="538865" cy="369332"/>
              </a:xfrm>
              <a:prstGeom prst="rect">
                <a:avLst/>
              </a:prstGeom>
              <a:blipFill>
                <a:blip r:embed="rId5"/>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71" name="TextBox 70">
                <a:extLst>
                  <a:ext uri="{FF2B5EF4-FFF2-40B4-BE49-F238E27FC236}">
                    <a16:creationId xmlns:a16="http://schemas.microsoft.com/office/drawing/2014/main" id="{6859C8A9-EF47-732F-A4E5-37E6202DBDA2}"/>
                  </a:ext>
                </a:extLst>
              </p:cNvPr>
              <p:cNvSpPr txBox="1"/>
              <p:nvPr/>
            </p:nvSpPr>
            <p:spPr>
              <a:xfrm>
                <a:off x="6748194" y="1907959"/>
                <a:ext cx="53886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𝑚</m:t>
                          </m:r>
                        </m:e>
                        <m:sub>
                          <m:r>
                            <a:rPr lang="en-US" b="0" i="1" dirty="0" smtClean="0">
                              <a:latin typeface="Cambria Math" panose="02040503050406030204" pitchFamily="18" charset="0"/>
                            </a:rPr>
                            <m:t>3</m:t>
                          </m:r>
                        </m:sub>
                      </m:sSub>
                    </m:oMath>
                  </m:oMathPara>
                </a14:m>
                <a:endParaRPr lang="en-US" dirty="0"/>
              </a:p>
            </p:txBody>
          </p:sp>
        </mc:Choice>
        <mc:Fallback xmlns="">
          <p:sp>
            <p:nvSpPr>
              <p:cNvPr id="71" name="TextBox 70">
                <a:extLst>
                  <a:ext uri="{FF2B5EF4-FFF2-40B4-BE49-F238E27FC236}">
                    <a16:creationId xmlns:a16="http://schemas.microsoft.com/office/drawing/2014/main" id="{6859C8A9-EF47-732F-A4E5-37E6202DBDA2}"/>
                  </a:ext>
                </a:extLst>
              </p:cNvPr>
              <p:cNvSpPr txBox="1">
                <a:spLocks noRot="1" noChangeAspect="1" noMove="1" noResize="1" noEditPoints="1" noAdjustHandles="1" noChangeArrowheads="1" noChangeShapeType="1" noTextEdit="1"/>
              </p:cNvSpPr>
              <p:nvPr/>
            </p:nvSpPr>
            <p:spPr>
              <a:xfrm>
                <a:off x="6748194" y="1907959"/>
                <a:ext cx="538865" cy="369332"/>
              </a:xfrm>
              <a:prstGeom prst="rect">
                <a:avLst/>
              </a:prstGeom>
              <a:blipFill>
                <a:blip r:embed="rId6"/>
                <a:stretch>
                  <a:fillRect/>
                </a:stretch>
              </a:blipFill>
            </p:spPr>
            <p:txBody>
              <a:bodyPr/>
              <a:lstStyle/>
              <a:p>
                <a:r>
                  <a:rPr lang="de-DE">
                    <a:noFill/>
                  </a:rPr>
                  <a:t> </a:t>
                </a:r>
              </a:p>
            </p:txBody>
          </p:sp>
        </mc:Fallback>
      </mc:AlternateContent>
      <p:cxnSp>
        <p:nvCxnSpPr>
          <p:cNvPr id="4" name="Straight Arrow Connector 3">
            <a:extLst>
              <a:ext uri="{FF2B5EF4-FFF2-40B4-BE49-F238E27FC236}">
                <a16:creationId xmlns:a16="http://schemas.microsoft.com/office/drawing/2014/main" id="{2E945461-C462-EE33-A557-F5E4A5EEC7F2}"/>
              </a:ext>
            </a:extLst>
          </p:cNvPr>
          <p:cNvCxnSpPr>
            <a:cxnSpLocks/>
          </p:cNvCxnSpPr>
          <p:nvPr/>
        </p:nvCxnSpPr>
        <p:spPr>
          <a:xfrm flipV="1">
            <a:off x="4737945" y="2157605"/>
            <a:ext cx="0" cy="485756"/>
          </a:xfrm>
          <a:prstGeom prst="straightConnector1">
            <a:avLst/>
          </a:prstGeom>
          <a:ln w="38100">
            <a:solidFill>
              <a:srgbClr val="FFC000"/>
            </a:solidFill>
            <a:tailEnd type="triangle"/>
          </a:ln>
        </p:spPr>
        <p:style>
          <a:lnRef idx="1">
            <a:schemeClr val="accent6"/>
          </a:lnRef>
          <a:fillRef idx="0">
            <a:schemeClr val="accent6"/>
          </a:fillRef>
          <a:effectRef idx="0">
            <a:schemeClr val="accent6"/>
          </a:effectRef>
          <a:fontRef idx="minor">
            <a:schemeClr val="tx1"/>
          </a:fontRef>
        </p:style>
      </p:cxnSp>
      <p:cxnSp>
        <p:nvCxnSpPr>
          <p:cNvPr id="5" name="Straight Arrow Connector 4">
            <a:extLst>
              <a:ext uri="{FF2B5EF4-FFF2-40B4-BE49-F238E27FC236}">
                <a16:creationId xmlns:a16="http://schemas.microsoft.com/office/drawing/2014/main" id="{9130AC6A-A822-2474-9A01-ACD4C361E129}"/>
              </a:ext>
            </a:extLst>
          </p:cNvPr>
          <p:cNvCxnSpPr>
            <a:cxnSpLocks/>
          </p:cNvCxnSpPr>
          <p:nvPr/>
        </p:nvCxnSpPr>
        <p:spPr>
          <a:xfrm flipV="1">
            <a:off x="6053572" y="2157605"/>
            <a:ext cx="0" cy="485756"/>
          </a:xfrm>
          <a:prstGeom prst="straightConnector1">
            <a:avLst/>
          </a:prstGeom>
          <a:ln w="38100">
            <a:solidFill>
              <a:srgbClr val="FFC000"/>
            </a:solidFill>
            <a:tailEnd type="triangle"/>
          </a:ln>
        </p:spPr>
        <p:style>
          <a:lnRef idx="1">
            <a:schemeClr val="accent6"/>
          </a:lnRef>
          <a:fillRef idx="0">
            <a:schemeClr val="accent6"/>
          </a:fillRef>
          <a:effectRef idx="0">
            <a:schemeClr val="accent6"/>
          </a:effectRef>
          <a:fontRef idx="minor">
            <a:schemeClr val="tx1"/>
          </a:fontRef>
        </p:style>
      </p:cxnSp>
      <p:cxnSp>
        <p:nvCxnSpPr>
          <p:cNvPr id="6" name="Straight Arrow Connector 5">
            <a:extLst>
              <a:ext uri="{FF2B5EF4-FFF2-40B4-BE49-F238E27FC236}">
                <a16:creationId xmlns:a16="http://schemas.microsoft.com/office/drawing/2014/main" id="{60D95269-4927-83CA-ABEE-665442C1FFAE}"/>
              </a:ext>
            </a:extLst>
          </p:cNvPr>
          <p:cNvCxnSpPr>
            <a:cxnSpLocks/>
          </p:cNvCxnSpPr>
          <p:nvPr/>
        </p:nvCxnSpPr>
        <p:spPr>
          <a:xfrm flipV="1">
            <a:off x="7362724" y="2157605"/>
            <a:ext cx="0" cy="485756"/>
          </a:xfrm>
          <a:prstGeom prst="straightConnector1">
            <a:avLst/>
          </a:prstGeom>
          <a:ln w="38100">
            <a:solidFill>
              <a:srgbClr val="FFC000"/>
            </a:solidFill>
            <a:tailEnd type="triangle"/>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3427423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28EF77-FDA7-C051-00D5-F436C0888A0A}"/>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el 1">
                <a:extLst>
                  <a:ext uri="{FF2B5EF4-FFF2-40B4-BE49-F238E27FC236}">
                    <a16:creationId xmlns:a16="http://schemas.microsoft.com/office/drawing/2014/main" id="{78102EF7-F2AD-DAD8-0E27-FDADE92740EE}"/>
                  </a:ext>
                </a:extLst>
              </p:cNvPr>
              <p:cNvSpPr>
                <a:spLocks noGrp="1"/>
              </p:cNvSpPr>
              <p:nvPr>
                <p:ph type="title"/>
              </p:nvPr>
            </p:nvSpPr>
            <p:spPr/>
            <p:txBody>
              <a:bodyPr/>
              <a:lstStyle/>
              <a:p>
                <a:pPr marL="0" indent="0">
                  <a:buNone/>
                </a:pPr>
                <a:r>
                  <a:rPr lang="en-US" dirty="0">
                    <a:solidFill>
                      <a:schemeClr val="tx1"/>
                    </a:solidFill>
                  </a:rPr>
                  <a:t>Case </a:t>
                </a:r>
                <a14:m>
                  <m:oMath xmlns:m="http://schemas.openxmlformats.org/officeDocument/2006/math">
                    <m:r>
                      <a:rPr lang="en-US" i="1" dirty="0" smtClean="0">
                        <a:solidFill>
                          <a:schemeClr val="tx1"/>
                        </a:solidFill>
                        <a:latin typeface="Cambria Math" panose="02040503050406030204" pitchFamily="18" charset="0"/>
                      </a:rPr>
                      <m:t>(</m:t>
                    </m:r>
                    <m:r>
                      <a:rPr lang="en-US" i="1" dirty="0" smtClean="0">
                        <a:solidFill>
                          <a:schemeClr val="tx1"/>
                        </a:solidFill>
                        <a:latin typeface="Cambria Math" panose="02040503050406030204" pitchFamily="18" charset="0"/>
                      </a:rPr>
                      <m:t>𝑡</m:t>
                    </m:r>
                    <m:r>
                      <a:rPr lang="en-US" i="1" dirty="0" smtClean="0">
                        <a:solidFill>
                          <a:schemeClr val="tx1"/>
                        </a:solidFill>
                        <a:latin typeface="Cambria Math" panose="02040503050406030204" pitchFamily="18" charset="0"/>
                      </a:rPr>
                      <m:t>=1, </m:t>
                    </m:r>
                    <m:r>
                      <a:rPr lang="en-US" i="1" dirty="0" smtClean="0">
                        <a:solidFill>
                          <a:schemeClr val="tx1"/>
                        </a:solidFill>
                        <a:latin typeface="Cambria Math" panose="02040503050406030204" pitchFamily="18" charset="0"/>
                      </a:rPr>
                      <m:t>𝑛</m:t>
                    </m:r>
                    <m:r>
                      <a:rPr lang="en-US" i="1" dirty="0" smtClean="0">
                        <a:solidFill>
                          <a:schemeClr val="tx1"/>
                        </a:solidFill>
                        <a:latin typeface="Cambria Math" panose="02040503050406030204" pitchFamily="18" charset="0"/>
                      </a:rPr>
                      <m:t>=3)</m:t>
                    </m:r>
                  </m:oMath>
                </a14:m>
                <a:endParaRPr lang="en-US" dirty="0">
                  <a:solidFill>
                    <a:schemeClr val="tx1"/>
                  </a:solidFill>
                </a:endParaRPr>
              </a:p>
            </p:txBody>
          </p:sp>
        </mc:Choice>
        <mc:Fallback xmlns="">
          <p:sp>
            <p:nvSpPr>
              <p:cNvPr id="2" name="Titel 1">
                <a:extLst>
                  <a:ext uri="{FF2B5EF4-FFF2-40B4-BE49-F238E27FC236}">
                    <a16:creationId xmlns:a16="http://schemas.microsoft.com/office/drawing/2014/main" id="{97AB2C2E-7F76-9294-B345-847946DF3404}"/>
                  </a:ext>
                </a:extLst>
              </p:cNvPr>
              <p:cNvSpPr>
                <a:spLocks noGrp="1" noRot="1" noChangeAspect="1" noMove="1" noResize="1" noEditPoints="1" noAdjustHandles="1" noChangeArrowheads="1" noChangeShapeType="1" noTextEdit="1"/>
              </p:cNvSpPr>
              <p:nvPr>
                <p:ph type="title"/>
              </p:nvPr>
            </p:nvSpPr>
            <p:spPr>
              <a:blipFill>
                <a:blip r:embed="rId2"/>
                <a:stretch>
                  <a:fillRect l="-23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Inhaltsplatzhalter 2">
                <a:extLst>
                  <a:ext uri="{FF2B5EF4-FFF2-40B4-BE49-F238E27FC236}">
                    <a16:creationId xmlns:a16="http://schemas.microsoft.com/office/drawing/2014/main" id="{098168F9-2120-2A3D-33D2-9BB2586E2A0D}"/>
                  </a:ext>
                </a:extLst>
              </p:cNvPr>
              <p:cNvSpPr>
                <a:spLocks noGrp="1"/>
              </p:cNvSpPr>
              <p:nvPr>
                <p:ph idx="1"/>
              </p:nvPr>
            </p:nvSpPr>
            <p:spPr>
              <a:xfrm>
                <a:off x="838200" y="3921892"/>
                <a:ext cx="10515600" cy="2837415"/>
              </a:xfrm>
            </p:spPr>
            <p:txBody>
              <a:bodyPr>
                <a:normAutofit/>
              </a:bodyPr>
              <a:lstStyle/>
              <a:p>
                <a:pPr marL="0" indent="0">
                  <a:buNone/>
                </a:pPr>
                <a:r>
                  <a:rPr lang="en-US" dirty="0"/>
                  <a:t>Consider </a:t>
                </a:r>
                <a14:m>
                  <m:oMath xmlns:m="http://schemas.openxmlformats.org/officeDocument/2006/math">
                    <m:sSub>
                      <m:sSubPr>
                        <m:ctrlPr>
                          <a:rPr lang="en-US" i="1" dirty="0">
                            <a:latin typeface="Cambria Math" panose="02040503050406030204" pitchFamily="18" charset="0"/>
                          </a:rPr>
                        </m:ctrlPr>
                      </m:sSubPr>
                      <m:e>
                        <m:r>
                          <a:rPr lang="de-DE" i="1" dirty="0">
                            <a:latin typeface="Cambria Math" panose="02040503050406030204" pitchFamily="18" charset="0"/>
                          </a:rPr>
                          <m:t>𝑃</m:t>
                        </m:r>
                      </m:e>
                      <m:sub>
                        <m:r>
                          <a:rPr lang="de-DE" i="1" dirty="0">
                            <a:latin typeface="Cambria Math" panose="02040503050406030204" pitchFamily="18" charset="0"/>
                          </a:rPr>
                          <m:t>2</m:t>
                        </m:r>
                      </m:sub>
                    </m:sSub>
                  </m:oMath>
                </a14:m>
                <a:r>
                  <a:rPr lang="en-US" dirty="0"/>
                  <a:t>: Can emulate the honest coin by assuming </a:t>
                </a:r>
                <a14:m>
                  <m:oMath xmlns:m="http://schemas.openxmlformats.org/officeDocument/2006/math">
                    <m:sSub>
                      <m:sSubPr>
                        <m:ctrlPr>
                          <a:rPr lang="en-US" i="1" dirty="0">
                            <a:latin typeface="Cambria Math" panose="02040503050406030204" pitchFamily="18" charset="0"/>
                          </a:rPr>
                        </m:ctrlPr>
                      </m:sSubPr>
                      <m:e>
                        <m:r>
                          <a:rPr lang="de-DE" i="1" dirty="0">
                            <a:latin typeface="Cambria Math" panose="02040503050406030204" pitchFamily="18" charset="0"/>
                          </a:rPr>
                          <m:t>𝑃</m:t>
                        </m:r>
                      </m:e>
                      <m:sub>
                        <m:r>
                          <a:rPr lang="en-US" i="1" dirty="0">
                            <a:latin typeface="Cambria Math" panose="02040503050406030204" pitchFamily="18" charset="0"/>
                          </a:rPr>
                          <m:t>3</m:t>
                        </m:r>
                      </m:sub>
                    </m:sSub>
                  </m:oMath>
                </a14:m>
                <a:r>
                  <a:rPr lang="en-US" dirty="0"/>
                  <a:t> outputs </a:t>
                </a:r>
                <a14:m>
                  <m:oMath xmlns:m="http://schemas.openxmlformats.org/officeDocument/2006/math">
                    <m:r>
                      <a:rPr lang="en-US" i="1" dirty="0">
                        <a:latin typeface="Cambria Math" panose="02040503050406030204" pitchFamily="18" charset="0"/>
                      </a:rPr>
                      <m:t>⊥</m:t>
                    </m:r>
                  </m:oMath>
                </a14:m>
                <a:endParaRPr lang="en-US" dirty="0"/>
              </a:p>
              <a:p>
                <a:pPr lvl="1"/>
                <a:r>
                  <a:rPr lang="en-US" dirty="0"/>
                  <a:t>Either two honest executions can lead to different coins (</a:t>
                </a:r>
                <a14:m>
                  <m:oMath xmlns:m="http://schemas.openxmlformats.org/officeDocument/2006/math">
                    <m:sSub>
                      <m:sSubPr>
                        <m:ctrlPr>
                          <a:rPr lang="en-US" i="1" dirty="0">
                            <a:latin typeface="Cambria Math" panose="02040503050406030204" pitchFamily="18" charset="0"/>
                          </a:rPr>
                        </m:ctrlPr>
                      </m:sSubPr>
                      <m:e>
                        <m:r>
                          <a:rPr lang="de-DE" i="1" dirty="0">
                            <a:latin typeface="Cambria Math" panose="02040503050406030204" pitchFamily="18" charset="0"/>
                          </a:rPr>
                          <m:t>𝑃</m:t>
                        </m:r>
                      </m:e>
                      <m:sub>
                        <m:r>
                          <a:rPr lang="de-DE" i="1" dirty="0">
                            <a:latin typeface="Cambria Math" panose="02040503050406030204" pitchFamily="18" charset="0"/>
                          </a:rPr>
                          <m:t>2</m:t>
                        </m:r>
                      </m:sub>
                    </m:sSub>
                  </m:oMath>
                </a14:m>
                <a:r>
                  <a:rPr lang="en-US" dirty="0"/>
                  <a:t> can predict each outcome by assuming </a:t>
                </a:r>
                <a14:m>
                  <m:oMath xmlns:m="http://schemas.openxmlformats.org/officeDocument/2006/math">
                    <m:sSub>
                      <m:sSubPr>
                        <m:ctrlPr>
                          <a:rPr lang="en-US" i="1" dirty="0">
                            <a:latin typeface="Cambria Math" panose="02040503050406030204" pitchFamily="18" charset="0"/>
                          </a:rPr>
                        </m:ctrlPr>
                      </m:sSubPr>
                      <m:e>
                        <m:r>
                          <a:rPr lang="de-DE" i="1" dirty="0">
                            <a:latin typeface="Cambria Math" panose="02040503050406030204" pitchFamily="18" charset="0"/>
                          </a:rPr>
                          <m:t>𝑃</m:t>
                        </m:r>
                      </m:e>
                      <m:sub>
                        <m:r>
                          <a:rPr lang="en-US" i="1" dirty="0">
                            <a:latin typeface="Cambria Math" panose="02040503050406030204" pitchFamily="18" charset="0"/>
                          </a:rPr>
                          <m:t>3</m:t>
                        </m:r>
                      </m:sub>
                    </m:sSub>
                  </m:oMath>
                </a14:m>
                <a:r>
                  <a:rPr lang="en-US" dirty="0"/>
                  <a:t> outputs </a:t>
                </a:r>
                <a14:m>
                  <m:oMath xmlns:m="http://schemas.openxmlformats.org/officeDocument/2006/math">
                    <m:r>
                      <a:rPr lang="en-US" i="1" dirty="0">
                        <a:latin typeface="Cambria Math" panose="02040503050406030204" pitchFamily="18" charset="0"/>
                      </a:rPr>
                      <m:t>⊥</m:t>
                    </m:r>
                  </m:oMath>
                </a14:m>
                <a:r>
                  <a:rPr lang="en-US" dirty="0"/>
                  <a:t>)</a:t>
                </a:r>
              </a:p>
              <a:p>
                <a:pPr lvl="2"/>
                <a14:m>
                  <m:oMath xmlns:m="http://schemas.openxmlformats.org/officeDocument/2006/math">
                    <m:sSub>
                      <m:sSubPr>
                        <m:ctrlPr>
                          <a:rPr lang="en-US" i="1" dirty="0">
                            <a:solidFill>
                              <a:srgbClr val="C00000"/>
                            </a:solidFill>
                            <a:latin typeface="Cambria Math" panose="02040503050406030204" pitchFamily="18" charset="0"/>
                          </a:rPr>
                        </m:ctrlPr>
                      </m:sSubPr>
                      <m:e>
                        <m:r>
                          <a:rPr lang="de-DE" i="1" dirty="0">
                            <a:solidFill>
                              <a:srgbClr val="C00000"/>
                            </a:solidFill>
                            <a:latin typeface="Cambria Math" panose="02040503050406030204" pitchFamily="18" charset="0"/>
                          </a:rPr>
                          <m:t>𝑃</m:t>
                        </m:r>
                      </m:e>
                      <m:sub>
                        <m:r>
                          <a:rPr lang="de-DE" i="1" dirty="0">
                            <a:solidFill>
                              <a:srgbClr val="C00000"/>
                            </a:solidFill>
                            <a:latin typeface="Cambria Math" panose="02040503050406030204" pitchFamily="18" charset="0"/>
                          </a:rPr>
                          <m:t>2</m:t>
                        </m:r>
                      </m:sub>
                    </m:sSub>
                  </m:oMath>
                </a14:m>
                <a:r>
                  <a:rPr lang="en-US" dirty="0">
                    <a:solidFill>
                      <a:srgbClr val="C00000"/>
                    </a:solidFill>
                  </a:rPr>
                  <a:t> can bias! </a:t>
                </a:r>
                <a:r>
                  <a:rPr lang="en-US" dirty="0">
                    <a:solidFill>
                      <a:srgbClr val="C00000"/>
                    </a:solidFill>
                    <a:sym typeface="Wingdings" panose="05000000000000000000" pitchFamily="2" charset="2"/>
                  </a:rPr>
                  <a:t></a:t>
                </a:r>
              </a:p>
              <a:p>
                <a:pPr lvl="1"/>
                <a:r>
                  <a:rPr lang="en-US" dirty="0"/>
                  <a:t>Honest coin is fully determined by </a:t>
                </a:r>
                <a14:m>
                  <m:oMath xmlns:m="http://schemas.openxmlformats.org/officeDocument/2006/math">
                    <m:sSub>
                      <m:sSubPr>
                        <m:ctrlPr>
                          <a:rPr lang="en-US" i="1" dirty="0">
                            <a:latin typeface="Cambria Math" panose="02040503050406030204" pitchFamily="18" charset="0"/>
                          </a:rPr>
                        </m:ctrlPr>
                      </m:sSubPr>
                      <m:e>
                        <m:r>
                          <a:rPr lang="de-DE" i="1" dirty="0">
                            <a:latin typeface="Cambria Math" panose="02040503050406030204" pitchFamily="18" charset="0"/>
                          </a:rPr>
                          <m:t>𝑃</m:t>
                        </m:r>
                      </m:e>
                      <m:sub>
                        <m:r>
                          <a:rPr lang="de-DE" i="1" dirty="0">
                            <a:latin typeface="Cambria Math" panose="02040503050406030204" pitchFamily="18" charset="0"/>
                          </a:rPr>
                          <m:t>1</m:t>
                        </m:r>
                      </m:sub>
                    </m:sSub>
                  </m:oMath>
                </a14:m>
                <a:r>
                  <a:rPr lang="en-US" dirty="0"/>
                  <a:t> </a:t>
                </a:r>
              </a:p>
              <a:p>
                <a:pPr lvl="2"/>
                <a14:m>
                  <m:oMath xmlns:m="http://schemas.openxmlformats.org/officeDocument/2006/math">
                    <m:sSub>
                      <m:sSubPr>
                        <m:ctrlPr>
                          <a:rPr lang="en-US" i="1" dirty="0">
                            <a:solidFill>
                              <a:srgbClr val="C00000"/>
                            </a:solidFill>
                            <a:latin typeface="Cambria Math" panose="02040503050406030204" pitchFamily="18" charset="0"/>
                          </a:rPr>
                        </m:ctrlPr>
                      </m:sSubPr>
                      <m:e>
                        <m:r>
                          <a:rPr lang="de-DE" i="1" dirty="0">
                            <a:solidFill>
                              <a:srgbClr val="C00000"/>
                            </a:solidFill>
                            <a:latin typeface="Cambria Math" panose="02040503050406030204" pitchFamily="18" charset="0"/>
                          </a:rPr>
                          <m:t>𝑃</m:t>
                        </m:r>
                      </m:e>
                      <m:sub>
                        <m:r>
                          <a:rPr lang="de-DE" i="1" dirty="0">
                            <a:solidFill>
                              <a:srgbClr val="C00000"/>
                            </a:solidFill>
                            <a:latin typeface="Cambria Math" panose="02040503050406030204" pitchFamily="18" charset="0"/>
                          </a:rPr>
                          <m:t>1</m:t>
                        </m:r>
                      </m:sub>
                    </m:sSub>
                  </m:oMath>
                </a14:m>
                <a:r>
                  <a:rPr lang="en-US" dirty="0">
                    <a:solidFill>
                      <a:srgbClr val="C00000"/>
                    </a:solidFill>
                  </a:rPr>
                  <a:t> can bias! </a:t>
                </a:r>
                <a:r>
                  <a:rPr lang="en-US" dirty="0">
                    <a:solidFill>
                      <a:srgbClr val="C00000"/>
                    </a:solidFill>
                    <a:sym typeface="Wingdings" panose="05000000000000000000" pitchFamily="2" charset="2"/>
                  </a:rPr>
                  <a:t></a:t>
                </a:r>
                <a:endParaRPr lang="en-US" dirty="0">
                  <a:solidFill>
                    <a:srgbClr val="C00000"/>
                  </a:solidFill>
                </a:endParaRPr>
              </a:p>
              <a:p>
                <a:pPr lvl="1"/>
                <a:endParaRPr lang="en-US" dirty="0"/>
              </a:p>
              <a:p>
                <a:pPr lvl="2"/>
                <a:endParaRPr lang="en-US" dirty="0"/>
              </a:p>
              <a:p>
                <a:pPr marL="0" indent="0">
                  <a:buNone/>
                </a:pPr>
                <a:endParaRPr lang="en-US" dirty="0"/>
              </a:p>
              <a:p>
                <a:pPr marL="1371600" lvl="3" indent="0">
                  <a:buNone/>
                </a:pPr>
                <a:endParaRPr lang="en-US" dirty="0"/>
              </a:p>
            </p:txBody>
          </p:sp>
        </mc:Choice>
        <mc:Fallback xmlns="">
          <p:sp>
            <p:nvSpPr>
              <p:cNvPr id="3" name="Inhaltsplatzhalter 2">
                <a:extLst>
                  <a:ext uri="{FF2B5EF4-FFF2-40B4-BE49-F238E27FC236}">
                    <a16:creationId xmlns:a16="http://schemas.microsoft.com/office/drawing/2014/main" id="{098168F9-2120-2A3D-33D2-9BB2586E2A0D}"/>
                  </a:ext>
                </a:extLst>
              </p:cNvPr>
              <p:cNvSpPr>
                <a:spLocks noGrp="1" noRot="1" noChangeAspect="1" noMove="1" noResize="1" noEditPoints="1" noAdjustHandles="1" noChangeArrowheads="1" noChangeShapeType="1" noTextEdit="1"/>
              </p:cNvSpPr>
              <p:nvPr>
                <p:ph idx="1"/>
              </p:nvPr>
            </p:nvSpPr>
            <p:spPr>
              <a:xfrm>
                <a:off x="838200" y="3921892"/>
                <a:ext cx="10515600" cy="2837415"/>
              </a:xfrm>
              <a:blipFill>
                <a:blip r:embed="rId3"/>
                <a:stretch>
                  <a:fillRect l="-1217" t="-3433"/>
                </a:stretch>
              </a:blipFill>
            </p:spPr>
            <p:txBody>
              <a:bodyPr/>
              <a:lstStyle/>
              <a:p>
                <a:r>
                  <a:rPr lang="de-DE">
                    <a:noFill/>
                  </a:rPr>
                  <a:t> </a:t>
                </a:r>
              </a:p>
            </p:txBody>
          </p:sp>
        </mc:Fallback>
      </mc:AlternateContent>
      <p:sp>
        <p:nvSpPr>
          <p:cNvPr id="4" name="Rechteck 22">
            <a:extLst>
              <a:ext uri="{FF2B5EF4-FFF2-40B4-BE49-F238E27FC236}">
                <a16:creationId xmlns:a16="http://schemas.microsoft.com/office/drawing/2014/main" id="{7F105F96-83A3-9412-6698-D16899C862E8}"/>
              </a:ext>
            </a:extLst>
          </p:cNvPr>
          <p:cNvSpPr/>
          <p:nvPr/>
        </p:nvSpPr>
        <p:spPr>
          <a:xfrm>
            <a:off x="4464883" y="2753696"/>
            <a:ext cx="565357" cy="590672"/>
          </a:xfrm>
          <a:prstGeom prst="rect">
            <a:avLst/>
          </a:prstGeom>
          <a:noFill/>
          <a:ln w="1905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7030A0"/>
                </a:solidFill>
              </a:rPr>
              <a:t>P</a:t>
            </a:r>
            <a:r>
              <a:rPr lang="en-US" sz="1400" baseline="-25000" dirty="0">
                <a:solidFill>
                  <a:srgbClr val="7030A0"/>
                </a:solidFill>
              </a:rPr>
              <a:t>1</a:t>
            </a:r>
          </a:p>
        </p:txBody>
      </p:sp>
      <p:sp>
        <p:nvSpPr>
          <p:cNvPr id="5" name="Rechteck 18">
            <a:extLst>
              <a:ext uri="{FF2B5EF4-FFF2-40B4-BE49-F238E27FC236}">
                <a16:creationId xmlns:a16="http://schemas.microsoft.com/office/drawing/2014/main" id="{98E4BF67-B2E3-B460-3551-3E5C7F770CE2}"/>
              </a:ext>
            </a:extLst>
          </p:cNvPr>
          <p:cNvSpPr/>
          <p:nvPr/>
        </p:nvSpPr>
        <p:spPr>
          <a:xfrm>
            <a:off x="5774035" y="2740548"/>
            <a:ext cx="565357" cy="590672"/>
          </a:xfrm>
          <a:prstGeom prst="rect">
            <a:avLst/>
          </a:prstGeom>
          <a:noFill/>
          <a:ln w="1905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7030A0"/>
                </a:solidFill>
              </a:rPr>
              <a:t>P</a:t>
            </a:r>
            <a:r>
              <a:rPr lang="en-US" sz="1400" baseline="-25000" dirty="0">
                <a:solidFill>
                  <a:srgbClr val="7030A0"/>
                </a:solidFill>
              </a:rPr>
              <a:t>2</a:t>
            </a:r>
          </a:p>
        </p:txBody>
      </p:sp>
      <p:sp>
        <p:nvSpPr>
          <p:cNvPr id="6" name="Rechteck 19">
            <a:extLst>
              <a:ext uri="{FF2B5EF4-FFF2-40B4-BE49-F238E27FC236}">
                <a16:creationId xmlns:a16="http://schemas.microsoft.com/office/drawing/2014/main" id="{E156FA4B-FAB6-1350-E79E-CDE5A07FB4DC}"/>
              </a:ext>
            </a:extLst>
          </p:cNvPr>
          <p:cNvSpPr/>
          <p:nvPr/>
        </p:nvSpPr>
        <p:spPr>
          <a:xfrm>
            <a:off x="7083187" y="2740548"/>
            <a:ext cx="559076" cy="590672"/>
          </a:xfrm>
          <a:prstGeom prst="rect">
            <a:avLst/>
          </a:prstGeom>
          <a:noFill/>
          <a:ln w="1905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7030A0"/>
                </a:solidFill>
              </a:rPr>
              <a:t>P</a:t>
            </a:r>
            <a:r>
              <a:rPr lang="en-US" sz="1400" baseline="-25000" dirty="0">
                <a:solidFill>
                  <a:srgbClr val="7030A0"/>
                </a:solidFill>
              </a:rPr>
              <a:t>3</a:t>
            </a:r>
          </a:p>
        </p:txBody>
      </p:sp>
      <p:cxnSp>
        <p:nvCxnSpPr>
          <p:cNvPr id="7" name="Elbow Connector 28">
            <a:extLst>
              <a:ext uri="{FF2B5EF4-FFF2-40B4-BE49-F238E27FC236}">
                <a16:creationId xmlns:a16="http://schemas.microsoft.com/office/drawing/2014/main" id="{D232DFC6-26DA-6302-6A8A-81C02629A22D}"/>
              </a:ext>
            </a:extLst>
          </p:cNvPr>
          <p:cNvCxnSpPr>
            <a:cxnSpLocks/>
          </p:cNvCxnSpPr>
          <p:nvPr/>
        </p:nvCxnSpPr>
        <p:spPr>
          <a:xfrm flipV="1">
            <a:off x="4747561" y="3344368"/>
            <a:ext cx="2615164" cy="408619"/>
          </a:xfrm>
          <a:prstGeom prst="bentConnector3">
            <a:avLst>
              <a:gd name="adj1" fmla="val 10030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8" name="Elbow Connector 61">
            <a:extLst>
              <a:ext uri="{FF2B5EF4-FFF2-40B4-BE49-F238E27FC236}">
                <a16:creationId xmlns:a16="http://schemas.microsoft.com/office/drawing/2014/main" id="{D088779B-6DEA-DC2E-452E-12B91959B5E3}"/>
              </a:ext>
            </a:extLst>
          </p:cNvPr>
          <p:cNvCxnSpPr/>
          <p:nvPr/>
        </p:nvCxnSpPr>
        <p:spPr>
          <a:xfrm>
            <a:off x="4747561" y="3344368"/>
            <a:ext cx="1307582" cy="408619"/>
          </a:xfrm>
          <a:prstGeom prst="bentConnector3">
            <a:avLst>
              <a:gd name="adj1" fmla="val -301"/>
            </a:avLst>
          </a:prstGeom>
          <a:ln w="38100"/>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C69D52E5-7DED-B28B-3E53-CB716494B5A4}"/>
              </a:ext>
            </a:extLst>
          </p:cNvPr>
          <p:cNvCxnSpPr/>
          <p:nvPr/>
        </p:nvCxnSpPr>
        <p:spPr>
          <a:xfrm flipV="1">
            <a:off x="6053572" y="3344368"/>
            <a:ext cx="0" cy="42202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699A4965-2DC4-E33B-B9A9-742483719A8C}"/>
                  </a:ext>
                </a:extLst>
              </p:cNvPr>
              <p:cNvSpPr txBox="1"/>
              <p:nvPr/>
            </p:nvSpPr>
            <p:spPr>
              <a:xfrm>
                <a:off x="4156232" y="1942418"/>
                <a:ext cx="53354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𝑚</m:t>
                          </m:r>
                        </m:e>
                        <m:sub>
                          <m:r>
                            <a:rPr lang="en-US" b="0" i="1" dirty="0" smtClean="0">
                              <a:latin typeface="Cambria Math" panose="02040503050406030204" pitchFamily="18" charset="0"/>
                            </a:rPr>
                            <m:t>1</m:t>
                          </m:r>
                        </m:sub>
                      </m:sSub>
                    </m:oMath>
                  </m:oMathPara>
                </a14:m>
                <a:endParaRPr lang="en-US" dirty="0"/>
              </a:p>
            </p:txBody>
          </p:sp>
        </mc:Choice>
        <mc:Fallback xmlns="">
          <p:sp>
            <p:nvSpPr>
              <p:cNvPr id="10" name="TextBox 9">
                <a:extLst>
                  <a:ext uri="{FF2B5EF4-FFF2-40B4-BE49-F238E27FC236}">
                    <a16:creationId xmlns:a16="http://schemas.microsoft.com/office/drawing/2014/main" id="{699A4965-2DC4-E33B-B9A9-742483719A8C}"/>
                  </a:ext>
                </a:extLst>
              </p:cNvPr>
              <p:cNvSpPr txBox="1">
                <a:spLocks noRot="1" noChangeAspect="1" noMove="1" noResize="1" noEditPoints="1" noAdjustHandles="1" noChangeArrowheads="1" noChangeShapeType="1" noTextEdit="1"/>
              </p:cNvSpPr>
              <p:nvPr/>
            </p:nvSpPr>
            <p:spPr>
              <a:xfrm>
                <a:off x="4156232" y="1942418"/>
                <a:ext cx="533544" cy="369332"/>
              </a:xfrm>
              <a:prstGeom prst="rect">
                <a:avLst/>
              </a:prstGeom>
              <a:blipFill>
                <a:blip r:embed="rId4"/>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A0CBCA79-195C-3459-843A-7B14D4E3FCAB}"/>
                  </a:ext>
                </a:extLst>
              </p:cNvPr>
              <p:cNvSpPr txBox="1"/>
              <p:nvPr/>
            </p:nvSpPr>
            <p:spPr>
              <a:xfrm>
                <a:off x="5408680" y="1932021"/>
                <a:ext cx="53886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𝑚</m:t>
                          </m:r>
                        </m:e>
                        <m:sub>
                          <m:r>
                            <a:rPr lang="en-US" b="0" i="1" dirty="0" smtClean="0">
                              <a:latin typeface="Cambria Math" panose="02040503050406030204" pitchFamily="18" charset="0"/>
                            </a:rPr>
                            <m:t>2</m:t>
                          </m:r>
                        </m:sub>
                      </m:sSub>
                    </m:oMath>
                  </m:oMathPara>
                </a14:m>
                <a:endParaRPr lang="en-US" dirty="0"/>
              </a:p>
            </p:txBody>
          </p:sp>
        </mc:Choice>
        <mc:Fallback xmlns="">
          <p:sp>
            <p:nvSpPr>
              <p:cNvPr id="11" name="TextBox 10">
                <a:extLst>
                  <a:ext uri="{FF2B5EF4-FFF2-40B4-BE49-F238E27FC236}">
                    <a16:creationId xmlns:a16="http://schemas.microsoft.com/office/drawing/2014/main" id="{A0CBCA79-195C-3459-843A-7B14D4E3FCAB}"/>
                  </a:ext>
                </a:extLst>
              </p:cNvPr>
              <p:cNvSpPr txBox="1">
                <a:spLocks noRot="1" noChangeAspect="1" noMove="1" noResize="1" noEditPoints="1" noAdjustHandles="1" noChangeArrowheads="1" noChangeShapeType="1" noTextEdit="1"/>
              </p:cNvSpPr>
              <p:nvPr/>
            </p:nvSpPr>
            <p:spPr>
              <a:xfrm>
                <a:off x="5408680" y="1932021"/>
                <a:ext cx="538865" cy="369332"/>
              </a:xfrm>
              <a:prstGeom prst="rect">
                <a:avLst/>
              </a:prstGeom>
              <a:blipFill>
                <a:blip r:embed="rId5"/>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D5E231EC-3C07-D120-186D-9CB6EE89437E}"/>
                  </a:ext>
                </a:extLst>
              </p:cNvPr>
              <p:cNvSpPr txBox="1"/>
              <p:nvPr/>
            </p:nvSpPr>
            <p:spPr>
              <a:xfrm>
                <a:off x="6748194" y="1907959"/>
                <a:ext cx="53886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𝑚</m:t>
                          </m:r>
                        </m:e>
                        <m:sub>
                          <m:r>
                            <a:rPr lang="en-US" b="0" i="1" dirty="0" smtClean="0">
                              <a:latin typeface="Cambria Math" panose="02040503050406030204" pitchFamily="18" charset="0"/>
                            </a:rPr>
                            <m:t>3</m:t>
                          </m:r>
                        </m:sub>
                      </m:sSub>
                    </m:oMath>
                  </m:oMathPara>
                </a14:m>
                <a:endParaRPr lang="en-US" dirty="0"/>
              </a:p>
            </p:txBody>
          </p:sp>
        </mc:Choice>
        <mc:Fallback xmlns="">
          <p:sp>
            <p:nvSpPr>
              <p:cNvPr id="12" name="TextBox 11">
                <a:extLst>
                  <a:ext uri="{FF2B5EF4-FFF2-40B4-BE49-F238E27FC236}">
                    <a16:creationId xmlns:a16="http://schemas.microsoft.com/office/drawing/2014/main" id="{D5E231EC-3C07-D120-186D-9CB6EE89437E}"/>
                  </a:ext>
                </a:extLst>
              </p:cNvPr>
              <p:cNvSpPr txBox="1">
                <a:spLocks noRot="1" noChangeAspect="1" noMove="1" noResize="1" noEditPoints="1" noAdjustHandles="1" noChangeArrowheads="1" noChangeShapeType="1" noTextEdit="1"/>
              </p:cNvSpPr>
              <p:nvPr/>
            </p:nvSpPr>
            <p:spPr>
              <a:xfrm>
                <a:off x="6748194" y="1907959"/>
                <a:ext cx="538865" cy="369332"/>
              </a:xfrm>
              <a:prstGeom prst="rect">
                <a:avLst/>
              </a:prstGeom>
              <a:blipFill>
                <a:blip r:embed="rId6"/>
                <a:stretch>
                  <a:fillRect/>
                </a:stretch>
              </a:blipFill>
            </p:spPr>
            <p:txBody>
              <a:bodyPr/>
              <a:lstStyle/>
              <a:p>
                <a:r>
                  <a:rPr lang="de-DE">
                    <a:noFill/>
                  </a:rPr>
                  <a:t> </a:t>
                </a:r>
              </a:p>
            </p:txBody>
          </p:sp>
        </mc:Fallback>
      </mc:AlternateContent>
      <p:cxnSp>
        <p:nvCxnSpPr>
          <p:cNvPr id="13" name="Straight Arrow Connector 12">
            <a:extLst>
              <a:ext uri="{FF2B5EF4-FFF2-40B4-BE49-F238E27FC236}">
                <a16:creationId xmlns:a16="http://schemas.microsoft.com/office/drawing/2014/main" id="{DE22243E-EEC8-30EF-5081-EDA433DC4C43}"/>
              </a:ext>
            </a:extLst>
          </p:cNvPr>
          <p:cNvCxnSpPr>
            <a:cxnSpLocks/>
          </p:cNvCxnSpPr>
          <p:nvPr/>
        </p:nvCxnSpPr>
        <p:spPr>
          <a:xfrm flipV="1">
            <a:off x="4737945" y="2157605"/>
            <a:ext cx="0" cy="485756"/>
          </a:xfrm>
          <a:prstGeom prst="straightConnector1">
            <a:avLst/>
          </a:prstGeom>
          <a:ln w="38100">
            <a:solidFill>
              <a:srgbClr val="FFC000"/>
            </a:solidFill>
            <a:tailEnd type="triangle"/>
          </a:ln>
        </p:spPr>
        <p:style>
          <a:lnRef idx="1">
            <a:schemeClr val="accent6"/>
          </a:lnRef>
          <a:fillRef idx="0">
            <a:schemeClr val="accent6"/>
          </a:fillRef>
          <a:effectRef idx="0">
            <a:schemeClr val="accent6"/>
          </a:effectRef>
          <a:fontRef idx="minor">
            <a:schemeClr val="tx1"/>
          </a:fontRef>
        </p:style>
      </p:cxnSp>
      <p:cxnSp>
        <p:nvCxnSpPr>
          <p:cNvPr id="14" name="Straight Arrow Connector 13">
            <a:extLst>
              <a:ext uri="{FF2B5EF4-FFF2-40B4-BE49-F238E27FC236}">
                <a16:creationId xmlns:a16="http://schemas.microsoft.com/office/drawing/2014/main" id="{925CE825-87E3-A405-2EDE-26D378CFA658}"/>
              </a:ext>
            </a:extLst>
          </p:cNvPr>
          <p:cNvCxnSpPr>
            <a:cxnSpLocks/>
          </p:cNvCxnSpPr>
          <p:nvPr/>
        </p:nvCxnSpPr>
        <p:spPr>
          <a:xfrm flipV="1">
            <a:off x="6053572" y="2157605"/>
            <a:ext cx="0" cy="485756"/>
          </a:xfrm>
          <a:prstGeom prst="straightConnector1">
            <a:avLst/>
          </a:prstGeom>
          <a:ln w="38100">
            <a:solidFill>
              <a:srgbClr val="FFC000"/>
            </a:solidFill>
            <a:tailEnd type="triangle"/>
          </a:ln>
        </p:spPr>
        <p:style>
          <a:lnRef idx="1">
            <a:schemeClr val="accent6"/>
          </a:lnRef>
          <a:fillRef idx="0">
            <a:schemeClr val="accent6"/>
          </a:fillRef>
          <a:effectRef idx="0">
            <a:schemeClr val="accent6"/>
          </a:effectRef>
          <a:fontRef idx="minor">
            <a:schemeClr val="tx1"/>
          </a:fontRef>
        </p:style>
      </p:cxnSp>
      <p:cxnSp>
        <p:nvCxnSpPr>
          <p:cNvPr id="15" name="Straight Arrow Connector 14">
            <a:extLst>
              <a:ext uri="{FF2B5EF4-FFF2-40B4-BE49-F238E27FC236}">
                <a16:creationId xmlns:a16="http://schemas.microsoft.com/office/drawing/2014/main" id="{B03CA80E-CC43-6C03-062A-AAEE4C4FB6AF}"/>
              </a:ext>
            </a:extLst>
          </p:cNvPr>
          <p:cNvCxnSpPr>
            <a:cxnSpLocks/>
          </p:cNvCxnSpPr>
          <p:nvPr/>
        </p:nvCxnSpPr>
        <p:spPr>
          <a:xfrm flipV="1">
            <a:off x="7362724" y="2157605"/>
            <a:ext cx="0" cy="485756"/>
          </a:xfrm>
          <a:prstGeom prst="straightConnector1">
            <a:avLst/>
          </a:prstGeom>
          <a:ln w="38100">
            <a:solidFill>
              <a:srgbClr val="FFC000"/>
            </a:solidFill>
            <a:tailEnd type="triangle"/>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687546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AB2C2E-7F76-9294-B345-847946DF3404}"/>
              </a:ext>
            </a:extLst>
          </p:cNvPr>
          <p:cNvSpPr>
            <a:spLocks noGrp="1"/>
          </p:cNvSpPr>
          <p:nvPr>
            <p:ph type="title"/>
          </p:nvPr>
        </p:nvSpPr>
        <p:spPr/>
        <p:txBody>
          <a:bodyPr/>
          <a:lstStyle/>
          <a:p>
            <a:r>
              <a:rPr lang="en-US" dirty="0"/>
              <a:t>Can we generalize?</a:t>
            </a:r>
          </a:p>
        </p:txBody>
      </p:sp>
      <mc:AlternateContent xmlns:mc="http://schemas.openxmlformats.org/markup-compatibility/2006" xmlns:a14="http://schemas.microsoft.com/office/drawing/2010/main">
        <mc:Choice Requires="a14">
          <p:sp>
            <p:nvSpPr>
              <p:cNvPr id="3" name="Inhaltsplatzhalter 2">
                <a:extLst>
                  <a:ext uri="{FF2B5EF4-FFF2-40B4-BE49-F238E27FC236}">
                    <a16:creationId xmlns:a16="http://schemas.microsoft.com/office/drawing/2014/main" id="{3275EE56-0BCA-8E2A-BF94-8208BBCB67AD}"/>
                  </a:ext>
                </a:extLst>
              </p:cNvPr>
              <p:cNvSpPr>
                <a:spLocks noGrp="1"/>
              </p:cNvSpPr>
              <p:nvPr>
                <p:ph idx="1"/>
              </p:nvPr>
            </p:nvSpPr>
            <p:spPr>
              <a:xfrm>
                <a:off x="838200" y="1825625"/>
                <a:ext cx="10515600" cy="4351338"/>
              </a:xfrm>
            </p:spPr>
            <p:txBody>
              <a:bodyPr>
                <a:normAutofit/>
              </a:bodyPr>
              <a:lstStyle/>
              <a:p>
                <a:pPr marL="0" indent="0">
                  <a:buNone/>
                </a:pPr>
                <a:r>
                  <a:rPr lang="en-US" dirty="0"/>
                  <a:t>Sending-leaks: Adv receives value upon </a:t>
                </a:r>
                <a:r>
                  <a:rPr lang="en-US" dirty="0">
                    <a:solidFill>
                      <a:schemeClr val="accent5">
                        <a:lumMod val="75000"/>
                      </a:schemeClr>
                    </a:solidFill>
                  </a:rPr>
                  <a:t>it being sent</a:t>
                </a:r>
                <a:r>
                  <a:rPr lang="en-US" dirty="0"/>
                  <a:t> to a corrupt recipient</a:t>
                </a:r>
              </a:p>
              <a:p>
                <a:pPr lvl="1"/>
                <a:r>
                  <a:rPr lang="en-US" dirty="0"/>
                  <a:t>Yes!</a:t>
                </a:r>
              </a:p>
              <a:p>
                <a:pPr lvl="1"/>
                <a:r>
                  <a:rPr lang="en-US" dirty="0"/>
                  <a:t>Apply the same argument to blocks of size </a:t>
                </a:r>
                <a14:m>
                  <m:oMath xmlns:m="http://schemas.openxmlformats.org/officeDocument/2006/math">
                    <m:r>
                      <a:rPr lang="en-US" i="1" dirty="0" smtClean="0">
                        <a:latin typeface="Cambria Math" panose="02040503050406030204" pitchFamily="18" charset="0"/>
                      </a:rPr>
                      <m:t>𝑡</m:t>
                    </m:r>
                  </m:oMath>
                </a14:m>
                <a:endParaRPr lang="en-US" dirty="0"/>
              </a:p>
              <a:p>
                <a:pPr lvl="1"/>
                <a:endParaRPr lang="en-US" dirty="0"/>
              </a:p>
              <a:p>
                <a:pPr marL="0" indent="0">
                  <a:buNone/>
                </a:pPr>
                <a:r>
                  <a:rPr lang="en-US" dirty="0"/>
                  <a:t>Execution-leaks: Adv receives value upon the </a:t>
                </a:r>
                <a:r>
                  <a:rPr lang="en-US" dirty="0">
                    <a:solidFill>
                      <a:schemeClr val="accent5">
                        <a:lumMod val="75000"/>
                      </a:schemeClr>
                    </a:solidFill>
                  </a:rPr>
                  <a:t>execution</a:t>
                </a:r>
                <a:r>
                  <a:rPr lang="en-US" dirty="0"/>
                  <a:t> of a corrupt recipient</a:t>
                </a:r>
              </a:p>
              <a:p>
                <a:pPr lvl="1"/>
                <a:r>
                  <a:rPr lang="en-US" dirty="0"/>
                  <a:t>Not clear</a:t>
                </a:r>
              </a:p>
              <a:p>
                <a:pPr lvl="1"/>
                <a:r>
                  <a:rPr lang="en-US" dirty="0"/>
                  <a:t>Set of </a:t>
                </a:r>
                <a14:m>
                  <m:oMath xmlns:m="http://schemas.openxmlformats.org/officeDocument/2006/math">
                    <m:sSub>
                      <m:sSubPr>
                        <m:ctrlPr>
                          <a:rPr lang="en-US" i="1" dirty="0" smtClean="0">
                            <a:latin typeface="Cambria Math" panose="02040503050406030204" pitchFamily="18" charset="0"/>
                          </a:rPr>
                        </m:ctrlPr>
                      </m:sSubPr>
                      <m:e>
                        <m:r>
                          <a:rPr lang="de-DE" i="1" dirty="0">
                            <a:latin typeface="Cambria Math" panose="02040503050406030204" pitchFamily="18" charset="0"/>
                          </a:rPr>
                          <m:t>𝑃</m:t>
                        </m:r>
                      </m:e>
                      <m:sub>
                        <m:r>
                          <a:rPr lang="de-DE" b="0" i="1" dirty="0" smtClean="0">
                            <a:latin typeface="Cambria Math" panose="02040503050406030204" pitchFamily="18" charset="0"/>
                          </a:rPr>
                          <m:t>2</m:t>
                        </m:r>
                      </m:sub>
                    </m:sSub>
                  </m:oMath>
                </a14:m>
                <a:r>
                  <a:rPr lang="en-US" dirty="0"/>
                  <a:t> can bias, but maybe only if it knows all messages to everyone in </a:t>
                </a:r>
                <a14:m>
                  <m:oMath xmlns:m="http://schemas.openxmlformats.org/officeDocument/2006/math">
                    <m:sSub>
                      <m:sSubPr>
                        <m:ctrlPr>
                          <a:rPr lang="en-US" i="1" dirty="0">
                            <a:latin typeface="Cambria Math" panose="02040503050406030204" pitchFamily="18" charset="0"/>
                          </a:rPr>
                        </m:ctrlPr>
                      </m:sSubPr>
                      <m:e>
                        <m:r>
                          <a:rPr lang="de-DE" i="1" dirty="0">
                            <a:latin typeface="Cambria Math" panose="02040503050406030204" pitchFamily="18" charset="0"/>
                          </a:rPr>
                          <m:t>𝑃</m:t>
                        </m:r>
                      </m:e>
                      <m:sub>
                        <m:r>
                          <a:rPr lang="de-DE" i="1" dirty="0">
                            <a:latin typeface="Cambria Math" panose="02040503050406030204" pitchFamily="18" charset="0"/>
                          </a:rPr>
                          <m:t>2</m:t>
                        </m:r>
                      </m:sub>
                    </m:sSub>
                  </m:oMath>
                </a14:m>
                <a:r>
                  <a:rPr lang="en-US" dirty="0"/>
                  <a:t>?</a:t>
                </a:r>
              </a:p>
              <a:p>
                <a:pPr lvl="2"/>
                <a:r>
                  <a:rPr lang="en-US" dirty="0"/>
                  <a:t>We use a tailored technique to prove impossibility for </a:t>
                </a:r>
                <a14:m>
                  <m:oMath xmlns:m="http://schemas.openxmlformats.org/officeDocument/2006/math">
                    <m:r>
                      <a:rPr lang="en-US" i="1" dirty="0" smtClean="0">
                        <a:latin typeface="Cambria Math" panose="02040503050406030204" pitchFamily="18" charset="0"/>
                      </a:rPr>
                      <m:t>(</m:t>
                    </m:r>
                    <m:r>
                      <a:rPr lang="en-US" i="1" dirty="0" smtClean="0">
                        <a:latin typeface="Cambria Math" panose="02040503050406030204" pitchFamily="18" charset="0"/>
                      </a:rPr>
                      <m:t>𝑡</m:t>
                    </m:r>
                    <m:r>
                      <a:rPr lang="en-US" i="1" dirty="0" smtClean="0">
                        <a:latin typeface="Cambria Math" panose="02040503050406030204" pitchFamily="18" charset="0"/>
                      </a:rPr>
                      <m:t>=2,</m:t>
                    </m:r>
                    <m:r>
                      <a:rPr lang="en-US" i="1" dirty="0" smtClean="0">
                        <a:latin typeface="Cambria Math" panose="02040503050406030204" pitchFamily="18" charset="0"/>
                      </a:rPr>
                      <m:t>𝑛</m:t>
                    </m:r>
                    <m:r>
                      <a:rPr lang="en-US" i="1" dirty="0" smtClean="0">
                        <a:latin typeface="Cambria Math" panose="02040503050406030204" pitchFamily="18" charset="0"/>
                      </a:rPr>
                      <m:t>=6)</m:t>
                    </m:r>
                  </m:oMath>
                </a14:m>
                <a:endParaRPr lang="en-US" dirty="0"/>
              </a:p>
              <a:p>
                <a:pPr marL="1371600" lvl="3" indent="0">
                  <a:buNone/>
                </a:pPr>
                <a:endParaRPr lang="en-US" dirty="0"/>
              </a:p>
            </p:txBody>
          </p:sp>
        </mc:Choice>
        <mc:Fallback xmlns="">
          <p:sp>
            <p:nvSpPr>
              <p:cNvPr id="3" name="Inhaltsplatzhalter 2">
                <a:extLst>
                  <a:ext uri="{FF2B5EF4-FFF2-40B4-BE49-F238E27FC236}">
                    <a16:creationId xmlns:a16="http://schemas.microsoft.com/office/drawing/2014/main" id="{3275EE56-0BCA-8E2A-BF94-8208BBCB67AD}"/>
                  </a:ext>
                </a:extLst>
              </p:cNvPr>
              <p:cNvSpPr>
                <a:spLocks noGrp="1" noRot="1" noChangeAspect="1" noMove="1" noResize="1" noEditPoints="1" noAdjustHandles="1" noChangeArrowheads="1" noChangeShapeType="1" noTextEdit="1"/>
              </p:cNvSpPr>
              <p:nvPr>
                <p:ph idx="1"/>
              </p:nvPr>
            </p:nvSpPr>
            <p:spPr>
              <a:xfrm>
                <a:off x="838200" y="1825625"/>
                <a:ext cx="10515600" cy="4351338"/>
              </a:xfrm>
              <a:blipFill>
                <a:blip r:embed="rId2"/>
                <a:stretch>
                  <a:fillRect l="-1206" t="-2326"/>
                </a:stretch>
              </a:blipFill>
            </p:spPr>
            <p:txBody>
              <a:bodyPr/>
              <a:lstStyle/>
              <a:p>
                <a:r>
                  <a:rPr lang="en-US">
                    <a:noFill/>
                  </a:rPr>
                  <a:t> </a:t>
                </a:r>
              </a:p>
            </p:txBody>
          </p:sp>
        </mc:Fallback>
      </mc:AlternateContent>
    </p:spTree>
    <p:extLst>
      <p:ext uri="{BB962C8B-B14F-4D97-AF65-F5344CB8AC3E}">
        <p14:creationId xmlns:p14="http://schemas.microsoft.com/office/powerpoint/2010/main" val="730928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862C1C2-95C2-0322-4822-8B496FEFD5BE}"/>
              </a:ext>
            </a:extLst>
          </p:cNvPr>
          <p:cNvSpPr>
            <a:spLocks noGrp="1"/>
          </p:cNvSpPr>
          <p:nvPr>
            <p:ph type="title"/>
          </p:nvPr>
        </p:nvSpPr>
        <p:spPr>
          <a:xfrm>
            <a:off x="699655" y="361444"/>
            <a:ext cx="10515600" cy="1325563"/>
          </a:xfrm>
        </p:spPr>
        <p:txBody>
          <a:bodyPr/>
          <a:lstStyle/>
          <a:p>
            <a:r>
              <a:rPr lang="en-US" dirty="0"/>
              <a:t>PASSO randomness in the plain model, SL</a:t>
            </a:r>
          </a:p>
        </p:txBody>
      </p:sp>
      <p:sp>
        <p:nvSpPr>
          <p:cNvPr id="3" name="Inhaltsplatzhalter 2">
            <a:extLst>
              <a:ext uri="{FF2B5EF4-FFF2-40B4-BE49-F238E27FC236}">
                <a16:creationId xmlns:a16="http://schemas.microsoft.com/office/drawing/2014/main" id="{91378D81-A01D-06A4-F780-876DA977A397}"/>
              </a:ext>
            </a:extLst>
          </p:cNvPr>
          <p:cNvSpPr>
            <a:spLocks noGrp="1"/>
          </p:cNvSpPr>
          <p:nvPr>
            <p:ph idx="1"/>
          </p:nvPr>
        </p:nvSpPr>
        <p:spPr/>
        <p:txBody>
          <a:bodyPr>
            <a:normAutofit/>
          </a:bodyPr>
          <a:lstStyle/>
          <a:p>
            <a:pPr lvl="1"/>
            <a:endParaRPr lang="en-US" dirty="0"/>
          </a:p>
          <a:p>
            <a:pPr marL="0" indent="0">
              <a:buNone/>
            </a:pPr>
            <a:endParaRPr lang="en-US" dirty="0"/>
          </a:p>
          <a:p>
            <a:pPr marL="0" indent="0">
              <a:buNone/>
            </a:pPr>
            <a:endParaRPr lang="en-US" dirty="0"/>
          </a:p>
          <a:p>
            <a:pPr marL="0" indent="0">
              <a:buNone/>
            </a:pPr>
            <a:endParaRPr lang="en-US" dirty="0"/>
          </a:p>
        </p:txBody>
      </p:sp>
      <p:sp>
        <p:nvSpPr>
          <p:cNvPr id="4" name="Foliennummernplatzhalter 3">
            <a:extLst>
              <a:ext uri="{FF2B5EF4-FFF2-40B4-BE49-F238E27FC236}">
                <a16:creationId xmlns:a16="http://schemas.microsoft.com/office/drawing/2014/main" id="{F79D37B1-3523-84A9-2775-6935FDC96B8D}"/>
              </a:ext>
            </a:extLst>
          </p:cNvPr>
          <p:cNvSpPr>
            <a:spLocks noGrp="1"/>
          </p:cNvSpPr>
          <p:nvPr>
            <p:ph type="sldNum" sz="quarter" idx="12"/>
          </p:nvPr>
        </p:nvSpPr>
        <p:spPr>
          <a:xfrm>
            <a:off x="8610600" y="6356350"/>
            <a:ext cx="2743200" cy="365125"/>
          </a:xfrm>
        </p:spPr>
        <p:txBody>
          <a:bodyPr/>
          <a:lstStyle/>
          <a:p>
            <a:fld id="{9B87267F-81ED-49AC-B7A8-A9CAB0B7F58D}" type="slidenum">
              <a:rPr lang="de-DE" smtClean="0"/>
              <a:t>33</a:t>
            </a:fld>
            <a:endParaRPr lang="de-DE"/>
          </a:p>
        </p:txBody>
      </p:sp>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8BF578B0-444D-67E7-98E7-7E1811D36CEF}"/>
                  </a:ext>
                </a:extLst>
              </p:cNvPr>
              <p:cNvGraphicFramePr>
                <a:graphicFrameLocks noGrp="1"/>
              </p:cNvGraphicFramePr>
              <p:nvPr/>
            </p:nvGraphicFramePr>
            <p:xfrm>
              <a:off x="699655" y="2102715"/>
              <a:ext cx="10515600" cy="3549939"/>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val="1260372596"/>
                        </a:ext>
                      </a:extLst>
                    </a:gridCol>
                    <a:gridCol w="2628900">
                      <a:extLst>
                        <a:ext uri="{9D8B030D-6E8A-4147-A177-3AD203B41FA5}">
                          <a16:colId xmlns:a16="http://schemas.microsoft.com/office/drawing/2014/main" val="1721589989"/>
                        </a:ext>
                      </a:extLst>
                    </a:gridCol>
                    <a:gridCol w="2628900">
                      <a:extLst>
                        <a:ext uri="{9D8B030D-6E8A-4147-A177-3AD203B41FA5}">
                          <a16:colId xmlns:a16="http://schemas.microsoft.com/office/drawing/2014/main" val="808580625"/>
                        </a:ext>
                      </a:extLst>
                    </a:gridCol>
                    <a:gridCol w="2628900">
                      <a:extLst>
                        <a:ext uri="{9D8B030D-6E8A-4147-A177-3AD203B41FA5}">
                          <a16:colId xmlns:a16="http://schemas.microsoft.com/office/drawing/2014/main" val="2812602658"/>
                        </a:ext>
                      </a:extLst>
                    </a:gridCol>
                  </a:tblGrid>
                  <a:tr h="382507">
                    <a:tc>
                      <a:txBody>
                        <a:bodyPr/>
                        <a:lstStyle/>
                        <a:p>
                          <a:pPr algn="ctr"/>
                          <a:r>
                            <a:rPr lang="en-US" sz="2000" dirty="0"/>
                            <a:t>Assumptions</a:t>
                          </a:r>
                          <a:endParaRPr lang="en-US" dirty="0"/>
                        </a:p>
                      </a:txBody>
                      <a:tcPr/>
                    </a:tc>
                    <a:tc>
                      <a:txBody>
                        <a:bodyPr/>
                        <a:lstStyle/>
                        <a:p>
                          <a:pPr algn="ctr"/>
                          <a:r>
                            <a:rPr lang="en-US" sz="2000" dirty="0"/>
                            <a:t># of Parties</a:t>
                          </a:r>
                        </a:p>
                      </a:txBody>
                      <a:tcPr/>
                    </a:tc>
                    <a:tc>
                      <a:txBody>
                        <a:bodyPr/>
                        <a:lstStyle/>
                        <a:p>
                          <a:pPr algn="ctr"/>
                          <a:r>
                            <a:rPr lang="en-US" sz="2000" dirty="0"/>
                            <a:t>Poly-time</a:t>
                          </a:r>
                        </a:p>
                      </a:txBody>
                      <a:tcPr/>
                    </a:tc>
                    <a:tc>
                      <a:txBody>
                        <a:bodyPr/>
                        <a:lstStyle/>
                        <a:p>
                          <a:pPr algn="ctr"/>
                          <a:r>
                            <a:rPr lang="en-US" sz="2000" dirty="0"/>
                            <a:t>Source</a:t>
                          </a:r>
                        </a:p>
                      </a:txBody>
                      <a:tcPr/>
                    </a:tc>
                    <a:extLst>
                      <a:ext uri="{0D108BD9-81ED-4DB2-BD59-A6C34878D82A}">
                        <a16:rowId xmlns:a16="http://schemas.microsoft.com/office/drawing/2014/main" val="608717120"/>
                      </a:ext>
                    </a:extLst>
                  </a:tr>
                  <a:tr h="394092">
                    <a:tc>
                      <a:txBody>
                        <a:bodyPr/>
                        <a:lstStyle/>
                        <a:p>
                          <a:pPr algn="ctr"/>
                          <a:r>
                            <a:rPr lang="en-US" sz="2000" dirty="0"/>
                            <a:t>Unconditional</a:t>
                          </a:r>
                        </a:p>
                      </a:txBody>
                      <a:tcPr/>
                    </a:tc>
                    <a:tc>
                      <a:txBody>
                        <a:bodyPr/>
                        <a:lstStyle/>
                        <a:p>
                          <a:pPr algn="ctr"/>
                          <a14:m>
                            <m:oMathPara xmlns:m="http://schemas.openxmlformats.org/officeDocument/2006/math">
                              <m:oMathParaPr>
                                <m:jc m:val="centerGroup"/>
                              </m:oMathParaPr>
                              <m:oMath xmlns:m="http://schemas.openxmlformats.org/officeDocument/2006/math">
                                <m:r>
                                  <a:rPr lang="en-US" sz="2000" i="1" dirty="0" smtClean="0">
                                    <a:latin typeface="Cambria Math" panose="02040503050406030204" pitchFamily="18" charset="0"/>
                                  </a:rPr>
                                  <m:t>6</m:t>
                                </m:r>
                                <m:r>
                                  <a:rPr lang="en-US" sz="2000" i="1" dirty="0" smtClean="0">
                                    <a:latin typeface="Cambria Math" panose="02040503050406030204" pitchFamily="18" charset="0"/>
                                  </a:rPr>
                                  <m:t>𝑡</m:t>
                                </m:r>
                                <m:r>
                                  <a:rPr lang="en-US" sz="2000" i="1" dirty="0" smtClean="0">
                                    <a:latin typeface="Cambria Math" panose="02040503050406030204" pitchFamily="18" charset="0"/>
                                  </a:rPr>
                                  <m:t>+1</m:t>
                                </m:r>
                              </m:oMath>
                            </m:oMathPara>
                          </a14:m>
                          <a:endParaRPr lang="en-US" sz="2000" dirty="0"/>
                        </a:p>
                      </a:txBody>
                      <a:tcPr/>
                    </a:tc>
                    <a:tc>
                      <a:txBody>
                        <a:bodyPr/>
                        <a:lstStyle/>
                        <a:p>
                          <a:pPr algn="ctr"/>
                          <a:r>
                            <a:rPr lang="en-US" sz="2000" dirty="0"/>
                            <a:t>For </a:t>
                          </a:r>
                          <a14:m>
                            <m:oMath xmlns:m="http://schemas.openxmlformats.org/officeDocument/2006/math">
                              <m:r>
                                <a:rPr lang="en-US" sz="2000" i="1" dirty="0" smtClean="0">
                                  <a:latin typeface="Cambria Math" panose="02040503050406030204" pitchFamily="18" charset="0"/>
                                </a:rPr>
                                <m:t>𝑡</m:t>
                              </m:r>
                              <m:r>
                                <a:rPr lang="en-US" sz="2000" i="1" dirty="0" smtClean="0">
                                  <a:latin typeface="Cambria Math" panose="02040503050406030204" pitchFamily="18" charset="0"/>
                                </a:rPr>
                                <m:t>=</m:t>
                              </m:r>
                              <m:r>
                                <a:rPr lang="en-US" sz="2000" i="1" dirty="0" smtClean="0">
                                  <a:latin typeface="Cambria Math" panose="02040503050406030204" pitchFamily="18" charset="0"/>
                                </a:rPr>
                                <m:t>𝑂</m:t>
                              </m:r>
                              <m:r>
                                <a:rPr lang="en-US" sz="2000" i="1" dirty="0" smtClean="0">
                                  <a:latin typeface="Cambria Math" panose="02040503050406030204" pitchFamily="18" charset="0"/>
                                </a:rPr>
                                <m:t>(</m:t>
                              </m:r>
                              <m:r>
                                <m:rPr>
                                  <m:sty m:val="p"/>
                                </m:rPr>
                                <a:rPr lang="en-US" sz="2000" i="1" dirty="0" smtClean="0">
                                  <a:latin typeface="Cambria Math" panose="02040503050406030204" pitchFamily="18" charset="0"/>
                                </a:rPr>
                                <m:t>log</m:t>
                              </m:r>
                              <m:r>
                                <a:rPr lang="en-US" sz="2000" i="1" dirty="0" smtClean="0">
                                  <a:latin typeface="Cambria Math" panose="02040503050406030204" pitchFamily="18" charset="0"/>
                                </a:rPr>
                                <m:t>⁡</m:t>
                              </m:r>
                              <m:r>
                                <a:rPr lang="en-US" sz="2000" i="1" dirty="0" smtClean="0">
                                  <a:latin typeface="Cambria Math" panose="02040503050406030204" pitchFamily="18" charset="0"/>
                                  <a:ea typeface="Cambria Math" panose="02040503050406030204" pitchFamily="18" charset="0"/>
                                </a:rPr>
                                <m:t>𝜆</m:t>
                              </m:r>
                              <m:r>
                                <a:rPr lang="en-US" sz="2000" i="1" dirty="0" smtClean="0">
                                  <a:latin typeface="Cambria Math" panose="02040503050406030204" pitchFamily="18" charset="0"/>
                                </a:rPr>
                                <m:t>)</m:t>
                              </m:r>
                            </m:oMath>
                          </a14:m>
                          <a:endParaRPr lang="en-US" sz="2000" dirty="0"/>
                        </a:p>
                      </a:txBody>
                      <a:tcPr/>
                    </a:tc>
                    <a:tc>
                      <a:txBody>
                        <a:bodyPr/>
                        <a:lstStyle/>
                        <a:p>
                          <a:pPr algn="ctr"/>
                          <a:r>
                            <a:rPr lang="en-US" sz="2000" dirty="0"/>
                            <a:t>[NRO21]</a:t>
                          </a:r>
                        </a:p>
                      </a:txBody>
                      <a:tcPr/>
                    </a:tc>
                    <a:extLst>
                      <a:ext uri="{0D108BD9-81ED-4DB2-BD59-A6C34878D82A}">
                        <a16:rowId xmlns:a16="http://schemas.microsoft.com/office/drawing/2014/main" val="3523817170"/>
                      </a:ext>
                    </a:extLst>
                  </a:tr>
                  <a:tr h="382507">
                    <a:tc>
                      <a:txBody>
                        <a:bodyPr/>
                        <a:lstStyle/>
                        <a:p>
                          <a:pPr algn="ctr"/>
                          <a:r>
                            <a:rPr lang="en-US" sz="2000" dirty="0"/>
                            <a:t>DDH</a:t>
                          </a:r>
                        </a:p>
                      </a:txBody>
                      <a:tcPr/>
                    </a:tc>
                    <a:tc>
                      <a:txBody>
                        <a:bodyPr/>
                        <a:lstStyle/>
                        <a:p>
                          <a:pPr algn="ctr"/>
                          <a14:m>
                            <m:oMathPara xmlns:m="http://schemas.openxmlformats.org/officeDocument/2006/math">
                              <m:oMathParaPr>
                                <m:jc m:val="centerGroup"/>
                              </m:oMathParaPr>
                              <m:oMath xmlns:m="http://schemas.openxmlformats.org/officeDocument/2006/math">
                                <m:r>
                                  <a:rPr lang="en-US" sz="2000" i="1" dirty="0" smtClean="0">
                                    <a:latin typeface="Cambria Math" panose="02040503050406030204" pitchFamily="18" charset="0"/>
                                  </a:rPr>
                                  <m:t>5</m:t>
                                </m:r>
                                <m:r>
                                  <a:rPr lang="en-US" sz="2000" i="1" dirty="0" smtClean="0">
                                    <a:latin typeface="Cambria Math" panose="02040503050406030204" pitchFamily="18" charset="0"/>
                                  </a:rPr>
                                  <m:t>𝑡</m:t>
                                </m:r>
                                <m:r>
                                  <a:rPr lang="en-US" sz="2000" i="1" dirty="0" smtClean="0">
                                    <a:latin typeface="Cambria Math" panose="02040503050406030204" pitchFamily="18" charset="0"/>
                                  </a:rPr>
                                  <m:t>+4</m:t>
                                </m:r>
                              </m:oMath>
                            </m:oMathPara>
                          </a14:m>
                          <a:endParaRPr lang="en-US" sz="2000" dirty="0"/>
                        </a:p>
                      </a:txBody>
                      <a:tcPr/>
                    </a:tc>
                    <a:tc>
                      <a:txBody>
                        <a:bodyPr/>
                        <a:lstStyle/>
                        <a:p>
                          <a:pPr algn="ctr"/>
                          <a:r>
                            <a:rPr lang="en-US" sz="2000" dirty="0"/>
                            <a:t>Any </a:t>
                          </a:r>
                          <a14:m>
                            <m:oMath xmlns:m="http://schemas.openxmlformats.org/officeDocument/2006/math">
                              <m:r>
                                <a:rPr lang="en-US" sz="2000" i="1" dirty="0" smtClean="0">
                                  <a:latin typeface="Cambria Math" panose="02040503050406030204" pitchFamily="18" charset="0"/>
                                </a:rPr>
                                <m:t>𝑡</m:t>
                              </m:r>
                            </m:oMath>
                          </a14:m>
                          <a:endParaRPr lang="en-US" sz="2000" dirty="0"/>
                        </a:p>
                      </a:txBody>
                      <a:tcPr/>
                    </a:tc>
                    <a:tc>
                      <a:txBody>
                        <a:bodyPr/>
                        <a:lstStyle/>
                        <a:p>
                          <a:pPr algn="ctr"/>
                          <a:r>
                            <a:rPr lang="en-US" sz="2000" dirty="0"/>
                            <a:t>[FC’24]</a:t>
                          </a:r>
                        </a:p>
                      </a:txBody>
                      <a:tcPr/>
                    </a:tc>
                    <a:extLst>
                      <a:ext uri="{0D108BD9-81ED-4DB2-BD59-A6C34878D82A}">
                        <a16:rowId xmlns:a16="http://schemas.microsoft.com/office/drawing/2014/main" val="3788276440"/>
                      </a:ext>
                    </a:extLst>
                  </a:tr>
                  <a:tr h="449291">
                    <a:tc>
                      <a:txBody>
                        <a:bodyPr/>
                        <a:lstStyle/>
                        <a:p>
                          <a:pPr algn="ctr"/>
                          <a:r>
                            <a:rPr lang="en-US" sz="2000" dirty="0"/>
                            <a:t>One-way functions</a:t>
                          </a:r>
                        </a:p>
                      </a:txBody>
                      <a:tcPr/>
                    </a:tc>
                    <a:tc>
                      <a:txBody>
                        <a:bodyPr/>
                        <a:lstStyle/>
                        <a:p>
                          <a:pPr algn="ctr"/>
                          <a14:m>
                            <m:oMathPara xmlns:m="http://schemas.openxmlformats.org/officeDocument/2006/math">
                              <m:oMathParaPr>
                                <m:jc m:val="centerGroup"/>
                              </m:oMathParaPr>
                              <m:oMath xmlns:m="http://schemas.openxmlformats.org/officeDocument/2006/math">
                                <m:r>
                                  <a:rPr lang="en-US" sz="2000" i="1" dirty="0" smtClean="0">
                                    <a:latin typeface="Cambria Math" panose="02040503050406030204" pitchFamily="18" charset="0"/>
                                  </a:rPr>
                                  <m:t>6</m:t>
                                </m:r>
                                <m:r>
                                  <a:rPr lang="en-US" sz="2000" i="1" dirty="0" smtClean="0">
                                    <a:latin typeface="Cambria Math" panose="02040503050406030204" pitchFamily="18" charset="0"/>
                                  </a:rPr>
                                  <m:t>𝑡</m:t>
                                </m:r>
                                <m:r>
                                  <a:rPr lang="en-US" sz="2000" i="1" dirty="0" smtClean="0">
                                    <a:latin typeface="Cambria Math" panose="02040503050406030204" pitchFamily="18" charset="0"/>
                                  </a:rPr>
                                  <m:t>+3</m:t>
                                </m:r>
                              </m:oMath>
                            </m:oMathPara>
                          </a14:m>
                          <a:endParaRPr lang="en-US" sz="2000" dirty="0"/>
                        </a:p>
                      </a:txBody>
                      <a:tcPr/>
                    </a:tc>
                    <a:tc>
                      <a:txBody>
                        <a:bodyPr/>
                        <a:lstStyle/>
                        <a:p>
                          <a:pPr algn="ctr"/>
                          <a:r>
                            <a:rPr lang="en-US" sz="2000" dirty="0"/>
                            <a:t>Any </a:t>
                          </a:r>
                          <a14:m>
                            <m:oMath xmlns:m="http://schemas.openxmlformats.org/officeDocument/2006/math">
                              <m:r>
                                <a:rPr lang="en-US" sz="2000" i="1" dirty="0" smtClean="0">
                                  <a:latin typeface="Cambria Math" panose="02040503050406030204" pitchFamily="18" charset="0"/>
                                </a:rPr>
                                <m:t>𝑡</m:t>
                              </m:r>
                            </m:oMath>
                          </a14:m>
                          <a:endParaRPr lang="en-US" sz="20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[This work]</a:t>
                          </a:r>
                        </a:p>
                      </a:txBody>
                      <a:tcPr/>
                    </a:tc>
                    <a:extLst>
                      <a:ext uri="{0D108BD9-81ED-4DB2-BD59-A6C34878D82A}">
                        <a16:rowId xmlns:a16="http://schemas.microsoft.com/office/drawing/2014/main" val="2141811482"/>
                      </a:ext>
                    </a:extLst>
                  </a:tr>
                  <a:tr h="672682">
                    <a:tc>
                      <a:txBody>
                        <a:bodyPr/>
                        <a:lstStyle/>
                        <a:p>
                          <a:pPr algn="ctr"/>
                          <a:r>
                            <a:rPr lang="en-US" sz="2000" dirty="0"/>
                            <a:t>Non-interactive commitments</a:t>
                          </a:r>
                        </a:p>
                      </a:txBody>
                      <a:tcPr/>
                    </a:tc>
                    <a:tc>
                      <a:txBody>
                        <a:bodyPr/>
                        <a:lstStyle/>
                        <a:p>
                          <a:pPr algn="ctr"/>
                          <a14:m>
                            <m:oMathPara xmlns:m="http://schemas.openxmlformats.org/officeDocument/2006/math">
                              <m:oMathParaPr>
                                <m:jc m:val="centerGroup"/>
                              </m:oMathParaPr>
                              <m:oMath xmlns:m="http://schemas.openxmlformats.org/officeDocument/2006/math">
                                <m:r>
                                  <a:rPr lang="en-US" sz="2000" i="1" dirty="0" smtClean="0">
                                    <a:latin typeface="Cambria Math" panose="02040503050406030204" pitchFamily="18" charset="0"/>
                                  </a:rPr>
                                  <m:t>5</m:t>
                                </m:r>
                                <m:r>
                                  <a:rPr lang="en-US" sz="2000" i="1" dirty="0" smtClean="0">
                                    <a:latin typeface="Cambria Math" panose="02040503050406030204" pitchFamily="18" charset="0"/>
                                  </a:rPr>
                                  <m:t>𝑡</m:t>
                                </m:r>
                                <m:r>
                                  <a:rPr lang="en-US" sz="2000" i="1" dirty="0" smtClean="0">
                                    <a:latin typeface="Cambria Math" panose="02040503050406030204" pitchFamily="18" charset="0"/>
                                  </a:rPr>
                                  <m:t>+2</m:t>
                                </m:r>
                              </m:oMath>
                            </m:oMathPara>
                          </a14:m>
                          <a:endParaRPr lang="en-US" sz="2000" dirty="0"/>
                        </a:p>
                      </a:txBody>
                      <a:tcPr/>
                    </a:tc>
                    <a:tc>
                      <a:txBody>
                        <a:bodyPr/>
                        <a:lstStyle/>
                        <a:p>
                          <a:pPr algn="ctr"/>
                          <a:r>
                            <a:rPr lang="en-US" sz="2000" dirty="0"/>
                            <a:t>Any </a:t>
                          </a:r>
                          <a14:m>
                            <m:oMath xmlns:m="http://schemas.openxmlformats.org/officeDocument/2006/math">
                              <m:r>
                                <a:rPr lang="en-US" sz="2000" i="1" dirty="0" smtClean="0">
                                  <a:latin typeface="Cambria Math" panose="02040503050406030204" pitchFamily="18" charset="0"/>
                                </a:rPr>
                                <m:t>𝑡</m:t>
                              </m:r>
                            </m:oMath>
                          </a14:m>
                          <a:endParaRPr lang="en-US" sz="20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[This work]</a:t>
                          </a:r>
                        </a:p>
                      </a:txBody>
                      <a:tcPr/>
                    </a:tc>
                    <a:extLst>
                      <a:ext uri="{0D108BD9-81ED-4DB2-BD59-A6C34878D82A}">
                        <a16:rowId xmlns:a16="http://schemas.microsoft.com/office/drawing/2014/main" val="263298516"/>
                      </a:ext>
                    </a:extLst>
                  </a:tr>
                  <a:tr h="67674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Non-interactive commitments</a:t>
                          </a:r>
                        </a:p>
                      </a:txBody>
                      <a:tcPr/>
                    </a:tc>
                    <a:tc>
                      <a:txBody>
                        <a:bodyPr/>
                        <a:lstStyle/>
                        <a:p>
                          <a:pPr algn="ctr"/>
                          <a14:m>
                            <m:oMathPara xmlns:m="http://schemas.openxmlformats.org/officeDocument/2006/math">
                              <m:oMathParaPr>
                                <m:jc m:val="centerGroup"/>
                              </m:oMathParaPr>
                              <m:oMath xmlns:m="http://schemas.openxmlformats.org/officeDocument/2006/math">
                                <m:r>
                                  <a:rPr lang="en-US" sz="2000" i="1" dirty="0" smtClean="0">
                                    <a:latin typeface="Cambria Math" panose="02040503050406030204" pitchFamily="18" charset="0"/>
                                  </a:rPr>
                                  <m:t>4</m:t>
                                </m:r>
                                <m:r>
                                  <a:rPr lang="en-US" sz="2000" i="1" dirty="0" smtClean="0">
                                    <a:latin typeface="Cambria Math" panose="02040503050406030204" pitchFamily="18" charset="0"/>
                                  </a:rPr>
                                  <m:t>𝑡</m:t>
                                </m:r>
                              </m:oMath>
                            </m:oMathPara>
                          </a14:m>
                          <a:endParaRPr lang="en-US" sz="2000" dirty="0"/>
                        </a:p>
                      </a:txBody>
                      <a:tcPr/>
                    </a:tc>
                    <a:tc>
                      <a:txBody>
                        <a:bodyPr/>
                        <a:lstStyle/>
                        <a:p>
                          <a:pPr algn="ctr"/>
                          <a:r>
                            <a:rPr lang="en-US" sz="2000" dirty="0"/>
                            <a:t>For </a:t>
                          </a:r>
                          <a14:m>
                            <m:oMath xmlns:m="http://schemas.openxmlformats.org/officeDocument/2006/math">
                              <m:r>
                                <a:rPr lang="en-US" sz="2000" i="1" dirty="0" smtClean="0">
                                  <a:latin typeface="Cambria Math" panose="02040503050406030204" pitchFamily="18" charset="0"/>
                                </a:rPr>
                                <m:t>𝑡</m:t>
                              </m:r>
                              <m:r>
                                <a:rPr lang="en-US" sz="2000" i="1" dirty="0" smtClean="0">
                                  <a:latin typeface="Cambria Math" panose="02040503050406030204" pitchFamily="18" charset="0"/>
                                </a:rPr>
                                <m:t>=</m:t>
                              </m:r>
                              <m:r>
                                <a:rPr lang="en-US" sz="2000" i="1" dirty="0" smtClean="0">
                                  <a:latin typeface="Cambria Math" panose="02040503050406030204" pitchFamily="18" charset="0"/>
                                </a:rPr>
                                <m:t>𝑂</m:t>
                              </m:r>
                              <m:r>
                                <a:rPr lang="en-US" sz="2000" i="1" dirty="0" smtClean="0">
                                  <a:latin typeface="Cambria Math" panose="02040503050406030204" pitchFamily="18" charset="0"/>
                                </a:rPr>
                                <m:t>(</m:t>
                              </m:r>
                              <m:r>
                                <m:rPr>
                                  <m:sty m:val="p"/>
                                </m:rPr>
                                <a:rPr lang="en-US" sz="2000" i="1" dirty="0" smtClean="0">
                                  <a:latin typeface="Cambria Math" panose="02040503050406030204" pitchFamily="18" charset="0"/>
                                </a:rPr>
                                <m:t>log</m:t>
                              </m:r>
                              <m:r>
                                <a:rPr lang="en-US" sz="2000" i="1" dirty="0" smtClean="0">
                                  <a:latin typeface="Cambria Math" panose="02040503050406030204" pitchFamily="18" charset="0"/>
                                </a:rPr>
                                <m:t>⁡</m:t>
                              </m:r>
                              <m:r>
                                <a:rPr lang="en-US" sz="2000" i="1" dirty="0" smtClean="0">
                                  <a:latin typeface="Cambria Math" panose="02040503050406030204" pitchFamily="18" charset="0"/>
                                  <a:ea typeface="Cambria Math" panose="02040503050406030204" pitchFamily="18" charset="0"/>
                                </a:rPr>
                                <m:t>𝜆</m:t>
                              </m:r>
                              <m:r>
                                <a:rPr lang="en-US" sz="2000" i="1" dirty="0" smtClean="0">
                                  <a:latin typeface="Cambria Math" panose="02040503050406030204" pitchFamily="18" charset="0"/>
                                </a:rPr>
                                <m:t>)</m:t>
                              </m:r>
                            </m:oMath>
                          </a14:m>
                          <a:endParaRPr lang="en-US" sz="20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[This work]</a:t>
                          </a:r>
                        </a:p>
                      </a:txBody>
                      <a:tcPr/>
                    </a:tc>
                    <a:extLst>
                      <a:ext uri="{0D108BD9-81ED-4DB2-BD59-A6C34878D82A}">
                        <a16:rowId xmlns:a16="http://schemas.microsoft.com/office/drawing/2014/main" val="790531917"/>
                      </a:ext>
                    </a:extLst>
                  </a:tr>
                  <a:tr h="509848">
                    <a:tc>
                      <a:txBody>
                        <a:bodyPr/>
                        <a:lstStyle/>
                        <a:p>
                          <a:pPr algn="ctr"/>
                          <a:r>
                            <a:rPr lang="en-US" sz="2000" dirty="0"/>
                            <a:t>Impossible</a:t>
                          </a:r>
                        </a:p>
                      </a:txBody>
                      <a:tcPr/>
                    </a:tc>
                    <a:tc>
                      <a:txBody>
                        <a:bodyPr/>
                        <a:lstStyle/>
                        <a:p>
                          <a:pPr algn="ctr"/>
                          <a14:m>
                            <m:oMathPara xmlns:m="http://schemas.openxmlformats.org/officeDocument/2006/math">
                              <m:oMathParaPr>
                                <m:jc m:val="centerGroup"/>
                              </m:oMathParaPr>
                              <m:oMath xmlns:m="http://schemas.openxmlformats.org/officeDocument/2006/math">
                                <m:r>
                                  <a:rPr lang="en-US" sz="2000" i="1" dirty="0" smtClean="0">
                                    <a:latin typeface="Cambria Math" panose="02040503050406030204" pitchFamily="18" charset="0"/>
                                  </a:rPr>
                                  <m:t>&lt;3</m:t>
                                </m:r>
                                <m:r>
                                  <a:rPr lang="en-US" sz="2000" i="1" dirty="0" smtClean="0">
                                    <a:latin typeface="Cambria Math" panose="02040503050406030204" pitchFamily="18" charset="0"/>
                                  </a:rPr>
                                  <m:t>𝑡</m:t>
                                </m:r>
                                <m:r>
                                  <a:rPr lang="en-US" sz="2000" i="1" dirty="0" smtClean="0">
                                    <a:latin typeface="Cambria Math" panose="02040503050406030204" pitchFamily="18" charset="0"/>
                                  </a:rPr>
                                  <m:t>+1</m:t>
                                </m:r>
                              </m:oMath>
                            </m:oMathPara>
                          </a14:m>
                          <a:endParaRPr lang="en-US" sz="2000" dirty="0"/>
                        </a:p>
                      </a:txBody>
                      <a:tcPr/>
                    </a:tc>
                    <a:tc>
                      <a:txBody>
                        <a:bodyPr/>
                        <a:lstStyle/>
                        <a:p>
                          <a:pPr algn="ctr"/>
                          <a:r>
                            <a:rPr lang="en-US" sz="2000" dirty="0"/>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[This work]</a:t>
                          </a:r>
                        </a:p>
                      </a:txBody>
                      <a:tcPr/>
                    </a:tc>
                    <a:extLst>
                      <a:ext uri="{0D108BD9-81ED-4DB2-BD59-A6C34878D82A}">
                        <a16:rowId xmlns:a16="http://schemas.microsoft.com/office/drawing/2014/main" val="4161101761"/>
                      </a:ext>
                    </a:extLst>
                  </a:tr>
                </a:tbl>
              </a:graphicData>
            </a:graphic>
          </p:graphicFrame>
        </mc:Choice>
        <mc:Fallback xmlns="">
          <p:graphicFrame>
            <p:nvGraphicFramePr>
              <p:cNvPr id="5" name="Table 4">
                <a:extLst>
                  <a:ext uri="{FF2B5EF4-FFF2-40B4-BE49-F238E27FC236}">
                    <a16:creationId xmlns:a16="http://schemas.microsoft.com/office/drawing/2014/main" id="{8BF578B0-444D-67E7-98E7-7E1811D36CEF}"/>
                  </a:ext>
                </a:extLst>
              </p:cNvPr>
              <p:cNvGraphicFramePr>
                <a:graphicFrameLocks noGrp="1"/>
              </p:cNvGraphicFramePr>
              <p:nvPr>
                <p:extLst>
                  <p:ext uri="{D42A27DB-BD31-4B8C-83A1-F6EECF244321}">
                    <p14:modId xmlns:p14="http://schemas.microsoft.com/office/powerpoint/2010/main" val="2871013369"/>
                  </p:ext>
                </p:extLst>
              </p:nvPr>
            </p:nvGraphicFramePr>
            <p:xfrm>
              <a:off x="699655" y="2102715"/>
              <a:ext cx="10515600" cy="3549939"/>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val="1260372596"/>
                        </a:ext>
                      </a:extLst>
                    </a:gridCol>
                    <a:gridCol w="2628900">
                      <a:extLst>
                        <a:ext uri="{9D8B030D-6E8A-4147-A177-3AD203B41FA5}">
                          <a16:colId xmlns:a16="http://schemas.microsoft.com/office/drawing/2014/main" val="1721589989"/>
                        </a:ext>
                      </a:extLst>
                    </a:gridCol>
                    <a:gridCol w="2628900">
                      <a:extLst>
                        <a:ext uri="{9D8B030D-6E8A-4147-A177-3AD203B41FA5}">
                          <a16:colId xmlns:a16="http://schemas.microsoft.com/office/drawing/2014/main" val="808580625"/>
                        </a:ext>
                      </a:extLst>
                    </a:gridCol>
                    <a:gridCol w="2628900">
                      <a:extLst>
                        <a:ext uri="{9D8B030D-6E8A-4147-A177-3AD203B41FA5}">
                          <a16:colId xmlns:a16="http://schemas.microsoft.com/office/drawing/2014/main" val="2812602658"/>
                        </a:ext>
                      </a:extLst>
                    </a:gridCol>
                  </a:tblGrid>
                  <a:tr h="396240">
                    <a:tc>
                      <a:txBody>
                        <a:bodyPr/>
                        <a:lstStyle/>
                        <a:p>
                          <a:pPr algn="ctr"/>
                          <a:r>
                            <a:rPr lang="en-US" sz="2000" dirty="0"/>
                            <a:t>Assumptions</a:t>
                          </a:r>
                          <a:endParaRPr lang="en-US" dirty="0"/>
                        </a:p>
                      </a:txBody>
                      <a:tcPr/>
                    </a:tc>
                    <a:tc>
                      <a:txBody>
                        <a:bodyPr/>
                        <a:lstStyle/>
                        <a:p>
                          <a:pPr algn="ctr"/>
                          <a:r>
                            <a:rPr lang="en-US" sz="2000" dirty="0"/>
                            <a:t># of Parties</a:t>
                          </a:r>
                        </a:p>
                      </a:txBody>
                      <a:tcPr/>
                    </a:tc>
                    <a:tc>
                      <a:txBody>
                        <a:bodyPr/>
                        <a:lstStyle/>
                        <a:p>
                          <a:pPr algn="ctr"/>
                          <a:r>
                            <a:rPr lang="en-US" sz="2000" dirty="0"/>
                            <a:t>Poly-time</a:t>
                          </a:r>
                        </a:p>
                      </a:txBody>
                      <a:tcPr/>
                    </a:tc>
                    <a:tc>
                      <a:txBody>
                        <a:bodyPr/>
                        <a:lstStyle/>
                        <a:p>
                          <a:pPr algn="ctr"/>
                          <a:r>
                            <a:rPr lang="en-US" sz="2000" dirty="0"/>
                            <a:t>Source</a:t>
                          </a:r>
                        </a:p>
                      </a:txBody>
                      <a:tcPr/>
                    </a:tc>
                    <a:extLst>
                      <a:ext uri="{0D108BD9-81ED-4DB2-BD59-A6C34878D82A}">
                        <a16:rowId xmlns:a16="http://schemas.microsoft.com/office/drawing/2014/main" val="608717120"/>
                      </a:ext>
                    </a:extLst>
                  </a:tr>
                  <a:tr h="396240">
                    <a:tc>
                      <a:txBody>
                        <a:bodyPr/>
                        <a:lstStyle/>
                        <a:p>
                          <a:pPr algn="ctr"/>
                          <a:r>
                            <a:rPr lang="en-US" sz="2000" dirty="0"/>
                            <a:t>Unconditional</a:t>
                          </a:r>
                        </a:p>
                      </a:txBody>
                      <a:tcPr/>
                    </a:tc>
                    <a:tc>
                      <a:txBody>
                        <a:bodyPr/>
                        <a:lstStyle/>
                        <a:p>
                          <a:endParaRPr lang="en-US"/>
                        </a:p>
                      </a:txBody>
                      <a:tcPr>
                        <a:blipFill>
                          <a:blip r:embed="rId3"/>
                          <a:stretch>
                            <a:fillRect l="-100000" t="-106250" r="-200000" b="-684375"/>
                          </a:stretch>
                        </a:blipFill>
                      </a:tcPr>
                    </a:tc>
                    <a:tc>
                      <a:txBody>
                        <a:bodyPr/>
                        <a:lstStyle/>
                        <a:p>
                          <a:endParaRPr lang="en-US"/>
                        </a:p>
                      </a:txBody>
                      <a:tcPr>
                        <a:blipFill>
                          <a:blip r:embed="rId3"/>
                          <a:stretch>
                            <a:fillRect l="-200966" t="-106250" r="-100966" b="-684375"/>
                          </a:stretch>
                        </a:blipFill>
                      </a:tcPr>
                    </a:tc>
                    <a:tc>
                      <a:txBody>
                        <a:bodyPr/>
                        <a:lstStyle/>
                        <a:p>
                          <a:pPr algn="ctr"/>
                          <a:r>
                            <a:rPr lang="en-US" sz="2000" dirty="0"/>
                            <a:t>[NRO21]</a:t>
                          </a:r>
                        </a:p>
                      </a:txBody>
                      <a:tcPr/>
                    </a:tc>
                    <a:extLst>
                      <a:ext uri="{0D108BD9-81ED-4DB2-BD59-A6C34878D82A}">
                        <a16:rowId xmlns:a16="http://schemas.microsoft.com/office/drawing/2014/main" val="3523817170"/>
                      </a:ext>
                    </a:extLst>
                  </a:tr>
                  <a:tr h="396240">
                    <a:tc>
                      <a:txBody>
                        <a:bodyPr/>
                        <a:lstStyle/>
                        <a:p>
                          <a:pPr algn="ctr"/>
                          <a:r>
                            <a:rPr lang="en-US" sz="2000" dirty="0"/>
                            <a:t>DDH</a:t>
                          </a:r>
                        </a:p>
                      </a:txBody>
                      <a:tcPr/>
                    </a:tc>
                    <a:tc>
                      <a:txBody>
                        <a:bodyPr/>
                        <a:lstStyle/>
                        <a:p>
                          <a:endParaRPr lang="en-US"/>
                        </a:p>
                      </a:txBody>
                      <a:tcPr>
                        <a:blipFill>
                          <a:blip r:embed="rId3"/>
                          <a:stretch>
                            <a:fillRect l="-100000" t="-212903" r="-200000" b="-606452"/>
                          </a:stretch>
                        </a:blipFill>
                      </a:tcPr>
                    </a:tc>
                    <a:tc>
                      <a:txBody>
                        <a:bodyPr/>
                        <a:lstStyle/>
                        <a:p>
                          <a:endParaRPr lang="en-US"/>
                        </a:p>
                      </a:txBody>
                      <a:tcPr>
                        <a:blipFill>
                          <a:blip r:embed="rId3"/>
                          <a:stretch>
                            <a:fillRect l="-200966" t="-212903" r="-100966" b="-606452"/>
                          </a:stretch>
                        </a:blipFill>
                      </a:tcPr>
                    </a:tc>
                    <a:tc>
                      <a:txBody>
                        <a:bodyPr/>
                        <a:lstStyle/>
                        <a:p>
                          <a:pPr algn="ctr"/>
                          <a:r>
                            <a:rPr lang="en-US" sz="2000" dirty="0"/>
                            <a:t>[FC’24]</a:t>
                          </a:r>
                        </a:p>
                      </a:txBody>
                      <a:tcPr/>
                    </a:tc>
                    <a:extLst>
                      <a:ext uri="{0D108BD9-81ED-4DB2-BD59-A6C34878D82A}">
                        <a16:rowId xmlns:a16="http://schemas.microsoft.com/office/drawing/2014/main" val="3788276440"/>
                      </a:ext>
                    </a:extLst>
                  </a:tr>
                  <a:tr h="449291">
                    <a:tc>
                      <a:txBody>
                        <a:bodyPr/>
                        <a:lstStyle/>
                        <a:p>
                          <a:pPr algn="ctr"/>
                          <a:r>
                            <a:rPr lang="en-US" sz="2000" dirty="0"/>
                            <a:t>One-way functions</a:t>
                          </a:r>
                        </a:p>
                      </a:txBody>
                      <a:tcPr/>
                    </a:tc>
                    <a:tc>
                      <a:txBody>
                        <a:bodyPr/>
                        <a:lstStyle/>
                        <a:p>
                          <a:endParaRPr lang="en-US"/>
                        </a:p>
                      </a:txBody>
                      <a:tcPr>
                        <a:blipFill>
                          <a:blip r:embed="rId3"/>
                          <a:stretch>
                            <a:fillRect l="-100000" t="-269444" r="-200000" b="-422222"/>
                          </a:stretch>
                        </a:blipFill>
                      </a:tcPr>
                    </a:tc>
                    <a:tc>
                      <a:txBody>
                        <a:bodyPr/>
                        <a:lstStyle/>
                        <a:p>
                          <a:endParaRPr lang="en-US"/>
                        </a:p>
                      </a:txBody>
                      <a:tcPr>
                        <a:blipFill>
                          <a:blip r:embed="rId3"/>
                          <a:stretch>
                            <a:fillRect l="-200966" t="-269444" r="-100966" b="-422222"/>
                          </a:stretch>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[This work]</a:t>
                          </a:r>
                        </a:p>
                      </a:txBody>
                      <a:tcPr/>
                    </a:tc>
                    <a:extLst>
                      <a:ext uri="{0D108BD9-81ED-4DB2-BD59-A6C34878D82A}">
                        <a16:rowId xmlns:a16="http://schemas.microsoft.com/office/drawing/2014/main" val="2141811482"/>
                      </a:ext>
                    </a:extLst>
                  </a:tr>
                  <a:tr h="701040">
                    <a:tc>
                      <a:txBody>
                        <a:bodyPr/>
                        <a:lstStyle/>
                        <a:p>
                          <a:pPr algn="ctr"/>
                          <a:r>
                            <a:rPr lang="en-US" sz="2000" dirty="0"/>
                            <a:t>Non-interactive commitments</a:t>
                          </a:r>
                        </a:p>
                      </a:txBody>
                      <a:tcPr/>
                    </a:tc>
                    <a:tc>
                      <a:txBody>
                        <a:bodyPr/>
                        <a:lstStyle/>
                        <a:p>
                          <a:endParaRPr lang="en-US"/>
                        </a:p>
                      </a:txBody>
                      <a:tcPr>
                        <a:blipFill>
                          <a:blip r:embed="rId3"/>
                          <a:stretch>
                            <a:fillRect l="-100000" t="-241818" r="-200000" b="-176364"/>
                          </a:stretch>
                        </a:blipFill>
                      </a:tcPr>
                    </a:tc>
                    <a:tc>
                      <a:txBody>
                        <a:bodyPr/>
                        <a:lstStyle/>
                        <a:p>
                          <a:endParaRPr lang="en-US"/>
                        </a:p>
                      </a:txBody>
                      <a:tcPr>
                        <a:blipFill>
                          <a:blip r:embed="rId3"/>
                          <a:stretch>
                            <a:fillRect l="-200966" t="-241818" r="-100966" b="-176364"/>
                          </a:stretch>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[This work]</a:t>
                          </a:r>
                        </a:p>
                      </a:txBody>
                      <a:tcPr/>
                    </a:tc>
                    <a:extLst>
                      <a:ext uri="{0D108BD9-81ED-4DB2-BD59-A6C34878D82A}">
                        <a16:rowId xmlns:a16="http://schemas.microsoft.com/office/drawing/2014/main" val="263298516"/>
                      </a:ext>
                    </a:extLst>
                  </a:tr>
                  <a:tr h="7010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Non-interactive commitments</a:t>
                          </a:r>
                        </a:p>
                      </a:txBody>
                      <a:tcPr/>
                    </a:tc>
                    <a:tc>
                      <a:txBody>
                        <a:bodyPr/>
                        <a:lstStyle/>
                        <a:p>
                          <a:endParaRPr lang="en-US"/>
                        </a:p>
                      </a:txBody>
                      <a:tcPr>
                        <a:blipFill>
                          <a:blip r:embed="rId3"/>
                          <a:stretch>
                            <a:fillRect l="-100000" t="-335714" r="-200000" b="-73214"/>
                          </a:stretch>
                        </a:blipFill>
                      </a:tcPr>
                    </a:tc>
                    <a:tc>
                      <a:txBody>
                        <a:bodyPr/>
                        <a:lstStyle/>
                        <a:p>
                          <a:endParaRPr lang="en-US"/>
                        </a:p>
                      </a:txBody>
                      <a:tcPr>
                        <a:blipFill>
                          <a:blip r:embed="rId3"/>
                          <a:stretch>
                            <a:fillRect l="-200966" t="-335714" r="-100966" b="-73214"/>
                          </a:stretch>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[This work]</a:t>
                          </a:r>
                        </a:p>
                      </a:txBody>
                      <a:tcPr/>
                    </a:tc>
                    <a:extLst>
                      <a:ext uri="{0D108BD9-81ED-4DB2-BD59-A6C34878D82A}">
                        <a16:rowId xmlns:a16="http://schemas.microsoft.com/office/drawing/2014/main" val="790531917"/>
                      </a:ext>
                    </a:extLst>
                  </a:tr>
                  <a:tr h="509848">
                    <a:tc>
                      <a:txBody>
                        <a:bodyPr/>
                        <a:lstStyle/>
                        <a:p>
                          <a:pPr algn="ctr"/>
                          <a:r>
                            <a:rPr lang="en-US" sz="2000" dirty="0"/>
                            <a:t>Impossible</a:t>
                          </a:r>
                        </a:p>
                      </a:txBody>
                      <a:tcPr/>
                    </a:tc>
                    <a:tc>
                      <a:txBody>
                        <a:bodyPr/>
                        <a:lstStyle/>
                        <a:p>
                          <a:endParaRPr lang="en-US"/>
                        </a:p>
                      </a:txBody>
                      <a:tcPr>
                        <a:blipFill>
                          <a:blip r:embed="rId3"/>
                          <a:stretch>
                            <a:fillRect l="-100000" t="-610000" r="-200000" b="-2500"/>
                          </a:stretch>
                        </a:blipFill>
                      </a:tcPr>
                    </a:tc>
                    <a:tc>
                      <a:txBody>
                        <a:bodyPr/>
                        <a:lstStyle/>
                        <a:p>
                          <a:pPr algn="ctr"/>
                          <a:r>
                            <a:rPr lang="en-US" sz="2000" dirty="0"/>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[This work]</a:t>
                          </a:r>
                        </a:p>
                      </a:txBody>
                      <a:tcPr/>
                    </a:tc>
                    <a:extLst>
                      <a:ext uri="{0D108BD9-81ED-4DB2-BD59-A6C34878D82A}">
                        <a16:rowId xmlns:a16="http://schemas.microsoft.com/office/drawing/2014/main" val="4161101761"/>
                      </a:ext>
                    </a:extLst>
                  </a:tr>
                </a:tbl>
              </a:graphicData>
            </a:graphic>
          </p:graphicFrame>
        </mc:Fallback>
      </mc:AlternateContent>
    </p:spTree>
    <p:extLst>
      <p:ext uri="{BB962C8B-B14F-4D97-AF65-F5344CB8AC3E}">
        <p14:creationId xmlns:p14="http://schemas.microsoft.com/office/powerpoint/2010/main" val="37588794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F75642-A624-AEAE-79A5-DC3066749CB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EB7264C-5365-7D11-1456-08E2C09B3B20}"/>
              </a:ext>
            </a:extLst>
          </p:cNvPr>
          <p:cNvSpPr>
            <a:spLocks noGrp="1"/>
          </p:cNvSpPr>
          <p:nvPr>
            <p:ph type="title"/>
          </p:nvPr>
        </p:nvSpPr>
        <p:spPr>
          <a:xfrm>
            <a:off x="699655" y="361444"/>
            <a:ext cx="10515600" cy="1325563"/>
          </a:xfrm>
        </p:spPr>
        <p:txBody>
          <a:bodyPr/>
          <a:lstStyle/>
          <a:p>
            <a:r>
              <a:rPr lang="en-US" dirty="0"/>
              <a:t>PASSO randomness in the plain model, EL</a:t>
            </a:r>
          </a:p>
        </p:txBody>
      </p:sp>
      <p:sp>
        <p:nvSpPr>
          <p:cNvPr id="3" name="Inhaltsplatzhalter 2">
            <a:extLst>
              <a:ext uri="{FF2B5EF4-FFF2-40B4-BE49-F238E27FC236}">
                <a16:creationId xmlns:a16="http://schemas.microsoft.com/office/drawing/2014/main" id="{7774DA7B-473B-907E-D7A8-04D097019096}"/>
              </a:ext>
            </a:extLst>
          </p:cNvPr>
          <p:cNvSpPr>
            <a:spLocks noGrp="1"/>
          </p:cNvSpPr>
          <p:nvPr>
            <p:ph idx="1"/>
          </p:nvPr>
        </p:nvSpPr>
        <p:spPr/>
        <p:txBody>
          <a:bodyPr>
            <a:normAutofit/>
          </a:bodyPr>
          <a:lstStyle/>
          <a:p>
            <a:pPr lvl="1"/>
            <a:endParaRPr lang="en-US" dirty="0"/>
          </a:p>
          <a:p>
            <a:pPr marL="0" indent="0">
              <a:buNone/>
            </a:pPr>
            <a:endParaRPr lang="en-US" dirty="0"/>
          </a:p>
          <a:p>
            <a:pPr marL="0" indent="0">
              <a:buNone/>
            </a:pPr>
            <a:endParaRPr lang="en-US" dirty="0"/>
          </a:p>
          <a:p>
            <a:pPr marL="0" indent="0">
              <a:buNone/>
            </a:pPr>
            <a:endParaRPr lang="en-US" dirty="0"/>
          </a:p>
        </p:txBody>
      </p:sp>
      <p:sp>
        <p:nvSpPr>
          <p:cNvPr id="4" name="Foliennummernplatzhalter 3">
            <a:extLst>
              <a:ext uri="{FF2B5EF4-FFF2-40B4-BE49-F238E27FC236}">
                <a16:creationId xmlns:a16="http://schemas.microsoft.com/office/drawing/2014/main" id="{7B9036C9-A03B-AAF4-86E8-BBD06DEE2593}"/>
              </a:ext>
            </a:extLst>
          </p:cNvPr>
          <p:cNvSpPr>
            <a:spLocks noGrp="1"/>
          </p:cNvSpPr>
          <p:nvPr>
            <p:ph type="sldNum" sz="quarter" idx="12"/>
          </p:nvPr>
        </p:nvSpPr>
        <p:spPr>
          <a:xfrm>
            <a:off x="8610600" y="6356350"/>
            <a:ext cx="2743200" cy="365125"/>
          </a:xfrm>
        </p:spPr>
        <p:txBody>
          <a:bodyPr/>
          <a:lstStyle/>
          <a:p>
            <a:fld id="{9B87267F-81ED-49AC-B7A8-A9CAB0B7F58D}" type="slidenum">
              <a:rPr lang="de-DE" smtClean="0"/>
              <a:t>34</a:t>
            </a:fld>
            <a:endParaRPr lang="de-DE"/>
          </a:p>
        </p:txBody>
      </p:sp>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8E07C583-2768-355E-0716-FF7D2FEB0B87}"/>
                  </a:ext>
                </a:extLst>
              </p:cNvPr>
              <p:cNvGraphicFramePr>
                <a:graphicFrameLocks noGrp="1"/>
              </p:cNvGraphicFramePr>
              <p:nvPr/>
            </p:nvGraphicFramePr>
            <p:xfrm>
              <a:off x="699655" y="2102715"/>
              <a:ext cx="10515600" cy="4059787"/>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val="1260372596"/>
                        </a:ext>
                      </a:extLst>
                    </a:gridCol>
                    <a:gridCol w="2628900">
                      <a:extLst>
                        <a:ext uri="{9D8B030D-6E8A-4147-A177-3AD203B41FA5}">
                          <a16:colId xmlns:a16="http://schemas.microsoft.com/office/drawing/2014/main" val="1721589989"/>
                        </a:ext>
                      </a:extLst>
                    </a:gridCol>
                    <a:gridCol w="2628900">
                      <a:extLst>
                        <a:ext uri="{9D8B030D-6E8A-4147-A177-3AD203B41FA5}">
                          <a16:colId xmlns:a16="http://schemas.microsoft.com/office/drawing/2014/main" val="808580625"/>
                        </a:ext>
                      </a:extLst>
                    </a:gridCol>
                    <a:gridCol w="2628900">
                      <a:extLst>
                        <a:ext uri="{9D8B030D-6E8A-4147-A177-3AD203B41FA5}">
                          <a16:colId xmlns:a16="http://schemas.microsoft.com/office/drawing/2014/main" val="2812602658"/>
                        </a:ext>
                      </a:extLst>
                    </a:gridCol>
                  </a:tblGrid>
                  <a:tr h="382507">
                    <a:tc>
                      <a:txBody>
                        <a:bodyPr/>
                        <a:lstStyle/>
                        <a:p>
                          <a:pPr algn="ctr"/>
                          <a:r>
                            <a:rPr lang="en-US" sz="2000" dirty="0"/>
                            <a:t>Assumptions</a:t>
                          </a:r>
                          <a:endParaRPr lang="en-US" dirty="0"/>
                        </a:p>
                      </a:txBody>
                      <a:tcPr/>
                    </a:tc>
                    <a:tc>
                      <a:txBody>
                        <a:bodyPr/>
                        <a:lstStyle/>
                        <a:p>
                          <a:pPr algn="ctr"/>
                          <a:r>
                            <a:rPr lang="en-US" sz="2000" dirty="0"/>
                            <a:t># of Parties</a:t>
                          </a:r>
                        </a:p>
                      </a:txBody>
                      <a:tcPr/>
                    </a:tc>
                    <a:tc>
                      <a:txBody>
                        <a:bodyPr/>
                        <a:lstStyle/>
                        <a:p>
                          <a:pPr algn="ctr"/>
                          <a:r>
                            <a:rPr lang="en-US" sz="2000" dirty="0"/>
                            <a:t>Poly-time</a:t>
                          </a:r>
                        </a:p>
                      </a:txBody>
                      <a:tcPr/>
                    </a:tc>
                    <a:tc>
                      <a:txBody>
                        <a:bodyPr/>
                        <a:lstStyle/>
                        <a:p>
                          <a:pPr algn="ctr"/>
                          <a:r>
                            <a:rPr lang="en-US" sz="2000" dirty="0"/>
                            <a:t>Source</a:t>
                          </a:r>
                        </a:p>
                      </a:txBody>
                      <a:tcPr/>
                    </a:tc>
                    <a:extLst>
                      <a:ext uri="{0D108BD9-81ED-4DB2-BD59-A6C34878D82A}">
                        <a16:rowId xmlns:a16="http://schemas.microsoft.com/office/drawing/2014/main" val="608717120"/>
                      </a:ext>
                    </a:extLst>
                  </a:tr>
                  <a:tr h="394092">
                    <a:tc>
                      <a:txBody>
                        <a:bodyPr/>
                        <a:lstStyle/>
                        <a:p>
                          <a:pPr algn="ctr"/>
                          <a:r>
                            <a:rPr lang="en-US" sz="2000" dirty="0"/>
                            <a:t>Unconditional</a:t>
                          </a:r>
                        </a:p>
                      </a:txBody>
                      <a:tcPr/>
                    </a:tc>
                    <a:tc>
                      <a:txBody>
                        <a:bodyPr/>
                        <a:lstStyle/>
                        <a:p>
                          <a:pPr algn="ctr"/>
                          <a14:m>
                            <m:oMathPara xmlns:m="http://schemas.openxmlformats.org/officeDocument/2006/math">
                              <m:oMathParaPr>
                                <m:jc m:val="centerGroup"/>
                              </m:oMathParaPr>
                              <m:oMath xmlns:m="http://schemas.openxmlformats.org/officeDocument/2006/math">
                                <m:r>
                                  <a:rPr lang="en-US" sz="2000" b="0" i="1" dirty="0" smtClean="0">
                                    <a:latin typeface="Cambria Math" panose="02040503050406030204" pitchFamily="18" charset="0"/>
                                  </a:rPr>
                                  <m:t>5</m:t>
                                </m:r>
                                <m:r>
                                  <a:rPr lang="en-US" sz="2000" b="0" i="1" dirty="0" smtClean="0">
                                    <a:latin typeface="Cambria Math" panose="02040503050406030204" pitchFamily="18" charset="0"/>
                                  </a:rPr>
                                  <m:t>𝑡</m:t>
                                </m:r>
                              </m:oMath>
                            </m:oMathPara>
                          </a14:m>
                          <a:endParaRPr lang="en-US" sz="2000" dirty="0"/>
                        </a:p>
                      </a:txBody>
                      <a:tcPr/>
                    </a:tc>
                    <a:tc>
                      <a:txBody>
                        <a:bodyPr/>
                        <a:lstStyle/>
                        <a:p>
                          <a:pPr algn="ctr"/>
                          <a:r>
                            <a:rPr lang="en-US" sz="2000" dirty="0"/>
                            <a:t>For </a:t>
                          </a:r>
                          <a14:m>
                            <m:oMath xmlns:m="http://schemas.openxmlformats.org/officeDocument/2006/math">
                              <m:r>
                                <a:rPr lang="en-US" sz="2000" i="1" dirty="0" smtClean="0">
                                  <a:latin typeface="Cambria Math" panose="02040503050406030204" pitchFamily="18" charset="0"/>
                                </a:rPr>
                                <m:t>𝑡</m:t>
                              </m:r>
                              <m:r>
                                <a:rPr lang="en-US" sz="2000" i="1" dirty="0" smtClean="0">
                                  <a:latin typeface="Cambria Math" panose="02040503050406030204" pitchFamily="18" charset="0"/>
                                </a:rPr>
                                <m:t>=</m:t>
                              </m:r>
                              <m:r>
                                <a:rPr lang="en-US" sz="2000" i="1" dirty="0" smtClean="0">
                                  <a:latin typeface="Cambria Math" panose="02040503050406030204" pitchFamily="18" charset="0"/>
                                </a:rPr>
                                <m:t>𝑂</m:t>
                              </m:r>
                              <m:r>
                                <a:rPr lang="en-US" sz="2000" i="1" dirty="0" smtClean="0">
                                  <a:latin typeface="Cambria Math" panose="02040503050406030204" pitchFamily="18" charset="0"/>
                                </a:rPr>
                                <m:t>(</m:t>
                              </m:r>
                              <m:r>
                                <m:rPr>
                                  <m:sty m:val="p"/>
                                </m:rPr>
                                <a:rPr lang="en-US" sz="2000" i="1" dirty="0" smtClean="0">
                                  <a:latin typeface="Cambria Math" panose="02040503050406030204" pitchFamily="18" charset="0"/>
                                </a:rPr>
                                <m:t>log</m:t>
                              </m:r>
                              <m:r>
                                <a:rPr lang="en-US" sz="2000" i="1" dirty="0" smtClean="0">
                                  <a:latin typeface="Cambria Math" panose="02040503050406030204" pitchFamily="18" charset="0"/>
                                </a:rPr>
                                <m:t>⁡</m:t>
                              </m:r>
                              <m:r>
                                <a:rPr lang="en-US" sz="2000" i="1" dirty="0" smtClean="0">
                                  <a:latin typeface="Cambria Math" panose="02040503050406030204" pitchFamily="18" charset="0"/>
                                  <a:ea typeface="Cambria Math" panose="02040503050406030204" pitchFamily="18" charset="0"/>
                                </a:rPr>
                                <m:t>𝜆</m:t>
                              </m:r>
                              <m:r>
                                <a:rPr lang="en-US" sz="2000" i="1" dirty="0" smtClean="0">
                                  <a:latin typeface="Cambria Math" panose="02040503050406030204" pitchFamily="18" charset="0"/>
                                </a:rPr>
                                <m:t>)</m:t>
                              </m:r>
                            </m:oMath>
                          </a14:m>
                          <a:endParaRPr lang="en-US" sz="2000" dirty="0"/>
                        </a:p>
                      </a:txBody>
                      <a:tcPr/>
                    </a:tc>
                    <a:tc>
                      <a:txBody>
                        <a:bodyPr/>
                        <a:lstStyle/>
                        <a:p>
                          <a:pPr algn="ctr"/>
                          <a:r>
                            <a:rPr lang="en-US" sz="2000" dirty="0"/>
                            <a:t>[NRO21]</a:t>
                          </a:r>
                        </a:p>
                      </a:txBody>
                      <a:tcPr/>
                    </a:tc>
                    <a:extLst>
                      <a:ext uri="{0D108BD9-81ED-4DB2-BD59-A6C34878D82A}">
                        <a16:rowId xmlns:a16="http://schemas.microsoft.com/office/drawing/2014/main" val="3523817170"/>
                      </a:ext>
                    </a:extLst>
                  </a:tr>
                  <a:tr h="382507">
                    <a:tc>
                      <a:txBody>
                        <a:bodyPr/>
                        <a:lstStyle/>
                        <a:p>
                          <a:pPr algn="ctr"/>
                          <a:r>
                            <a:rPr lang="en-US" sz="2000" dirty="0"/>
                            <a:t>DDH</a:t>
                          </a:r>
                        </a:p>
                      </a:txBody>
                      <a:tcPr/>
                    </a:tc>
                    <a:tc>
                      <a:txBody>
                        <a:bodyPr/>
                        <a:lstStyle/>
                        <a:p>
                          <a:pPr algn="ctr"/>
                          <a14:m>
                            <m:oMathPara xmlns:m="http://schemas.openxmlformats.org/officeDocument/2006/math">
                              <m:oMathParaPr>
                                <m:jc m:val="centerGroup"/>
                              </m:oMathParaPr>
                              <m:oMath xmlns:m="http://schemas.openxmlformats.org/officeDocument/2006/math">
                                <m:r>
                                  <a:rPr lang="en-US" sz="2000" i="1" dirty="0" smtClean="0">
                                    <a:latin typeface="Cambria Math" panose="02040503050406030204" pitchFamily="18" charset="0"/>
                                  </a:rPr>
                                  <m:t>4</m:t>
                                </m:r>
                                <m:r>
                                  <a:rPr lang="en-US" sz="2000" i="1" dirty="0" smtClean="0">
                                    <a:latin typeface="Cambria Math" panose="02040503050406030204" pitchFamily="18" charset="0"/>
                                  </a:rPr>
                                  <m:t>𝑡</m:t>
                                </m:r>
                                <m:r>
                                  <a:rPr lang="en-US" sz="2000" i="1" dirty="0" smtClean="0">
                                    <a:latin typeface="Cambria Math" panose="02040503050406030204" pitchFamily="18" charset="0"/>
                                  </a:rPr>
                                  <m:t>+4</m:t>
                                </m:r>
                              </m:oMath>
                            </m:oMathPara>
                          </a14:m>
                          <a:endParaRPr lang="en-US" sz="2000" dirty="0"/>
                        </a:p>
                      </a:txBody>
                      <a:tcPr/>
                    </a:tc>
                    <a:tc>
                      <a:txBody>
                        <a:bodyPr/>
                        <a:lstStyle/>
                        <a:p>
                          <a:pPr algn="ctr"/>
                          <a:r>
                            <a:rPr lang="en-US" sz="2000" dirty="0"/>
                            <a:t>Any </a:t>
                          </a:r>
                          <a14:m>
                            <m:oMath xmlns:m="http://schemas.openxmlformats.org/officeDocument/2006/math">
                              <m:r>
                                <a:rPr lang="en-US" sz="2000" i="1" dirty="0" smtClean="0">
                                  <a:latin typeface="Cambria Math" panose="02040503050406030204" pitchFamily="18" charset="0"/>
                                </a:rPr>
                                <m:t>𝑡</m:t>
                              </m:r>
                            </m:oMath>
                          </a14:m>
                          <a:endParaRPr lang="en-US" sz="2000" dirty="0"/>
                        </a:p>
                      </a:txBody>
                      <a:tcPr/>
                    </a:tc>
                    <a:tc>
                      <a:txBody>
                        <a:bodyPr/>
                        <a:lstStyle/>
                        <a:p>
                          <a:pPr algn="ctr"/>
                          <a:r>
                            <a:rPr lang="en-US" sz="2000" dirty="0"/>
                            <a:t>[FC’24]</a:t>
                          </a:r>
                        </a:p>
                      </a:txBody>
                      <a:tcPr/>
                    </a:tc>
                    <a:extLst>
                      <a:ext uri="{0D108BD9-81ED-4DB2-BD59-A6C34878D82A}">
                        <a16:rowId xmlns:a16="http://schemas.microsoft.com/office/drawing/2014/main" val="3788276440"/>
                      </a:ext>
                    </a:extLst>
                  </a:tr>
                  <a:tr h="449291">
                    <a:tc>
                      <a:txBody>
                        <a:bodyPr/>
                        <a:lstStyle/>
                        <a:p>
                          <a:pPr algn="ctr"/>
                          <a:r>
                            <a:rPr lang="en-US" sz="2000" dirty="0"/>
                            <a:t>One-way functions</a:t>
                          </a:r>
                        </a:p>
                      </a:txBody>
                      <a:tcPr/>
                    </a:tc>
                    <a:tc>
                      <a:txBody>
                        <a:bodyPr/>
                        <a:lstStyle/>
                        <a:p>
                          <a:pPr algn="ctr"/>
                          <a14:m>
                            <m:oMathPara xmlns:m="http://schemas.openxmlformats.org/officeDocument/2006/math">
                              <m:oMathParaPr>
                                <m:jc m:val="centerGroup"/>
                              </m:oMathParaPr>
                              <m:oMath xmlns:m="http://schemas.openxmlformats.org/officeDocument/2006/math">
                                <m:r>
                                  <a:rPr lang="en-US" sz="2000" i="1" dirty="0" smtClean="0">
                                    <a:latin typeface="Cambria Math" panose="02040503050406030204" pitchFamily="18" charset="0"/>
                                  </a:rPr>
                                  <m:t>5</m:t>
                                </m:r>
                                <m:r>
                                  <a:rPr lang="en-US" sz="2000" i="1" dirty="0" smtClean="0">
                                    <a:latin typeface="Cambria Math" panose="02040503050406030204" pitchFamily="18" charset="0"/>
                                  </a:rPr>
                                  <m:t>𝑡</m:t>
                                </m:r>
                                <m:r>
                                  <a:rPr lang="en-US" sz="2000" i="1" dirty="0" smtClean="0">
                                    <a:latin typeface="Cambria Math" panose="02040503050406030204" pitchFamily="18" charset="0"/>
                                  </a:rPr>
                                  <m:t>+3</m:t>
                                </m:r>
                              </m:oMath>
                            </m:oMathPara>
                          </a14:m>
                          <a:endParaRPr lang="en-US" sz="2000" dirty="0"/>
                        </a:p>
                      </a:txBody>
                      <a:tcPr/>
                    </a:tc>
                    <a:tc>
                      <a:txBody>
                        <a:bodyPr/>
                        <a:lstStyle/>
                        <a:p>
                          <a:pPr algn="ctr"/>
                          <a:r>
                            <a:rPr lang="en-US" sz="2000" dirty="0"/>
                            <a:t>Any </a:t>
                          </a:r>
                          <a14:m>
                            <m:oMath xmlns:m="http://schemas.openxmlformats.org/officeDocument/2006/math">
                              <m:r>
                                <a:rPr lang="en-US" sz="2000" i="1" dirty="0" smtClean="0">
                                  <a:latin typeface="Cambria Math" panose="02040503050406030204" pitchFamily="18" charset="0"/>
                                </a:rPr>
                                <m:t>𝑡</m:t>
                              </m:r>
                            </m:oMath>
                          </a14:m>
                          <a:endParaRPr lang="en-US" sz="20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[This work]</a:t>
                          </a:r>
                        </a:p>
                      </a:txBody>
                      <a:tcPr/>
                    </a:tc>
                    <a:extLst>
                      <a:ext uri="{0D108BD9-81ED-4DB2-BD59-A6C34878D82A}">
                        <a16:rowId xmlns:a16="http://schemas.microsoft.com/office/drawing/2014/main" val="2141811482"/>
                      </a:ext>
                    </a:extLst>
                  </a:tr>
                  <a:tr h="672682">
                    <a:tc>
                      <a:txBody>
                        <a:bodyPr/>
                        <a:lstStyle/>
                        <a:p>
                          <a:pPr algn="ctr"/>
                          <a:r>
                            <a:rPr lang="en-US" sz="2000" dirty="0"/>
                            <a:t>Non-interactive commitments</a:t>
                          </a:r>
                        </a:p>
                      </a:txBody>
                      <a:tcPr/>
                    </a:tc>
                    <a:tc>
                      <a:txBody>
                        <a:bodyPr/>
                        <a:lstStyle/>
                        <a:p>
                          <a:pPr algn="ctr"/>
                          <a14:m>
                            <m:oMathPara xmlns:m="http://schemas.openxmlformats.org/officeDocument/2006/math">
                              <m:oMathParaPr>
                                <m:jc m:val="centerGroup"/>
                              </m:oMathParaPr>
                              <m:oMath xmlns:m="http://schemas.openxmlformats.org/officeDocument/2006/math">
                                <m:r>
                                  <a:rPr lang="en-US" sz="2000" i="1" dirty="0" smtClean="0">
                                    <a:latin typeface="Cambria Math" panose="02040503050406030204" pitchFamily="18" charset="0"/>
                                  </a:rPr>
                                  <m:t>4</m:t>
                                </m:r>
                                <m:r>
                                  <a:rPr lang="en-US" sz="2000" i="1" dirty="0" smtClean="0">
                                    <a:latin typeface="Cambria Math" panose="02040503050406030204" pitchFamily="18" charset="0"/>
                                  </a:rPr>
                                  <m:t>𝑡</m:t>
                                </m:r>
                                <m:r>
                                  <a:rPr lang="en-US" sz="2000" i="1" dirty="0" smtClean="0">
                                    <a:latin typeface="Cambria Math" panose="02040503050406030204" pitchFamily="18" charset="0"/>
                                  </a:rPr>
                                  <m:t>+2</m:t>
                                </m:r>
                              </m:oMath>
                            </m:oMathPara>
                          </a14:m>
                          <a:endParaRPr lang="en-US" sz="2000" dirty="0"/>
                        </a:p>
                      </a:txBody>
                      <a:tcPr/>
                    </a:tc>
                    <a:tc>
                      <a:txBody>
                        <a:bodyPr/>
                        <a:lstStyle/>
                        <a:p>
                          <a:pPr algn="ctr"/>
                          <a:r>
                            <a:rPr lang="en-US" sz="2000" dirty="0"/>
                            <a:t>Any </a:t>
                          </a:r>
                          <a14:m>
                            <m:oMath xmlns:m="http://schemas.openxmlformats.org/officeDocument/2006/math">
                              <m:r>
                                <a:rPr lang="en-US" sz="2000" i="1" dirty="0" smtClean="0">
                                  <a:latin typeface="Cambria Math" panose="02040503050406030204" pitchFamily="18" charset="0"/>
                                </a:rPr>
                                <m:t>𝑡</m:t>
                              </m:r>
                            </m:oMath>
                          </a14:m>
                          <a:endParaRPr lang="en-US" sz="20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[This work]</a:t>
                          </a:r>
                        </a:p>
                      </a:txBody>
                      <a:tcPr/>
                    </a:tc>
                    <a:extLst>
                      <a:ext uri="{0D108BD9-81ED-4DB2-BD59-A6C34878D82A}">
                        <a16:rowId xmlns:a16="http://schemas.microsoft.com/office/drawing/2014/main" val="263298516"/>
                      </a:ext>
                    </a:extLst>
                  </a:tr>
                  <a:tr h="67674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Non-interactive commitments</a:t>
                          </a:r>
                        </a:p>
                      </a:txBody>
                      <a:tcPr/>
                    </a:tc>
                    <a:tc>
                      <a:txBody>
                        <a:bodyPr/>
                        <a:lstStyle/>
                        <a:p>
                          <a:pPr algn="ctr"/>
                          <a14:m>
                            <m:oMathPara xmlns:m="http://schemas.openxmlformats.org/officeDocument/2006/math">
                              <m:oMathParaPr>
                                <m:jc m:val="centerGroup"/>
                              </m:oMathParaPr>
                              <m:oMath xmlns:m="http://schemas.openxmlformats.org/officeDocument/2006/math">
                                <m:r>
                                  <a:rPr lang="en-US" sz="2000" i="1" dirty="0" smtClean="0">
                                    <a:latin typeface="Cambria Math" panose="02040503050406030204" pitchFamily="18" charset="0"/>
                                  </a:rPr>
                                  <m:t>3</m:t>
                                </m:r>
                                <m:r>
                                  <a:rPr lang="en-US" sz="2000" b="0" i="1" dirty="0" smtClean="0">
                                    <a:latin typeface="Cambria Math" panose="02040503050406030204" pitchFamily="18" charset="0"/>
                                  </a:rPr>
                                  <m:t>𝑡</m:t>
                                </m:r>
                                <m:r>
                                  <a:rPr lang="en-US" sz="2000" b="0" i="1" dirty="0" smtClean="0">
                                    <a:latin typeface="Cambria Math" panose="02040503050406030204" pitchFamily="18" charset="0"/>
                                  </a:rPr>
                                  <m:t>+1</m:t>
                                </m:r>
                              </m:oMath>
                            </m:oMathPara>
                          </a14:m>
                          <a:endParaRPr lang="en-US" sz="2000" dirty="0"/>
                        </a:p>
                      </a:txBody>
                      <a:tcPr/>
                    </a:tc>
                    <a:tc>
                      <a:txBody>
                        <a:bodyPr/>
                        <a:lstStyle/>
                        <a:p>
                          <a:pPr algn="ctr"/>
                          <a:r>
                            <a:rPr lang="en-US" sz="2000" dirty="0"/>
                            <a:t>For </a:t>
                          </a:r>
                          <a14:m>
                            <m:oMath xmlns:m="http://schemas.openxmlformats.org/officeDocument/2006/math">
                              <m:r>
                                <a:rPr lang="en-US" sz="2000" i="1" dirty="0" smtClean="0">
                                  <a:latin typeface="Cambria Math" panose="02040503050406030204" pitchFamily="18" charset="0"/>
                                </a:rPr>
                                <m:t>𝑡</m:t>
                              </m:r>
                              <m:r>
                                <a:rPr lang="en-US" sz="2000" i="1" dirty="0" smtClean="0">
                                  <a:latin typeface="Cambria Math" panose="02040503050406030204" pitchFamily="18" charset="0"/>
                                </a:rPr>
                                <m:t>=</m:t>
                              </m:r>
                              <m:r>
                                <a:rPr lang="en-US" sz="2000" i="1" dirty="0" smtClean="0">
                                  <a:latin typeface="Cambria Math" panose="02040503050406030204" pitchFamily="18" charset="0"/>
                                </a:rPr>
                                <m:t>𝑂</m:t>
                              </m:r>
                              <m:r>
                                <a:rPr lang="en-US" sz="2000" i="1" dirty="0" smtClean="0">
                                  <a:latin typeface="Cambria Math" panose="02040503050406030204" pitchFamily="18" charset="0"/>
                                </a:rPr>
                                <m:t>(</m:t>
                              </m:r>
                              <m:r>
                                <m:rPr>
                                  <m:sty m:val="p"/>
                                </m:rPr>
                                <a:rPr lang="en-US" sz="2000" i="1" dirty="0" smtClean="0">
                                  <a:latin typeface="Cambria Math" panose="02040503050406030204" pitchFamily="18" charset="0"/>
                                </a:rPr>
                                <m:t>log</m:t>
                              </m:r>
                              <m:r>
                                <a:rPr lang="en-US" sz="2000" i="1" dirty="0" smtClean="0">
                                  <a:latin typeface="Cambria Math" panose="02040503050406030204" pitchFamily="18" charset="0"/>
                                </a:rPr>
                                <m:t>⁡</m:t>
                              </m:r>
                              <m:r>
                                <a:rPr lang="en-US" sz="2000" i="1" dirty="0" smtClean="0">
                                  <a:latin typeface="Cambria Math" panose="02040503050406030204" pitchFamily="18" charset="0"/>
                                  <a:ea typeface="Cambria Math" panose="02040503050406030204" pitchFamily="18" charset="0"/>
                                </a:rPr>
                                <m:t>𝜆</m:t>
                              </m:r>
                              <m:r>
                                <a:rPr lang="en-US" sz="2000" i="1" dirty="0" smtClean="0">
                                  <a:latin typeface="Cambria Math" panose="02040503050406030204" pitchFamily="18" charset="0"/>
                                </a:rPr>
                                <m:t>)</m:t>
                              </m:r>
                            </m:oMath>
                          </a14:m>
                          <a:endParaRPr lang="en-US" sz="20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[This work]</a:t>
                          </a:r>
                        </a:p>
                      </a:txBody>
                      <a:tcPr/>
                    </a:tc>
                    <a:extLst>
                      <a:ext uri="{0D108BD9-81ED-4DB2-BD59-A6C34878D82A}">
                        <a16:rowId xmlns:a16="http://schemas.microsoft.com/office/drawing/2014/main" val="790531917"/>
                      </a:ext>
                    </a:extLst>
                  </a:tr>
                  <a:tr h="509848">
                    <a:tc>
                      <a:txBody>
                        <a:bodyPr/>
                        <a:lstStyle/>
                        <a:p>
                          <a:pPr algn="ctr"/>
                          <a:r>
                            <a:rPr lang="en-US" sz="2000" dirty="0"/>
                            <a:t>Impossible</a:t>
                          </a:r>
                        </a:p>
                      </a:txBody>
                      <a:tcPr/>
                    </a:tc>
                    <a:tc>
                      <a:txBody>
                        <a:bodyPr/>
                        <a:lstStyle/>
                        <a:p>
                          <a:pPr algn="ctr"/>
                          <a14:m>
                            <m:oMathPara xmlns:m="http://schemas.openxmlformats.org/officeDocument/2006/math">
                              <m:oMathParaPr>
                                <m:jc m:val="centerGroup"/>
                              </m:oMathParaPr>
                              <m:oMath xmlns:m="http://schemas.openxmlformats.org/officeDocument/2006/math">
                                <m:r>
                                  <a:rPr lang="en-US" sz="2000" b="0" i="1" dirty="0" smtClean="0">
                                    <a:latin typeface="Cambria Math" panose="02040503050406030204" pitchFamily="18" charset="0"/>
                                  </a:rPr>
                                  <m:t>𝑡</m:t>
                                </m:r>
                                <m:r>
                                  <a:rPr lang="en-US" sz="2000" b="0" i="1" dirty="0" smtClean="0">
                                    <a:latin typeface="Cambria Math" panose="02040503050406030204" pitchFamily="18" charset="0"/>
                                  </a:rPr>
                                  <m:t>=1,</m:t>
                                </m:r>
                                <m:r>
                                  <a:rPr lang="en-US" sz="2000" b="0" i="1" dirty="0" smtClean="0">
                                    <a:latin typeface="Cambria Math" panose="02040503050406030204" pitchFamily="18" charset="0"/>
                                  </a:rPr>
                                  <m:t>𝑛</m:t>
                                </m:r>
                                <m:r>
                                  <a:rPr lang="en-US" sz="2000" b="0" i="1" dirty="0" smtClean="0">
                                    <a:latin typeface="Cambria Math" panose="02040503050406030204" pitchFamily="18" charset="0"/>
                                  </a:rPr>
                                  <m:t>=3</m:t>
                                </m:r>
                              </m:oMath>
                            </m:oMathPara>
                          </a14:m>
                          <a:endParaRPr lang="en-US" sz="2000" dirty="0"/>
                        </a:p>
                      </a:txBody>
                      <a:tcPr/>
                    </a:tc>
                    <a:tc>
                      <a:txBody>
                        <a:bodyPr/>
                        <a:lstStyle/>
                        <a:p>
                          <a:pPr algn="ctr"/>
                          <a:r>
                            <a:rPr lang="en-US" sz="2000" dirty="0"/>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[This work]</a:t>
                          </a:r>
                        </a:p>
                      </a:txBody>
                      <a:tcPr/>
                    </a:tc>
                    <a:extLst>
                      <a:ext uri="{0D108BD9-81ED-4DB2-BD59-A6C34878D82A}">
                        <a16:rowId xmlns:a16="http://schemas.microsoft.com/office/drawing/2014/main" val="4161101761"/>
                      </a:ext>
                    </a:extLst>
                  </a:tr>
                  <a:tr h="509848">
                    <a:tc>
                      <a:txBody>
                        <a:bodyPr/>
                        <a:lstStyle/>
                        <a:p>
                          <a:pPr algn="ctr"/>
                          <a:r>
                            <a:rPr lang="en-US" sz="2000" dirty="0"/>
                            <a:t>Impossible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000" b="0" i="1" dirty="0" smtClean="0">
                                    <a:latin typeface="Cambria Math" panose="02040503050406030204" pitchFamily="18" charset="0"/>
                                  </a:rPr>
                                  <m:t>𝑡</m:t>
                                </m:r>
                                <m:r>
                                  <a:rPr lang="en-US" sz="2000" b="0" i="1" dirty="0" smtClean="0">
                                    <a:latin typeface="Cambria Math" panose="02040503050406030204" pitchFamily="18" charset="0"/>
                                  </a:rPr>
                                  <m:t>=2,</m:t>
                                </m:r>
                                <m:r>
                                  <a:rPr lang="en-US" sz="2000" b="0" i="1" dirty="0" smtClean="0">
                                    <a:latin typeface="Cambria Math" panose="02040503050406030204" pitchFamily="18" charset="0"/>
                                  </a:rPr>
                                  <m:t>𝑛</m:t>
                                </m:r>
                                <m:r>
                                  <a:rPr lang="en-US" sz="2000" b="0" i="1" dirty="0" smtClean="0">
                                    <a:latin typeface="Cambria Math" panose="02040503050406030204" pitchFamily="18" charset="0"/>
                                  </a:rPr>
                                  <m:t>=6</m:t>
                                </m:r>
                              </m:oMath>
                            </m:oMathPara>
                          </a14:m>
                          <a:endParaRPr lang="en-US" sz="2000" dirty="0"/>
                        </a:p>
                      </a:txBody>
                      <a:tcPr/>
                    </a:tc>
                    <a:tc>
                      <a:txBody>
                        <a:bodyPr/>
                        <a:lstStyle/>
                        <a:p>
                          <a:pPr algn="ctr"/>
                          <a:r>
                            <a:rPr lang="en-US" sz="2000" dirty="0"/>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[This work]</a:t>
                          </a:r>
                        </a:p>
                      </a:txBody>
                      <a:tcPr/>
                    </a:tc>
                    <a:extLst>
                      <a:ext uri="{0D108BD9-81ED-4DB2-BD59-A6C34878D82A}">
                        <a16:rowId xmlns:a16="http://schemas.microsoft.com/office/drawing/2014/main" val="113633531"/>
                      </a:ext>
                    </a:extLst>
                  </a:tr>
                </a:tbl>
              </a:graphicData>
            </a:graphic>
          </p:graphicFrame>
        </mc:Choice>
        <mc:Fallback xmlns="">
          <p:graphicFrame>
            <p:nvGraphicFramePr>
              <p:cNvPr id="5" name="Table 4">
                <a:extLst>
                  <a:ext uri="{FF2B5EF4-FFF2-40B4-BE49-F238E27FC236}">
                    <a16:creationId xmlns:a16="http://schemas.microsoft.com/office/drawing/2014/main" id="{8E07C583-2768-355E-0716-FF7D2FEB0B87}"/>
                  </a:ext>
                </a:extLst>
              </p:cNvPr>
              <p:cNvGraphicFramePr>
                <a:graphicFrameLocks noGrp="1"/>
              </p:cNvGraphicFramePr>
              <p:nvPr>
                <p:extLst>
                  <p:ext uri="{D42A27DB-BD31-4B8C-83A1-F6EECF244321}">
                    <p14:modId xmlns:p14="http://schemas.microsoft.com/office/powerpoint/2010/main" val="2032831835"/>
                  </p:ext>
                </p:extLst>
              </p:nvPr>
            </p:nvGraphicFramePr>
            <p:xfrm>
              <a:off x="699655" y="2102715"/>
              <a:ext cx="10515600" cy="4059787"/>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val="1260372596"/>
                        </a:ext>
                      </a:extLst>
                    </a:gridCol>
                    <a:gridCol w="2628900">
                      <a:extLst>
                        <a:ext uri="{9D8B030D-6E8A-4147-A177-3AD203B41FA5}">
                          <a16:colId xmlns:a16="http://schemas.microsoft.com/office/drawing/2014/main" val="1721589989"/>
                        </a:ext>
                      </a:extLst>
                    </a:gridCol>
                    <a:gridCol w="2628900">
                      <a:extLst>
                        <a:ext uri="{9D8B030D-6E8A-4147-A177-3AD203B41FA5}">
                          <a16:colId xmlns:a16="http://schemas.microsoft.com/office/drawing/2014/main" val="808580625"/>
                        </a:ext>
                      </a:extLst>
                    </a:gridCol>
                    <a:gridCol w="2628900">
                      <a:extLst>
                        <a:ext uri="{9D8B030D-6E8A-4147-A177-3AD203B41FA5}">
                          <a16:colId xmlns:a16="http://schemas.microsoft.com/office/drawing/2014/main" val="2812602658"/>
                        </a:ext>
                      </a:extLst>
                    </a:gridCol>
                  </a:tblGrid>
                  <a:tr h="396240">
                    <a:tc>
                      <a:txBody>
                        <a:bodyPr/>
                        <a:lstStyle/>
                        <a:p>
                          <a:pPr algn="ctr"/>
                          <a:r>
                            <a:rPr lang="en-US" sz="2000" dirty="0"/>
                            <a:t>Assumptions</a:t>
                          </a:r>
                          <a:endParaRPr lang="en-US" dirty="0"/>
                        </a:p>
                      </a:txBody>
                      <a:tcPr/>
                    </a:tc>
                    <a:tc>
                      <a:txBody>
                        <a:bodyPr/>
                        <a:lstStyle/>
                        <a:p>
                          <a:pPr algn="ctr"/>
                          <a:r>
                            <a:rPr lang="en-US" sz="2000" dirty="0"/>
                            <a:t># of Parties</a:t>
                          </a:r>
                        </a:p>
                      </a:txBody>
                      <a:tcPr/>
                    </a:tc>
                    <a:tc>
                      <a:txBody>
                        <a:bodyPr/>
                        <a:lstStyle/>
                        <a:p>
                          <a:pPr algn="ctr"/>
                          <a:r>
                            <a:rPr lang="en-US" sz="2000" dirty="0"/>
                            <a:t>Poly-time</a:t>
                          </a:r>
                        </a:p>
                      </a:txBody>
                      <a:tcPr/>
                    </a:tc>
                    <a:tc>
                      <a:txBody>
                        <a:bodyPr/>
                        <a:lstStyle/>
                        <a:p>
                          <a:pPr algn="ctr"/>
                          <a:r>
                            <a:rPr lang="en-US" sz="2000" dirty="0"/>
                            <a:t>Source</a:t>
                          </a:r>
                        </a:p>
                      </a:txBody>
                      <a:tcPr/>
                    </a:tc>
                    <a:extLst>
                      <a:ext uri="{0D108BD9-81ED-4DB2-BD59-A6C34878D82A}">
                        <a16:rowId xmlns:a16="http://schemas.microsoft.com/office/drawing/2014/main" val="608717120"/>
                      </a:ext>
                    </a:extLst>
                  </a:tr>
                  <a:tr h="396240">
                    <a:tc>
                      <a:txBody>
                        <a:bodyPr/>
                        <a:lstStyle/>
                        <a:p>
                          <a:pPr algn="ctr"/>
                          <a:r>
                            <a:rPr lang="en-US" sz="2000" dirty="0"/>
                            <a:t>Unconditional</a:t>
                          </a:r>
                        </a:p>
                      </a:txBody>
                      <a:tcPr/>
                    </a:tc>
                    <a:tc>
                      <a:txBody>
                        <a:bodyPr/>
                        <a:lstStyle/>
                        <a:p>
                          <a:endParaRPr lang="en-US"/>
                        </a:p>
                      </a:txBody>
                      <a:tcPr>
                        <a:blipFill>
                          <a:blip r:embed="rId3"/>
                          <a:stretch>
                            <a:fillRect l="-100000" t="-106250" r="-200000" b="-809375"/>
                          </a:stretch>
                        </a:blipFill>
                      </a:tcPr>
                    </a:tc>
                    <a:tc>
                      <a:txBody>
                        <a:bodyPr/>
                        <a:lstStyle/>
                        <a:p>
                          <a:endParaRPr lang="en-US"/>
                        </a:p>
                      </a:txBody>
                      <a:tcPr>
                        <a:blipFill>
                          <a:blip r:embed="rId3"/>
                          <a:stretch>
                            <a:fillRect l="-200966" t="-106250" r="-100966" b="-809375"/>
                          </a:stretch>
                        </a:blipFill>
                      </a:tcPr>
                    </a:tc>
                    <a:tc>
                      <a:txBody>
                        <a:bodyPr/>
                        <a:lstStyle/>
                        <a:p>
                          <a:pPr algn="ctr"/>
                          <a:r>
                            <a:rPr lang="en-US" sz="2000" dirty="0"/>
                            <a:t>[NRO21]</a:t>
                          </a:r>
                        </a:p>
                      </a:txBody>
                      <a:tcPr/>
                    </a:tc>
                    <a:extLst>
                      <a:ext uri="{0D108BD9-81ED-4DB2-BD59-A6C34878D82A}">
                        <a16:rowId xmlns:a16="http://schemas.microsoft.com/office/drawing/2014/main" val="3523817170"/>
                      </a:ext>
                    </a:extLst>
                  </a:tr>
                  <a:tr h="396240">
                    <a:tc>
                      <a:txBody>
                        <a:bodyPr/>
                        <a:lstStyle/>
                        <a:p>
                          <a:pPr algn="ctr"/>
                          <a:r>
                            <a:rPr lang="en-US" sz="2000" dirty="0"/>
                            <a:t>DDH</a:t>
                          </a:r>
                        </a:p>
                      </a:txBody>
                      <a:tcPr/>
                    </a:tc>
                    <a:tc>
                      <a:txBody>
                        <a:bodyPr/>
                        <a:lstStyle/>
                        <a:p>
                          <a:endParaRPr lang="en-US"/>
                        </a:p>
                      </a:txBody>
                      <a:tcPr>
                        <a:blipFill>
                          <a:blip r:embed="rId3"/>
                          <a:stretch>
                            <a:fillRect l="-100000" t="-212903" r="-200000" b="-735484"/>
                          </a:stretch>
                        </a:blipFill>
                      </a:tcPr>
                    </a:tc>
                    <a:tc>
                      <a:txBody>
                        <a:bodyPr/>
                        <a:lstStyle/>
                        <a:p>
                          <a:endParaRPr lang="en-US"/>
                        </a:p>
                      </a:txBody>
                      <a:tcPr>
                        <a:blipFill>
                          <a:blip r:embed="rId3"/>
                          <a:stretch>
                            <a:fillRect l="-200966" t="-212903" r="-100966" b="-735484"/>
                          </a:stretch>
                        </a:blipFill>
                      </a:tcPr>
                    </a:tc>
                    <a:tc>
                      <a:txBody>
                        <a:bodyPr/>
                        <a:lstStyle/>
                        <a:p>
                          <a:pPr algn="ctr"/>
                          <a:r>
                            <a:rPr lang="en-US" sz="2000" dirty="0"/>
                            <a:t>[FC’24]</a:t>
                          </a:r>
                        </a:p>
                      </a:txBody>
                      <a:tcPr/>
                    </a:tc>
                    <a:extLst>
                      <a:ext uri="{0D108BD9-81ED-4DB2-BD59-A6C34878D82A}">
                        <a16:rowId xmlns:a16="http://schemas.microsoft.com/office/drawing/2014/main" val="3788276440"/>
                      </a:ext>
                    </a:extLst>
                  </a:tr>
                  <a:tr h="449291">
                    <a:tc>
                      <a:txBody>
                        <a:bodyPr/>
                        <a:lstStyle/>
                        <a:p>
                          <a:pPr algn="ctr"/>
                          <a:r>
                            <a:rPr lang="en-US" sz="2000" dirty="0"/>
                            <a:t>One-way functions</a:t>
                          </a:r>
                        </a:p>
                      </a:txBody>
                      <a:tcPr/>
                    </a:tc>
                    <a:tc>
                      <a:txBody>
                        <a:bodyPr/>
                        <a:lstStyle/>
                        <a:p>
                          <a:endParaRPr lang="en-US"/>
                        </a:p>
                      </a:txBody>
                      <a:tcPr>
                        <a:blipFill>
                          <a:blip r:embed="rId3"/>
                          <a:stretch>
                            <a:fillRect l="-100000" t="-269444" r="-200000" b="-533333"/>
                          </a:stretch>
                        </a:blipFill>
                      </a:tcPr>
                    </a:tc>
                    <a:tc>
                      <a:txBody>
                        <a:bodyPr/>
                        <a:lstStyle/>
                        <a:p>
                          <a:endParaRPr lang="en-US"/>
                        </a:p>
                      </a:txBody>
                      <a:tcPr>
                        <a:blipFill>
                          <a:blip r:embed="rId3"/>
                          <a:stretch>
                            <a:fillRect l="-200966" t="-269444" r="-100966" b="-533333"/>
                          </a:stretch>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[This work]</a:t>
                          </a:r>
                        </a:p>
                      </a:txBody>
                      <a:tcPr/>
                    </a:tc>
                    <a:extLst>
                      <a:ext uri="{0D108BD9-81ED-4DB2-BD59-A6C34878D82A}">
                        <a16:rowId xmlns:a16="http://schemas.microsoft.com/office/drawing/2014/main" val="2141811482"/>
                      </a:ext>
                    </a:extLst>
                  </a:tr>
                  <a:tr h="701040">
                    <a:tc>
                      <a:txBody>
                        <a:bodyPr/>
                        <a:lstStyle/>
                        <a:p>
                          <a:pPr algn="ctr"/>
                          <a:r>
                            <a:rPr lang="en-US" sz="2000" dirty="0"/>
                            <a:t>Non-interactive commitments</a:t>
                          </a:r>
                        </a:p>
                      </a:txBody>
                      <a:tcPr/>
                    </a:tc>
                    <a:tc>
                      <a:txBody>
                        <a:bodyPr/>
                        <a:lstStyle/>
                        <a:p>
                          <a:endParaRPr lang="en-US"/>
                        </a:p>
                      </a:txBody>
                      <a:tcPr>
                        <a:blipFill>
                          <a:blip r:embed="rId3"/>
                          <a:stretch>
                            <a:fillRect l="-100000" t="-241818" r="-200000" b="-249091"/>
                          </a:stretch>
                        </a:blipFill>
                      </a:tcPr>
                    </a:tc>
                    <a:tc>
                      <a:txBody>
                        <a:bodyPr/>
                        <a:lstStyle/>
                        <a:p>
                          <a:endParaRPr lang="en-US"/>
                        </a:p>
                      </a:txBody>
                      <a:tcPr>
                        <a:blipFill>
                          <a:blip r:embed="rId3"/>
                          <a:stretch>
                            <a:fillRect l="-200966" t="-241818" r="-100966" b="-249091"/>
                          </a:stretch>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[This work]</a:t>
                          </a:r>
                        </a:p>
                      </a:txBody>
                      <a:tcPr/>
                    </a:tc>
                    <a:extLst>
                      <a:ext uri="{0D108BD9-81ED-4DB2-BD59-A6C34878D82A}">
                        <a16:rowId xmlns:a16="http://schemas.microsoft.com/office/drawing/2014/main" val="263298516"/>
                      </a:ext>
                    </a:extLst>
                  </a:tr>
                  <a:tr h="7010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Non-interactive commitments</a:t>
                          </a:r>
                        </a:p>
                      </a:txBody>
                      <a:tcPr/>
                    </a:tc>
                    <a:tc>
                      <a:txBody>
                        <a:bodyPr/>
                        <a:lstStyle/>
                        <a:p>
                          <a:endParaRPr lang="en-US"/>
                        </a:p>
                      </a:txBody>
                      <a:tcPr>
                        <a:blipFill>
                          <a:blip r:embed="rId3"/>
                          <a:stretch>
                            <a:fillRect l="-100000" t="-341818" r="-200000" b="-149091"/>
                          </a:stretch>
                        </a:blipFill>
                      </a:tcPr>
                    </a:tc>
                    <a:tc>
                      <a:txBody>
                        <a:bodyPr/>
                        <a:lstStyle/>
                        <a:p>
                          <a:endParaRPr lang="en-US"/>
                        </a:p>
                      </a:txBody>
                      <a:tcPr>
                        <a:blipFill>
                          <a:blip r:embed="rId3"/>
                          <a:stretch>
                            <a:fillRect l="-200966" t="-341818" r="-100966" b="-149091"/>
                          </a:stretch>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[This work]</a:t>
                          </a:r>
                        </a:p>
                      </a:txBody>
                      <a:tcPr/>
                    </a:tc>
                    <a:extLst>
                      <a:ext uri="{0D108BD9-81ED-4DB2-BD59-A6C34878D82A}">
                        <a16:rowId xmlns:a16="http://schemas.microsoft.com/office/drawing/2014/main" val="790531917"/>
                      </a:ext>
                    </a:extLst>
                  </a:tr>
                  <a:tr h="509848">
                    <a:tc>
                      <a:txBody>
                        <a:bodyPr/>
                        <a:lstStyle/>
                        <a:p>
                          <a:pPr algn="ctr"/>
                          <a:r>
                            <a:rPr lang="en-US" sz="2000" dirty="0"/>
                            <a:t>Impossible</a:t>
                          </a:r>
                        </a:p>
                      </a:txBody>
                      <a:tcPr/>
                    </a:tc>
                    <a:tc>
                      <a:txBody>
                        <a:bodyPr/>
                        <a:lstStyle/>
                        <a:p>
                          <a:endParaRPr lang="en-US"/>
                        </a:p>
                      </a:txBody>
                      <a:tcPr>
                        <a:blipFill>
                          <a:blip r:embed="rId3"/>
                          <a:stretch>
                            <a:fillRect l="-100000" t="-592683" r="-200000" b="-100000"/>
                          </a:stretch>
                        </a:blipFill>
                      </a:tcPr>
                    </a:tc>
                    <a:tc>
                      <a:txBody>
                        <a:bodyPr/>
                        <a:lstStyle/>
                        <a:p>
                          <a:pPr algn="ctr"/>
                          <a:r>
                            <a:rPr lang="en-US" sz="2000" dirty="0"/>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[This work]</a:t>
                          </a:r>
                        </a:p>
                      </a:txBody>
                      <a:tcPr/>
                    </a:tc>
                    <a:extLst>
                      <a:ext uri="{0D108BD9-81ED-4DB2-BD59-A6C34878D82A}">
                        <a16:rowId xmlns:a16="http://schemas.microsoft.com/office/drawing/2014/main" val="4161101761"/>
                      </a:ext>
                    </a:extLst>
                  </a:tr>
                  <a:tr h="509848">
                    <a:tc>
                      <a:txBody>
                        <a:bodyPr/>
                        <a:lstStyle/>
                        <a:p>
                          <a:pPr algn="ctr"/>
                          <a:r>
                            <a:rPr lang="en-US" sz="2000" dirty="0"/>
                            <a:t>Impossible</a:t>
                          </a:r>
                        </a:p>
                      </a:txBody>
                      <a:tcPr/>
                    </a:tc>
                    <a:tc>
                      <a:txBody>
                        <a:bodyPr/>
                        <a:lstStyle/>
                        <a:p>
                          <a:endParaRPr lang="en-US"/>
                        </a:p>
                      </a:txBody>
                      <a:tcPr>
                        <a:blipFill>
                          <a:blip r:embed="rId3"/>
                          <a:stretch>
                            <a:fillRect l="-100000" t="-710000" r="-200000" b="-2500"/>
                          </a:stretch>
                        </a:blipFill>
                      </a:tcPr>
                    </a:tc>
                    <a:tc>
                      <a:txBody>
                        <a:bodyPr/>
                        <a:lstStyle/>
                        <a:p>
                          <a:pPr algn="ctr"/>
                          <a:r>
                            <a:rPr lang="en-US" sz="2000" dirty="0"/>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[This work]</a:t>
                          </a:r>
                        </a:p>
                      </a:txBody>
                      <a:tcPr/>
                    </a:tc>
                    <a:extLst>
                      <a:ext uri="{0D108BD9-81ED-4DB2-BD59-A6C34878D82A}">
                        <a16:rowId xmlns:a16="http://schemas.microsoft.com/office/drawing/2014/main" val="113633531"/>
                      </a:ext>
                    </a:extLst>
                  </a:tr>
                </a:tbl>
              </a:graphicData>
            </a:graphic>
          </p:graphicFrame>
        </mc:Fallback>
      </mc:AlternateContent>
    </p:spTree>
    <p:extLst>
      <p:ext uri="{BB962C8B-B14F-4D97-AF65-F5344CB8AC3E}">
        <p14:creationId xmlns:p14="http://schemas.microsoft.com/office/powerpoint/2010/main" val="15907017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2C8E55-B319-8A09-50AE-2F861BD0CB13}"/>
              </a:ext>
            </a:extLst>
          </p:cNvPr>
          <p:cNvSpPr>
            <a:spLocks noGrp="1"/>
          </p:cNvSpPr>
          <p:nvPr>
            <p:ph type="title"/>
          </p:nvPr>
        </p:nvSpPr>
        <p:spPr/>
        <p:txBody>
          <a:bodyPr/>
          <a:lstStyle/>
          <a:p>
            <a:r>
              <a:rPr lang="en-US" dirty="0"/>
              <a:t>PASSO future directions</a:t>
            </a:r>
          </a:p>
        </p:txBody>
      </p:sp>
      <p:sp>
        <p:nvSpPr>
          <p:cNvPr id="3" name="Inhaltsplatzhalter 2">
            <a:extLst>
              <a:ext uri="{FF2B5EF4-FFF2-40B4-BE49-F238E27FC236}">
                <a16:creationId xmlns:a16="http://schemas.microsoft.com/office/drawing/2014/main" id="{9A2E4FA7-922A-BFA5-B313-DB5A9F2FB621}"/>
              </a:ext>
            </a:extLst>
          </p:cNvPr>
          <p:cNvSpPr>
            <a:spLocks noGrp="1"/>
          </p:cNvSpPr>
          <p:nvPr>
            <p:ph idx="1"/>
          </p:nvPr>
        </p:nvSpPr>
        <p:spPr>
          <a:xfrm>
            <a:off x="838200" y="1825625"/>
            <a:ext cx="5920409" cy="4351338"/>
          </a:xfrm>
        </p:spPr>
        <p:txBody>
          <a:bodyPr>
            <a:normAutofit/>
          </a:bodyPr>
          <a:lstStyle/>
          <a:p>
            <a:pPr marL="0" indent="0">
              <a:buNone/>
            </a:pPr>
            <a:r>
              <a:rPr lang="en-US" dirty="0"/>
              <a:t>Randomness generation</a:t>
            </a:r>
          </a:p>
          <a:p>
            <a:pPr lvl="1"/>
            <a:r>
              <a:rPr lang="en-US" dirty="0"/>
              <a:t>Further optimize role complexity</a:t>
            </a:r>
          </a:p>
          <a:p>
            <a:pPr lvl="2"/>
            <a:r>
              <a:rPr lang="en-US" dirty="0"/>
              <a:t>Some gaps between lower bounds and our constructions </a:t>
            </a:r>
          </a:p>
          <a:p>
            <a:pPr lvl="1"/>
            <a:r>
              <a:rPr lang="en-US" dirty="0"/>
              <a:t>Optimize communication/computation complexity</a:t>
            </a:r>
          </a:p>
          <a:p>
            <a:pPr marL="457200" lvl="1" indent="0">
              <a:buNone/>
            </a:pPr>
            <a:endParaRPr lang="en-US" dirty="0"/>
          </a:p>
        </p:txBody>
      </p:sp>
      <p:sp>
        <p:nvSpPr>
          <p:cNvPr id="4" name="Inhaltsplatzhalter 2">
            <a:extLst>
              <a:ext uri="{FF2B5EF4-FFF2-40B4-BE49-F238E27FC236}">
                <a16:creationId xmlns:a16="http://schemas.microsoft.com/office/drawing/2014/main" id="{553A72C5-D28B-88DE-02F1-B3E1D4266C80}"/>
              </a:ext>
            </a:extLst>
          </p:cNvPr>
          <p:cNvSpPr txBox="1">
            <a:spLocks/>
          </p:cNvSpPr>
          <p:nvPr/>
        </p:nvSpPr>
        <p:spPr>
          <a:xfrm>
            <a:off x="6683734" y="1825625"/>
            <a:ext cx="5920409"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PASSO in general</a:t>
            </a:r>
          </a:p>
          <a:p>
            <a:pPr lvl="1"/>
            <a:r>
              <a:rPr lang="en-US" dirty="0"/>
              <a:t>DKG</a:t>
            </a:r>
          </a:p>
          <a:p>
            <a:pPr lvl="1"/>
            <a:r>
              <a:rPr lang="en-US" dirty="0"/>
              <a:t>MPC</a:t>
            </a:r>
          </a:p>
          <a:p>
            <a:pPr lvl="1"/>
            <a:r>
              <a:rPr lang="en-US" dirty="0"/>
              <a:t>…?</a:t>
            </a:r>
          </a:p>
        </p:txBody>
      </p:sp>
      <p:sp>
        <p:nvSpPr>
          <p:cNvPr id="7" name="Textfeld 6">
            <a:extLst>
              <a:ext uri="{FF2B5EF4-FFF2-40B4-BE49-F238E27FC236}">
                <a16:creationId xmlns:a16="http://schemas.microsoft.com/office/drawing/2014/main" id="{FE6354C0-2839-2189-CBE2-4533E57B1D21}"/>
              </a:ext>
            </a:extLst>
          </p:cNvPr>
          <p:cNvSpPr txBox="1"/>
          <p:nvPr/>
        </p:nvSpPr>
        <p:spPr>
          <a:xfrm>
            <a:off x="9054216" y="6037167"/>
            <a:ext cx="2837444" cy="400110"/>
          </a:xfrm>
          <a:prstGeom prst="rect">
            <a:avLst/>
          </a:prstGeom>
          <a:noFill/>
        </p:spPr>
        <p:txBody>
          <a:bodyPr wrap="square" rtlCol="0">
            <a:spAutoFit/>
          </a:bodyPr>
          <a:lstStyle/>
          <a:p>
            <a:r>
              <a:rPr lang="en-US" sz="2000" dirty="0">
                <a:solidFill>
                  <a:srgbClr val="7030A0"/>
                </a:solidFill>
              </a:rPr>
              <a:t>elisawem@cs.cmu.edu</a:t>
            </a:r>
          </a:p>
        </p:txBody>
      </p:sp>
      <p:sp>
        <p:nvSpPr>
          <p:cNvPr id="8" name="Textfeld 7">
            <a:extLst>
              <a:ext uri="{FF2B5EF4-FFF2-40B4-BE49-F238E27FC236}">
                <a16:creationId xmlns:a16="http://schemas.microsoft.com/office/drawing/2014/main" id="{1E349EB2-420F-326E-8667-EDA6450AC03B}"/>
              </a:ext>
            </a:extLst>
          </p:cNvPr>
          <p:cNvSpPr txBox="1"/>
          <p:nvPr/>
        </p:nvSpPr>
        <p:spPr>
          <a:xfrm>
            <a:off x="4891224" y="5130095"/>
            <a:ext cx="2837444" cy="707886"/>
          </a:xfrm>
          <a:prstGeom prst="rect">
            <a:avLst/>
          </a:prstGeom>
          <a:noFill/>
        </p:spPr>
        <p:txBody>
          <a:bodyPr wrap="square" rtlCol="0">
            <a:spAutoFit/>
          </a:bodyPr>
          <a:lstStyle/>
          <a:p>
            <a:r>
              <a:rPr lang="en-US" sz="4000" dirty="0">
                <a:solidFill>
                  <a:srgbClr val="7030A0"/>
                </a:solidFill>
              </a:rPr>
              <a:t>Thank you!</a:t>
            </a:r>
          </a:p>
        </p:txBody>
      </p:sp>
    </p:spTree>
    <p:extLst>
      <p:ext uri="{BB962C8B-B14F-4D97-AF65-F5344CB8AC3E}">
        <p14:creationId xmlns:p14="http://schemas.microsoft.com/office/powerpoint/2010/main" val="26267856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8D756-CFA6-C416-CBF8-E31B22FBD8BF}"/>
              </a:ext>
            </a:extLst>
          </p:cNvPr>
          <p:cNvSpPr>
            <a:spLocks noGrp="1"/>
          </p:cNvSpPr>
          <p:nvPr>
            <p:ph type="title"/>
          </p:nvPr>
        </p:nvSpPr>
        <p:spPr/>
        <p:txBody>
          <a:bodyPr/>
          <a:lstStyle/>
          <a:p>
            <a:r>
              <a:rPr lang="en-US" dirty="0"/>
              <a:t>This work</a:t>
            </a:r>
            <a:endParaRPr lang="de-DE" dirty="0"/>
          </a:p>
        </p:txBody>
      </p:sp>
      <p:sp>
        <p:nvSpPr>
          <p:cNvPr id="3" name="Content Placeholder 2">
            <a:extLst>
              <a:ext uri="{FF2B5EF4-FFF2-40B4-BE49-F238E27FC236}">
                <a16:creationId xmlns:a16="http://schemas.microsoft.com/office/drawing/2014/main" id="{5EB13D71-9543-3676-D287-8073399143E5}"/>
              </a:ext>
            </a:extLst>
          </p:cNvPr>
          <p:cNvSpPr>
            <a:spLocks noGrp="1"/>
          </p:cNvSpPr>
          <p:nvPr>
            <p:ph idx="1"/>
          </p:nvPr>
        </p:nvSpPr>
        <p:spPr/>
        <p:txBody>
          <a:bodyPr/>
          <a:lstStyle/>
          <a:p>
            <a:pPr marL="0" indent="0">
              <a:buNone/>
            </a:pPr>
            <a:r>
              <a:rPr lang="en-US" dirty="0"/>
              <a:t>Randomness in the PASSO model</a:t>
            </a:r>
          </a:p>
          <a:p>
            <a:pPr lvl="1"/>
            <a:r>
              <a:rPr lang="en-US" sz="2400" dirty="0" err="1">
                <a:solidFill>
                  <a:srgbClr val="92D050"/>
                </a:solidFill>
              </a:rPr>
              <a:t>PA</a:t>
            </a:r>
            <a:r>
              <a:rPr lang="en-US" sz="2400" dirty="0" err="1"/>
              <a:t>rties</a:t>
            </a:r>
            <a:r>
              <a:rPr lang="en-US" sz="2400" dirty="0"/>
              <a:t> </a:t>
            </a:r>
            <a:r>
              <a:rPr lang="en-US" sz="2400" dirty="0">
                <a:solidFill>
                  <a:srgbClr val="92D050"/>
                </a:solidFill>
              </a:rPr>
              <a:t>S</a:t>
            </a:r>
            <a:r>
              <a:rPr lang="en-US" sz="2400" dirty="0"/>
              <a:t>peak </a:t>
            </a:r>
            <a:r>
              <a:rPr lang="en-US" sz="2400" dirty="0">
                <a:solidFill>
                  <a:srgbClr val="92D050"/>
                </a:solidFill>
              </a:rPr>
              <a:t>S</a:t>
            </a:r>
            <a:r>
              <a:rPr lang="en-US" sz="2400" dirty="0"/>
              <a:t>equentially </a:t>
            </a:r>
            <a:r>
              <a:rPr lang="en-US" sz="2400" dirty="0">
                <a:solidFill>
                  <a:srgbClr val="92D050"/>
                </a:solidFill>
              </a:rPr>
              <a:t>O</a:t>
            </a:r>
            <a:r>
              <a:rPr lang="en-US" sz="2400" dirty="0"/>
              <a:t>nce</a:t>
            </a:r>
          </a:p>
          <a:p>
            <a:pPr lvl="1"/>
            <a:endParaRPr lang="en-US" dirty="0"/>
          </a:p>
          <a:p>
            <a:pPr marL="0" indent="0">
              <a:buNone/>
            </a:pPr>
            <a:r>
              <a:rPr lang="en-US" dirty="0"/>
              <a:t>Model proposed at Crypto 2022 [NRO22]</a:t>
            </a:r>
          </a:p>
          <a:p>
            <a:pPr lvl="1"/>
            <a:r>
              <a:rPr lang="en-US" dirty="0"/>
              <a:t>Inspired by YOSO (You Only Speak Once) [GHKMNRY21]</a:t>
            </a:r>
          </a:p>
          <a:p>
            <a:pPr marL="457200" lvl="1" indent="0">
              <a:buNone/>
            </a:pPr>
            <a:endParaRPr lang="de-DE" dirty="0"/>
          </a:p>
        </p:txBody>
      </p:sp>
      <p:sp>
        <p:nvSpPr>
          <p:cNvPr id="5" name="TextBox 4">
            <a:extLst>
              <a:ext uri="{FF2B5EF4-FFF2-40B4-BE49-F238E27FC236}">
                <a16:creationId xmlns:a16="http://schemas.microsoft.com/office/drawing/2014/main" id="{1A4A3114-B3C1-6AF7-B7D6-7E641C82911F}"/>
              </a:ext>
            </a:extLst>
          </p:cNvPr>
          <p:cNvSpPr txBox="1"/>
          <p:nvPr/>
        </p:nvSpPr>
        <p:spPr>
          <a:xfrm>
            <a:off x="781817" y="5161300"/>
            <a:ext cx="9689327" cy="646331"/>
          </a:xfrm>
          <a:prstGeom prst="rect">
            <a:avLst/>
          </a:prstGeom>
          <a:noFill/>
        </p:spPr>
        <p:txBody>
          <a:bodyPr wrap="square">
            <a:spAutoFit/>
          </a:bodyPr>
          <a:lstStyle/>
          <a:p>
            <a:r>
              <a:rPr lang="en-US" sz="1800" dirty="0"/>
              <a:t>[NRO22]: Public Randomness Extraction with Ephemeral Roles and Worst-Case Corruptions</a:t>
            </a:r>
          </a:p>
          <a:p>
            <a:r>
              <a:rPr lang="de-DE" sz="1800" dirty="0">
                <a:solidFill>
                  <a:srgbClr val="212529"/>
                </a:solidFill>
              </a:rPr>
              <a:t>Nielsen, Ribeiro, </a:t>
            </a:r>
            <a:r>
              <a:rPr lang="de-DE" sz="1800" dirty="0" err="1">
                <a:solidFill>
                  <a:srgbClr val="212529"/>
                </a:solidFill>
              </a:rPr>
              <a:t>Obremski</a:t>
            </a:r>
            <a:r>
              <a:rPr lang="de-DE" sz="1800" dirty="0">
                <a:solidFill>
                  <a:srgbClr val="212529"/>
                </a:solidFill>
              </a:rPr>
              <a:t> (</a:t>
            </a:r>
            <a:r>
              <a:rPr lang="de-DE" sz="1800" dirty="0" err="1">
                <a:solidFill>
                  <a:srgbClr val="212529"/>
                </a:solidFill>
              </a:rPr>
              <a:t>randomized</a:t>
            </a:r>
            <a:r>
              <a:rPr lang="de-DE" sz="1800" dirty="0">
                <a:solidFill>
                  <a:srgbClr val="212529"/>
                </a:solidFill>
              </a:rPr>
              <a:t> </a:t>
            </a:r>
            <a:r>
              <a:rPr lang="de-DE" sz="1800" dirty="0" err="1">
                <a:solidFill>
                  <a:srgbClr val="212529"/>
                </a:solidFill>
              </a:rPr>
              <a:t>ordering</a:t>
            </a:r>
            <a:r>
              <a:rPr lang="de-DE" sz="1800" dirty="0">
                <a:solidFill>
                  <a:srgbClr val="212529"/>
                </a:solidFill>
              </a:rPr>
              <a:t>)</a:t>
            </a:r>
            <a:endParaRPr lang="en-US" sz="1800" dirty="0"/>
          </a:p>
        </p:txBody>
      </p:sp>
      <p:sp>
        <p:nvSpPr>
          <p:cNvPr id="6" name="Textfeld 4">
            <a:extLst>
              <a:ext uri="{FF2B5EF4-FFF2-40B4-BE49-F238E27FC236}">
                <a16:creationId xmlns:a16="http://schemas.microsoft.com/office/drawing/2014/main" id="{071A2A79-879B-653B-6743-B1566D91329E}"/>
              </a:ext>
            </a:extLst>
          </p:cNvPr>
          <p:cNvSpPr txBox="1"/>
          <p:nvPr/>
        </p:nvSpPr>
        <p:spPr>
          <a:xfrm>
            <a:off x="781817" y="5992297"/>
            <a:ext cx="9802092" cy="646331"/>
          </a:xfrm>
          <a:prstGeom prst="rect">
            <a:avLst/>
          </a:prstGeom>
          <a:noFill/>
        </p:spPr>
        <p:txBody>
          <a:bodyPr wrap="square">
            <a:spAutoFit/>
          </a:bodyPr>
          <a:lstStyle/>
          <a:p>
            <a:r>
              <a:rPr lang="en-US" dirty="0"/>
              <a:t>[GHKMNRY21]: YOSO: You Only Speak Once / Secure MPC with Stateless Ephemeral Roles</a:t>
            </a:r>
          </a:p>
          <a:p>
            <a:r>
              <a:rPr lang="de-DE" dirty="0">
                <a:solidFill>
                  <a:srgbClr val="212529"/>
                </a:solidFill>
              </a:rPr>
              <a:t>Gentry, Halevi, Krawczyk, Magri, Nielsen, Rabin, </a:t>
            </a:r>
            <a:r>
              <a:rPr lang="de-DE" dirty="0" err="1">
                <a:solidFill>
                  <a:srgbClr val="212529"/>
                </a:solidFill>
              </a:rPr>
              <a:t>Yakoubov</a:t>
            </a:r>
            <a:endParaRPr lang="en-US" dirty="0"/>
          </a:p>
        </p:txBody>
      </p:sp>
    </p:spTree>
    <p:extLst>
      <p:ext uri="{BB962C8B-B14F-4D97-AF65-F5344CB8AC3E}">
        <p14:creationId xmlns:p14="http://schemas.microsoft.com/office/powerpoint/2010/main" val="3739009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9"/>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17A6AD-B842-E7DA-953F-E1CD350A9AED}"/>
              </a:ext>
            </a:extLst>
          </p:cNvPr>
          <p:cNvSpPr>
            <a:spLocks noGrp="1"/>
          </p:cNvSpPr>
          <p:nvPr>
            <p:ph type="title"/>
          </p:nvPr>
        </p:nvSpPr>
        <p:spPr/>
        <p:txBody>
          <a:bodyPr/>
          <a:lstStyle/>
          <a:p>
            <a:r>
              <a:rPr lang="en-US" sz="4400" dirty="0"/>
              <a:t>PASSO</a:t>
            </a:r>
            <a:endParaRPr lang="en-US" dirty="0"/>
          </a:p>
        </p:txBody>
      </p:sp>
      <p:sp>
        <p:nvSpPr>
          <p:cNvPr id="7" name="Rechteck 17">
            <a:extLst>
              <a:ext uri="{FF2B5EF4-FFF2-40B4-BE49-F238E27FC236}">
                <a16:creationId xmlns:a16="http://schemas.microsoft.com/office/drawing/2014/main" id="{39FE1D81-E49A-A726-A481-2070FC615216}"/>
              </a:ext>
            </a:extLst>
          </p:cNvPr>
          <p:cNvSpPr/>
          <p:nvPr/>
        </p:nvSpPr>
        <p:spPr>
          <a:xfrm>
            <a:off x="2210320" y="3101505"/>
            <a:ext cx="765349" cy="834396"/>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2800" dirty="0">
                <a:solidFill>
                  <a:schemeClr val="tx1"/>
                </a:solidFill>
              </a:rPr>
              <a:t>P</a:t>
            </a:r>
            <a:r>
              <a:rPr lang="en-US" sz="2800" baseline="-25000" dirty="0">
                <a:solidFill>
                  <a:schemeClr val="tx1"/>
                </a:solidFill>
              </a:rPr>
              <a:t>1</a:t>
            </a:r>
          </a:p>
        </p:txBody>
      </p:sp>
      <p:cxnSp>
        <p:nvCxnSpPr>
          <p:cNvPr id="9" name="Gerade Verbindung mit Pfeil 26">
            <a:extLst>
              <a:ext uri="{FF2B5EF4-FFF2-40B4-BE49-F238E27FC236}">
                <a16:creationId xmlns:a16="http://schemas.microsoft.com/office/drawing/2014/main" id="{42DA308C-AABD-11AF-DCBA-AC6B3A5F6763}"/>
              </a:ext>
            </a:extLst>
          </p:cNvPr>
          <p:cNvCxnSpPr>
            <a:cxnSpLocks/>
          </p:cNvCxnSpPr>
          <p:nvPr/>
        </p:nvCxnSpPr>
        <p:spPr>
          <a:xfrm flipV="1">
            <a:off x="2592994" y="2336455"/>
            <a:ext cx="0" cy="572592"/>
          </a:xfrm>
          <a:prstGeom prst="straightConnector1">
            <a:avLst/>
          </a:prstGeom>
          <a:ln w="38100" cap="flat" cmpd="sng" algn="ctr">
            <a:solidFill>
              <a:schemeClr val="accent4"/>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7" name="TextBox 39">
            <a:extLst>
              <a:ext uri="{FF2B5EF4-FFF2-40B4-BE49-F238E27FC236}">
                <a16:creationId xmlns:a16="http://schemas.microsoft.com/office/drawing/2014/main" id="{30881633-FEB0-7D4F-86EE-4BD8026EDCBB}"/>
              </a:ext>
            </a:extLst>
          </p:cNvPr>
          <p:cNvSpPr txBox="1"/>
          <p:nvPr/>
        </p:nvSpPr>
        <p:spPr>
          <a:xfrm>
            <a:off x="8887593" y="4843627"/>
            <a:ext cx="3068982" cy="461665"/>
          </a:xfrm>
          <a:prstGeom prst="rect">
            <a:avLst/>
          </a:prstGeom>
          <a:noFill/>
        </p:spPr>
        <p:txBody>
          <a:bodyPr wrap="none" rtlCol="0">
            <a:spAutoFit/>
          </a:bodyPr>
          <a:lstStyle/>
          <a:p>
            <a:r>
              <a:rPr lang="en-US" sz="2400" dirty="0">
                <a:solidFill>
                  <a:schemeClr val="accent1">
                    <a:lumMod val="75000"/>
                  </a:schemeClr>
                </a:solidFill>
              </a:rPr>
              <a:t>private communication</a:t>
            </a:r>
          </a:p>
        </p:txBody>
      </p:sp>
      <p:sp>
        <p:nvSpPr>
          <p:cNvPr id="18" name="TextBox 40">
            <a:extLst>
              <a:ext uri="{FF2B5EF4-FFF2-40B4-BE49-F238E27FC236}">
                <a16:creationId xmlns:a16="http://schemas.microsoft.com/office/drawing/2014/main" id="{A0364236-63FD-830E-FEE6-2C4DC8AF0CAE}"/>
              </a:ext>
            </a:extLst>
          </p:cNvPr>
          <p:cNvSpPr txBox="1"/>
          <p:nvPr/>
        </p:nvSpPr>
        <p:spPr>
          <a:xfrm>
            <a:off x="8790173" y="1413638"/>
            <a:ext cx="2953053" cy="461665"/>
          </a:xfrm>
          <a:prstGeom prst="rect">
            <a:avLst/>
          </a:prstGeom>
          <a:noFill/>
        </p:spPr>
        <p:txBody>
          <a:bodyPr wrap="none" rtlCol="0">
            <a:spAutoFit/>
          </a:bodyPr>
          <a:lstStyle/>
          <a:p>
            <a:r>
              <a:rPr lang="en-US" sz="2400" dirty="0">
                <a:solidFill>
                  <a:srgbClr val="FFC000"/>
                </a:solidFill>
              </a:rPr>
              <a:t>public communication</a:t>
            </a:r>
          </a:p>
        </p:txBody>
      </p:sp>
      <p:sp>
        <p:nvSpPr>
          <p:cNvPr id="23" name="Oval 53">
            <a:extLst>
              <a:ext uri="{FF2B5EF4-FFF2-40B4-BE49-F238E27FC236}">
                <a16:creationId xmlns:a16="http://schemas.microsoft.com/office/drawing/2014/main" id="{61BA678B-9681-FF02-40FE-F4454237C57B}"/>
              </a:ext>
            </a:extLst>
          </p:cNvPr>
          <p:cNvSpPr/>
          <p:nvPr/>
        </p:nvSpPr>
        <p:spPr>
          <a:xfrm>
            <a:off x="6591432" y="3564780"/>
            <a:ext cx="121026" cy="121026"/>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4" name="Oval 54">
            <a:extLst>
              <a:ext uri="{FF2B5EF4-FFF2-40B4-BE49-F238E27FC236}">
                <a16:creationId xmlns:a16="http://schemas.microsoft.com/office/drawing/2014/main" id="{E712CF1D-8BA7-37D4-6B1B-B78C7B56C791}"/>
              </a:ext>
            </a:extLst>
          </p:cNvPr>
          <p:cNvSpPr/>
          <p:nvPr/>
        </p:nvSpPr>
        <p:spPr>
          <a:xfrm>
            <a:off x="6893732" y="3567280"/>
            <a:ext cx="118526" cy="118526"/>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5" name="Oval 56">
            <a:extLst>
              <a:ext uri="{FF2B5EF4-FFF2-40B4-BE49-F238E27FC236}">
                <a16:creationId xmlns:a16="http://schemas.microsoft.com/office/drawing/2014/main" id="{320429CC-CEFC-849E-7B59-B3528CBFC5E9}"/>
              </a:ext>
            </a:extLst>
          </p:cNvPr>
          <p:cNvSpPr/>
          <p:nvPr/>
        </p:nvSpPr>
        <p:spPr>
          <a:xfrm>
            <a:off x="7193533" y="3567280"/>
            <a:ext cx="118526" cy="118526"/>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47" name="Rechteck 17">
            <a:extLst>
              <a:ext uri="{FF2B5EF4-FFF2-40B4-BE49-F238E27FC236}">
                <a16:creationId xmlns:a16="http://schemas.microsoft.com/office/drawing/2014/main" id="{3710B118-EEAE-979E-E1B9-940C468A9725}"/>
              </a:ext>
            </a:extLst>
          </p:cNvPr>
          <p:cNvSpPr/>
          <p:nvPr/>
        </p:nvSpPr>
        <p:spPr>
          <a:xfrm>
            <a:off x="3657679" y="3095811"/>
            <a:ext cx="765349" cy="834396"/>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2800" dirty="0">
                <a:solidFill>
                  <a:schemeClr val="tx1"/>
                </a:solidFill>
              </a:rPr>
              <a:t>P</a:t>
            </a:r>
            <a:r>
              <a:rPr lang="en-US" sz="2800" baseline="-25000" dirty="0">
                <a:solidFill>
                  <a:schemeClr val="tx1"/>
                </a:solidFill>
              </a:rPr>
              <a:t>2</a:t>
            </a:r>
          </a:p>
        </p:txBody>
      </p:sp>
      <p:sp>
        <p:nvSpPr>
          <p:cNvPr id="48" name="Rechteck 17">
            <a:extLst>
              <a:ext uri="{FF2B5EF4-FFF2-40B4-BE49-F238E27FC236}">
                <a16:creationId xmlns:a16="http://schemas.microsoft.com/office/drawing/2014/main" id="{1910AE1F-BB21-4213-177C-6F024ECC314E}"/>
              </a:ext>
            </a:extLst>
          </p:cNvPr>
          <p:cNvSpPr/>
          <p:nvPr/>
        </p:nvSpPr>
        <p:spPr>
          <a:xfrm>
            <a:off x="5117675" y="3095811"/>
            <a:ext cx="779110" cy="849399"/>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2800" dirty="0">
                <a:solidFill>
                  <a:schemeClr val="tx1"/>
                </a:solidFill>
              </a:rPr>
              <a:t>P</a:t>
            </a:r>
            <a:r>
              <a:rPr lang="en-US" sz="2800" baseline="-25000" dirty="0">
                <a:solidFill>
                  <a:schemeClr val="tx1"/>
                </a:solidFill>
              </a:rPr>
              <a:t>3</a:t>
            </a:r>
          </a:p>
        </p:txBody>
      </p:sp>
      <p:sp>
        <p:nvSpPr>
          <p:cNvPr id="49" name="Rechteck 17">
            <a:extLst>
              <a:ext uri="{FF2B5EF4-FFF2-40B4-BE49-F238E27FC236}">
                <a16:creationId xmlns:a16="http://schemas.microsoft.com/office/drawing/2014/main" id="{DF63F845-B30B-40E4-FE68-95D101810D64}"/>
              </a:ext>
            </a:extLst>
          </p:cNvPr>
          <p:cNvSpPr/>
          <p:nvPr/>
        </p:nvSpPr>
        <p:spPr>
          <a:xfrm>
            <a:off x="7891618" y="3089597"/>
            <a:ext cx="779110" cy="849399"/>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err="1">
                <a:solidFill>
                  <a:schemeClr val="tx1"/>
                </a:solidFill>
              </a:rPr>
              <a:t>P</a:t>
            </a:r>
            <a:r>
              <a:rPr lang="en-US" sz="2400" baseline="-25000" dirty="0" err="1">
                <a:solidFill>
                  <a:schemeClr val="tx1"/>
                </a:solidFill>
              </a:rPr>
              <a:t>n</a:t>
            </a:r>
            <a:endParaRPr lang="en-US" sz="2400" baseline="-25000" dirty="0">
              <a:solidFill>
                <a:schemeClr val="tx1"/>
              </a:solidFill>
            </a:endParaRPr>
          </a:p>
        </p:txBody>
      </p:sp>
      <p:cxnSp>
        <p:nvCxnSpPr>
          <p:cNvPr id="50" name="Gerade Verbindung mit Pfeil 26">
            <a:extLst>
              <a:ext uri="{FF2B5EF4-FFF2-40B4-BE49-F238E27FC236}">
                <a16:creationId xmlns:a16="http://schemas.microsoft.com/office/drawing/2014/main" id="{84B33620-1C6B-EBA8-E485-E1FA7A63804E}"/>
              </a:ext>
            </a:extLst>
          </p:cNvPr>
          <p:cNvCxnSpPr>
            <a:cxnSpLocks/>
          </p:cNvCxnSpPr>
          <p:nvPr/>
        </p:nvCxnSpPr>
        <p:spPr>
          <a:xfrm flipV="1">
            <a:off x="4008771" y="2336455"/>
            <a:ext cx="0" cy="572592"/>
          </a:xfrm>
          <a:prstGeom prst="straightConnector1">
            <a:avLst/>
          </a:prstGeom>
          <a:ln w="38100" cap="flat" cmpd="sng" algn="ctr">
            <a:solidFill>
              <a:schemeClr val="accent4"/>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51" name="Gerade Verbindung mit Pfeil 26">
            <a:extLst>
              <a:ext uri="{FF2B5EF4-FFF2-40B4-BE49-F238E27FC236}">
                <a16:creationId xmlns:a16="http://schemas.microsoft.com/office/drawing/2014/main" id="{277BDA21-E8F3-7A4B-A92A-35656EA840A6}"/>
              </a:ext>
            </a:extLst>
          </p:cNvPr>
          <p:cNvCxnSpPr>
            <a:cxnSpLocks/>
          </p:cNvCxnSpPr>
          <p:nvPr/>
        </p:nvCxnSpPr>
        <p:spPr>
          <a:xfrm flipV="1">
            <a:off x="5480785" y="2336455"/>
            <a:ext cx="0" cy="572592"/>
          </a:xfrm>
          <a:prstGeom prst="straightConnector1">
            <a:avLst/>
          </a:prstGeom>
          <a:ln w="38100" cap="flat" cmpd="sng" algn="ctr">
            <a:solidFill>
              <a:schemeClr val="accent4"/>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52" name="Gerade Verbindung mit Pfeil 26">
            <a:extLst>
              <a:ext uri="{FF2B5EF4-FFF2-40B4-BE49-F238E27FC236}">
                <a16:creationId xmlns:a16="http://schemas.microsoft.com/office/drawing/2014/main" id="{9D15F39F-8167-1BF9-B06D-73CDE5EFFFE6}"/>
              </a:ext>
            </a:extLst>
          </p:cNvPr>
          <p:cNvCxnSpPr>
            <a:cxnSpLocks/>
          </p:cNvCxnSpPr>
          <p:nvPr/>
        </p:nvCxnSpPr>
        <p:spPr>
          <a:xfrm flipV="1">
            <a:off x="8279632" y="2336455"/>
            <a:ext cx="0" cy="572592"/>
          </a:xfrm>
          <a:prstGeom prst="straightConnector1">
            <a:avLst/>
          </a:prstGeom>
          <a:ln w="38100" cap="flat" cmpd="sng" algn="ctr">
            <a:solidFill>
              <a:schemeClr val="accent4"/>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0" name="Connector: Elbow 29">
            <a:extLst>
              <a:ext uri="{FF2B5EF4-FFF2-40B4-BE49-F238E27FC236}">
                <a16:creationId xmlns:a16="http://schemas.microsoft.com/office/drawing/2014/main" id="{44DF2F8A-BDB6-4340-469C-53F7DBBA08A1}"/>
              </a:ext>
            </a:extLst>
          </p:cNvPr>
          <p:cNvCxnSpPr>
            <a:cxnSpLocks/>
            <a:stCxn id="49" idx="2"/>
            <a:endCxn id="47" idx="2"/>
          </p:cNvCxnSpPr>
          <p:nvPr/>
        </p:nvCxnSpPr>
        <p:spPr>
          <a:xfrm rot="5400000" flipH="1">
            <a:off x="6156369" y="1814193"/>
            <a:ext cx="8789" cy="4240819"/>
          </a:xfrm>
          <a:prstGeom prst="bentConnector3">
            <a:avLst>
              <a:gd name="adj1" fmla="val -5948322"/>
            </a:avLst>
          </a:prstGeom>
          <a:ln w="381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D9D70BCD-509D-CF82-7667-077127805E4A}"/>
              </a:ext>
            </a:extLst>
          </p:cNvPr>
          <p:cNvCxnSpPr>
            <a:cxnSpLocks/>
          </p:cNvCxnSpPr>
          <p:nvPr/>
        </p:nvCxnSpPr>
        <p:spPr>
          <a:xfrm flipH="1">
            <a:off x="6445802" y="4329388"/>
            <a:ext cx="310101" cy="27095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 name="Connector: Elbow 3">
            <a:extLst>
              <a:ext uri="{FF2B5EF4-FFF2-40B4-BE49-F238E27FC236}">
                <a16:creationId xmlns:a16="http://schemas.microsoft.com/office/drawing/2014/main" id="{ADA6367E-2D58-3D9E-53CE-1048BBF20A51}"/>
              </a:ext>
            </a:extLst>
          </p:cNvPr>
          <p:cNvCxnSpPr>
            <a:cxnSpLocks/>
            <a:stCxn id="7" idx="2"/>
            <a:endCxn id="48" idx="2"/>
          </p:cNvCxnSpPr>
          <p:nvPr/>
        </p:nvCxnSpPr>
        <p:spPr>
          <a:xfrm rot="16200000" flipH="1">
            <a:off x="4045458" y="2483437"/>
            <a:ext cx="9309" cy="2914235"/>
          </a:xfrm>
          <a:prstGeom prst="bentConnector3">
            <a:avLst>
              <a:gd name="adj1" fmla="val 10840960"/>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F97BA05-80CB-AB7C-C98C-E8B5F61D2805}"/>
              </a:ext>
            </a:extLst>
          </p:cNvPr>
          <p:cNvCxnSpPr>
            <a:cxnSpLocks/>
          </p:cNvCxnSpPr>
          <p:nvPr/>
        </p:nvCxnSpPr>
        <p:spPr>
          <a:xfrm>
            <a:off x="6445802" y="4329388"/>
            <a:ext cx="310101" cy="28595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14D89314-BFAB-A79C-6A36-7E9B030879B0}"/>
              </a:ext>
            </a:extLst>
          </p:cNvPr>
          <p:cNvSpPr txBox="1"/>
          <p:nvPr/>
        </p:nvSpPr>
        <p:spPr>
          <a:xfrm>
            <a:off x="2592994" y="3022013"/>
            <a:ext cx="439418" cy="400110"/>
          </a:xfrm>
          <a:prstGeom prst="rect">
            <a:avLst/>
          </a:prstGeom>
          <a:noFill/>
        </p:spPr>
        <p:txBody>
          <a:bodyPr wrap="square">
            <a:spAutoFit/>
          </a:bodyPr>
          <a:lstStyle/>
          <a:p>
            <a:pPr algn="ctr"/>
            <a:r>
              <a:rPr lang="en-US" sz="2000" dirty="0"/>
              <a:t>r</a:t>
            </a:r>
            <a:r>
              <a:rPr lang="en-US" sz="2000" baseline="-25000" dirty="0"/>
              <a:t>1</a:t>
            </a:r>
          </a:p>
        </p:txBody>
      </p:sp>
      <p:sp>
        <p:nvSpPr>
          <p:cNvPr id="91" name="TextBox 90">
            <a:extLst>
              <a:ext uri="{FF2B5EF4-FFF2-40B4-BE49-F238E27FC236}">
                <a16:creationId xmlns:a16="http://schemas.microsoft.com/office/drawing/2014/main" id="{6B4A6AE2-699C-BA72-91B9-0621D93051FC}"/>
              </a:ext>
            </a:extLst>
          </p:cNvPr>
          <p:cNvSpPr txBox="1"/>
          <p:nvPr/>
        </p:nvSpPr>
        <p:spPr>
          <a:xfrm>
            <a:off x="4056949" y="3041294"/>
            <a:ext cx="439418" cy="400110"/>
          </a:xfrm>
          <a:prstGeom prst="rect">
            <a:avLst/>
          </a:prstGeom>
          <a:noFill/>
        </p:spPr>
        <p:txBody>
          <a:bodyPr wrap="square">
            <a:spAutoFit/>
          </a:bodyPr>
          <a:lstStyle/>
          <a:p>
            <a:pPr algn="ctr"/>
            <a:r>
              <a:rPr lang="en-US" sz="2000" dirty="0"/>
              <a:t>r</a:t>
            </a:r>
            <a:r>
              <a:rPr lang="en-US" sz="2000" baseline="-25000" dirty="0"/>
              <a:t>2</a:t>
            </a:r>
          </a:p>
        </p:txBody>
      </p:sp>
      <p:sp>
        <p:nvSpPr>
          <p:cNvPr id="92" name="TextBox 91">
            <a:extLst>
              <a:ext uri="{FF2B5EF4-FFF2-40B4-BE49-F238E27FC236}">
                <a16:creationId xmlns:a16="http://schemas.microsoft.com/office/drawing/2014/main" id="{F0DC16E1-B8F1-0C04-53A8-C1F7D0944496}"/>
              </a:ext>
            </a:extLst>
          </p:cNvPr>
          <p:cNvSpPr txBox="1"/>
          <p:nvPr/>
        </p:nvSpPr>
        <p:spPr>
          <a:xfrm>
            <a:off x="5509550" y="3041294"/>
            <a:ext cx="439418" cy="400110"/>
          </a:xfrm>
          <a:prstGeom prst="rect">
            <a:avLst/>
          </a:prstGeom>
          <a:noFill/>
        </p:spPr>
        <p:txBody>
          <a:bodyPr wrap="square">
            <a:spAutoFit/>
          </a:bodyPr>
          <a:lstStyle/>
          <a:p>
            <a:pPr algn="ctr"/>
            <a:r>
              <a:rPr lang="en-US" sz="2000" dirty="0"/>
              <a:t>r</a:t>
            </a:r>
            <a:r>
              <a:rPr lang="en-US" sz="2000" baseline="-25000" dirty="0"/>
              <a:t>3</a:t>
            </a:r>
          </a:p>
        </p:txBody>
      </p:sp>
      <p:sp>
        <p:nvSpPr>
          <p:cNvPr id="93" name="TextBox 92">
            <a:extLst>
              <a:ext uri="{FF2B5EF4-FFF2-40B4-BE49-F238E27FC236}">
                <a16:creationId xmlns:a16="http://schemas.microsoft.com/office/drawing/2014/main" id="{8F63FF7C-5D4F-EA26-C58E-D99308598B06}"/>
              </a:ext>
            </a:extLst>
          </p:cNvPr>
          <p:cNvSpPr txBox="1"/>
          <p:nvPr/>
        </p:nvSpPr>
        <p:spPr>
          <a:xfrm>
            <a:off x="8281173" y="3035080"/>
            <a:ext cx="439418" cy="400110"/>
          </a:xfrm>
          <a:prstGeom prst="rect">
            <a:avLst/>
          </a:prstGeom>
          <a:noFill/>
        </p:spPr>
        <p:txBody>
          <a:bodyPr wrap="square">
            <a:spAutoFit/>
          </a:bodyPr>
          <a:lstStyle/>
          <a:p>
            <a:pPr algn="ctr"/>
            <a:r>
              <a:rPr lang="en-US" sz="2000" dirty="0" err="1"/>
              <a:t>r</a:t>
            </a:r>
            <a:r>
              <a:rPr lang="en-US" sz="2000" baseline="-25000" dirty="0" err="1"/>
              <a:t>n</a:t>
            </a:r>
            <a:endParaRPr lang="en-US" sz="2000" baseline="-25000" dirty="0"/>
          </a:p>
        </p:txBody>
      </p:sp>
      <p:cxnSp>
        <p:nvCxnSpPr>
          <p:cNvPr id="107" name="Straight Connector 106">
            <a:extLst>
              <a:ext uri="{FF2B5EF4-FFF2-40B4-BE49-F238E27FC236}">
                <a16:creationId xmlns:a16="http://schemas.microsoft.com/office/drawing/2014/main" id="{72F12EF9-037F-CB12-A3F9-CE57051A3CF5}"/>
              </a:ext>
            </a:extLst>
          </p:cNvPr>
          <p:cNvCxnSpPr/>
          <p:nvPr/>
        </p:nvCxnSpPr>
        <p:spPr>
          <a:xfrm>
            <a:off x="2063369" y="2053595"/>
            <a:ext cx="6726804"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76B0B7D4-7313-C81A-F258-A2DA8577F2A7}"/>
              </a:ext>
            </a:extLst>
          </p:cNvPr>
          <p:cNvSpPr txBox="1"/>
          <p:nvPr/>
        </p:nvSpPr>
        <p:spPr>
          <a:xfrm>
            <a:off x="623795" y="6061987"/>
            <a:ext cx="10830455" cy="800219"/>
          </a:xfrm>
          <a:prstGeom prst="rect">
            <a:avLst/>
          </a:prstGeom>
          <a:noFill/>
        </p:spPr>
        <p:txBody>
          <a:bodyPr wrap="square" rtlCol="0">
            <a:spAutoFit/>
          </a:bodyPr>
          <a:lstStyle/>
          <a:p>
            <a:r>
              <a:rPr lang="en-US" sz="1400" dirty="0"/>
              <a:t>[NRO22]: Public Randomness Extraction with Ephemeral Roles and Worst-Case Corruptions</a:t>
            </a:r>
          </a:p>
          <a:p>
            <a:r>
              <a:rPr lang="de-DE" sz="1400" dirty="0">
                <a:solidFill>
                  <a:srgbClr val="212529"/>
                </a:solidFill>
              </a:rPr>
              <a:t>Nielsen, Ribeiro, </a:t>
            </a:r>
            <a:r>
              <a:rPr lang="de-DE" sz="1400" dirty="0" err="1">
                <a:solidFill>
                  <a:srgbClr val="212529"/>
                </a:solidFill>
              </a:rPr>
              <a:t>Obremski</a:t>
            </a:r>
            <a:r>
              <a:rPr lang="de-DE" sz="1400" dirty="0">
                <a:solidFill>
                  <a:srgbClr val="212529"/>
                </a:solidFill>
              </a:rPr>
              <a:t> (</a:t>
            </a:r>
            <a:r>
              <a:rPr lang="de-DE" sz="1400" dirty="0" err="1">
                <a:solidFill>
                  <a:srgbClr val="212529"/>
                </a:solidFill>
              </a:rPr>
              <a:t>randomized</a:t>
            </a:r>
            <a:r>
              <a:rPr lang="de-DE" sz="1400" dirty="0">
                <a:solidFill>
                  <a:srgbClr val="212529"/>
                </a:solidFill>
              </a:rPr>
              <a:t> </a:t>
            </a:r>
            <a:r>
              <a:rPr lang="de-DE" sz="1400" dirty="0" err="1">
                <a:solidFill>
                  <a:srgbClr val="212529"/>
                </a:solidFill>
              </a:rPr>
              <a:t>ordering</a:t>
            </a:r>
            <a:r>
              <a:rPr lang="de-DE" sz="1400" dirty="0">
                <a:solidFill>
                  <a:srgbClr val="212529"/>
                </a:solidFill>
              </a:rPr>
              <a:t>)</a:t>
            </a:r>
            <a:endParaRPr lang="en-US" sz="1400" dirty="0"/>
          </a:p>
          <a:p>
            <a:endParaRPr lang="en-US" dirty="0"/>
          </a:p>
        </p:txBody>
      </p:sp>
      <p:sp>
        <p:nvSpPr>
          <p:cNvPr id="109" name="Rechteck 17">
            <a:extLst>
              <a:ext uri="{FF2B5EF4-FFF2-40B4-BE49-F238E27FC236}">
                <a16:creationId xmlns:a16="http://schemas.microsoft.com/office/drawing/2014/main" id="{AD1A7EC5-47EC-E56D-BD64-4BFFED9E558B}"/>
              </a:ext>
            </a:extLst>
          </p:cNvPr>
          <p:cNvSpPr/>
          <p:nvPr/>
        </p:nvSpPr>
        <p:spPr>
          <a:xfrm>
            <a:off x="3657679" y="3089597"/>
            <a:ext cx="765349" cy="834396"/>
          </a:xfrm>
          <a:prstGeom prst="rect">
            <a:avLst/>
          </a:prstGeom>
          <a:solidFill>
            <a:srgbClr val="C00000">
              <a:alpha val="68000"/>
            </a:srgb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2800" baseline="-25000" dirty="0">
              <a:solidFill>
                <a:schemeClr val="tx1"/>
              </a:solidFill>
            </a:endParaRPr>
          </a:p>
        </p:txBody>
      </p:sp>
      <mc:AlternateContent xmlns:mc="http://schemas.openxmlformats.org/markup-compatibility/2006" xmlns:a14="http://schemas.microsoft.com/office/drawing/2010/main">
        <mc:Choice Requires="a14">
          <p:sp>
            <p:nvSpPr>
              <p:cNvPr id="110" name="TextBox 109">
                <a:extLst>
                  <a:ext uri="{FF2B5EF4-FFF2-40B4-BE49-F238E27FC236}">
                    <a16:creationId xmlns:a16="http://schemas.microsoft.com/office/drawing/2014/main" id="{ECBCE3DD-DCB4-D59A-AA98-E117C7990055}"/>
                  </a:ext>
                </a:extLst>
              </p:cNvPr>
              <p:cNvSpPr txBox="1"/>
              <p:nvPr/>
            </p:nvSpPr>
            <p:spPr>
              <a:xfrm>
                <a:off x="9371203" y="3275962"/>
                <a:ext cx="1826526" cy="461665"/>
              </a:xfrm>
              <a:prstGeom prst="rect">
                <a:avLst/>
              </a:prstGeom>
              <a:noFill/>
            </p:spPr>
            <p:txBody>
              <a:bodyPr wrap="none" rtlCol="0">
                <a:spAutoFit/>
              </a:bodyPr>
              <a:lstStyle/>
              <a:p>
                <a14:m>
                  <m:oMath xmlns:m="http://schemas.openxmlformats.org/officeDocument/2006/math">
                    <m:r>
                      <a:rPr lang="en-US" sz="2400" i="1" dirty="0" smtClean="0">
                        <a:latin typeface="Cambria Math" panose="02040503050406030204" pitchFamily="18" charset="0"/>
                      </a:rPr>
                      <m:t>𝑡</m:t>
                    </m:r>
                  </m:oMath>
                </a14:m>
                <a:r>
                  <a:rPr lang="en-US" sz="2400" dirty="0"/>
                  <a:t> corruptions</a:t>
                </a:r>
                <a:endParaRPr lang="de-DE" sz="2400" dirty="0"/>
              </a:p>
            </p:txBody>
          </p:sp>
        </mc:Choice>
        <mc:Fallback xmlns="">
          <p:sp>
            <p:nvSpPr>
              <p:cNvPr id="110" name="TextBox 109">
                <a:extLst>
                  <a:ext uri="{FF2B5EF4-FFF2-40B4-BE49-F238E27FC236}">
                    <a16:creationId xmlns:a16="http://schemas.microsoft.com/office/drawing/2014/main" id="{ECBCE3DD-DCB4-D59A-AA98-E117C7990055}"/>
                  </a:ext>
                </a:extLst>
              </p:cNvPr>
              <p:cNvSpPr txBox="1">
                <a:spLocks noRot="1" noChangeAspect="1" noMove="1" noResize="1" noEditPoints="1" noAdjustHandles="1" noChangeArrowheads="1" noChangeShapeType="1" noTextEdit="1"/>
              </p:cNvSpPr>
              <p:nvPr/>
            </p:nvSpPr>
            <p:spPr>
              <a:xfrm>
                <a:off x="9371203" y="3275962"/>
                <a:ext cx="1826526" cy="461665"/>
              </a:xfrm>
              <a:prstGeom prst="rect">
                <a:avLst/>
              </a:prstGeom>
              <a:blipFill>
                <a:blip r:embed="rId3"/>
                <a:stretch>
                  <a:fillRect t="-10526" r="-3667" b="-28947"/>
                </a:stretch>
              </a:blipFill>
            </p:spPr>
            <p:txBody>
              <a:bodyPr/>
              <a:lstStyle/>
              <a:p>
                <a:r>
                  <a:rPr lang="de-DE">
                    <a:noFill/>
                  </a:rPr>
                  <a:t> </a:t>
                </a:r>
              </a:p>
            </p:txBody>
          </p:sp>
        </mc:Fallback>
      </mc:AlternateContent>
    </p:spTree>
    <p:extLst>
      <p:ext uri="{BB962C8B-B14F-4D97-AF65-F5344CB8AC3E}">
        <p14:creationId xmlns:p14="http://schemas.microsoft.com/office/powerpoint/2010/main" val="4272397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1">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0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8"/>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9"/>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50"/>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51"/>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52"/>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17"/>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4"/>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35"/>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34"/>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30"/>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109"/>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1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7" grpId="0"/>
      <p:bldP spid="18" grpId="0"/>
      <p:bldP spid="23" grpId="0" animBg="1"/>
      <p:bldP spid="24" grpId="0" animBg="1"/>
      <p:bldP spid="25" grpId="0" animBg="1"/>
      <p:bldP spid="47" grpId="0" animBg="1"/>
      <p:bldP spid="48" grpId="0" animBg="1"/>
      <p:bldP spid="49" grpId="0" animBg="1"/>
      <p:bldP spid="76" grpId="0"/>
      <p:bldP spid="92" grpId="0"/>
      <p:bldP spid="93" grpId="0"/>
      <p:bldP spid="109" grpId="0" animBg="1"/>
      <p:bldP spid="1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829AD2-B93F-B328-9A03-D7763DDBC35A}"/>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2F63BB95-ED36-DC88-1A67-DEC7CAD7FF58}"/>
              </a:ext>
            </a:extLst>
          </p:cNvPr>
          <p:cNvSpPr>
            <a:spLocks noGrp="1"/>
          </p:cNvSpPr>
          <p:nvPr>
            <p:ph type="title"/>
          </p:nvPr>
        </p:nvSpPr>
        <p:spPr/>
        <p:txBody>
          <a:bodyPr/>
          <a:lstStyle/>
          <a:p>
            <a:r>
              <a:rPr lang="en-US" sz="4400" dirty="0"/>
              <a:t>PASSO - Adversarial models</a:t>
            </a:r>
            <a:endParaRPr lang="en-US" dirty="0"/>
          </a:p>
        </p:txBody>
      </p:sp>
      <mc:AlternateContent xmlns:mc="http://schemas.openxmlformats.org/markup-compatibility/2006">
        <mc:Choice xmlns:a14="http://schemas.microsoft.com/office/drawing/2010/main" Requires="a14">
          <p:sp>
            <p:nvSpPr>
              <p:cNvPr id="10" name="Inhaltsplatzhalter 2">
                <a:extLst>
                  <a:ext uri="{FF2B5EF4-FFF2-40B4-BE49-F238E27FC236}">
                    <a16:creationId xmlns:a16="http://schemas.microsoft.com/office/drawing/2014/main" id="{F10A24C6-C46C-DBA8-63F9-52491F99FCE5}"/>
                  </a:ext>
                </a:extLst>
              </p:cNvPr>
              <p:cNvSpPr txBox="1">
                <a:spLocks/>
              </p:cNvSpPr>
              <p:nvPr/>
            </p:nvSpPr>
            <p:spPr>
              <a:xfrm>
                <a:off x="818684" y="1905729"/>
                <a:ext cx="9779985"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14:m>
                  <m:oMath xmlns:m="http://schemas.openxmlformats.org/officeDocument/2006/math">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𝑃</m:t>
                        </m:r>
                      </m:e>
                      <m:sub>
                        <m:r>
                          <a:rPr lang="en-US" b="0" i="1" dirty="0" smtClean="0">
                            <a:latin typeface="Cambria Math" panose="02040503050406030204" pitchFamily="18" charset="0"/>
                          </a:rPr>
                          <m:t>𝑖</m:t>
                        </m:r>
                      </m:sub>
                    </m:sSub>
                  </m:oMath>
                </a14:m>
                <a:r>
                  <a:rPr lang="en-US" dirty="0"/>
                  <a:t> sends message </a:t>
                </a:r>
                <a14:m>
                  <m:oMath xmlns:m="http://schemas.openxmlformats.org/officeDocument/2006/math">
                    <m:r>
                      <a:rPr lang="en-US" i="1" dirty="0" smtClean="0">
                        <a:latin typeface="Cambria Math" panose="02040503050406030204" pitchFamily="18" charset="0"/>
                      </a:rPr>
                      <m:t>𝑚</m:t>
                    </m:r>
                  </m:oMath>
                </a14:m>
                <a:r>
                  <a:rPr lang="en-US" dirty="0"/>
                  <a:t> to adversarial </a:t>
                </a:r>
                <a14:m>
                  <m:oMath xmlns:m="http://schemas.openxmlformats.org/officeDocument/2006/math">
                    <m:sSub>
                      <m:sSubPr>
                        <m:ctrlPr>
                          <a:rPr lang="en-US" i="1" dirty="0" smtClean="0">
                            <a:latin typeface="Cambria Math" panose="02040503050406030204" pitchFamily="18" charset="0"/>
                          </a:rPr>
                        </m:ctrlPr>
                      </m:sSubPr>
                      <m:e>
                        <m:r>
                          <a:rPr lang="en-US" i="1" dirty="0">
                            <a:latin typeface="Cambria Math" panose="02040503050406030204" pitchFamily="18" charset="0"/>
                          </a:rPr>
                          <m:t>𝑃</m:t>
                        </m:r>
                      </m:e>
                      <m:sub>
                        <m:r>
                          <a:rPr lang="en-US" b="0" i="1" dirty="0" smtClean="0">
                            <a:latin typeface="Cambria Math" panose="02040503050406030204" pitchFamily="18" charset="0"/>
                          </a:rPr>
                          <m:t>𝑗</m:t>
                        </m:r>
                      </m:sub>
                    </m:sSub>
                  </m:oMath>
                </a14:m>
                <a:endParaRPr lang="en-US" dirty="0"/>
              </a:p>
              <a:p>
                <a:pPr marL="0" indent="0">
                  <a:buNone/>
                </a:pPr>
                <a:endParaRPr lang="en-US" sz="3000" dirty="0">
                  <a:solidFill>
                    <a:srgbClr val="0070C0"/>
                  </a:solidFill>
                </a:endParaRPr>
              </a:p>
              <a:p>
                <a:pPr marL="0" indent="0">
                  <a:buNone/>
                </a:pPr>
                <a:r>
                  <a:rPr lang="en-US" dirty="0">
                    <a:solidFill>
                      <a:srgbClr val="0070C0"/>
                    </a:solidFill>
                  </a:rPr>
                  <a:t>Execution-leaks </a:t>
                </a:r>
              </a:p>
              <a:p>
                <a:pPr lvl="1"/>
                <a:r>
                  <a:rPr lang="en-US" dirty="0"/>
                  <a:t>Adv receives </a:t>
                </a:r>
                <a14:m>
                  <m:oMath xmlns:m="http://schemas.openxmlformats.org/officeDocument/2006/math">
                    <m:r>
                      <a:rPr lang="en-US" i="1" dirty="0">
                        <a:latin typeface="Cambria Math" panose="02040503050406030204" pitchFamily="18" charset="0"/>
                      </a:rPr>
                      <m:t>𝑚</m:t>
                    </m:r>
                    <m:r>
                      <a:rPr lang="en-US" i="1" dirty="0">
                        <a:latin typeface="Cambria Math" panose="02040503050406030204" pitchFamily="18" charset="0"/>
                      </a:rPr>
                      <m:t> </m:t>
                    </m:r>
                  </m:oMath>
                </a14:m>
                <a:r>
                  <a:rPr lang="en-US" dirty="0"/>
                  <a:t>upon the </a:t>
                </a:r>
                <a:r>
                  <a:rPr lang="en-US" dirty="0">
                    <a:solidFill>
                      <a:schemeClr val="accent5">
                        <a:lumMod val="75000"/>
                      </a:schemeClr>
                    </a:solidFill>
                  </a:rPr>
                  <a:t>execution</a:t>
                </a:r>
                <a:r>
                  <a:rPr lang="en-US" dirty="0"/>
                  <a:t> of </a:t>
                </a:r>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𝑃</m:t>
                        </m:r>
                      </m:e>
                      <m:sub>
                        <m:r>
                          <a:rPr lang="en-US" i="1" dirty="0">
                            <a:latin typeface="Cambria Math" panose="02040503050406030204" pitchFamily="18" charset="0"/>
                          </a:rPr>
                          <m:t>𝑗</m:t>
                        </m:r>
                      </m:sub>
                    </m:sSub>
                    <m:r>
                      <a:rPr lang="en-US" i="1" dirty="0">
                        <a:latin typeface="Cambria Math" panose="02040503050406030204" pitchFamily="18" charset="0"/>
                      </a:rPr>
                      <m:t> </m:t>
                    </m:r>
                  </m:oMath>
                </a14:m>
                <a:endParaRPr lang="en-US" dirty="0"/>
              </a:p>
              <a:p>
                <a:pPr marL="0" indent="0">
                  <a:buNone/>
                </a:pPr>
                <a:r>
                  <a:rPr lang="en-US" dirty="0">
                    <a:solidFill>
                      <a:srgbClr val="0070C0"/>
                    </a:solidFill>
                  </a:rPr>
                  <a:t>Sending-leaks </a:t>
                </a:r>
              </a:p>
              <a:p>
                <a:pPr lvl="1"/>
                <a:r>
                  <a:rPr lang="en-US" dirty="0"/>
                  <a:t>Adv receives </a:t>
                </a:r>
                <a14:m>
                  <m:oMath xmlns:m="http://schemas.openxmlformats.org/officeDocument/2006/math">
                    <m:r>
                      <a:rPr lang="en-US" i="1" dirty="0">
                        <a:latin typeface="Cambria Math" panose="02040503050406030204" pitchFamily="18" charset="0"/>
                      </a:rPr>
                      <m:t>𝑚</m:t>
                    </m:r>
                    <m:r>
                      <a:rPr lang="en-US" i="1" dirty="0">
                        <a:latin typeface="Cambria Math" panose="02040503050406030204" pitchFamily="18" charset="0"/>
                      </a:rPr>
                      <m:t> </m:t>
                    </m:r>
                  </m:oMath>
                </a14:m>
                <a:r>
                  <a:rPr lang="en-US" dirty="0"/>
                  <a:t>as soon as </a:t>
                </a:r>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𝑃</m:t>
                        </m:r>
                      </m:e>
                      <m:sub>
                        <m:r>
                          <a:rPr lang="en-US" b="0" i="1" dirty="0" smtClean="0">
                            <a:latin typeface="Cambria Math" panose="02040503050406030204" pitchFamily="18" charset="0"/>
                          </a:rPr>
                          <m:t>𝑖</m:t>
                        </m:r>
                      </m:sub>
                    </m:sSub>
                  </m:oMath>
                </a14:m>
                <a:r>
                  <a:rPr lang="en-US" dirty="0">
                    <a:solidFill>
                      <a:schemeClr val="accent5">
                        <a:lumMod val="75000"/>
                      </a:schemeClr>
                    </a:solidFill>
                  </a:rPr>
                  <a:t> sends</a:t>
                </a:r>
                <a:r>
                  <a:rPr lang="en-US" dirty="0"/>
                  <a:t> it</a:t>
                </a:r>
                <a:endParaRPr lang="en-US" sz="2000" dirty="0"/>
              </a:p>
            </p:txBody>
          </p:sp>
        </mc:Choice>
        <mc:Fallback>
          <p:sp>
            <p:nvSpPr>
              <p:cNvPr id="10" name="Inhaltsplatzhalter 2">
                <a:extLst>
                  <a:ext uri="{FF2B5EF4-FFF2-40B4-BE49-F238E27FC236}">
                    <a16:creationId xmlns:a16="http://schemas.microsoft.com/office/drawing/2014/main" id="{F10A24C6-C46C-DBA8-63F9-52491F99FCE5}"/>
                  </a:ext>
                </a:extLst>
              </p:cNvPr>
              <p:cNvSpPr txBox="1">
                <a:spLocks noRot="1" noChangeAspect="1" noMove="1" noResize="1" noEditPoints="1" noAdjustHandles="1" noChangeArrowheads="1" noChangeShapeType="1" noTextEdit="1"/>
              </p:cNvSpPr>
              <p:nvPr/>
            </p:nvSpPr>
            <p:spPr>
              <a:xfrm>
                <a:off x="818684" y="1905729"/>
                <a:ext cx="9779985" cy="4351338"/>
              </a:xfrm>
              <a:prstGeom prst="rect">
                <a:avLst/>
              </a:prstGeom>
              <a:blipFill>
                <a:blip r:embed="rId3"/>
                <a:stretch>
                  <a:fillRect l="-1297" t="-2041"/>
                </a:stretch>
              </a:blipFill>
            </p:spPr>
            <p:txBody>
              <a:bodyPr/>
              <a:lstStyle/>
              <a:p>
                <a:r>
                  <a:rPr lang="en-US">
                    <a:noFill/>
                  </a:rPr>
                  <a:t> </a:t>
                </a:r>
              </a:p>
            </p:txBody>
          </p:sp>
        </mc:Fallback>
      </mc:AlternateContent>
      <p:sp>
        <p:nvSpPr>
          <p:cNvPr id="5" name="Rechteck 2">
            <a:extLst>
              <a:ext uri="{FF2B5EF4-FFF2-40B4-BE49-F238E27FC236}">
                <a16:creationId xmlns:a16="http://schemas.microsoft.com/office/drawing/2014/main" id="{E9AEF762-8908-12E5-17FC-49EBDB376DCE}"/>
              </a:ext>
            </a:extLst>
          </p:cNvPr>
          <p:cNvSpPr/>
          <p:nvPr/>
        </p:nvSpPr>
        <p:spPr>
          <a:xfrm>
            <a:off x="8068014" y="3485524"/>
            <a:ext cx="399956" cy="417865"/>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solidFill>
                  <a:schemeClr val="tx1"/>
                </a:solidFill>
              </a:rPr>
              <a:t>P</a:t>
            </a:r>
            <a:r>
              <a:rPr lang="en-US" sz="1400" baseline="-25000" dirty="0">
                <a:solidFill>
                  <a:schemeClr val="tx1"/>
                </a:solidFill>
              </a:rPr>
              <a:t>2</a:t>
            </a:r>
          </a:p>
        </p:txBody>
      </p:sp>
      <p:sp>
        <p:nvSpPr>
          <p:cNvPr id="6" name="Rechteck 14">
            <a:extLst>
              <a:ext uri="{FF2B5EF4-FFF2-40B4-BE49-F238E27FC236}">
                <a16:creationId xmlns:a16="http://schemas.microsoft.com/office/drawing/2014/main" id="{02C1B6A1-09C8-F61E-0B26-36CC175A488E}"/>
              </a:ext>
            </a:extLst>
          </p:cNvPr>
          <p:cNvSpPr/>
          <p:nvPr/>
        </p:nvSpPr>
        <p:spPr>
          <a:xfrm>
            <a:off x="8626689" y="3485524"/>
            <a:ext cx="399956" cy="417865"/>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solidFill>
                  <a:schemeClr val="tx1"/>
                </a:solidFill>
              </a:rPr>
              <a:t>P</a:t>
            </a:r>
            <a:r>
              <a:rPr lang="en-US" sz="1400" baseline="-25000" dirty="0">
                <a:solidFill>
                  <a:schemeClr val="tx1"/>
                </a:solidFill>
              </a:rPr>
              <a:t>3</a:t>
            </a:r>
          </a:p>
        </p:txBody>
      </p:sp>
      <p:sp>
        <p:nvSpPr>
          <p:cNvPr id="26" name="Rechteck 17">
            <a:extLst>
              <a:ext uri="{FF2B5EF4-FFF2-40B4-BE49-F238E27FC236}">
                <a16:creationId xmlns:a16="http://schemas.microsoft.com/office/drawing/2014/main" id="{2F8C603A-3E7D-E142-08AD-1FCA33CF24D6}"/>
              </a:ext>
            </a:extLst>
          </p:cNvPr>
          <p:cNvSpPr/>
          <p:nvPr/>
        </p:nvSpPr>
        <p:spPr>
          <a:xfrm>
            <a:off x="7509339" y="3485523"/>
            <a:ext cx="399956" cy="417865"/>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solidFill>
                  <a:schemeClr val="tx1"/>
                </a:solidFill>
              </a:rPr>
              <a:t>P</a:t>
            </a:r>
            <a:r>
              <a:rPr lang="en-US" sz="1400" baseline="-25000" dirty="0">
                <a:solidFill>
                  <a:schemeClr val="tx1"/>
                </a:solidFill>
              </a:rPr>
              <a:t>1</a:t>
            </a:r>
          </a:p>
        </p:txBody>
      </p:sp>
      <p:sp>
        <p:nvSpPr>
          <p:cNvPr id="27" name="Rechteck 20">
            <a:extLst>
              <a:ext uri="{FF2B5EF4-FFF2-40B4-BE49-F238E27FC236}">
                <a16:creationId xmlns:a16="http://schemas.microsoft.com/office/drawing/2014/main" id="{8BC7436A-3BB6-0B67-4AC9-9FA7C311A712}"/>
              </a:ext>
            </a:extLst>
          </p:cNvPr>
          <p:cNvSpPr/>
          <p:nvPr/>
        </p:nvSpPr>
        <p:spPr>
          <a:xfrm>
            <a:off x="10751543" y="3498708"/>
            <a:ext cx="399956" cy="417865"/>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solidFill>
                  <a:schemeClr val="tx1"/>
                </a:solidFill>
              </a:rPr>
              <a:t>P</a:t>
            </a:r>
            <a:r>
              <a:rPr lang="en-US" sz="1400" baseline="-25000" dirty="0">
                <a:solidFill>
                  <a:schemeClr val="tx1"/>
                </a:solidFill>
              </a:rPr>
              <a:t>4</a:t>
            </a:r>
          </a:p>
        </p:txBody>
      </p:sp>
      <p:cxnSp>
        <p:nvCxnSpPr>
          <p:cNvPr id="28" name="Gerade Verbindung mit Pfeil 26">
            <a:extLst>
              <a:ext uri="{FF2B5EF4-FFF2-40B4-BE49-F238E27FC236}">
                <a16:creationId xmlns:a16="http://schemas.microsoft.com/office/drawing/2014/main" id="{C289FE4F-C975-16CB-39AD-711D07A5F358}"/>
              </a:ext>
            </a:extLst>
          </p:cNvPr>
          <p:cNvCxnSpPr>
            <a:cxnSpLocks/>
          </p:cNvCxnSpPr>
          <p:nvPr/>
        </p:nvCxnSpPr>
        <p:spPr>
          <a:xfrm flipV="1">
            <a:off x="7709317" y="3067409"/>
            <a:ext cx="0" cy="345465"/>
          </a:xfrm>
          <a:prstGeom prst="straightConnector1">
            <a:avLst/>
          </a:prstGeom>
          <a:ln w="19050" cap="flat" cmpd="sng" algn="ctr">
            <a:solidFill>
              <a:schemeClr val="accent4"/>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9" name="Gerade Verbindung mit Pfeil 27">
            <a:extLst>
              <a:ext uri="{FF2B5EF4-FFF2-40B4-BE49-F238E27FC236}">
                <a16:creationId xmlns:a16="http://schemas.microsoft.com/office/drawing/2014/main" id="{419C9119-42B8-F39F-E201-2A4B72C1EDBC}"/>
              </a:ext>
            </a:extLst>
          </p:cNvPr>
          <p:cNvCxnSpPr>
            <a:cxnSpLocks/>
          </p:cNvCxnSpPr>
          <p:nvPr/>
        </p:nvCxnSpPr>
        <p:spPr>
          <a:xfrm flipV="1">
            <a:off x="8257960" y="3067409"/>
            <a:ext cx="0" cy="356415"/>
          </a:xfrm>
          <a:prstGeom prst="straightConnector1">
            <a:avLst/>
          </a:prstGeom>
          <a:ln w="19050" cap="flat" cmpd="sng" algn="ctr">
            <a:solidFill>
              <a:schemeClr val="accent4"/>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0" name="Gerade Verbindung mit Pfeil 28">
            <a:extLst>
              <a:ext uri="{FF2B5EF4-FFF2-40B4-BE49-F238E27FC236}">
                <a16:creationId xmlns:a16="http://schemas.microsoft.com/office/drawing/2014/main" id="{4F7B1138-8C24-CFC7-8CEC-B63FF4E0C811}"/>
              </a:ext>
            </a:extLst>
          </p:cNvPr>
          <p:cNvCxnSpPr>
            <a:cxnSpLocks/>
          </p:cNvCxnSpPr>
          <p:nvPr/>
        </p:nvCxnSpPr>
        <p:spPr>
          <a:xfrm flipV="1">
            <a:off x="8816635" y="3067409"/>
            <a:ext cx="10032" cy="345464"/>
          </a:xfrm>
          <a:prstGeom prst="straightConnector1">
            <a:avLst/>
          </a:prstGeom>
          <a:ln w="19050" cap="flat" cmpd="sng" algn="ctr">
            <a:solidFill>
              <a:schemeClr val="accent4"/>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1" name="Gerade Verbindung mit Pfeil 32">
            <a:extLst>
              <a:ext uri="{FF2B5EF4-FFF2-40B4-BE49-F238E27FC236}">
                <a16:creationId xmlns:a16="http://schemas.microsoft.com/office/drawing/2014/main" id="{BE1AC6CB-6699-55CB-65EE-C41D6F0FA7BD}"/>
              </a:ext>
            </a:extLst>
          </p:cNvPr>
          <p:cNvCxnSpPr>
            <a:cxnSpLocks/>
          </p:cNvCxnSpPr>
          <p:nvPr/>
        </p:nvCxnSpPr>
        <p:spPr>
          <a:xfrm flipV="1">
            <a:off x="10951521" y="3104860"/>
            <a:ext cx="0" cy="332970"/>
          </a:xfrm>
          <a:prstGeom prst="straightConnector1">
            <a:avLst/>
          </a:prstGeom>
          <a:ln w="19050" cap="flat" cmpd="sng" algn="ctr">
            <a:solidFill>
              <a:schemeClr val="accent4"/>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2" name="Verbinder: gewinkelt 62">
            <a:extLst>
              <a:ext uri="{FF2B5EF4-FFF2-40B4-BE49-F238E27FC236}">
                <a16:creationId xmlns:a16="http://schemas.microsoft.com/office/drawing/2014/main" id="{1C1F6286-CE73-3822-6EAD-254C45BB0261}"/>
              </a:ext>
            </a:extLst>
          </p:cNvPr>
          <p:cNvCxnSpPr>
            <a:cxnSpLocks/>
          </p:cNvCxnSpPr>
          <p:nvPr/>
        </p:nvCxnSpPr>
        <p:spPr>
          <a:xfrm flipV="1">
            <a:off x="7718991" y="3891442"/>
            <a:ext cx="1087904" cy="327921"/>
          </a:xfrm>
          <a:prstGeom prst="bentConnector3">
            <a:avLst>
              <a:gd name="adj1" fmla="val 100100"/>
            </a:avLst>
          </a:prstGeom>
          <a:ln w="19050"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3" name="Straight Connector 136">
            <a:extLst>
              <a:ext uri="{FF2B5EF4-FFF2-40B4-BE49-F238E27FC236}">
                <a16:creationId xmlns:a16="http://schemas.microsoft.com/office/drawing/2014/main" id="{6A56F687-542B-E905-E874-4FEE05958542}"/>
              </a:ext>
            </a:extLst>
          </p:cNvPr>
          <p:cNvCxnSpPr>
            <a:cxnSpLocks/>
          </p:cNvCxnSpPr>
          <p:nvPr/>
        </p:nvCxnSpPr>
        <p:spPr>
          <a:xfrm flipV="1">
            <a:off x="8257960" y="3894239"/>
            <a:ext cx="0" cy="325124"/>
          </a:xfrm>
          <a:prstGeom prst="line">
            <a:avLst/>
          </a:prstGeom>
          <a:ln w="19050"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4" name="Verbinder: gewinkelt 62">
            <a:extLst>
              <a:ext uri="{FF2B5EF4-FFF2-40B4-BE49-F238E27FC236}">
                <a16:creationId xmlns:a16="http://schemas.microsoft.com/office/drawing/2014/main" id="{25EBAF03-63F3-A18A-238C-0339BB6123D8}"/>
              </a:ext>
            </a:extLst>
          </p:cNvPr>
          <p:cNvCxnSpPr>
            <a:cxnSpLocks/>
            <a:stCxn id="26" idx="2"/>
            <a:endCxn id="27" idx="2"/>
          </p:cNvCxnSpPr>
          <p:nvPr/>
        </p:nvCxnSpPr>
        <p:spPr>
          <a:xfrm rot="16200000" flipH="1">
            <a:off x="9323827" y="2288878"/>
            <a:ext cx="13185" cy="3242204"/>
          </a:xfrm>
          <a:prstGeom prst="bentConnector3">
            <a:avLst>
              <a:gd name="adj1" fmla="val 2497725"/>
            </a:avLst>
          </a:prstGeom>
          <a:ln w="19050"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35" name="TextBox 39">
            <a:extLst>
              <a:ext uri="{FF2B5EF4-FFF2-40B4-BE49-F238E27FC236}">
                <a16:creationId xmlns:a16="http://schemas.microsoft.com/office/drawing/2014/main" id="{F3F09A09-F380-4354-A126-0B45B767A753}"/>
              </a:ext>
            </a:extLst>
          </p:cNvPr>
          <p:cNvSpPr txBox="1"/>
          <p:nvPr/>
        </p:nvSpPr>
        <p:spPr>
          <a:xfrm>
            <a:off x="8246294" y="4439376"/>
            <a:ext cx="2352375" cy="369332"/>
          </a:xfrm>
          <a:prstGeom prst="rect">
            <a:avLst/>
          </a:prstGeom>
          <a:noFill/>
        </p:spPr>
        <p:txBody>
          <a:bodyPr wrap="none" rtlCol="0">
            <a:spAutoFit/>
          </a:bodyPr>
          <a:lstStyle/>
          <a:p>
            <a:r>
              <a:rPr lang="en-US" dirty="0">
                <a:solidFill>
                  <a:schemeClr val="accent1">
                    <a:lumMod val="75000"/>
                  </a:schemeClr>
                </a:solidFill>
              </a:rPr>
              <a:t>private communication</a:t>
            </a:r>
          </a:p>
        </p:txBody>
      </p:sp>
      <p:sp>
        <p:nvSpPr>
          <p:cNvPr id="36" name="TextBox 40">
            <a:extLst>
              <a:ext uri="{FF2B5EF4-FFF2-40B4-BE49-F238E27FC236}">
                <a16:creationId xmlns:a16="http://schemas.microsoft.com/office/drawing/2014/main" id="{6526EB8B-2005-D791-5A01-C61D0ABF22E5}"/>
              </a:ext>
            </a:extLst>
          </p:cNvPr>
          <p:cNvSpPr txBox="1"/>
          <p:nvPr/>
        </p:nvSpPr>
        <p:spPr>
          <a:xfrm>
            <a:off x="8246294" y="2390454"/>
            <a:ext cx="2267416" cy="369332"/>
          </a:xfrm>
          <a:prstGeom prst="rect">
            <a:avLst/>
          </a:prstGeom>
          <a:noFill/>
        </p:spPr>
        <p:txBody>
          <a:bodyPr wrap="none" rtlCol="0">
            <a:spAutoFit/>
          </a:bodyPr>
          <a:lstStyle/>
          <a:p>
            <a:r>
              <a:rPr lang="en-US" dirty="0">
                <a:solidFill>
                  <a:srgbClr val="FFC000"/>
                </a:solidFill>
              </a:rPr>
              <a:t>public communication</a:t>
            </a:r>
          </a:p>
        </p:txBody>
      </p:sp>
      <p:sp>
        <p:nvSpPr>
          <p:cNvPr id="42" name="Oval 53">
            <a:extLst>
              <a:ext uri="{FF2B5EF4-FFF2-40B4-BE49-F238E27FC236}">
                <a16:creationId xmlns:a16="http://schemas.microsoft.com/office/drawing/2014/main" id="{9EA8C7C3-4B9F-870E-918A-B73FF4818C60}"/>
              </a:ext>
            </a:extLst>
          </p:cNvPr>
          <p:cNvSpPr/>
          <p:nvPr/>
        </p:nvSpPr>
        <p:spPr>
          <a:xfrm>
            <a:off x="9508244" y="3649485"/>
            <a:ext cx="121026" cy="121026"/>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43" name="Oval 54">
            <a:extLst>
              <a:ext uri="{FF2B5EF4-FFF2-40B4-BE49-F238E27FC236}">
                <a16:creationId xmlns:a16="http://schemas.microsoft.com/office/drawing/2014/main" id="{B0AE008F-7653-0D4B-9D9B-C40CAE5C6D0A}"/>
              </a:ext>
            </a:extLst>
          </p:cNvPr>
          <p:cNvSpPr/>
          <p:nvPr/>
        </p:nvSpPr>
        <p:spPr>
          <a:xfrm>
            <a:off x="9810544" y="3651985"/>
            <a:ext cx="118526" cy="118526"/>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44" name="Oval 56">
            <a:extLst>
              <a:ext uri="{FF2B5EF4-FFF2-40B4-BE49-F238E27FC236}">
                <a16:creationId xmlns:a16="http://schemas.microsoft.com/office/drawing/2014/main" id="{1340332A-A39A-07C0-456B-7A81B43D8531}"/>
              </a:ext>
            </a:extLst>
          </p:cNvPr>
          <p:cNvSpPr/>
          <p:nvPr/>
        </p:nvSpPr>
        <p:spPr>
          <a:xfrm>
            <a:off x="10110345" y="3651985"/>
            <a:ext cx="118526" cy="118526"/>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0BD4ADDF-8E59-F150-8259-63DB920D17A1}"/>
              </a:ext>
            </a:extLst>
          </p:cNvPr>
          <p:cNvCxnSpPr>
            <a:cxnSpLocks/>
          </p:cNvCxnSpPr>
          <p:nvPr/>
        </p:nvCxnSpPr>
        <p:spPr>
          <a:xfrm>
            <a:off x="7283395" y="2968717"/>
            <a:ext cx="3998843" cy="23854"/>
          </a:xfrm>
          <a:prstGeom prst="line">
            <a:avLst/>
          </a:prstGeom>
          <a:ln w="12700">
            <a:solidFill>
              <a:srgbClr val="FFC000"/>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86649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C0E1C-EA2D-71CA-2754-AA718C628CEF}"/>
              </a:ext>
            </a:extLst>
          </p:cNvPr>
          <p:cNvSpPr>
            <a:spLocks noGrp="1"/>
          </p:cNvSpPr>
          <p:nvPr>
            <p:ph type="title"/>
          </p:nvPr>
        </p:nvSpPr>
        <p:spPr/>
        <p:txBody>
          <a:bodyPr/>
          <a:lstStyle/>
          <a:p>
            <a:r>
              <a:rPr lang="en-US" dirty="0"/>
              <a:t>Goal</a:t>
            </a:r>
            <a:endParaRPr lang="de-DE" dirty="0"/>
          </a:p>
        </p:txBody>
      </p:sp>
      <p:sp>
        <p:nvSpPr>
          <p:cNvPr id="4" name="Textfeld 36">
            <a:extLst>
              <a:ext uri="{FF2B5EF4-FFF2-40B4-BE49-F238E27FC236}">
                <a16:creationId xmlns:a16="http://schemas.microsoft.com/office/drawing/2014/main" id="{8C93669A-A1C9-5A42-C7FA-9F833FC58832}"/>
              </a:ext>
            </a:extLst>
          </p:cNvPr>
          <p:cNvSpPr txBox="1"/>
          <p:nvPr/>
        </p:nvSpPr>
        <p:spPr>
          <a:xfrm>
            <a:off x="2356180" y="4640550"/>
            <a:ext cx="8156373" cy="584775"/>
          </a:xfrm>
          <a:prstGeom prst="rect">
            <a:avLst/>
          </a:prstGeom>
          <a:noFill/>
        </p:spPr>
        <p:txBody>
          <a:bodyPr wrap="square">
            <a:spAutoFit/>
          </a:bodyPr>
          <a:lstStyle/>
          <a:p>
            <a:pPr marL="0" indent="0" algn="ctr">
              <a:buFont typeface="Arial" panose="020B0604020202020204" pitchFamily="34" charset="0"/>
              <a:buNone/>
            </a:pPr>
            <a:r>
              <a:rPr lang="en-US" sz="3200" dirty="0">
                <a:solidFill>
                  <a:srgbClr val="92D050"/>
                </a:solidFill>
              </a:rPr>
              <a:t>Generate an unbiased public random bit  </a:t>
            </a:r>
          </a:p>
        </p:txBody>
      </p:sp>
      <p:sp>
        <p:nvSpPr>
          <p:cNvPr id="5" name="Rechteck 2">
            <a:extLst>
              <a:ext uri="{FF2B5EF4-FFF2-40B4-BE49-F238E27FC236}">
                <a16:creationId xmlns:a16="http://schemas.microsoft.com/office/drawing/2014/main" id="{EEDE18C1-59E9-3E79-0FAA-D605E7A2DA27}"/>
              </a:ext>
            </a:extLst>
          </p:cNvPr>
          <p:cNvSpPr/>
          <p:nvPr/>
        </p:nvSpPr>
        <p:spPr>
          <a:xfrm>
            <a:off x="4691837" y="3201945"/>
            <a:ext cx="399956" cy="417865"/>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solidFill>
                  <a:schemeClr val="tx1"/>
                </a:solidFill>
              </a:rPr>
              <a:t>P</a:t>
            </a:r>
            <a:r>
              <a:rPr lang="en-US" sz="1400" baseline="-25000" dirty="0">
                <a:solidFill>
                  <a:schemeClr val="tx1"/>
                </a:solidFill>
              </a:rPr>
              <a:t>2</a:t>
            </a:r>
          </a:p>
        </p:txBody>
      </p:sp>
      <p:sp>
        <p:nvSpPr>
          <p:cNvPr id="6" name="Rechteck 14">
            <a:extLst>
              <a:ext uri="{FF2B5EF4-FFF2-40B4-BE49-F238E27FC236}">
                <a16:creationId xmlns:a16="http://schemas.microsoft.com/office/drawing/2014/main" id="{12D1CCD6-5ED8-727A-4BE2-6C931772BF74}"/>
              </a:ext>
            </a:extLst>
          </p:cNvPr>
          <p:cNvSpPr/>
          <p:nvPr/>
        </p:nvSpPr>
        <p:spPr>
          <a:xfrm>
            <a:off x="5250512" y="3201945"/>
            <a:ext cx="399956" cy="417865"/>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solidFill>
                  <a:schemeClr val="tx1"/>
                </a:solidFill>
              </a:rPr>
              <a:t>P</a:t>
            </a:r>
            <a:r>
              <a:rPr lang="en-US" sz="1400" baseline="-25000" dirty="0">
                <a:solidFill>
                  <a:schemeClr val="tx1"/>
                </a:solidFill>
              </a:rPr>
              <a:t>3</a:t>
            </a:r>
          </a:p>
        </p:txBody>
      </p:sp>
      <p:sp>
        <p:nvSpPr>
          <p:cNvPr id="7" name="Rechteck 17">
            <a:extLst>
              <a:ext uri="{FF2B5EF4-FFF2-40B4-BE49-F238E27FC236}">
                <a16:creationId xmlns:a16="http://schemas.microsoft.com/office/drawing/2014/main" id="{F6E9496F-101E-7980-3080-417CF0582B1C}"/>
              </a:ext>
            </a:extLst>
          </p:cNvPr>
          <p:cNvSpPr/>
          <p:nvPr/>
        </p:nvSpPr>
        <p:spPr>
          <a:xfrm>
            <a:off x="4133162" y="3201944"/>
            <a:ext cx="399956" cy="417865"/>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solidFill>
                  <a:schemeClr val="tx1"/>
                </a:solidFill>
              </a:rPr>
              <a:t>P</a:t>
            </a:r>
            <a:r>
              <a:rPr lang="en-US" sz="1400" baseline="-25000" dirty="0">
                <a:solidFill>
                  <a:schemeClr val="tx1"/>
                </a:solidFill>
              </a:rPr>
              <a:t>1</a:t>
            </a:r>
          </a:p>
        </p:txBody>
      </p:sp>
      <p:sp>
        <p:nvSpPr>
          <p:cNvPr id="8" name="Rechteck 20">
            <a:extLst>
              <a:ext uri="{FF2B5EF4-FFF2-40B4-BE49-F238E27FC236}">
                <a16:creationId xmlns:a16="http://schemas.microsoft.com/office/drawing/2014/main" id="{461F2F9E-4065-3D7C-B26A-93CA322F2E8E}"/>
              </a:ext>
            </a:extLst>
          </p:cNvPr>
          <p:cNvSpPr/>
          <p:nvPr/>
        </p:nvSpPr>
        <p:spPr>
          <a:xfrm>
            <a:off x="7375366" y="3215129"/>
            <a:ext cx="399956" cy="417865"/>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solidFill>
                  <a:schemeClr val="tx1"/>
                </a:solidFill>
              </a:rPr>
              <a:t>P</a:t>
            </a:r>
            <a:r>
              <a:rPr lang="en-US" sz="1400" baseline="-25000" dirty="0">
                <a:solidFill>
                  <a:schemeClr val="tx1"/>
                </a:solidFill>
              </a:rPr>
              <a:t>4</a:t>
            </a:r>
          </a:p>
        </p:txBody>
      </p:sp>
      <p:cxnSp>
        <p:nvCxnSpPr>
          <p:cNvPr id="9" name="Gerade Verbindung mit Pfeil 26">
            <a:extLst>
              <a:ext uri="{FF2B5EF4-FFF2-40B4-BE49-F238E27FC236}">
                <a16:creationId xmlns:a16="http://schemas.microsoft.com/office/drawing/2014/main" id="{3825AE89-5C7D-6651-0ED6-70AEC1C91AA2}"/>
              </a:ext>
            </a:extLst>
          </p:cNvPr>
          <p:cNvCxnSpPr>
            <a:cxnSpLocks/>
          </p:cNvCxnSpPr>
          <p:nvPr/>
        </p:nvCxnSpPr>
        <p:spPr>
          <a:xfrm flipV="1">
            <a:off x="4333140" y="2783830"/>
            <a:ext cx="0" cy="345465"/>
          </a:xfrm>
          <a:prstGeom prst="straightConnector1">
            <a:avLst/>
          </a:prstGeom>
          <a:ln w="19050" cap="flat" cmpd="sng" algn="ctr">
            <a:solidFill>
              <a:schemeClr val="accent4"/>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0" name="Gerade Verbindung mit Pfeil 27">
            <a:extLst>
              <a:ext uri="{FF2B5EF4-FFF2-40B4-BE49-F238E27FC236}">
                <a16:creationId xmlns:a16="http://schemas.microsoft.com/office/drawing/2014/main" id="{4D2E99FE-A57D-01A4-1F5D-E223FF94CDA4}"/>
              </a:ext>
            </a:extLst>
          </p:cNvPr>
          <p:cNvCxnSpPr>
            <a:cxnSpLocks/>
          </p:cNvCxnSpPr>
          <p:nvPr/>
        </p:nvCxnSpPr>
        <p:spPr>
          <a:xfrm flipV="1">
            <a:off x="4881783" y="2783830"/>
            <a:ext cx="0" cy="356415"/>
          </a:xfrm>
          <a:prstGeom prst="straightConnector1">
            <a:avLst/>
          </a:prstGeom>
          <a:ln w="19050" cap="flat" cmpd="sng" algn="ctr">
            <a:solidFill>
              <a:schemeClr val="accent4"/>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1" name="Gerade Verbindung mit Pfeil 28">
            <a:extLst>
              <a:ext uri="{FF2B5EF4-FFF2-40B4-BE49-F238E27FC236}">
                <a16:creationId xmlns:a16="http://schemas.microsoft.com/office/drawing/2014/main" id="{3B0E5AD5-A5AA-CB40-C5D3-C60A843334CD}"/>
              </a:ext>
            </a:extLst>
          </p:cNvPr>
          <p:cNvCxnSpPr>
            <a:cxnSpLocks/>
          </p:cNvCxnSpPr>
          <p:nvPr/>
        </p:nvCxnSpPr>
        <p:spPr>
          <a:xfrm flipV="1">
            <a:off x="5440458" y="2783830"/>
            <a:ext cx="10032" cy="345464"/>
          </a:xfrm>
          <a:prstGeom prst="straightConnector1">
            <a:avLst/>
          </a:prstGeom>
          <a:ln w="19050" cap="flat" cmpd="sng" algn="ctr">
            <a:solidFill>
              <a:schemeClr val="accent4"/>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2" name="Gerade Verbindung mit Pfeil 32">
            <a:extLst>
              <a:ext uri="{FF2B5EF4-FFF2-40B4-BE49-F238E27FC236}">
                <a16:creationId xmlns:a16="http://schemas.microsoft.com/office/drawing/2014/main" id="{EAAEF08B-AB07-F3EC-B79A-652CFDFC2A1C}"/>
              </a:ext>
            </a:extLst>
          </p:cNvPr>
          <p:cNvCxnSpPr>
            <a:cxnSpLocks/>
          </p:cNvCxnSpPr>
          <p:nvPr/>
        </p:nvCxnSpPr>
        <p:spPr>
          <a:xfrm flipV="1">
            <a:off x="7575344" y="2821281"/>
            <a:ext cx="0" cy="332970"/>
          </a:xfrm>
          <a:prstGeom prst="straightConnector1">
            <a:avLst/>
          </a:prstGeom>
          <a:ln w="19050" cap="flat" cmpd="sng" algn="ctr">
            <a:solidFill>
              <a:schemeClr val="accent4"/>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3" name="Verbinder: gewinkelt 62">
            <a:extLst>
              <a:ext uri="{FF2B5EF4-FFF2-40B4-BE49-F238E27FC236}">
                <a16:creationId xmlns:a16="http://schemas.microsoft.com/office/drawing/2014/main" id="{A3CF8991-C22F-5D39-D075-6468310F140A}"/>
              </a:ext>
            </a:extLst>
          </p:cNvPr>
          <p:cNvCxnSpPr>
            <a:cxnSpLocks/>
          </p:cNvCxnSpPr>
          <p:nvPr/>
        </p:nvCxnSpPr>
        <p:spPr>
          <a:xfrm flipV="1">
            <a:off x="4342814" y="3607863"/>
            <a:ext cx="1087904" cy="327921"/>
          </a:xfrm>
          <a:prstGeom prst="bentConnector3">
            <a:avLst>
              <a:gd name="adj1" fmla="val 100100"/>
            </a:avLst>
          </a:prstGeom>
          <a:ln w="19050"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4" name="Straight Connector 136">
            <a:extLst>
              <a:ext uri="{FF2B5EF4-FFF2-40B4-BE49-F238E27FC236}">
                <a16:creationId xmlns:a16="http://schemas.microsoft.com/office/drawing/2014/main" id="{B3CAE788-D699-7778-1D5C-DCD8DEC63A36}"/>
              </a:ext>
            </a:extLst>
          </p:cNvPr>
          <p:cNvCxnSpPr>
            <a:cxnSpLocks/>
          </p:cNvCxnSpPr>
          <p:nvPr/>
        </p:nvCxnSpPr>
        <p:spPr>
          <a:xfrm flipV="1">
            <a:off x="4881783" y="3610660"/>
            <a:ext cx="0" cy="325124"/>
          </a:xfrm>
          <a:prstGeom prst="line">
            <a:avLst/>
          </a:prstGeom>
          <a:ln w="19050"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5" name="Verbinder: gewinkelt 62">
            <a:extLst>
              <a:ext uri="{FF2B5EF4-FFF2-40B4-BE49-F238E27FC236}">
                <a16:creationId xmlns:a16="http://schemas.microsoft.com/office/drawing/2014/main" id="{9D0B7FEE-67A7-3E6D-3A52-65D4B0C1BE69}"/>
              </a:ext>
            </a:extLst>
          </p:cNvPr>
          <p:cNvCxnSpPr>
            <a:cxnSpLocks/>
            <a:stCxn id="7" idx="2"/>
            <a:endCxn id="8" idx="2"/>
          </p:cNvCxnSpPr>
          <p:nvPr/>
        </p:nvCxnSpPr>
        <p:spPr>
          <a:xfrm rot="16200000" flipH="1">
            <a:off x="5947650" y="2005299"/>
            <a:ext cx="13185" cy="3242204"/>
          </a:xfrm>
          <a:prstGeom prst="bentConnector3">
            <a:avLst>
              <a:gd name="adj1" fmla="val 2497725"/>
            </a:avLst>
          </a:prstGeom>
          <a:ln w="19050"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6" name="TextBox 39">
            <a:extLst>
              <a:ext uri="{FF2B5EF4-FFF2-40B4-BE49-F238E27FC236}">
                <a16:creationId xmlns:a16="http://schemas.microsoft.com/office/drawing/2014/main" id="{51F7486F-BA37-879D-BA07-E7557830826A}"/>
              </a:ext>
            </a:extLst>
          </p:cNvPr>
          <p:cNvSpPr txBox="1"/>
          <p:nvPr/>
        </p:nvSpPr>
        <p:spPr>
          <a:xfrm>
            <a:off x="6218881" y="4037673"/>
            <a:ext cx="2352375" cy="369332"/>
          </a:xfrm>
          <a:prstGeom prst="rect">
            <a:avLst/>
          </a:prstGeom>
          <a:noFill/>
        </p:spPr>
        <p:txBody>
          <a:bodyPr wrap="none" rtlCol="0">
            <a:spAutoFit/>
          </a:bodyPr>
          <a:lstStyle/>
          <a:p>
            <a:r>
              <a:rPr lang="en-US" dirty="0">
                <a:solidFill>
                  <a:schemeClr val="accent1">
                    <a:lumMod val="75000"/>
                  </a:schemeClr>
                </a:solidFill>
              </a:rPr>
              <a:t>private communication</a:t>
            </a:r>
          </a:p>
        </p:txBody>
      </p:sp>
      <p:sp>
        <p:nvSpPr>
          <p:cNvPr id="17" name="TextBox 40">
            <a:extLst>
              <a:ext uri="{FF2B5EF4-FFF2-40B4-BE49-F238E27FC236}">
                <a16:creationId xmlns:a16="http://schemas.microsoft.com/office/drawing/2014/main" id="{9586DCBA-7E35-B3B9-B261-9555E5E5CFE4}"/>
              </a:ext>
            </a:extLst>
          </p:cNvPr>
          <p:cNvSpPr txBox="1"/>
          <p:nvPr/>
        </p:nvSpPr>
        <p:spPr>
          <a:xfrm>
            <a:off x="6191021" y="2275061"/>
            <a:ext cx="2267416" cy="369332"/>
          </a:xfrm>
          <a:prstGeom prst="rect">
            <a:avLst/>
          </a:prstGeom>
          <a:noFill/>
        </p:spPr>
        <p:txBody>
          <a:bodyPr wrap="none" rtlCol="0">
            <a:spAutoFit/>
          </a:bodyPr>
          <a:lstStyle/>
          <a:p>
            <a:r>
              <a:rPr lang="en-US" dirty="0">
                <a:solidFill>
                  <a:srgbClr val="FFC000"/>
                </a:solidFill>
              </a:rPr>
              <a:t>public communication</a:t>
            </a:r>
          </a:p>
        </p:txBody>
      </p:sp>
      <p:sp>
        <p:nvSpPr>
          <p:cNvPr id="18" name="Right Brace 45">
            <a:extLst>
              <a:ext uri="{FF2B5EF4-FFF2-40B4-BE49-F238E27FC236}">
                <a16:creationId xmlns:a16="http://schemas.microsoft.com/office/drawing/2014/main" id="{F3342E74-F99B-A594-CFF7-466C0E06B6AB}"/>
              </a:ext>
            </a:extLst>
          </p:cNvPr>
          <p:cNvSpPr/>
          <p:nvPr/>
        </p:nvSpPr>
        <p:spPr>
          <a:xfrm rot="16200000">
            <a:off x="5567124" y="920363"/>
            <a:ext cx="773881" cy="3591997"/>
          </a:xfrm>
          <a:prstGeom prst="rightBrace">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19" name="TextBox 46">
            <a:extLst>
              <a:ext uri="{FF2B5EF4-FFF2-40B4-BE49-F238E27FC236}">
                <a16:creationId xmlns:a16="http://schemas.microsoft.com/office/drawing/2014/main" id="{2AE4D31E-AEC7-4B0A-6D7A-234A5D6625DA}"/>
              </a:ext>
            </a:extLst>
          </p:cNvPr>
          <p:cNvSpPr txBox="1"/>
          <p:nvPr/>
        </p:nvSpPr>
        <p:spPr>
          <a:xfrm>
            <a:off x="5717109" y="2027564"/>
            <a:ext cx="473912" cy="369332"/>
          </a:xfrm>
          <a:prstGeom prst="rect">
            <a:avLst/>
          </a:prstGeom>
          <a:noFill/>
        </p:spPr>
        <p:txBody>
          <a:bodyPr wrap="none" rtlCol="0">
            <a:spAutoFit/>
          </a:bodyPr>
          <a:lstStyle/>
          <a:p>
            <a:r>
              <a:rPr lang="en-US" dirty="0"/>
              <a:t>Ext</a:t>
            </a:r>
          </a:p>
        </p:txBody>
      </p:sp>
      <p:cxnSp>
        <p:nvCxnSpPr>
          <p:cNvPr id="20" name="Straight Arrow Connector 48">
            <a:extLst>
              <a:ext uri="{FF2B5EF4-FFF2-40B4-BE49-F238E27FC236}">
                <a16:creationId xmlns:a16="http://schemas.microsoft.com/office/drawing/2014/main" id="{41B28DB1-DE2E-DA49-9FD5-3AB3FFC5CA05}"/>
              </a:ext>
            </a:extLst>
          </p:cNvPr>
          <p:cNvCxnSpPr>
            <a:cxnSpLocks/>
          </p:cNvCxnSpPr>
          <p:nvPr/>
        </p:nvCxnSpPr>
        <p:spPr>
          <a:xfrm flipV="1">
            <a:off x="5954065" y="1812523"/>
            <a:ext cx="0" cy="312096"/>
          </a:xfrm>
          <a:prstGeom prst="straightConnector1">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21" name="TextBox 49">
            <a:extLst>
              <a:ext uri="{FF2B5EF4-FFF2-40B4-BE49-F238E27FC236}">
                <a16:creationId xmlns:a16="http://schemas.microsoft.com/office/drawing/2014/main" id="{1FD72E35-DD8F-BA8B-A275-CC0EBD2A4F44}"/>
              </a:ext>
            </a:extLst>
          </p:cNvPr>
          <p:cNvSpPr txBox="1"/>
          <p:nvPr/>
        </p:nvSpPr>
        <p:spPr>
          <a:xfrm>
            <a:off x="5954065" y="1690688"/>
            <a:ext cx="264816" cy="369332"/>
          </a:xfrm>
          <a:prstGeom prst="rect">
            <a:avLst/>
          </a:prstGeom>
          <a:noFill/>
        </p:spPr>
        <p:txBody>
          <a:bodyPr wrap="none" rtlCol="0">
            <a:spAutoFit/>
          </a:bodyPr>
          <a:lstStyle/>
          <a:p>
            <a:r>
              <a:rPr lang="en-US" dirty="0"/>
              <a:t>r</a:t>
            </a:r>
          </a:p>
        </p:txBody>
      </p:sp>
      <p:sp>
        <p:nvSpPr>
          <p:cNvPr id="22" name="Oval 53">
            <a:extLst>
              <a:ext uri="{FF2B5EF4-FFF2-40B4-BE49-F238E27FC236}">
                <a16:creationId xmlns:a16="http://schemas.microsoft.com/office/drawing/2014/main" id="{9094CACA-10F5-DE05-0C73-9BF7C73B9660}"/>
              </a:ext>
            </a:extLst>
          </p:cNvPr>
          <p:cNvSpPr/>
          <p:nvPr/>
        </p:nvSpPr>
        <p:spPr>
          <a:xfrm>
            <a:off x="6132067" y="3365906"/>
            <a:ext cx="121026" cy="121026"/>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3" name="Oval 54">
            <a:extLst>
              <a:ext uri="{FF2B5EF4-FFF2-40B4-BE49-F238E27FC236}">
                <a16:creationId xmlns:a16="http://schemas.microsoft.com/office/drawing/2014/main" id="{DE54703B-E3FD-13AB-A76F-F7D4ED75E044}"/>
              </a:ext>
            </a:extLst>
          </p:cNvPr>
          <p:cNvSpPr/>
          <p:nvPr/>
        </p:nvSpPr>
        <p:spPr>
          <a:xfrm>
            <a:off x="6434367" y="3368406"/>
            <a:ext cx="118526" cy="118526"/>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4" name="Oval 56">
            <a:extLst>
              <a:ext uri="{FF2B5EF4-FFF2-40B4-BE49-F238E27FC236}">
                <a16:creationId xmlns:a16="http://schemas.microsoft.com/office/drawing/2014/main" id="{E27CC2F0-79E1-3AD6-C4B8-E935A1688AEB}"/>
              </a:ext>
            </a:extLst>
          </p:cNvPr>
          <p:cNvSpPr/>
          <p:nvPr/>
        </p:nvSpPr>
        <p:spPr>
          <a:xfrm>
            <a:off x="6734168" y="3368406"/>
            <a:ext cx="118526" cy="118526"/>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962710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E02DBF-26CA-903D-CEC8-9A53061BB6C5}"/>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B30740F1-2610-6793-0C62-1C5B08C74492}"/>
              </a:ext>
            </a:extLst>
          </p:cNvPr>
          <p:cNvSpPr>
            <a:spLocks noGrp="1"/>
          </p:cNvSpPr>
          <p:nvPr>
            <p:ph type="title"/>
          </p:nvPr>
        </p:nvSpPr>
        <p:spPr/>
        <p:txBody>
          <a:bodyPr/>
          <a:lstStyle/>
          <a:p>
            <a:r>
              <a:rPr lang="en-US" dirty="0"/>
              <a:t>Prior work</a:t>
            </a:r>
            <a:endParaRPr lang="en-US" baseline="30000" dirty="0"/>
          </a:p>
        </p:txBody>
      </p:sp>
      <mc:AlternateContent xmlns:mc="http://schemas.openxmlformats.org/markup-compatibility/2006">
        <mc:Choice xmlns:a14="http://schemas.microsoft.com/office/drawing/2010/main" Requires="a14">
          <p:sp>
            <p:nvSpPr>
              <p:cNvPr id="3" name="Inhaltsplatzhalter 2">
                <a:extLst>
                  <a:ext uri="{FF2B5EF4-FFF2-40B4-BE49-F238E27FC236}">
                    <a16:creationId xmlns:a16="http://schemas.microsoft.com/office/drawing/2014/main" id="{BCCB8E90-26CF-572E-32C5-4AB0CAFF3060}"/>
                  </a:ext>
                </a:extLst>
              </p:cNvPr>
              <p:cNvSpPr>
                <a:spLocks noGrp="1"/>
              </p:cNvSpPr>
              <p:nvPr>
                <p:ph idx="1"/>
              </p:nvPr>
            </p:nvSpPr>
            <p:spPr>
              <a:xfrm>
                <a:off x="838200" y="1825625"/>
                <a:ext cx="10515600" cy="4471808"/>
              </a:xfrm>
            </p:spPr>
            <p:txBody>
              <a:bodyPr>
                <a:normAutofit/>
              </a:bodyPr>
              <a:lstStyle/>
              <a:p>
                <a:pPr marL="0" indent="0">
                  <a:buNone/>
                </a:pPr>
                <a:r>
                  <a:rPr lang="en-US" dirty="0"/>
                  <a:t>IT-theoretic protocols [NRO22]</a:t>
                </a:r>
              </a:p>
              <a:p>
                <a:pPr lvl="1"/>
                <a:r>
                  <a:rPr lang="en-US" dirty="0"/>
                  <a:t>Resiliency</a:t>
                </a:r>
              </a:p>
              <a:p>
                <a:pPr lvl="2"/>
                <a14:m>
                  <m:oMath xmlns:m="http://schemas.openxmlformats.org/officeDocument/2006/math">
                    <m:r>
                      <a:rPr lang="de-DE" b="0" i="1" smtClean="0">
                        <a:latin typeface="Cambria Math" panose="02040503050406030204" pitchFamily="18" charset="0"/>
                      </a:rPr>
                      <m:t>𝑛</m:t>
                    </m:r>
                    <m:r>
                      <a:rPr lang="de-DE" b="0" i="1" smtClean="0">
                        <a:latin typeface="Cambria Math" panose="02040503050406030204" pitchFamily="18" charset="0"/>
                      </a:rPr>
                      <m:t>=6</m:t>
                    </m:r>
                    <m:r>
                      <a:rPr lang="de-DE" b="0" i="1" smtClean="0">
                        <a:latin typeface="Cambria Math" panose="02040503050406030204" pitchFamily="18" charset="0"/>
                      </a:rPr>
                      <m:t>𝑡</m:t>
                    </m:r>
                    <m:r>
                      <a:rPr lang="de-DE" b="0" i="1" smtClean="0">
                        <a:latin typeface="Cambria Math" panose="02040503050406030204" pitchFamily="18" charset="0"/>
                      </a:rPr>
                      <m:t>+1</m:t>
                    </m:r>
                  </m:oMath>
                </a14:m>
                <a:r>
                  <a:rPr lang="en-US" dirty="0"/>
                  <a:t> in the sending-leaks model </a:t>
                </a:r>
                <a:endParaRPr lang="de-DE" b="0" i="1" dirty="0">
                  <a:latin typeface="Cambria Math" panose="02040503050406030204" pitchFamily="18" charset="0"/>
                </a:endParaRPr>
              </a:p>
              <a:p>
                <a:pPr lvl="2"/>
                <a14:m>
                  <m:oMath xmlns:m="http://schemas.openxmlformats.org/officeDocument/2006/math">
                    <m:r>
                      <a:rPr lang="de-DE" b="0" i="1" smtClean="0">
                        <a:latin typeface="Cambria Math" panose="02040503050406030204" pitchFamily="18" charset="0"/>
                      </a:rPr>
                      <m:t>𝑛</m:t>
                    </m:r>
                    <m:r>
                      <a:rPr lang="de-DE" b="0" i="1" smtClean="0">
                        <a:latin typeface="Cambria Math" panose="02040503050406030204" pitchFamily="18" charset="0"/>
                      </a:rPr>
                      <m:t>=5</m:t>
                    </m:r>
                    <m:r>
                      <a:rPr lang="de-DE" b="0" i="1" smtClean="0">
                        <a:latin typeface="Cambria Math" panose="02040503050406030204" pitchFamily="18" charset="0"/>
                      </a:rPr>
                      <m:t>𝑡</m:t>
                    </m:r>
                  </m:oMath>
                </a14:m>
                <a:r>
                  <a:rPr lang="en-US" dirty="0"/>
                  <a:t> in the execution-leaks model</a:t>
                </a:r>
              </a:p>
              <a:p>
                <a:pPr lvl="1"/>
                <a:r>
                  <a:rPr lang="en-US" dirty="0"/>
                  <a:t>Exponential communication/computation complexity </a:t>
                </a:r>
                <a:r>
                  <a:rPr lang="en-US" dirty="0">
                    <a:sym typeface="Wingdings" panose="05000000000000000000" pitchFamily="2" charset="2"/>
                  </a:rPr>
                  <a:t></a:t>
                </a:r>
              </a:p>
              <a:p>
                <a:pPr marL="0" indent="0">
                  <a:buNone/>
                </a:pPr>
                <a:endParaRPr lang="en-US" dirty="0"/>
              </a:p>
              <a:p>
                <a:pPr marL="0" indent="0">
                  <a:buNone/>
                </a:pPr>
                <a:endParaRPr lang="en-US" dirty="0"/>
              </a:p>
              <a:p>
                <a:pPr marL="0" indent="0">
                  <a:buNone/>
                </a:pPr>
                <a:endParaRPr lang="en-US" dirty="0"/>
              </a:p>
            </p:txBody>
          </p:sp>
        </mc:Choice>
        <mc:Fallback>
          <p:sp>
            <p:nvSpPr>
              <p:cNvPr id="3" name="Inhaltsplatzhalter 2">
                <a:extLst>
                  <a:ext uri="{FF2B5EF4-FFF2-40B4-BE49-F238E27FC236}">
                    <a16:creationId xmlns:a16="http://schemas.microsoft.com/office/drawing/2014/main" id="{BCCB8E90-26CF-572E-32C5-4AB0CAFF3060}"/>
                  </a:ext>
                </a:extLst>
              </p:cNvPr>
              <p:cNvSpPr>
                <a:spLocks noGrp="1" noRot="1" noChangeAspect="1" noMove="1" noResize="1" noEditPoints="1" noAdjustHandles="1" noChangeArrowheads="1" noChangeShapeType="1" noTextEdit="1"/>
              </p:cNvSpPr>
              <p:nvPr>
                <p:ph idx="1"/>
              </p:nvPr>
            </p:nvSpPr>
            <p:spPr>
              <a:xfrm>
                <a:off x="838200" y="1825625"/>
                <a:ext cx="10515600" cy="4471808"/>
              </a:xfrm>
              <a:blipFill>
                <a:blip r:embed="rId3"/>
                <a:stretch>
                  <a:fillRect l="-1206" t="-2266"/>
                </a:stretch>
              </a:blipFill>
            </p:spPr>
            <p:txBody>
              <a:bodyPr/>
              <a:lstStyle/>
              <a:p>
                <a:r>
                  <a:rPr lang="en-US">
                    <a:noFill/>
                  </a:rPr>
                  <a:t> </a:t>
                </a:r>
              </a:p>
            </p:txBody>
          </p:sp>
        </mc:Fallback>
      </mc:AlternateContent>
      <p:sp>
        <p:nvSpPr>
          <p:cNvPr id="10" name="TextBox 9">
            <a:extLst>
              <a:ext uri="{FF2B5EF4-FFF2-40B4-BE49-F238E27FC236}">
                <a16:creationId xmlns:a16="http://schemas.microsoft.com/office/drawing/2014/main" id="{30EB3A6A-D731-57DB-3701-AA19346131AB}"/>
              </a:ext>
            </a:extLst>
          </p:cNvPr>
          <p:cNvSpPr txBox="1"/>
          <p:nvPr/>
        </p:nvSpPr>
        <p:spPr>
          <a:xfrm>
            <a:off x="838200" y="5928101"/>
            <a:ext cx="8695414" cy="646331"/>
          </a:xfrm>
          <a:prstGeom prst="rect">
            <a:avLst/>
          </a:prstGeom>
          <a:noFill/>
        </p:spPr>
        <p:txBody>
          <a:bodyPr wrap="square">
            <a:spAutoFit/>
          </a:bodyPr>
          <a:lstStyle/>
          <a:p>
            <a:r>
              <a:rPr lang="en-US" dirty="0"/>
              <a:t>[NRO22]: Public Randomness Extraction with Ephemeral Roles and Worst-Case Corruptions. </a:t>
            </a:r>
            <a:r>
              <a:rPr lang="de-DE" dirty="0">
                <a:solidFill>
                  <a:srgbClr val="212529"/>
                </a:solidFill>
              </a:rPr>
              <a:t>Nielsen, Ribeiro, </a:t>
            </a:r>
            <a:r>
              <a:rPr lang="de-DE" dirty="0" err="1">
                <a:solidFill>
                  <a:srgbClr val="212529"/>
                </a:solidFill>
              </a:rPr>
              <a:t>Obremski</a:t>
            </a:r>
            <a:endParaRPr lang="en-US" dirty="0"/>
          </a:p>
        </p:txBody>
      </p:sp>
    </p:spTree>
    <p:extLst>
      <p:ext uri="{BB962C8B-B14F-4D97-AF65-F5344CB8AC3E}">
        <p14:creationId xmlns:p14="http://schemas.microsoft.com/office/powerpoint/2010/main" val="3624694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13B8F6-0341-861D-72C6-9C73CE8D8931}"/>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7E1B2C1B-CBC1-3E55-D802-02F4E3E1BB94}"/>
              </a:ext>
            </a:extLst>
          </p:cNvPr>
          <p:cNvSpPr>
            <a:spLocks noGrp="1"/>
          </p:cNvSpPr>
          <p:nvPr>
            <p:ph type="title"/>
          </p:nvPr>
        </p:nvSpPr>
        <p:spPr/>
        <p:txBody>
          <a:bodyPr/>
          <a:lstStyle/>
          <a:p>
            <a:r>
              <a:rPr lang="en-US" dirty="0"/>
              <a:t>Prior work</a:t>
            </a:r>
            <a:endParaRPr lang="en-US" baseline="30000" dirty="0"/>
          </a:p>
        </p:txBody>
      </p:sp>
      <mc:AlternateContent xmlns:mc="http://schemas.openxmlformats.org/markup-compatibility/2006" xmlns:a14="http://schemas.microsoft.com/office/drawing/2010/main">
        <mc:Choice Requires="a14">
          <p:sp>
            <p:nvSpPr>
              <p:cNvPr id="3" name="Inhaltsplatzhalter 2">
                <a:extLst>
                  <a:ext uri="{FF2B5EF4-FFF2-40B4-BE49-F238E27FC236}">
                    <a16:creationId xmlns:a16="http://schemas.microsoft.com/office/drawing/2014/main" id="{322B3B73-5684-1E8C-244F-7CDB1350D938}"/>
                  </a:ext>
                </a:extLst>
              </p:cNvPr>
              <p:cNvSpPr>
                <a:spLocks noGrp="1"/>
              </p:cNvSpPr>
              <p:nvPr>
                <p:ph idx="1"/>
              </p:nvPr>
            </p:nvSpPr>
            <p:spPr>
              <a:xfrm>
                <a:off x="838200" y="1825625"/>
                <a:ext cx="10515600" cy="4471808"/>
              </a:xfrm>
            </p:spPr>
            <p:txBody>
              <a:bodyPr>
                <a:normAutofit/>
              </a:bodyPr>
              <a:lstStyle/>
              <a:p>
                <a:pPr marL="0" indent="0">
                  <a:buNone/>
                </a:pPr>
                <a:r>
                  <a:rPr lang="en-US" dirty="0">
                    <a:sym typeface="Wingdings" panose="05000000000000000000" pitchFamily="2" charset="2"/>
                  </a:rPr>
                  <a:t>Computational protocols [L</a:t>
                </a:r>
                <a:r>
                  <a:rPr lang="en-US" b="1" dirty="0">
                    <a:sym typeface="Wingdings" panose="05000000000000000000" pitchFamily="2" charset="2"/>
                  </a:rPr>
                  <a:t>M</a:t>
                </a:r>
                <a:r>
                  <a:rPr lang="en-US" dirty="0">
                    <a:sym typeface="Wingdings" panose="05000000000000000000" pitchFamily="2" charset="2"/>
                  </a:rPr>
                  <a:t>RST24]</a:t>
                </a:r>
              </a:p>
              <a:p>
                <a:pPr lvl="1"/>
                <a:r>
                  <a:rPr lang="en-US" dirty="0">
                    <a:sym typeface="Wingdings" panose="05000000000000000000" pitchFamily="2" charset="2"/>
                  </a:rPr>
                  <a:t>PVSS-based (requires setup!)</a:t>
                </a:r>
              </a:p>
              <a:p>
                <a:pPr lvl="2"/>
                <a14:m>
                  <m:oMath xmlns:m="http://schemas.openxmlformats.org/officeDocument/2006/math">
                    <m:r>
                      <a:rPr lang="de-DE" i="1">
                        <a:latin typeface="Cambria Math" panose="02040503050406030204" pitchFamily="18" charset="0"/>
                      </a:rPr>
                      <m:t>𝑛</m:t>
                    </m:r>
                    <m:r>
                      <a:rPr lang="de-DE" i="1">
                        <a:latin typeface="Cambria Math" panose="02040503050406030204" pitchFamily="18" charset="0"/>
                      </a:rPr>
                      <m:t>=3</m:t>
                    </m:r>
                    <m:r>
                      <a:rPr lang="de-DE" i="1">
                        <a:latin typeface="Cambria Math" panose="02040503050406030204" pitchFamily="18" charset="0"/>
                      </a:rPr>
                      <m:t>𝑡</m:t>
                    </m:r>
                    <m:r>
                      <a:rPr lang="de-DE" i="1">
                        <a:latin typeface="Cambria Math" panose="02040503050406030204" pitchFamily="18" charset="0"/>
                      </a:rPr>
                      <m:t>+2</m:t>
                    </m:r>
                  </m:oMath>
                </a14:m>
                <a:r>
                  <a:rPr lang="en-US" dirty="0"/>
                  <a:t> </a:t>
                </a:r>
                <a:endParaRPr lang="de-DE" i="1" dirty="0">
                  <a:latin typeface="Cambria Math" panose="02040503050406030204" pitchFamily="18" charset="0"/>
                </a:endParaRPr>
              </a:p>
              <a:p>
                <a:pPr lvl="1"/>
                <a:r>
                  <a:rPr lang="en-US" dirty="0">
                    <a:sym typeface="Wingdings" panose="05000000000000000000" pitchFamily="2" charset="2"/>
                  </a:rPr>
                  <a:t>VSS-based</a:t>
                </a:r>
              </a:p>
              <a:p>
                <a:pPr lvl="2"/>
                <a14:m>
                  <m:oMath xmlns:m="http://schemas.openxmlformats.org/officeDocument/2006/math">
                    <m:r>
                      <a:rPr lang="de-DE" i="1">
                        <a:latin typeface="Cambria Math" panose="02040503050406030204" pitchFamily="18" charset="0"/>
                      </a:rPr>
                      <m:t>𝑛</m:t>
                    </m:r>
                    <m:r>
                      <a:rPr lang="de-DE" i="1">
                        <a:latin typeface="Cambria Math" panose="02040503050406030204" pitchFamily="18" charset="0"/>
                      </a:rPr>
                      <m:t>=5</m:t>
                    </m:r>
                    <m:r>
                      <a:rPr lang="de-DE" i="1">
                        <a:latin typeface="Cambria Math" panose="02040503050406030204" pitchFamily="18" charset="0"/>
                      </a:rPr>
                      <m:t>𝑡</m:t>
                    </m:r>
                    <m:r>
                      <a:rPr lang="de-DE" i="1">
                        <a:latin typeface="Cambria Math" panose="02040503050406030204" pitchFamily="18" charset="0"/>
                      </a:rPr>
                      <m:t>+4</m:t>
                    </m:r>
                  </m:oMath>
                </a14:m>
                <a:r>
                  <a:rPr lang="en-US" dirty="0"/>
                  <a:t> in the sending-leaks model </a:t>
                </a:r>
                <a:endParaRPr lang="de-DE" i="1" dirty="0">
                  <a:latin typeface="Cambria Math" panose="02040503050406030204" pitchFamily="18" charset="0"/>
                </a:endParaRPr>
              </a:p>
              <a:p>
                <a:pPr lvl="2"/>
                <a14:m>
                  <m:oMath xmlns:m="http://schemas.openxmlformats.org/officeDocument/2006/math">
                    <m:r>
                      <a:rPr lang="de-DE" i="1">
                        <a:latin typeface="Cambria Math" panose="02040503050406030204" pitchFamily="18" charset="0"/>
                      </a:rPr>
                      <m:t>𝑛</m:t>
                    </m:r>
                    <m:r>
                      <a:rPr lang="de-DE" i="1">
                        <a:latin typeface="Cambria Math" panose="02040503050406030204" pitchFamily="18" charset="0"/>
                      </a:rPr>
                      <m:t>=4</m:t>
                    </m:r>
                    <m:r>
                      <a:rPr lang="de-DE" i="1">
                        <a:latin typeface="Cambria Math" panose="02040503050406030204" pitchFamily="18" charset="0"/>
                      </a:rPr>
                      <m:t>𝑡</m:t>
                    </m:r>
                    <m:r>
                      <a:rPr lang="en-US" b="0" i="1" smtClean="0">
                        <a:latin typeface="Cambria Math" panose="02040503050406030204" pitchFamily="18" charset="0"/>
                      </a:rPr>
                      <m:t>+4</m:t>
                    </m:r>
                  </m:oMath>
                </a14:m>
                <a:r>
                  <a:rPr lang="en-US" dirty="0"/>
                  <a:t> in the execution-leaks model</a:t>
                </a:r>
              </a:p>
              <a:p>
                <a:pPr lvl="1"/>
                <a:endParaRPr lang="en-US" dirty="0">
                  <a:sym typeface="Wingdings" panose="05000000000000000000" pitchFamily="2" charset="2"/>
                </a:endParaRPr>
              </a:p>
              <a:p>
                <a:pPr lvl="1"/>
                <a:endParaRPr lang="en-US" dirty="0">
                  <a:sym typeface="Wingdings" panose="05000000000000000000" pitchFamily="2" charset="2"/>
                </a:endParaRPr>
              </a:p>
              <a:p>
                <a:pPr marL="0" indent="0">
                  <a:buNone/>
                </a:pPr>
                <a:endParaRPr lang="en-US" dirty="0"/>
              </a:p>
              <a:p>
                <a:pPr marL="0" indent="0">
                  <a:buNone/>
                </a:pPr>
                <a:endParaRPr lang="en-US" dirty="0"/>
              </a:p>
              <a:p>
                <a:pPr marL="0" indent="0">
                  <a:buNone/>
                </a:pPr>
                <a:endParaRPr lang="en-US" dirty="0"/>
              </a:p>
            </p:txBody>
          </p:sp>
        </mc:Choice>
        <mc:Fallback xmlns="">
          <p:sp>
            <p:nvSpPr>
              <p:cNvPr id="3" name="Inhaltsplatzhalter 2">
                <a:extLst>
                  <a:ext uri="{FF2B5EF4-FFF2-40B4-BE49-F238E27FC236}">
                    <a16:creationId xmlns:a16="http://schemas.microsoft.com/office/drawing/2014/main" id="{322B3B73-5684-1E8C-244F-7CDB1350D938}"/>
                  </a:ext>
                </a:extLst>
              </p:cNvPr>
              <p:cNvSpPr>
                <a:spLocks noGrp="1" noRot="1" noChangeAspect="1" noMove="1" noResize="1" noEditPoints="1" noAdjustHandles="1" noChangeArrowheads="1" noChangeShapeType="1" noTextEdit="1"/>
              </p:cNvSpPr>
              <p:nvPr>
                <p:ph idx="1"/>
              </p:nvPr>
            </p:nvSpPr>
            <p:spPr>
              <a:xfrm>
                <a:off x="838200" y="1825625"/>
                <a:ext cx="10515600" cy="4471808"/>
              </a:xfrm>
              <a:blipFill>
                <a:blip r:embed="rId3"/>
                <a:stretch>
                  <a:fillRect l="-1217" t="-2180"/>
                </a:stretch>
              </a:blipFill>
            </p:spPr>
            <p:txBody>
              <a:bodyPr/>
              <a:lstStyle/>
              <a:p>
                <a:r>
                  <a:rPr lang="de-DE">
                    <a:noFill/>
                  </a:rPr>
                  <a:t> </a:t>
                </a:r>
              </a:p>
            </p:txBody>
          </p:sp>
        </mc:Fallback>
      </mc:AlternateContent>
      <p:sp>
        <p:nvSpPr>
          <p:cNvPr id="4" name="TextBox 3">
            <a:extLst>
              <a:ext uri="{FF2B5EF4-FFF2-40B4-BE49-F238E27FC236}">
                <a16:creationId xmlns:a16="http://schemas.microsoft.com/office/drawing/2014/main" id="{7903C5CA-60C6-B72B-9EA0-8C2005E488F4}"/>
              </a:ext>
            </a:extLst>
          </p:cNvPr>
          <p:cNvSpPr txBox="1"/>
          <p:nvPr/>
        </p:nvSpPr>
        <p:spPr>
          <a:xfrm>
            <a:off x="838200" y="5928101"/>
            <a:ext cx="7916186" cy="646331"/>
          </a:xfrm>
          <a:prstGeom prst="rect">
            <a:avLst/>
          </a:prstGeom>
          <a:noFill/>
        </p:spPr>
        <p:txBody>
          <a:bodyPr wrap="square">
            <a:spAutoFit/>
          </a:bodyPr>
          <a:lstStyle/>
          <a:p>
            <a:r>
              <a:rPr lang="en-US" dirty="0"/>
              <a:t>[LMRST24]: Improved YOSO Randomness Generation with Worst-Case Corruptions. </a:t>
            </a:r>
            <a:r>
              <a:rPr lang="de-DE" dirty="0">
                <a:solidFill>
                  <a:srgbClr val="212529"/>
                </a:solidFill>
              </a:rPr>
              <a:t>Liu-Zhang, Masserova, Ribeiro, </a:t>
            </a:r>
            <a:r>
              <a:rPr lang="de-DE" dirty="0" err="1">
                <a:solidFill>
                  <a:srgbClr val="212529"/>
                </a:solidFill>
              </a:rPr>
              <a:t>Soni</a:t>
            </a:r>
            <a:r>
              <a:rPr lang="de-DE" dirty="0">
                <a:solidFill>
                  <a:srgbClr val="212529"/>
                </a:solidFill>
              </a:rPr>
              <a:t>, </a:t>
            </a:r>
            <a:r>
              <a:rPr lang="de-DE" dirty="0" err="1">
                <a:solidFill>
                  <a:srgbClr val="212529"/>
                </a:solidFill>
              </a:rPr>
              <a:t>Thyagarajan</a:t>
            </a:r>
            <a:endParaRPr lang="en-US" dirty="0"/>
          </a:p>
        </p:txBody>
      </p:sp>
    </p:spTree>
    <p:extLst>
      <p:ext uri="{BB962C8B-B14F-4D97-AF65-F5344CB8AC3E}">
        <p14:creationId xmlns:p14="http://schemas.microsoft.com/office/powerpoint/2010/main" val="3146210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D26EF5A4DB493409007CB7706B1EF84" ma:contentTypeVersion="3" ma:contentTypeDescription="Create a new document." ma:contentTypeScope="" ma:versionID="5abcf87833bbd498e75d2128bfb7d001">
  <xsd:schema xmlns:xsd="http://www.w3.org/2001/XMLSchema" xmlns:xs="http://www.w3.org/2001/XMLSchema" xmlns:p="http://schemas.microsoft.com/office/2006/metadata/properties" xmlns:ns3="f610f149-61f8-4c31-bdd7-c317cd325ec3" targetNamespace="http://schemas.microsoft.com/office/2006/metadata/properties" ma:root="true" ma:fieldsID="318cc6aea10407b1987f9fe705746aeb" ns3:_="">
    <xsd:import namespace="f610f149-61f8-4c31-bdd7-c317cd325ec3"/>
    <xsd:element name="properties">
      <xsd:complexType>
        <xsd:sequence>
          <xsd:element name="documentManagement">
            <xsd:complexType>
              <xsd:all>
                <xsd:element ref="ns3:MediaServiceMetadata" minOccurs="0"/>
                <xsd:element ref="ns3:MediaServiceFastMetadata"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10f149-61f8-4c31-bdd7-c317cd325ec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B880B33-DC63-4726-91FE-8CBE7F69C160}">
  <ds:schemaRefs>
    <ds:schemaRef ds:uri="http://purl.org/dc/dcmitype/"/>
    <ds:schemaRef ds:uri="http://schemas.microsoft.com/office/2006/metadata/properties"/>
    <ds:schemaRef ds:uri="http://purl.org/dc/terms/"/>
    <ds:schemaRef ds:uri="http://www.w3.org/XML/1998/namespace"/>
    <ds:schemaRef ds:uri="http://schemas.microsoft.com/office/2006/documentManagement/types"/>
    <ds:schemaRef ds:uri="http://schemas.openxmlformats.org/package/2006/metadata/core-properties"/>
    <ds:schemaRef ds:uri="http://purl.org/dc/elements/1.1/"/>
    <ds:schemaRef ds:uri="http://schemas.microsoft.com/office/infopath/2007/PartnerControls"/>
    <ds:schemaRef ds:uri="f610f149-61f8-4c31-bdd7-c317cd325ec3"/>
  </ds:schemaRefs>
</ds:datastoreItem>
</file>

<file path=customXml/itemProps2.xml><?xml version="1.0" encoding="utf-8"?>
<ds:datastoreItem xmlns:ds="http://schemas.openxmlformats.org/officeDocument/2006/customXml" ds:itemID="{D0057EED-22A2-4D2E-9D81-9D304801848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610f149-61f8-4c31-bdd7-c317cd325ec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39E0450-36FF-4A90-A431-811E1BC07A5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1514</TotalTime>
  <Words>5208</Words>
  <Application>Microsoft Macintosh PowerPoint</Application>
  <PresentationFormat>Widescreen</PresentationFormat>
  <Paragraphs>775</Paragraphs>
  <Slides>35</Slides>
  <Notes>32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35</vt:i4>
      </vt:variant>
    </vt:vector>
  </HeadingPairs>
  <TitlesOfParts>
    <vt:vector size="42" baseType="lpstr">
      <vt:lpstr>Calibri Light</vt:lpstr>
      <vt:lpstr>Arial</vt:lpstr>
      <vt:lpstr>System Font Regular</vt:lpstr>
      <vt:lpstr>Cambria Math</vt:lpstr>
      <vt:lpstr>Calibri</vt:lpstr>
      <vt:lpstr>Wingdings</vt:lpstr>
      <vt:lpstr>Office</vt:lpstr>
      <vt:lpstr>Efficient Distributed Randomness Generation  from Minimal Assumptions where  PArties Speak Sequentially Once</vt:lpstr>
      <vt:lpstr>Randomness: Bedrock of security</vt:lpstr>
      <vt:lpstr>Key properties</vt:lpstr>
      <vt:lpstr>This work</vt:lpstr>
      <vt:lpstr>PASSO</vt:lpstr>
      <vt:lpstr>PASSO - Adversarial models</vt:lpstr>
      <vt:lpstr>Goal</vt:lpstr>
      <vt:lpstr>Prior work</vt:lpstr>
      <vt:lpstr>Prior work</vt:lpstr>
      <vt:lpstr>PowerPoint Presentation</vt:lpstr>
      <vt:lpstr>PASSO randomness in the plain model, SL</vt:lpstr>
      <vt:lpstr>PASSO randomness in the plain model, SL</vt:lpstr>
      <vt:lpstr>PASSO randomness in the plain model, SL</vt:lpstr>
      <vt:lpstr>PASSO randomness in the plain model, SL</vt:lpstr>
      <vt:lpstr>PASSO randomness in the plain model, SL</vt:lpstr>
      <vt:lpstr>PASSO randomness in the plain model, EL</vt:lpstr>
      <vt:lpstr>PASSO randomness in the plain model, SL</vt:lpstr>
      <vt:lpstr>PASSO randomness in the plain model, SL</vt:lpstr>
      <vt:lpstr>PASSO strawman approaches</vt:lpstr>
      <vt:lpstr>PASSO strawman approaches</vt:lpstr>
      <vt:lpstr>PASSO strawman approaches</vt:lpstr>
      <vt:lpstr>PASSO randomness in the plain model, SL</vt:lpstr>
      <vt:lpstr>PASSO via non-interactive commitments</vt:lpstr>
      <vt:lpstr>Weak distributed commitment</vt:lpstr>
      <vt:lpstr>Weak distributed commitment</vt:lpstr>
      <vt:lpstr>Weak distributed commitment</vt:lpstr>
      <vt:lpstr>Protocol</vt:lpstr>
      <vt:lpstr>PASSO via non-interactive commitments</vt:lpstr>
      <vt:lpstr>PASSO randomness in the plain model, SL</vt:lpstr>
      <vt:lpstr>Case (t=1, n=3)</vt:lpstr>
      <vt:lpstr>Case (t=1, n=3)</vt:lpstr>
      <vt:lpstr>Can we generalize?</vt:lpstr>
      <vt:lpstr>PASSO randomness in the plain model, SL</vt:lpstr>
      <vt:lpstr>PASSO randomness in the plain model, EL</vt:lpstr>
      <vt:lpstr>PASSO future directions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Improved YOSO Randomness Generation with Worst-Case Corruptions</dc:title>
  <dc:creator>Elisaweta Masserova</dc:creator>
  <cp:lastModifiedBy>Lisa Masserova</cp:lastModifiedBy>
  <cp:revision>39</cp:revision>
  <dcterms:created xsi:type="dcterms:W3CDTF">2023-12-06T13:29:54Z</dcterms:created>
  <dcterms:modified xsi:type="dcterms:W3CDTF">2025-05-08T00:18:14Z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0x0101005D26EF5A4DB493409007CB7706B1EF84</vt:lpwstr>
  </property>
</Properties>
</file>