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491" r:id="rId2"/>
    <p:sldId id="258" r:id="rId3"/>
    <p:sldId id="495" r:id="rId4"/>
    <p:sldId id="493" r:id="rId5"/>
    <p:sldId id="496" r:id="rId6"/>
    <p:sldId id="499" r:id="rId7"/>
    <p:sldId id="497" r:id="rId8"/>
    <p:sldId id="498" r:id="rId9"/>
    <p:sldId id="500" r:id="rId10"/>
    <p:sldId id="503" r:id="rId11"/>
    <p:sldId id="504" r:id="rId12"/>
    <p:sldId id="505" r:id="rId13"/>
    <p:sldId id="506" r:id="rId14"/>
    <p:sldId id="508" r:id="rId15"/>
    <p:sldId id="509" r:id="rId16"/>
    <p:sldId id="510" r:id="rId17"/>
    <p:sldId id="512" r:id="rId18"/>
    <p:sldId id="511" r:id="rId19"/>
    <p:sldId id="515" r:id="rId20"/>
  </p:sldIdLst>
  <p:sldSz cx="12192000" cy="6858000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58FBD2-22C6-EA4C-BA48-2738B45432B5}">
          <p14:sldIdLst>
            <p14:sldId id="491"/>
            <p14:sldId id="258"/>
            <p14:sldId id="495"/>
            <p14:sldId id="493"/>
            <p14:sldId id="496"/>
            <p14:sldId id="499"/>
            <p14:sldId id="497"/>
            <p14:sldId id="498"/>
            <p14:sldId id="500"/>
            <p14:sldId id="503"/>
            <p14:sldId id="504"/>
            <p14:sldId id="505"/>
            <p14:sldId id="506"/>
            <p14:sldId id="508"/>
            <p14:sldId id="509"/>
            <p14:sldId id="510"/>
            <p14:sldId id="512"/>
            <p14:sldId id="511"/>
            <p14:sldId id="515"/>
          </p14:sldIdLst>
        </p14:section>
        <p14:section name="Supporting slides" id="{425A664F-0CFA-D241-B3A5-6F22987F779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A7"/>
    <a:srgbClr val="1400FF"/>
    <a:srgbClr val="EAE9F3"/>
    <a:srgbClr val="252586"/>
    <a:srgbClr val="F5E2FB"/>
    <a:srgbClr val="EDD2FA"/>
    <a:srgbClr val="D7B9ED"/>
    <a:srgbClr val="D0C6FF"/>
    <a:srgbClr val="BD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7"/>
    <p:restoredTop sz="94385"/>
  </p:normalViewPr>
  <p:slideViewPr>
    <p:cSldViewPr snapToGrid="0" snapToObjects="1">
      <p:cViewPr varScale="1">
        <p:scale>
          <a:sx n="106" d="100"/>
          <a:sy n="106" d="100"/>
        </p:scale>
        <p:origin x="624" y="168"/>
      </p:cViewPr>
      <p:guideLst>
        <p:guide orient="horz" pos="2160"/>
        <p:guide pos="3840"/>
      </p:guideLst>
    </p:cSldViewPr>
  </p:slid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5F99B-1FD0-E041-A21D-DE111C17DA2C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D82F6-DEDC-5E4D-B888-114DA40B7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3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D82F6-DEDC-5E4D-B888-114DA40B7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9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b="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D82F6-DEDC-5E4D-B888-114DA40B7F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5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E6076-DFE2-B469-44A8-A125182A6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5E973F-25B0-BC3F-64B8-9CB3AA382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653519-337D-0A90-E8D7-DFC4EEAF2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b="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36523-FD1F-1082-B611-F640C4CA0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D82F6-DEDC-5E4D-B888-114DA40B7F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4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D82F6-DEDC-5E4D-B888-114DA40B7F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7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027B-5915-D844-88D9-9ED02D132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5D9B-A592-5F48-A6BB-0CB74A7F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099950-C3F2-9343-AABC-E7960B0D0513}"/>
              </a:ext>
            </a:extLst>
          </p:cNvPr>
          <p:cNvSpPr/>
          <p:nvPr userDrawn="1"/>
        </p:nvSpPr>
        <p:spPr>
          <a:xfrm>
            <a:off x="-11876" y="6222670"/>
            <a:ext cx="12290961" cy="647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9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D754-CDAA-A842-80A9-058326DA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DEDB6-F6A7-0F4D-9951-28112455A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66919-FCEE-9C4F-B5F1-D284885F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A46-05EC-2E4C-BFAF-E345190ECF0B}" type="datetime1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5966A-1489-654D-BED1-8A4F0CA0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9987E-DF34-F24F-9191-DC470008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5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13879-B508-3144-BAF6-4F5347A67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E5037-EB13-D340-B588-4243234C6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FDCF6-1ACE-104C-AD8F-F0D20B23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7037-C02B-A845-9280-288FD0505E4F}" type="datetime1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52592-46A3-AA47-85E0-F1B43C20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F9617-1CA0-0848-8C43-F9DC31C5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0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019B-742C-8D4F-B568-5F830297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ACDD4-F685-EB48-92F7-76A03987C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57431-8EC4-3C46-BC45-F08F0983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90939-F501-1141-BBE8-BD8BD850F015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E5203-3769-4043-97AC-718E083A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F8B54-5FC5-B746-BD4D-38BDD1E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68E1-5317-DE40-970C-CAC3ED22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1EBF-29F6-B240-B55B-B3BC57712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29A62-D603-5348-94FB-3981C216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39907-B893-D446-BA7E-0C6C8A089D58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8FE12-822B-F14E-9F1B-B0B85D43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32798-80EB-264A-83B7-1A2BDE8C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9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EDE6-8392-4C4C-B5B4-DDB25A12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6E8A6-6E9C-7340-ADAC-5F21F133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68140-2AF5-404E-9DFD-42C195443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04D00-97F6-7649-8DC7-B63388C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C80D-CDE2-D34F-B24C-0ACF8E4DD24C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BD3A1-C054-C74A-A377-D04037F9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583DC-9528-B946-98BA-A54780E7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CB69F-B690-D142-B22D-15BB304B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7B876-478E-9843-B317-F71D31D91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78799-96D2-EF4D-931F-54932CE32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35278-6AD7-3D46-A51D-B67F4A030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D5EB9-342D-994A-9826-79C9CC03D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E9366-7D5B-9D4E-B652-990D1FE1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5A45-B097-0B4F-B702-1BD6BE57424A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75525-7800-104C-9CBD-E045AC3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D77B6-AA21-7941-971A-F4DA90F1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6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14C0-8C7D-D74B-9D24-7F05529E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EE26F-CA57-9846-A5BA-64998752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3BA3-72E6-0E47-9F92-B6813BF5FB12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BA5E0-91FB-4141-900B-F4DC2B9D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6E9DD-DB33-064F-B5C2-F701D650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9CD3E-51D4-B04C-A0ED-4C785733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F30D5-F346-884B-8FCB-AE687525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D4091-B613-2A48-B8FD-5210EE71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021219-5941-05A6-01BB-356C7A3904EC}"/>
              </a:ext>
            </a:extLst>
          </p:cNvPr>
          <p:cNvCxnSpPr>
            <a:cxnSpLocks/>
          </p:cNvCxnSpPr>
          <p:nvPr userDrawn="1"/>
        </p:nvCxnSpPr>
        <p:spPr>
          <a:xfrm>
            <a:off x="555237" y="592371"/>
            <a:ext cx="109874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8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718C-0F1A-5F47-9A6D-F633C302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8AB4-9277-3248-A1FF-696612AB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A5BDA-B248-3346-B2D7-8E077320D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EF854-E571-544C-BD92-342DA0A7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E338-4006-8F47-AE4D-CD784644053D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28441-E44C-0241-982E-29B44DFB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A130E-CED2-D241-8E72-390B574CA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9C5E-2EB7-824D-911D-FA9B5D21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8F065-AE0C-0E44-944B-C1C347ADE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87FE8-18EB-BD4A-83B4-D710CDE2B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7E77F-8CAE-3146-A7E3-39E65F0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2AF3-5FC0-0F4D-BB84-7944CB37655D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0EF1F-B0AF-B049-853B-DADCAA7D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BFA34-4414-3C4D-A258-C0E367F6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4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C3B72-170B-214A-8368-3AB9DAE8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071C2-D00F-154F-BA72-31D03A94B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DD6B9-D8E7-6247-8D7E-64B1AAD4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383C2-4212-7A4F-921F-53F80DD12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9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E56F8F88-8218-D84E-9550-1162F8557C96}" type="slidenum">
              <a:rPr lang="en-US" smtClean="0"/>
              <a:pPr/>
              <a:t>‹#›</a:t>
            </a:fld>
            <a:r>
              <a:rPr lang="en-US" dirty="0"/>
              <a:t>/31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F1C85-116C-DA46-AB1A-AE795BA23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2171" y="6365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126D78-F510-7949-9615-E78995D2D00A}" type="datetime1">
              <a:rPr lang="en-US" smtClean="0"/>
              <a:t>5/5/25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BB62-F892-C141-A582-5B66164F1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359" y="1785469"/>
            <a:ext cx="11569281" cy="804029"/>
          </a:xfrm>
        </p:spPr>
        <p:txBody>
          <a:bodyPr>
            <a:noAutofit/>
          </a:bodyPr>
          <a:lstStyle/>
          <a:p>
            <a:r>
              <a:rPr lang="en-US" sz="4200" b="1" dirty="0"/>
              <a:t>Disincentivize Collusion in Verifiable Secret Sharing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04D2E-D59E-1D47-BD23-E079CB038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66" y="3262184"/>
            <a:ext cx="11317266" cy="3410466"/>
          </a:xfrm>
        </p:spPr>
        <p:txBody>
          <a:bodyPr>
            <a:normAutofit/>
          </a:bodyPr>
          <a:lstStyle/>
          <a:p>
            <a:r>
              <a:rPr lang="en-US" sz="2600" b="1" dirty="0"/>
              <a:t>Tiantian Gong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  <a:r>
              <a:rPr lang="zh-CN" altLang="en-US" sz="2600" b="1" dirty="0"/>
              <a:t>  </a:t>
            </a:r>
            <a:r>
              <a:rPr lang="en-US" altLang="zh-CN" sz="2600" b="1" dirty="0"/>
              <a:t> </a:t>
            </a:r>
            <a:r>
              <a:rPr lang="zh-CN" altLang="en-US" sz="2600" b="1" dirty="0"/>
              <a:t> </a:t>
            </a:r>
            <a:r>
              <a:rPr lang="en-US" sz="2600" dirty="0"/>
              <a:t>Aniket Kate</a:t>
            </a:r>
            <a:r>
              <a:rPr lang="en-US" sz="2600" baseline="30000" dirty="0"/>
              <a:t>2,3</a:t>
            </a:r>
            <a:r>
              <a:rPr lang="en-US" sz="2600" dirty="0"/>
              <a:t> </a:t>
            </a:r>
            <a:r>
              <a:rPr lang="zh-CN" altLang="en-US" sz="2600" dirty="0"/>
              <a:t> </a:t>
            </a:r>
            <a:r>
              <a:rPr lang="en-US" altLang="zh-CN" sz="2600" dirty="0"/>
              <a:t> </a:t>
            </a:r>
            <a:r>
              <a:rPr lang="zh-CN" altLang="en-US" sz="2600" dirty="0"/>
              <a:t>  </a:t>
            </a:r>
            <a:r>
              <a:rPr lang="en-US" sz="2600" dirty="0"/>
              <a:t>Hemanta K. Maji</a:t>
            </a:r>
            <a:r>
              <a:rPr lang="en-US" sz="2600" baseline="30000" dirty="0"/>
              <a:t>2</a:t>
            </a:r>
            <a:r>
              <a:rPr lang="en-US" sz="2600" dirty="0"/>
              <a:t> </a:t>
            </a:r>
            <a:r>
              <a:rPr lang="zh-CN" altLang="en-US" sz="2600" dirty="0"/>
              <a:t> </a:t>
            </a:r>
            <a:r>
              <a:rPr lang="en-US" altLang="zh-CN" sz="2600" dirty="0"/>
              <a:t> </a:t>
            </a:r>
            <a:r>
              <a:rPr lang="zh-CN" altLang="en-US" sz="2600" dirty="0"/>
              <a:t>  </a:t>
            </a:r>
            <a:r>
              <a:rPr lang="en-US" sz="2600" dirty="0"/>
              <a:t>Hai H. Nguyen</a:t>
            </a:r>
            <a:r>
              <a:rPr lang="en-US" sz="2600" baseline="30000" dirty="0"/>
              <a:t>4</a:t>
            </a:r>
            <a:endParaRPr lang="en-US" dirty="0"/>
          </a:p>
          <a:p>
            <a:r>
              <a:rPr lang="en-US" sz="2000" baseline="30000" dirty="0"/>
              <a:t>1</a:t>
            </a:r>
            <a:r>
              <a:rPr lang="en-US" sz="2000" dirty="0"/>
              <a:t>Yale University</a:t>
            </a:r>
            <a:r>
              <a:rPr lang="zh-CN" altLang="en-US" sz="2000" dirty="0"/>
              <a:t>    </a:t>
            </a:r>
            <a:r>
              <a:rPr lang="en-US" sz="2000" dirty="0"/>
              <a:t> </a:t>
            </a:r>
            <a:r>
              <a:rPr lang="en-US" sz="2000" baseline="30000" dirty="0"/>
              <a:t>2</a:t>
            </a:r>
            <a:r>
              <a:rPr lang="en-US" sz="2000" dirty="0"/>
              <a:t>Purdue University</a:t>
            </a:r>
            <a:r>
              <a:rPr lang="zh-CN" altLang="en-US" sz="2000" dirty="0"/>
              <a:t>    </a:t>
            </a:r>
            <a:r>
              <a:rPr lang="en-US" sz="2000" dirty="0"/>
              <a:t> </a:t>
            </a:r>
            <a:r>
              <a:rPr lang="en-US" sz="2000" baseline="30000" dirty="0"/>
              <a:t>3</a:t>
            </a:r>
            <a:r>
              <a:rPr lang="en-US" sz="2000" dirty="0"/>
              <a:t>Supra Research</a:t>
            </a:r>
            <a:r>
              <a:rPr lang="zh-CN" altLang="en-US" sz="2000" dirty="0"/>
              <a:t>    </a:t>
            </a:r>
            <a:r>
              <a:rPr lang="en-US" sz="2000" dirty="0"/>
              <a:t> </a:t>
            </a:r>
            <a:r>
              <a:rPr lang="en-US" sz="2000" baseline="30000" dirty="0"/>
              <a:t>4</a:t>
            </a:r>
            <a:r>
              <a:rPr lang="en-US" sz="2000" dirty="0"/>
              <a:t>ETH Zürich</a:t>
            </a:r>
          </a:p>
          <a:p>
            <a:endParaRPr lang="en-US" sz="2000" dirty="0"/>
          </a:p>
          <a:p>
            <a:r>
              <a:rPr lang="en-US" dirty="0" err="1"/>
              <a:t>Eurocrypt</a:t>
            </a:r>
            <a:r>
              <a:rPr lang="en-US" dirty="0"/>
              <a:t> 2025</a:t>
            </a:r>
          </a:p>
          <a:p>
            <a:r>
              <a:rPr lang="en-US" dirty="0"/>
              <a:t>May 5, 2025</a:t>
            </a:r>
            <a:endParaRPr lang="en-US" sz="2000" dirty="0"/>
          </a:p>
          <a:p>
            <a:endParaRPr lang="en-US" sz="2000" dirty="0"/>
          </a:p>
          <a:p>
            <a:endParaRPr lang="en-US" sz="1500" dirty="0"/>
          </a:p>
          <a:p>
            <a:pPr algn="l"/>
            <a:r>
              <a:rPr lang="en-US" sz="2000" dirty="0"/>
              <a:t>Travel partly supported by Yale SEAS Postdoctoral Scholars Travel Fund.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D67E3-348F-7D46-95A7-DF4DACE3F00A}"/>
              </a:ext>
            </a:extLst>
          </p:cNvPr>
          <p:cNvSpPr txBox="1"/>
          <p:nvPr/>
        </p:nvSpPr>
        <p:spPr>
          <a:xfrm>
            <a:off x="3603812" y="51233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9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EB9D7FFE-7585-04D8-9EC6-5523A3A4017E}"/>
              </a:ext>
            </a:extLst>
          </p:cNvPr>
          <p:cNvSpPr>
            <a:spLocks noChangeAspect="1"/>
          </p:cNvSpPr>
          <p:nvPr/>
        </p:nvSpPr>
        <p:spPr>
          <a:xfrm>
            <a:off x="1900480" y="2461735"/>
            <a:ext cx="1207491" cy="12074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072316-8DB0-DEBA-F9B8-F56B2F205B19}"/>
              </a:ext>
            </a:extLst>
          </p:cNvPr>
          <p:cNvCxnSpPr>
            <a:cxnSpLocks/>
            <a:stCxn id="13" idx="3"/>
            <a:endCxn id="17" idx="7"/>
          </p:cNvCxnSpPr>
          <p:nvPr/>
        </p:nvCxnSpPr>
        <p:spPr>
          <a:xfrm flipH="1">
            <a:off x="1364565" y="2237065"/>
            <a:ext cx="1012125" cy="1278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2ED3D1-0C5F-1146-FD4B-AC5B5D41E9E3}"/>
              </a:ext>
            </a:extLst>
          </p:cNvPr>
          <p:cNvCxnSpPr>
            <a:cxnSpLocks/>
            <a:stCxn id="13" idx="5"/>
            <a:endCxn id="15" idx="1"/>
          </p:cNvCxnSpPr>
          <p:nvPr/>
        </p:nvCxnSpPr>
        <p:spPr>
          <a:xfrm>
            <a:off x="2631762" y="2237065"/>
            <a:ext cx="1074213" cy="1278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72271-497E-E82F-1FA2-AFC23536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B1249-2CA2-1A62-1384-1A23EE6E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FE4044-DC0E-93A8-09F5-A83DF8B0E4AC}"/>
                  </a:ext>
                </a:extLst>
              </p:cNvPr>
              <p:cNvSpPr txBox="1"/>
              <p:nvPr/>
            </p:nvSpPr>
            <p:spPr>
              <a:xfrm>
                <a:off x="459407" y="1035632"/>
                <a:ext cx="5339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 4,5},{2,4,6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FE4044-DC0E-93A8-09F5-A83DF8B0E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07" y="1035632"/>
                <a:ext cx="5339475" cy="461665"/>
              </a:xfrm>
              <a:prstGeom prst="rect">
                <a:avLst/>
              </a:prstGeom>
              <a:blipFill>
                <a:blip r:embed="rId2"/>
                <a:stretch>
                  <a:fillRect l="-1900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B976F0E-91E6-2A14-3884-88F92598371A}"/>
              </a:ext>
            </a:extLst>
          </p:cNvPr>
          <p:cNvSpPr/>
          <p:nvPr/>
        </p:nvSpPr>
        <p:spPr>
          <a:xfrm>
            <a:off x="0" y="-13835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Attempt 1: High Fairness Hazard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342223-0AEE-21CA-0EA0-FB8935DEBC10}"/>
              </a:ext>
            </a:extLst>
          </p:cNvPr>
          <p:cNvSpPr>
            <a:spLocks noChangeAspect="1"/>
          </p:cNvSpPr>
          <p:nvPr/>
        </p:nvSpPr>
        <p:spPr>
          <a:xfrm>
            <a:off x="2323863" y="1929166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DF616B-0BA7-3EF1-5325-6749CE377A30}"/>
              </a:ext>
            </a:extLst>
          </p:cNvPr>
          <p:cNvSpPr>
            <a:spLocks noChangeAspect="1"/>
          </p:cNvSpPr>
          <p:nvPr/>
        </p:nvSpPr>
        <p:spPr>
          <a:xfrm>
            <a:off x="1735987" y="2606478"/>
            <a:ext cx="360726" cy="3607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62F58E-3CF7-06B0-D9E8-BE355EE46FE9}"/>
              </a:ext>
            </a:extLst>
          </p:cNvPr>
          <p:cNvSpPr>
            <a:spLocks noChangeAspect="1"/>
          </p:cNvSpPr>
          <p:nvPr/>
        </p:nvSpPr>
        <p:spPr>
          <a:xfrm>
            <a:off x="3653148" y="3462450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B82B0D-E5E1-3316-D494-82B976089B69}"/>
              </a:ext>
            </a:extLst>
          </p:cNvPr>
          <p:cNvSpPr>
            <a:spLocks noChangeAspect="1"/>
          </p:cNvSpPr>
          <p:nvPr/>
        </p:nvSpPr>
        <p:spPr>
          <a:xfrm>
            <a:off x="2937556" y="2606478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7D750E-E3FD-3DD1-CE2E-95358229E92C}"/>
              </a:ext>
            </a:extLst>
          </p:cNvPr>
          <p:cNvSpPr>
            <a:spLocks noChangeAspect="1"/>
          </p:cNvSpPr>
          <p:nvPr/>
        </p:nvSpPr>
        <p:spPr>
          <a:xfrm>
            <a:off x="1056666" y="3462566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E69365-DADB-EE31-93CE-032071FEA216}"/>
              </a:ext>
            </a:extLst>
          </p:cNvPr>
          <p:cNvSpPr>
            <a:spLocks noChangeAspect="1"/>
          </p:cNvSpPr>
          <p:nvPr/>
        </p:nvSpPr>
        <p:spPr>
          <a:xfrm>
            <a:off x="2323863" y="3462450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6ACBA8-0FE4-2290-E772-6679EDCB5954}"/>
                  </a:ext>
                </a:extLst>
              </p:cNvPr>
              <p:cNvSpPr txBox="1"/>
              <p:nvPr/>
            </p:nvSpPr>
            <p:spPr>
              <a:xfrm>
                <a:off x="5260970" y="1636900"/>
                <a:ext cx="574655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Scenario 2:</a:t>
                </a:r>
              </a:p>
              <a:p>
                <a:r>
                  <a:rPr lang="en-US" sz="2400" dirty="0"/>
                  <a:t>Only 2 does not want to collude.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1,4,5</m:t>
                        </m:r>
                      </m:e>
                    </m:d>
                  </m:oMath>
                </a14:m>
                <a:r>
                  <a:rPr lang="en-US" sz="2400" dirty="0"/>
                  <a:t> may successfully collude.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6ACBA8-0FE4-2290-E772-6679EDCB5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70" y="1636900"/>
                <a:ext cx="5746553" cy="1200329"/>
              </a:xfrm>
              <a:prstGeom prst="rect">
                <a:avLst/>
              </a:prstGeom>
              <a:blipFill>
                <a:blip r:embed="rId3"/>
                <a:stretch>
                  <a:fillRect l="-1766"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52655F-4694-557F-9950-DE91078F96C0}"/>
                  </a:ext>
                </a:extLst>
              </p:cNvPr>
              <p:cNvSpPr txBox="1"/>
              <p:nvPr/>
            </p:nvSpPr>
            <p:spPr>
              <a:xfrm>
                <a:off x="5234557" y="2913949"/>
                <a:ext cx="681352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has the fastest network connection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b="0" dirty="0"/>
                  <a:t>Given 2 malicious parties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4,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b="0" dirty="0"/>
                  <a:t>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may be wrongly penalized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fairness hazard </a:t>
                </a:r>
                <a:r>
                  <a:rPr lang="en-US" sz="2400" dirty="0"/>
                  <a:t>= 2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52655F-4694-557F-9950-DE91078F9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557" y="2913949"/>
                <a:ext cx="6813525" cy="1569660"/>
              </a:xfrm>
              <a:prstGeom prst="rect">
                <a:avLst/>
              </a:prstGeom>
              <a:blipFill>
                <a:blip r:embed="rId4"/>
                <a:stretch>
                  <a:fillRect l="-1490" t="-24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ACC6BA-E97C-BD1E-2764-1A3CD17EE569}"/>
                  </a:ext>
                </a:extLst>
              </p:cNvPr>
              <p:cNvSpPr txBox="1"/>
              <p:nvPr/>
            </p:nvSpPr>
            <p:spPr>
              <a:xfrm>
                <a:off x="459407" y="4931929"/>
                <a:ext cx="65573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Threshold access structure: </a:t>
                </a:r>
                <a:r>
                  <a:rPr lang="en-US" sz="2400" dirty="0">
                    <a:solidFill>
                      <a:srgbClr val="7030A0"/>
                    </a:solidFill>
                  </a:rPr>
                  <a:t>fairness hazard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ACC6BA-E97C-BD1E-2764-1A3CD17EE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07" y="4931929"/>
                <a:ext cx="6557373" cy="461665"/>
              </a:xfrm>
              <a:prstGeom prst="rect">
                <a:avLst/>
              </a:prstGeom>
              <a:blipFill>
                <a:blip r:embed="rId5"/>
                <a:stretch>
                  <a:fillRect l="-15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7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5881DF-EA2B-36ED-52DB-2A062E1F9369}"/>
              </a:ext>
            </a:extLst>
          </p:cNvPr>
          <p:cNvCxnSpPr>
            <a:cxnSpLocks/>
            <a:stCxn id="5" idx="4"/>
            <a:endCxn id="9" idx="0"/>
          </p:cNvCxnSpPr>
          <p:nvPr/>
        </p:nvCxnSpPr>
        <p:spPr>
          <a:xfrm>
            <a:off x="1401199" y="1863933"/>
            <a:ext cx="0" cy="1106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C6759A-4326-2C15-DB20-A1CBF9985094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>
            <a:off x="2668447" y="1863933"/>
            <a:ext cx="0" cy="1106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41337-A0E3-B11C-167A-ED69CBD1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63684-2FCB-93D8-B694-F4FAD5F9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10983-873C-EDA4-F330-97EABB91BA30}"/>
              </a:ext>
            </a:extLst>
          </p:cNvPr>
          <p:cNvSpPr/>
          <p:nvPr/>
        </p:nvSpPr>
        <p:spPr>
          <a:xfrm>
            <a:off x="0" y="-13835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Attempt 2: Add Structure to the Access Structure – Trackability 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C0202E-2841-9A61-AE8D-A3F7AFC71A2C}"/>
              </a:ext>
            </a:extLst>
          </p:cNvPr>
          <p:cNvSpPr>
            <a:spLocks noChangeAspect="1"/>
          </p:cNvSpPr>
          <p:nvPr/>
        </p:nvSpPr>
        <p:spPr>
          <a:xfrm>
            <a:off x="1220836" y="1498808"/>
            <a:ext cx="360726" cy="365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7F98BB-0A42-078F-4368-8D371B9E5B3A}"/>
              </a:ext>
            </a:extLst>
          </p:cNvPr>
          <p:cNvSpPr>
            <a:spLocks noChangeAspect="1"/>
          </p:cNvSpPr>
          <p:nvPr/>
        </p:nvSpPr>
        <p:spPr>
          <a:xfrm>
            <a:off x="1220836" y="2234867"/>
            <a:ext cx="360726" cy="365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61C539-C389-897B-57B5-26D9C6B95B4C}"/>
              </a:ext>
            </a:extLst>
          </p:cNvPr>
          <p:cNvSpPr>
            <a:spLocks noChangeAspect="1"/>
          </p:cNvSpPr>
          <p:nvPr/>
        </p:nvSpPr>
        <p:spPr>
          <a:xfrm>
            <a:off x="2488084" y="2237067"/>
            <a:ext cx="360726" cy="3607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35FA1C-93F3-8A1F-D999-12192DE1549A}"/>
              </a:ext>
            </a:extLst>
          </p:cNvPr>
          <p:cNvSpPr>
            <a:spLocks noChangeAspect="1"/>
          </p:cNvSpPr>
          <p:nvPr/>
        </p:nvSpPr>
        <p:spPr>
          <a:xfrm>
            <a:off x="2488084" y="1503207"/>
            <a:ext cx="360726" cy="3607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79256D-EEF7-D181-36C6-BC218B24557F}"/>
              </a:ext>
            </a:extLst>
          </p:cNvPr>
          <p:cNvSpPr>
            <a:spLocks noChangeAspect="1"/>
          </p:cNvSpPr>
          <p:nvPr/>
        </p:nvSpPr>
        <p:spPr>
          <a:xfrm>
            <a:off x="1220836" y="2970927"/>
            <a:ext cx="360726" cy="3607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2B1339-05BB-003D-8A7D-B9BDC01C2897}"/>
              </a:ext>
            </a:extLst>
          </p:cNvPr>
          <p:cNvSpPr>
            <a:spLocks noChangeAspect="1"/>
          </p:cNvSpPr>
          <p:nvPr/>
        </p:nvSpPr>
        <p:spPr>
          <a:xfrm>
            <a:off x="2488084" y="2970927"/>
            <a:ext cx="360726" cy="3607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8BF76E-584C-122A-DF9B-4273DBE19DF8}"/>
                  </a:ext>
                </a:extLst>
              </p:cNvPr>
              <p:cNvSpPr txBox="1"/>
              <p:nvPr/>
            </p:nvSpPr>
            <p:spPr>
              <a:xfrm>
                <a:off x="517281" y="987876"/>
                <a:ext cx="43023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4,5,6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8BF76E-584C-122A-DF9B-4273DBE19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1" y="987876"/>
                <a:ext cx="4302332" cy="461665"/>
              </a:xfrm>
              <a:prstGeom prst="rect">
                <a:avLst/>
              </a:prstGeom>
              <a:blipFill>
                <a:blip r:embed="rId2"/>
                <a:stretch>
                  <a:fillRect l="-2059" t="-7895" r="-29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9C0D51-43FC-580D-4D9F-95C7261B9A68}"/>
                  </a:ext>
                </a:extLst>
              </p:cNvPr>
              <p:cNvSpPr txBox="1"/>
              <p:nvPr/>
            </p:nvSpPr>
            <p:spPr>
              <a:xfrm>
                <a:off x="4964793" y="1629170"/>
                <a:ext cx="565013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fairness hazard</a:t>
                </a:r>
                <a:r>
                  <a:rPr lang="en-US" sz="2400" dirty="0"/>
                  <a:t> = 0 given 2 malicious parties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Observe: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:r>
                  <a:rPr lang="en-US" sz="2400" b="1" dirty="0"/>
                  <a:t>1-trackable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9C0D51-43FC-580D-4D9F-95C7261B9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1629170"/>
                <a:ext cx="5650136" cy="1200329"/>
              </a:xfrm>
              <a:prstGeom prst="rect">
                <a:avLst/>
              </a:prstGeom>
              <a:blipFill>
                <a:blip r:embed="rId3"/>
                <a:stretch>
                  <a:fillRect l="-1570" t="-4211" r="-89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03374FF-1939-5820-22B8-D7BEDD842FF8}"/>
              </a:ext>
            </a:extLst>
          </p:cNvPr>
          <p:cNvGrpSpPr/>
          <p:nvPr/>
        </p:nvGrpSpPr>
        <p:grpSpPr>
          <a:xfrm>
            <a:off x="675620" y="3808093"/>
            <a:ext cx="10840759" cy="1200331"/>
            <a:chOff x="361812" y="838919"/>
            <a:chExt cx="11049964" cy="13003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 Same Side Corner Rectangle 20">
                  <a:extLst>
                    <a:ext uri="{FF2B5EF4-FFF2-40B4-BE49-F238E27FC236}">
                      <a16:creationId xmlns:a16="http://schemas.microsoft.com/office/drawing/2014/main" id="{86053A4F-B164-10FC-1B58-AB3DBAC43BEC}"/>
                    </a:ext>
                  </a:extLst>
                </p:cNvPr>
                <p:cNvSpPr/>
                <p:nvPr/>
              </p:nvSpPr>
              <p:spPr>
                <a:xfrm>
                  <a:off x="361812" y="838919"/>
                  <a:ext cx="11049964" cy="431566"/>
                </a:xfrm>
                <a:prstGeom prst="round2SameRect">
                  <a:avLst/>
                </a:prstGeom>
                <a:solidFill>
                  <a:srgbClr val="25258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</a:rPr>
                    <a:t>Mechanism 2 (Apply to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-TAS only)</a:t>
                  </a:r>
                </a:p>
              </p:txBody>
            </p:sp>
          </mc:Choice>
          <mc:Fallback xmlns="">
            <p:sp>
              <p:nvSpPr>
                <p:cNvPr id="21" name="Round Same Side Corner Rectangle 20">
                  <a:extLst>
                    <a:ext uri="{FF2B5EF4-FFF2-40B4-BE49-F238E27FC236}">
                      <a16:creationId xmlns:a16="http://schemas.microsoft.com/office/drawing/2014/main" id="{86053A4F-B164-10FC-1B58-AB3DBAC43B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12" y="838919"/>
                  <a:ext cx="11049964" cy="431566"/>
                </a:xfrm>
                <a:prstGeom prst="round2Same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FD2F6F7-6679-91B6-085D-F8F5B4B3CE17}"/>
                    </a:ext>
                  </a:extLst>
                </p:cNvPr>
                <p:cNvSpPr/>
                <p:nvPr/>
              </p:nvSpPr>
              <p:spPr>
                <a:xfrm>
                  <a:off x="361812" y="1249125"/>
                  <a:ext cx="11049964" cy="890111"/>
                </a:xfrm>
                <a:prstGeom prst="rect">
                  <a:avLst/>
                </a:prstGeom>
                <a:solidFill>
                  <a:srgbClr val="EAE9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dirty="0">
                      <a:solidFill>
                        <a:schemeClr val="tx1"/>
                      </a:solidFill>
                    </a:rPr>
                    <a:t>Reward the </a:t>
                  </a:r>
                  <a:r>
                    <a:rPr lang="en-US" sz="2400" i="1" dirty="0">
                      <a:solidFill>
                        <a:srgbClr val="FF0000"/>
                      </a:solidFill>
                    </a:rPr>
                    <a:t>first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correct reporters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dirty="0">
                      <a:solidFill>
                        <a:schemeClr val="tx1"/>
                      </a:solidFill>
                    </a:rPr>
                    <a:t>Penalize all others in the same minimal sets with these reporters</a:t>
                  </a: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FD2F6F7-6679-91B6-085D-F8F5B4B3CE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12" y="1249125"/>
                  <a:ext cx="11049964" cy="890111"/>
                </a:xfrm>
                <a:prstGeom prst="rect">
                  <a:avLst/>
                </a:prstGeom>
                <a:blipFill>
                  <a:blip r:embed="rId5"/>
                  <a:stretch>
                    <a:fillRect l="-820" t="-4545"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147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1D22A-A408-FA4B-D260-C5F480FC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E2C8E5-D665-D8E2-97E4-33B7CB3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BEE34-6D62-C9A0-CADA-973696440ACC}"/>
              </a:ext>
            </a:extLst>
          </p:cNvPr>
          <p:cNvSpPr/>
          <p:nvPr/>
        </p:nvSpPr>
        <p:spPr>
          <a:xfrm>
            <a:off x="0" y="-13835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Attempt 2 Fails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92F3E8-588F-BCEF-BA42-A3311B5A5D37}"/>
              </a:ext>
            </a:extLst>
          </p:cNvPr>
          <p:cNvCxnSpPr>
            <a:cxnSpLocks/>
          </p:cNvCxnSpPr>
          <p:nvPr/>
        </p:nvCxnSpPr>
        <p:spPr>
          <a:xfrm>
            <a:off x="1899912" y="2613162"/>
            <a:ext cx="1933599" cy="863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C4D37B-B544-02B1-E2D0-D44F358BC770}"/>
              </a:ext>
            </a:extLst>
          </p:cNvPr>
          <p:cNvCxnSpPr>
            <a:cxnSpLocks/>
          </p:cNvCxnSpPr>
          <p:nvPr/>
        </p:nvCxnSpPr>
        <p:spPr>
          <a:xfrm flipH="1">
            <a:off x="1237029" y="2613220"/>
            <a:ext cx="1870374" cy="868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BE24E4-8752-B594-B634-1785F29F7D60}"/>
              </a:ext>
            </a:extLst>
          </p:cNvPr>
          <p:cNvCxnSpPr>
            <a:cxnSpLocks/>
            <a:stCxn id="11" idx="5"/>
            <a:endCxn id="13" idx="1"/>
          </p:cNvCxnSpPr>
          <p:nvPr/>
        </p:nvCxnSpPr>
        <p:spPr>
          <a:xfrm>
            <a:off x="2631762" y="2063444"/>
            <a:ext cx="1074213" cy="1278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E9D1B6-8962-C800-A631-0BD07D9A9215}"/>
              </a:ext>
            </a:extLst>
          </p:cNvPr>
          <p:cNvCxnSpPr>
            <a:cxnSpLocks/>
            <a:stCxn id="11" idx="3"/>
            <a:endCxn id="15" idx="7"/>
          </p:cNvCxnSpPr>
          <p:nvPr/>
        </p:nvCxnSpPr>
        <p:spPr>
          <a:xfrm flipH="1">
            <a:off x="1364565" y="2063444"/>
            <a:ext cx="1012125" cy="1278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859185-1A48-6728-E2D2-605805C31FD4}"/>
              </a:ext>
            </a:extLst>
          </p:cNvPr>
          <p:cNvCxnSpPr>
            <a:cxnSpLocks/>
            <a:stCxn id="15" idx="6"/>
            <a:endCxn id="13" idx="2"/>
          </p:cNvCxnSpPr>
          <p:nvPr/>
        </p:nvCxnSpPr>
        <p:spPr>
          <a:xfrm flipV="1">
            <a:off x="1417392" y="3469192"/>
            <a:ext cx="2235756" cy="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3B78971-9B66-8630-DD1C-2912AD73734C}"/>
              </a:ext>
            </a:extLst>
          </p:cNvPr>
          <p:cNvSpPr>
            <a:spLocks noChangeAspect="1"/>
          </p:cNvSpPr>
          <p:nvPr/>
        </p:nvSpPr>
        <p:spPr>
          <a:xfrm>
            <a:off x="1899912" y="2274564"/>
            <a:ext cx="1207491" cy="12074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C7D8B5-783E-A27D-0998-57135F23B237}"/>
              </a:ext>
            </a:extLst>
          </p:cNvPr>
          <p:cNvSpPr>
            <a:spLocks noChangeAspect="1"/>
          </p:cNvSpPr>
          <p:nvPr/>
        </p:nvSpPr>
        <p:spPr>
          <a:xfrm>
            <a:off x="2323863" y="1755545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A87198-AFA0-8E98-D24B-961A200A2B25}"/>
              </a:ext>
            </a:extLst>
          </p:cNvPr>
          <p:cNvSpPr>
            <a:spLocks noChangeAspect="1"/>
          </p:cNvSpPr>
          <p:nvPr/>
        </p:nvSpPr>
        <p:spPr>
          <a:xfrm>
            <a:off x="1735987" y="2432857"/>
            <a:ext cx="360726" cy="3607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484DE9-C593-B1F4-1B1B-5AF93AAB2C83}"/>
              </a:ext>
            </a:extLst>
          </p:cNvPr>
          <p:cNvSpPr>
            <a:spLocks noChangeAspect="1"/>
          </p:cNvSpPr>
          <p:nvPr/>
        </p:nvSpPr>
        <p:spPr>
          <a:xfrm>
            <a:off x="3653148" y="3288829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CC1987-630F-4510-90A9-96C67E130B38}"/>
              </a:ext>
            </a:extLst>
          </p:cNvPr>
          <p:cNvSpPr>
            <a:spLocks noChangeAspect="1"/>
          </p:cNvSpPr>
          <p:nvPr/>
        </p:nvSpPr>
        <p:spPr>
          <a:xfrm>
            <a:off x="2937556" y="2432857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F5A938-9391-2863-BC65-78C9B0ED3B54}"/>
              </a:ext>
            </a:extLst>
          </p:cNvPr>
          <p:cNvSpPr>
            <a:spLocks noChangeAspect="1"/>
          </p:cNvSpPr>
          <p:nvPr/>
        </p:nvSpPr>
        <p:spPr>
          <a:xfrm>
            <a:off x="1056666" y="3288945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2481E9-9ABF-C1BC-134F-8661BF5C22C7}"/>
              </a:ext>
            </a:extLst>
          </p:cNvPr>
          <p:cNvSpPr>
            <a:spLocks noChangeAspect="1"/>
          </p:cNvSpPr>
          <p:nvPr/>
        </p:nvSpPr>
        <p:spPr>
          <a:xfrm>
            <a:off x="2323914" y="2684439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76E6E-01E4-C50A-2F00-160FCD540181}"/>
              </a:ext>
            </a:extLst>
          </p:cNvPr>
          <p:cNvSpPr>
            <a:spLocks noChangeAspect="1"/>
          </p:cNvSpPr>
          <p:nvPr/>
        </p:nvSpPr>
        <p:spPr>
          <a:xfrm>
            <a:off x="2323863" y="3293453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D4A0AE-08A4-5992-3F4A-9A09812A1AE3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 flipH="1">
            <a:off x="2504226" y="3045165"/>
            <a:ext cx="51" cy="248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5AC6F4-CFDB-C378-7D4D-6FAA6E232F07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>
            <a:off x="2504226" y="2116271"/>
            <a:ext cx="51" cy="568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7BB3ED-1C4D-E5FD-C4CE-B10CE6BA8F43}"/>
                  </a:ext>
                </a:extLst>
              </p:cNvPr>
              <p:cNvSpPr txBox="1"/>
              <p:nvPr/>
            </p:nvSpPr>
            <p:spPr>
              <a:xfrm>
                <a:off x="517281" y="987876"/>
                <a:ext cx="9236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1,4,5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1,6,7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2,4,7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3,4,6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,{3,5,7}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7BB3ED-1C4D-E5FD-C4CE-B10CE6BA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1" y="987876"/>
                <a:ext cx="9236183" cy="461665"/>
              </a:xfrm>
              <a:prstGeom prst="rect">
                <a:avLst/>
              </a:prstGeom>
              <a:blipFill>
                <a:blip r:embed="rId2"/>
                <a:stretch>
                  <a:fillRect l="-96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FF76EB-E1C4-F1C0-6693-BD9DFED8EA2D}"/>
                  </a:ext>
                </a:extLst>
              </p:cNvPr>
              <p:cNvSpPr txBox="1"/>
              <p:nvPr/>
            </p:nvSpPr>
            <p:spPr>
              <a:xfrm>
                <a:off x="4964793" y="1629170"/>
                <a:ext cx="2356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:r>
                  <a:rPr lang="en-US" sz="2400" b="1" dirty="0"/>
                  <a:t>2-trackable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FF76EB-E1C4-F1C0-6693-BD9DFED8E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1629170"/>
                <a:ext cx="2356030" cy="461665"/>
              </a:xfrm>
              <a:prstGeom prst="rect">
                <a:avLst/>
              </a:prstGeom>
              <a:blipFill>
                <a:blip r:embed="rId3"/>
                <a:stretch>
                  <a:fillRect l="-535" t="-8108" r="-320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6C24E7-64A7-6FDF-13AE-2C85F0940F9D}"/>
                  </a:ext>
                </a:extLst>
              </p:cNvPr>
              <p:cNvSpPr txBox="1"/>
              <p:nvPr/>
            </p:nvSpPr>
            <p:spPr>
              <a:xfrm>
                <a:off x="4951728" y="2270464"/>
                <a:ext cx="681352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1,3,4,5,6,7</m:t>
                        </m:r>
                      </m:e>
                    </m:d>
                  </m:oMath>
                </a14:m>
                <a:r>
                  <a:rPr lang="en-US" sz="2400" dirty="0"/>
                  <a:t> collude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/>
                  <a:t> are the fastest to report?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/>
                  <a:t>Even given 0 malicious party, the non-collusion outcome is </a:t>
                </a:r>
                <a:r>
                  <a:rPr lang="en-US" sz="2400" u="sng" dirty="0"/>
                  <a:t>not</a:t>
                </a:r>
                <a:r>
                  <a:rPr lang="en-US" sz="2400" dirty="0"/>
                  <a:t> achieved, and</a:t>
                </a: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is the only party penalized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Neither effective nor fair!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6C24E7-64A7-6FDF-13AE-2C85F094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28" y="2270464"/>
                <a:ext cx="6813525" cy="2677656"/>
              </a:xfrm>
              <a:prstGeom prst="rect">
                <a:avLst/>
              </a:prstGeom>
              <a:blipFill>
                <a:blip r:embed="rId4"/>
                <a:stretch>
                  <a:fillRect l="-1301" t="-1415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6FD902B-B9ED-8946-6304-B1189BB690B3}"/>
              </a:ext>
            </a:extLst>
          </p:cNvPr>
          <p:cNvSpPr txBox="1"/>
          <p:nvPr/>
        </p:nvSpPr>
        <p:spPr>
          <a:xfrm>
            <a:off x="628262" y="5180944"/>
            <a:ext cx="9648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does attempt 2 fail?</a:t>
            </a:r>
          </a:p>
          <a:p>
            <a:r>
              <a:rPr lang="en-US" sz="2400" dirty="0"/>
              <a:t>Multiple colluding groups may collude and report at around the same time! </a:t>
            </a:r>
          </a:p>
        </p:txBody>
      </p:sp>
    </p:spTree>
    <p:extLst>
      <p:ext uri="{BB962C8B-B14F-4D97-AF65-F5344CB8AC3E}">
        <p14:creationId xmlns:p14="http://schemas.microsoft.com/office/powerpoint/2010/main" val="2734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2C355-181D-D271-55BB-DBD6BA53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6B6D9-BA34-F209-9172-A48D3E0B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92C7A-4C95-90A6-1FD7-344D0776BD7A}"/>
              </a:ext>
            </a:extLst>
          </p:cNvPr>
          <p:cNvSpPr/>
          <p:nvPr/>
        </p:nvSpPr>
        <p:spPr>
          <a:xfrm>
            <a:off x="0" y="-13835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Attempt 3: Noisy Signal Sanitization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 Same Side Corner Rectangle 5">
                <a:extLst>
                  <a:ext uri="{FF2B5EF4-FFF2-40B4-BE49-F238E27FC236}">
                    <a16:creationId xmlns:a16="http://schemas.microsoft.com/office/drawing/2014/main" id="{1F489ACE-183C-C291-62AB-613257011E00}"/>
                  </a:ext>
                </a:extLst>
              </p:cNvPr>
              <p:cNvSpPr/>
              <p:nvPr/>
            </p:nvSpPr>
            <p:spPr>
              <a:xfrm>
                <a:off x="583022" y="1030169"/>
                <a:ext cx="10840759" cy="691116"/>
              </a:xfrm>
              <a:prstGeom prst="round2SameRect">
                <a:avLst/>
              </a:prstGeom>
              <a:solidFill>
                <a:srgbClr val="25258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Mechanism 3 (Apply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-TAS only)</a:t>
                </a:r>
              </a:p>
            </p:txBody>
          </p:sp>
        </mc:Choice>
        <mc:Fallback xmlns="">
          <p:sp>
            <p:nvSpPr>
              <p:cNvPr id="6" name="Round Same Side Corner Rectangle 5">
                <a:extLst>
                  <a:ext uri="{FF2B5EF4-FFF2-40B4-BE49-F238E27FC236}">
                    <a16:creationId xmlns:a16="http://schemas.microsoft.com/office/drawing/2014/main" id="{1F489ACE-183C-C291-62AB-613257011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22" y="1030169"/>
                <a:ext cx="10840759" cy="691116"/>
              </a:xfrm>
              <a:prstGeom prst="round2Same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88DFA7-019B-B4CC-6A12-EE9589EC7453}"/>
                  </a:ext>
                </a:extLst>
              </p:cNvPr>
              <p:cNvSpPr/>
              <p:nvPr/>
            </p:nvSpPr>
            <p:spPr>
              <a:xfrm>
                <a:off x="583022" y="1721285"/>
                <a:ext cx="10840759" cy="3151657"/>
              </a:xfrm>
              <a:prstGeom prst="rect">
                <a:avLst/>
              </a:prstGeom>
              <a:solidFill>
                <a:srgbClr val="EAE9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reporters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Penalize the 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</a:rPr>
                  <a:t>last "</a:t>
                </a:r>
                <a:r>
                  <a:rPr lang="en-US" sz="2400" b="1" i="1" dirty="0">
                    <a:solidFill>
                      <a:schemeClr val="tx1"/>
                    </a:solidFill>
                    <a:effectLst/>
                  </a:rPr>
                  <a:t>free rider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</a:rPr>
                  <a:t>"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(i.e., one who does not complete a minimal set with other reporters) if one exists.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Otherwise, penalize the </a:t>
                </a:r>
                <a:r>
                  <a:rPr lang="en-US" sz="2400" b="1" i="1" dirty="0">
                    <a:solidFill>
                      <a:schemeClr val="tx1"/>
                    </a:solidFill>
                    <a:effectLst/>
                  </a:rPr>
                  <a:t>last reporter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>
                    <a:solidFill>
                      <a:schemeClr val="tx1"/>
                    </a:solidFill>
                    <a:effectLst/>
                  </a:rPr>
                  <a:t>If exactly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</a:rPr>
                  <a:t>reporters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:</a:t>
                </a: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If they uniquely identify minimal set: Reward these reporters. Penalize The 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</a:rPr>
                  <a:t>remaining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parties in this minimal set.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chemeClr val="tx1"/>
                    </a:solidFill>
                  </a:rPr>
                  <a:t>Dismiss the reports otherwise.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88DFA7-019B-B4CC-6A12-EE9589EC7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22" y="1721285"/>
                <a:ext cx="10840759" cy="3151657"/>
              </a:xfrm>
              <a:prstGeom prst="rect">
                <a:avLst/>
              </a:prstGeom>
              <a:blipFill>
                <a:blip r:embed="rId3"/>
                <a:stretch>
                  <a:fillRect l="-937" b="-2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9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29259-1B08-3205-FA49-5F9393E19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B3A9A-6500-3041-DF70-7E04D3B5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EF8AC-DEE5-DD38-1D51-52A68E08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14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EC7014-6304-5D8E-31F8-74A371E20AB7}"/>
              </a:ext>
            </a:extLst>
          </p:cNvPr>
          <p:cNvCxnSpPr>
            <a:cxnSpLocks/>
          </p:cNvCxnSpPr>
          <p:nvPr/>
        </p:nvCxnSpPr>
        <p:spPr>
          <a:xfrm>
            <a:off x="1899912" y="2613162"/>
            <a:ext cx="1933599" cy="863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29E490-870C-EA79-FA3D-6441A8C264E8}"/>
              </a:ext>
            </a:extLst>
          </p:cNvPr>
          <p:cNvCxnSpPr>
            <a:cxnSpLocks/>
          </p:cNvCxnSpPr>
          <p:nvPr/>
        </p:nvCxnSpPr>
        <p:spPr>
          <a:xfrm flipH="1">
            <a:off x="1237029" y="2613220"/>
            <a:ext cx="1870374" cy="868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7554C6-BEDD-65EB-AE6A-34951486A744}"/>
              </a:ext>
            </a:extLst>
          </p:cNvPr>
          <p:cNvCxnSpPr>
            <a:cxnSpLocks/>
            <a:stCxn id="10" idx="5"/>
            <a:endCxn id="12" idx="1"/>
          </p:cNvCxnSpPr>
          <p:nvPr/>
        </p:nvCxnSpPr>
        <p:spPr>
          <a:xfrm>
            <a:off x="2631762" y="2063444"/>
            <a:ext cx="1074213" cy="1278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C67CB8-F706-C673-D1FE-E2A0EB5B7BB3}"/>
              </a:ext>
            </a:extLst>
          </p:cNvPr>
          <p:cNvCxnSpPr>
            <a:cxnSpLocks/>
            <a:stCxn id="10" idx="3"/>
            <a:endCxn id="14" idx="7"/>
          </p:cNvCxnSpPr>
          <p:nvPr/>
        </p:nvCxnSpPr>
        <p:spPr>
          <a:xfrm flipH="1">
            <a:off x="1364565" y="2063444"/>
            <a:ext cx="1012125" cy="1278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11445B-1C35-E801-70F7-47FB23F8D82B}"/>
              </a:ext>
            </a:extLst>
          </p:cNvPr>
          <p:cNvCxnSpPr>
            <a:cxnSpLocks/>
            <a:stCxn id="14" idx="6"/>
            <a:endCxn id="12" idx="2"/>
          </p:cNvCxnSpPr>
          <p:nvPr/>
        </p:nvCxnSpPr>
        <p:spPr>
          <a:xfrm flipV="1">
            <a:off x="1417392" y="3469192"/>
            <a:ext cx="2235756" cy="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9CE3171-145D-BF18-4EE4-FD7D68783E90}"/>
              </a:ext>
            </a:extLst>
          </p:cNvPr>
          <p:cNvSpPr>
            <a:spLocks noChangeAspect="1"/>
          </p:cNvSpPr>
          <p:nvPr/>
        </p:nvSpPr>
        <p:spPr>
          <a:xfrm>
            <a:off x="1899912" y="2274564"/>
            <a:ext cx="1207491" cy="12074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1AD125-863D-14D9-DE30-264F5C97FC7E}"/>
              </a:ext>
            </a:extLst>
          </p:cNvPr>
          <p:cNvSpPr>
            <a:spLocks noChangeAspect="1"/>
          </p:cNvSpPr>
          <p:nvPr/>
        </p:nvSpPr>
        <p:spPr>
          <a:xfrm>
            <a:off x="2323863" y="1755545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83C923-03FA-E513-DAB3-8EB884F39857}"/>
              </a:ext>
            </a:extLst>
          </p:cNvPr>
          <p:cNvSpPr>
            <a:spLocks noChangeAspect="1"/>
          </p:cNvSpPr>
          <p:nvPr/>
        </p:nvSpPr>
        <p:spPr>
          <a:xfrm>
            <a:off x="1735987" y="2432857"/>
            <a:ext cx="360726" cy="3607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C43352-A5A5-AB77-FEB7-2CE0E2A97697}"/>
              </a:ext>
            </a:extLst>
          </p:cNvPr>
          <p:cNvSpPr>
            <a:spLocks noChangeAspect="1"/>
          </p:cNvSpPr>
          <p:nvPr/>
        </p:nvSpPr>
        <p:spPr>
          <a:xfrm>
            <a:off x="3653148" y="3288829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8BB0D-8EBA-9BB0-CB23-B2C6F6DA5683}"/>
              </a:ext>
            </a:extLst>
          </p:cNvPr>
          <p:cNvSpPr>
            <a:spLocks noChangeAspect="1"/>
          </p:cNvSpPr>
          <p:nvPr/>
        </p:nvSpPr>
        <p:spPr>
          <a:xfrm>
            <a:off x="2937556" y="2432857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F732E5-158D-0B6C-D330-C745E9AB6B1D}"/>
              </a:ext>
            </a:extLst>
          </p:cNvPr>
          <p:cNvSpPr>
            <a:spLocks noChangeAspect="1"/>
          </p:cNvSpPr>
          <p:nvPr/>
        </p:nvSpPr>
        <p:spPr>
          <a:xfrm>
            <a:off x="1056666" y="3288945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CCFF1A-3B77-0DBA-4368-055F5247768C}"/>
              </a:ext>
            </a:extLst>
          </p:cNvPr>
          <p:cNvSpPr>
            <a:spLocks noChangeAspect="1"/>
          </p:cNvSpPr>
          <p:nvPr/>
        </p:nvSpPr>
        <p:spPr>
          <a:xfrm>
            <a:off x="2323914" y="2684439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3AC952-3BB4-0700-8702-CF6F4329D544}"/>
              </a:ext>
            </a:extLst>
          </p:cNvPr>
          <p:cNvSpPr>
            <a:spLocks noChangeAspect="1"/>
          </p:cNvSpPr>
          <p:nvPr/>
        </p:nvSpPr>
        <p:spPr>
          <a:xfrm>
            <a:off x="2323863" y="3293453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E2EB82-E3D2-8AEF-624B-499678134921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 flipH="1">
            <a:off x="2504226" y="3045165"/>
            <a:ext cx="51" cy="248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AAC2BE-AAB0-90F0-B6CD-419C83D6B8E7}"/>
              </a:ext>
            </a:extLst>
          </p:cNvPr>
          <p:cNvCxnSpPr>
            <a:cxnSpLocks/>
            <a:stCxn id="10" idx="4"/>
            <a:endCxn id="15" idx="0"/>
          </p:cNvCxnSpPr>
          <p:nvPr/>
        </p:nvCxnSpPr>
        <p:spPr>
          <a:xfrm>
            <a:off x="2504226" y="2116271"/>
            <a:ext cx="51" cy="568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B09452-875E-C4FC-870B-8D8D0C5B2A29}"/>
                  </a:ext>
                </a:extLst>
              </p:cNvPr>
              <p:cNvSpPr txBox="1"/>
              <p:nvPr/>
            </p:nvSpPr>
            <p:spPr>
              <a:xfrm>
                <a:off x="517281" y="987876"/>
                <a:ext cx="9236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1,4,5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1,6,7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2,4,7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3,4,6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,{3,5,7}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B09452-875E-C4FC-870B-8D8D0C5B2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1" y="987876"/>
                <a:ext cx="9236183" cy="461665"/>
              </a:xfrm>
              <a:prstGeom prst="rect">
                <a:avLst/>
              </a:prstGeom>
              <a:blipFill>
                <a:blip r:embed="rId2"/>
                <a:stretch>
                  <a:fillRect l="-96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n 20">
            <a:extLst>
              <a:ext uri="{FF2B5EF4-FFF2-40B4-BE49-F238E27FC236}">
                <a16:creationId xmlns:a16="http://schemas.microsoft.com/office/drawing/2014/main" id="{9204A358-16AD-B449-4824-1A585A3B0508}"/>
              </a:ext>
            </a:extLst>
          </p:cNvPr>
          <p:cNvSpPr/>
          <p:nvPr/>
        </p:nvSpPr>
        <p:spPr>
          <a:xfrm rot="5400000">
            <a:off x="5667416" y="1043101"/>
            <a:ext cx="582930" cy="2437799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57A412-77D7-FFCA-0301-EFEDAE36702E}"/>
              </a:ext>
            </a:extLst>
          </p:cNvPr>
          <p:cNvSpPr>
            <a:spLocks noChangeAspect="1"/>
          </p:cNvSpPr>
          <p:nvPr/>
        </p:nvSpPr>
        <p:spPr>
          <a:xfrm>
            <a:off x="4827236" y="2090655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21577F-96AF-CD9F-692E-33E3D00F4843}"/>
              </a:ext>
            </a:extLst>
          </p:cNvPr>
          <p:cNvSpPr>
            <a:spLocks noChangeAspect="1"/>
          </p:cNvSpPr>
          <p:nvPr/>
        </p:nvSpPr>
        <p:spPr>
          <a:xfrm>
            <a:off x="6158544" y="2090655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E113C8D-9C93-A47B-7369-6E7B612FA44F}"/>
              </a:ext>
            </a:extLst>
          </p:cNvPr>
          <p:cNvSpPr>
            <a:spLocks noChangeAspect="1"/>
          </p:cNvSpPr>
          <p:nvPr/>
        </p:nvSpPr>
        <p:spPr>
          <a:xfrm>
            <a:off x="5716024" y="2092370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DA90E0-7EA0-FA47-4D98-24D94036814A}"/>
              </a:ext>
            </a:extLst>
          </p:cNvPr>
          <p:cNvSpPr>
            <a:spLocks noChangeAspect="1"/>
          </p:cNvSpPr>
          <p:nvPr/>
        </p:nvSpPr>
        <p:spPr>
          <a:xfrm>
            <a:off x="5269756" y="2090655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2132F7-BA4D-DBB9-0B91-0550B54A2A9D}"/>
              </a:ext>
            </a:extLst>
          </p:cNvPr>
          <p:cNvSpPr>
            <a:spLocks noChangeAspect="1"/>
          </p:cNvSpPr>
          <p:nvPr/>
        </p:nvSpPr>
        <p:spPr>
          <a:xfrm>
            <a:off x="7375866" y="2090655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6CB86C-6ADE-54EF-1C7C-29E076E4F9E5}"/>
              </a:ext>
            </a:extLst>
          </p:cNvPr>
          <p:cNvSpPr>
            <a:spLocks noChangeAspect="1"/>
          </p:cNvSpPr>
          <p:nvPr/>
        </p:nvSpPr>
        <p:spPr>
          <a:xfrm>
            <a:off x="6601064" y="2090655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id="{DC88DC58-C28D-62CE-1DC2-513B8AA4FEAF}"/>
              </a:ext>
            </a:extLst>
          </p:cNvPr>
          <p:cNvSpPr/>
          <p:nvPr/>
        </p:nvSpPr>
        <p:spPr>
          <a:xfrm rot="5400000">
            <a:off x="5678803" y="2164064"/>
            <a:ext cx="582930" cy="2437799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3D7A0A-327A-DD8E-8ADA-D86CF6461085}"/>
              </a:ext>
            </a:extLst>
          </p:cNvPr>
          <p:cNvSpPr>
            <a:spLocks noChangeAspect="1"/>
          </p:cNvSpPr>
          <p:nvPr/>
        </p:nvSpPr>
        <p:spPr>
          <a:xfrm>
            <a:off x="4838623" y="3211618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933A40-4333-B2AA-0008-6672220C5BF5}"/>
              </a:ext>
            </a:extLst>
          </p:cNvPr>
          <p:cNvSpPr>
            <a:spLocks noChangeAspect="1"/>
          </p:cNvSpPr>
          <p:nvPr/>
        </p:nvSpPr>
        <p:spPr>
          <a:xfrm>
            <a:off x="6169931" y="3211618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CBE825D-8D57-74C6-54D2-33187727E1F9}"/>
              </a:ext>
            </a:extLst>
          </p:cNvPr>
          <p:cNvSpPr>
            <a:spLocks noChangeAspect="1"/>
          </p:cNvSpPr>
          <p:nvPr/>
        </p:nvSpPr>
        <p:spPr>
          <a:xfrm>
            <a:off x="5727411" y="3213333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37EC3DC-C1A7-62B1-8202-83D17732A7FA}"/>
              </a:ext>
            </a:extLst>
          </p:cNvPr>
          <p:cNvSpPr>
            <a:spLocks noChangeAspect="1"/>
          </p:cNvSpPr>
          <p:nvPr/>
        </p:nvSpPr>
        <p:spPr>
          <a:xfrm>
            <a:off x="5281143" y="3211618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316FC96-82DE-6DA0-E767-1B27A35788AB}"/>
              </a:ext>
            </a:extLst>
          </p:cNvPr>
          <p:cNvSpPr>
            <a:spLocks noChangeAspect="1"/>
          </p:cNvSpPr>
          <p:nvPr/>
        </p:nvSpPr>
        <p:spPr>
          <a:xfrm>
            <a:off x="7387253" y="3211618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A07104-1631-4B63-C9D2-F16C231F5834}"/>
              </a:ext>
            </a:extLst>
          </p:cNvPr>
          <p:cNvSpPr>
            <a:spLocks noChangeAspect="1"/>
          </p:cNvSpPr>
          <p:nvPr/>
        </p:nvSpPr>
        <p:spPr>
          <a:xfrm>
            <a:off x="4827236" y="4331207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23C208B-08C5-6E1C-2610-759D7A7CE0AB}"/>
              </a:ext>
            </a:extLst>
          </p:cNvPr>
          <p:cNvSpPr>
            <a:spLocks noChangeAspect="1"/>
          </p:cNvSpPr>
          <p:nvPr/>
        </p:nvSpPr>
        <p:spPr>
          <a:xfrm>
            <a:off x="6158544" y="4331207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BA10446-5E72-C707-CC1E-A1CE4F58C3CF}"/>
              </a:ext>
            </a:extLst>
          </p:cNvPr>
          <p:cNvSpPr>
            <a:spLocks noChangeAspect="1"/>
          </p:cNvSpPr>
          <p:nvPr/>
        </p:nvSpPr>
        <p:spPr>
          <a:xfrm>
            <a:off x="5716024" y="4332922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556969C-9892-8491-34F2-EBD58220BCA1}"/>
              </a:ext>
            </a:extLst>
          </p:cNvPr>
          <p:cNvSpPr>
            <a:spLocks noChangeAspect="1"/>
          </p:cNvSpPr>
          <p:nvPr/>
        </p:nvSpPr>
        <p:spPr>
          <a:xfrm>
            <a:off x="7375866" y="4331207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Can 37">
            <a:extLst>
              <a:ext uri="{FF2B5EF4-FFF2-40B4-BE49-F238E27FC236}">
                <a16:creationId xmlns:a16="http://schemas.microsoft.com/office/drawing/2014/main" id="{64741FA6-D66F-0C4A-D454-282EA2F31ABC}"/>
              </a:ext>
            </a:extLst>
          </p:cNvPr>
          <p:cNvSpPr/>
          <p:nvPr/>
        </p:nvSpPr>
        <p:spPr>
          <a:xfrm rot="5400000">
            <a:off x="5667416" y="3283653"/>
            <a:ext cx="582930" cy="2437799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841851B-75E5-FDFF-80EC-1BF4572A787D}"/>
              </a:ext>
            </a:extLst>
          </p:cNvPr>
          <p:cNvSpPr>
            <a:spLocks noChangeAspect="1"/>
          </p:cNvSpPr>
          <p:nvPr/>
        </p:nvSpPr>
        <p:spPr>
          <a:xfrm>
            <a:off x="4827235" y="5381536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08380A-2C13-460F-D4DE-A89612CAF01A}"/>
              </a:ext>
            </a:extLst>
          </p:cNvPr>
          <p:cNvSpPr>
            <a:spLocks noChangeAspect="1"/>
          </p:cNvSpPr>
          <p:nvPr/>
        </p:nvSpPr>
        <p:spPr>
          <a:xfrm>
            <a:off x="5716023" y="5383251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6525B6-3F9E-2EF6-6C18-B5F8E9E32C75}"/>
              </a:ext>
            </a:extLst>
          </p:cNvPr>
          <p:cNvSpPr>
            <a:spLocks noChangeAspect="1"/>
          </p:cNvSpPr>
          <p:nvPr/>
        </p:nvSpPr>
        <p:spPr>
          <a:xfrm>
            <a:off x="7375865" y="5381536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2" name="Can 41">
            <a:extLst>
              <a:ext uri="{FF2B5EF4-FFF2-40B4-BE49-F238E27FC236}">
                <a16:creationId xmlns:a16="http://schemas.microsoft.com/office/drawing/2014/main" id="{C0AB2819-2207-A8D6-3938-7365EEC7291B}"/>
              </a:ext>
            </a:extLst>
          </p:cNvPr>
          <p:cNvSpPr/>
          <p:nvPr/>
        </p:nvSpPr>
        <p:spPr>
          <a:xfrm rot="5400000">
            <a:off x="5667415" y="4333982"/>
            <a:ext cx="582930" cy="2437799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AA40E7-4F0F-B957-EB58-536699B10E37}"/>
              </a:ext>
            </a:extLst>
          </p:cNvPr>
          <p:cNvSpPr txBox="1"/>
          <p:nvPr/>
        </p:nvSpPr>
        <p:spPr>
          <a:xfrm>
            <a:off x="7986377" y="1884190"/>
            <a:ext cx="3935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 does not report due to “</a:t>
            </a:r>
            <a:r>
              <a:rPr lang="en-US" sz="2400" i="1" dirty="0"/>
              <a:t>last reporter</a:t>
            </a:r>
            <a:r>
              <a:rPr lang="en-US" sz="2400" dirty="0"/>
              <a:t>” penalty (1.B)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B70CFE-AF1C-4994-694C-CEE8841520A9}"/>
              </a:ext>
            </a:extLst>
          </p:cNvPr>
          <p:cNvSpPr txBox="1"/>
          <p:nvPr/>
        </p:nvSpPr>
        <p:spPr>
          <a:xfrm>
            <a:off x="7986377" y="3000040"/>
            <a:ext cx="3935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 does not report due to “</a:t>
            </a:r>
            <a:r>
              <a:rPr lang="en-US" sz="2400" i="1" dirty="0"/>
              <a:t>last reporter</a:t>
            </a:r>
            <a:r>
              <a:rPr lang="en-US" sz="2400" dirty="0"/>
              <a:t>” penalty (1.B)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A65042-C11C-8309-F368-268D577B4D22}"/>
              </a:ext>
            </a:extLst>
          </p:cNvPr>
          <p:cNvSpPr txBox="1"/>
          <p:nvPr/>
        </p:nvSpPr>
        <p:spPr>
          <a:xfrm>
            <a:off x="7986377" y="4115890"/>
            <a:ext cx="3935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does not report due to “</a:t>
            </a:r>
            <a:r>
              <a:rPr lang="en-US" sz="2400" i="1" dirty="0"/>
              <a:t>free rider</a:t>
            </a:r>
            <a:r>
              <a:rPr lang="en-US" sz="2400" dirty="0"/>
              <a:t>” penalty (1.A)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8AE1A0-7C19-98AC-997D-2F53B27E76D3}"/>
              </a:ext>
            </a:extLst>
          </p:cNvPr>
          <p:cNvSpPr txBox="1"/>
          <p:nvPr/>
        </p:nvSpPr>
        <p:spPr>
          <a:xfrm>
            <a:off x="7986377" y="5280597"/>
            <a:ext cx="393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is penalized either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2461EA3-788F-BB2E-D4A7-F3CAFC4BBF4B}"/>
                  </a:ext>
                </a:extLst>
              </p:cNvPr>
              <p:cNvSpPr txBox="1"/>
              <p:nvPr/>
            </p:nvSpPr>
            <p:spPr>
              <a:xfrm>
                <a:off x="283457" y="4026463"/>
                <a:ext cx="4374729" cy="2308324"/>
              </a:xfrm>
              <a:prstGeom prst="rect">
                <a:avLst/>
              </a:prstGeom>
              <a:solidFill>
                <a:srgbClr val="EAE9F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Takeaway</a:t>
                </a:r>
                <a:r>
                  <a:rPr lang="en-US" sz="2400" dirty="0"/>
                  <a:t>: </a:t>
                </a:r>
              </a:p>
              <a:p>
                <a:r>
                  <a:rPr lang="en-US" sz="2400" u="sng" dirty="0"/>
                  <a:t>Slowest</a:t>
                </a:r>
                <a:r>
                  <a:rPr lang="en-US" sz="2400" dirty="0"/>
                  <a:t> parties in the group with the </a:t>
                </a:r>
                <a:r>
                  <a:rPr lang="en-US" sz="2400" u="sng" dirty="0"/>
                  <a:t>fastest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u="sng" dirty="0"/>
                  <a:t> parties</a:t>
                </a:r>
                <a:r>
                  <a:rPr lang="en-US" sz="2400" dirty="0"/>
                  <a:t> is disincentivized from collusion; </a:t>
                </a:r>
                <a:r>
                  <a:rPr lang="en-US" sz="2400" u="sng" dirty="0"/>
                  <a:t>Slowest</a:t>
                </a:r>
                <a:r>
                  <a:rPr lang="en-US" sz="2400" dirty="0"/>
                  <a:t> parties in the group with the </a:t>
                </a:r>
                <a:r>
                  <a:rPr lang="en-US" sz="2400" u="sng" dirty="0"/>
                  <a:t>second fastest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u="sng" dirty="0"/>
                  <a:t> parties </a:t>
                </a:r>
                <a:r>
                  <a:rPr lang="en-US" sz="2400" dirty="0"/>
                  <a:t>…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2461EA3-788F-BB2E-D4A7-F3CAFC4BB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57" y="4026463"/>
                <a:ext cx="4374729" cy="2308324"/>
              </a:xfrm>
              <a:prstGeom prst="rect">
                <a:avLst/>
              </a:prstGeom>
              <a:blipFill>
                <a:blip r:embed="rId3"/>
                <a:stretch>
                  <a:fillRect l="-2319" t="-2747" r="-1159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08759781-5B99-BB77-E84A-952B11BA026D}"/>
              </a:ext>
            </a:extLst>
          </p:cNvPr>
          <p:cNvSpPr/>
          <p:nvPr/>
        </p:nvSpPr>
        <p:spPr>
          <a:xfrm>
            <a:off x="0" y="-13835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Attempt 3 Is Effective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00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66B4F-2C42-A579-A599-6507D194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3F37E-90EC-525F-3254-DC48CADE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7B49E7-D54A-CF5C-74AE-DA1E1F63107E}"/>
              </a:ext>
            </a:extLst>
          </p:cNvPr>
          <p:cNvSpPr/>
          <p:nvPr/>
        </p:nvSpPr>
        <p:spPr>
          <a:xfrm>
            <a:off x="0" y="269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TAS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067438-1BC4-B8E5-2ED3-5F4D48188B09}"/>
              </a:ext>
            </a:extLst>
          </p:cNvPr>
          <p:cNvGrpSpPr/>
          <p:nvPr/>
        </p:nvGrpSpPr>
        <p:grpSpPr>
          <a:xfrm>
            <a:off x="571013" y="921957"/>
            <a:ext cx="10840759" cy="1838740"/>
            <a:chOff x="361812" y="838920"/>
            <a:chExt cx="11049964" cy="18387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 Same Side Corner Rectangle 5">
                  <a:extLst>
                    <a:ext uri="{FF2B5EF4-FFF2-40B4-BE49-F238E27FC236}">
                      <a16:creationId xmlns:a16="http://schemas.microsoft.com/office/drawing/2014/main" id="{C3DAB9B1-BE7A-5895-7AAA-26913E889DCC}"/>
                    </a:ext>
                  </a:extLst>
                </p:cNvPr>
                <p:cNvSpPr/>
                <p:nvPr/>
              </p:nvSpPr>
              <p:spPr>
                <a:xfrm>
                  <a:off x="361812" y="838920"/>
                  <a:ext cx="11049964" cy="423709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400F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1400FE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1400F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1400FE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1400F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1400FE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rgbClr val="1400F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rgbClr val="1400FE"/>
                      </a:solidFill>
                    </a:rPr>
                    <a:t>-TAS equivalent to</a:t>
                  </a:r>
                </a:p>
              </p:txBody>
            </p:sp>
          </mc:Choice>
          <mc:Fallback xmlns="">
            <p:sp>
              <p:nvSpPr>
                <p:cNvPr id="6" name="Round Same Side Corner Rectangle 5">
                  <a:extLst>
                    <a:ext uri="{FF2B5EF4-FFF2-40B4-BE49-F238E27FC236}">
                      <a16:creationId xmlns:a16="http://schemas.microsoft.com/office/drawing/2014/main" id="{C3DAB9B1-BE7A-5895-7AAA-26913E889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12" y="838920"/>
                  <a:ext cx="11049964" cy="423709"/>
                </a:xfrm>
                <a:prstGeom prst="round2SameRect">
                  <a:avLst/>
                </a:prstGeom>
                <a:blipFill>
                  <a:blip r:embed="rId3"/>
                  <a:stretch>
                    <a:fillRect l="-351" t="-8571" b="-371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03343C1-56EB-3C41-85AF-EEA0E275E9C8}"/>
                    </a:ext>
                  </a:extLst>
                </p:cNvPr>
                <p:cNvSpPr/>
                <p:nvPr/>
              </p:nvSpPr>
              <p:spPr>
                <a:xfrm>
                  <a:off x="361812" y="1249126"/>
                  <a:ext cx="11049964" cy="14285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  <a:effectLst/>
                    </a:rPr>
                    <a:t>Partial Steiner Systems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r>
                    <a:rPr lang="en-US" sz="2400" dirty="0">
                      <a:solidFill>
                        <a:schemeClr val="tx1"/>
                      </a:solidFill>
                      <a:effectLst/>
                    </a:rPr>
                    <a:t>Binary Constant Weight Codes (weight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effectLst/>
                    </a:rPr>
                    <a:t>, distance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≥2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effectLst/>
                    </a:rPr>
                    <a:t>)</a:t>
                  </a:r>
                </a:p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Uniform Subsets with Restricted Intersections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|&lt;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03343C1-56EB-3C41-85AF-EEA0E275E9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12" y="1249126"/>
                  <a:ext cx="11049964" cy="1428534"/>
                </a:xfrm>
                <a:prstGeom prst="rect">
                  <a:avLst/>
                </a:prstGeom>
                <a:blipFill>
                  <a:blip r:embed="rId4"/>
                  <a:stretch>
                    <a:fillRect l="-937" b="-17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9EF002-D1D6-79A5-941F-443F9565F555}"/>
              </a:ext>
            </a:extLst>
          </p:cNvPr>
          <p:cNvGrpSpPr/>
          <p:nvPr/>
        </p:nvGrpSpPr>
        <p:grpSpPr>
          <a:xfrm>
            <a:off x="571012" y="3013194"/>
            <a:ext cx="10840759" cy="1230405"/>
            <a:chOff x="361812" y="838920"/>
            <a:chExt cx="11049964" cy="1270877"/>
          </a:xfrm>
        </p:grpSpPr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EB041DFF-926D-94BA-9B1F-E1CDEB5C2F10}"/>
                </a:ext>
              </a:extLst>
            </p:cNvPr>
            <p:cNvSpPr/>
            <p:nvPr/>
          </p:nvSpPr>
          <p:spPr>
            <a:xfrm>
              <a:off x="361812" y="838920"/>
              <a:ext cx="11049964" cy="4237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1400FE"/>
                  </a:solidFill>
                </a:rPr>
                <a:t>Size bound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81DD707-D226-2363-99A7-CE97FA1CE637}"/>
                    </a:ext>
                  </a:extLst>
                </p:cNvPr>
                <p:cNvSpPr/>
                <p:nvPr/>
              </p:nvSpPr>
              <p:spPr>
                <a:xfrm>
                  <a:off x="361812" y="1249127"/>
                  <a:ext cx="11049964" cy="860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Max number of minimal sets: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. (Johnson Bound)</a:t>
                  </a:r>
                </a:p>
                <a:p>
                  <a:pPr marL="800100" lvl="1" indent="-342900">
                    <a:buFont typeface="Arial" panose="020B0604020202020204" pitchFamily="34" charset="0"/>
                    <a:buChar char="•"/>
                  </a:pPr>
                  <a:r>
                    <a:rPr lang="en-US" sz="2400" b="0" dirty="0">
                      <a:solidFill>
                        <a:schemeClr val="tx1"/>
                      </a:solidFill>
                      <a:effectLst/>
                    </a:rPr>
                    <a:t>Equality holds </a:t>
                  </a:r>
                  <a:r>
                    <a:rPr lang="en-US" sz="2400" b="0" i="1" dirty="0" err="1">
                      <a:solidFill>
                        <a:schemeClr val="tx1"/>
                      </a:solidFill>
                      <a:effectLst/>
                    </a:rPr>
                    <a:t>iff</a:t>
                  </a:r>
                  <a:r>
                    <a:rPr lang="en-US" sz="2400" b="0" dirty="0">
                      <a:solidFill>
                        <a:schemeClr val="tx1"/>
                      </a:solidFill>
                      <a:effectLst/>
                    </a:rPr>
                    <a:t> a Steiner System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0" dirty="0">
                      <a:solidFill>
                        <a:schemeClr val="tx1"/>
                      </a:solidFill>
                      <a:effectLst/>
                    </a:rPr>
                    <a:t> exists.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81DD707-D226-2363-99A7-CE97FA1CE6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12" y="1249127"/>
                  <a:ext cx="11049964" cy="860670"/>
                </a:xfrm>
                <a:prstGeom prst="rect">
                  <a:avLst/>
                </a:prstGeom>
                <a:blipFill>
                  <a:blip r:embed="rId5"/>
                  <a:stretch>
                    <a:fillRect l="-937" t="-4478" b="-194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BA66D1-84D0-571D-B7C3-6CA487517A02}"/>
              </a:ext>
            </a:extLst>
          </p:cNvPr>
          <p:cNvGrpSpPr/>
          <p:nvPr/>
        </p:nvGrpSpPr>
        <p:grpSpPr>
          <a:xfrm>
            <a:off x="571011" y="4532755"/>
            <a:ext cx="10840759" cy="1823595"/>
            <a:chOff x="361812" y="838920"/>
            <a:chExt cx="11049964" cy="1883578"/>
          </a:xfrm>
        </p:grpSpPr>
        <p:sp>
          <p:nvSpPr>
            <p:cNvPr id="15" name="Round Same Side Corner Rectangle 14">
              <a:extLst>
                <a:ext uri="{FF2B5EF4-FFF2-40B4-BE49-F238E27FC236}">
                  <a16:creationId xmlns:a16="http://schemas.microsoft.com/office/drawing/2014/main" id="{A24F8E06-5415-339C-1D10-08412A147D35}"/>
                </a:ext>
              </a:extLst>
            </p:cNvPr>
            <p:cNvSpPr/>
            <p:nvPr/>
          </p:nvSpPr>
          <p:spPr>
            <a:xfrm>
              <a:off x="361812" y="838920"/>
              <a:ext cx="11049964" cy="4237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1400FE"/>
                  </a:solidFill>
                </a:rPr>
                <a:t>Constructions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7953E39-8E5E-8BB5-9C7D-A2D705C36C10}"/>
                    </a:ext>
                  </a:extLst>
                </p:cNvPr>
                <p:cNvSpPr/>
                <p:nvPr/>
              </p:nvSpPr>
              <p:spPr>
                <a:xfrm>
                  <a:off x="361812" y="1249127"/>
                  <a:ext cx="11049964" cy="14733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dirty="0">
                      <a:solidFill>
                        <a:schemeClr val="tx1"/>
                      </a:solidFill>
                    </a:rPr>
                    <a:t>Optimal size TAS based on Steiner systems or optimal constant weight codes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dirty="0">
                      <a:solidFill>
                        <a:schemeClr val="tx1"/>
                      </a:solidFill>
                    </a:rPr>
                    <a:t>Near optimal size TAS based on Reed-Solomon Code and AG Codes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dirty="0">
                      <a:solidFill>
                        <a:schemeClr val="tx1"/>
                      </a:solidFill>
                    </a:rPr>
                    <a:t>High robustness TAS with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for fixed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7953E39-8E5E-8BB5-9C7D-A2D705C36C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12" y="1249127"/>
                  <a:ext cx="11049964" cy="1473371"/>
                </a:xfrm>
                <a:prstGeom prst="rect">
                  <a:avLst/>
                </a:prstGeom>
                <a:blipFill>
                  <a:blip r:embed="rId6"/>
                  <a:stretch>
                    <a:fillRect l="-820" b="-17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454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E563B-FC15-85DA-A7AD-2696E251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B9F4A3-AB07-4787-755A-BCF0BC61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0A5C85-C623-5586-82C4-F173DEC1F19F}"/>
              </a:ext>
            </a:extLst>
          </p:cNvPr>
          <p:cNvSpPr/>
          <p:nvPr/>
        </p:nvSpPr>
        <p:spPr>
          <a:xfrm>
            <a:off x="0" y="269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Efficient VSS on TAS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C71BB7-B113-A1C4-D7A0-E7D8FFB5A9D6}"/>
              </a:ext>
            </a:extLst>
          </p:cNvPr>
          <p:cNvGrpSpPr/>
          <p:nvPr/>
        </p:nvGrpSpPr>
        <p:grpSpPr>
          <a:xfrm>
            <a:off x="675620" y="1282262"/>
            <a:ext cx="10840759" cy="3163615"/>
            <a:chOff x="361812" y="838920"/>
            <a:chExt cx="11049964" cy="2277012"/>
          </a:xfrm>
        </p:grpSpPr>
        <p:sp>
          <p:nvSpPr>
            <p:cNvPr id="7" name="Round Same Side Corner Rectangle 6">
              <a:extLst>
                <a:ext uri="{FF2B5EF4-FFF2-40B4-BE49-F238E27FC236}">
                  <a16:creationId xmlns:a16="http://schemas.microsoft.com/office/drawing/2014/main" id="{B2E773C6-E08F-47BF-FB57-5B3027EF29AB}"/>
                </a:ext>
              </a:extLst>
            </p:cNvPr>
            <p:cNvSpPr/>
            <p:nvPr/>
          </p:nvSpPr>
          <p:spPr>
            <a:xfrm>
              <a:off x="361812" y="838920"/>
              <a:ext cx="11049964" cy="4237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1400FE"/>
                  </a:solidFill>
                </a:rPr>
                <a:t>Efficient construction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14DB96E-8560-E596-E86D-815080AB6157}"/>
                    </a:ext>
                  </a:extLst>
                </p:cNvPr>
                <p:cNvSpPr/>
                <p:nvPr/>
              </p:nvSpPr>
              <p:spPr>
                <a:xfrm>
                  <a:off x="361812" y="1249126"/>
                  <a:ext cx="11049964" cy="18668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,2)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-TAS with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info rate </a:t>
                  </a:r>
                </a:p>
                <a:p>
                  <a:pPr marL="800100" lvl="1" indent="-342900">
                    <a:buFont typeface="Courier New" panose="02070309020205020404" pitchFamily="49" charset="0"/>
                    <a:buChar char="o"/>
                  </a:pP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info rate with a generic construction (</a:t>
                  </a:r>
                  <a:r>
                    <a:rPr lang="en-US" sz="2400" dirty="0" err="1">
                      <a:solidFill>
                        <a:schemeClr val="tx1"/>
                      </a:solidFill>
                    </a:rPr>
                    <a:t>Benaloh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-Leichter[BL88])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dirty="0">
                      <a:solidFill>
                        <a:schemeClr val="tx1"/>
                      </a:solidFill>
                    </a:rPr>
                    <a:t>Decomposition into star structures </a:t>
                  </a:r>
                  <a:r>
                    <a:rPr lang="en-US" sz="2400" b="0" dirty="0">
                      <a:solidFill>
                        <a:schemeClr val="tx1"/>
                      </a:solidFill>
                      <a:effectLst/>
                    </a:rPr>
                    <a:t>[MJC02] + standard techniques [BL88, Stinson92]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b="0" dirty="0">
                      <a:solidFill>
                        <a:schemeClr val="tx1"/>
                      </a:solidFill>
                      <a:effectLst/>
                    </a:rPr>
                    <a:t>Apply generic compilers (e.g., [BDOX16]) to make the secret sharing scheme verifiable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14DB96E-8560-E596-E86D-815080AB61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12" y="1249126"/>
                  <a:ext cx="11049964" cy="1866806"/>
                </a:xfrm>
                <a:prstGeom prst="rect">
                  <a:avLst/>
                </a:prstGeom>
                <a:blipFill>
                  <a:blip r:embed="rId2"/>
                  <a:stretch>
                    <a:fillRect l="-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91855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BEA00-BBFD-3FBF-379E-B55FEBF1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9CC64-5AC4-0835-D907-542560A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F3A75-25AE-C8EC-D5A6-FE102461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55FD6F-3DB2-B767-9C1F-8059315B5485}"/>
              </a:ext>
            </a:extLst>
          </p:cNvPr>
          <p:cNvSpPr/>
          <p:nvPr/>
        </p:nvSpPr>
        <p:spPr>
          <a:xfrm>
            <a:off x="0" y="269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Summary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1345A-5D79-A6A3-8661-DA74387F1799}"/>
              </a:ext>
            </a:extLst>
          </p:cNvPr>
          <p:cNvSpPr txBox="1"/>
          <p:nvPr/>
        </p:nvSpPr>
        <p:spPr>
          <a:xfrm>
            <a:off x="422378" y="965281"/>
            <a:ext cx="1117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</a:rPr>
              <a:t>Addressed privacy-targeted collusion in VSS with rationality and TAS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C668F3-DF54-A4D8-86BF-96ACB87B69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797"/>
          <a:stretch/>
        </p:blipFill>
        <p:spPr>
          <a:xfrm>
            <a:off x="422378" y="1426946"/>
            <a:ext cx="10992411" cy="1843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4B3EE9-CF51-F718-E2AA-935FC728E972}"/>
              </a:ext>
            </a:extLst>
          </p:cNvPr>
          <p:cNvSpPr txBox="1"/>
          <p:nvPr/>
        </p:nvSpPr>
        <p:spPr>
          <a:xfrm>
            <a:off x="422378" y="342900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</a:rPr>
              <a:t>Introduced, analyzed and constructed 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</a:rPr>
              <a:t>Developed efficient VSS on TAS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4EC5E-A269-AABE-009D-34E064E99A79}"/>
              </a:ext>
            </a:extLst>
          </p:cNvPr>
          <p:cNvSpPr txBox="1"/>
          <p:nvPr/>
        </p:nvSpPr>
        <p:spPr>
          <a:xfrm>
            <a:off x="422378" y="4512887"/>
            <a:ext cx="109924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effectLst/>
              </a:rPr>
              <a:t>Key Takeaway</a:t>
            </a:r>
          </a:p>
          <a:p>
            <a:pPr>
              <a:buNone/>
            </a:pPr>
            <a:r>
              <a:rPr lang="en-US" sz="2400" b="0" dirty="0">
                <a:effectLst/>
              </a:rPr>
              <a:t>By leveraging </a:t>
            </a:r>
            <a:r>
              <a:rPr lang="en-US" sz="2400" b="0" u="sng" dirty="0">
                <a:effectLst/>
              </a:rPr>
              <a:t>rationality</a:t>
            </a:r>
            <a:r>
              <a:rPr lang="en-US" sz="2400" b="0" dirty="0">
                <a:effectLst/>
              </a:rPr>
              <a:t> and </a:t>
            </a:r>
            <a:r>
              <a:rPr lang="en-US" sz="2400" b="0" u="sng" dirty="0">
                <a:effectLst/>
              </a:rPr>
              <a:t>structured access structure</a:t>
            </a:r>
            <a:r>
              <a:rPr lang="en-US" sz="2400" b="0" dirty="0">
                <a:effectLst/>
              </a:rPr>
              <a:t> (TAS), we can deter collusion and achieve optimal fairness guarantees in VSS. The choice of mechanism and TAS involves trade-offs between </a:t>
            </a:r>
            <a:r>
              <a:rPr lang="en-US" sz="2400" b="0" i="1" dirty="0">
                <a:effectLst/>
              </a:rPr>
              <a:t>generality, effectiveness, fairness, and robustness</a:t>
            </a:r>
            <a:r>
              <a:rPr lang="en-US" sz="2400" b="0" dirty="0"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0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0A7F49-050E-763C-FB83-3FC515E2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EB280-F8DE-F211-4F3E-EDEB51C7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7B7DF7-12AD-4ADF-D339-1E4C30FBFFFF}"/>
              </a:ext>
            </a:extLst>
          </p:cNvPr>
          <p:cNvSpPr/>
          <p:nvPr/>
        </p:nvSpPr>
        <p:spPr>
          <a:xfrm>
            <a:off x="0" y="269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Some Open Problems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4DC49A-3977-E9BE-16AD-5D3F5BEC2CB5}"/>
                  </a:ext>
                </a:extLst>
              </p:cNvPr>
              <p:cNvSpPr txBox="1"/>
              <p:nvPr/>
            </p:nvSpPr>
            <p:spPr>
              <a:xfrm>
                <a:off x="510734" y="1049363"/>
                <a:ext cx="1117053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effectLst/>
                  </a:rPr>
                  <a:t>Collusion deterrence in generic MPC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New mechanisms from TAS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Other structured access structures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effectLst/>
                  </a:rPr>
                  <a:t>New </a:t>
                </a:r>
                <a:r>
                  <a:rPr lang="en-US" sz="2400" dirty="0"/>
                  <a:t>and efficient </a:t>
                </a:r>
                <a:r>
                  <a:rPr lang="en-US" sz="2400" b="0" dirty="0">
                    <a:effectLst/>
                  </a:rPr>
                  <a:t>TAS constructions for general parameters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New and efficient </a:t>
                </a:r>
                <a:r>
                  <a:rPr lang="en-US" sz="2400" b="0" dirty="0">
                    <a:effectLst/>
                  </a:rPr>
                  <a:t>VSS constructions for general parameters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effectLst/>
                  </a:rPr>
                  <a:t>Collusion </a:t>
                </a:r>
                <a:r>
                  <a:rPr lang="en-US" sz="2400" dirty="0"/>
                  <a:t>deterrence based on n</a:t>
                </a:r>
                <a:r>
                  <a:rPr lang="en-US" sz="2400" b="0" dirty="0">
                    <a:effectLst/>
                  </a:rPr>
                  <a:t>on-monotone access structures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Analyze robustness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effectLst/>
                  </a:rPr>
                  <a:t> in different parameter regions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4DC49A-3977-E9BE-16AD-5D3F5BEC2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34" y="1049363"/>
                <a:ext cx="11170532" cy="2677656"/>
              </a:xfrm>
              <a:prstGeom prst="rect">
                <a:avLst/>
              </a:prstGeom>
              <a:blipFill>
                <a:blip r:embed="rId2"/>
                <a:stretch>
                  <a:fillRect l="-795" t="-188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9BB9E9B-BBF5-2D77-E23A-44C582B91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71" y="3727019"/>
            <a:ext cx="8994220" cy="29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8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273C8-CC23-370F-42B6-A35D15B8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9907-B893-D446-BA7E-0C6C8A089D58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60210-3E5F-F23C-AFAE-AC541029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0891C9-428D-2001-99EB-0E20C8D38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10" y="977315"/>
            <a:ext cx="11032580" cy="49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D1B236-A4E2-2245-8048-923A2E33636A}"/>
              </a:ext>
            </a:extLst>
          </p:cNvPr>
          <p:cNvSpPr/>
          <p:nvPr/>
        </p:nvSpPr>
        <p:spPr>
          <a:xfrm>
            <a:off x="0" y="0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Verifiable Secret Sharing</a:t>
            </a:r>
            <a:r>
              <a:rPr lang="zh-CN" alt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cs typeface="Didot" panose="02000503000000020003" pitchFamily="2" charset="-79"/>
              </a:rPr>
              <a:t>(VSS)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C177CD-040F-D14E-B7C1-139B1928447D}"/>
                  </a:ext>
                </a:extLst>
              </p:cNvPr>
              <p:cNvSpPr txBox="1"/>
              <p:nvPr/>
            </p:nvSpPr>
            <p:spPr>
              <a:xfrm>
                <a:off x="557528" y="1180561"/>
                <a:ext cx="11398204" cy="7230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300" b="1" dirty="0">
                    <a:latin typeface="Cambria" panose="02040503050406030204" pitchFamily="18" charset="0"/>
                  </a:rPr>
                  <a:t>Secret-sharing scheme </a:t>
                </a:r>
                <a:r>
                  <a:rPr lang="en-US" dirty="0">
                    <a:latin typeface="Cambria" panose="02040503050406030204" pitchFamily="18" charset="0"/>
                    <a:cs typeface="Didot" panose="02000503000000020003" pitchFamily="2" charset="-79"/>
                  </a:rPr>
                  <a:t>[Shamir79, Blakley79]:</a:t>
                </a:r>
                <a:r>
                  <a:rPr lang="en-US" dirty="0">
                    <a:latin typeface="Cambria" panose="02040503050406030204" pitchFamily="18" charset="0"/>
                  </a:rPr>
                  <a:t> </a:t>
                </a:r>
                <a:r>
                  <a:rPr lang="en-US" sz="2300" dirty="0">
                    <a:latin typeface="Cambria" panose="02040503050406030204" pitchFamily="18" charset="0"/>
                  </a:rPr>
                  <a:t>a </a:t>
                </a:r>
                <a:r>
                  <a:rPr lang="en-US" sz="2300" i="1" dirty="0">
                    <a:latin typeface="Cambria" panose="02040503050406030204" pitchFamily="18" charset="0"/>
                  </a:rPr>
                  <a:t>dealer</a:t>
                </a:r>
                <a:r>
                  <a:rPr lang="en-US" sz="2300" dirty="0">
                    <a:latin typeface="Cambria" panose="02040503050406030204" pitchFamily="18" charset="0"/>
                  </a:rPr>
                  <a:t> shares a secret among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300" dirty="0">
                    <a:latin typeface="Cambria" panose="02040503050406030204" pitchFamily="18" charset="0"/>
                  </a:rPr>
                  <a:t> </a:t>
                </a:r>
                <a:r>
                  <a:rPr lang="en-US" sz="2300" i="1" dirty="0">
                    <a:latin typeface="Cambria" panose="02040503050406030204" pitchFamily="18" charset="0"/>
                  </a:rPr>
                  <a:t>share-holding parties </a:t>
                </a:r>
                <a:r>
                  <a:rPr lang="en-US" sz="2300" dirty="0">
                    <a:latin typeface="Cambria" panose="02040503050406030204" pitchFamily="18" charset="0"/>
                  </a:rPr>
                  <a:t>according to an access structure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</a:rPr>
                      <m:t>𝓐</m:t>
                    </m:r>
                    <m:r>
                      <a:rPr lang="en-US" sz="230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US" sz="23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C177CD-040F-D14E-B7C1-139B19284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28" y="1180561"/>
                <a:ext cx="11398204" cy="723083"/>
              </a:xfrm>
              <a:prstGeom prst="rect">
                <a:avLst/>
              </a:prstGeom>
              <a:blipFill>
                <a:blip r:embed="rId3"/>
                <a:stretch>
                  <a:fillRect l="-1557" t="-14035" r="-222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699BB-612D-324C-BC4E-0723C1BA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8D90E2-D659-F141-9DAF-C909567B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F96E-7853-354B-91D3-65965A531898}" type="datetime1">
              <a:rPr lang="en-US" smtClean="0"/>
              <a:t>5/5/25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B716F4-AFD9-6B33-D4E3-19D2C4E7A47D}"/>
              </a:ext>
            </a:extLst>
          </p:cNvPr>
          <p:cNvGrpSpPr/>
          <p:nvPr/>
        </p:nvGrpSpPr>
        <p:grpSpPr>
          <a:xfrm>
            <a:off x="5476763" y="2543724"/>
            <a:ext cx="731520" cy="731520"/>
            <a:chOff x="5638800" y="1639953"/>
            <a:chExt cx="731520" cy="7315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C648E9-B5AF-08C4-0F21-6BE97DD9DD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8800" y="1639953"/>
              <a:ext cx="731520" cy="73152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D512E5-1EA8-BB67-0E8B-6935A443D4E5}"/>
                    </a:ext>
                  </a:extLst>
                </p:cNvPr>
                <p:cNvSpPr txBox="1"/>
                <p:nvPr/>
              </p:nvSpPr>
              <p:spPr>
                <a:xfrm>
                  <a:off x="5741860" y="1744103"/>
                  <a:ext cx="5254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D512E5-1EA8-BB67-0E8B-6935A443D4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1860" y="1744103"/>
                  <a:ext cx="52540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64D83-5C44-2FAA-6EF8-3369F30D2487}"/>
                  </a:ext>
                </a:extLst>
              </p:cNvPr>
              <p:cNvSpPr txBox="1"/>
              <p:nvPr/>
            </p:nvSpPr>
            <p:spPr>
              <a:xfrm>
                <a:off x="6227610" y="2524764"/>
                <a:ext cx="21665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mbria" panose="02040503050406030204" pitchFamily="18" charset="0"/>
                  </a:rPr>
                  <a:t>Dealer</a:t>
                </a:r>
              </a:p>
              <a:p>
                <a:r>
                  <a:rPr lang="en-US" sz="2000" b="0" dirty="0">
                    <a:latin typeface="Cambria" panose="02040503050406030204" pitchFamily="18" charset="0"/>
                  </a:rPr>
                  <a:t>Secret: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64D83-5C44-2FAA-6EF8-3369F30D2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10" y="2524764"/>
                <a:ext cx="2166555" cy="707886"/>
              </a:xfrm>
              <a:prstGeom prst="rect">
                <a:avLst/>
              </a:prstGeom>
              <a:blipFill>
                <a:blip r:embed="rId5"/>
                <a:stretch>
                  <a:fillRect l="-2924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D194383-0E24-DBA7-9A6C-EA4B85AD825B}"/>
              </a:ext>
            </a:extLst>
          </p:cNvPr>
          <p:cNvGrpSpPr/>
          <p:nvPr/>
        </p:nvGrpSpPr>
        <p:grpSpPr>
          <a:xfrm>
            <a:off x="2102217" y="4314893"/>
            <a:ext cx="640080" cy="640080"/>
            <a:chOff x="2264254" y="3411122"/>
            <a:chExt cx="640080" cy="6400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0FBC94-03D5-BFBE-2CB6-1F427400CD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64254" y="3411122"/>
              <a:ext cx="6400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5D0758-78AF-C9C3-296A-3934B74E47DE}"/>
                    </a:ext>
                  </a:extLst>
                </p:cNvPr>
                <p:cNvSpPr txBox="1"/>
                <p:nvPr/>
              </p:nvSpPr>
              <p:spPr>
                <a:xfrm>
                  <a:off x="2371864" y="3515718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5D0758-78AF-C9C3-296A-3934B74E47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1864" y="3515718"/>
                  <a:ext cx="280526" cy="430887"/>
                </a:xfrm>
                <a:prstGeom prst="rect">
                  <a:avLst/>
                </a:prstGeom>
                <a:blipFill>
                  <a:blip r:embed="rId6"/>
                  <a:stretch>
                    <a:fillRect l="-26087" r="-30435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B24246-181D-BC0F-CEF2-E4338BE51C0E}"/>
              </a:ext>
            </a:extLst>
          </p:cNvPr>
          <p:cNvGrpSpPr/>
          <p:nvPr/>
        </p:nvGrpSpPr>
        <p:grpSpPr>
          <a:xfrm>
            <a:off x="9018019" y="4309576"/>
            <a:ext cx="640080" cy="640080"/>
            <a:chOff x="9180056" y="3405805"/>
            <a:chExt cx="640080" cy="6400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5DA473-0104-6EF2-2257-8C8BCD73D8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056" y="3405805"/>
              <a:ext cx="6400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A04DA7-7039-6494-E7E1-B10E0292A68D}"/>
                    </a:ext>
                  </a:extLst>
                </p:cNvPr>
                <p:cNvSpPr txBox="1"/>
                <p:nvPr/>
              </p:nvSpPr>
              <p:spPr>
                <a:xfrm>
                  <a:off x="9287666" y="3510401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A04DA7-7039-6494-E7E1-B10E0292A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7666" y="3510401"/>
                  <a:ext cx="280525" cy="430887"/>
                </a:xfrm>
                <a:prstGeom prst="rect">
                  <a:avLst/>
                </a:prstGeom>
                <a:blipFill>
                  <a:blip r:embed="rId7"/>
                  <a:stretch>
                    <a:fillRect l="-30435" r="-26087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387B1C-F38E-AC89-F581-505284869BA4}"/>
              </a:ext>
            </a:extLst>
          </p:cNvPr>
          <p:cNvGrpSpPr/>
          <p:nvPr/>
        </p:nvGrpSpPr>
        <p:grpSpPr>
          <a:xfrm>
            <a:off x="3550981" y="4317409"/>
            <a:ext cx="640080" cy="640080"/>
            <a:chOff x="3713018" y="3413638"/>
            <a:chExt cx="640080" cy="6400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3123E6-C628-4663-6A44-5954DC0B9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3018" y="3413638"/>
              <a:ext cx="6400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A0C449E-92C8-AC6F-3C0D-F4EDED4A94B8}"/>
                    </a:ext>
                  </a:extLst>
                </p:cNvPr>
                <p:cNvSpPr txBox="1"/>
                <p:nvPr/>
              </p:nvSpPr>
              <p:spPr>
                <a:xfrm>
                  <a:off x="3820628" y="3518234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A0C449E-92C8-AC6F-3C0D-F4EDED4A94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628" y="3518234"/>
                  <a:ext cx="280526" cy="430887"/>
                </a:xfrm>
                <a:prstGeom prst="rect">
                  <a:avLst/>
                </a:prstGeom>
                <a:blipFill>
                  <a:blip r:embed="rId8"/>
                  <a:stretch>
                    <a:fillRect l="-25000" r="-25000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FBF7DB-B505-139A-A002-963D3FD3B38F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 flipH="1">
            <a:off x="2422257" y="3275244"/>
            <a:ext cx="3420266" cy="10396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411C25-A54C-20CB-89A8-FAE3B2F665FD}"/>
              </a:ext>
            </a:extLst>
          </p:cNvPr>
          <p:cNvCxnSpPr>
            <a:cxnSpLocks/>
            <a:stCxn id="7" idx="4"/>
            <a:endCxn id="15" idx="0"/>
          </p:cNvCxnSpPr>
          <p:nvPr/>
        </p:nvCxnSpPr>
        <p:spPr>
          <a:xfrm flipH="1">
            <a:off x="3871021" y="3275244"/>
            <a:ext cx="1971502" cy="1042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DF8162-FE40-34BF-AC8F-AEC7D65A83C1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5842523" y="3275244"/>
            <a:ext cx="3495536" cy="1034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CBDEFDE-FA54-5873-26AB-A3B046E7BF5D}"/>
                  </a:ext>
                </a:extLst>
              </p:cNvPr>
              <p:cNvSpPr txBox="1"/>
              <p:nvPr/>
            </p:nvSpPr>
            <p:spPr>
              <a:xfrm>
                <a:off x="1981227" y="3260559"/>
                <a:ext cx="27459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Cambria" panose="02040503050406030204" pitchFamily="18" charset="0"/>
                  </a:rPr>
                  <a:t>Secret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CBDEFDE-FA54-5873-26AB-A3B046E7B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27" y="3260559"/>
                <a:ext cx="2745945" cy="400110"/>
              </a:xfrm>
              <a:prstGeom prst="rect">
                <a:avLst/>
              </a:prstGeom>
              <a:blipFill>
                <a:blip r:embed="rId9"/>
                <a:stretch>
                  <a:fillRect l="-2315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DE7FD5-980F-6DB8-513A-81FC944EC9D2}"/>
                  </a:ext>
                </a:extLst>
              </p:cNvPr>
              <p:cNvSpPr txBox="1"/>
              <p:nvPr/>
            </p:nvSpPr>
            <p:spPr>
              <a:xfrm>
                <a:off x="4254415" y="3595013"/>
                <a:ext cx="472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DE7FD5-980F-6DB8-513A-81FC944EC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415" y="3595013"/>
                <a:ext cx="47275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2AFE0C-6991-E075-E7C7-35A7D6EFB697}"/>
                  </a:ext>
                </a:extLst>
              </p:cNvPr>
              <p:cNvSpPr txBox="1"/>
              <p:nvPr/>
            </p:nvSpPr>
            <p:spPr>
              <a:xfrm>
                <a:off x="7913689" y="3564060"/>
                <a:ext cx="472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2AFE0C-6991-E075-E7C7-35A7D6EFB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689" y="3564060"/>
                <a:ext cx="47275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8FF165-FCB0-58F7-9270-139F6233B5C9}"/>
                  </a:ext>
                </a:extLst>
              </p:cNvPr>
              <p:cNvSpPr txBox="1"/>
              <p:nvPr/>
            </p:nvSpPr>
            <p:spPr>
              <a:xfrm>
                <a:off x="8397475" y="2683995"/>
                <a:ext cx="2007088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8FF165-FCB0-58F7-9270-139F6233B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475" y="2683995"/>
                <a:ext cx="200708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58264C-3D06-F6A7-89C7-FD8533C14A72}"/>
                  </a:ext>
                </a:extLst>
              </p:cNvPr>
              <p:cNvSpPr txBox="1"/>
              <p:nvPr/>
            </p:nvSpPr>
            <p:spPr>
              <a:xfrm>
                <a:off x="843185" y="5085424"/>
                <a:ext cx="3501856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𝑅𝑒𝑐𝑜𝑛𝑠𝑡𝑟𝑢𝑐𝑡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58264C-3D06-F6A7-89C7-FD8533C14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85" y="5085424"/>
                <a:ext cx="3501856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1B0CBB76-3311-A8D9-2ACD-B372C95DDAD0}"/>
              </a:ext>
            </a:extLst>
          </p:cNvPr>
          <p:cNvSpPr/>
          <p:nvPr/>
        </p:nvSpPr>
        <p:spPr>
          <a:xfrm>
            <a:off x="8298204" y="2291394"/>
            <a:ext cx="309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Share generation algorithm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DA80316-E680-8B6A-DA9F-FAF7D8CE24F6}"/>
              </a:ext>
            </a:extLst>
          </p:cNvPr>
          <p:cNvSpPr/>
          <p:nvPr/>
        </p:nvSpPr>
        <p:spPr>
          <a:xfrm>
            <a:off x="675035" y="5949390"/>
            <a:ext cx="290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Reconstruction algorithm</a:t>
            </a:r>
            <a:endParaRPr lang="en-US" dirty="0"/>
          </a:p>
        </p:txBody>
      </p:sp>
      <p:pic>
        <p:nvPicPr>
          <p:cNvPr id="48" name="Graphic 47" descr="Badge 1 outline">
            <a:extLst>
              <a:ext uri="{FF2B5EF4-FFF2-40B4-BE49-F238E27FC236}">
                <a16:creationId xmlns:a16="http://schemas.microsoft.com/office/drawing/2014/main" id="{12B8C401-3862-5956-C6F0-573238B49B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26982" y="2244089"/>
            <a:ext cx="457200" cy="457200"/>
          </a:xfrm>
          <a:prstGeom prst="rect">
            <a:avLst/>
          </a:prstGeom>
        </p:spPr>
      </p:pic>
      <p:pic>
        <p:nvPicPr>
          <p:cNvPr id="50" name="Graphic 49" descr="Badge outline">
            <a:extLst>
              <a:ext uri="{FF2B5EF4-FFF2-40B4-BE49-F238E27FC236}">
                <a16:creationId xmlns:a16="http://schemas.microsoft.com/office/drawing/2014/main" id="{EA866A3A-EC94-E97F-22FB-42F6F08312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64696" y="5899150"/>
            <a:ext cx="45720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6404D7-218E-70FE-379B-46DAFE62FA4B}"/>
                  </a:ext>
                </a:extLst>
              </p:cNvPr>
              <p:cNvSpPr txBox="1"/>
              <p:nvPr/>
            </p:nvSpPr>
            <p:spPr>
              <a:xfrm>
                <a:off x="4607409" y="5324853"/>
                <a:ext cx="6977066" cy="10156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1400FF"/>
                    </a:solidFill>
                    <a:latin typeface="Cambria" panose="02040503050406030204" pitchFamily="18" charset="0"/>
                  </a:rPr>
                  <a:t>Security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000" b="1" dirty="0">
                    <a:latin typeface="Cambria" panose="02040503050406030204" pitchFamily="18" charset="0"/>
                  </a:rPr>
                  <a:t>Correctness</a:t>
                </a:r>
                <a:r>
                  <a:rPr lang="en-US" sz="2000" dirty="0">
                    <a:latin typeface="Cambria" panose="02040503050406030204" pitchFamily="18" charset="0"/>
                  </a:rPr>
                  <a:t> – any group in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𝓐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</a:rPr>
                  <a:t>can reconstruct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sz="2000" dirty="0">
                  <a:latin typeface="Cambria" panose="02040503050406030204" pitchFamily="18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000" b="1" dirty="0">
                    <a:latin typeface="Cambria" panose="02040503050406030204" pitchFamily="18" charset="0"/>
                  </a:rPr>
                  <a:t>Privacy</a:t>
                </a:r>
                <a:r>
                  <a:rPr lang="en-US" sz="2000" dirty="0">
                    <a:latin typeface="Cambria" panose="02040503050406030204" pitchFamily="18" charset="0"/>
                  </a:rPr>
                  <a:t> – any group </a:t>
                </a:r>
                <a:r>
                  <a:rPr lang="en-US" sz="2000" b="1" i="1" dirty="0">
                    <a:latin typeface="Cambria" panose="02040503050406030204" pitchFamily="18" charset="0"/>
                  </a:rPr>
                  <a:t>not</a:t>
                </a:r>
                <a:r>
                  <a:rPr lang="en-US" sz="2000" dirty="0">
                    <a:latin typeface="Cambria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𝓐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</a:rPr>
                  <a:t>learns no extra info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6404D7-218E-70FE-379B-46DAFE62F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09" y="5324853"/>
                <a:ext cx="6977066" cy="10156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1061DFE-8896-F204-4438-478B9CA6C027}"/>
              </a:ext>
            </a:extLst>
          </p:cNvPr>
          <p:cNvGrpSpPr/>
          <p:nvPr/>
        </p:nvGrpSpPr>
        <p:grpSpPr>
          <a:xfrm>
            <a:off x="4948492" y="4309576"/>
            <a:ext cx="640080" cy="640080"/>
            <a:chOff x="5110529" y="3405805"/>
            <a:chExt cx="640080" cy="64008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AC93338-9651-3118-AFF8-92171F49E4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0529" y="3405805"/>
              <a:ext cx="6400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4964FA9-466A-DEB7-4B1D-50CAD5D3F784}"/>
                    </a:ext>
                  </a:extLst>
                </p:cNvPr>
                <p:cNvSpPr txBox="1"/>
                <p:nvPr/>
              </p:nvSpPr>
              <p:spPr>
                <a:xfrm>
                  <a:off x="5218139" y="3510401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4964FA9-466A-DEB7-4B1D-50CAD5D3F7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139" y="3510401"/>
                  <a:ext cx="280526" cy="430887"/>
                </a:xfrm>
                <a:prstGeom prst="rect">
                  <a:avLst/>
                </a:prstGeom>
                <a:blipFill>
                  <a:blip r:embed="rId19"/>
                  <a:stretch>
                    <a:fillRect l="-26087" r="-30435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4542B0A-0928-7916-FD9A-03CA61ACB3FC}"/>
              </a:ext>
            </a:extLst>
          </p:cNvPr>
          <p:cNvCxnSpPr>
            <a:cxnSpLocks/>
            <a:stCxn id="7" idx="4"/>
            <a:endCxn id="53" idx="0"/>
          </p:cNvCxnSpPr>
          <p:nvPr/>
        </p:nvCxnSpPr>
        <p:spPr>
          <a:xfrm flipH="1">
            <a:off x="5268532" y="3275244"/>
            <a:ext cx="573991" cy="1034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C0260D-3C1F-02F3-69BD-4E7EC6E0CF5A}"/>
                  </a:ext>
                </a:extLst>
              </p:cNvPr>
              <p:cNvSpPr txBox="1"/>
              <p:nvPr/>
            </p:nvSpPr>
            <p:spPr>
              <a:xfrm>
                <a:off x="5141465" y="3578587"/>
                <a:ext cx="472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C0260D-3C1F-02F3-69BD-4E7EC6E0C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465" y="3578587"/>
                <a:ext cx="472757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15DDE51-6DAC-72EE-6E06-E12800B889BF}"/>
              </a:ext>
            </a:extLst>
          </p:cNvPr>
          <p:cNvGrpSpPr/>
          <p:nvPr/>
        </p:nvGrpSpPr>
        <p:grpSpPr>
          <a:xfrm>
            <a:off x="7707806" y="4316150"/>
            <a:ext cx="640080" cy="640080"/>
            <a:chOff x="9180056" y="3405805"/>
            <a:chExt cx="640080" cy="64008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CC05FB-11AF-9EC5-36B6-B37A92CB91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056" y="3405805"/>
              <a:ext cx="6400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0B60680-0549-83D9-F96A-78BB6E4F290B}"/>
                    </a:ext>
                  </a:extLst>
                </p:cNvPr>
                <p:cNvSpPr txBox="1"/>
                <p:nvPr/>
              </p:nvSpPr>
              <p:spPr>
                <a:xfrm>
                  <a:off x="9287666" y="3510401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0B60680-0549-83D9-F96A-78BB6E4F2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7666" y="3510401"/>
                  <a:ext cx="280526" cy="430887"/>
                </a:xfrm>
                <a:prstGeom prst="rect">
                  <a:avLst/>
                </a:prstGeom>
                <a:blipFill>
                  <a:blip r:embed="rId21"/>
                  <a:stretch>
                    <a:fillRect l="-30435" r="-30435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A0658F-9955-E9E5-EBCA-FBE46001D562}"/>
              </a:ext>
            </a:extLst>
          </p:cNvPr>
          <p:cNvGrpSpPr/>
          <p:nvPr/>
        </p:nvGrpSpPr>
        <p:grpSpPr>
          <a:xfrm>
            <a:off x="6397594" y="4316151"/>
            <a:ext cx="640080" cy="640080"/>
            <a:chOff x="5110529" y="3405805"/>
            <a:chExt cx="640080" cy="64008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882E927-857E-665B-1566-1592DC0EB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0529" y="3405805"/>
              <a:ext cx="6400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9AACB0-A188-0A4A-D905-F11939AE8B5A}"/>
                    </a:ext>
                  </a:extLst>
                </p:cNvPr>
                <p:cNvSpPr txBox="1"/>
                <p:nvPr/>
              </p:nvSpPr>
              <p:spPr>
                <a:xfrm>
                  <a:off x="5218139" y="3510401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9AACB0-A188-0A4A-D905-F11939AE8B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139" y="3510401"/>
                  <a:ext cx="280526" cy="430887"/>
                </a:xfrm>
                <a:prstGeom prst="rect">
                  <a:avLst/>
                </a:prstGeom>
                <a:blipFill>
                  <a:blip r:embed="rId22"/>
                  <a:stretch>
                    <a:fillRect l="-30435" r="-26087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67E60AE-9818-99AE-22BF-55C68C361993}"/>
              </a:ext>
            </a:extLst>
          </p:cNvPr>
          <p:cNvCxnSpPr>
            <a:cxnSpLocks/>
            <a:stCxn id="7" idx="4"/>
            <a:endCxn id="33" idx="0"/>
          </p:cNvCxnSpPr>
          <p:nvPr/>
        </p:nvCxnSpPr>
        <p:spPr>
          <a:xfrm>
            <a:off x="5842523" y="3275244"/>
            <a:ext cx="875111" cy="10409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D81D809-F9B7-4758-1E56-128A70C1CD9C}"/>
              </a:ext>
            </a:extLst>
          </p:cNvPr>
          <p:cNvCxnSpPr>
            <a:cxnSpLocks/>
            <a:stCxn id="7" idx="4"/>
            <a:endCxn id="25" idx="0"/>
          </p:cNvCxnSpPr>
          <p:nvPr/>
        </p:nvCxnSpPr>
        <p:spPr>
          <a:xfrm>
            <a:off x="5842523" y="3275244"/>
            <a:ext cx="2185323" cy="1040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A18B94-CF4D-AE87-3A51-EFCBD9781622}"/>
                  </a:ext>
                </a:extLst>
              </p:cNvPr>
              <p:cNvSpPr txBox="1"/>
              <p:nvPr/>
            </p:nvSpPr>
            <p:spPr>
              <a:xfrm>
                <a:off x="6267160" y="3609566"/>
                <a:ext cx="467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A18B94-CF4D-AE87-3A51-EFCBD9781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160" y="3609566"/>
                <a:ext cx="467757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4A7B871-1AAE-74BF-3921-77342C203F51}"/>
                  </a:ext>
                </a:extLst>
              </p:cNvPr>
              <p:cNvSpPr txBox="1"/>
              <p:nvPr/>
            </p:nvSpPr>
            <p:spPr>
              <a:xfrm>
                <a:off x="7154210" y="3593140"/>
                <a:ext cx="472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4A7B871-1AAE-74BF-3921-77342C20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210" y="3593140"/>
                <a:ext cx="472757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CCB6758-E91A-831F-FCF9-566312B3F262}"/>
                  </a:ext>
                </a:extLst>
              </p:cNvPr>
              <p:cNvSpPr txBox="1"/>
              <p:nvPr/>
            </p:nvSpPr>
            <p:spPr>
              <a:xfrm>
                <a:off x="439919" y="2146277"/>
                <a:ext cx="69251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1" dirty="0"/>
                  <a:t>Example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4,5,6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1,2,3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{1,2,3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,4,5,6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CCB6758-E91A-831F-FCF9-566312B3F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19" y="2146277"/>
                <a:ext cx="6925126" cy="430887"/>
              </a:xfrm>
              <a:prstGeom prst="rect">
                <a:avLst/>
              </a:prstGeom>
              <a:blipFill>
                <a:blip r:embed="rId25"/>
                <a:stretch>
                  <a:fillRect l="-1099" t="-555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C087CB3-59FC-9332-4D85-75CFB6FD0708}"/>
                  </a:ext>
                </a:extLst>
              </p:cNvPr>
              <p:cNvSpPr txBox="1"/>
              <p:nvPr/>
            </p:nvSpPr>
            <p:spPr>
              <a:xfrm>
                <a:off x="6246630" y="1854081"/>
                <a:ext cx="1667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C087CB3-59FC-9332-4D85-75CFB6FD0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30" y="1854081"/>
                <a:ext cx="1667059" cy="369332"/>
              </a:xfrm>
              <a:prstGeom prst="rect">
                <a:avLst/>
              </a:prstGeom>
              <a:blipFill>
                <a:blip r:embed="rId2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9E0659AF-27D8-6502-9BAC-65BD6A05306C}"/>
              </a:ext>
            </a:extLst>
          </p:cNvPr>
          <p:cNvSpPr txBox="1"/>
          <p:nvPr/>
        </p:nvSpPr>
        <p:spPr>
          <a:xfrm>
            <a:off x="557528" y="604469"/>
            <a:ext cx="10829612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</a:rPr>
              <a:t>VSS: </a:t>
            </a:r>
            <a:r>
              <a:rPr lang="en-US" sz="2400" dirty="0">
                <a:latin typeface="Cambria" panose="02040503050406030204" pitchFamily="18" charset="0"/>
              </a:rPr>
              <a:t>secret sharing scheme with verifiable shares</a:t>
            </a:r>
          </a:p>
        </p:txBody>
      </p:sp>
    </p:spTree>
    <p:extLst>
      <p:ext uri="{BB962C8B-B14F-4D97-AF65-F5344CB8AC3E}">
        <p14:creationId xmlns:p14="http://schemas.microsoft.com/office/powerpoint/2010/main" val="35482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9" grpId="0"/>
      <p:bldP spid="30" grpId="0"/>
      <p:bldP spid="31" grpId="0"/>
      <p:bldP spid="32" grpId="0" animBg="1"/>
      <p:bldP spid="35" grpId="0" animBg="1"/>
      <p:bldP spid="44" grpId="0"/>
      <p:bldP spid="46" grpId="0"/>
      <p:bldP spid="51" grpId="0" animBg="1"/>
      <p:bldP spid="58" grpId="0"/>
      <p:bldP spid="43" grpId="0"/>
      <p:bldP spid="45" grpId="0"/>
      <p:bldP spid="47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05808-29C8-20D4-5D6B-31A1FC6B2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E6F56068-B3DB-51FC-BAC5-B445777EA148}"/>
              </a:ext>
            </a:extLst>
          </p:cNvPr>
          <p:cNvSpPr/>
          <p:nvPr/>
        </p:nvSpPr>
        <p:spPr>
          <a:xfrm>
            <a:off x="1827103" y="3356371"/>
            <a:ext cx="4307387" cy="1344784"/>
          </a:xfrm>
          <a:prstGeom prst="ellipse">
            <a:avLst/>
          </a:prstGeom>
          <a:solidFill>
            <a:srgbClr val="FF99A7"/>
          </a:solidFill>
          <a:ln w="190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5945"/>
                      <a:gd name="connsiteY0" fmla="*/ 807900 h 1615800"/>
                      <a:gd name="connsiteX1" fmla="*/ 1372973 w 2745945"/>
                      <a:gd name="connsiteY1" fmla="*/ 0 h 1615800"/>
                      <a:gd name="connsiteX2" fmla="*/ 2745946 w 2745945"/>
                      <a:gd name="connsiteY2" fmla="*/ 807900 h 1615800"/>
                      <a:gd name="connsiteX3" fmla="*/ 1372973 w 2745945"/>
                      <a:gd name="connsiteY3" fmla="*/ 1615800 h 1615800"/>
                      <a:gd name="connsiteX4" fmla="*/ 0 w 2745945"/>
                      <a:gd name="connsiteY4" fmla="*/ 807900 h 1615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45945" h="1615800" extrusionOk="0">
                        <a:moveTo>
                          <a:pt x="0" y="807900"/>
                        </a:moveTo>
                        <a:cubicBezTo>
                          <a:pt x="-83439" y="310242"/>
                          <a:pt x="443329" y="64319"/>
                          <a:pt x="1372973" y="0"/>
                        </a:cubicBezTo>
                        <a:cubicBezTo>
                          <a:pt x="2225430" y="19828"/>
                          <a:pt x="2714136" y="362720"/>
                          <a:pt x="2745946" y="807900"/>
                        </a:cubicBezTo>
                        <a:cubicBezTo>
                          <a:pt x="2616534" y="1380469"/>
                          <a:pt x="2097199" y="1803982"/>
                          <a:pt x="1372973" y="1615800"/>
                        </a:cubicBezTo>
                        <a:cubicBezTo>
                          <a:pt x="532035" y="1570572"/>
                          <a:pt x="32200" y="1269476"/>
                          <a:pt x="0" y="8079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C506E2-51E0-47AA-FA07-26BDADE349AA}"/>
              </a:ext>
            </a:extLst>
          </p:cNvPr>
          <p:cNvSpPr/>
          <p:nvPr/>
        </p:nvSpPr>
        <p:spPr>
          <a:xfrm>
            <a:off x="0" y="0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The Collusion Problem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058DF-CE5F-1543-EDA7-FE59CEAA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7C5B46-1B61-8512-721D-8DB0EB72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F96E-7853-354B-91D3-65965A531898}" type="datetime1">
              <a:rPr lang="en-US" smtClean="0"/>
              <a:t>5/5/25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12257E-0756-78A0-BF7E-6B77278360EA}"/>
              </a:ext>
            </a:extLst>
          </p:cNvPr>
          <p:cNvGrpSpPr/>
          <p:nvPr/>
        </p:nvGrpSpPr>
        <p:grpSpPr>
          <a:xfrm>
            <a:off x="5553740" y="1968019"/>
            <a:ext cx="731520" cy="731520"/>
            <a:chOff x="5638800" y="1639953"/>
            <a:chExt cx="731520" cy="7315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CE4671-79BB-1982-1E44-0DCB0CBC0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8800" y="1639953"/>
              <a:ext cx="731520" cy="73152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720755F-5429-4869-94B4-F2A5807CD6B1}"/>
                    </a:ext>
                  </a:extLst>
                </p:cNvPr>
                <p:cNvSpPr txBox="1"/>
                <p:nvPr/>
              </p:nvSpPr>
              <p:spPr>
                <a:xfrm>
                  <a:off x="5741860" y="1744103"/>
                  <a:ext cx="5254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720755F-5429-4869-94B4-F2A5807CD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1860" y="1744103"/>
                  <a:ext cx="52540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DE679A-33DA-F984-7E90-E11A440E7E36}"/>
                  </a:ext>
                </a:extLst>
              </p:cNvPr>
              <p:cNvSpPr txBox="1"/>
              <p:nvPr/>
            </p:nvSpPr>
            <p:spPr>
              <a:xfrm>
                <a:off x="6304587" y="1949059"/>
                <a:ext cx="21665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mbria" panose="02040503050406030204" pitchFamily="18" charset="0"/>
                  </a:rPr>
                  <a:t>Dealer</a:t>
                </a:r>
              </a:p>
              <a:p>
                <a:r>
                  <a:rPr lang="en-US" sz="2000" b="0" dirty="0">
                    <a:latin typeface="Cambria" panose="02040503050406030204" pitchFamily="18" charset="0"/>
                  </a:rPr>
                  <a:t>Secret: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DE679A-33DA-F984-7E90-E11A440E7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87" y="1949059"/>
                <a:ext cx="2166555" cy="707886"/>
              </a:xfrm>
              <a:prstGeom prst="rect">
                <a:avLst/>
              </a:prstGeom>
              <a:blipFill>
                <a:blip r:embed="rId4"/>
                <a:stretch>
                  <a:fillRect l="-2907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473C66C-2E1A-C894-A962-4EDC15CB59DC}"/>
              </a:ext>
            </a:extLst>
          </p:cNvPr>
          <p:cNvGrpSpPr/>
          <p:nvPr/>
        </p:nvGrpSpPr>
        <p:grpSpPr>
          <a:xfrm>
            <a:off x="2179194" y="3739188"/>
            <a:ext cx="640080" cy="640080"/>
            <a:chOff x="2264254" y="3411122"/>
            <a:chExt cx="640080" cy="6400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F67718-25AD-BBB0-ADA9-267B605B6C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64254" y="3411122"/>
              <a:ext cx="6400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6565733-2B66-BB0F-E5ED-F69EA7F01F5A}"/>
                    </a:ext>
                  </a:extLst>
                </p:cNvPr>
                <p:cNvSpPr txBox="1"/>
                <p:nvPr/>
              </p:nvSpPr>
              <p:spPr>
                <a:xfrm>
                  <a:off x="2371864" y="3515718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6565733-2B66-BB0F-E5ED-F69EA7F01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1864" y="3515718"/>
                  <a:ext cx="280526" cy="430887"/>
                </a:xfrm>
                <a:prstGeom prst="rect">
                  <a:avLst/>
                </a:prstGeom>
                <a:blipFill>
                  <a:blip r:embed="rId5"/>
                  <a:stretch>
                    <a:fillRect l="-30435" r="-26087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4B2DEE-FE3E-AD05-478F-9B619A68AC11}"/>
              </a:ext>
            </a:extLst>
          </p:cNvPr>
          <p:cNvGrpSpPr/>
          <p:nvPr/>
        </p:nvGrpSpPr>
        <p:grpSpPr>
          <a:xfrm>
            <a:off x="9094996" y="3733871"/>
            <a:ext cx="640080" cy="640080"/>
            <a:chOff x="9180056" y="3405805"/>
            <a:chExt cx="640080" cy="6400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8CB001-D7D3-36C0-D73E-A850B0A9D6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056" y="3405805"/>
              <a:ext cx="6400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834AC17-D1A6-4941-E9E9-1FAC4959C276}"/>
                    </a:ext>
                  </a:extLst>
                </p:cNvPr>
                <p:cNvSpPr txBox="1"/>
                <p:nvPr/>
              </p:nvSpPr>
              <p:spPr>
                <a:xfrm>
                  <a:off x="9287666" y="3510401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834AC17-D1A6-4941-E9E9-1FAC4959C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7666" y="3510401"/>
                  <a:ext cx="280525" cy="430887"/>
                </a:xfrm>
                <a:prstGeom prst="rect">
                  <a:avLst/>
                </a:prstGeom>
                <a:blipFill>
                  <a:blip r:embed="rId6"/>
                  <a:stretch>
                    <a:fillRect l="-26087" r="-30435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739286-E8BE-2421-E6A7-8BCCBC59482C}"/>
              </a:ext>
            </a:extLst>
          </p:cNvPr>
          <p:cNvGrpSpPr/>
          <p:nvPr/>
        </p:nvGrpSpPr>
        <p:grpSpPr>
          <a:xfrm>
            <a:off x="3627958" y="3741704"/>
            <a:ext cx="640080" cy="640080"/>
            <a:chOff x="3713018" y="3413638"/>
            <a:chExt cx="640080" cy="6400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F0D5D3-EE42-1AEC-0FDE-F9D5F1C16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3018" y="3413638"/>
              <a:ext cx="6400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AC6990B-E796-2F08-51B8-0E21478A9D77}"/>
                    </a:ext>
                  </a:extLst>
                </p:cNvPr>
                <p:cNvSpPr txBox="1"/>
                <p:nvPr/>
              </p:nvSpPr>
              <p:spPr>
                <a:xfrm>
                  <a:off x="3820628" y="3518234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AC6990B-E796-2F08-51B8-0E21478A9D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628" y="3518234"/>
                  <a:ext cx="280526" cy="430887"/>
                </a:xfrm>
                <a:prstGeom prst="rect">
                  <a:avLst/>
                </a:prstGeom>
                <a:blipFill>
                  <a:blip r:embed="rId7"/>
                  <a:stretch>
                    <a:fillRect l="-30435" r="-26087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D541CF-81D1-CB52-D361-8A70FB409EF4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 flipH="1">
            <a:off x="2499234" y="2699539"/>
            <a:ext cx="3420266" cy="10396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7ABCAB-E927-A674-7D8A-3BFC02D87C85}"/>
              </a:ext>
            </a:extLst>
          </p:cNvPr>
          <p:cNvCxnSpPr>
            <a:cxnSpLocks/>
            <a:stCxn id="7" idx="4"/>
            <a:endCxn id="15" idx="0"/>
          </p:cNvCxnSpPr>
          <p:nvPr/>
        </p:nvCxnSpPr>
        <p:spPr>
          <a:xfrm flipH="1">
            <a:off x="3947998" y="2699539"/>
            <a:ext cx="1971502" cy="1042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C71DC7-E529-0825-FF70-E1A17701E53C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5919500" y="2699539"/>
            <a:ext cx="3495536" cy="1034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45B7AB-ECCB-88F5-600F-D56F548D896C}"/>
                  </a:ext>
                </a:extLst>
              </p:cNvPr>
              <p:cNvSpPr txBox="1"/>
              <p:nvPr/>
            </p:nvSpPr>
            <p:spPr>
              <a:xfrm>
                <a:off x="2058204" y="2684854"/>
                <a:ext cx="27459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Cambria" panose="02040503050406030204" pitchFamily="18" charset="0"/>
                  </a:rPr>
                  <a:t>Secret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45B7AB-ECCB-88F5-600F-D56F548D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204" y="2684854"/>
                <a:ext cx="2745945" cy="400110"/>
              </a:xfrm>
              <a:prstGeom prst="rect">
                <a:avLst/>
              </a:prstGeom>
              <a:blipFill>
                <a:blip r:embed="rId8"/>
                <a:stretch>
                  <a:fillRect l="-2765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46993A-0F40-85E7-3689-79A8278C5ECE}"/>
                  </a:ext>
                </a:extLst>
              </p:cNvPr>
              <p:cNvSpPr txBox="1"/>
              <p:nvPr/>
            </p:nvSpPr>
            <p:spPr>
              <a:xfrm>
                <a:off x="4331392" y="3019308"/>
                <a:ext cx="472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46993A-0F40-85E7-3689-79A8278C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92" y="3019308"/>
                <a:ext cx="47275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8DCF37-84D3-313A-93C9-ECD48E4C53C9}"/>
                  </a:ext>
                </a:extLst>
              </p:cNvPr>
              <p:cNvSpPr txBox="1"/>
              <p:nvPr/>
            </p:nvSpPr>
            <p:spPr>
              <a:xfrm>
                <a:off x="7990666" y="2988355"/>
                <a:ext cx="472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8DCF37-84D3-313A-93C9-ECD48E4C5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666" y="2988355"/>
                <a:ext cx="47275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2C4EA03-7C9D-5BE3-B5CA-CFC5D47C4EC9}"/>
              </a:ext>
            </a:extLst>
          </p:cNvPr>
          <p:cNvGrpSpPr/>
          <p:nvPr/>
        </p:nvGrpSpPr>
        <p:grpSpPr>
          <a:xfrm>
            <a:off x="5025469" y="3733871"/>
            <a:ext cx="640080" cy="640080"/>
            <a:chOff x="5110529" y="3405805"/>
            <a:chExt cx="640080" cy="64008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B6CCD5-517D-B84C-E581-3844B93EB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0529" y="3405805"/>
              <a:ext cx="6400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DEA651F-CCDB-D0EF-F477-3D2476044FC2}"/>
                    </a:ext>
                  </a:extLst>
                </p:cNvPr>
                <p:cNvSpPr txBox="1"/>
                <p:nvPr/>
              </p:nvSpPr>
              <p:spPr>
                <a:xfrm>
                  <a:off x="5218139" y="3510401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DEA651F-CCDB-D0EF-F477-3D2476044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139" y="3510401"/>
                  <a:ext cx="280526" cy="430887"/>
                </a:xfrm>
                <a:prstGeom prst="rect">
                  <a:avLst/>
                </a:prstGeom>
                <a:blipFill>
                  <a:blip r:embed="rId11"/>
                  <a:stretch>
                    <a:fillRect l="-30435" r="-26087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0774D31-E016-53B9-437C-88313C272F02}"/>
              </a:ext>
            </a:extLst>
          </p:cNvPr>
          <p:cNvCxnSpPr>
            <a:cxnSpLocks/>
            <a:stCxn id="7" idx="4"/>
            <a:endCxn id="53" idx="0"/>
          </p:cNvCxnSpPr>
          <p:nvPr/>
        </p:nvCxnSpPr>
        <p:spPr>
          <a:xfrm flipH="1">
            <a:off x="5345509" y="2699539"/>
            <a:ext cx="573991" cy="1034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00E7099-6524-CDB0-CF54-84660B276A8A}"/>
                  </a:ext>
                </a:extLst>
              </p:cNvPr>
              <p:cNvSpPr txBox="1"/>
              <p:nvPr/>
            </p:nvSpPr>
            <p:spPr>
              <a:xfrm>
                <a:off x="5218442" y="3002882"/>
                <a:ext cx="472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00E7099-6524-CDB0-CF54-84660B276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442" y="3002882"/>
                <a:ext cx="472757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3A26548-A1FE-D1EE-A3DE-51FC4374D63F}"/>
              </a:ext>
            </a:extLst>
          </p:cNvPr>
          <p:cNvGrpSpPr/>
          <p:nvPr/>
        </p:nvGrpSpPr>
        <p:grpSpPr>
          <a:xfrm>
            <a:off x="7784783" y="3740445"/>
            <a:ext cx="640080" cy="640080"/>
            <a:chOff x="9180056" y="3405805"/>
            <a:chExt cx="640080" cy="64008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E61D64-BA36-9767-C5A1-FDF488CC8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056" y="3405805"/>
              <a:ext cx="6400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D2BC0E-05A3-8C39-13D0-CA86C534C1B7}"/>
                    </a:ext>
                  </a:extLst>
                </p:cNvPr>
                <p:cNvSpPr txBox="1"/>
                <p:nvPr/>
              </p:nvSpPr>
              <p:spPr>
                <a:xfrm>
                  <a:off x="9287666" y="3510401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D2BC0E-05A3-8C39-13D0-CA86C534C1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7666" y="3510401"/>
                  <a:ext cx="280526" cy="430887"/>
                </a:xfrm>
                <a:prstGeom prst="rect">
                  <a:avLst/>
                </a:prstGeom>
                <a:blipFill>
                  <a:blip r:embed="rId13"/>
                  <a:stretch>
                    <a:fillRect l="-30435" r="-30435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72341C-7318-7B2F-4DFF-03400DD1C3EA}"/>
              </a:ext>
            </a:extLst>
          </p:cNvPr>
          <p:cNvGrpSpPr/>
          <p:nvPr/>
        </p:nvGrpSpPr>
        <p:grpSpPr>
          <a:xfrm>
            <a:off x="6474571" y="3740446"/>
            <a:ext cx="640080" cy="640080"/>
            <a:chOff x="5110529" y="3405805"/>
            <a:chExt cx="640080" cy="64008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1F21EE8-16B1-DC0E-782B-496E0C286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0529" y="3405805"/>
              <a:ext cx="6400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A8E6340-6E65-508C-50CE-E41984F4EC43}"/>
                    </a:ext>
                  </a:extLst>
                </p:cNvPr>
                <p:cNvSpPr txBox="1"/>
                <p:nvPr/>
              </p:nvSpPr>
              <p:spPr>
                <a:xfrm>
                  <a:off x="5218139" y="3510401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A8E6340-6E65-508C-50CE-E41984F4E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139" y="3510401"/>
                  <a:ext cx="280526" cy="430887"/>
                </a:xfrm>
                <a:prstGeom prst="rect">
                  <a:avLst/>
                </a:prstGeom>
                <a:blipFill>
                  <a:blip r:embed="rId14"/>
                  <a:stretch>
                    <a:fillRect l="-30435" r="-26087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317A89-B072-21E6-C12A-7B945B10E888}"/>
              </a:ext>
            </a:extLst>
          </p:cNvPr>
          <p:cNvCxnSpPr>
            <a:cxnSpLocks/>
            <a:stCxn id="7" idx="4"/>
            <a:endCxn id="33" idx="0"/>
          </p:cNvCxnSpPr>
          <p:nvPr/>
        </p:nvCxnSpPr>
        <p:spPr>
          <a:xfrm>
            <a:off x="5919500" y="2699539"/>
            <a:ext cx="875111" cy="10409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608F774-F079-CBD9-14F4-986F3334CEB9}"/>
              </a:ext>
            </a:extLst>
          </p:cNvPr>
          <p:cNvCxnSpPr>
            <a:cxnSpLocks/>
            <a:stCxn id="7" idx="4"/>
            <a:endCxn id="25" idx="0"/>
          </p:cNvCxnSpPr>
          <p:nvPr/>
        </p:nvCxnSpPr>
        <p:spPr>
          <a:xfrm>
            <a:off x="5919500" y="2699539"/>
            <a:ext cx="2185323" cy="1040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CD7267F-AF9D-EAEF-09C1-55173D612ECA}"/>
                  </a:ext>
                </a:extLst>
              </p:cNvPr>
              <p:cNvSpPr txBox="1"/>
              <p:nvPr/>
            </p:nvSpPr>
            <p:spPr>
              <a:xfrm>
                <a:off x="6344137" y="3033861"/>
                <a:ext cx="467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CD7267F-AF9D-EAEF-09C1-55173D612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37" y="3033861"/>
                <a:ext cx="467757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670A05A-7D00-17E1-D6D3-E09D8479EEC4}"/>
                  </a:ext>
                </a:extLst>
              </p:cNvPr>
              <p:cNvSpPr txBox="1"/>
              <p:nvPr/>
            </p:nvSpPr>
            <p:spPr>
              <a:xfrm>
                <a:off x="7231187" y="3017435"/>
                <a:ext cx="472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670A05A-7D00-17E1-D6D3-E09D8479E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187" y="3017435"/>
                <a:ext cx="472757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07250B4-445D-7471-AC7F-E3BA6B3FF5DD}"/>
              </a:ext>
            </a:extLst>
          </p:cNvPr>
          <p:cNvSpPr txBox="1"/>
          <p:nvPr/>
        </p:nvSpPr>
        <p:spPr>
          <a:xfrm>
            <a:off x="586080" y="748730"/>
            <a:ext cx="10866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Standard VSS security does </a:t>
            </a:r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capture:</a:t>
            </a:r>
          </a:p>
          <a:p>
            <a:r>
              <a:rPr lang="en-US" sz="2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Dishonest authorized groups can collude to reconstruct the secret 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prematurely</a:t>
            </a:r>
            <a:r>
              <a:rPr lang="en-US" sz="2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without authorization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9DC0DA-F31B-9E88-223B-F69EA0CE4368}"/>
              </a:ext>
            </a:extLst>
          </p:cNvPr>
          <p:cNvSpPr txBox="1"/>
          <p:nvPr/>
        </p:nvSpPr>
        <p:spPr>
          <a:xfrm>
            <a:off x="586080" y="5400866"/>
            <a:ext cx="10960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4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0" dirty="0">
                <a:effectLst/>
              </a:rPr>
              <a:t>Design mechanisms to </a:t>
            </a:r>
            <a:r>
              <a:rPr lang="en-US" sz="2400" b="1" dirty="0">
                <a:effectLst/>
              </a:rPr>
              <a:t>disincentiviz</a:t>
            </a:r>
            <a:r>
              <a:rPr lang="en-US" sz="2400" b="1" dirty="0"/>
              <a:t>e</a:t>
            </a:r>
            <a:r>
              <a:rPr lang="en-US" sz="2400" b="0" dirty="0">
                <a:effectLst/>
              </a:rPr>
              <a:t> </a:t>
            </a:r>
            <a:r>
              <a:rPr lang="en-US" sz="2400" b="0" i="1" dirty="0">
                <a:effectLst/>
              </a:rPr>
              <a:t>rational</a:t>
            </a:r>
            <a:r>
              <a:rPr lang="en-US" sz="2400" b="0" dirty="0">
                <a:effectLst/>
              </a:rPr>
              <a:t> parties from participating in such collusion while tolerating malicious parties.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F92C6B-7E9E-1347-B5C2-F0469119D18E}"/>
              </a:ext>
            </a:extLst>
          </p:cNvPr>
          <p:cNvSpPr txBox="1"/>
          <p:nvPr/>
        </p:nvSpPr>
        <p:spPr>
          <a:xfrm>
            <a:off x="644244" y="4832443"/>
            <a:ext cx="1110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e.</a:t>
            </a:r>
            <a:r>
              <a:rPr lang="en-US" sz="2400" b="0" dirty="0">
                <a:effectLst/>
              </a:rPr>
              <a:t>g., </a:t>
            </a:r>
            <a:r>
              <a:rPr lang="en-US" sz="2400" dirty="0"/>
              <a:t>M</a:t>
            </a:r>
            <a:r>
              <a:rPr lang="en-US" sz="2400" b="0" dirty="0">
                <a:effectLst/>
              </a:rPr>
              <a:t>ulti-device cryptocurrency wallets, DKG, MPC, etc.</a:t>
            </a:r>
          </a:p>
        </p:txBody>
      </p:sp>
    </p:spTree>
    <p:extLst>
      <p:ext uri="{BB962C8B-B14F-4D97-AF65-F5344CB8AC3E}">
        <p14:creationId xmlns:p14="http://schemas.microsoft.com/office/powerpoint/2010/main" val="38333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90983F-901A-39D2-95CB-945494C2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F80EC-04EB-CE17-7664-5C0A1DE9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07358-C782-C714-D192-2406213EDCD4}"/>
              </a:ext>
            </a:extLst>
          </p:cNvPr>
          <p:cNvSpPr/>
          <p:nvPr/>
        </p:nvSpPr>
        <p:spPr>
          <a:xfrm>
            <a:off x="0" y="0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Related Work – Rationality to the Rescue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250C36-0663-90A7-E929-0BE405C458F2}"/>
                  </a:ext>
                </a:extLst>
              </p:cNvPr>
              <p:cNvSpPr txBox="1"/>
              <p:nvPr/>
            </p:nvSpPr>
            <p:spPr>
              <a:xfrm>
                <a:off x="808075" y="1116418"/>
                <a:ext cx="10909004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Traceable Secret Sharing</a:t>
                </a:r>
                <a:r>
                  <a:rPr lang="en-US" sz="2400" dirty="0"/>
                  <a:t> [</a:t>
                </a:r>
                <a:r>
                  <a:rPr lang="en-US" sz="2400" b="0" dirty="0">
                    <a:effectLst/>
                  </a:rPr>
                  <a:t>GSS21, BPR24</a:t>
                </a:r>
                <a:r>
                  <a:rPr lang="en-US" sz="2400" dirty="0"/>
                  <a:t>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Access to a pirate reconstruction box constructed by colluding parties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Locate (some) colluding parties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500" dirty="0"/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Secret sharing with snitching</a:t>
                </a:r>
                <a:r>
                  <a:rPr lang="en-US" sz="2400" dirty="0"/>
                  <a:t> [DFLM24]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Parties collude via MPC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Assuming computing large number of hashes on a distributed secret takes significantly more time than computing on the secret directly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500" dirty="0"/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Collusion deterrence in Private Information Retrieval</a:t>
                </a:r>
                <a:r>
                  <a:rPr lang="en-US" sz="2400" dirty="0"/>
                  <a:t> [</a:t>
                </a:r>
                <a:r>
                  <a:rPr lang="en-US" sz="2400" b="1" dirty="0"/>
                  <a:t>G</a:t>
                </a:r>
                <a:r>
                  <a:rPr lang="en-US" sz="2400" dirty="0"/>
                  <a:t>HPK24]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Any collusion method but nontrivial information gain after collusion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Special singleton access structure, e.g., access structure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1,2,3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,4,5,6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250C36-0663-90A7-E929-0BE405C45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75" y="1116418"/>
                <a:ext cx="10909004" cy="4247317"/>
              </a:xfrm>
              <a:prstGeom prst="rect">
                <a:avLst/>
              </a:prstGeom>
              <a:blipFill>
                <a:blip r:embed="rId2"/>
                <a:stretch>
                  <a:fillRect l="-814" t="-89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2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EAFA1-A254-67BC-BC3C-992F4B98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55823-319B-5278-B839-2E02787E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406C3-A06D-67F9-3893-8691DE5F9C73}"/>
              </a:ext>
            </a:extLst>
          </p:cNvPr>
          <p:cNvSpPr/>
          <p:nvPr/>
        </p:nvSpPr>
        <p:spPr>
          <a:xfrm>
            <a:off x="0" y="-13835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Our Model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4F37A-4FF6-5694-5486-771753726B72}"/>
              </a:ext>
            </a:extLst>
          </p:cNvPr>
          <p:cNvSpPr txBox="1"/>
          <p:nvPr/>
        </p:nvSpPr>
        <p:spPr>
          <a:xfrm>
            <a:off x="425996" y="903768"/>
            <a:ext cx="11340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u="sng" dirty="0">
                <a:effectLst/>
              </a:rPr>
              <a:t>Parties</a:t>
            </a:r>
            <a:r>
              <a:rPr lang="en-US" sz="2400" b="0" dirty="0">
                <a:effectLst/>
              </a:rPr>
              <a:t>: Mix of </a:t>
            </a:r>
            <a:r>
              <a:rPr lang="en-US" sz="2400" b="0" dirty="0">
                <a:solidFill>
                  <a:srgbClr val="FF0000"/>
                </a:solidFill>
                <a:effectLst/>
              </a:rPr>
              <a:t>rational</a:t>
            </a:r>
            <a:r>
              <a:rPr lang="en-US" sz="2400" b="0" dirty="0">
                <a:effectLst/>
              </a:rPr>
              <a:t> (utility-maximizing) and </a:t>
            </a:r>
            <a:r>
              <a:rPr lang="en-US" sz="2400" b="0" dirty="0">
                <a:solidFill>
                  <a:srgbClr val="FF0000"/>
                </a:solidFill>
                <a:effectLst/>
              </a:rPr>
              <a:t>malicious</a:t>
            </a:r>
            <a:r>
              <a:rPr lang="en-US" sz="2400" b="0" dirty="0">
                <a:effectLst/>
              </a:rPr>
              <a:t> (arbitrary behavior) parties; </a:t>
            </a:r>
            <a:r>
              <a:rPr lang="en-US" sz="2400" b="0" i="1" dirty="0">
                <a:effectLst/>
              </a:rPr>
              <a:t>adaptive</a:t>
            </a:r>
            <a:r>
              <a:rPr lang="en-US" sz="2400" b="0" dirty="0">
                <a:effectLst/>
              </a:rPr>
              <a:t> corruption</a:t>
            </a:r>
          </a:p>
          <a:p>
            <a:endParaRPr lang="en-US" sz="2400" b="0" dirty="0">
              <a:effectLst/>
            </a:endParaRPr>
          </a:p>
          <a:p>
            <a:r>
              <a:rPr lang="en-US" sz="2400" u="sng" dirty="0"/>
              <a:t>Collusion channels</a:t>
            </a:r>
            <a:r>
              <a:rPr lang="en-US" sz="2400" dirty="0"/>
              <a:t>: </a:t>
            </a:r>
            <a:r>
              <a:rPr lang="en-US" sz="2400" b="1" dirty="0"/>
              <a:t>Unobserved</a:t>
            </a:r>
            <a:r>
              <a:rPr lang="en-US" sz="2400" dirty="0"/>
              <a:t>, no assumptions on how parties collude.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pirate reconstruction box access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 limited to MPC</a:t>
            </a:r>
          </a:p>
          <a:p>
            <a:endParaRPr lang="en-US" sz="2400" dirty="0"/>
          </a:p>
          <a:p>
            <a:r>
              <a:rPr lang="en-US" sz="2400" u="sng" dirty="0"/>
              <a:t>Focus</a:t>
            </a:r>
            <a:r>
              <a:rPr lang="en-US" sz="2400" dirty="0"/>
              <a:t>: Deterring </a:t>
            </a:r>
            <a:r>
              <a:rPr lang="en-US" sz="2400" i="1" dirty="0"/>
              <a:t>successful</a:t>
            </a:r>
            <a:r>
              <a:rPr lang="en-US" sz="2400" dirty="0"/>
              <a:t> collusion (i.e., learning </a:t>
            </a:r>
            <a:r>
              <a:rPr lang="en-US" sz="2400" i="1" dirty="0"/>
              <a:t>non-trivial</a:t>
            </a:r>
            <a:r>
              <a:rPr lang="en-US" sz="2400" dirty="0"/>
              <a:t> info about the secret) under more general access structures</a:t>
            </a:r>
          </a:p>
        </p:txBody>
      </p:sp>
    </p:spTree>
    <p:extLst>
      <p:ext uri="{BB962C8B-B14F-4D97-AF65-F5344CB8AC3E}">
        <p14:creationId xmlns:p14="http://schemas.microsoft.com/office/powerpoint/2010/main" val="23256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7992B-FF60-C6B0-0FF6-130F8005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172C3A-F079-2571-6E17-9CA348F8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4A5B1-576D-D18B-5DF8-C78E8FAEA8D4}"/>
              </a:ext>
            </a:extLst>
          </p:cNvPr>
          <p:cNvSpPr/>
          <p:nvPr/>
        </p:nvSpPr>
        <p:spPr>
          <a:xfrm>
            <a:off x="0" y="-13835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Core Concepts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2667C6-4E88-8DB7-7AD3-5FFD3280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28" y="3429000"/>
            <a:ext cx="11525700" cy="109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8E4D2-5A45-0970-5076-892C7A346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37" y="684284"/>
            <a:ext cx="11527725" cy="1934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04F301-0AF7-76F7-3A5A-E2D5A5DC91EF}"/>
                  </a:ext>
                </a:extLst>
              </p:cNvPr>
              <p:cNvSpPr txBox="1"/>
              <p:nvPr/>
            </p:nvSpPr>
            <p:spPr>
              <a:xfrm>
                <a:off x="370311" y="2598003"/>
                <a:ext cx="88422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Denote the minimal access structure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e.g.,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4,5,6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{1,2,3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,4,5,6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4,5,6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04F301-0AF7-76F7-3A5A-E2D5A5DC9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1" y="2598003"/>
                <a:ext cx="8842292" cy="830997"/>
              </a:xfrm>
              <a:prstGeom prst="rect">
                <a:avLst/>
              </a:prstGeom>
              <a:blipFill>
                <a:blip r:embed="rId5"/>
                <a:stretch>
                  <a:fillRect l="-1148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AB4B15-3781-C34D-ECAC-F4BAD81AE06F}"/>
                  </a:ext>
                </a:extLst>
              </p:cNvPr>
              <p:cNvSpPr txBox="1"/>
              <p:nvPr/>
            </p:nvSpPr>
            <p:spPr>
              <a:xfrm>
                <a:off x="9695239" y="3487285"/>
                <a:ext cx="21201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</a:rPr>
                  <a:t>e.g.,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)=2</m:t>
                    </m:r>
                  </m:oMath>
                </a14:m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AB4B15-3781-C34D-ECAC-F4BAD81AE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239" y="3487285"/>
                <a:ext cx="2120196" cy="461665"/>
              </a:xfrm>
              <a:prstGeom prst="rect">
                <a:avLst/>
              </a:prstGeom>
              <a:blipFill>
                <a:blip r:embed="rId6"/>
                <a:stretch>
                  <a:fillRect l="-4167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795BBA1-7DE1-F12D-BE04-77F7713C01DD}"/>
              </a:ext>
            </a:extLst>
          </p:cNvPr>
          <p:cNvGrpSpPr/>
          <p:nvPr/>
        </p:nvGrpSpPr>
        <p:grpSpPr>
          <a:xfrm>
            <a:off x="444637" y="4625634"/>
            <a:ext cx="11508682" cy="1828800"/>
            <a:chOff x="383058" y="4823563"/>
            <a:chExt cx="11508682" cy="1828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C0F737-EEFC-ACC8-E543-7EDB47A32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058" y="4823563"/>
              <a:ext cx="11508682" cy="18288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33FDC6-4C65-D4DC-344A-B2F8475A7CA2}"/>
                </a:ext>
              </a:extLst>
            </p:cNvPr>
            <p:cNvSpPr txBox="1"/>
            <p:nvPr/>
          </p:nvSpPr>
          <p:spPr>
            <a:xfrm>
              <a:off x="3870821" y="4853092"/>
              <a:ext cx="4197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Trackable Access Structure (TAS)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820DDA-CED3-97F1-45D6-473627C21685}"/>
                  </a:ext>
                </a:extLst>
              </p:cNvPr>
              <p:cNvSpPr txBox="1"/>
              <p:nvPr/>
            </p:nvSpPr>
            <p:spPr>
              <a:xfrm>
                <a:off x="9044183" y="4680094"/>
                <a:ext cx="2799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</a:rPr>
                  <a:t> is 1-trackable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820DDA-CED3-97F1-45D6-473627C2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183" y="4680094"/>
                <a:ext cx="2799805" cy="461665"/>
              </a:xfrm>
              <a:prstGeom prst="rect">
                <a:avLst/>
              </a:prstGeom>
              <a:blipFill>
                <a:blip r:embed="rId8"/>
                <a:stretch>
                  <a:fillRect l="-3620" t="-8108" r="-226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9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6B1BE-38CD-7D35-D629-6F0D92E5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83F73-EEFD-D669-E2CF-E55FF868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19072-ACD0-13DE-5AC6-950C45933F14}"/>
              </a:ext>
            </a:extLst>
          </p:cNvPr>
          <p:cNvSpPr/>
          <p:nvPr/>
        </p:nvSpPr>
        <p:spPr>
          <a:xfrm>
            <a:off x="0" y="-13835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Our Contributions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890BFE-9180-6FF2-6242-963A76423105}"/>
              </a:ext>
            </a:extLst>
          </p:cNvPr>
          <p:cNvGrpSpPr/>
          <p:nvPr/>
        </p:nvGrpSpPr>
        <p:grpSpPr>
          <a:xfrm>
            <a:off x="571016" y="838920"/>
            <a:ext cx="10840759" cy="1478978"/>
            <a:chOff x="361812" y="838920"/>
            <a:chExt cx="11049964" cy="1478978"/>
          </a:xfrm>
        </p:grpSpPr>
        <p:sp>
          <p:nvSpPr>
            <p:cNvPr id="6" name="Round Same Side Corner Rectangle 5">
              <a:extLst>
                <a:ext uri="{FF2B5EF4-FFF2-40B4-BE49-F238E27FC236}">
                  <a16:creationId xmlns:a16="http://schemas.microsoft.com/office/drawing/2014/main" id="{FBC414D8-9EE3-6826-F3AD-747CB9F4895B}"/>
                </a:ext>
              </a:extLst>
            </p:cNvPr>
            <p:cNvSpPr/>
            <p:nvPr/>
          </p:nvSpPr>
          <p:spPr>
            <a:xfrm>
              <a:off x="361812" y="838920"/>
              <a:ext cx="11049964" cy="4237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1400FE"/>
                  </a:solidFill>
                </a:rPr>
                <a:t>1. Two collusion deterrence mechanisms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B800955-A4BE-D258-C66C-5A623E3D4FB6}"/>
                    </a:ext>
                  </a:extLst>
                </p:cNvPr>
                <p:cNvSpPr/>
                <p:nvPr/>
              </p:nvSpPr>
              <p:spPr>
                <a:xfrm>
                  <a:off x="361812" y="1249125"/>
                  <a:ext cx="11049964" cy="10687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: General access structures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: Trackable Access Structures (TAS)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B800955-A4BE-D258-C66C-5A623E3D4F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12" y="1249125"/>
                  <a:ext cx="11049964" cy="1068773"/>
                </a:xfrm>
                <a:prstGeom prst="rect">
                  <a:avLst/>
                </a:prstGeom>
                <a:blipFill>
                  <a:blip r:embed="rId2"/>
                  <a:stretch>
                    <a:fillRect l="-585" b="-11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A5D63C2-BB6D-9E99-6C79-DF38EE964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16" y="2421971"/>
            <a:ext cx="10992411" cy="2702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A26130-42AE-B428-3EBD-BDF1E41ECCEB}"/>
                  </a:ext>
                </a:extLst>
              </p:cNvPr>
              <p:cNvSpPr txBox="1"/>
              <p:nvPr/>
            </p:nvSpPr>
            <p:spPr>
              <a:xfrm>
                <a:off x="422264" y="5228966"/>
                <a:ext cx="11141164" cy="1348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Malicious fault tolerance in achieving fairness to non-colluding parties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Malicious fault tolerance in achieving effectiveness – realizing the non-collusion outcome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-Fairness hazard: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malicious parties, the maximum # non-colluding parties being penalized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the best achievable robustness in applicable access structures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A26130-42AE-B428-3EBD-BDF1E41EC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64" y="5228966"/>
                <a:ext cx="11141164" cy="1348061"/>
              </a:xfrm>
              <a:prstGeom prst="rect">
                <a:avLst/>
              </a:prstGeom>
              <a:blipFill>
                <a:blip r:embed="rId4"/>
                <a:stretch>
                  <a:fillRect t="-2804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CB34FE4-BE41-F35B-D908-6A8284D48142}"/>
              </a:ext>
            </a:extLst>
          </p:cNvPr>
          <p:cNvSpPr/>
          <p:nvPr/>
        </p:nvSpPr>
        <p:spPr>
          <a:xfrm>
            <a:off x="4104166" y="3795823"/>
            <a:ext cx="1531089" cy="377874"/>
          </a:xfrm>
          <a:prstGeom prst="rect">
            <a:avLst/>
          </a:prstGeom>
          <a:noFill/>
          <a:ln w="19050">
            <a:solidFill>
              <a:srgbClr val="1400FF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F57912-8143-71FA-E2B0-A64B17A0E522}"/>
              </a:ext>
            </a:extLst>
          </p:cNvPr>
          <p:cNvSpPr/>
          <p:nvPr/>
        </p:nvSpPr>
        <p:spPr>
          <a:xfrm>
            <a:off x="9803219" y="3773432"/>
            <a:ext cx="1385775" cy="377874"/>
          </a:xfrm>
          <a:prstGeom prst="rect">
            <a:avLst/>
          </a:prstGeom>
          <a:noFill/>
          <a:ln w="19050">
            <a:solidFill>
              <a:srgbClr val="1400FF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BC25E-371B-D847-899D-7AE63E21B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502E3-DA3B-3EDD-466A-3A096286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F71C66-6E77-08B7-CD56-AF25C35D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1E6ACD-55D3-DB7C-DF79-494DA0560CC7}"/>
              </a:ext>
            </a:extLst>
          </p:cNvPr>
          <p:cNvSpPr/>
          <p:nvPr/>
        </p:nvSpPr>
        <p:spPr>
          <a:xfrm>
            <a:off x="0" y="-13835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Our Contributions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DD3074EB-F10D-ED59-AD22-82CBCA6C0B99}"/>
              </a:ext>
            </a:extLst>
          </p:cNvPr>
          <p:cNvSpPr/>
          <p:nvPr/>
        </p:nvSpPr>
        <p:spPr>
          <a:xfrm>
            <a:off x="571015" y="1061118"/>
            <a:ext cx="10840759" cy="504992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1400FE"/>
                </a:solidFill>
              </a:rPr>
              <a:t>2. Characterization and construction of 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A3FA89-7934-EB42-856F-03B23A096CB8}"/>
                  </a:ext>
                </a:extLst>
              </p:cNvPr>
              <p:cNvSpPr/>
              <p:nvPr/>
            </p:nvSpPr>
            <p:spPr>
              <a:xfrm>
                <a:off x="571015" y="1550016"/>
                <a:ext cx="10840759" cy="20721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Equivalence to Steiner systems, constant-weight binary codes, uniform subsets with restricted intersections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Bounds on its size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Optimal &amp; near-optimal constructions of TAS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Analysis of robustness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(connection to vertex cover in hypergraphs)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A3FA89-7934-EB42-856F-03B23A096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5" y="1550016"/>
                <a:ext cx="10840759" cy="2072155"/>
              </a:xfrm>
              <a:prstGeom prst="rect">
                <a:avLst/>
              </a:prstGeom>
              <a:blipFill>
                <a:blip r:embed="rId2"/>
                <a:stretch>
                  <a:fillRect l="-820"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F8796CE-6C21-220C-3148-17E2F2FE8B72}"/>
              </a:ext>
            </a:extLst>
          </p:cNvPr>
          <p:cNvGrpSpPr/>
          <p:nvPr/>
        </p:nvGrpSpPr>
        <p:grpSpPr>
          <a:xfrm>
            <a:off x="571015" y="3880817"/>
            <a:ext cx="10840759" cy="1247540"/>
            <a:chOff x="361812" y="838920"/>
            <a:chExt cx="11049964" cy="1247540"/>
          </a:xfrm>
        </p:grpSpPr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026C3B74-DE15-A597-8C43-94935352837E}"/>
                </a:ext>
              </a:extLst>
            </p:cNvPr>
            <p:cNvSpPr/>
            <p:nvPr/>
          </p:nvSpPr>
          <p:spPr>
            <a:xfrm>
              <a:off x="361812" y="838920"/>
              <a:ext cx="11049964" cy="4237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1400FE"/>
                  </a:solidFill>
                </a:rPr>
                <a:t>3. Efficient VSS scheme on TAS with near-optimal robustness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BB686B8-F39D-F678-1820-E3BB02943902}"/>
                    </a:ext>
                  </a:extLst>
                </p:cNvPr>
                <p:cNvSpPr/>
                <p:nvPr/>
              </p:nvSpPr>
              <p:spPr>
                <a:xfrm>
                  <a:off x="361812" y="1249126"/>
                  <a:ext cx="11049964" cy="8373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lnSpc>
                      <a:spcPts val="135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0" dirty="0">
                      <a:solidFill>
                        <a:schemeClr val="tx1"/>
                      </a:solidFill>
                      <a:effectLst/>
                    </a:rPr>
                    <a:t> info rate VS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sz="2400" b="0" dirty="0">
                      <a:solidFill>
                        <a:schemeClr val="tx1"/>
                      </a:solidFill>
                      <a:effectLst/>
                    </a:rPr>
                    <a:t>with a generic construction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BB686B8-F39D-F678-1820-E3BB029439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12" y="1249126"/>
                  <a:ext cx="11049964" cy="837334"/>
                </a:xfrm>
                <a:prstGeom prst="rect">
                  <a:avLst/>
                </a:prstGeom>
                <a:blipFill>
                  <a:blip r:embed="rId3"/>
                  <a:stretch>
                    <a:fillRect l="-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30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930DE4F-9E0B-BC87-D2AB-7E8907C02214}"/>
              </a:ext>
            </a:extLst>
          </p:cNvPr>
          <p:cNvCxnSpPr>
            <a:cxnSpLocks/>
            <a:stCxn id="10" idx="4"/>
            <a:endCxn id="14" idx="0"/>
          </p:cNvCxnSpPr>
          <p:nvPr/>
        </p:nvCxnSpPr>
        <p:spPr>
          <a:xfrm>
            <a:off x="1435923" y="3892983"/>
            <a:ext cx="0" cy="1106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B535A1-6501-0714-143E-A8EA308114A4}"/>
              </a:ext>
            </a:extLst>
          </p:cNvPr>
          <p:cNvCxnSpPr>
            <a:cxnSpLocks/>
            <a:stCxn id="13" idx="4"/>
            <a:endCxn id="15" idx="0"/>
          </p:cNvCxnSpPr>
          <p:nvPr/>
        </p:nvCxnSpPr>
        <p:spPr>
          <a:xfrm>
            <a:off x="2703171" y="3892983"/>
            <a:ext cx="0" cy="1106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63615-D9DD-0492-BF01-F1E2B330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EF5-EAEE-B240-9AA1-8EC3A7F9098B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7AB60-918F-E488-DAE7-66AAE2B3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8F88-8218-D84E-9550-1162F8557C96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6392C-6A81-904A-3D5B-284408CE985A}"/>
              </a:ext>
            </a:extLst>
          </p:cNvPr>
          <p:cNvSpPr/>
          <p:nvPr/>
        </p:nvSpPr>
        <p:spPr>
          <a:xfrm>
            <a:off x="0" y="-13835"/>
            <a:ext cx="12192000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cs typeface="Didot" panose="02000503000000020003" pitchFamily="2" charset="-79"/>
              </a:rPr>
              <a:t>     Attempt 1: Reward the first correct reporter and penalize others</a:t>
            </a:r>
            <a:endParaRPr lang="en-US" sz="2400" dirty="0">
              <a:solidFill>
                <a:schemeClr val="tx1"/>
              </a:solidFill>
              <a:cs typeface="Didot" panose="020005030000000200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989B6-ACC0-7146-D9C4-70854130F9CA}"/>
              </a:ext>
            </a:extLst>
          </p:cNvPr>
          <p:cNvSpPr txBox="1"/>
          <p:nvPr/>
        </p:nvSpPr>
        <p:spPr>
          <a:xfrm>
            <a:off x="457200" y="753573"/>
            <a:ext cx="11291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Simplification 1</a:t>
            </a:r>
            <a:r>
              <a:rPr lang="en-US" sz="2400" dirty="0"/>
              <a:t>: An </a:t>
            </a:r>
            <a:r>
              <a:rPr lang="en-US" sz="2400" b="1" dirty="0"/>
              <a:t>honest verifier </a:t>
            </a:r>
            <a:r>
              <a:rPr lang="en-US" sz="2400" dirty="0"/>
              <a:t>that magically tells us whether the information gain submitted by a party is correct and non-trivial or not;</a:t>
            </a:r>
          </a:p>
          <a:p>
            <a:r>
              <a:rPr lang="en-US" sz="2400" u="sng" dirty="0"/>
              <a:t>Simplification 2</a:t>
            </a:r>
            <a:r>
              <a:rPr lang="en-US" sz="2400" dirty="0"/>
              <a:t>: Rational parties who have not colluded do not participate.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A47535-CC41-258F-16F4-F9C1BCF28618}"/>
              </a:ext>
            </a:extLst>
          </p:cNvPr>
          <p:cNvSpPr>
            <a:spLocks noChangeAspect="1"/>
          </p:cNvSpPr>
          <p:nvPr/>
        </p:nvSpPr>
        <p:spPr>
          <a:xfrm>
            <a:off x="1255560" y="3527858"/>
            <a:ext cx="360726" cy="365125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459376-5A31-C8A0-A8E0-80DC12EB3DB0}"/>
              </a:ext>
            </a:extLst>
          </p:cNvPr>
          <p:cNvSpPr>
            <a:spLocks noChangeAspect="1"/>
          </p:cNvSpPr>
          <p:nvPr/>
        </p:nvSpPr>
        <p:spPr>
          <a:xfrm>
            <a:off x="1255560" y="4263917"/>
            <a:ext cx="360726" cy="365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6E9B46-EB1F-37BF-9BE2-FB1B5F47BB20}"/>
              </a:ext>
            </a:extLst>
          </p:cNvPr>
          <p:cNvSpPr>
            <a:spLocks noChangeAspect="1"/>
          </p:cNvSpPr>
          <p:nvPr/>
        </p:nvSpPr>
        <p:spPr>
          <a:xfrm>
            <a:off x="2522808" y="4266117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6CE959-B125-543D-2B70-1605A6202752}"/>
              </a:ext>
            </a:extLst>
          </p:cNvPr>
          <p:cNvSpPr>
            <a:spLocks noChangeAspect="1"/>
          </p:cNvSpPr>
          <p:nvPr/>
        </p:nvSpPr>
        <p:spPr>
          <a:xfrm>
            <a:off x="2522808" y="3532257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FC47A7-DB49-30A5-95D9-16CEF2DD7386}"/>
              </a:ext>
            </a:extLst>
          </p:cNvPr>
          <p:cNvSpPr>
            <a:spLocks noChangeAspect="1"/>
          </p:cNvSpPr>
          <p:nvPr/>
        </p:nvSpPr>
        <p:spPr>
          <a:xfrm>
            <a:off x="1255560" y="4999977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6C2128-7890-493D-6DED-81FAAC30F8CC}"/>
              </a:ext>
            </a:extLst>
          </p:cNvPr>
          <p:cNvSpPr>
            <a:spLocks noChangeAspect="1"/>
          </p:cNvSpPr>
          <p:nvPr/>
        </p:nvSpPr>
        <p:spPr>
          <a:xfrm>
            <a:off x="2522808" y="4999977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7D0D36-B094-DDA4-CB11-ADD2D8CE31AE}"/>
                  </a:ext>
                </a:extLst>
              </p:cNvPr>
              <p:cNvSpPr txBox="1"/>
              <p:nvPr/>
            </p:nvSpPr>
            <p:spPr>
              <a:xfrm>
                <a:off x="5158837" y="3302994"/>
                <a:ext cx="43023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4,5,6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7D0D36-B094-DDA4-CB11-ADD2D8CE3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37" y="3302994"/>
                <a:ext cx="4302332" cy="461665"/>
              </a:xfrm>
              <a:prstGeom prst="rect">
                <a:avLst/>
              </a:prstGeom>
              <a:blipFill>
                <a:blip r:embed="rId2"/>
                <a:stretch>
                  <a:fillRect l="-2360" t="-8108" r="-29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965946-E2F4-7BE0-8B18-E71744C8D565}"/>
                  </a:ext>
                </a:extLst>
              </p:cNvPr>
              <p:cNvSpPr txBox="1"/>
              <p:nvPr/>
            </p:nvSpPr>
            <p:spPr>
              <a:xfrm>
                <a:off x="5158837" y="3679532"/>
                <a:ext cx="519504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Scenario 1:</a:t>
                </a:r>
              </a:p>
              <a:p>
                <a:r>
                  <a:rPr lang="en-US" sz="2400" dirty="0"/>
                  <a:t>Only 2 does not want to collude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4,5,6</m:t>
                        </m:r>
                      </m:e>
                    </m:d>
                  </m:oMath>
                </a14:m>
                <a:r>
                  <a:rPr lang="en-US" sz="2400" dirty="0"/>
                  <a:t> may successfully collude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965946-E2F4-7BE0-8B18-E71744C8D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37" y="3679532"/>
                <a:ext cx="5195042" cy="1200329"/>
              </a:xfrm>
              <a:prstGeom prst="rect">
                <a:avLst/>
              </a:prstGeom>
              <a:blipFill>
                <a:blip r:embed="rId3"/>
                <a:stretch>
                  <a:fillRect l="-1951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1C7D7E-0A61-1F0A-BA4C-4DA0F51552C5}"/>
                  </a:ext>
                </a:extLst>
              </p:cNvPr>
              <p:cNvSpPr txBox="1"/>
              <p:nvPr/>
            </p:nvSpPr>
            <p:spPr>
              <a:xfrm>
                <a:off x="5158837" y="4964825"/>
                <a:ext cx="681352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 has the fastest network connection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i="1" dirty="0"/>
                  <a:t>Effective</a:t>
                </a:r>
                <a:r>
                  <a:rPr lang="en-US" sz="2400" dirty="0"/>
                  <a:t>: Slower parties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/>
                  <a:t> expect penalty; not incentivized to collude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i="1" dirty="0"/>
                  <a:t>Fair</a:t>
                </a:r>
                <a:r>
                  <a:rPr lang="en-US" sz="2400" dirty="0"/>
                  <a:t>: no collusion, no report, no penalty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1C7D7E-0A61-1F0A-BA4C-4DA0F5155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37" y="4964825"/>
                <a:ext cx="6813525" cy="1569660"/>
              </a:xfrm>
              <a:prstGeom prst="rect">
                <a:avLst/>
              </a:prstGeom>
              <a:blipFill>
                <a:blip r:embed="rId4"/>
                <a:stretch>
                  <a:fillRect l="-1490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3E276-BC51-E5A2-6688-6E71C1E393AD}"/>
              </a:ext>
            </a:extLst>
          </p:cNvPr>
          <p:cNvGrpSpPr/>
          <p:nvPr/>
        </p:nvGrpSpPr>
        <p:grpSpPr>
          <a:xfrm>
            <a:off x="457200" y="2005158"/>
            <a:ext cx="10840759" cy="1200331"/>
            <a:chOff x="361812" y="838919"/>
            <a:chExt cx="11049964" cy="13003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 Same Side Corner Rectangle 22">
              <a:extLst>
                <a:ext uri="{FF2B5EF4-FFF2-40B4-BE49-F238E27FC236}">
                  <a16:creationId xmlns:a16="http://schemas.microsoft.com/office/drawing/2014/main" id="{9C17CAD9-7360-BB84-50B4-A3A80D67B29A}"/>
                </a:ext>
              </a:extLst>
            </p:cNvPr>
            <p:cNvSpPr/>
            <p:nvPr/>
          </p:nvSpPr>
          <p:spPr>
            <a:xfrm>
              <a:off x="361812" y="838919"/>
              <a:ext cx="11049964" cy="431566"/>
            </a:xfrm>
            <a:prstGeom prst="round2SameRect">
              <a:avLst/>
            </a:prstGeom>
            <a:solidFill>
              <a:srgbClr val="25258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bg1"/>
                  </a:solidFill>
                </a:rPr>
                <a:t>Mechanism 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8B55D4-0A5A-41F9-B851-D4735A66F8AA}"/>
                </a:ext>
              </a:extLst>
            </p:cNvPr>
            <p:cNvSpPr/>
            <p:nvPr/>
          </p:nvSpPr>
          <p:spPr>
            <a:xfrm>
              <a:off x="361812" y="1249125"/>
              <a:ext cx="11049964" cy="890111"/>
            </a:xfrm>
            <a:prstGeom prst="rect">
              <a:avLst/>
            </a:prstGeom>
            <a:solidFill>
              <a:srgbClr val="EAE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Reward the </a:t>
              </a:r>
              <a:r>
                <a:rPr lang="en-US" sz="2400" i="1" dirty="0">
                  <a:solidFill>
                    <a:srgbClr val="FF0000"/>
                  </a:solidFill>
                </a:rPr>
                <a:t>first</a:t>
              </a:r>
              <a:r>
                <a:rPr lang="en-US" sz="2400" dirty="0">
                  <a:solidFill>
                    <a:schemeClr val="tx1"/>
                  </a:solidFill>
                </a:rPr>
                <a:t> correct reporter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Penalize all others in the same minimal sets with this reporter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0936FF6B-6955-47AF-91B0-6EBBF4AAA89D}"/>
              </a:ext>
            </a:extLst>
          </p:cNvPr>
          <p:cNvSpPr>
            <a:spLocks noChangeAspect="1"/>
          </p:cNvSpPr>
          <p:nvPr/>
        </p:nvSpPr>
        <p:spPr>
          <a:xfrm>
            <a:off x="1075197" y="5890958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" name="Can 32">
            <a:extLst>
              <a:ext uri="{FF2B5EF4-FFF2-40B4-BE49-F238E27FC236}">
                <a16:creationId xmlns:a16="http://schemas.microsoft.com/office/drawing/2014/main" id="{16B9E698-A9E5-8552-3ACB-DC79EEB65183}"/>
              </a:ext>
            </a:extLst>
          </p:cNvPr>
          <p:cNvSpPr/>
          <p:nvPr/>
        </p:nvSpPr>
        <p:spPr>
          <a:xfrm rot="5400000">
            <a:off x="1849829" y="4852776"/>
            <a:ext cx="582930" cy="2437799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693C2B9-D532-EBA0-74FB-BB4E8E2729A2}"/>
              </a:ext>
            </a:extLst>
          </p:cNvPr>
          <p:cNvSpPr>
            <a:spLocks noChangeAspect="1"/>
          </p:cNvSpPr>
          <p:nvPr/>
        </p:nvSpPr>
        <p:spPr>
          <a:xfrm>
            <a:off x="3639389" y="5599847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5B0499A-1889-FFB8-864F-E733860A4E60}"/>
              </a:ext>
            </a:extLst>
          </p:cNvPr>
          <p:cNvSpPr>
            <a:spLocks noChangeAspect="1"/>
          </p:cNvSpPr>
          <p:nvPr/>
        </p:nvSpPr>
        <p:spPr>
          <a:xfrm>
            <a:off x="3639389" y="6224185"/>
            <a:ext cx="360726" cy="360726"/>
          </a:xfrm>
          <a:prstGeom prst="ellipse">
            <a:avLst/>
          </a:prstGeom>
          <a:solidFill>
            <a:srgbClr val="FF99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983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Paper Pre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ce talk" id="{0046A235-1E47-2448-AC3F-8CCEAEF991EF}" vid="{F8875F7A-8B31-8442-B912-BE3966B252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 Pres</Template>
  <TotalTime>16826</TotalTime>
  <Words>1572</Words>
  <Application>Microsoft Macintosh PowerPoint</Application>
  <PresentationFormat>Widescreen</PresentationFormat>
  <Paragraphs>280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Courier New</vt:lpstr>
      <vt:lpstr>Didot</vt:lpstr>
      <vt:lpstr>Calibri Light</vt:lpstr>
      <vt:lpstr>Cambria</vt:lpstr>
      <vt:lpstr>Arial</vt:lpstr>
      <vt:lpstr>Cambria Math</vt:lpstr>
      <vt:lpstr>Calibri</vt:lpstr>
      <vt:lpstr>Paper Pres</vt:lpstr>
      <vt:lpstr>Disincentivize Collusion in Verifiable Secret Sharing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Collusion-Deterrent Multi-Server PIR (and VSS)</dc:title>
  <dc:creator>Gong Hilda</dc:creator>
  <cp:lastModifiedBy>Gong, Tiantian</cp:lastModifiedBy>
  <cp:revision>115</cp:revision>
  <dcterms:created xsi:type="dcterms:W3CDTF">2024-02-24T12:30:02Z</dcterms:created>
  <dcterms:modified xsi:type="dcterms:W3CDTF">2025-05-05T08:00:35Z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2025-05-01T02:19:40Z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f1f5feb4-0992-47aa-945e-d5805f2581cf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50, 3, 0, 1</vt:lpwstr>
  </property>
</Properties>
</file>