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55" r:id="rId4"/>
    <p:sldId id="1014" r:id="rId5"/>
    <p:sldId id="1015" r:id="rId6"/>
    <p:sldId id="1124" r:id="rId7"/>
    <p:sldId id="1054" r:id="rId8"/>
    <p:sldId id="1017" r:id="rId9"/>
    <p:sldId id="1108" r:id="rId10"/>
    <p:sldId id="1107" r:id="rId11"/>
    <p:sldId id="1055" r:id="rId12"/>
    <p:sldId id="1019" r:id="rId13"/>
    <p:sldId id="1030" r:id="rId14"/>
    <p:sldId id="1129" r:id="rId15"/>
    <p:sldId id="1118" r:id="rId16"/>
    <p:sldId id="1121" r:id="rId17"/>
    <p:sldId id="1120" r:id="rId18"/>
    <p:sldId id="1123" r:id="rId19"/>
    <p:sldId id="1105" r:id="rId20"/>
    <p:sldId id="1127" r:id="rId21"/>
    <p:sldId id="1125" r:id="rId22"/>
    <p:sldId id="1040" r:id="rId23"/>
    <p:sldId id="1126" r:id="rId24"/>
  </p:sldIdLst>
  <p:sldSz cx="12192000" cy="6858000"/>
  <p:notesSz cx="6858000" cy="9144000"/>
  <p:embeddedFontLst>
    <p:embeddedFont>
      <p:font typeface="Cambria Math" panose="02040503050406030204" pitchFamily="18" charset="0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000"/>
    <a:srgbClr val="C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F7D704-56D3-0D4B-9A04-1E4C736EC644}" v="1278" dt="2025-05-06T17:44:39.745"/>
  </p1510:revLst>
</p1510:revInfo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/>
    <p:restoredTop sz="89929"/>
  </p:normalViewPr>
  <p:slideViewPr>
    <p:cSldViewPr snapToGrid="0">
      <p:cViewPr varScale="1">
        <p:scale>
          <a:sx n="109" d="100"/>
          <a:sy n="109" d="100"/>
        </p:scale>
        <p:origin x="110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565D9-D208-4009-B96E-B20EC1CCB82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1230-48C4-41F0-B29C-37526EBA8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1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908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267F7C-3C59-8F96-753E-40AA2A1D7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1FDC75-701C-134F-29B2-4EF671D284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82AD85-B0EC-4C97-5D6A-52936B6AA3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Say that there is no setup in both definitions!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EC8B2-B101-3893-5742-F303E858E9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30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35479-5515-5A08-D42A-9992FC805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7BBCCEA0-0EEC-DB5D-8F06-2C8440DEEF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BBE8E98-FF6F-701C-B0C1-99466D69BA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5331FB9-5897-7059-ED14-0F31051A09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930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77AC6-46B3-FC27-322F-367F5C421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4D630A21-2C9D-9A9B-9C45-26A616C693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1D4B9293-0F2D-A89B-09B4-ABA7806DD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20356EB-8B35-338D-01BF-B0903A2261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335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52071-D4F0-2DD9-23DE-7FD2BC08C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10C8B35C-21A4-8E18-B817-3EBAD5581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AE232106-467D-3C30-9CF8-E887111071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00A0723-09CE-5FCB-97E1-41795F9BC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803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3D4F0-4415-DCF5-C062-7A577903D1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3A2BB00-82E8-67C1-3AB2-07041C87E6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370013C7-AAEA-36BA-C21B-F3D54FBAE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076B9B6-7A59-F059-0621-2C3ED7DCE0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375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C0F83-D4C1-54DF-125B-57210C0FF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8934B1AA-1279-D122-4E9F-9B4AAC494A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1D331BC4-01E9-C1B1-4180-3055C34F3C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AD62C0B-0082-9FAB-DB90-B0E74157F3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451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04A9DA-DB5E-5F70-BEB7-1C9773A6C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EC27193-0FD6-A63D-E2CC-93D3D4249E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E4EAD0F-3E33-CDDF-C481-71F4FFFB11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993941D-357E-5CBA-6500-DD11620466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56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78AE6-E8F9-F5CA-CDDB-639FC958A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245E2813-3675-7793-3984-F861268998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4A8D80A6-48F6-55E5-B263-88DF932D8B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4E413AC-7566-278C-2B7F-48B3D2FCBE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36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46CE4-07DB-A7B9-C884-D3DDB8E39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E768DC24-4FE0-3DDC-9D4B-177EB67655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A0984AFE-64CB-6662-106C-2F2850B26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42B8C7F-E628-E777-3C99-06CFE6C1B1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03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FE571-689A-B6CB-0BE8-255D244B0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4942BEA6-DAB3-C502-F66B-A3D52B519B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4DAB1CA9-F7A5-278F-EA20-DFCB006291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(which is chosen and published, once and for all, in a pre-processing stage).</a:t>
            </a:r>
            <a:endParaRPr lang="en-US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75B34C6-34A1-6B8E-5F00-60EE2656D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92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talk lies in the intersection of coding theory and cryptography.</a:t>
            </a:r>
          </a:p>
          <a:p>
            <a:endParaRPr lang="en-US" dirty="0"/>
          </a:p>
          <a:p>
            <a:r>
              <a:rPr lang="en-US" dirty="0"/>
              <a:t>Now we all know that coding theory is extremely important for </a:t>
            </a:r>
            <a:r>
              <a:rPr lang="en-US" dirty="0" err="1"/>
              <a:t>theortical</a:t>
            </a:r>
            <a:r>
              <a:rPr lang="en-US" dirty="0"/>
              <a:t> computer </a:t>
            </a:r>
            <a:r>
              <a:rPr lang="en-US" dirty="0" err="1"/>
              <a:t>sceince</a:t>
            </a:r>
            <a:r>
              <a:rPr lang="en-US" dirty="0"/>
              <a:t> and this is also true of of </a:t>
            </a:r>
            <a:r>
              <a:rPr lang="en-US" dirty="0" err="1"/>
              <a:t>cource</a:t>
            </a:r>
            <a:r>
              <a:rPr lang="en-US" dirty="0"/>
              <a:t> for cryptography. </a:t>
            </a:r>
          </a:p>
          <a:p>
            <a:endParaRPr lang="en-US" dirty="0"/>
          </a:p>
          <a:p>
            <a:r>
              <a:rPr lang="en-US" dirty="0"/>
              <a:t>It is used everywhere, and these are just some examples.</a:t>
            </a:r>
          </a:p>
          <a:p>
            <a:endParaRPr lang="en-US" dirty="0"/>
          </a:p>
          <a:p>
            <a:r>
              <a:rPr lang="en-US" dirty="0"/>
              <a:t>But this talk is about the other direction. Its about how we can use cryptography to get better error correcting codes.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8528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020F6-D942-5C72-66FA-6CEDB82A3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0CECCD-E982-1712-3790-87332BF07B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DBA2B8-D09E-1FB6-6A66-54CADDD167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D5F37-2B20-7F4F-AE5C-999EDC3BD2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077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 is binary….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43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CBB4A-3A96-F407-B13C-0ED5862DE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113E37-31DB-ADB6-FA00-A681F6F52F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DE1B3-C07F-9FB7-68EA-E1D8D1A27D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94C70-AD03-888B-8D0E-6512103090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59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83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60118-5372-DA70-1097-73C930DD1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19AA73-61CE-F387-D8EF-D2E4009817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A41BB4-1011-C1FE-A2C1-DA4F8F9E09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8FA01-3828-7A7A-EFB9-16B8E9CAF1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12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D4B0C-991E-E083-DD99-0B5775CAF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EF3D4C-36B1-D5A2-7CE7-057177FBC1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7C869E-C3B4-1D2A-9483-E03DA09166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B8873-F06A-FC13-B448-42EC810F17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934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D59CA-9693-9051-D1EF-5CD8B189D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67AE43C-7553-0861-C568-52BCAA8C9F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DC8B78-E13E-CAF7-08A3-FAB602B679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Say that there is no setup in both definitions!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D6F12-97B7-5696-2107-8AD34726BF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50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0AA41-C2F8-7029-DE91-26482A85A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06BF20-E2B3-878B-A780-C8760A8D2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4FBAE2-F860-EA8C-47D3-ECAEC6BB6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Say that there is no setup in both definitions!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76432-16EE-D6A1-FC7B-AAB6A96B5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B81230-48C4-41F0-B29C-37526EBA874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817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8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8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4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8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8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4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0EBD-2CD5-4377-9BD4-8B5E1680C03B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6CA84-0F90-4C47-AF27-8ECBBEEC1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9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png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29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9.png"/><Relationship Id="rId4" Type="http://schemas.openxmlformats.org/officeDocument/2006/relationships/image" Target="../media/image42.png"/><Relationship Id="rId9" Type="http://schemas.openxmlformats.org/officeDocument/2006/relationships/image" Target="../media/image4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image" Target="../media/image46.png"/><Relationship Id="rId5" Type="http://schemas.openxmlformats.org/officeDocument/2006/relationships/image" Target="../media/image50.png"/><Relationship Id="rId10" Type="http://schemas.openxmlformats.org/officeDocument/2006/relationships/image" Target="../media/image38.png"/><Relationship Id="rId4" Type="http://schemas.openxmlformats.org/officeDocument/2006/relationships/image" Target="../media/image42.png"/><Relationship Id="rId9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image" Target="../media/image46.png"/><Relationship Id="rId11" Type="http://schemas.openxmlformats.org/officeDocument/2006/relationships/image" Target="../media/image38.png"/><Relationship Id="rId5" Type="http://schemas.openxmlformats.org/officeDocument/2006/relationships/image" Target="../media/image50.png"/><Relationship Id="rId10" Type="http://schemas.openxmlformats.org/officeDocument/2006/relationships/image" Target="../media/image52.png"/><Relationship Id="rId4" Type="http://schemas.openxmlformats.org/officeDocument/2006/relationships/image" Target="../media/image42.png"/><Relationship Id="rId9" Type="http://schemas.openxmlformats.org/officeDocument/2006/relationships/image" Target="../media/image4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image" Target="../media/image53.png"/><Relationship Id="rId5" Type="http://schemas.openxmlformats.org/officeDocument/2006/relationships/image" Target="../media/image38.png"/><Relationship Id="rId4" Type="http://schemas.openxmlformats.org/officeDocument/2006/relationships/image" Target="../media/image5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11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56359" y="1570890"/>
            <a:ext cx="12504716" cy="20574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Binary Codes for Error Detection and Correction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in a Computationally Bounded World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39252" y="4258410"/>
            <a:ext cx="6513495" cy="1347894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solidFill>
                  <a:schemeClr val="tx1"/>
                </a:solidFill>
              </a:rPr>
              <a:t>Jad Silbak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Northeastern University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Daniel </a:t>
            </a:r>
            <a:r>
              <a:rPr lang="en-US" dirty="0" err="1">
                <a:solidFill>
                  <a:schemeClr val="tx1"/>
                </a:solidFill>
              </a:rPr>
              <a:t>Wichs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Northeastern University</a:t>
            </a:r>
          </a:p>
        </p:txBody>
      </p:sp>
    </p:spTree>
    <p:extLst>
      <p:ext uri="{BB962C8B-B14F-4D97-AF65-F5344CB8AC3E}">
        <p14:creationId xmlns:p14="http://schemas.microsoft.com/office/powerpoint/2010/main" val="93773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9A0CE-0F22-E79C-9FA6-51D0B7D315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3">
            <a:extLst>
              <a:ext uri="{FF2B5EF4-FFF2-40B4-BE49-F238E27FC236}">
                <a16:creationId xmlns:a16="http://schemas.microsoft.com/office/drawing/2014/main" id="{29E101F4-612F-D08B-35EB-7FB9DED132C6}"/>
              </a:ext>
            </a:extLst>
          </p:cNvPr>
          <p:cNvSpPr/>
          <p:nvPr/>
        </p:nvSpPr>
        <p:spPr>
          <a:xfrm>
            <a:off x="163045" y="3312467"/>
            <a:ext cx="5245983" cy="18626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C8E13BB-CF2A-AA0C-712E-E91C55A78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080" y="981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Seeded Codes: </a:t>
            </a:r>
            <a:r>
              <a:rPr lang="en-US" dirty="0">
                <a:solidFill>
                  <a:srgbClr val="0070C0"/>
                </a:solidFill>
              </a:rPr>
              <a:t>Selective</a:t>
            </a:r>
            <a:r>
              <a:rPr lang="en-US" dirty="0">
                <a:solidFill>
                  <a:srgbClr val="002060"/>
                </a:solidFill>
              </a:rPr>
              <a:t> VS </a:t>
            </a:r>
            <a:r>
              <a:rPr lang="en-US" dirty="0">
                <a:solidFill>
                  <a:srgbClr val="0070C0"/>
                </a:solidFill>
              </a:rPr>
              <a:t>Adaptive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0EEA79EF-671F-615C-AD41-A81BF4CE65B5}"/>
                  </a:ext>
                </a:extLst>
              </p:cNvPr>
              <p:cNvSpPr/>
              <p:nvPr/>
            </p:nvSpPr>
            <p:spPr>
              <a:xfrm>
                <a:off x="1824313" y="2099566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0EEA79EF-671F-615C-AD41-A81BF4CE65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313" y="2099566"/>
                <a:ext cx="864096" cy="216024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D68A6391-5621-813D-79E9-1BF1763821F2}"/>
                  </a:ext>
                </a:extLst>
              </p:cNvPr>
              <p:cNvSpPr/>
              <p:nvPr/>
            </p:nvSpPr>
            <p:spPr>
              <a:xfrm>
                <a:off x="3204815" y="1951383"/>
                <a:ext cx="1778282" cy="5087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D68A6391-5621-813D-79E9-1BF1763821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815" y="1951383"/>
                <a:ext cx="1778282" cy="508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A0E6608F-BEF9-FFC4-0154-4CF5137848DB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2688409" y="2205734"/>
            <a:ext cx="516406" cy="1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>
            <a:extLst>
              <a:ext uri="{FF2B5EF4-FFF2-40B4-BE49-F238E27FC236}">
                <a16:creationId xmlns:a16="http://schemas.microsoft.com/office/drawing/2014/main" id="{F78398E5-BCB8-D43E-4FA9-204042644E7D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4983097" y="2205734"/>
            <a:ext cx="525974" cy="2970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מרפקי 22">
            <a:extLst>
              <a:ext uri="{FF2B5EF4-FFF2-40B4-BE49-F238E27FC236}">
                <a16:creationId xmlns:a16="http://schemas.microsoft.com/office/drawing/2014/main" id="{86FC6C0F-0625-A30E-7D30-5B1F88889241}"/>
              </a:ext>
            </a:extLst>
          </p:cNvPr>
          <p:cNvCxnSpPr/>
          <p:nvPr/>
        </p:nvCxnSpPr>
        <p:spPr>
          <a:xfrm flipV="1">
            <a:off x="5487153" y="2168476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>
            <a:extLst>
              <a:ext uri="{FF2B5EF4-FFF2-40B4-BE49-F238E27FC236}">
                <a16:creationId xmlns:a16="http://schemas.microsoft.com/office/drawing/2014/main" id="{1397EFD3-7299-3941-22C9-78116B56F0AC}"/>
              </a:ext>
            </a:extLst>
          </p:cNvPr>
          <p:cNvCxnSpPr/>
          <p:nvPr/>
        </p:nvCxnSpPr>
        <p:spPr>
          <a:xfrm>
            <a:off x="5919201" y="2167408"/>
            <a:ext cx="612068" cy="3354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מרפקי 31">
            <a:extLst>
              <a:ext uri="{FF2B5EF4-FFF2-40B4-BE49-F238E27FC236}">
                <a16:creationId xmlns:a16="http://schemas.microsoft.com/office/drawing/2014/main" id="{5A238B76-AE6D-DE0B-D22B-A5E6184B4054}"/>
              </a:ext>
            </a:extLst>
          </p:cNvPr>
          <p:cNvCxnSpPr/>
          <p:nvPr/>
        </p:nvCxnSpPr>
        <p:spPr>
          <a:xfrm flipV="1">
            <a:off x="6497697" y="2167038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מלבן 32">
                <a:extLst>
                  <a:ext uri="{FF2B5EF4-FFF2-40B4-BE49-F238E27FC236}">
                    <a16:creationId xmlns:a16="http://schemas.microsoft.com/office/drawing/2014/main" id="{4EDE76DC-41C0-7E6F-B31A-5D2CE546AE50}"/>
                  </a:ext>
                </a:extLst>
              </p:cNvPr>
              <p:cNvSpPr/>
              <p:nvPr/>
            </p:nvSpPr>
            <p:spPr>
              <a:xfrm>
                <a:off x="4508696" y="1222087"/>
                <a:ext cx="2860834" cy="65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is a </a:t>
                </a:r>
                <a:r>
                  <a:rPr lang="en-US" dirty="0">
                    <a:solidFill>
                      <a:srgbClr val="C00000"/>
                    </a:solidFill>
                  </a:rPr>
                  <a:t>PPT</a:t>
                </a:r>
                <a:r>
                  <a:rPr lang="en-US" dirty="0"/>
                  <a:t> algorithm. 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.</a:t>
                </a:r>
                <a:endParaRPr lang="aa-ET"/>
              </a:p>
            </p:txBody>
          </p:sp>
        </mc:Choice>
        <mc:Fallback xmlns="">
          <p:sp>
            <p:nvSpPr>
              <p:cNvPr id="33" name="מלבן 32">
                <a:extLst>
                  <a:ext uri="{FF2B5EF4-FFF2-40B4-BE49-F238E27FC236}">
                    <a16:creationId xmlns:a16="http://schemas.microsoft.com/office/drawing/2014/main" id="{4EDE76DC-41C0-7E6F-B31A-5D2CE546AE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696" y="1222087"/>
                <a:ext cx="2860834" cy="651269"/>
              </a:xfrm>
              <a:prstGeom prst="rect">
                <a:avLst/>
              </a:prstGeom>
              <a:blipFill>
                <a:blip r:embed="rId6"/>
                <a:stretch>
                  <a:fillRect t="-4673" r="-1706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מלבן 45">
                <a:extLst>
                  <a:ext uri="{FF2B5EF4-FFF2-40B4-BE49-F238E27FC236}">
                    <a16:creationId xmlns:a16="http://schemas.microsoft.com/office/drawing/2014/main" id="{9D10C0C6-6AE4-F429-452E-2AFB56F86164}"/>
                  </a:ext>
                </a:extLst>
              </p:cNvPr>
              <p:cNvSpPr/>
              <p:nvPr/>
            </p:nvSpPr>
            <p:spPr>
              <a:xfrm>
                <a:off x="9286236" y="2138251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>
                    <a:solidFill>
                      <a:srgbClr val="C0000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46" name="מלבן 45">
                <a:extLst>
                  <a:ext uri="{FF2B5EF4-FFF2-40B4-BE49-F238E27FC236}">
                    <a16:creationId xmlns:a16="http://schemas.microsoft.com/office/drawing/2014/main" id="{9D10C0C6-6AE4-F429-452E-2AFB56F861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236" y="2138251"/>
                <a:ext cx="864096" cy="216024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מלבן 47">
            <a:extLst>
              <a:ext uri="{FF2B5EF4-FFF2-40B4-BE49-F238E27FC236}">
                <a16:creationId xmlns:a16="http://schemas.microsoft.com/office/drawing/2014/main" id="{CB38790F-C35F-6048-2323-1843D431F6F5}"/>
              </a:ext>
            </a:extLst>
          </p:cNvPr>
          <p:cNvSpPr/>
          <p:nvPr/>
        </p:nvSpPr>
        <p:spPr>
          <a:xfrm>
            <a:off x="9106217" y="2174777"/>
            <a:ext cx="1114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מלבן 61">
                <a:extLst>
                  <a:ext uri="{FF2B5EF4-FFF2-40B4-BE49-F238E27FC236}">
                    <a16:creationId xmlns:a16="http://schemas.microsoft.com/office/drawing/2014/main" id="{FE4D8AA0-AD1F-26D8-6709-C1FE07C0CA28}"/>
                  </a:ext>
                </a:extLst>
              </p:cNvPr>
              <p:cNvSpPr/>
              <p:nvPr/>
            </p:nvSpPr>
            <p:spPr>
              <a:xfrm>
                <a:off x="6929745" y="1991607"/>
                <a:ext cx="1692188" cy="5087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𝐷𝑒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2" name="מלבן 61">
                <a:extLst>
                  <a:ext uri="{FF2B5EF4-FFF2-40B4-BE49-F238E27FC236}">
                    <a16:creationId xmlns:a16="http://schemas.microsoft.com/office/drawing/2014/main" id="{FE4D8AA0-AD1F-26D8-6709-C1FE07C0C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745" y="1991607"/>
                <a:ext cx="1692188" cy="508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מחבר חץ ישר 69">
            <a:extLst>
              <a:ext uri="{FF2B5EF4-FFF2-40B4-BE49-F238E27FC236}">
                <a16:creationId xmlns:a16="http://schemas.microsoft.com/office/drawing/2014/main" id="{33D2EF3E-4273-D6A6-8A38-7B4A8E3EFF74}"/>
              </a:ext>
            </a:extLst>
          </p:cNvPr>
          <p:cNvCxnSpPr>
            <a:stCxn id="62" idx="3"/>
            <a:endCxn id="46" idx="1"/>
          </p:cNvCxnSpPr>
          <p:nvPr/>
        </p:nvCxnSpPr>
        <p:spPr>
          <a:xfrm>
            <a:off x="8621934" y="2245959"/>
            <a:ext cx="664303" cy="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loud Callout 25">
                <a:extLst>
                  <a:ext uri="{FF2B5EF4-FFF2-40B4-BE49-F238E27FC236}">
                    <a16:creationId xmlns:a16="http://schemas.microsoft.com/office/drawing/2014/main" id="{820BAC24-0731-9411-7C10-83007884CA1E}"/>
                  </a:ext>
                </a:extLst>
              </p:cNvPr>
              <p:cNvSpPr/>
              <p:nvPr/>
            </p:nvSpPr>
            <p:spPr>
              <a:xfrm>
                <a:off x="807158" y="1036693"/>
                <a:ext cx="2297337" cy="776956"/>
              </a:xfrm>
              <a:prstGeom prst="cloudCallout">
                <a:avLst>
                  <a:gd name="adj1" fmla="val 84429"/>
                  <a:gd name="adj2" fmla="val 3704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uniformly chosen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loud Callout 25">
                <a:extLst>
                  <a:ext uri="{FF2B5EF4-FFF2-40B4-BE49-F238E27FC236}">
                    <a16:creationId xmlns:a16="http://schemas.microsoft.com/office/drawing/2014/main" id="{820BAC24-0731-9411-7C10-83007884CA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58" y="1036693"/>
                <a:ext cx="2297337" cy="776956"/>
              </a:xfrm>
              <a:prstGeom prst="cloudCallout">
                <a:avLst>
                  <a:gd name="adj1" fmla="val 84429"/>
                  <a:gd name="adj2" fmla="val 37047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loud Callout 27">
                <a:extLst>
                  <a:ext uri="{FF2B5EF4-FFF2-40B4-BE49-F238E27FC236}">
                    <a16:creationId xmlns:a16="http://schemas.microsoft.com/office/drawing/2014/main" id="{D1EF78F5-04CC-ED05-7778-16DD81167AA7}"/>
                  </a:ext>
                </a:extLst>
              </p:cNvPr>
              <p:cNvSpPr/>
              <p:nvPr/>
            </p:nvSpPr>
            <p:spPr>
              <a:xfrm>
                <a:off x="8714247" y="1143006"/>
                <a:ext cx="1617300" cy="765352"/>
              </a:xfrm>
              <a:prstGeom prst="cloudCallout">
                <a:avLst>
                  <a:gd name="adj1" fmla="val -94116"/>
                  <a:gd name="adj2" fmla="val 34762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also receive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Cloud Callout 27">
                <a:extLst>
                  <a:ext uri="{FF2B5EF4-FFF2-40B4-BE49-F238E27FC236}">
                    <a16:creationId xmlns:a16="http://schemas.microsoft.com/office/drawing/2014/main" id="{D1EF78F5-04CC-ED05-7778-16DD81167A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247" y="1143006"/>
                <a:ext cx="1617300" cy="765352"/>
              </a:xfrm>
              <a:prstGeom prst="cloudCallout">
                <a:avLst>
                  <a:gd name="adj1" fmla="val -94116"/>
                  <a:gd name="adj2" fmla="val 34762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777B4D6-E8D4-2C87-4CBA-7E4E9C9C9A48}"/>
                  </a:ext>
                </a:extLst>
              </p:cNvPr>
              <p:cNvSpPr/>
              <p:nvPr/>
            </p:nvSpPr>
            <p:spPr>
              <a:xfrm>
                <a:off x="246647" y="3432559"/>
                <a:ext cx="5672554" cy="163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Def: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>
                    <a:solidFill>
                      <a:srgbClr val="0070C0"/>
                    </a:solidFill>
                  </a:rPr>
                  <a:t>Selective </a:t>
                </a:r>
                <a:r>
                  <a:rPr lang="en-US" sz="2400" dirty="0"/>
                  <a:t>security, for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∀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PPT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</m:oMath>
                </a14:m>
                <a:endParaRPr lang="en-US" sz="2400" b="0" i="0" dirty="0">
                  <a:solidFill>
                    <a:schemeClr val="tx1"/>
                  </a:solidFill>
                  <a:latin typeface="Cambria Math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400" b="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</m:oMath>
                </a14:m>
                <a:r>
                  <a:rPr lang="en-US" sz="2400" b="0" dirty="0"/>
                  <a:t>, </a:t>
                </a: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2400" dirty="0">
                    <a:latin typeface="Cambria Math" panose="02040503050406030204" pitchFamily="18" charset="0"/>
                  </a:rPr>
                  <a:t> </a:t>
                </a:r>
                <a:r>
                  <a:rPr lang="en-US" sz="2400" dirty="0" err="1">
                    <a:latin typeface="Cambria Math" panose="02040503050406030204" pitchFamily="18" charset="0"/>
                  </a:rPr>
                  <a:t>s.t.</a:t>
                </a:r>
                <a:r>
                  <a:rPr lang="en-US" sz="24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777B4D6-E8D4-2C87-4CBA-7E4E9C9C9A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47" y="3432559"/>
                <a:ext cx="5672554" cy="1630318"/>
              </a:xfrm>
              <a:prstGeom prst="rect">
                <a:avLst/>
              </a:prstGeom>
              <a:blipFill>
                <a:blip r:embed="rId11"/>
                <a:stretch>
                  <a:fillRect l="-1611" t="-2985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A0EDB3-A706-40FA-47A6-067E021C3708}"/>
                  </a:ext>
                </a:extLst>
              </p:cNvPr>
              <p:cNvSpPr txBox="1"/>
              <p:nvPr/>
            </p:nvSpPr>
            <p:spPr>
              <a:xfrm>
                <a:off x="201522" y="5567153"/>
                <a:ext cx="638919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70C0"/>
                    </a:solidFill>
                  </a:rPr>
                  <a:t>Correction: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𝐷𝑒</m:t>
                        </m:r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/>
                      </a:rPr>
                      <m:t>≥ 1 −</m:t>
                    </m:r>
                    <m:r>
                      <m:rPr>
                        <m:sty m:val="p"/>
                      </m:rPr>
                      <a:rPr lang="en-US" sz="2400" i="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neg</m:t>
                    </m:r>
                    <m:d>
                      <m:d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A0EDB3-A706-40FA-47A6-067E021C3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22" y="5567153"/>
                <a:ext cx="6389192" cy="461665"/>
              </a:xfrm>
              <a:prstGeom prst="rect">
                <a:avLst/>
              </a:prstGeom>
              <a:blipFill>
                <a:blip r:embed="rId12"/>
                <a:stretch>
                  <a:fillRect l="-143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5A1F31-AD23-35BC-F986-A014E5A04965}"/>
                  </a:ext>
                </a:extLst>
              </p:cNvPr>
              <p:cNvSpPr txBox="1"/>
              <p:nvPr/>
            </p:nvSpPr>
            <p:spPr>
              <a:xfrm>
                <a:off x="210519" y="6112607"/>
                <a:ext cx="659121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70C0"/>
                    </a:solidFill>
                  </a:rPr>
                  <a:t>Detection: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m:rPr>
                        <m:sty m:val="p"/>
                      </m:rPr>
                      <a:rPr lang="en-US" sz="2400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𝐷𝑒</m:t>
                        </m:r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,⊥}</m:t>
                        </m:r>
                      </m:e>
                    </m:d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/>
                      </a:rPr>
                      <m:t>≥ 1 −</m:t>
                    </m:r>
                    <m:r>
                      <m:rPr>
                        <m:sty m:val="p"/>
                      </m:rPr>
                      <a:rPr lang="en-US" sz="2400" i="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neg</m:t>
                    </m:r>
                    <m:d>
                      <m:d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5A1F31-AD23-35BC-F986-A014E5A04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19" y="6112607"/>
                <a:ext cx="6591210" cy="461665"/>
              </a:xfrm>
              <a:prstGeom prst="rect">
                <a:avLst/>
              </a:prstGeom>
              <a:blipFill>
                <a:blip r:embed="rId13"/>
                <a:stretch>
                  <a:fillRect l="-1480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3">
            <a:extLst>
              <a:ext uri="{FF2B5EF4-FFF2-40B4-BE49-F238E27FC236}">
                <a16:creationId xmlns:a16="http://schemas.microsoft.com/office/drawing/2014/main" id="{75C14029-624A-47E9-E060-0F195CD1CDB1}"/>
              </a:ext>
            </a:extLst>
          </p:cNvPr>
          <p:cNvSpPr/>
          <p:nvPr/>
        </p:nvSpPr>
        <p:spPr>
          <a:xfrm>
            <a:off x="6643603" y="3315984"/>
            <a:ext cx="5414084" cy="15187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BA27942-EBF5-C58E-60A1-F50511C53B8D}"/>
                  </a:ext>
                </a:extLst>
              </p:cNvPr>
              <p:cNvSpPr/>
              <p:nvPr/>
            </p:nvSpPr>
            <p:spPr>
              <a:xfrm>
                <a:off x="6727204" y="3444884"/>
                <a:ext cx="5591387" cy="126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Def: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>
                    <a:solidFill>
                      <a:srgbClr val="0070C0"/>
                    </a:solidFill>
                  </a:rPr>
                  <a:t>Adaptive </a:t>
                </a:r>
                <a:r>
                  <a:rPr lang="en-US" sz="2400" dirty="0"/>
                  <a:t>security, for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∀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PPT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</m:oMath>
                </a14:m>
                <a:endParaRPr lang="en-US" sz="2400" b="0" i="0" dirty="0">
                  <a:solidFill>
                    <a:schemeClr val="tx1"/>
                  </a:solidFill>
                  <a:latin typeface="Cambria Math"/>
                </a:endParaRP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</m:oMath>
                </a14:m>
                <a:r>
                  <a:rPr lang="en-US" sz="2400" b="0" dirty="0"/>
                  <a:t>, </a:t>
                </a:r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2400" dirty="0">
                    <a:latin typeface="Cambria Math" panose="02040503050406030204" pitchFamily="18" charset="0"/>
                  </a:rPr>
                  <a:t> </a:t>
                </a:r>
                <a:r>
                  <a:rPr lang="en-US" sz="2400" dirty="0" err="1">
                    <a:latin typeface="Cambria Math" panose="02040503050406030204" pitchFamily="18" charset="0"/>
                  </a:rPr>
                  <a:t>s.t.</a:t>
                </a:r>
                <a:r>
                  <a:rPr lang="en-US" sz="24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BA27942-EBF5-C58E-60A1-F50511C53B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204" y="3444884"/>
                <a:ext cx="5591387" cy="1260986"/>
              </a:xfrm>
              <a:prstGeom prst="rect">
                <a:avLst/>
              </a:prstGeom>
              <a:blipFill>
                <a:blip r:embed="rId14"/>
                <a:stretch>
                  <a:fillRect l="-1745" t="-3865" b="-7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wn Arrow 19">
            <a:extLst>
              <a:ext uri="{FF2B5EF4-FFF2-40B4-BE49-F238E27FC236}">
                <a16:creationId xmlns:a16="http://schemas.microsoft.com/office/drawing/2014/main" id="{5EAFF307-DCF5-AD22-EEC4-04F419E38608}"/>
              </a:ext>
            </a:extLst>
          </p:cNvPr>
          <p:cNvSpPr/>
          <p:nvPr/>
        </p:nvSpPr>
        <p:spPr>
          <a:xfrm rot="5400000">
            <a:off x="5694842" y="3706336"/>
            <a:ext cx="528406" cy="73808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92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/>
      <p:bldP spid="16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60A9C-6A9B-FC80-4776-7FA538BBC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5BE7D-FFAA-2EA8-F8F5-7D80B3BC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23930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Main Result of This Work</a:t>
            </a:r>
          </a:p>
        </p:txBody>
      </p:sp>
      <p:sp>
        <p:nvSpPr>
          <p:cNvPr id="4" name="Rounded Rectangle 13">
            <a:extLst>
              <a:ext uri="{FF2B5EF4-FFF2-40B4-BE49-F238E27FC236}">
                <a16:creationId xmlns:a16="http://schemas.microsoft.com/office/drawing/2014/main" id="{34AE6CB0-9F2C-6A7C-D4BA-43B46C1CD048}"/>
              </a:ext>
            </a:extLst>
          </p:cNvPr>
          <p:cNvSpPr/>
          <p:nvPr/>
        </p:nvSpPr>
        <p:spPr>
          <a:xfrm>
            <a:off x="314708" y="1878719"/>
            <a:ext cx="11635732" cy="1960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13C3C56-EB69-A597-F840-7A8D8EF4EC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1785" y="2127101"/>
                <a:ext cx="11635732" cy="16809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700" dirty="0">
                    <a:solidFill>
                      <a:srgbClr val="00B050"/>
                    </a:solidFill>
                  </a:rPr>
                  <a:t>Thm1:</a:t>
                </a:r>
                <a:r>
                  <a:rPr lang="en-US" sz="2700" dirty="0"/>
                  <a:t> Under </a:t>
                </a:r>
                <a:r>
                  <a:rPr lang="en-US" sz="2700" dirty="0">
                    <a:solidFill>
                      <a:srgbClr val="C00000"/>
                    </a:solidFill>
                  </a:rPr>
                  <a:t>LWE</a:t>
                </a:r>
                <a:r>
                  <a:rPr lang="en-US" sz="27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7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700" dirty="0"/>
                  <a:t> </a:t>
                </a:r>
                <a:r>
                  <a:rPr lang="en-US" sz="2700" dirty="0">
                    <a:solidFill>
                      <a:srgbClr val="0070C0"/>
                    </a:solidFill>
                  </a:rPr>
                  <a:t>Selective</a:t>
                </a:r>
                <a:r>
                  <a:rPr lang="en-US" sz="2700" dirty="0"/>
                  <a:t> seeded</a:t>
                </a:r>
                <a:r>
                  <a:rPr lang="en-US" sz="2700" dirty="0">
                    <a:solidFill>
                      <a:srgbClr val="0070C0"/>
                    </a:solidFill>
                  </a:rPr>
                  <a:t> </a:t>
                </a:r>
                <a:r>
                  <a:rPr lang="en-US" sz="2700" dirty="0"/>
                  <a:t>codes for </a:t>
                </a:r>
                <a:r>
                  <a:rPr lang="en-US" sz="2800" dirty="0">
                    <a:solidFill>
                      <a:srgbClr val="C00000"/>
                    </a:solidFill>
                  </a:rPr>
                  <a:t>PPT</a:t>
                </a:r>
                <a:r>
                  <a:rPr lang="en-US" sz="2800" dirty="0"/>
                  <a:t> channels</a:t>
                </a:r>
              </a:p>
              <a:p>
                <a:pPr lvl="1"/>
                <a:r>
                  <a:rPr lang="en-US" sz="2400" u="sng" dirty="0"/>
                  <a:t>Detection</a:t>
                </a:r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≈1/2 </m:t>
                    </m:r>
                  </m:oMath>
                </a14:m>
                <a:r>
                  <a:rPr lang="en-US" sz="2400" dirty="0"/>
                  <a:t>fraction of errors with rate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≈1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lvl="1"/>
                <a:r>
                  <a:rPr lang="en-US" sz="2400" u="sng" dirty="0"/>
                  <a:t>Correction</a:t>
                </a:r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&lt;1/4</m:t>
                    </m:r>
                  </m:oMath>
                </a14:m>
                <a:r>
                  <a:rPr lang="en-US" sz="2400" dirty="0"/>
                  <a:t> fraction of errors with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13C3C56-EB69-A597-F840-7A8D8EF4EC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85" y="2127101"/>
                <a:ext cx="11635732" cy="1680918"/>
              </a:xfrm>
              <a:prstGeom prst="rect">
                <a:avLst/>
              </a:prstGeom>
              <a:blipFill>
                <a:blip r:embed="rId3"/>
                <a:stretch>
                  <a:fillRect l="-995" t="-3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01F8AB-F384-10CA-F1D5-95F73138B891}"/>
                  </a:ext>
                </a:extLst>
              </p:cNvPr>
              <p:cNvSpPr txBox="1"/>
              <p:nvPr/>
            </p:nvSpPr>
            <p:spPr>
              <a:xfrm>
                <a:off x="240817" y="4928481"/>
                <a:ext cx="1195175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Better than what is possible against information theoretic adversaries.</a:t>
                </a:r>
                <a:br>
                  <a:rPr lang="en-US" sz="2400" dirty="0"/>
                </a:br>
                <a:r>
                  <a:rPr lang="en-US" sz="2400" dirty="0"/>
                  <a:t>Example: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¼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</m:d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≈0.037</m:t>
                    </m:r>
                  </m:oMath>
                </a14:m>
                <a:r>
                  <a:rPr lang="en-US" sz="2400" dirty="0"/>
                  <a:t> while in the information theoretic setting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01F8AB-F384-10CA-F1D5-95F73138B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17" y="4928481"/>
                <a:ext cx="11951755" cy="830997"/>
              </a:xfrm>
              <a:prstGeom prst="rect">
                <a:avLst/>
              </a:prstGeom>
              <a:blipFill>
                <a:blip r:embed="rId4"/>
                <a:stretch>
                  <a:fillRect l="-714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EC5AEA17-D703-8846-3B50-2167664027FB}"/>
              </a:ext>
            </a:extLst>
          </p:cNvPr>
          <p:cNvSpPr txBox="1"/>
          <p:nvPr/>
        </p:nvSpPr>
        <p:spPr>
          <a:xfrm>
            <a:off x="204241" y="5881965"/>
            <a:ext cx="117835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Result can be extended given better explicit list-decodable codes (with a special property).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ounded Rectangular Callout 18">
                <a:extLst>
                  <a:ext uri="{FF2B5EF4-FFF2-40B4-BE49-F238E27FC236}">
                    <a16:creationId xmlns:a16="http://schemas.microsoft.com/office/drawing/2014/main" id="{A37E11CC-76E2-FE68-AAF0-B5ED654468BF}"/>
                  </a:ext>
                </a:extLst>
              </p:cNvPr>
              <p:cNvSpPr/>
              <p:nvPr/>
            </p:nvSpPr>
            <p:spPr>
              <a:xfrm>
                <a:off x="6279651" y="3808019"/>
                <a:ext cx="4590487" cy="769679"/>
              </a:xfrm>
              <a:prstGeom prst="wedgeRoundRectCallout">
                <a:avLst>
                  <a:gd name="adj1" fmla="val -8359"/>
                  <a:gd name="adj2" fmla="val -76948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Best know explicit list-decodable code, approaching the </a:t>
                </a:r>
                <a:r>
                  <a:rPr lang="en-US" dirty="0" err="1">
                    <a:solidFill>
                      <a:schemeClr val="tx1"/>
                    </a:solidFill>
                  </a:rPr>
                  <a:t>Blokh-Zyablov</a:t>
                </a:r>
                <a:r>
                  <a:rPr lang="en-US" dirty="0">
                    <a:solidFill>
                      <a:schemeClr val="tx1"/>
                    </a:solidFill>
                  </a:rPr>
                  <a:t> bound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d>
                      <m:dPr>
                        <m:ctrlP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ounded Rectangular Callout 18">
                <a:extLst>
                  <a:ext uri="{FF2B5EF4-FFF2-40B4-BE49-F238E27FC236}">
                    <a16:creationId xmlns:a16="http://schemas.microsoft.com/office/drawing/2014/main" id="{A37E11CC-76E2-FE68-AAF0-B5ED654468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651" y="3808019"/>
                <a:ext cx="4590487" cy="769679"/>
              </a:xfrm>
              <a:prstGeom prst="wedgeRoundRectCallout">
                <a:avLst>
                  <a:gd name="adj1" fmla="val -8359"/>
                  <a:gd name="adj2" fmla="val -76948"/>
                  <a:gd name="adj3" fmla="val 16667"/>
                </a:avLst>
              </a:prstGeom>
              <a:blipFill>
                <a:blip r:embed="rId5"/>
                <a:stretch>
                  <a:fillRect r="-1057" b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4017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FB2C6-A003-2861-0C03-648FCE599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3">
            <a:extLst>
              <a:ext uri="{FF2B5EF4-FFF2-40B4-BE49-F238E27FC236}">
                <a16:creationId xmlns:a16="http://schemas.microsoft.com/office/drawing/2014/main" id="{26F75602-B58F-FC35-7D4E-18B320B5C04F}"/>
              </a:ext>
            </a:extLst>
          </p:cNvPr>
          <p:cNvSpPr/>
          <p:nvPr/>
        </p:nvSpPr>
        <p:spPr>
          <a:xfrm>
            <a:off x="314708" y="1878719"/>
            <a:ext cx="11635732" cy="1960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46F6C-470B-555A-1348-15CF92D93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23930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Main Result of This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E062E0AD-9B82-9B8C-F135-D5FC6098E4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1785" y="2127101"/>
                <a:ext cx="11635732" cy="16809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700" dirty="0">
                    <a:solidFill>
                      <a:srgbClr val="00B050"/>
                    </a:solidFill>
                  </a:rPr>
                  <a:t>Thm2:</a:t>
                </a:r>
                <a:r>
                  <a:rPr lang="en-US" sz="2700" dirty="0"/>
                  <a:t> Under “</a:t>
                </a:r>
                <a:r>
                  <a:rPr lang="en-US" sz="2700" dirty="0">
                    <a:solidFill>
                      <a:srgbClr val="0070C0"/>
                    </a:solidFill>
                  </a:rPr>
                  <a:t>Crypto Dark Matter</a:t>
                </a:r>
                <a:r>
                  <a:rPr lang="en-US" sz="2700" dirty="0"/>
                  <a:t>” assumption </a:t>
                </a:r>
                <a14:m>
                  <m:oMath xmlns:m="http://schemas.openxmlformats.org/officeDocument/2006/math">
                    <m:r>
                      <a:rPr lang="en-US" sz="27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700" dirty="0"/>
                  <a:t> </a:t>
                </a:r>
                <a:r>
                  <a:rPr lang="en-US" sz="2700" dirty="0">
                    <a:solidFill>
                      <a:srgbClr val="0070C0"/>
                    </a:solidFill>
                  </a:rPr>
                  <a:t>Adaptive</a:t>
                </a:r>
                <a:r>
                  <a:rPr lang="en-US" sz="2700" dirty="0"/>
                  <a:t> seeded</a:t>
                </a:r>
                <a:r>
                  <a:rPr lang="en-US" sz="2700" dirty="0">
                    <a:solidFill>
                      <a:srgbClr val="0070C0"/>
                    </a:solidFill>
                  </a:rPr>
                  <a:t> </a:t>
                </a:r>
                <a:r>
                  <a:rPr lang="en-US" sz="2700" dirty="0"/>
                  <a:t>codes for </a:t>
                </a:r>
                <a:r>
                  <a:rPr lang="en-US" sz="2800" dirty="0">
                    <a:solidFill>
                      <a:srgbClr val="C00000"/>
                    </a:solidFill>
                  </a:rPr>
                  <a:t>PPT</a:t>
                </a:r>
                <a:endParaRPr lang="en-US" sz="2800" dirty="0"/>
              </a:p>
              <a:p>
                <a:pPr lvl="1"/>
                <a:r>
                  <a:rPr lang="en-US" sz="2400" u="sng" dirty="0"/>
                  <a:t>Detection</a:t>
                </a:r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≈1/2 </m:t>
                    </m:r>
                  </m:oMath>
                </a14:m>
                <a:r>
                  <a:rPr lang="en-US" sz="2400" dirty="0"/>
                  <a:t>fraction of errors with rate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≈1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lvl="1"/>
                <a:r>
                  <a:rPr lang="en-US" sz="2400" u="sng" dirty="0"/>
                  <a:t>Correction</a:t>
                </a:r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&lt;1/4</m:t>
                    </m:r>
                  </m:oMath>
                </a14:m>
                <a:r>
                  <a:rPr lang="en-US" sz="2400" dirty="0"/>
                  <a:t> fraction of errors with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E062E0AD-9B82-9B8C-F135-D5FC6098E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85" y="2127101"/>
                <a:ext cx="11635732" cy="1680918"/>
              </a:xfrm>
              <a:prstGeom prst="rect">
                <a:avLst/>
              </a:prstGeom>
              <a:blipFill>
                <a:blip r:embed="rId3"/>
                <a:stretch>
                  <a:fillRect l="-995" t="-3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ular Callout 7">
                <a:extLst>
                  <a:ext uri="{FF2B5EF4-FFF2-40B4-BE49-F238E27FC236}">
                    <a16:creationId xmlns:a16="http://schemas.microsoft.com/office/drawing/2014/main" id="{BFBA061F-95A0-273A-B71F-0031EE916CC5}"/>
                  </a:ext>
                </a:extLst>
              </p:cNvPr>
              <p:cNvSpPr/>
              <p:nvPr/>
            </p:nvSpPr>
            <p:spPr>
              <a:xfrm>
                <a:off x="1956690" y="3694481"/>
                <a:ext cx="3909537" cy="456277"/>
              </a:xfrm>
              <a:prstGeom prst="wedgeRoundRectCallout">
                <a:avLst>
                  <a:gd name="adj1" fmla="val 7928"/>
                  <a:gd name="adj2" fmla="val -80603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Only for sufficiently small constant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ounded Rectangular Callout 7">
                <a:extLst>
                  <a:ext uri="{FF2B5EF4-FFF2-40B4-BE49-F238E27FC236}">
                    <a16:creationId xmlns:a16="http://schemas.microsoft.com/office/drawing/2014/main" id="{BFBA061F-95A0-273A-B71F-0031EE916C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690" y="3694481"/>
                <a:ext cx="3909537" cy="456277"/>
              </a:xfrm>
              <a:prstGeom prst="wedgeRoundRectCallout">
                <a:avLst>
                  <a:gd name="adj1" fmla="val 7928"/>
                  <a:gd name="adj2" fmla="val -80603"/>
                  <a:gd name="adj3" fmla="val 16667"/>
                </a:avLst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61A8C3-307C-13EF-119D-A36E9697A366}"/>
                  </a:ext>
                </a:extLst>
              </p:cNvPr>
              <p:cNvSpPr txBox="1"/>
              <p:nvPr/>
            </p:nvSpPr>
            <p:spPr>
              <a:xfrm>
                <a:off x="240817" y="4928481"/>
                <a:ext cx="1195175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Better than what is possible against information theoretic adversaries.</a:t>
                </a:r>
                <a:br>
                  <a:rPr lang="en-US" sz="2400" dirty="0"/>
                </a:br>
                <a:r>
                  <a:rPr lang="en-US" sz="2400" dirty="0"/>
                  <a:t>Example: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¼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</m:d>
                    <m:r>
                      <a:rPr lang="en-US" sz="24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≈0.037</m:t>
                    </m:r>
                  </m:oMath>
                </a14:m>
                <a:r>
                  <a:rPr lang="en-US" sz="2400" dirty="0"/>
                  <a:t> while in the information theoretic setting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61A8C3-307C-13EF-119D-A36E9697A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17" y="4928481"/>
                <a:ext cx="11951755" cy="830997"/>
              </a:xfrm>
              <a:prstGeom prst="rect">
                <a:avLst/>
              </a:prstGeom>
              <a:blipFill>
                <a:blip r:embed="rId5"/>
                <a:stretch>
                  <a:fillRect l="-714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A918C36-9A4E-6E38-0293-08E187E0EC59}"/>
              </a:ext>
            </a:extLst>
          </p:cNvPr>
          <p:cNvSpPr txBox="1"/>
          <p:nvPr/>
        </p:nvSpPr>
        <p:spPr>
          <a:xfrm>
            <a:off x="204241" y="5881965"/>
            <a:ext cx="117835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Result can be extended given better explicit list-decodable codes (with a special property).    </a:t>
            </a:r>
          </a:p>
        </p:txBody>
      </p:sp>
      <p:sp>
        <p:nvSpPr>
          <p:cNvPr id="17" name="Rounded Rectangular Callout 16">
            <a:extLst>
              <a:ext uri="{FF2B5EF4-FFF2-40B4-BE49-F238E27FC236}">
                <a16:creationId xmlns:a16="http://schemas.microsoft.com/office/drawing/2014/main" id="{950F3735-AE23-E7D6-6F95-D9893BC1AED4}"/>
              </a:ext>
            </a:extLst>
          </p:cNvPr>
          <p:cNvSpPr/>
          <p:nvPr/>
        </p:nvSpPr>
        <p:spPr>
          <a:xfrm>
            <a:off x="314709" y="1254726"/>
            <a:ext cx="9367173" cy="749888"/>
          </a:xfrm>
          <a:prstGeom prst="wedgeRoundRectCallout">
            <a:avLst>
              <a:gd name="adj1" fmla="val -7850"/>
              <a:gd name="adj2" fmla="val 7239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err="1">
                <a:solidFill>
                  <a:srgbClr val="00B050"/>
                </a:solidFill>
              </a:rPr>
              <a:t>Boneh</a:t>
            </a:r>
            <a:r>
              <a:rPr lang="en-US" sz="2200" dirty="0">
                <a:solidFill>
                  <a:srgbClr val="00B050"/>
                </a:solidFill>
              </a:rPr>
              <a:t>, </a:t>
            </a:r>
            <a:r>
              <a:rPr lang="en-US" sz="2200" dirty="0" err="1">
                <a:solidFill>
                  <a:srgbClr val="00B050"/>
                </a:solidFill>
              </a:rPr>
              <a:t>Ishai</a:t>
            </a:r>
            <a:r>
              <a:rPr lang="en-US" sz="2200" dirty="0">
                <a:solidFill>
                  <a:srgbClr val="00B050"/>
                </a:solidFill>
              </a:rPr>
              <a:t>, </a:t>
            </a:r>
            <a:r>
              <a:rPr lang="en-US" sz="2200" dirty="0" err="1">
                <a:solidFill>
                  <a:srgbClr val="00B050"/>
                </a:solidFill>
              </a:rPr>
              <a:t>Passelegue</a:t>
            </a:r>
            <a:r>
              <a:rPr lang="en-US" sz="2200" dirty="0">
                <a:solidFill>
                  <a:srgbClr val="00B050"/>
                </a:solidFill>
              </a:rPr>
              <a:t>, Sahai, and Wu:</a:t>
            </a:r>
          </a:p>
          <a:p>
            <a:r>
              <a:rPr lang="en-US" sz="2200" dirty="0"/>
              <a:t>Compose linear operations over different moduli to get cryptographic hardness.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451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1E019-DCA7-9E96-CB91-535B1011D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3">
            <a:extLst>
              <a:ext uri="{FF2B5EF4-FFF2-40B4-BE49-F238E27FC236}">
                <a16:creationId xmlns:a16="http://schemas.microsoft.com/office/drawing/2014/main" id="{68B71651-3526-06D3-43AD-07C2B388FBCB}"/>
              </a:ext>
            </a:extLst>
          </p:cNvPr>
          <p:cNvSpPr/>
          <p:nvPr/>
        </p:nvSpPr>
        <p:spPr>
          <a:xfrm>
            <a:off x="431249" y="3645120"/>
            <a:ext cx="10669141" cy="13738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7" name="Rounded Rectangle 13">
            <a:extLst>
              <a:ext uri="{FF2B5EF4-FFF2-40B4-BE49-F238E27FC236}">
                <a16:creationId xmlns:a16="http://schemas.microsoft.com/office/drawing/2014/main" id="{46A59C79-42DE-460C-44EF-FA023FEBA7BE}"/>
              </a:ext>
            </a:extLst>
          </p:cNvPr>
          <p:cNvSpPr/>
          <p:nvPr/>
        </p:nvSpPr>
        <p:spPr>
          <a:xfrm>
            <a:off x="431251" y="1509316"/>
            <a:ext cx="10669139" cy="16749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D3E065-83A5-2BA1-6840-54E9A5105A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233" y="1576429"/>
                <a:ext cx="10132518" cy="172736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olidFill>
                      <a:srgbClr val="00B050"/>
                    </a:solidFill>
                  </a:rPr>
                  <a:t>Ingredients:</a:t>
                </a:r>
              </a:p>
              <a:p>
                <a:r>
                  <a:rPr lang="en-US" sz="2400" dirty="0"/>
                  <a:t>A </a:t>
                </a:r>
                <a:r>
                  <a:rPr lang="en-US" sz="2400" dirty="0">
                    <a:solidFill>
                      <a:srgbClr val="0070C0"/>
                    </a:solidFill>
                  </a:rPr>
                  <a:t>T2CI </a:t>
                </a:r>
                <a:r>
                  <a:rPr lang="en-US" sz="2400" dirty="0"/>
                  <a:t>hash family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with output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r>
                  <a:rPr lang="en-US" sz="2400" dirty="0"/>
                  <a:t>Linear </a:t>
                </a:r>
                <a:r>
                  <a:rPr lang="en-US" sz="2400" dirty="0">
                    <a:solidFill>
                      <a:srgbClr val="0070C0"/>
                    </a:solidFill>
                  </a:rPr>
                  <a:t>nested</a:t>
                </a:r>
                <a:r>
                  <a:rPr lang="en-US" sz="2400" dirty="0"/>
                  <a:t> list-decodable code generated by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D3E065-83A5-2BA1-6840-54E9A5105A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233" y="1576429"/>
                <a:ext cx="10132518" cy="1727368"/>
              </a:xfrm>
              <a:blipFill>
                <a:blip r:embed="rId4"/>
                <a:stretch>
                  <a:fillRect l="-903" t="-28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כותרת 1">
            <a:extLst>
              <a:ext uri="{FF2B5EF4-FFF2-40B4-BE49-F238E27FC236}">
                <a16:creationId xmlns:a16="http://schemas.microsoft.com/office/drawing/2014/main" id="{23C8EE97-AC94-128C-E16F-3449069DB292}"/>
              </a:ext>
            </a:extLst>
          </p:cNvPr>
          <p:cNvSpPr txBox="1">
            <a:spLocks/>
          </p:cNvSpPr>
          <p:nvPr/>
        </p:nvSpPr>
        <p:spPr>
          <a:xfrm>
            <a:off x="2173847" y="187974"/>
            <a:ext cx="784430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Construction for Selective Seeded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ular Callout 15">
                <a:extLst>
                  <a:ext uri="{FF2B5EF4-FFF2-40B4-BE49-F238E27FC236}">
                    <a16:creationId xmlns:a16="http://schemas.microsoft.com/office/drawing/2014/main" id="{C51306CC-93AC-22FD-0B62-1D6AA8CB997C}"/>
                  </a:ext>
                </a:extLst>
              </p:cNvPr>
              <p:cNvSpPr/>
              <p:nvPr/>
            </p:nvSpPr>
            <p:spPr>
              <a:xfrm>
                <a:off x="6461682" y="1169013"/>
                <a:ext cx="2438557" cy="610955"/>
              </a:xfrm>
              <a:prstGeom prst="wedgeRoundRectCallout">
                <a:avLst>
                  <a:gd name="adj1" fmla="val -14439"/>
                  <a:gd name="adj2" fmla="val 11566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error with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𝐿𝑖𝑠𝑡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6" name="Rounded Rectangular Callout 15">
                <a:extLst>
                  <a:ext uri="{FF2B5EF4-FFF2-40B4-BE49-F238E27FC236}">
                    <a16:creationId xmlns:a16="http://schemas.microsoft.com/office/drawing/2014/main" id="{C51306CC-93AC-22FD-0B62-1D6AA8CB99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682" y="1169013"/>
                <a:ext cx="2438557" cy="610955"/>
              </a:xfrm>
              <a:prstGeom prst="wedgeRoundRectCallout">
                <a:avLst>
                  <a:gd name="adj1" fmla="val -14439"/>
                  <a:gd name="adj2" fmla="val 115662"/>
                  <a:gd name="adj3" fmla="val 16667"/>
                </a:avLst>
              </a:prstGeom>
              <a:blipFill>
                <a:blip r:embed="rId5"/>
                <a:stretch>
                  <a:fillRect t="-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ular Callout 17">
                <a:extLst>
                  <a:ext uri="{FF2B5EF4-FFF2-40B4-BE49-F238E27FC236}">
                    <a16:creationId xmlns:a16="http://schemas.microsoft.com/office/drawing/2014/main" id="{57F72A28-C46E-E047-612E-06C5CD9897D1}"/>
                  </a:ext>
                </a:extLst>
              </p:cNvPr>
              <p:cNvSpPr/>
              <p:nvPr/>
            </p:nvSpPr>
            <p:spPr>
              <a:xfrm>
                <a:off x="8900239" y="1735814"/>
                <a:ext cx="2584641" cy="610955"/>
              </a:xfrm>
              <a:prstGeom prst="wedgeRoundRectCallout">
                <a:avLst>
                  <a:gd name="adj1" fmla="val -74680"/>
                  <a:gd name="adj2" fmla="val 9259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dirty="0"/>
                  <a:t> error with rate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.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ounded Rectangular Callout 17">
                <a:extLst>
                  <a:ext uri="{FF2B5EF4-FFF2-40B4-BE49-F238E27FC236}">
                    <a16:creationId xmlns:a16="http://schemas.microsoft.com/office/drawing/2014/main" id="{57F72A28-C46E-E047-612E-06C5CD9897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0239" y="1735814"/>
                <a:ext cx="2584641" cy="610955"/>
              </a:xfrm>
              <a:prstGeom prst="wedgeRoundRectCallout">
                <a:avLst>
                  <a:gd name="adj1" fmla="val -74680"/>
                  <a:gd name="adj2" fmla="val 92592"/>
                  <a:gd name="adj3" fmla="val 16667"/>
                </a:avLst>
              </a:prstGeom>
              <a:blipFill>
                <a:blip r:embed="rId6"/>
                <a:stretch>
                  <a:fillRect t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96F993C-8678-B5E6-63EF-A86433F9DAB6}"/>
                  </a:ext>
                </a:extLst>
              </p:cNvPr>
              <p:cNvSpPr txBox="1"/>
              <p:nvPr/>
            </p:nvSpPr>
            <p:spPr>
              <a:xfrm>
                <a:off x="622231" y="3680183"/>
                <a:ext cx="10478159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Construction: </a:t>
                </a:r>
                <a:r>
                  <a:rPr lang="en-US" sz="2400" dirty="0">
                    <a:solidFill>
                      <a:schemeClr val="tx1"/>
                    </a:solidFill>
                  </a:rPr>
                  <a:t>Given a message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seed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342900" indent="-342900"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endParaRPr lang="en-US" sz="2400" dirty="0"/>
              </a:p>
              <a:p>
                <a:pPr marL="342900" indent="-342900"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𝐷𝑒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i="1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𝐿𝑖𝑠𝑡𝐷𝑒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output first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i="1" dirty="0"/>
                  <a:t>, otherwise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000" i="1" dirty="0"/>
                  <a:t>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96F993C-8678-B5E6-63EF-A86433F9D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31" y="3680183"/>
                <a:ext cx="10478159" cy="1247842"/>
              </a:xfrm>
              <a:prstGeom prst="rect">
                <a:avLst/>
              </a:prstGeom>
              <a:blipFill>
                <a:blip r:embed="rId7"/>
                <a:stretch>
                  <a:fillRect l="-873" t="-3922" b="-10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7DF3063E-9739-3F2D-2F91-6A59D4CA6740}"/>
              </a:ext>
            </a:extLst>
          </p:cNvPr>
          <p:cNvSpPr/>
          <p:nvPr/>
        </p:nvSpPr>
        <p:spPr>
          <a:xfrm>
            <a:off x="2439296" y="1150371"/>
            <a:ext cx="2796583" cy="629597"/>
          </a:xfrm>
          <a:prstGeom prst="wedgeRoundRectCallout">
            <a:avLst>
              <a:gd name="adj1" fmla="val -49458"/>
              <a:gd name="adj2" fmla="val 9930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type of </a:t>
            </a:r>
            <a:r>
              <a:rPr lang="en-US" dirty="0">
                <a:solidFill>
                  <a:srgbClr val="0070C0"/>
                </a:solidFill>
              </a:rPr>
              <a:t>2-input </a:t>
            </a:r>
            <a:r>
              <a:rPr lang="en-US" dirty="0">
                <a:solidFill>
                  <a:schemeClr val="tx1"/>
                </a:solidFill>
              </a:rPr>
              <a:t>correlation intractability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07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16" grpId="0" animBg="1"/>
      <p:bldP spid="18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E6A07-6228-1622-9C0C-C397D2C04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3">
            <a:extLst>
              <a:ext uri="{FF2B5EF4-FFF2-40B4-BE49-F238E27FC236}">
                <a16:creationId xmlns:a16="http://schemas.microsoft.com/office/drawing/2014/main" id="{6C3C0373-D851-1CCD-BEB7-E955055434F7}"/>
              </a:ext>
            </a:extLst>
          </p:cNvPr>
          <p:cNvSpPr/>
          <p:nvPr/>
        </p:nvSpPr>
        <p:spPr>
          <a:xfrm>
            <a:off x="431249" y="3645120"/>
            <a:ext cx="10669141" cy="13738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7" name="Rounded Rectangle 13">
            <a:extLst>
              <a:ext uri="{FF2B5EF4-FFF2-40B4-BE49-F238E27FC236}">
                <a16:creationId xmlns:a16="http://schemas.microsoft.com/office/drawing/2014/main" id="{91F32A69-4C56-C2F0-DBE9-FB4F51DF3D99}"/>
              </a:ext>
            </a:extLst>
          </p:cNvPr>
          <p:cNvSpPr/>
          <p:nvPr/>
        </p:nvSpPr>
        <p:spPr>
          <a:xfrm>
            <a:off x="431251" y="1509316"/>
            <a:ext cx="10669139" cy="16749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D693CC8-C4AD-6625-D709-78C13431A7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233" y="1576429"/>
                <a:ext cx="10132518" cy="172736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olidFill>
                      <a:srgbClr val="00B050"/>
                    </a:solidFill>
                  </a:rPr>
                  <a:t>Ingredients:</a:t>
                </a:r>
              </a:p>
              <a:p>
                <a:r>
                  <a:rPr lang="en-US" sz="2400" dirty="0"/>
                  <a:t>A </a:t>
                </a:r>
                <a:r>
                  <a:rPr lang="en-US" sz="2400" dirty="0">
                    <a:solidFill>
                      <a:srgbClr val="0070C0"/>
                    </a:solidFill>
                  </a:rPr>
                  <a:t>T2CI </a:t>
                </a:r>
                <a:r>
                  <a:rPr lang="en-US" sz="2400" dirty="0"/>
                  <a:t>hash family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with output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r>
                  <a:rPr lang="en-US" sz="2400" dirty="0"/>
                  <a:t>Linear </a:t>
                </a:r>
                <a:r>
                  <a:rPr lang="en-US" sz="2400" dirty="0">
                    <a:solidFill>
                      <a:srgbClr val="0070C0"/>
                    </a:solidFill>
                  </a:rPr>
                  <a:t>nested</a:t>
                </a:r>
                <a:r>
                  <a:rPr lang="en-US" sz="2400" dirty="0"/>
                  <a:t> list-decodable code generated by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D3E065-83A5-2BA1-6840-54E9A5105A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233" y="1576429"/>
                <a:ext cx="10132518" cy="1727368"/>
              </a:xfrm>
              <a:blipFill>
                <a:blip r:embed="rId4"/>
                <a:stretch>
                  <a:fillRect l="-903" t="-28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כותרת 1">
            <a:extLst>
              <a:ext uri="{FF2B5EF4-FFF2-40B4-BE49-F238E27FC236}">
                <a16:creationId xmlns:a16="http://schemas.microsoft.com/office/drawing/2014/main" id="{D2A6BBC1-8588-060F-2DF5-111CA2D60CC5}"/>
              </a:ext>
            </a:extLst>
          </p:cNvPr>
          <p:cNvSpPr txBox="1">
            <a:spLocks/>
          </p:cNvSpPr>
          <p:nvPr/>
        </p:nvSpPr>
        <p:spPr>
          <a:xfrm>
            <a:off x="2173847" y="187974"/>
            <a:ext cx="784430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Construction for Selective Seeded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ular Callout 15">
                <a:extLst>
                  <a:ext uri="{FF2B5EF4-FFF2-40B4-BE49-F238E27FC236}">
                    <a16:creationId xmlns:a16="http://schemas.microsoft.com/office/drawing/2014/main" id="{339CB3DE-01AE-8977-1589-8BF857ACD4B1}"/>
                  </a:ext>
                </a:extLst>
              </p:cNvPr>
              <p:cNvSpPr/>
              <p:nvPr/>
            </p:nvSpPr>
            <p:spPr>
              <a:xfrm>
                <a:off x="6461682" y="1169013"/>
                <a:ext cx="2438557" cy="610955"/>
              </a:xfrm>
              <a:prstGeom prst="wedgeRoundRectCallout">
                <a:avLst>
                  <a:gd name="adj1" fmla="val -14439"/>
                  <a:gd name="adj2" fmla="val 11566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error with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𝐿𝑖𝑠𝑡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6" name="Rounded Rectangular Callout 15">
                <a:extLst>
                  <a:ext uri="{FF2B5EF4-FFF2-40B4-BE49-F238E27FC236}">
                    <a16:creationId xmlns:a16="http://schemas.microsoft.com/office/drawing/2014/main" id="{C51306CC-93AC-22FD-0B62-1D6AA8CB99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682" y="1169013"/>
                <a:ext cx="2438557" cy="610955"/>
              </a:xfrm>
              <a:prstGeom prst="wedgeRoundRectCallout">
                <a:avLst>
                  <a:gd name="adj1" fmla="val -14439"/>
                  <a:gd name="adj2" fmla="val 115662"/>
                  <a:gd name="adj3" fmla="val 16667"/>
                </a:avLst>
              </a:prstGeom>
              <a:blipFill>
                <a:blip r:embed="rId5"/>
                <a:stretch>
                  <a:fillRect t="-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ular Callout 17">
                <a:extLst>
                  <a:ext uri="{FF2B5EF4-FFF2-40B4-BE49-F238E27FC236}">
                    <a16:creationId xmlns:a16="http://schemas.microsoft.com/office/drawing/2014/main" id="{CB094B8B-BCB9-4CE1-3C9D-F05954954A82}"/>
                  </a:ext>
                </a:extLst>
              </p:cNvPr>
              <p:cNvSpPr/>
              <p:nvPr/>
            </p:nvSpPr>
            <p:spPr>
              <a:xfrm>
                <a:off x="8900239" y="1735814"/>
                <a:ext cx="2584641" cy="610955"/>
              </a:xfrm>
              <a:prstGeom prst="wedgeRoundRectCallout">
                <a:avLst>
                  <a:gd name="adj1" fmla="val -74680"/>
                  <a:gd name="adj2" fmla="val 9259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dirty="0"/>
                  <a:t> error with rate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.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ounded Rectangular Callout 17">
                <a:extLst>
                  <a:ext uri="{FF2B5EF4-FFF2-40B4-BE49-F238E27FC236}">
                    <a16:creationId xmlns:a16="http://schemas.microsoft.com/office/drawing/2014/main" id="{57F72A28-C46E-E047-612E-06C5CD9897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0239" y="1735814"/>
                <a:ext cx="2584641" cy="610955"/>
              </a:xfrm>
              <a:prstGeom prst="wedgeRoundRectCallout">
                <a:avLst>
                  <a:gd name="adj1" fmla="val -74680"/>
                  <a:gd name="adj2" fmla="val 92592"/>
                  <a:gd name="adj3" fmla="val 16667"/>
                </a:avLst>
              </a:prstGeom>
              <a:blipFill>
                <a:blip r:embed="rId6"/>
                <a:stretch>
                  <a:fillRect t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D447509-5F65-2F64-4ABB-B0CFA492FDB7}"/>
                  </a:ext>
                </a:extLst>
              </p:cNvPr>
              <p:cNvSpPr txBox="1"/>
              <p:nvPr/>
            </p:nvSpPr>
            <p:spPr>
              <a:xfrm>
                <a:off x="622231" y="3680183"/>
                <a:ext cx="10478159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Construction: </a:t>
                </a:r>
                <a:r>
                  <a:rPr lang="en-US" sz="2400" dirty="0">
                    <a:solidFill>
                      <a:schemeClr val="tx1"/>
                    </a:solidFill>
                  </a:rPr>
                  <a:t>Given a message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seed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342900" indent="-342900"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brk m:alnAt="7"/>
                      </m:rP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C00000"/>
                        </a:solidFill>
                      </a:rPr>
                      <m:t> 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𝐷𝑒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i="1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𝐿𝑖𝑠𝑡𝐷𝑒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output first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i="1" dirty="0"/>
                  <a:t>, otherwise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000" i="1" dirty="0"/>
                  <a:t>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D447509-5F65-2F64-4ABB-B0CFA492F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31" y="3680183"/>
                <a:ext cx="10478159" cy="1247842"/>
              </a:xfrm>
              <a:prstGeom prst="rect">
                <a:avLst/>
              </a:prstGeom>
              <a:blipFill>
                <a:blip r:embed="rId7"/>
                <a:stretch>
                  <a:fillRect l="-846" t="-2020" b="-10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2F5CB44C-F46C-9508-456B-8C0400E84F83}"/>
              </a:ext>
            </a:extLst>
          </p:cNvPr>
          <p:cNvSpPr/>
          <p:nvPr/>
        </p:nvSpPr>
        <p:spPr>
          <a:xfrm>
            <a:off x="2439296" y="1150371"/>
            <a:ext cx="2796583" cy="629597"/>
          </a:xfrm>
          <a:prstGeom prst="wedgeRoundRectCallout">
            <a:avLst>
              <a:gd name="adj1" fmla="val -49458"/>
              <a:gd name="adj2" fmla="val 9930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type of </a:t>
            </a:r>
            <a:r>
              <a:rPr lang="en-US" dirty="0">
                <a:solidFill>
                  <a:srgbClr val="0070C0"/>
                </a:solidFill>
              </a:rPr>
              <a:t>2-input </a:t>
            </a:r>
            <a:r>
              <a:rPr lang="en-US" dirty="0">
                <a:solidFill>
                  <a:schemeClr val="tx1"/>
                </a:solidFill>
              </a:rPr>
              <a:t>correlation intractability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2100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49E13-2AD0-2C7B-C500-8A7C712AC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3">
            <a:extLst>
              <a:ext uri="{FF2B5EF4-FFF2-40B4-BE49-F238E27FC236}">
                <a16:creationId xmlns:a16="http://schemas.microsoft.com/office/drawing/2014/main" id="{068E426F-84A9-8810-F632-3C036E9B32E8}"/>
              </a:ext>
            </a:extLst>
          </p:cNvPr>
          <p:cNvSpPr/>
          <p:nvPr/>
        </p:nvSpPr>
        <p:spPr>
          <a:xfrm>
            <a:off x="431249" y="3645120"/>
            <a:ext cx="10669141" cy="13738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7" name="Rounded Rectangle 13">
            <a:extLst>
              <a:ext uri="{FF2B5EF4-FFF2-40B4-BE49-F238E27FC236}">
                <a16:creationId xmlns:a16="http://schemas.microsoft.com/office/drawing/2014/main" id="{84A616A2-26BE-3A21-2625-02896672D37E}"/>
              </a:ext>
            </a:extLst>
          </p:cNvPr>
          <p:cNvSpPr/>
          <p:nvPr/>
        </p:nvSpPr>
        <p:spPr>
          <a:xfrm>
            <a:off x="431251" y="1509316"/>
            <a:ext cx="10669139" cy="16749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21724B3-9881-2CB5-6DA0-86F1BDA9DD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233" y="1576429"/>
                <a:ext cx="10132518" cy="172736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olidFill>
                      <a:srgbClr val="00B050"/>
                    </a:solidFill>
                  </a:rPr>
                  <a:t>Ingredients:</a:t>
                </a:r>
              </a:p>
              <a:p>
                <a:r>
                  <a:rPr lang="en-US" sz="2400" dirty="0"/>
                  <a:t>A </a:t>
                </a:r>
                <a:r>
                  <a:rPr lang="en-US" sz="2400" dirty="0">
                    <a:solidFill>
                      <a:srgbClr val="0070C0"/>
                    </a:solidFill>
                  </a:rPr>
                  <a:t>T2CI </a:t>
                </a:r>
                <a:r>
                  <a:rPr lang="en-US" sz="2400" dirty="0"/>
                  <a:t>hash family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with output size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r>
                  <a:rPr lang="en-US" sz="2400" dirty="0"/>
                  <a:t>Linear </a:t>
                </a:r>
                <a:r>
                  <a:rPr lang="en-US" sz="2400" dirty="0">
                    <a:solidFill>
                      <a:srgbClr val="0070C0"/>
                    </a:solidFill>
                  </a:rPr>
                  <a:t>nested</a:t>
                </a:r>
                <a:r>
                  <a:rPr lang="en-US" sz="2400" dirty="0"/>
                  <a:t> list-decodable code generated by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21724B3-9881-2CB5-6DA0-86F1BDA9DD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233" y="1576429"/>
                <a:ext cx="10132518" cy="1727368"/>
              </a:xfrm>
              <a:blipFill>
                <a:blip r:embed="rId4"/>
                <a:stretch>
                  <a:fillRect l="-903" t="-28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כותרת 1">
            <a:extLst>
              <a:ext uri="{FF2B5EF4-FFF2-40B4-BE49-F238E27FC236}">
                <a16:creationId xmlns:a16="http://schemas.microsoft.com/office/drawing/2014/main" id="{AEF2DB95-2E7C-1D7A-BA08-5BA5B1216A0B}"/>
              </a:ext>
            </a:extLst>
          </p:cNvPr>
          <p:cNvSpPr txBox="1">
            <a:spLocks/>
          </p:cNvSpPr>
          <p:nvPr/>
        </p:nvSpPr>
        <p:spPr>
          <a:xfrm>
            <a:off x="2173847" y="187974"/>
            <a:ext cx="784430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Construction for Selective Seeded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ular Callout 15">
                <a:extLst>
                  <a:ext uri="{FF2B5EF4-FFF2-40B4-BE49-F238E27FC236}">
                    <a16:creationId xmlns:a16="http://schemas.microsoft.com/office/drawing/2014/main" id="{766210F8-DDD5-1616-3EC5-644FFE4477E2}"/>
                  </a:ext>
                </a:extLst>
              </p:cNvPr>
              <p:cNvSpPr/>
              <p:nvPr/>
            </p:nvSpPr>
            <p:spPr>
              <a:xfrm>
                <a:off x="6461682" y="1169013"/>
                <a:ext cx="2438557" cy="610955"/>
              </a:xfrm>
              <a:prstGeom prst="wedgeRoundRectCallout">
                <a:avLst>
                  <a:gd name="adj1" fmla="val -14439"/>
                  <a:gd name="adj2" fmla="val 11566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error with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𝐿𝑖𝑠𝑡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6" name="Rounded Rectangular Callout 15">
                <a:extLst>
                  <a:ext uri="{FF2B5EF4-FFF2-40B4-BE49-F238E27FC236}">
                    <a16:creationId xmlns:a16="http://schemas.microsoft.com/office/drawing/2014/main" id="{766210F8-DDD5-1616-3EC5-644FFE4477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682" y="1169013"/>
                <a:ext cx="2438557" cy="610955"/>
              </a:xfrm>
              <a:prstGeom prst="wedgeRoundRectCallout">
                <a:avLst>
                  <a:gd name="adj1" fmla="val -14439"/>
                  <a:gd name="adj2" fmla="val 115662"/>
                  <a:gd name="adj3" fmla="val 16667"/>
                </a:avLst>
              </a:prstGeom>
              <a:blipFill>
                <a:blip r:embed="rId5"/>
                <a:stretch>
                  <a:fillRect t="-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ular Callout 17">
                <a:extLst>
                  <a:ext uri="{FF2B5EF4-FFF2-40B4-BE49-F238E27FC236}">
                    <a16:creationId xmlns:a16="http://schemas.microsoft.com/office/drawing/2014/main" id="{43D16900-6317-2CE6-2511-FF67A6041126}"/>
                  </a:ext>
                </a:extLst>
              </p:cNvPr>
              <p:cNvSpPr/>
              <p:nvPr/>
            </p:nvSpPr>
            <p:spPr>
              <a:xfrm>
                <a:off x="8900239" y="1735814"/>
                <a:ext cx="2584641" cy="610955"/>
              </a:xfrm>
              <a:prstGeom prst="wedgeRoundRectCallout">
                <a:avLst>
                  <a:gd name="adj1" fmla="val -74680"/>
                  <a:gd name="adj2" fmla="val 9259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dirty="0"/>
                  <a:t> error with rate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.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ounded Rectangular Callout 17">
                <a:extLst>
                  <a:ext uri="{FF2B5EF4-FFF2-40B4-BE49-F238E27FC236}">
                    <a16:creationId xmlns:a16="http://schemas.microsoft.com/office/drawing/2014/main" id="{43D16900-6317-2CE6-2511-FF67A60411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0239" y="1735814"/>
                <a:ext cx="2584641" cy="610955"/>
              </a:xfrm>
              <a:prstGeom prst="wedgeRoundRectCallout">
                <a:avLst>
                  <a:gd name="adj1" fmla="val -74680"/>
                  <a:gd name="adj2" fmla="val 92592"/>
                  <a:gd name="adj3" fmla="val 16667"/>
                </a:avLst>
              </a:prstGeom>
              <a:blipFill>
                <a:blip r:embed="rId6"/>
                <a:stretch>
                  <a:fillRect t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5106586-727B-B6AD-48C7-0C8F0BC17922}"/>
                  </a:ext>
                </a:extLst>
              </p:cNvPr>
              <p:cNvSpPr txBox="1"/>
              <p:nvPr/>
            </p:nvSpPr>
            <p:spPr>
              <a:xfrm>
                <a:off x="622231" y="3680183"/>
                <a:ext cx="10478159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Construction: </a:t>
                </a:r>
                <a:r>
                  <a:rPr lang="en-US" sz="2400" dirty="0">
                    <a:solidFill>
                      <a:schemeClr val="tx1"/>
                    </a:solidFill>
                  </a:rPr>
                  <a:t>Given a message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seed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</a:t>
                </a:r>
              </a:p>
              <a:p>
                <a:pPr marL="342900" indent="-342900"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brk m:alnAt="7"/>
                      </m:rP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C00000"/>
                        </a:solidFill>
                      </a:rPr>
                      <m:t> 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Clr>
                    <a:schemeClr val="tx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𝐷𝑒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2400" i="1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𝐿𝑖𝑠𝑡𝐷𝑒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output first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i="1" dirty="0"/>
                  <a:t>, otherwise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000" i="1" dirty="0"/>
                  <a:t>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5106586-727B-B6AD-48C7-0C8F0BC17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31" y="3680183"/>
                <a:ext cx="10478159" cy="1247842"/>
              </a:xfrm>
              <a:prstGeom prst="rect">
                <a:avLst/>
              </a:prstGeom>
              <a:blipFill>
                <a:blip r:embed="rId7"/>
                <a:stretch>
                  <a:fillRect l="-846" t="-2020" b="-10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99C8D57-872A-9C65-E7B8-6F3D79674D27}"/>
              </a:ext>
            </a:extLst>
          </p:cNvPr>
          <p:cNvSpPr txBox="1"/>
          <p:nvPr/>
        </p:nvSpPr>
        <p:spPr>
          <a:xfrm>
            <a:off x="431250" y="5388923"/>
            <a:ext cx="56036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Lemma1: </a:t>
            </a:r>
            <a:r>
              <a:rPr lang="en-US" sz="2400" dirty="0"/>
              <a:t>The code detects from </a:t>
            </a:r>
            <a:r>
              <a:rPr lang="en-US" sz="2400" dirty="0">
                <a:solidFill>
                  <a:srgbClr val="C00000"/>
                </a:solidFill>
              </a:rPr>
              <a:t>½</a:t>
            </a:r>
            <a:r>
              <a:rPr lang="en-US" sz="2400" dirty="0"/>
              <a:t>-errors.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CA83DA-6037-C7A5-4867-0321C2D595ED}"/>
                  </a:ext>
                </a:extLst>
              </p:cNvPr>
              <p:cNvSpPr txBox="1"/>
              <p:nvPr/>
            </p:nvSpPr>
            <p:spPr>
              <a:xfrm>
                <a:off x="431250" y="6150093"/>
                <a:ext cx="622586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Lemma2:</a:t>
                </a:r>
                <a:r>
                  <a:rPr lang="en-US" sz="2400" dirty="0"/>
                  <a:t> List-decoding + detection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Correction.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CA83DA-6037-C7A5-4867-0321C2D59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0" y="6150093"/>
                <a:ext cx="6225862" cy="461665"/>
              </a:xfrm>
              <a:prstGeom prst="rect">
                <a:avLst/>
              </a:prstGeom>
              <a:blipFill>
                <a:blip r:embed="rId8"/>
                <a:stretch>
                  <a:fillRect l="-1567" t="-10526" r="-117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ight Arrow 21">
            <a:extLst>
              <a:ext uri="{FF2B5EF4-FFF2-40B4-BE49-F238E27FC236}">
                <a16:creationId xmlns:a16="http://schemas.microsoft.com/office/drawing/2014/main" id="{0D59F172-B36B-577F-7D5B-039F119AB1FC}"/>
              </a:ext>
            </a:extLst>
          </p:cNvPr>
          <p:cNvSpPr/>
          <p:nvPr/>
        </p:nvSpPr>
        <p:spPr>
          <a:xfrm>
            <a:off x="81722" y="5486661"/>
            <a:ext cx="349528" cy="26618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0E1750FF-127D-A40A-613A-5804497F56CF}"/>
              </a:ext>
            </a:extLst>
          </p:cNvPr>
          <p:cNvSpPr/>
          <p:nvPr/>
        </p:nvSpPr>
        <p:spPr>
          <a:xfrm>
            <a:off x="2439296" y="1150371"/>
            <a:ext cx="2796583" cy="629597"/>
          </a:xfrm>
          <a:prstGeom prst="wedgeRoundRectCallout">
            <a:avLst>
              <a:gd name="adj1" fmla="val -49458"/>
              <a:gd name="adj2" fmla="val 9930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type of </a:t>
            </a:r>
            <a:r>
              <a:rPr lang="en-US" dirty="0">
                <a:solidFill>
                  <a:srgbClr val="0070C0"/>
                </a:solidFill>
              </a:rPr>
              <a:t>2-input </a:t>
            </a:r>
            <a:r>
              <a:rPr lang="en-US" dirty="0">
                <a:solidFill>
                  <a:schemeClr val="tx1"/>
                </a:solidFill>
              </a:rPr>
              <a:t>correlation intractability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11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AF00BE-B395-A253-1CAB-BC9E79A24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13">
            <a:extLst>
              <a:ext uri="{FF2B5EF4-FFF2-40B4-BE49-F238E27FC236}">
                <a16:creationId xmlns:a16="http://schemas.microsoft.com/office/drawing/2014/main" id="{F3935975-2E4F-7B27-2E01-A45457279F1F}"/>
              </a:ext>
            </a:extLst>
          </p:cNvPr>
          <p:cNvSpPr/>
          <p:nvPr/>
        </p:nvSpPr>
        <p:spPr>
          <a:xfrm>
            <a:off x="528842" y="1975678"/>
            <a:ext cx="11484643" cy="1333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0" name="כותרת 1">
            <a:extLst>
              <a:ext uri="{FF2B5EF4-FFF2-40B4-BE49-F238E27FC236}">
                <a16:creationId xmlns:a16="http://schemas.microsoft.com/office/drawing/2014/main" id="{25D72B12-7EBA-8F5E-D34B-470D662B1685}"/>
              </a:ext>
            </a:extLst>
          </p:cNvPr>
          <p:cNvSpPr txBox="1">
            <a:spLocks/>
          </p:cNvSpPr>
          <p:nvPr/>
        </p:nvSpPr>
        <p:spPr>
          <a:xfrm>
            <a:off x="2639397" y="104479"/>
            <a:ext cx="691661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Selectively Secure Error Detection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7240B32-1DD1-AA81-6871-9BDE5B1A81ED}"/>
                  </a:ext>
                </a:extLst>
              </p:cNvPr>
              <p:cNvSpPr txBox="1"/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rgbClr val="C3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C3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1" i="1">
                              <a:solidFill>
                                <a:srgbClr val="C3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240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1/2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7240B32-1DD1-AA81-6871-9BDE5B1A8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922149F-FCDA-4474-449D-E774D3272D46}"/>
                  </a:ext>
                </a:extLst>
              </p:cNvPr>
              <p:cNvSpPr txBox="1"/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Lemma1: </a:t>
                </a:r>
                <a:r>
                  <a:rPr lang="en-US" sz="2400" dirty="0"/>
                  <a:t>The code detects from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-errors.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922149F-FCDA-4474-449D-E774D3272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blipFill>
                <a:blip r:embed="rId5"/>
                <a:stretch>
                  <a:fillRect l="-90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FCBC9F1-59C3-34E9-2581-21FEA2CE529B}"/>
                  </a:ext>
                </a:extLst>
              </p:cNvPr>
              <p:cNvSpPr txBox="1"/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Proof: </a:t>
                </a:r>
                <a:r>
                  <a:rPr lang="en-US" sz="2400" dirty="0"/>
                  <a:t>Error-Detection Selective Security,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chooses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 gets a random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wins if it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FCBC9F1-59C3-34E9-2581-21FEA2CE5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blipFill>
                <a:blip r:embed="rId6"/>
                <a:stretch>
                  <a:fillRect l="-985" t="-3922" b="-9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ounded Rectangular Callout 56">
                <a:extLst>
                  <a:ext uri="{FF2B5EF4-FFF2-40B4-BE49-F238E27FC236}">
                    <a16:creationId xmlns:a16="http://schemas.microsoft.com/office/drawing/2014/main" id="{0DF64519-CB6B-EED0-29D6-777B0F7D3BF5}"/>
                  </a:ext>
                </a:extLst>
              </p:cNvPr>
              <p:cNvSpPr/>
              <p:nvPr/>
            </p:nvSpPr>
            <p:spPr>
              <a:xfrm>
                <a:off x="7008208" y="1950247"/>
                <a:ext cx="5005277" cy="526939"/>
              </a:xfrm>
              <a:prstGeom prst="wedgeRoundRectCallout">
                <a:avLst>
                  <a:gd name="adj1" fmla="val -35555"/>
                  <a:gd name="adj2" fmla="val 9613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Recall: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ounded Rectangular Callout 56">
                <a:extLst>
                  <a:ext uri="{FF2B5EF4-FFF2-40B4-BE49-F238E27FC236}">
                    <a16:creationId xmlns:a16="http://schemas.microsoft.com/office/drawing/2014/main" id="{0DF64519-CB6B-EED0-29D6-777B0F7D3B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208" y="1950247"/>
                <a:ext cx="5005277" cy="526939"/>
              </a:xfrm>
              <a:prstGeom prst="wedgeRoundRectCallout">
                <a:avLst>
                  <a:gd name="adj1" fmla="val -35555"/>
                  <a:gd name="adj2" fmla="val 96132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Down Arrow 57">
            <a:extLst>
              <a:ext uri="{FF2B5EF4-FFF2-40B4-BE49-F238E27FC236}">
                <a16:creationId xmlns:a16="http://schemas.microsoft.com/office/drawing/2014/main" id="{195C5859-6504-3634-13A3-A0BD23823AC4}"/>
              </a:ext>
            </a:extLst>
          </p:cNvPr>
          <p:cNvSpPr/>
          <p:nvPr/>
        </p:nvSpPr>
        <p:spPr>
          <a:xfrm>
            <a:off x="6753858" y="3548762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687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37" grpId="0"/>
      <p:bldP spid="49" grpId="0"/>
      <p:bldP spid="57" grpId="0" animBg="1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E5F1E-ABFD-C6FC-6489-DA6FC3AE8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13">
            <a:extLst>
              <a:ext uri="{FF2B5EF4-FFF2-40B4-BE49-F238E27FC236}">
                <a16:creationId xmlns:a16="http://schemas.microsoft.com/office/drawing/2014/main" id="{41FFD31D-4584-6A5D-2DBB-81828C94DEB5}"/>
              </a:ext>
            </a:extLst>
          </p:cNvPr>
          <p:cNvSpPr/>
          <p:nvPr/>
        </p:nvSpPr>
        <p:spPr>
          <a:xfrm>
            <a:off x="528842" y="1975678"/>
            <a:ext cx="11484643" cy="1333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0" name="כותרת 1">
            <a:extLst>
              <a:ext uri="{FF2B5EF4-FFF2-40B4-BE49-F238E27FC236}">
                <a16:creationId xmlns:a16="http://schemas.microsoft.com/office/drawing/2014/main" id="{CA16416D-6468-911B-E88F-6AF974F73449}"/>
              </a:ext>
            </a:extLst>
          </p:cNvPr>
          <p:cNvSpPr txBox="1">
            <a:spLocks/>
          </p:cNvSpPr>
          <p:nvPr/>
        </p:nvSpPr>
        <p:spPr>
          <a:xfrm>
            <a:off x="2639397" y="104479"/>
            <a:ext cx="691661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Selectively Secure Error Detection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2F82A0-8385-015C-5B63-6A53774E66C0}"/>
                  </a:ext>
                </a:extLst>
              </p:cNvPr>
              <p:cNvSpPr txBox="1"/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Lemma1: </a:t>
                </a:r>
                <a:r>
                  <a:rPr lang="en-US" sz="2400" dirty="0"/>
                  <a:t>The code detects from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-errors.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2F82A0-8385-015C-5B63-6A53774E6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blipFill>
                <a:blip r:embed="rId4"/>
                <a:stretch>
                  <a:fillRect l="-90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10FBD40-D51A-2D90-D8F9-3337DBDB0EBE}"/>
                  </a:ext>
                </a:extLst>
              </p:cNvPr>
              <p:cNvSpPr txBox="1"/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Proof: </a:t>
                </a:r>
                <a:r>
                  <a:rPr lang="en-US" sz="2400" dirty="0"/>
                  <a:t>Error-Detection Selective Security,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chooses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 gets a random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wins if it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10FBD40-D51A-2D90-D8F9-3337DBDB0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blipFill>
                <a:blip r:embed="rId5"/>
                <a:stretch>
                  <a:fillRect l="-985" t="-3922" b="-9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ounded Rectangular Callout 56">
                <a:extLst>
                  <a:ext uri="{FF2B5EF4-FFF2-40B4-BE49-F238E27FC236}">
                    <a16:creationId xmlns:a16="http://schemas.microsoft.com/office/drawing/2014/main" id="{C68ED167-F00B-27D2-3B11-7F805FEE2DD8}"/>
                  </a:ext>
                </a:extLst>
              </p:cNvPr>
              <p:cNvSpPr/>
              <p:nvPr/>
            </p:nvSpPr>
            <p:spPr>
              <a:xfrm>
                <a:off x="7008208" y="1950247"/>
                <a:ext cx="5005277" cy="526939"/>
              </a:xfrm>
              <a:prstGeom prst="wedgeRoundRectCallout">
                <a:avLst>
                  <a:gd name="adj1" fmla="val -35555"/>
                  <a:gd name="adj2" fmla="val 9613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Recall: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ounded Rectangular Callout 56">
                <a:extLst>
                  <a:ext uri="{FF2B5EF4-FFF2-40B4-BE49-F238E27FC236}">
                    <a16:creationId xmlns:a16="http://schemas.microsoft.com/office/drawing/2014/main" id="{C68ED167-F00B-27D2-3B11-7F805FEE2D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208" y="1950247"/>
                <a:ext cx="5005277" cy="526939"/>
              </a:xfrm>
              <a:prstGeom prst="wedgeRoundRectCallout">
                <a:avLst>
                  <a:gd name="adj1" fmla="val -35555"/>
                  <a:gd name="adj2" fmla="val 96132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Down Arrow 57">
            <a:extLst>
              <a:ext uri="{FF2B5EF4-FFF2-40B4-BE49-F238E27FC236}">
                <a16:creationId xmlns:a16="http://schemas.microsoft.com/office/drawing/2014/main" id="{8AF25C2F-3C54-3503-144F-CB9A9BD47A44}"/>
              </a:ext>
            </a:extLst>
          </p:cNvPr>
          <p:cNvSpPr/>
          <p:nvPr/>
        </p:nvSpPr>
        <p:spPr>
          <a:xfrm>
            <a:off x="6753858" y="3548762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893CA47-7FA9-B44D-EE06-AC3A0B8577C8}"/>
                  </a:ext>
                </a:extLst>
              </p:cNvPr>
              <p:cNvSpPr txBox="1"/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C3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C3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1" i="1">
                              <a:solidFill>
                                <a:srgbClr val="C3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240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1/2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893CA47-7FA9-B44D-EE06-AC3A0B857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88279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029DC-4438-7551-5EE5-AE68AFE6A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13">
            <a:extLst>
              <a:ext uri="{FF2B5EF4-FFF2-40B4-BE49-F238E27FC236}">
                <a16:creationId xmlns:a16="http://schemas.microsoft.com/office/drawing/2014/main" id="{D8AFEE2F-CE0E-5E0E-8494-F7760FC4D7D9}"/>
              </a:ext>
            </a:extLst>
          </p:cNvPr>
          <p:cNvSpPr/>
          <p:nvPr/>
        </p:nvSpPr>
        <p:spPr>
          <a:xfrm>
            <a:off x="528842" y="1975678"/>
            <a:ext cx="11484643" cy="1333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0" name="כותרת 1">
            <a:extLst>
              <a:ext uri="{FF2B5EF4-FFF2-40B4-BE49-F238E27FC236}">
                <a16:creationId xmlns:a16="http://schemas.microsoft.com/office/drawing/2014/main" id="{BFFC65A3-53A2-4ACD-59D6-E266F08B8F2B}"/>
              </a:ext>
            </a:extLst>
          </p:cNvPr>
          <p:cNvSpPr txBox="1">
            <a:spLocks/>
          </p:cNvSpPr>
          <p:nvPr/>
        </p:nvSpPr>
        <p:spPr>
          <a:xfrm>
            <a:off x="2639397" y="104479"/>
            <a:ext cx="691661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Selectively Secure Error Detection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A5B4376-4559-0B2A-2887-EEF44E8B1816}"/>
                  </a:ext>
                </a:extLst>
              </p:cNvPr>
              <p:cNvSpPr txBox="1"/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Lemma1: </a:t>
                </a:r>
                <a:r>
                  <a:rPr lang="en-US" sz="2400" dirty="0"/>
                  <a:t>The code detects from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-errors.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A5B4376-4559-0B2A-2887-EEF44E8B1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blipFill>
                <a:blip r:embed="rId4"/>
                <a:stretch>
                  <a:fillRect l="-90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9397686-D95D-F33A-4E13-536103A7706B}"/>
                  </a:ext>
                </a:extLst>
              </p:cNvPr>
              <p:cNvSpPr txBox="1"/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Proof: </a:t>
                </a:r>
                <a:r>
                  <a:rPr lang="en-US" sz="2400" dirty="0"/>
                  <a:t>Error-Detection Selective Security,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chooses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 gets a random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wins if it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9397686-D95D-F33A-4E13-536103A77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blipFill>
                <a:blip r:embed="rId5"/>
                <a:stretch>
                  <a:fillRect l="-985" t="-3922" b="-9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ounded Rectangular Callout 56">
                <a:extLst>
                  <a:ext uri="{FF2B5EF4-FFF2-40B4-BE49-F238E27FC236}">
                    <a16:creationId xmlns:a16="http://schemas.microsoft.com/office/drawing/2014/main" id="{E2B87788-B083-B6CE-ADBE-6A25501F28B1}"/>
                  </a:ext>
                </a:extLst>
              </p:cNvPr>
              <p:cNvSpPr/>
              <p:nvPr/>
            </p:nvSpPr>
            <p:spPr>
              <a:xfrm>
                <a:off x="7008208" y="1950247"/>
                <a:ext cx="5005277" cy="526939"/>
              </a:xfrm>
              <a:prstGeom prst="wedgeRoundRectCallout">
                <a:avLst>
                  <a:gd name="adj1" fmla="val -35555"/>
                  <a:gd name="adj2" fmla="val 9613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Recall: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sz="20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ounded Rectangular Callout 56">
                <a:extLst>
                  <a:ext uri="{FF2B5EF4-FFF2-40B4-BE49-F238E27FC236}">
                    <a16:creationId xmlns:a16="http://schemas.microsoft.com/office/drawing/2014/main" id="{E2B87788-B083-B6CE-ADBE-6A25501F28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208" y="1950247"/>
                <a:ext cx="5005277" cy="526939"/>
              </a:xfrm>
              <a:prstGeom prst="wedgeRoundRectCallout">
                <a:avLst>
                  <a:gd name="adj1" fmla="val -35555"/>
                  <a:gd name="adj2" fmla="val 96132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Down Arrow 57">
            <a:extLst>
              <a:ext uri="{FF2B5EF4-FFF2-40B4-BE49-F238E27FC236}">
                <a16:creationId xmlns:a16="http://schemas.microsoft.com/office/drawing/2014/main" id="{BDB4A2E2-426F-5272-6378-54FD4069D92C}"/>
              </a:ext>
            </a:extLst>
          </p:cNvPr>
          <p:cNvSpPr/>
          <p:nvPr/>
        </p:nvSpPr>
        <p:spPr>
          <a:xfrm>
            <a:off x="6753858" y="3548762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DE7A85-582D-6756-40A2-D3D0906D8E47}"/>
                  </a:ext>
                </a:extLst>
              </p:cNvPr>
              <p:cNvSpPr txBox="1"/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240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1/2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DE7A85-582D-6756-40A2-D3D0906D8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>
                <a:extLst>
                  <a:ext uri="{FF2B5EF4-FFF2-40B4-BE49-F238E27FC236}">
                    <a16:creationId xmlns:a16="http://schemas.microsoft.com/office/drawing/2014/main" id="{8C8DF281-3DC2-2563-5E74-3E07D94B1380}"/>
                  </a:ext>
                </a:extLst>
              </p:cNvPr>
              <p:cNvSpPr/>
              <p:nvPr/>
            </p:nvSpPr>
            <p:spPr>
              <a:xfrm>
                <a:off x="2806374" y="5620050"/>
                <a:ext cx="2584641" cy="456210"/>
              </a:xfrm>
              <a:prstGeom prst="wedgeRoundRectCallout">
                <a:avLst>
                  <a:gd name="adj1" fmla="val 53204"/>
                  <a:gd name="adj2" fmla="val -93665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½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Rounded Rectangular Callout 2">
                <a:extLst>
                  <a:ext uri="{FF2B5EF4-FFF2-40B4-BE49-F238E27FC236}">
                    <a16:creationId xmlns:a16="http://schemas.microsoft.com/office/drawing/2014/main" id="{8C8DF281-3DC2-2563-5E74-3E07D94B13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374" y="5620050"/>
                <a:ext cx="2584641" cy="456210"/>
              </a:xfrm>
              <a:prstGeom prst="wedgeRoundRectCallout">
                <a:avLst>
                  <a:gd name="adj1" fmla="val 53204"/>
                  <a:gd name="adj2" fmla="val -93665"/>
                  <a:gd name="adj3" fmla="val 16667"/>
                </a:avLst>
              </a:prstGeom>
              <a:blipFill>
                <a:blip r:embed="rId8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877E5B3-84B0-AB3C-DB44-724CD3BDE306}"/>
                  </a:ext>
                </a:extLst>
              </p:cNvPr>
              <p:cNvSpPr txBox="1"/>
              <p:nvPr/>
            </p:nvSpPr>
            <p:spPr>
              <a:xfrm>
                <a:off x="3482913" y="4954583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  </m:t>
                      </m:r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𝐿𝑖𝑠𝑡𝐷𝑒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877E5B3-84B0-AB3C-DB44-724CD3BDE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13" y="4954583"/>
                <a:ext cx="7050590" cy="461665"/>
              </a:xfrm>
              <a:prstGeom prst="rect">
                <a:avLst/>
              </a:prstGeom>
              <a:blipFill>
                <a:blip r:embed="rId9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Brace 4">
            <a:extLst>
              <a:ext uri="{FF2B5EF4-FFF2-40B4-BE49-F238E27FC236}">
                <a16:creationId xmlns:a16="http://schemas.microsoft.com/office/drawing/2014/main" id="{2FD6964E-5198-0FFD-A9C9-F778E23786C5}"/>
              </a:ext>
            </a:extLst>
          </p:cNvPr>
          <p:cNvSpPr/>
          <p:nvPr/>
        </p:nvSpPr>
        <p:spPr>
          <a:xfrm rot="16200000">
            <a:off x="7874461" y="3356699"/>
            <a:ext cx="253080" cy="4329949"/>
          </a:xfrm>
          <a:prstGeom prst="leftBrace">
            <a:avLst>
              <a:gd name="adj1" fmla="val 8333"/>
              <a:gd name="adj2" fmla="val 495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7E2CCE-5D46-6671-62D9-58C6F88EC523}"/>
                  </a:ext>
                </a:extLst>
              </p:cNvPr>
              <p:cNvSpPr txBox="1"/>
              <p:nvPr/>
            </p:nvSpPr>
            <p:spPr>
              <a:xfrm>
                <a:off x="6800987" y="5698703"/>
                <a:ext cx="23539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7E2CCE-5D46-6671-62D9-58C6F88EC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987" y="5698703"/>
                <a:ext cx="2353978" cy="461665"/>
              </a:xfrm>
              <a:prstGeom prst="rect">
                <a:avLst/>
              </a:prstGeom>
              <a:blipFill>
                <a:blip r:embed="rId10"/>
                <a:stretch>
                  <a:fillRect l="-518" r="-259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>
            <a:extLst>
              <a:ext uri="{FF2B5EF4-FFF2-40B4-BE49-F238E27FC236}">
                <a16:creationId xmlns:a16="http://schemas.microsoft.com/office/drawing/2014/main" id="{2B448FF3-1D90-93B3-8460-8BEC4D49E9C5}"/>
              </a:ext>
            </a:extLst>
          </p:cNvPr>
          <p:cNvSpPr/>
          <p:nvPr/>
        </p:nvSpPr>
        <p:spPr>
          <a:xfrm>
            <a:off x="6762038" y="4589233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647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03C1B-9C85-F8FB-875D-591682290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13">
            <a:extLst>
              <a:ext uri="{FF2B5EF4-FFF2-40B4-BE49-F238E27FC236}">
                <a16:creationId xmlns:a16="http://schemas.microsoft.com/office/drawing/2014/main" id="{E19BE5AF-0C65-656A-F4AC-B63CB35AF80B}"/>
              </a:ext>
            </a:extLst>
          </p:cNvPr>
          <p:cNvSpPr/>
          <p:nvPr/>
        </p:nvSpPr>
        <p:spPr>
          <a:xfrm>
            <a:off x="528842" y="1975678"/>
            <a:ext cx="11484643" cy="1333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0" name="כותרת 1">
            <a:extLst>
              <a:ext uri="{FF2B5EF4-FFF2-40B4-BE49-F238E27FC236}">
                <a16:creationId xmlns:a16="http://schemas.microsoft.com/office/drawing/2014/main" id="{ADFD20C9-9F4C-CE1B-18B4-2114B3CBEF73}"/>
              </a:ext>
            </a:extLst>
          </p:cNvPr>
          <p:cNvSpPr txBox="1">
            <a:spLocks/>
          </p:cNvSpPr>
          <p:nvPr/>
        </p:nvSpPr>
        <p:spPr>
          <a:xfrm>
            <a:off x="2639397" y="104479"/>
            <a:ext cx="691661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Selectively Secure Error Detection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36D87AC-512C-8DA9-9420-068793F38A17}"/>
                  </a:ext>
                </a:extLst>
              </p:cNvPr>
              <p:cNvSpPr txBox="1"/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Lemma1: </a:t>
                </a:r>
                <a:r>
                  <a:rPr lang="en-US" sz="2400" dirty="0"/>
                  <a:t>The code detects from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-errors.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36D87AC-512C-8DA9-9420-068793F38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blipFill>
                <a:blip r:embed="rId4"/>
                <a:stretch>
                  <a:fillRect l="-90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8697D45-A223-CA84-9755-E5DB89CFB193}"/>
                  </a:ext>
                </a:extLst>
              </p:cNvPr>
              <p:cNvSpPr txBox="1"/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Proof: </a:t>
                </a:r>
                <a:r>
                  <a:rPr lang="en-US" sz="2400" dirty="0"/>
                  <a:t>Error-Detection Selective Security,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chooses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 gets a random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wins if it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8697D45-A223-CA84-9755-E5DB89CFB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blipFill>
                <a:blip r:embed="rId5"/>
                <a:stretch>
                  <a:fillRect l="-985" t="-3922" b="-9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01F9A3C-1E1B-0FDC-D7B1-0192A283C409}"/>
              </a:ext>
            </a:extLst>
          </p:cNvPr>
          <p:cNvSpPr/>
          <p:nvPr/>
        </p:nvSpPr>
        <p:spPr>
          <a:xfrm>
            <a:off x="527575" y="2027331"/>
            <a:ext cx="6295292" cy="3933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Target 2-input correlation-intractable hash (</a:t>
            </a:r>
            <a:r>
              <a:rPr lang="en-US" sz="2400" dirty="0">
                <a:solidFill>
                  <a:srgbClr val="0070C0"/>
                </a:solidFill>
              </a:rPr>
              <a:t>T2CI</a:t>
            </a:r>
            <a:r>
              <a:rPr lang="en-US" sz="2400" dirty="0">
                <a:solidFill>
                  <a:schemeClr val="tx1"/>
                </a:solidFill>
              </a:rPr>
              <a:t>): </a:t>
            </a:r>
          </a:p>
        </p:txBody>
      </p:sp>
      <p:sp>
        <p:nvSpPr>
          <p:cNvPr id="33" name="Down Arrow 32">
            <a:extLst>
              <a:ext uri="{FF2B5EF4-FFF2-40B4-BE49-F238E27FC236}">
                <a16:creationId xmlns:a16="http://schemas.microsoft.com/office/drawing/2014/main" id="{94991D36-CFC6-6CA8-330B-A1FBC71EFE08}"/>
              </a:ext>
            </a:extLst>
          </p:cNvPr>
          <p:cNvSpPr/>
          <p:nvPr/>
        </p:nvSpPr>
        <p:spPr>
          <a:xfrm>
            <a:off x="6753858" y="3548762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FABDA03-623C-9CDF-CD2D-EF733D52A80A}"/>
                  </a:ext>
                </a:extLst>
              </p:cNvPr>
              <p:cNvSpPr txBox="1"/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240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1/2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FABDA03-623C-9CDF-CD2D-EF733D52A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ounded Rectangular Callout 35">
                <a:extLst>
                  <a:ext uri="{FF2B5EF4-FFF2-40B4-BE49-F238E27FC236}">
                    <a16:creationId xmlns:a16="http://schemas.microsoft.com/office/drawing/2014/main" id="{63386FCE-DF72-77B1-C191-0C62F7CA01F2}"/>
                  </a:ext>
                </a:extLst>
              </p:cNvPr>
              <p:cNvSpPr/>
              <p:nvPr/>
            </p:nvSpPr>
            <p:spPr>
              <a:xfrm>
                <a:off x="2806374" y="5620050"/>
                <a:ext cx="2584641" cy="456210"/>
              </a:xfrm>
              <a:prstGeom prst="wedgeRoundRectCallout">
                <a:avLst>
                  <a:gd name="adj1" fmla="val 53204"/>
                  <a:gd name="adj2" fmla="val -93665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½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6" name="Rounded Rectangular Callout 35">
                <a:extLst>
                  <a:ext uri="{FF2B5EF4-FFF2-40B4-BE49-F238E27FC236}">
                    <a16:creationId xmlns:a16="http://schemas.microsoft.com/office/drawing/2014/main" id="{63386FCE-DF72-77B1-C191-0C62F7CA01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374" y="5620050"/>
                <a:ext cx="2584641" cy="456210"/>
              </a:xfrm>
              <a:prstGeom prst="wedgeRoundRectCallout">
                <a:avLst>
                  <a:gd name="adj1" fmla="val 53204"/>
                  <a:gd name="adj2" fmla="val -93665"/>
                  <a:gd name="adj3" fmla="val 16667"/>
                </a:avLst>
              </a:prstGeom>
              <a:blipFill>
                <a:blip r:embed="rId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B5283C8-EB8C-0C44-0CC3-4CB0D6532AED}"/>
                  </a:ext>
                </a:extLst>
              </p:cNvPr>
              <p:cNvSpPr txBox="1"/>
              <p:nvPr/>
            </p:nvSpPr>
            <p:spPr>
              <a:xfrm>
                <a:off x="3482913" y="4954583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  </m:t>
                      </m:r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𝐿𝑖𝑠𝑡𝐷𝑒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B5283C8-EB8C-0C44-0CC3-4CB0D6532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13" y="4954583"/>
                <a:ext cx="7050590" cy="461665"/>
              </a:xfrm>
              <a:prstGeom prst="rect">
                <a:avLst/>
              </a:prstGeom>
              <a:blipFill>
                <a:blip r:embed="rId8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Left Brace 39">
            <a:extLst>
              <a:ext uri="{FF2B5EF4-FFF2-40B4-BE49-F238E27FC236}">
                <a16:creationId xmlns:a16="http://schemas.microsoft.com/office/drawing/2014/main" id="{0D4EF6DE-4216-BA19-CF43-1BA043F18CE6}"/>
              </a:ext>
            </a:extLst>
          </p:cNvPr>
          <p:cNvSpPr/>
          <p:nvPr/>
        </p:nvSpPr>
        <p:spPr>
          <a:xfrm rot="16200000">
            <a:off x="7874461" y="3356699"/>
            <a:ext cx="253080" cy="4329949"/>
          </a:xfrm>
          <a:prstGeom prst="leftBrace">
            <a:avLst>
              <a:gd name="adj1" fmla="val 8333"/>
              <a:gd name="adj2" fmla="val 495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2F8953D-484B-DDA2-B9A5-0C6E5271B479}"/>
                  </a:ext>
                </a:extLst>
              </p:cNvPr>
              <p:cNvSpPr txBox="1"/>
              <p:nvPr/>
            </p:nvSpPr>
            <p:spPr>
              <a:xfrm>
                <a:off x="6800987" y="5698703"/>
                <a:ext cx="23539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2F8953D-484B-DDA2-B9A5-0C6E5271B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987" y="5698703"/>
                <a:ext cx="2353978" cy="461665"/>
              </a:xfrm>
              <a:prstGeom prst="rect">
                <a:avLst/>
              </a:prstGeom>
              <a:blipFill>
                <a:blip r:embed="rId9"/>
                <a:stretch>
                  <a:fillRect l="-518" r="-259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Down Arrow 43">
            <a:extLst>
              <a:ext uri="{FF2B5EF4-FFF2-40B4-BE49-F238E27FC236}">
                <a16:creationId xmlns:a16="http://schemas.microsoft.com/office/drawing/2014/main" id="{46CFD92B-7452-E0F7-B123-854FC4C733E6}"/>
              </a:ext>
            </a:extLst>
          </p:cNvPr>
          <p:cNvSpPr/>
          <p:nvPr/>
        </p:nvSpPr>
        <p:spPr>
          <a:xfrm>
            <a:off x="6762038" y="4589233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CAAB6A-1943-D23B-6A27-2F94EA0C7EE8}"/>
              </a:ext>
            </a:extLst>
          </p:cNvPr>
          <p:cNvSpPr/>
          <p:nvPr/>
        </p:nvSpPr>
        <p:spPr>
          <a:xfrm>
            <a:off x="5158316" y="2762964"/>
            <a:ext cx="3917853" cy="4458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DE2D544-7674-F4B5-8F43-8677ACD55698}"/>
                  </a:ext>
                </a:extLst>
              </p:cNvPr>
              <p:cNvSpPr txBox="1"/>
              <p:nvPr/>
            </p:nvSpPr>
            <p:spPr>
              <a:xfrm>
                <a:off x="5360744" y="2777935"/>
                <a:ext cx="33414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DE2D544-7674-F4B5-8F43-8677ACD55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744" y="2777935"/>
                <a:ext cx="3341428" cy="430887"/>
              </a:xfrm>
              <a:prstGeom prst="rect">
                <a:avLst/>
              </a:prstGeom>
              <a:blipFill>
                <a:blip r:embed="rId10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0545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34DFC-D11B-5A52-77D7-0FDCB2A7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Error Correction Codes and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BA309-DE09-74C6-F5F1-F3B6DDF1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07" y="4426044"/>
            <a:ext cx="5101487" cy="26306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Secret Sharing and MPC,</a:t>
            </a:r>
          </a:p>
          <a:p>
            <a:pPr marL="0" indent="0">
              <a:buNone/>
            </a:pPr>
            <a:r>
              <a:rPr lang="en-US" sz="2400" dirty="0"/>
              <a:t>Hardcore Bits,</a:t>
            </a:r>
          </a:p>
          <a:p>
            <a:pPr marL="0" indent="0">
              <a:buNone/>
            </a:pPr>
            <a:r>
              <a:rPr lang="en-US" sz="2400" dirty="0"/>
              <a:t>Multi-Server PIR,</a:t>
            </a:r>
          </a:p>
          <a:p>
            <a:pPr marL="0" indent="0">
              <a:buNone/>
            </a:pPr>
            <a:r>
              <a:rPr lang="en-US" sz="2400" dirty="0"/>
              <a:t>PCPs and Succinct Arguments,</a:t>
            </a:r>
          </a:p>
          <a:p>
            <a:pPr marL="0" indent="0">
              <a:buNone/>
            </a:pPr>
            <a:r>
              <a:rPr lang="en-US" sz="2400" dirty="0"/>
              <a:t>Code-based Crypto (</a:t>
            </a:r>
            <a:r>
              <a:rPr lang="en-US" sz="2400" dirty="0" err="1"/>
              <a:t>McEliece</a:t>
            </a:r>
            <a:r>
              <a:rPr lang="en-US" sz="2400" dirty="0"/>
              <a:t>, LPN),</a:t>
            </a:r>
          </a:p>
          <a:p>
            <a:pPr marL="0" indent="0">
              <a:buNone/>
            </a:pPr>
            <a:r>
              <a:rPr lang="en-US" sz="2400" dirty="0"/>
              <a:t>…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D15399-2FBC-BCAE-CB66-BDB42F41D213}"/>
              </a:ext>
            </a:extLst>
          </p:cNvPr>
          <p:cNvSpPr/>
          <p:nvPr/>
        </p:nvSpPr>
        <p:spPr>
          <a:xfrm>
            <a:off x="5488858" y="1417638"/>
            <a:ext cx="3772394" cy="36412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4FD8AB-3545-7D34-0AF7-EA4A03BBAD4E}"/>
              </a:ext>
            </a:extLst>
          </p:cNvPr>
          <p:cNvSpPr/>
          <p:nvPr/>
        </p:nvSpPr>
        <p:spPr>
          <a:xfrm>
            <a:off x="3040562" y="1417638"/>
            <a:ext cx="3772394" cy="364125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18C6D4-5413-32AA-820F-40E231697000}"/>
              </a:ext>
            </a:extLst>
          </p:cNvPr>
          <p:cNvSpPr txBox="1"/>
          <p:nvPr/>
        </p:nvSpPr>
        <p:spPr>
          <a:xfrm>
            <a:off x="3501725" y="3007430"/>
            <a:ext cx="2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Cryptography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ECBA98-10D9-AC2C-9617-49A49B150661}"/>
              </a:ext>
            </a:extLst>
          </p:cNvPr>
          <p:cNvSpPr txBox="1"/>
          <p:nvPr/>
        </p:nvSpPr>
        <p:spPr>
          <a:xfrm>
            <a:off x="6955460" y="3007430"/>
            <a:ext cx="23057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Error Correction Codes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A3481A-16C7-0BC4-93D8-E82E6973917E}"/>
              </a:ext>
            </a:extLst>
          </p:cNvPr>
          <p:cNvSpPr txBox="1"/>
          <p:nvPr/>
        </p:nvSpPr>
        <p:spPr>
          <a:xfrm>
            <a:off x="5517062" y="3085863"/>
            <a:ext cx="14235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This Talk</a:t>
            </a: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C13987DD-B6CE-FA10-4BE6-3FF29635488E}"/>
              </a:ext>
            </a:extLst>
          </p:cNvPr>
          <p:cNvSpPr/>
          <p:nvPr/>
        </p:nvSpPr>
        <p:spPr>
          <a:xfrm rot="10800000">
            <a:off x="5930704" y="3589655"/>
            <a:ext cx="413674" cy="46166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037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14" grpId="0" animBg="1"/>
      <p:bldP spid="16" grpId="0"/>
      <p:bldP spid="17" grpId="0"/>
      <p:bldP spid="20" grpId="0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4712C-B259-999A-33E2-903C54269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13">
            <a:extLst>
              <a:ext uri="{FF2B5EF4-FFF2-40B4-BE49-F238E27FC236}">
                <a16:creationId xmlns:a16="http://schemas.microsoft.com/office/drawing/2014/main" id="{2E529C47-91D8-6F0C-B9C6-8EDAEC451837}"/>
              </a:ext>
            </a:extLst>
          </p:cNvPr>
          <p:cNvSpPr/>
          <p:nvPr/>
        </p:nvSpPr>
        <p:spPr>
          <a:xfrm>
            <a:off x="528842" y="1975678"/>
            <a:ext cx="11484643" cy="1333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0" name="כותרת 1">
            <a:extLst>
              <a:ext uri="{FF2B5EF4-FFF2-40B4-BE49-F238E27FC236}">
                <a16:creationId xmlns:a16="http://schemas.microsoft.com/office/drawing/2014/main" id="{4808B850-1C13-9463-380D-9C60D1FDB7C0}"/>
              </a:ext>
            </a:extLst>
          </p:cNvPr>
          <p:cNvSpPr txBox="1">
            <a:spLocks/>
          </p:cNvSpPr>
          <p:nvPr/>
        </p:nvSpPr>
        <p:spPr>
          <a:xfrm>
            <a:off x="2639397" y="104479"/>
            <a:ext cx="691661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2060"/>
                </a:solidFill>
              </a:rPr>
              <a:t>Selectively Secure Error Detection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9661B0C-1423-B0C7-365A-7916C60A43AB}"/>
                  </a:ext>
                </a:extLst>
              </p:cNvPr>
              <p:cNvSpPr txBox="1"/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Lemma1: </a:t>
                </a:r>
                <a:r>
                  <a:rPr lang="en-US" sz="2400" dirty="0"/>
                  <a:t>The code detects from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-errors.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9661B0C-1423-B0C7-365A-7916C60A4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441752"/>
                <a:ext cx="10815870" cy="461665"/>
              </a:xfrm>
              <a:prstGeom prst="rect">
                <a:avLst/>
              </a:prstGeom>
              <a:blipFill>
                <a:blip r:embed="rId4"/>
                <a:stretch>
                  <a:fillRect l="-90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5DC91F7-B182-104B-9B3A-A469CB6EDA76}"/>
                  </a:ext>
                </a:extLst>
              </p:cNvPr>
              <p:cNvSpPr txBox="1"/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Proof: </a:t>
                </a:r>
                <a:r>
                  <a:rPr lang="en-US" sz="2400" dirty="0"/>
                  <a:t>Error-Detection Selective Security,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chooses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 gets a random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wins if it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5DC91F7-B182-104B-9B3A-A469CB6ED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blipFill>
                <a:blip r:embed="rId5"/>
                <a:stretch>
                  <a:fillRect l="-985" t="-3922" b="-9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CCCA58A-F586-E097-0D97-B9AA34C7582E}"/>
              </a:ext>
            </a:extLst>
          </p:cNvPr>
          <p:cNvSpPr/>
          <p:nvPr/>
        </p:nvSpPr>
        <p:spPr>
          <a:xfrm>
            <a:off x="527575" y="2027331"/>
            <a:ext cx="6295292" cy="3933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Target 2-input correlation-intractable hash (</a:t>
            </a:r>
            <a:r>
              <a:rPr lang="en-US" sz="2400" dirty="0">
                <a:solidFill>
                  <a:srgbClr val="0070C0"/>
                </a:solidFill>
              </a:rPr>
              <a:t>T2CI</a:t>
            </a:r>
            <a:r>
              <a:rPr lang="en-US" sz="2400" dirty="0">
                <a:solidFill>
                  <a:schemeClr val="tx1"/>
                </a:solidFill>
              </a:rPr>
              <a:t>): </a:t>
            </a:r>
          </a:p>
        </p:txBody>
      </p:sp>
      <p:sp>
        <p:nvSpPr>
          <p:cNvPr id="33" name="Down Arrow 32">
            <a:extLst>
              <a:ext uri="{FF2B5EF4-FFF2-40B4-BE49-F238E27FC236}">
                <a16:creationId xmlns:a16="http://schemas.microsoft.com/office/drawing/2014/main" id="{12C01133-3360-541D-BCDF-94B3454BCC00}"/>
              </a:ext>
            </a:extLst>
          </p:cNvPr>
          <p:cNvSpPr/>
          <p:nvPr/>
        </p:nvSpPr>
        <p:spPr>
          <a:xfrm>
            <a:off x="6753858" y="3548762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C8F43B-8C2B-DF9C-6298-7FE8CFA3ECE9}"/>
                  </a:ext>
                </a:extLst>
              </p:cNvPr>
              <p:cNvSpPr txBox="1"/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240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1/2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C8F43B-8C2B-DF9C-6298-7FE8CFA3E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317" y="3822527"/>
                <a:ext cx="7050590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ounded Rectangular Callout 35">
                <a:extLst>
                  <a:ext uri="{FF2B5EF4-FFF2-40B4-BE49-F238E27FC236}">
                    <a16:creationId xmlns:a16="http://schemas.microsoft.com/office/drawing/2014/main" id="{32ADCA90-1C1B-C4D7-65F8-DE49CD707A40}"/>
                  </a:ext>
                </a:extLst>
              </p:cNvPr>
              <p:cNvSpPr/>
              <p:nvPr/>
            </p:nvSpPr>
            <p:spPr>
              <a:xfrm>
                <a:off x="2806374" y="5620050"/>
                <a:ext cx="2584641" cy="456210"/>
              </a:xfrm>
              <a:prstGeom prst="wedgeRoundRectCallout">
                <a:avLst>
                  <a:gd name="adj1" fmla="val 53204"/>
                  <a:gd name="adj2" fmla="val -93665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list-decodes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½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6" name="Rounded Rectangular Callout 35">
                <a:extLst>
                  <a:ext uri="{FF2B5EF4-FFF2-40B4-BE49-F238E27FC236}">
                    <a16:creationId xmlns:a16="http://schemas.microsoft.com/office/drawing/2014/main" id="{32ADCA90-1C1B-C4D7-65F8-DE49CD707A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374" y="5620050"/>
                <a:ext cx="2584641" cy="456210"/>
              </a:xfrm>
              <a:prstGeom prst="wedgeRoundRectCallout">
                <a:avLst>
                  <a:gd name="adj1" fmla="val 53204"/>
                  <a:gd name="adj2" fmla="val -93665"/>
                  <a:gd name="adj3" fmla="val 16667"/>
                </a:avLst>
              </a:prstGeom>
              <a:blipFill>
                <a:blip r:embed="rId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B214194-E57A-DF79-D655-8D6754977D7D}"/>
                  </a:ext>
                </a:extLst>
              </p:cNvPr>
              <p:cNvSpPr txBox="1"/>
              <p:nvPr/>
            </p:nvSpPr>
            <p:spPr>
              <a:xfrm>
                <a:off x="3482913" y="4954583"/>
                <a:ext cx="705059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  </m:t>
                      </m:r>
                      <m:r>
                        <a:rPr lang="en-US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𝐿𝑖𝑠𝑡𝐷𝑒</m:t>
                      </m:r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B214194-E57A-DF79-D655-8D6754977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13" y="4954583"/>
                <a:ext cx="7050590" cy="461665"/>
              </a:xfrm>
              <a:prstGeom prst="rect">
                <a:avLst/>
              </a:prstGeom>
              <a:blipFill>
                <a:blip r:embed="rId8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Left Brace 39">
            <a:extLst>
              <a:ext uri="{FF2B5EF4-FFF2-40B4-BE49-F238E27FC236}">
                <a16:creationId xmlns:a16="http://schemas.microsoft.com/office/drawing/2014/main" id="{06844A63-3415-EC23-FBEF-12B7413F7052}"/>
              </a:ext>
            </a:extLst>
          </p:cNvPr>
          <p:cNvSpPr/>
          <p:nvPr/>
        </p:nvSpPr>
        <p:spPr>
          <a:xfrm rot="16200000">
            <a:off x="7874461" y="3356699"/>
            <a:ext cx="253080" cy="4329949"/>
          </a:xfrm>
          <a:prstGeom prst="leftBrace">
            <a:avLst>
              <a:gd name="adj1" fmla="val 8333"/>
              <a:gd name="adj2" fmla="val 495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285DC69-40C5-4522-1D28-886E9DC4C8E8}"/>
                  </a:ext>
                </a:extLst>
              </p:cNvPr>
              <p:cNvSpPr txBox="1"/>
              <p:nvPr/>
            </p:nvSpPr>
            <p:spPr>
              <a:xfrm>
                <a:off x="6800987" y="5698703"/>
                <a:ext cx="23539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285DC69-40C5-4522-1D28-886E9DC4C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987" y="5698703"/>
                <a:ext cx="2353978" cy="461665"/>
              </a:xfrm>
              <a:prstGeom prst="rect">
                <a:avLst/>
              </a:prstGeom>
              <a:blipFill>
                <a:blip r:embed="rId9"/>
                <a:stretch>
                  <a:fillRect l="-518" r="-259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Down Arrow 43">
            <a:extLst>
              <a:ext uri="{FF2B5EF4-FFF2-40B4-BE49-F238E27FC236}">
                <a16:creationId xmlns:a16="http://schemas.microsoft.com/office/drawing/2014/main" id="{F81DD482-9C8C-B94D-220E-513D1131E80D}"/>
              </a:ext>
            </a:extLst>
          </p:cNvPr>
          <p:cNvSpPr/>
          <p:nvPr/>
        </p:nvSpPr>
        <p:spPr>
          <a:xfrm>
            <a:off x="6762038" y="4589233"/>
            <a:ext cx="219740" cy="2560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ular Callout 4">
                <a:extLst>
                  <a:ext uri="{FF2B5EF4-FFF2-40B4-BE49-F238E27FC236}">
                    <a16:creationId xmlns:a16="http://schemas.microsoft.com/office/drawing/2014/main" id="{E120FD64-3969-97E8-DC08-09EE530BAC06}"/>
                  </a:ext>
                </a:extLst>
              </p:cNvPr>
              <p:cNvSpPr/>
              <p:nvPr/>
            </p:nvSpPr>
            <p:spPr>
              <a:xfrm>
                <a:off x="7104185" y="1124362"/>
                <a:ext cx="4909300" cy="1333561"/>
              </a:xfrm>
              <a:prstGeom prst="wedgeRoundRectCallout">
                <a:avLst>
                  <a:gd name="adj1" fmla="val -56950"/>
                  <a:gd name="adj2" fmla="val 44358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/>
                  <a:t>Detection holds if we construct a </a:t>
                </a:r>
                <a:r>
                  <a:rPr lang="en-US" sz="2400" dirty="0">
                    <a:solidFill>
                      <a:schemeClr val="tx1"/>
                    </a:solidFill>
                  </a:rPr>
                  <a:t>hash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for which it is </a:t>
                </a:r>
                <a:r>
                  <a:rPr lang="en-US" sz="2400" dirty="0">
                    <a:solidFill>
                      <a:srgbClr val="0070C0"/>
                    </a:solidFill>
                  </a:rPr>
                  <a:t>hard to win </a:t>
                </a:r>
                <a:r>
                  <a:rPr lang="en-US" sz="2400" dirty="0">
                    <a:solidFill>
                      <a:schemeClr val="tx1"/>
                    </a:solidFill>
                  </a:rPr>
                  <a:t>the </a:t>
                </a:r>
                <a:r>
                  <a:rPr lang="en-US" sz="2400" dirty="0">
                    <a:solidFill>
                      <a:srgbClr val="0070C0"/>
                    </a:solidFill>
                  </a:rPr>
                  <a:t>T2CI </a:t>
                </a:r>
                <a:r>
                  <a:rPr lang="en-US" sz="2400" dirty="0">
                    <a:solidFill>
                      <a:schemeClr val="tx1"/>
                    </a:solidFill>
                  </a:rPr>
                  <a:t>security game! </a:t>
                </a:r>
              </a:p>
            </p:txBody>
          </p:sp>
        </mc:Choice>
        <mc:Fallback xmlns="">
          <p:sp>
            <p:nvSpPr>
              <p:cNvPr id="5" name="Rounded Rectangular Callout 4">
                <a:extLst>
                  <a:ext uri="{FF2B5EF4-FFF2-40B4-BE49-F238E27FC236}">
                    <a16:creationId xmlns:a16="http://schemas.microsoft.com/office/drawing/2014/main" id="{E120FD64-3969-97E8-DC08-09EE530BAC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185" y="1124362"/>
                <a:ext cx="4909300" cy="1333561"/>
              </a:xfrm>
              <a:prstGeom prst="wedgeRoundRectCallout">
                <a:avLst>
                  <a:gd name="adj1" fmla="val -56950"/>
                  <a:gd name="adj2" fmla="val 44358"/>
                  <a:gd name="adj3" fmla="val 16667"/>
                </a:avLst>
              </a:prstGeom>
              <a:blipFill>
                <a:blip r:embed="rId10"/>
                <a:stretch>
                  <a:fillRect b="-4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200F6D4A-06C4-CACE-278A-0DE6DD8967EC}"/>
              </a:ext>
            </a:extLst>
          </p:cNvPr>
          <p:cNvSpPr/>
          <p:nvPr/>
        </p:nvSpPr>
        <p:spPr>
          <a:xfrm>
            <a:off x="5158316" y="2762964"/>
            <a:ext cx="3917853" cy="4458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ACBB84-FCB3-27F8-A3E3-956F4AFFAD78}"/>
                  </a:ext>
                </a:extLst>
              </p:cNvPr>
              <p:cNvSpPr txBox="1"/>
              <p:nvPr/>
            </p:nvSpPr>
            <p:spPr>
              <a:xfrm>
                <a:off x="5360744" y="2777935"/>
                <a:ext cx="33414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8ACBB84-FCB3-27F8-A3E3-956F4AFFA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744" y="2777935"/>
                <a:ext cx="3341428" cy="430887"/>
              </a:xfrm>
              <a:prstGeom prst="rect">
                <a:avLst/>
              </a:prstGeom>
              <a:blipFill>
                <a:blip r:embed="rId11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4857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3" grpId="0" animBg="1"/>
      <p:bldP spid="34" grpId="0"/>
      <p:bldP spid="36" grpId="0" animBg="1"/>
      <p:bldP spid="38" grpId="0"/>
      <p:bldP spid="40" grpId="0" animBg="1"/>
      <p:bldP spid="43" grpId="0"/>
      <p:bldP spid="44" grpId="0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8EE9F-B0C0-7EA2-6B51-E3EF3BDD2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13">
            <a:extLst>
              <a:ext uri="{FF2B5EF4-FFF2-40B4-BE49-F238E27FC236}">
                <a16:creationId xmlns:a16="http://schemas.microsoft.com/office/drawing/2014/main" id="{A63A51F1-8B20-CF51-77E0-16CCB4B3FFDC}"/>
              </a:ext>
            </a:extLst>
          </p:cNvPr>
          <p:cNvSpPr/>
          <p:nvPr/>
        </p:nvSpPr>
        <p:spPr>
          <a:xfrm>
            <a:off x="528842" y="1975678"/>
            <a:ext cx="11484643" cy="1333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0" name="כותרת 1">
            <a:extLst>
              <a:ext uri="{FF2B5EF4-FFF2-40B4-BE49-F238E27FC236}">
                <a16:creationId xmlns:a16="http://schemas.microsoft.com/office/drawing/2014/main" id="{0554A093-9370-34AC-EA9F-1972A59077E6}"/>
              </a:ext>
            </a:extLst>
          </p:cNvPr>
          <p:cNvSpPr txBox="1">
            <a:spLocks/>
          </p:cNvSpPr>
          <p:nvPr/>
        </p:nvSpPr>
        <p:spPr>
          <a:xfrm>
            <a:off x="1773817" y="209342"/>
            <a:ext cx="832338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2060"/>
                </a:solidFill>
              </a:rPr>
              <a:t>Target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2-input correlation-intractable hash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C37BD4E-0B19-DD92-DD59-40733D6FFCFF}"/>
                  </a:ext>
                </a:extLst>
              </p:cNvPr>
              <p:cNvSpPr txBox="1"/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Proof: </a:t>
                </a:r>
                <a:r>
                  <a:rPr lang="en-US" sz="2400" dirty="0"/>
                  <a:t>Error-Detection Selective Security,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chooses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  gets a random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 wins if it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4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C37BD4E-0B19-DD92-DD59-40733D6FF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5" y="1997511"/>
                <a:ext cx="9907332" cy="1247842"/>
              </a:xfrm>
              <a:prstGeom prst="rect">
                <a:avLst/>
              </a:prstGeom>
              <a:blipFill>
                <a:blip r:embed="rId4"/>
                <a:stretch>
                  <a:fillRect l="-985" t="-3922" b="-9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0D47055-9B8D-3DE1-745E-56EDCD6FB7FD}"/>
              </a:ext>
            </a:extLst>
          </p:cNvPr>
          <p:cNvSpPr/>
          <p:nvPr/>
        </p:nvSpPr>
        <p:spPr>
          <a:xfrm>
            <a:off x="5158316" y="2762964"/>
            <a:ext cx="3917853" cy="4458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715456-ADDA-A045-6644-6B2972BC6852}"/>
                  </a:ext>
                </a:extLst>
              </p:cNvPr>
              <p:cNvSpPr txBox="1"/>
              <p:nvPr/>
            </p:nvSpPr>
            <p:spPr>
              <a:xfrm>
                <a:off x="5360744" y="2777935"/>
                <a:ext cx="33414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715456-ADDA-A045-6644-6B2972BC6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744" y="2777935"/>
                <a:ext cx="3341428" cy="430887"/>
              </a:xfrm>
              <a:prstGeom prst="rect">
                <a:avLst/>
              </a:prstGeom>
              <a:blipFill>
                <a:blip r:embed="rId5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1500AE4-73C1-C434-A443-322C5804E1B0}"/>
              </a:ext>
            </a:extLst>
          </p:cNvPr>
          <p:cNvSpPr/>
          <p:nvPr/>
        </p:nvSpPr>
        <p:spPr>
          <a:xfrm>
            <a:off x="527575" y="2027331"/>
            <a:ext cx="6295292" cy="3933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Target 2-input correlation-intractable hash (</a:t>
            </a:r>
            <a:r>
              <a:rPr lang="en-US" sz="2400" dirty="0">
                <a:solidFill>
                  <a:srgbClr val="0070C0"/>
                </a:solidFill>
              </a:rPr>
              <a:t>T2CI</a:t>
            </a:r>
            <a:r>
              <a:rPr lang="en-US" sz="2400" dirty="0">
                <a:solidFill>
                  <a:schemeClr val="tx1"/>
                </a:solidFill>
              </a:rPr>
              <a:t>):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ular Callout 4">
                <a:extLst>
                  <a:ext uri="{FF2B5EF4-FFF2-40B4-BE49-F238E27FC236}">
                    <a16:creationId xmlns:a16="http://schemas.microsoft.com/office/drawing/2014/main" id="{D86CC45C-157E-1E3E-8423-DEB7B7459F97}"/>
                  </a:ext>
                </a:extLst>
              </p:cNvPr>
              <p:cNvSpPr/>
              <p:nvPr/>
            </p:nvSpPr>
            <p:spPr>
              <a:xfrm>
                <a:off x="8874777" y="1690197"/>
                <a:ext cx="2444850" cy="676298"/>
              </a:xfrm>
              <a:prstGeom prst="wedgeRoundRectCallout">
                <a:avLst>
                  <a:gd name="adj1" fmla="val -58272"/>
                  <a:gd name="adj2" fmla="val 87823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gets some leakage on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ounded Rectangular Callout 4">
                <a:extLst>
                  <a:ext uri="{FF2B5EF4-FFF2-40B4-BE49-F238E27FC236}">
                    <a16:creationId xmlns:a16="http://schemas.microsoft.com/office/drawing/2014/main" id="{D86CC45C-157E-1E3E-8423-DEB7B7459F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777" y="1690197"/>
                <a:ext cx="2444850" cy="676298"/>
              </a:xfrm>
              <a:prstGeom prst="wedgeRoundRectCallout">
                <a:avLst>
                  <a:gd name="adj1" fmla="val -58272"/>
                  <a:gd name="adj2" fmla="val 87823"/>
                  <a:gd name="adj3" fmla="val 16667"/>
                </a:avLst>
              </a:prstGeom>
              <a:blipFill>
                <a:blip r:embed="rId6"/>
                <a:stretch>
                  <a:fillRect r="-1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83D72EDC-66B7-4395-C6A3-AD426BAC72E4}"/>
              </a:ext>
            </a:extLst>
          </p:cNvPr>
          <p:cNvSpPr/>
          <p:nvPr/>
        </p:nvSpPr>
        <p:spPr>
          <a:xfrm>
            <a:off x="393654" y="1182740"/>
            <a:ext cx="1915793" cy="676298"/>
          </a:xfrm>
          <a:prstGeom prst="wedgeRoundRectCallout">
            <a:avLst>
              <a:gd name="adj1" fmla="val 39530"/>
              <a:gd name="adj2" fmla="val 6883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Selective</a:t>
            </a:r>
            <a:r>
              <a:rPr lang="en-US" sz="1800" dirty="0">
                <a:solidFill>
                  <a:schemeClr val="tx1"/>
                </a:solidFill>
              </a:rPr>
              <a:t> notion of security!</a:t>
            </a: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7DA4D083-87EC-70BC-4764-92674023B322}"/>
              </a:ext>
            </a:extLst>
          </p:cNvPr>
          <p:cNvSpPr/>
          <p:nvPr/>
        </p:nvSpPr>
        <p:spPr>
          <a:xfrm>
            <a:off x="3154218" y="1182740"/>
            <a:ext cx="2847997" cy="676298"/>
          </a:xfrm>
          <a:prstGeom prst="wedgeRoundRectCallout">
            <a:avLst>
              <a:gd name="adj1" fmla="val -34640"/>
              <a:gd name="adj2" fmla="val 7154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Weaker than the “general” notion of 2-input </a:t>
            </a:r>
            <a:r>
              <a:rPr lang="en-US" sz="1800" dirty="0">
                <a:solidFill>
                  <a:srgbClr val="0070C0"/>
                </a:solidFill>
              </a:rPr>
              <a:t>CI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B6F2CB-852F-8085-C53A-83BC24F859F2}"/>
                  </a:ext>
                </a:extLst>
              </p:cNvPr>
              <p:cNvSpPr txBox="1"/>
              <p:nvPr/>
            </p:nvSpPr>
            <p:spPr>
              <a:xfrm>
                <a:off x="523793" y="5265778"/>
                <a:ext cx="11668207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Thm: </a:t>
                </a:r>
                <a:r>
                  <a:rPr lang="en-US" sz="2400" dirty="0"/>
                  <a:t>Under </a:t>
                </a:r>
                <a:r>
                  <a:rPr lang="en-US" sz="2400" dirty="0">
                    <a:solidFill>
                      <a:srgbClr val="C00000"/>
                    </a:solidFill>
                  </a:rPr>
                  <a:t>LWE</a:t>
                </a:r>
                <a:r>
                  <a:rPr lang="en-US" sz="2400" dirty="0"/>
                  <a:t>,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/>
                  <a:t>f</a:t>
                </a:r>
                <a:r>
                  <a:rPr lang="en-US" sz="2400" dirty="0">
                    <a:solidFill>
                      <a:schemeClr val="tx1"/>
                    </a:solidFill>
                  </a:rPr>
                  <a:t>or any fixed constant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/>
                  <a:t>we construct a hash family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, such that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𝑠𝑖𝑧𝑒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PPT </a:t>
                </a:r>
                <a:r>
                  <a:rPr lang="en-US" sz="2400" dirty="0"/>
                  <a:t>adversary, the adversary </a:t>
                </a:r>
                <a:r>
                  <a:rPr lang="en-US" sz="2400" dirty="0">
                    <a:solidFill>
                      <a:srgbClr val="0070C0"/>
                    </a:solidFill>
                  </a:rPr>
                  <a:t>wins with negligible probability</a:t>
                </a:r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B6F2CB-852F-8085-C53A-83BC24F85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3" y="5265778"/>
                <a:ext cx="11668207" cy="830997"/>
              </a:xfrm>
              <a:prstGeom prst="rect">
                <a:avLst/>
              </a:prstGeom>
              <a:blipFill>
                <a:blip r:embed="rId7"/>
                <a:stretch>
                  <a:fillRect l="-83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ular Callout 9">
                <a:extLst>
                  <a:ext uri="{FF2B5EF4-FFF2-40B4-BE49-F238E27FC236}">
                    <a16:creationId xmlns:a16="http://schemas.microsoft.com/office/drawing/2014/main" id="{8B44FA4D-A321-C72E-633B-56C2F08E9C00}"/>
                  </a:ext>
                </a:extLst>
              </p:cNvPr>
              <p:cNvSpPr/>
              <p:nvPr/>
            </p:nvSpPr>
            <p:spPr>
              <a:xfrm>
                <a:off x="523793" y="3815577"/>
                <a:ext cx="10795834" cy="934986"/>
              </a:xfrm>
              <a:prstGeom prst="wedgeRoundRectCallout">
                <a:avLst>
                  <a:gd name="adj1" fmla="val -4755"/>
                  <a:gd name="adj2" fmla="val -78009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Canetti, Chen, Holmgren, Lombardi, </a:t>
                </a:r>
                <a:r>
                  <a:rPr lang="en-US" sz="2400" dirty="0" err="1">
                    <a:solidFill>
                      <a:srgbClr val="00B050"/>
                    </a:solidFill>
                  </a:rPr>
                  <a:t>Rothblum</a:t>
                </a:r>
                <a:r>
                  <a:rPr lang="en-US" sz="2400" dirty="0">
                    <a:solidFill>
                      <a:srgbClr val="00B050"/>
                    </a:solidFill>
                  </a:rPr>
                  <a:t>, </a:t>
                </a:r>
                <a:r>
                  <a:rPr lang="en-US" sz="2400" dirty="0" err="1">
                    <a:solidFill>
                      <a:srgbClr val="00B050"/>
                    </a:solidFill>
                  </a:rPr>
                  <a:t>Rothblum</a:t>
                </a:r>
                <a:r>
                  <a:rPr lang="en-US" sz="2400" dirty="0">
                    <a:solidFill>
                      <a:srgbClr val="00B050"/>
                    </a:solidFill>
                  </a:rPr>
                  <a:t>, and Wichs [CCHLRRW19]: </a:t>
                </a:r>
                <a:br>
                  <a:rPr lang="en-US" sz="2400" dirty="0">
                    <a:solidFill>
                      <a:srgbClr val="00B050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For any constant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, constructed a form of </a:t>
                </a:r>
                <a:r>
                  <a:rPr lang="en-US" sz="2400" dirty="0">
                    <a:solidFill>
                      <a:srgbClr val="0070C0"/>
                    </a:solidFill>
                  </a:rPr>
                  <a:t>1-input CI</a:t>
                </a:r>
                <a:r>
                  <a:rPr lang="en-US" sz="2400" dirty="0">
                    <a:solidFill>
                      <a:schemeClr val="tx1"/>
                    </a:solidFill>
                  </a:rPr>
                  <a:t>, under </a:t>
                </a:r>
                <a:r>
                  <a:rPr lang="en-US" sz="2400" dirty="0">
                    <a:solidFill>
                      <a:srgbClr val="0070C0"/>
                    </a:solidFill>
                  </a:rPr>
                  <a:t>LWE </a:t>
                </a:r>
                <a:r>
                  <a:rPr lang="en-US" sz="2400" dirty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𝑠𝑖𝑧𝑒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10" name="Rounded Rectangular Callout 9">
                <a:extLst>
                  <a:ext uri="{FF2B5EF4-FFF2-40B4-BE49-F238E27FC236}">
                    <a16:creationId xmlns:a16="http://schemas.microsoft.com/office/drawing/2014/main" id="{8B44FA4D-A321-C72E-633B-56C2F08E9C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3" y="3815577"/>
                <a:ext cx="10795834" cy="934986"/>
              </a:xfrm>
              <a:prstGeom prst="wedgeRoundRectCallout">
                <a:avLst>
                  <a:gd name="adj1" fmla="val -4755"/>
                  <a:gd name="adj2" fmla="val -78009"/>
                  <a:gd name="adj3" fmla="val 16667"/>
                </a:avLst>
              </a:prstGeom>
              <a:blipFill>
                <a:blip r:embed="rId8"/>
                <a:stretch>
                  <a:fillRect l="-352" b="-6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4320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646742-635A-3E21-D1E1-F15FA3564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676BED-3EA9-D7C9-CA99-A7364A050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511" y="11663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Conclusions and Open Problems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2650E829-9392-376B-C655-E4594E36F137}"/>
              </a:ext>
            </a:extLst>
          </p:cNvPr>
          <p:cNvSpPr/>
          <p:nvPr/>
        </p:nvSpPr>
        <p:spPr>
          <a:xfrm>
            <a:off x="9066992" y="2267580"/>
            <a:ext cx="1114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E35A764-2874-C98D-5E1E-B95CCFE3F7AE}"/>
              </a:ext>
            </a:extLst>
          </p:cNvPr>
          <p:cNvSpPr/>
          <p:nvPr/>
        </p:nvSpPr>
        <p:spPr>
          <a:xfrm>
            <a:off x="623392" y="4919237"/>
            <a:ext cx="114577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dirty="0">
                <a:solidFill>
                  <a:srgbClr val="00B050"/>
                </a:solidFill>
              </a:rPr>
              <a:t>Open problems: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rgbClr val="0070C0"/>
                </a:solidFill>
              </a:rPr>
              <a:t>Adaptive</a:t>
            </a:r>
            <a:r>
              <a:rPr lang="en-US" sz="2700" dirty="0"/>
              <a:t> seeded codes under standard assumptions?</a:t>
            </a:r>
            <a:endParaRPr lang="en-US" sz="2700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dirty="0"/>
              <a:t>Construct optimal </a:t>
            </a:r>
            <a:r>
              <a:rPr lang="en-US" sz="2700" dirty="0">
                <a:solidFill>
                  <a:srgbClr val="0070C0"/>
                </a:solidFill>
              </a:rPr>
              <a:t>binary codes </a:t>
            </a:r>
            <a:r>
              <a:rPr lang="en-US" sz="2700" dirty="0"/>
              <a:t>without a </a:t>
            </a:r>
            <a:r>
              <a:rPr lang="en-US" sz="2700" dirty="0">
                <a:solidFill>
                  <a:srgbClr val="0070C0"/>
                </a:solidFill>
              </a:rPr>
              <a:t>seed/CRS</a:t>
            </a:r>
            <a:r>
              <a:rPr lang="en-US" sz="2700" dirty="0"/>
              <a:t>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3651D2C-2838-DDE5-E720-22006CDC5326}"/>
              </a:ext>
            </a:extLst>
          </p:cNvPr>
          <p:cNvSpPr txBox="1">
            <a:spLocks/>
          </p:cNvSpPr>
          <p:nvPr/>
        </p:nvSpPr>
        <p:spPr>
          <a:xfrm>
            <a:off x="623392" y="1627607"/>
            <a:ext cx="11568608" cy="2018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>
                <a:solidFill>
                  <a:srgbClr val="00B050"/>
                </a:solidFill>
              </a:rPr>
              <a:t>This work (main results):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070C0"/>
                </a:solidFill>
              </a:rPr>
              <a:t>Uniquely</a:t>
            </a:r>
            <a:r>
              <a:rPr lang="en-US" sz="2700" dirty="0"/>
              <a:t> decodable </a:t>
            </a:r>
            <a:r>
              <a:rPr lang="en-US" sz="2700" dirty="0">
                <a:solidFill>
                  <a:srgbClr val="0070C0"/>
                </a:solidFill>
              </a:rPr>
              <a:t>binary</a:t>
            </a:r>
            <a:r>
              <a:rPr lang="en-US" sz="2700" dirty="0"/>
              <a:t> seeded codes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/>
              <a:t>against any </a:t>
            </a:r>
            <a:r>
              <a:rPr lang="en-US" sz="2700" dirty="0">
                <a:solidFill>
                  <a:srgbClr val="C00000"/>
                </a:solidFill>
              </a:rPr>
              <a:t>PPT</a:t>
            </a:r>
            <a:r>
              <a:rPr lang="en-US" sz="2700" dirty="0"/>
              <a:t> adversaries matching the rate of the best know list-decodable code.</a:t>
            </a:r>
          </a:p>
          <a:p>
            <a:pPr lvl="1">
              <a:buClr>
                <a:schemeClr val="tx1"/>
              </a:buClr>
            </a:pPr>
            <a:r>
              <a:rPr lang="en-US" sz="2700" dirty="0"/>
              <a:t>Selective security under </a:t>
            </a:r>
            <a:r>
              <a:rPr lang="en-US" sz="2700" dirty="0">
                <a:solidFill>
                  <a:srgbClr val="0070C0"/>
                </a:solidFill>
              </a:rPr>
              <a:t>LWE</a:t>
            </a:r>
            <a:r>
              <a:rPr lang="en-US" sz="2700" dirty="0"/>
              <a:t>.</a:t>
            </a:r>
          </a:p>
          <a:p>
            <a:pPr lvl="1">
              <a:buClr>
                <a:schemeClr val="tx1"/>
              </a:buClr>
            </a:pPr>
            <a:r>
              <a:rPr lang="en-US" sz="2700" dirty="0"/>
              <a:t>Adaptive security under “</a:t>
            </a:r>
            <a:r>
              <a:rPr lang="en-US" sz="2700" dirty="0">
                <a:solidFill>
                  <a:srgbClr val="0070C0"/>
                </a:solidFill>
              </a:rPr>
              <a:t>crypto dark matter</a:t>
            </a:r>
            <a:r>
              <a:rPr lang="en-US" sz="2700" dirty="0"/>
              <a:t>” assumption</a:t>
            </a:r>
            <a:r>
              <a:rPr lang="en-US" sz="2400" dirty="0"/>
              <a:t>.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800" dirty="0">
                <a:solidFill>
                  <a:srgbClr val="00B050"/>
                </a:solidFill>
              </a:rPr>
              <a:t>New notion: </a:t>
            </a:r>
            <a:r>
              <a:rPr lang="en-US" sz="2800" dirty="0"/>
              <a:t>Target 2-input correlation-intractable hash (</a:t>
            </a:r>
            <a:r>
              <a:rPr lang="en-US" sz="2800" dirty="0">
                <a:solidFill>
                  <a:srgbClr val="0070C0"/>
                </a:solidFill>
              </a:rPr>
              <a:t>T2CI</a:t>
            </a:r>
            <a:r>
              <a:rPr lang="en-US" sz="2800" dirty="0"/>
              <a:t>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816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A6B1-65E1-4010-6838-CD002B40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E2A38-0C28-2E16-CE16-071DBA97F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7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815347" y="286290"/>
            <a:ext cx="8424936" cy="6911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Binary Error Correcting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3"/>
              <p:cNvSpPr/>
              <p:nvPr/>
            </p:nvSpPr>
            <p:spPr>
              <a:xfrm>
                <a:off x="1932927" y="1888566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מלבן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927" y="1888566"/>
                <a:ext cx="864096" cy="216024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4"/>
              <p:cNvSpPr/>
              <p:nvPr/>
            </p:nvSpPr>
            <p:spPr>
              <a:xfrm>
                <a:off x="3302470" y="1798660"/>
                <a:ext cx="1692188" cy="38459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𝑍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 dirty="0" err="1">
                          <a:solidFill>
                            <a:srgbClr val="C00000"/>
                          </a:solidFill>
                          <a:latin typeface="Cambria Math"/>
                        </a:rPr>
                        <m:t>𝐸𝑛𝑐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 dirty="0" err="1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מלבן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470" y="1798660"/>
                <a:ext cx="1692188" cy="384591"/>
              </a:xfrm>
              <a:prstGeom prst="rect">
                <a:avLst/>
              </a:prstGeom>
              <a:blipFill>
                <a:blip r:embed="rId5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מחבר חץ ישר 16"/>
          <p:cNvCxnSpPr>
            <a:cxnSpLocks/>
            <a:stCxn id="5" idx="3"/>
            <a:endCxn id="6" idx="1"/>
          </p:cNvCxnSpPr>
          <p:nvPr/>
        </p:nvCxnSpPr>
        <p:spPr>
          <a:xfrm flipV="1">
            <a:off x="2797024" y="1990956"/>
            <a:ext cx="505447" cy="5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מלבן 32"/>
              <p:cNvSpPr/>
              <p:nvPr/>
            </p:nvSpPr>
            <p:spPr>
              <a:xfrm>
                <a:off x="4745821" y="1154829"/>
                <a:ext cx="2563988" cy="65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/>
                  <a:t>Channel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acc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</m:oMath>
                </a14:m>
                <a:endParaRPr lang="en-GB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dirty="0"/>
                  <a:t>Induces errors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מלבן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821" y="1154829"/>
                <a:ext cx="2563988" cy="651269"/>
              </a:xfrm>
              <a:prstGeom prst="rect">
                <a:avLst/>
              </a:prstGeom>
              <a:blipFill>
                <a:blip r:embed="rId6"/>
                <a:stretch>
                  <a:fillRect t="-3738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מלבן 45"/>
              <p:cNvSpPr/>
              <p:nvPr/>
            </p:nvSpPr>
            <p:spPr>
              <a:xfrm>
                <a:off x="9230625" y="1893303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6" name="מלבן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625" y="1893303"/>
                <a:ext cx="864096" cy="216024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מלבן 47"/>
          <p:cNvSpPr/>
          <p:nvPr/>
        </p:nvSpPr>
        <p:spPr>
          <a:xfrm>
            <a:off x="9214831" y="1963777"/>
            <a:ext cx="1114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מלבן 61"/>
              <p:cNvSpPr/>
              <p:nvPr/>
            </p:nvSpPr>
            <p:spPr>
              <a:xfrm>
                <a:off x="7038359" y="1819383"/>
                <a:ext cx="1692188" cy="36386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𝐷𝑒𝑐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acc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מלבן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359" y="1819383"/>
                <a:ext cx="1692188" cy="363867"/>
              </a:xfrm>
              <a:prstGeom prst="rect">
                <a:avLst/>
              </a:prstGeom>
              <a:blipFill>
                <a:blip r:embed="rId8"/>
                <a:stretch>
                  <a:fillRect t="-1563"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מחבר חץ ישר 69"/>
          <p:cNvCxnSpPr>
            <a:cxnSpLocks/>
            <a:stCxn id="19" idx="3"/>
            <a:endCxn id="16" idx="1"/>
          </p:cNvCxnSpPr>
          <p:nvPr/>
        </p:nvCxnSpPr>
        <p:spPr>
          <a:xfrm flipV="1">
            <a:off x="8730547" y="2001316"/>
            <a:ext cx="5000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מרפקי 20">
            <a:extLst>
              <a:ext uri="{FF2B5EF4-FFF2-40B4-BE49-F238E27FC236}">
                <a16:creationId xmlns:a16="http://schemas.microsoft.com/office/drawing/2014/main" id="{0FAD9FF1-7048-ED40-8587-4458ACA6622B}"/>
              </a:ext>
            </a:extLst>
          </p:cNvPr>
          <p:cNvCxnSpPr/>
          <p:nvPr/>
        </p:nvCxnSpPr>
        <p:spPr>
          <a:xfrm>
            <a:off x="5005617" y="1994734"/>
            <a:ext cx="612068" cy="2970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מרפקי 22">
            <a:extLst>
              <a:ext uri="{FF2B5EF4-FFF2-40B4-BE49-F238E27FC236}">
                <a16:creationId xmlns:a16="http://schemas.microsoft.com/office/drawing/2014/main" id="{A496B0E3-9C83-9D4A-AE8F-1A03C7B96E4E}"/>
              </a:ext>
            </a:extLst>
          </p:cNvPr>
          <p:cNvCxnSpPr/>
          <p:nvPr/>
        </p:nvCxnSpPr>
        <p:spPr>
          <a:xfrm flipV="1">
            <a:off x="5595767" y="1957476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מרפקי 23">
            <a:extLst>
              <a:ext uri="{FF2B5EF4-FFF2-40B4-BE49-F238E27FC236}">
                <a16:creationId xmlns:a16="http://schemas.microsoft.com/office/drawing/2014/main" id="{D7345EC0-60B9-AA42-9F14-80454BDAB7C4}"/>
              </a:ext>
            </a:extLst>
          </p:cNvPr>
          <p:cNvCxnSpPr/>
          <p:nvPr/>
        </p:nvCxnSpPr>
        <p:spPr>
          <a:xfrm>
            <a:off x="6027815" y="1956408"/>
            <a:ext cx="612068" cy="3354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מרפקי 31">
            <a:extLst>
              <a:ext uri="{FF2B5EF4-FFF2-40B4-BE49-F238E27FC236}">
                <a16:creationId xmlns:a16="http://schemas.microsoft.com/office/drawing/2014/main" id="{D977540D-C5A5-9841-8006-C82C9E47D6EC}"/>
              </a:ext>
            </a:extLst>
          </p:cNvPr>
          <p:cNvCxnSpPr/>
          <p:nvPr/>
        </p:nvCxnSpPr>
        <p:spPr>
          <a:xfrm flipV="1">
            <a:off x="6606311" y="1956038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מלבן 5">
                <a:extLst>
                  <a:ext uri="{FF2B5EF4-FFF2-40B4-BE49-F238E27FC236}">
                    <a16:creationId xmlns:a16="http://schemas.microsoft.com/office/drawing/2014/main" id="{06007D8D-DE22-A94A-8872-C76E8331CD8A}"/>
                  </a:ext>
                </a:extLst>
              </p:cNvPr>
              <p:cNvSpPr/>
              <p:nvPr/>
            </p:nvSpPr>
            <p:spPr>
              <a:xfrm>
                <a:off x="10042990" y="845592"/>
                <a:ext cx="1837625" cy="855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sz="2400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7" name="מלבן 5">
                <a:extLst>
                  <a:ext uri="{FF2B5EF4-FFF2-40B4-BE49-F238E27FC236}">
                    <a16:creationId xmlns:a16="http://schemas.microsoft.com/office/drawing/2014/main" id="{06007D8D-DE22-A94A-8872-C76E8331CD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990" y="845592"/>
                <a:ext cx="1837625" cy="8559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>
                <a:extLst>
                  <a:ext uri="{FF2B5EF4-FFF2-40B4-BE49-F238E27FC236}">
                    <a16:creationId xmlns:a16="http://schemas.microsoft.com/office/drawing/2014/main" id="{27620670-29DF-FA56-B8E5-DBDB1412F136}"/>
                  </a:ext>
                </a:extLst>
              </p:cNvPr>
              <p:cNvSpPr/>
              <p:nvPr/>
            </p:nvSpPr>
            <p:spPr>
              <a:xfrm>
                <a:off x="9030318" y="2525807"/>
                <a:ext cx="2850297" cy="506112"/>
              </a:xfrm>
              <a:prstGeom prst="wedgeRoundRectCallout">
                <a:avLst>
                  <a:gd name="adj1" fmla="val -38083"/>
                  <a:gd name="adj2" fmla="val -88378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Detect</m:t>
                      </m:r>
                      <m:r>
                        <m:rPr>
                          <m:nor/>
                        </m:rPr>
                        <a:rPr lang="en-US" b="0" i="0" dirty="0" smtClean="0"/>
                        <m:t>:</m:t>
                      </m:r>
                      <m:r>
                        <m:rPr>
                          <m:nor/>
                        </m:rPr>
                        <a:rPr lang="en-US" dirty="0" smtClean="0"/>
                        <m:t> </m:t>
                      </m:r>
                      <m:r>
                        <m:rPr>
                          <m:nor/>
                        </m:rPr>
                        <a:rPr lang="en-US" b="0" i="0" dirty="0" smtClean="0"/>
                        <m:t>O</m:t>
                      </m:r>
                      <m:r>
                        <m:rPr>
                          <m:nor/>
                        </m:rPr>
                        <a:rPr lang="en-US" dirty="0" smtClean="0"/>
                        <m:t>utput</m:t>
                      </m:r>
                      <m:r>
                        <m:rPr>
                          <m:nor/>
                        </m:rPr>
                        <a:rPr lang="en-US" dirty="0" smtClean="0"/>
                        <m:t> </m:t>
                      </m:r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⊥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codeword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was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changed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ounded Rectangular Callout 2">
                <a:extLst>
                  <a:ext uri="{FF2B5EF4-FFF2-40B4-BE49-F238E27FC236}">
                    <a16:creationId xmlns:a16="http://schemas.microsoft.com/office/drawing/2014/main" id="{27620670-29DF-FA56-B8E5-DBDB1412F1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0318" y="2525807"/>
                <a:ext cx="2850297" cy="506112"/>
              </a:xfrm>
              <a:prstGeom prst="wedgeRoundRectCallout">
                <a:avLst>
                  <a:gd name="adj1" fmla="val -38083"/>
                  <a:gd name="adj2" fmla="val -88378"/>
                  <a:gd name="adj3" fmla="val 16667"/>
                </a:avLst>
              </a:prstGeom>
              <a:blipFill>
                <a:blip r:embed="rId10"/>
                <a:stretch>
                  <a:fillRect b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3C98051-C94F-39B1-84F8-F46E1E827BDD}"/>
                  </a:ext>
                </a:extLst>
              </p:cNvPr>
              <p:cNvSpPr/>
              <p:nvPr/>
            </p:nvSpPr>
            <p:spPr>
              <a:xfrm>
                <a:off x="815275" y="2788260"/>
                <a:ext cx="11649216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700" dirty="0">
                    <a:solidFill>
                      <a:srgbClr val="0070C0"/>
                    </a:solidFill>
                  </a:rPr>
                  <a:t>Hamming channels</a:t>
                </a:r>
                <a:r>
                  <a:rPr lang="en-US" sz="2700" dirty="0"/>
                  <a:t>:</a:t>
                </a:r>
                <a:r>
                  <a:rPr lang="en-US" sz="2700" dirty="0">
                    <a:solidFill>
                      <a:srgbClr val="0070C0"/>
                    </a:solidFill>
                  </a:rPr>
                  <a:t> </a:t>
                </a:r>
                <a:r>
                  <a:rPr lang="en-US" sz="2700" dirty="0"/>
                  <a:t>Can change any </a:t>
                </a:r>
                <a14:m>
                  <m:oMath xmlns:m="http://schemas.openxmlformats.org/officeDocument/2006/math">
                    <m:r>
                      <a:rPr lang="en-US" sz="2700" i="1" dirty="0">
                        <a:solidFill>
                          <a:srgbClr val="C00000"/>
                        </a:solidFill>
                        <a:latin typeface="Cambria Math"/>
                      </a:rPr>
                      <m:t>𝑝𝑛</m:t>
                    </m:r>
                  </m:oMath>
                </a14:m>
                <a:r>
                  <a:rPr lang="en-US" sz="2700" dirty="0"/>
                  <a:t> bits in </a:t>
                </a:r>
                <a14:m>
                  <m:oMath xmlns:m="http://schemas.openxmlformats.org/officeDocument/2006/math">
                    <m:r>
                      <a:rPr lang="en-US" sz="2700" i="1" dirty="0">
                        <a:solidFill>
                          <a:srgbClr val="C00000"/>
                        </a:solidFill>
                        <a:latin typeface="Cambria Math"/>
                      </a:rPr>
                      <m:t>𝐸𝑛𝑐</m:t>
                    </m:r>
                    <m:d>
                      <m:dPr>
                        <m:ctrlPr>
                          <a:rPr lang="en-US" sz="27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700" i="1" dirty="0" err="1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2700" dirty="0"/>
                  <a:t>.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3C98051-C94F-39B1-84F8-F46E1E827B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75" y="2788260"/>
                <a:ext cx="11649216" cy="507831"/>
              </a:xfrm>
              <a:prstGeom prst="rect">
                <a:avLst/>
              </a:prstGeom>
              <a:blipFill>
                <a:blip r:embed="rId11"/>
                <a:stretch>
                  <a:fillRect l="-994" t="-9524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ounded Rectangular Callout 8">
                <a:extLst>
                  <a:ext uri="{FF2B5EF4-FFF2-40B4-BE49-F238E27FC236}">
                    <a16:creationId xmlns:a16="http://schemas.microsoft.com/office/drawing/2014/main" id="{6BBF7A48-7E4A-4F28-CBFD-AFBF3B3BAEFA}"/>
                  </a:ext>
                </a:extLst>
              </p:cNvPr>
              <p:cNvSpPr/>
              <p:nvPr/>
            </p:nvSpPr>
            <p:spPr>
              <a:xfrm>
                <a:off x="1667287" y="3436583"/>
                <a:ext cx="9003231" cy="507832"/>
              </a:xfrm>
              <a:prstGeom prst="wedgeRoundRectCallout">
                <a:avLst>
                  <a:gd name="adj1" fmla="val -4259"/>
                  <a:gd name="adj2" fmla="val -7925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2200" dirty="0"/>
                  <a:t>The channel is an information theoretic </a:t>
                </a:r>
                <a:r>
                  <a:rPr lang="en-GB" sz="2200" dirty="0">
                    <a:solidFill>
                      <a:srgbClr val="0070C0"/>
                    </a:solidFill>
                  </a:rPr>
                  <a:t>adversary </a:t>
                </a:r>
                <a:r>
                  <a:rPr lang="en-GB" sz="2200" dirty="0"/>
                  <a:t>that</a:t>
                </a:r>
                <a:r>
                  <a:rPr lang="en-GB" sz="2200" dirty="0">
                    <a:solidFill>
                      <a:srgbClr val="0070C0"/>
                    </a:solidFill>
                  </a:rPr>
                  <a:t> </a:t>
                </a:r>
                <a:r>
                  <a:rPr lang="en-GB" sz="2200" dirty="0"/>
                  <a:t>depends on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C00000"/>
                        </a:solidFill>
                        <a:latin typeface="Cambria Math"/>
                      </a:rPr>
                      <m:t>𝐸𝑛𝑐</m:t>
                    </m:r>
                    <m:d>
                      <m:dPr>
                        <m:ctrlPr>
                          <a:rPr lang="en-US" sz="2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err="1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r>
                  <a:rPr lang="en-GB" sz="2200" dirty="0"/>
                  <a:t>.</a:t>
                </a:r>
              </a:p>
            </p:txBody>
          </p:sp>
        </mc:Choice>
        <mc:Fallback xmlns="">
          <p:sp>
            <p:nvSpPr>
              <p:cNvPr id="9" name="Rounded Rectangular Callout 8">
                <a:extLst>
                  <a:ext uri="{FF2B5EF4-FFF2-40B4-BE49-F238E27FC236}">
                    <a16:creationId xmlns:a16="http://schemas.microsoft.com/office/drawing/2014/main" id="{6BBF7A48-7E4A-4F28-CBFD-AFBF3B3BAE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287" y="3436583"/>
                <a:ext cx="9003231" cy="507832"/>
              </a:xfrm>
              <a:prstGeom prst="wedgeRoundRectCallout">
                <a:avLst>
                  <a:gd name="adj1" fmla="val -4259"/>
                  <a:gd name="adj2" fmla="val -79252"/>
                  <a:gd name="adj3" fmla="val 16667"/>
                </a:avLst>
              </a:prstGeom>
              <a:blipFill>
                <a:blip r:embed="rId12"/>
                <a:stretch>
                  <a:fillRect l="-473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ounded Rectangular Callout 1">
                <a:extLst>
                  <a:ext uri="{FF2B5EF4-FFF2-40B4-BE49-F238E27FC236}">
                    <a16:creationId xmlns:a16="http://schemas.microsoft.com/office/drawing/2014/main" id="{B03E8647-E385-2480-AAB5-EC5FEDCA1FC7}"/>
                  </a:ext>
                </a:extLst>
              </p:cNvPr>
              <p:cNvSpPr/>
              <p:nvPr/>
            </p:nvSpPr>
            <p:spPr>
              <a:xfrm>
                <a:off x="930309" y="1160160"/>
                <a:ext cx="2005236" cy="407427"/>
              </a:xfrm>
              <a:prstGeom prst="wedgeRoundRectCallout">
                <a:avLst>
                  <a:gd name="adj1" fmla="val 57010"/>
                  <a:gd name="adj2" fmla="val 85661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𝑍</m:t>
                      </m:r>
                      <m:r>
                        <a:rPr lang="en-US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ounded Rectangular Callout 1">
                <a:extLst>
                  <a:ext uri="{FF2B5EF4-FFF2-40B4-BE49-F238E27FC236}">
                    <a16:creationId xmlns:a16="http://schemas.microsoft.com/office/drawing/2014/main" id="{B03E8647-E385-2480-AAB5-EC5FEDCA1F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09" y="1160160"/>
                <a:ext cx="2005236" cy="407427"/>
              </a:xfrm>
              <a:prstGeom prst="wedgeRoundRectCallout">
                <a:avLst>
                  <a:gd name="adj1" fmla="val 57010"/>
                  <a:gd name="adj2" fmla="val 85661"/>
                  <a:gd name="adj3" fmla="val 16667"/>
                </a:avLst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9616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6" grpId="0" animBg="1"/>
      <p:bldP spid="19" grpId="0" animBg="1"/>
      <p:bldP spid="27" grpId="0"/>
      <p:bldP spid="3" grpId="0" animBg="1"/>
      <p:bldP spid="8" grpId="0"/>
      <p:bldP spid="9" grpId="0" animBg="1"/>
      <p:bldP spid="2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F015F-681E-7FA6-9AF4-D2C1D300B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>
            <a:extLst>
              <a:ext uri="{FF2B5EF4-FFF2-40B4-BE49-F238E27FC236}">
                <a16:creationId xmlns:a16="http://schemas.microsoft.com/office/drawing/2014/main" id="{50258803-3D5E-3D78-41A1-FDBEEF571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1" y="298645"/>
            <a:ext cx="11636477" cy="6911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Computationally Bounded Adversaries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3">
                <a:extLst>
                  <a:ext uri="{FF2B5EF4-FFF2-40B4-BE49-F238E27FC236}">
                    <a16:creationId xmlns:a16="http://schemas.microsoft.com/office/drawing/2014/main" id="{5847020F-6E18-935F-C39B-CBBFCD03A1BC}"/>
                  </a:ext>
                </a:extLst>
              </p:cNvPr>
              <p:cNvSpPr/>
              <p:nvPr/>
            </p:nvSpPr>
            <p:spPr>
              <a:xfrm>
                <a:off x="1932927" y="1888566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מלבן 3">
                <a:extLst>
                  <a:ext uri="{FF2B5EF4-FFF2-40B4-BE49-F238E27FC236}">
                    <a16:creationId xmlns:a16="http://schemas.microsoft.com/office/drawing/2014/main" id="{5847020F-6E18-935F-C39B-CBBFCD03A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927" y="1888566"/>
                <a:ext cx="864096" cy="216024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4">
                <a:extLst>
                  <a:ext uri="{FF2B5EF4-FFF2-40B4-BE49-F238E27FC236}">
                    <a16:creationId xmlns:a16="http://schemas.microsoft.com/office/drawing/2014/main" id="{9C25C38A-7A08-1CC7-FAEF-A4F088A8EF3C}"/>
                  </a:ext>
                </a:extLst>
              </p:cNvPr>
              <p:cNvSpPr/>
              <p:nvPr/>
            </p:nvSpPr>
            <p:spPr>
              <a:xfrm>
                <a:off x="3302470" y="1798660"/>
                <a:ext cx="1692188" cy="38459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𝑍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 dirty="0" err="1">
                          <a:solidFill>
                            <a:srgbClr val="C00000"/>
                          </a:solidFill>
                          <a:latin typeface="Cambria Math"/>
                        </a:rPr>
                        <m:t>𝐸𝑛𝑐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 dirty="0" err="1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מלבן 4">
                <a:extLst>
                  <a:ext uri="{FF2B5EF4-FFF2-40B4-BE49-F238E27FC236}">
                    <a16:creationId xmlns:a16="http://schemas.microsoft.com/office/drawing/2014/main" id="{9C25C38A-7A08-1CC7-FAEF-A4F088A8E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470" y="1798660"/>
                <a:ext cx="1692188" cy="384591"/>
              </a:xfrm>
              <a:prstGeom prst="rect">
                <a:avLst/>
              </a:prstGeom>
              <a:blipFill>
                <a:blip r:embed="rId5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מחבר חץ ישר 16">
            <a:extLst>
              <a:ext uri="{FF2B5EF4-FFF2-40B4-BE49-F238E27FC236}">
                <a16:creationId xmlns:a16="http://schemas.microsoft.com/office/drawing/2014/main" id="{C2B19FE1-EB12-AD6B-82DC-D259F5949834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2797024" y="1990956"/>
            <a:ext cx="505447" cy="5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מלבן 32">
                <a:extLst>
                  <a:ext uri="{FF2B5EF4-FFF2-40B4-BE49-F238E27FC236}">
                    <a16:creationId xmlns:a16="http://schemas.microsoft.com/office/drawing/2014/main" id="{35315064-22D7-8035-78DE-80C6E838A0AA}"/>
                  </a:ext>
                </a:extLst>
              </p:cNvPr>
              <p:cNvSpPr/>
              <p:nvPr/>
            </p:nvSpPr>
            <p:spPr>
              <a:xfrm>
                <a:off x="4745821" y="1154829"/>
                <a:ext cx="2563988" cy="65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/>
                  <a:t>Channel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acc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d>
                  </m:oMath>
                </a14:m>
                <a:endParaRPr lang="en-GB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/>
                  <a:t>Induces errors</a:t>
                </a:r>
                <a:r>
                  <a:rPr lang="en-GB">
                    <a:solidFill>
                      <a:srgbClr val="FF0000"/>
                    </a:solidFill>
                  </a:rPr>
                  <a:t> 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מלבן 32">
                <a:extLst>
                  <a:ext uri="{FF2B5EF4-FFF2-40B4-BE49-F238E27FC236}">
                    <a16:creationId xmlns:a16="http://schemas.microsoft.com/office/drawing/2014/main" id="{35315064-22D7-8035-78DE-80C6E838A0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821" y="1154829"/>
                <a:ext cx="2563988" cy="651269"/>
              </a:xfrm>
              <a:prstGeom prst="rect">
                <a:avLst/>
              </a:prstGeom>
              <a:blipFill>
                <a:blip r:embed="rId6"/>
                <a:stretch>
                  <a:fillRect t="-3738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מלבן 45">
                <a:extLst>
                  <a:ext uri="{FF2B5EF4-FFF2-40B4-BE49-F238E27FC236}">
                    <a16:creationId xmlns:a16="http://schemas.microsoft.com/office/drawing/2014/main" id="{4E351A69-0F6A-633A-73DF-C6636FF044F4}"/>
                  </a:ext>
                </a:extLst>
              </p:cNvPr>
              <p:cNvSpPr/>
              <p:nvPr/>
            </p:nvSpPr>
            <p:spPr>
              <a:xfrm>
                <a:off x="9230625" y="1893303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>
                    <a:solidFill>
                      <a:srgbClr val="C0000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6" name="מלבן 45">
                <a:extLst>
                  <a:ext uri="{FF2B5EF4-FFF2-40B4-BE49-F238E27FC236}">
                    <a16:creationId xmlns:a16="http://schemas.microsoft.com/office/drawing/2014/main" id="{4E351A69-0F6A-633A-73DF-C6636FF044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625" y="1893303"/>
                <a:ext cx="864096" cy="216024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מלבן 47">
            <a:extLst>
              <a:ext uri="{FF2B5EF4-FFF2-40B4-BE49-F238E27FC236}">
                <a16:creationId xmlns:a16="http://schemas.microsoft.com/office/drawing/2014/main" id="{C74E0EE8-FB15-7EBE-3CFA-59FE1E7EF1A8}"/>
              </a:ext>
            </a:extLst>
          </p:cNvPr>
          <p:cNvSpPr/>
          <p:nvPr/>
        </p:nvSpPr>
        <p:spPr>
          <a:xfrm>
            <a:off x="9214831" y="1963777"/>
            <a:ext cx="1114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מלבן 61">
                <a:extLst>
                  <a:ext uri="{FF2B5EF4-FFF2-40B4-BE49-F238E27FC236}">
                    <a16:creationId xmlns:a16="http://schemas.microsoft.com/office/drawing/2014/main" id="{EF807310-C4FA-37E1-BC49-494497567B2A}"/>
                  </a:ext>
                </a:extLst>
              </p:cNvPr>
              <p:cNvSpPr/>
              <p:nvPr/>
            </p:nvSpPr>
            <p:spPr>
              <a:xfrm>
                <a:off x="7038359" y="1819383"/>
                <a:ext cx="1692188" cy="36386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𝐷𝑒𝑐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acc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מלבן 61">
                <a:extLst>
                  <a:ext uri="{FF2B5EF4-FFF2-40B4-BE49-F238E27FC236}">
                    <a16:creationId xmlns:a16="http://schemas.microsoft.com/office/drawing/2014/main" id="{EF807310-C4FA-37E1-BC49-494497567B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359" y="1819383"/>
                <a:ext cx="1692188" cy="363867"/>
              </a:xfrm>
              <a:prstGeom prst="rect">
                <a:avLst/>
              </a:prstGeom>
              <a:blipFill>
                <a:blip r:embed="rId8"/>
                <a:stretch>
                  <a:fillRect t="-1563"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מחבר חץ ישר 69">
            <a:extLst>
              <a:ext uri="{FF2B5EF4-FFF2-40B4-BE49-F238E27FC236}">
                <a16:creationId xmlns:a16="http://schemas.microsoft.com/office/drawing/2014/main" id="{A55D5B9C-EFA1-B5C7-B145-1ADCFF6358C5}"/>
              </a:ext>
            </a:extLst>
          </p:cNvPr>
          <p:cNvCxnSpPr>
            <a:cxnSpLocks/>
            <a:stCxn id="19" idx="3"/>
            <a:endCxn id="16" idx="1"/>
          </p:cNvCxnSpPr>
          <p:nvPr/>
        </p:nvCxnSpPr>
        <p:spPr>
          <a:xfrm flipV="1">
            <a:off x="8730547" y="2001316"/>
            <a:ext cx="5000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מרפקי 20">
            <a:extLst>
              <a:ext uri="{FF2B5EF4-FFF2-40B4-BE49-F238E27FC236}">
                <a16:creationId xmlns:a16="http://schemas.microsoft.com/office/drawing/2014/main" id="{628B4D06-26CC-124F-3BE0-0D1305E2C8D8}"/>
              </a:ext>
            </a:extLst>
          </p:cNvPr>
          <p:cNvCxnSpPr/>
          <p:nvPr/>
        </p:nvCxnSpPr>
        <p:spPr>
          <a:xfrm>
            <a:off x="5005617" y="1994734"/>
            <a:ext cx="612068" cy="2970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מרפקי 22">
            <a:extLst>
              <a:ext uri="{FF2B5EF4-FFF2-40B4-BE49-F238E27FC236}">
                <a16:creationId xmlns:a16="http://schemas.microsoft.com/office/drawing/2014/main" id="{E19B1A50-061A-E72D-3F98-521CC63A9C69}"/>
              </a:ext>
            </a:extLst>
          </p:cNvPr>
          <p:cNvCxnSpPr/>
          <p:nvPr/>
        </p:nvCxnSpPr>
        <p:spPr>
          <a:xfrm flipV="1">
            <a:off x="5595767" y="1957476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מרפקי 23">
            <a:extLst>
              <a:ext uri="{FF2B5EF4-FFF2-40B4-BE49-F238E27FC236}">
                <a16:creationId xmlns:a16="http://schemas.microsoft.com/office/drawing/2014/main" id="{A632E06D-3E55-D8C4-C77B-EE0D2337B905}"/>
              </a:ext>
            </a:extLst>
          </p:cNvPr>
          <p:cNvCxnSpPr/>
          <p:nvPr/>
        </p:nvCxnSpPr>
        <p:spPr>
          <a:xfrm>
            <a:off x="6027815" y="1956408"/>
            <a:ext cx="612068" cy="3354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מרפקי 31">
            <a:extLst>
              <a:ext uri="{FF2B5EF4-FFF2-40B4-BE49-F238E27FC236}">
                <a16:creationId xmlns:a16="http://schemas.microsoft.com/office/drawing/2014/main" id="{E3E16065-C359-378D-D8A4-D3F05461CD52}"/>
              </a:ext>
            </a:extLst>
          </p:cNvPr>
          <p:cNvCxnSpPr/>
          <p:nvPr/>
        </p:nvCxnSpPr>
        <p:spPr>
          <a:xfrm flipV="1">
            <a:off x="6606311" y="1956038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לבן 5">
                <a:extLst>
                  <a:ext uri="{FF2B5EF4-FFF2-40B4-BE49-F238E27FC236}">
                    <a16:creationId xmlns:a16="http://schemas.microsoft.com/office/drawing/2014/main" id="{C3D85867-5513-31E6-B1D6-C5C4280689C8}"/>
                  </a:ext>
                </a:extLst>
              </p:cNvPr>
              <p:cNvSpPr/>
              <p:nvPr/>
            </p:nvSpPr>
            <p:spPr>
              <a:xfrm>
                <a:off x="10042990" y="845592"/>
                <a:ext cx="1837625" cy="855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sz="2400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מלבן 5">
                <a:extLst>
                  <a:ext uri="{FF2B5EF4-FFF2-40B4-BE49-F238E27FC236}">
                    <a16:creationId xmlns:a16="http://schemas.microsoft.com/office/drawing/2014/main" id="{C3D85867-5513-31E6-B1D6-C5C4280689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2990" y="845592"/>
                <a:ext cx="1837625" cy="8559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מציין מיקום תוכן 2">
                <a:extLst>
                  <a:ext uri="{FF2B5EF4-FFF2-40B4-BE49-F238E27FC236}">
                    <a16:creationId xmlns:a16="http://schemas.microsoft.com/office/drawing/2014/main" id="{EA9B8FFC-34F8-C20C-08E9-E86B7FD2E4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5275" y="4243919"/>
                <a:ext cx="11039521" cy="23154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700" dirty="0">
                    <a:solidFill>
                      <a:srgbClr val="00B050"/>
                    </a:solidFill>
                    <a:cs typeface="Al Bayan Plain" pitchFamily="2" charset="-78"/>
                  </a:rPr>
                  <a:t>This work: </a:t>
                </a:r>
                <a:r>
                  <a:rPr lang="en-US" sz="2700" dirty="0">
                    <a:cs typeface="Al Bayan Plain" pitchFamily="2" charset="-78"/>
                  </a:rPr>
                  <a:t>Codes for channels that are (non-uniform) </a:t>
                </a:r>
                <a:r>
                  <a:rPr lang="en-US" sz="2700" u="sng" dirty="0">
                    <a:solidFill>
                      <a:srgbClr val="0070C0"/>
                    </a:solidFill>
                    <a:cs typeface="Al Bayan Plain" pitchFamily="2" charset="-78"/>
                  </a:rPr>
                  <a:t>probabilistic polytime</a:t>
                </a:r>
                <a:r>
                  <a:rPr lang="en-US" sz="2700" dirty="0">
                    <a:solidFill>
                      <a:srgbClr val="0070C0"/>
                    </a:solidFill>
                    <a:cs typeface="Al Bayan Plain" pitchFamily="2" charset="-78"/>
                  </a:rPr>
                  <a:t> </a:t>
                </a:r>
                <a:r>
                  <a:rPr lang="en-US" sz="2700" dirty="0">
                    <a:cs typeface="Al Bayan Plain" pitchFamily="2" charset="-78"/>
                  </a:rPr>
                  <a:t>(</a:t>
                </a:r>
                <a:r>
                  <a:rPr lang="en-US" sz="2700" dirty="0">
                    <a:solidFill>
                      <a:srgbClr val="C00000"/>
                    </a:solidFill>
                    <a:cs typeface="Al Bayan Plain" pitchFamily="2" charset="-78"/>
                  </a:rPr>
                  <a:t>PPT</a:t>
                </a:r>
                <a:r>
                  <a:rPr lang="en-US" sz="2700" dirty="0">
                    <a:cs typeface="Al Bayan Plain" pitchFamily="2" charset="-78"/>
                  </a:rPr>
                  <a:t>) algorithms that induce at most </a:t>
                </a:r>
                <a14:m>
                  <m:oMath xmlns:m="http://schemas.openxmlformats.org/officeDocument/2006/math">
                    <m:r>
                      <a:rPr lang="en-US" sz="2700" i="1" dirty="0">
                        <a:solidFill>
                          <a:srgbClr val="C00000"/>
                        </a:solidFill>
                        <a:latin typeface="Cambria Math"/>
                      </a:rPr>
                      <m:t>𝑝𝑛</m:t>
                    </m:r>
                  </m:oMath>
                </a14:m>
                <a:r>
                  <a:rPr lang="en-US" sz="2700" dirty="0">
                    <a:solidFill>
                      <a:srgbClr val="C00000"/>
                    </a:solidFill>
                    <a:cs typeface="Al Bayan Plain" pitchFamily="2" charset="-78"/>
                  </a:rPr>
                  <a:t> </a:t>
                </a:r>
                <a:r>
                  <a:rPr lang="en-US" sz="2700" dirty="0">
                    <a:cs typeface="Al Bayan Plain" pitchFamily="2" charset="-78"/>
                  </a:rPr>
                  <a:t>errors.</a:t>
                </a:r>
              </a:p>
              <a:p>
                <a:r>
                  <a:rPr lang="en-US" sz="2400" dirty="0">
                    <a:cs typeface="Al Bayan Plain" pitchFamily="2" charset="-78"/>
                  </a:rPr>
                  <a:t>Introduced by </a:t>
                </a:r>
                <a:r>
                  <a:rPr lang="en-US" sz="2400" dirty="0">
                    <a:solidFill>
                      <a:srgbClr val="00B050"/>
                    </a:solidFill>
                  </a:rPr>
                  <a:t>[Lip94]</a:t>
                </a:r>
                <a:r>
                  <a:rPr lang="en-US" sz="2400" dirty="0"/>
                  <a:t>.</a:t>
                </a:r>
                <a:endParaRPr lang="en-US" sz="2400" dirty="0">
                  <a:cs typeface="Al Bayan Plain" pitchFamily="2" charset="-78"/>
                </a:endParaRPr>
              </a:p>
              <a:p>
                <a:r>
                  <a:rPr lang="en-US" sz="2400" dirty="0">
                    <a:cs typeface="Al Bayan Plain" pitchFamily="2" charset="-78"/>
                  </a:rPr>
                  <a:t>Models “real life”.</a:t>
                </a:r>
              </a:p>
              <a:p>
                <a:pPr>
                  <a:buClr>
                    <a:schemeClr val="tx1"/>
                  </a:buClr>
                </a:pPr>
                <a:r>
                  <a:rPr lang="en-US" sz="2400" dirty="0">
                    <a:solidFill>
                      <a:srgbClr val="00B050"/>
                    </a:solidFill>
                    <a:cs typeface="Al Bayan Plain" pitchFamily="2" charset="-78"/>
                  </a:rPr>
                  <a:t>Hope: </a:t>
                </a:r>
                <a:r>
                  <a:rPr lang="en-US" sz="2400" dirty="0">
                    <a:cs typeface="Al Bayan Plain" pitchFamily="2" charset="-78"/>
                  </a:rPr>
                  <a:t>Better rates than what is information theoretically possible.</a:t>
                </a:r>
              </a:p>
            </p:txBody>
          </p:sp>
        </mc:Choice>
        <mc:Fallback xmlns="">
          <p:sp>
            <p:nvSpPr>
              <p:cNvPr id="11" name="מציין מיקום תוכן 2">
                <a:extLst>
                  <a:ext uri="{FF2B5EF4-FFF2-40B4-BE49-F238E27FC236}">
                    <a16:creationId xmlns:a16="http://schemas.microsoft.com/office/drawing/2014/main" id="{EA9B8FFC-34F8-C20C-08E9-E86B7FD2E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75" y="4243919"/>
                <a:ext cx="11039521" cy="2315436"/>
              </a:xfrm>
              <a:prstGeom prst="rect">
                <a:avLst/>
              </a:prstGeom>
              <a:blipFill>
                <a:blip r:embed="rId10"/>
                <a:stretch>
                  <a:fillRect l="-1049" t="-2368" b="-2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0874771-3611-C3B4-A54C-E398745E3D37}"/>
                  </a:ext>
                </a:extLst>
              </p:cNvPr>
              <p:cNvSpPr/>
              <p:nvPr/>
            </p:nvSpPr>
            <p:spPr>
              <a:xfrm>
                <a:off x="815275" y="2788260"/>
                <a:ext cx="11649216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700" dirty="0">
                    <a:solidFill>
                      <a:srgbClr val="0070C0"/>
                    </a:solidFill>
                  </a:rPr>
                  <a:t>Hamming channels</a:t>
                </a:r>
                <a:r>
                  <a:rPr lang="en-US" sz="2700" dirty="0"/>
                  <a:t>:</a:t>
                </a:r>
                <a:r>
                  <a:rPr lang="en-US" sz="2700" dirty="0">
                    <a:solidFill>
                      <a:srgbClr val="0070C0"/>
                    </a:solidFill>
                  </a:rPr>
                  <a:t> </a:t>
                </a:r>
                <a:r>
                  <a:rPr lang="en-US" sz="2700" dirty="0"/>
                  <a:t>Can change any </a:t>
                </a:r>
                <a14:m>
                  <m:oMath xmlns:m="http://schemas.openxmlformats.org/officeDocument/2006/math">
                    <m:r>
                      <a:rPr lang="en-US" sz="2700" i="1" dirty="0">
                        <a:solidFill>
                          <a:srgbClr val="C00000"/>
                        </a:solidFill>
                        <a:latin typeface="Cambria Math"/>
                      </a:rPr>
                      <m:t>𝑝𝑛</m:t>
                    </m:r>
                  </m:oMath>
                </a14:m>
                <a:r>
                  <a:rPr lang="en-US" sz="2700" dirty="0"/>
                  <a:t> bits in </a:t>
                </a:r>
                <a14:m>
                  <m:oMath xmlns:m="http://schemas.openxmlformats.org/officeDocument/2006/math">
                    <m:r>
                      <a:rPr lang="en-US" sz="2700" i="1" dirty="0">
                        <a:solidFill>
                          <a:srgbClr val="C00000"/>
                        </a:solidFill>
                        <a:latin typeface="Cambria Math"/>
                      </a:rPr>
                      <m:t>𝐸𝑛𝑐</m:t>
                    </m:r>
                    <m:d>
                      <m:dPr>
                        <m:ctrlPr>
                          <a:rPr lang="en-US" sz="27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700" i="1" dirty="0" err="1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2700" dirty="0"/>
                  <a:t>.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0874771-3611-C3B4-A54C-E398745E3D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75" y="2788260"/>
                <a:ext cx="11649216" cy="507831"/>
              </a:xfrm>
              <a:prstGeom prst="rect">
                <a:avLst/>
              </a:prstGeom>
              <a:blipFill>
                <a:blip r:embed="rId11"/>
                <a:stretch>
                  <a:fillRect l="-994" t="-9524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ular Callout 7">
                <a:extLst>
                  <a:ext uri="{FF2B5EF4-FFF2-40B4-BE49-F238E27FC236}">
                    <a16:creationId xmlns:a16="http://schemas.microsoft.com/office/drawing/2014/main" id="{6FCB6B56-1E07-D010-87A9-5B0F9BD48699}"/>
                  </a:ext>
                </a:extLst>
              </p:cNvPr>
              <p:cNvSpPr/>
              <p:nvPr/>
            </p:nvSpPr>
            <p:spPr>
              <a:xfrm>
                <a:off x="1667287" y="3436583"/>
                <a:ext cx="9003231" cy="507832"/>
              </a:xfrm>
              <a:prstGeom prst="wedgeRoundRectCallout">
                <a:avLst>
                  <a:gd name="adj1" fmla="val -4259"/>
                  <a:gd name="adj2" fmla="val -79252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2200" dirty="0"/>
                  <a:t>The channel is an information theoretic </a:t>
                </a:r>
                <a:r>
                  <a:rPr lang="en-GB" sz="2200" dirty="0">
                    <a:solidFill>
                      <a:srgbClr val="0070C0"/>
                    </a:solidFill>
                  </a:rPr>
                  <a:t>adversary </a:t>
                </a:r>
                <a:r>
                  <a:rPr lang="en-GB" sz="2200" dirty="0"/>
                  <a:t>that</a:t>
                </a:r>
                <a:r>
                  <a:rPr lang="en-GB" sz="2200" dirty="0">
                    <a:solidFill>
                      <a:srgbClr val="0070C0"/>
                    </a:solidFill>
                  </a:rPr>
                  <a:t> </a:t>
                </a:r>
                <a:r>
                  <a:rPr lang="en-GB" sz="2200" dirty="0"/>
                  <a:t>depends on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C00000"/>
                        </a:solidFill>
                        <a:latin typeface="Cambria Math"/>
                      </a:rPr>
                      <m:t>𝐸𝑛𝑐</m:t>
                    </m:r>
                    <m:d>
                      <m:dPr>
                        <m:ctrlPr>
                          <a:rPr lang="en-US" sz="22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err="1">
                            <a:solidFill>
                              <a:srgbClr val="C00000"/>
                            </a:solidFill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r>
                  <a:rPr lang="en-GB" sz="2200" dirty="0"/>
                  <a:t>.</a:t>
                </a:r>
              </a:p>
            </p:txBody>
          </p:sp>
        </mc:Choice>
        <mc:Fallback xmlns="">
          <p:sp>
            <p:nvSpPr>
              <p:cNvPr id="8" name="Rounded Rectangular Callout 7">
                <a:extLst>
                  <a:ext uri="{FF2B5EF4-FFF2-40B4-BE49-F238E27FC236}">
                    <a16:creationId xmlns:a16="http://schemas.microsoft.com/office/drawing/2014/main" id="{6FCB6B56-1E07-D010-87A9-5B0F9BD486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287" y="3436583"/>
                <a:ext cx="9003231" cy="507832"/>
              </a:xfrm>
              <a:prstGeom prst="wedgeRoundRectCallout">
                <a:avLst>
                  <a:gd name="adj1" fmla="val -4259"/>
                  <a:gd name="adj2" fmla="val -79252"/>
                  <a:gd name="adj3" fmla="val 16667"/>
                </a:avLst>
              </a:prstGeom>
              <a:blipFill>
                <a:blip r:embed="rId12"/>
                <a:stretch>
                  <a:fillRect l="-473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ounded Rectangular Callout 8">
                <a:extLst>
                  <a:ext uri="{FF2B5EF4-FFF2-40B4-BE49-F238E27FC236}">
                    <a16:creationId xmlns:a16="http://schemas.microsoft.com/office/drawing/2014/main" id="{95C6EF8B-95C9-3FF8-0092-869556016900}"/>
                  </a:ext>
                </a:extLst>
              </p:cNvPr>
              <p:cNvSpPr/>
              <p:nvPr/>
            </p:nvSpPr>
            <p:spPr>
              <a:xfrm>
                <a:off x="9030318" y="2525807"/>
                <a:ext cx="2850297" cy="506112"/>
              </a:xfrm>
              <a:prstGeom prst="wedgeRoundRectCallout">
                <a:avLst>
                  <a:gd name="adj1" fmla="val -38083"/>
                  <a:gd name="adj2" fmla="val -88378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Detect</m:t>
                      </m:r>
                      <m:r>
                        <m:rPr>
                          <m:nor/>
                        </m:rPr>
                        <a:rPr lang="en-US" b="0" i="0" dirty="0" smtClean="0"/>
                        <m:t>:</m:t>
                      </m:r>
                      <m:r>
                        <m:rPr>
                          <m:nor/>
                        </m:rPr>
                        <a:rPr lang="en-US" dirty="0" smtClean="0"/>
                        <m:t> </m:t>
                      </m:r>
                      <m:r>
                        <m:rPr>
                          <m:nor/>
                        </m:rPr>
                        <a:rPr lang="en-US" b="0" i="0" dirty="0" smtClean="0"/>
                        <m:t>O</m:t>
                      </m:r>
                      <m:r>
                        <m:rPr>
                          <m:nor/>
                        </m:rPr>
                        <a:rPr lang="en-US" dirty="0" smtClean="0"/>
                        <m:t>utput</m:t>
                      </m:r>
                      <m:r>
                        <m:rPr>
                          <m:nor/>
                        </m:rPr>
                        <a:rPr lang="en-US" dirty="0" smtClean="0"/>
                        <m:t> </m:t>
                      </m:r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⊥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codeword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was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changed</m:t>
                      </m:r>
                      <m:r>
                        <a:rPr lang="en-US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ounded Rectangular Callout 8">
                <a:extLst>
                  <a:ext uri="{FF2B5EF4-FFF2-40B4-BE49-F238E27FC236}">
                    <a16:creationId xmlns:a16="http://schemas.microsoft.com/office/drawing/2014/main" id="{95C6EF8B-95C9-3FF8-0092-8695560169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0318" y="2525807"/>
                <a:ext cx="2850297" cy="506112"/>
              </a:xfrm>
              <a:prstGeom prst="wedgeRoundRectCallout">
                <a:avLst>
                  <a:gd name="adj1" fmla="val -38083"/>
                  <a:gd name="adj2" fmla="val -88378"/>
                  <a:gd name="adj3" fmla="val 16667"/>
                </a:avLst>
              </a:prstGeom>
              <a:blipFill>
                <a:blip r:embed="rId13"/>
                <a:stretch>
                  <a:fillRect b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ular Callout 12">
                <a:extLst>
                  <a:ext uri="{FF2B5EF4-FFF2-40B4-BE49-F238E27FC236}">
                    <a16:creationId xmlns:a16="http://schemas.microsoft.com/office/drawing/2014/main" id="{EB3A234E-F8DE-C5E5-AB1F-83E1FDF8FCAA}"/>
                  </a:ext>
                </a:extLst>
              </p:cNvPr>
              <p:cNvSpPr/>
              <p:nvPr/>
            </p:nvSpPr>
            <p:spPr>
              <a:xfrm>
                <a:off x="930309" y="1160160"/>
                <a:ext cx="2005236" cy="407427"/>
              </a:xfrm>
              <a:prstGeom prst="wedgeRoundRectCallout">
                <a:avLst>
                  <a:gd name="adj1" fmla="val 57010"/>
                  <a:gd name="adj2" fmla="val 85661"/>
                  <a:gd name="adj3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𝑍</m:t>
                      </m:r>
                      <m:r>
                        <a:rPr lang="en-US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ounded Rectangular Callout 12">
                <a:extLst>
                  <a:ext uri="{FF2B5EF4-FFF2-40B4-BE49-F238E27FC236}">
                    <a16:creationId xmlns:a16="http://schemas.microsoft.com/office/drawing/2014/main" id="{EB3A234E-F8DE-C5E5-AB1F-83E1FDF8FC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09" y="1160160"/>
                <a:ext cx="2005236" cy="407427"/>
              </a:xfrm>
              <a:prstGeom prst="wedgeRoundRectCallout">
                <a:avLst>
                  <a:gd name="adj1" fmla="val 57010"/>
                  <a:gd name="adj2" fmla="val 85661"/>
                  <a:gd name="adj3" fmla="val 16667"/>
                </a:avLst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3915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C9CCE03C-9AD1-FA4E-9FB9-6F652575C302}"/>
              </a:ext>
            </a:extLst>
          </p:cNvPr>
          <p:cNvSpPr/>
          <p:nvPr/>
        </p:nvSpPr>
        <p:spPr>
          <a:xfrm>
            <a:off x="7325398" y="4604971"/>
            <a:ext cx="3262847" cy="1872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49C45670-DCED-6344-8130-4A2124047F73}"/>
              </a:ext>
            </a:extLst>
          </p:cNvPr>
          <p:cNvSpPr/>
          <p:nvPr/>
        </p:nvSpPr>
        <p:spPr>
          <a:xfrm>
            <a:off x="8387448" y="5092432"/>
            <a:ext cx="1099470" cy="781182"/>
          </a:xfrm>
          <a:custGeom>
            <a:avLst/>
            <a:gdLst>
              <a:gd name="connsiteX0" fmla="*/ 779905 w 1099470"/>
              <a:gd name="connsiteY0" fmla="*/ 171864 h 781182"/>
              <a:gd name="connsiteX1" fmla="*/ 1099470 w 1099470"/>
              <a:gd name="connsiteY1" fmla="*/ 476523 h 781182"/>
              <a:gd name="connsiteX2" fmla="*/ 779905 w 1099470"/>
              <a:gd name="connsiteY2" fmla="*/ 781182 h 781182"/>
              <a:gd name="connsiteX3" fmla="*/ 485453 w 1099470"/>
              <a:gd name="connsiteY3" fmla="*/ 595110 h 781182"/>
              <a:gd name="connsiteX4" fmla="*/ 476757 w 1099470"/>
              <a:gd name="connsiteY4" fmla="*/ 568403 h 781182"/>
              <a:gd name="connsiteX5" fmla="*/ 498237 w 1099470"/>
              <a:gd name="connsiteY5" fmla="*/ 557287 h 781182"/>
              <a:gd name="connsiteX6" fmla="*/ 639130 w 1099470"/>
              <a:gd name="connsiteY6" fmla="*/ 304659 h 781182"/>
              <a:gd name="connsiteX7" fmla="*/ 632638 w 1099470"/>
              <a:gd name="connsiteY7" fmla="*/ 243260 h 781182"/>
              <a:gd name="connsiteX8" fmla="*/ 622713 w 1099470"/>
              <a:gd name="connsiteY8" fmla="*/ 212780 h 781182"/>
              <a:gd name="connsiteX9" fmla="*/ 655516 w 1099470"/>
              <a:gd name="connsiteY9" fmla="*/ 195806 h 781182"/>
              <a:gd name="connsiteX10" fmla="*/ 779905 w 1099470"/>
              <a:gd name="connsiteY10" fmla="*/ 171864 h 781182"/>
              <a:gd name="connsiteX11" fmla="*/ 319565 w 1099470"/>
              <a:gd name="connsiteY11" fmla="*/ 0 h 781182"/>
              <a:gd name="connsiteX12" fmla="*/ 614017 w 1099470"/>
              <a:gd name="connsiteY12" fmla="*/ 186072 h 781182"/>
              <a:gd name="connsiteX13" fmla="*/ 622713 w 1099470"/>
              <a:gd name="connsiteY13" fmla="*/ 212780 h 781182"/>
              <a:gd name="connsiteX14" fmla="*/ 601233 w 1099470"/>
              <a:gd name="connsiteY14" fmla="*/ 223895 h 781182"/>
              <a:gd name="connsiteX15" fmla="*/ 460340 w 1099470"/>
              <a:gd name="connsiteY15" fmla="*/ 476523 h 781182"/>
              <a:gd name="connsiteX16" fmla="*/ 466832 w 1099470"/>
              <a:gd name="connsiteY16" fmla="*/ 537923 h 781182"/>
              <a:gd name="connsiteX17" fmla="*/ 476757 w 1099470"/>
              <a:gd name="connsiteY17" fmla="*/ 568403 h 781182"/>
              <a:gd name="connsiteX18" fmla="*/ 443954 w 1099470"/>
              <a:gd name="connsiteY18" fmla="*/ 585377 h 781182"/>
              <a:gd name="connsiteX19" fmla="*/ 319565 w 1099470"/>
              <a:gd name="connsiteY19" fmla="*/ 609318 h 781182"/>
              <a:gd name="connsiteX20" fmla="*/ 0 w 1099470"/>
              <a:gd name="connsiteY20" fmla="*/ 304659 h 781182"/>
              <a:gd name="connsiteX21" fmla="*/ 319565 w 1099470"/>
              <a:gd name="connsiteY21" fmla="*/ 0 h 78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99470" h="781182">
                <a:moveTo>
                  <a:pt x="779905" y="171864"/>
                </a:moveTo>
                <a:cubicBezTo>
                  <a:pt x="956396" y="171864"/>
                  <a:pt x="1099470" y="308264"/>
                  <a:pt x="1099470" y="476523"/>
                </a:cubicBezTo>
                <a:cubicBezTo>
                  <a:pt x="1099470" y="644782"/>
                  <a:pt x="956396" y="781182"/>
                  <a:pt x="779905" y="781182"/>
                </a:cubicBezTo>
                <a:cubicBezTo>
                  <a:pt x="647537" y="781182"/>
                  <a:pt x="533966" y="704457"/>
                  <a:pt x="485453" y="595110"/>
                </a:cubicBezTo>
                <a:lnTo>
                  <a:pt x="476757" y="568403"/>
                </a:lnTo>
                <a:lnTo>
                  <a:pt x="498237" y="557287"/>
                </a:lnTo>
                <a:cubicBezTo>
                  <a:pt x="583242" y="502538"/>
                  <a:pt x="639130" y="409821"/>
                  <a:pt x="639130" y="304659"/>
                </a:cubicBezTo>
                <a:cubicBezTo>
                  <a:pt x="639130" y="283627"/>
                  <a:pt x="636894" y="263092"/>
                  <a:pt x="632638" y="243260"/>
                </a:cubicBezTo>
                <a:lnTo>
                  <a:pt x="622713" y="212780"/>
                </a:lnTo>
                <a:lnTo>
                  <a:pt x="655516" y="195806"/>
                </a:lnTo>
                <a:cubicBezTo>
                  <a:pt x="693748" y="180389"/>
                  <a:pt x="735782" y="171864"/>
                  <a:pt x="779905" y="171864"/>
                </a:cubicBezTo>
                <a:close/>
                <a:moveTo>
                  <a:pt x="319565" y="0"/>
                </a:moveTo>
                <a:cubicBezTo>
                  <a:pt x="451933" y="0"/>
                  <a:pt x="565504" y="76725"/>
                  <a:pt x="614017" y="186072"/>
                </a:cubicBezTo>
                <a:lnTo>
                  <a:pt x="622713" y="212780"/>
                </a:lnTo>
                <a:lnTo>
                  <a:pt x="601233" y="223895"/>
                </a:lnTo>
                <a:cubicBezTo>
                  <a:pt x="516228" y="278644"/>
                  <a:pt x="460340" y="371361"/>
                  <a:pt x="460340" y="476523"/>
                </a:cubicBezTo>
                <a:cubicBezTo>
                  <a:pt x="460340" y="497556"/>
                  <a:pt x="462576" y="518090"/>
                  <a:pt x="466832" y="537923"/>
                </a:cubicBezTo>
                <a:lnTo>
                  <a:pt x="476757" y="568403"/>
                </a:lnTo>
                <a:lnTo>
                  <a:pt x="443954" y="585377"/>
                </a:lnTo>
                <a:cubicBezTo>
                  <a:pt x="405722" y="600793"/>
                  <a:pt x="363688" y="609318"/>
                  <a:pt x="319565" y="609318"/>
                </a:cubicBezTo>
                <a:cubicBezTo>
                  <a:pt x="143074" y="609318"/>
                  <a:pt x="0" y="472918"/>
                  <a:pt x="0" y="304659"/>
                </a:cubicBezTo>
                <a:cubicBezTo>
                  <a:pt x="0" y="136400"/>
                  <a:pt x="143074" y="0"/>
                  <a:pt x="319565" y="0"/>
                </a:cubicBezTo>
                <a:close/>
              </a:path>
            </a:pathLst>
          </a:cu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9125080-6777-5B4F-9356-53C919519C51}"/>
              </a:ext>
            </a:extLst>
          </p:cNvPr>
          <p:cNvSpPr/>
          <p:nvPr/>
        </p:nvSpPr>
        <p:spPr>
          <a:xfrm>
            <a:off x="8666032" y="5370683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F91BFED-DE5E-EE40-9AFD-D07417E26D38}"/>
              </a:ext>
            </a:extLst>
          </p:cNvPr>
          <p:cNvSpPr/>
          <p:nvPr/>
        </p:nvSpPr>
        <p:spPr>
          <a:xfrm>
            <a:off x="9144115" y="5545147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9EA44C5-DBF5-7049-82D3-725A2324F31E}"/>
              </a:ext>
            </a:extLst>
          </p:cNvPr>
          <p:cNvSpPr/>
          <p:nvPr/>
        </p:nvSpPr>
        <p:spPr>
          <a:xfrm>
            <a:off x="7801612" y="469801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CAEE2F6-32BF-7641-B789-E4AD57DE7955}"/>
              </a:ext>
            </a:extLst>
          </p:cNvPr>
          <p:cNvSpPr/>
          <p:nvPr/>
        </p:nvSpPr>
        <p:spPr>
          <a:xfrm>
            <a:off x="10171190" y="4787885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E0013A86-52FC-7444-9366-24644677AB62}"/>
              </a:ext>
            </a:extLst>
          </p:cNvPr>
          <p:cNvSpPr/>
          <p:nvPr/>
        </p:nvSpPr>
        <p:spPr>
          <a:xfrm>
            <a:off x="8298610" y="6344807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9CB47AD-8A54-0D4D-8566-1CC942698D7C}"/>
              </a:ext>
            </a:extLst>
          </p:cNvPr>
          <p:cNvSpPr/>
          <p:nvPr/>
        </p:nvSpPr>
        <p:spPr>
          <a:xfrm>
            <a:off x="7493116" y="5696977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E4CF84E-D392-6346-840F-F39DD6F29911}"/>
              </a:ext>
            </a:extLst>
          </p:cNvPr>
          <p:cNvCxnSpPr>
            <a:cxnSpLocks/>
          </p:cNvCxnSpPr>
          <p:nvPr/>
        </p:nvCxnSpPr>
        <p:spPr>
          <a:xfrm flipH="1" flipV="1">
            <a:off x="8941386" y="5353528"/>
            <a:ext cx="225966" cy="215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EFBC4B6-E99C-CA41-89F5-A915AB1E4383}"/>
                  </a:ext>
                </a:extLst>
              </p:cNvPr>
              <p:cNvSpPr/>
              <p:nvPr/>
            </p:nvSpPr>
            <p:spPr>
              <a:xfrm>
                <a:off x="8980424" y="5215291"/>
                <a:ext cx="29552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𝑝𝑛</m:t>
                      </m:r>
                    </m:oMath>
                  </m:oMathPara>
                </a14:m>
                <a:endParaRPr lang="en-US" sz="1200"/>
              </a:p>
            </p:txBody>
          </p:sp>
        </mc:Choice>
        <mc:Fallback xmlns="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EFBC4B6-E99C-CA41-89F5-A915AB1E43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0424" y="5215291"/>
                <a:ext cx="295522" cy="276999"/>
              </a:xfrm>
              <a:prstGeom prst="rect">
                <a:avLst/>
              </a:prstGeom>
              <a:blipFill>
                <a:blip r:embed="rId4"/>
                <a:stretch>
                  <a:fillRect r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>
            <a:extLst>
              <a:ext uri="{FF2B5EF4-FFF2-40B4-BE49-F238E27FC236}">
                <a16:creationId xmlns:a16="http://schemas.microsoft.com/office/drawing/2014/main" id="{761CDB9E-1D3F-7B4F-9545-9A7708C805E3}"/>
              </a:ext>
            </a:extLst>
          </p:cNvPr>
          <p:cNvSpPr/>
          <p:nvPr/>
        </p:nvSpPr>
        <p:spPr>
          <a:xfrm>
            <a:off x="9342048" y="6297820"/>
            <a:ext cx="1259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29D0E4D6-E605-AE46-9456-04A160F4112E}"/>
              </a:ext>
            </a:extLst>
          </p:cNvPr>
          <p:cNvSpPr/>
          <p:nvPr/>
        </p:nvSpPr>
        <p:spPr>
          <a:xfrm>
            <a:off x="10327057" y="6099349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F72811F-EF27-2643-9266-A802BFFA4BDC}"/>
              </a:ext>
            </a:extLst>
          </p:cNvPr>
          <p:cNvGrpSpPr/>
          <p:nvPr/>
        </p:nvGrpSpPr>
        <p:grpSpPr>
          <a:xfrm>
            <a:off x="8947767" y="5525077"/>
            <a:ext cx="296300" cy="276999"/>
            <a:chOff x="6991940" y="6032115"/>
            <a:chExt cx="296300" cy="2769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ABDFA7F-AC5C-8943-8CE8-9E361E19BD2E}"/>
                    </a:ext>
                  </a:extLst>
                </p:cNvPr>
                <p:cNvSpPr/>
                <p:nvPr/>
              </p:nvSpPr>
              <p:spPr>
                <a:xfrm>
                  <a:off x="6991940" y="6032115"/>
                  <a:ext cx="296300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𝑧</m:t>
                        </m:r>
                      </m:oMath>
                    </m:oMathPara>
                  </a14:m>
                  <a:endParaRPr lang="en-US" sz="120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ABDFA7F-AC5C-8943-8CE8-9E361E19BD2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91940" y="6032115"/>
                  <a:ext cx="296300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F43CA0C-0720-154B-A66D-ECF4DFE8EA94}"/>
                </a:ext>
              </a:extLst>
            </p:cNvPr>
            <p:cNvSpPr/>
            <p:nvPr/>
          </p:nvSpPr>
          <p:spPr>
            <a:xfrm>
              <a:off x="7188288" y="6052421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37476673-0BF7-634F-A276-B26B4687A3A0}"/>
                  </a:ext>
                </a:extLst>
              </p:cNvPr>
              <p:cNvSpPr/>
              <p:nvPr/>
            </p:nvSpPr>
            <p:spPr>
              <a:xfrm>
                <a:off x="10434117" y="4907450"/>
                <a:ext cx="139179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𝐸𝑛𝑐</m:t>
                      </m:r>
                      <m:d>
                        <m:dPr>
                          <m:ctrlP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1400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400" i="1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37476673-0BF7-634F-A276-B26B4687A3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117" y="4907450"/>
                <a:ext cx="139179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3A7BD0C-A998-024C-B03E-2DB2AE121D87}"/>
              </a:ext>
            </a:extLst>
          </p:cNvPr>
          <p:cNvCxnSpPr>
            <a:cxnSpLocks/>
          </p:cNvCxnSpPr>
          <p:nvPr/>
        </p:nvCxnSpPr>
        <p:spPr>
          <a:xfrm flipH="1" flipV="1">
            <a:off x="8481046" y="5181664"/>
            <a:ext cx="225966" cy="215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0920357D-656A-1641-895A-0564BE865969}"/>
                  </a:ext>
                </a:extLst>
              </p:cNvPr>
              <p:cNvSpPr/>
              <p:nvPr/>
            </p:nvSpPr>
            <p:spPr>
              <a:xfrm>
                <a:off x="8525074" y="5066805"/>
                <a:ext cx="29552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𝑝𝑛</m:t>
                      </m:r>
                    </m:oMath>
                  </m:oMathPara>
                </a14:m>
                <a:endParaRPr lang="en-US" sz="1200"/>
              </a:p>
            </p:txBody>
          </p:sp>
        </mc:Choice>
        <mc:Fallback xmlns=""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0920357D-656A-1641-895A-0564BE8659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5074" y="5066805"/>
                <a:ext cx="295522" cy="276999"/>
              </a:xfrm>
              <a:prstGeom prst="rect">
                <a:avLst/>
              </a:prstGeom>
              <a:blipFill>
                <a:blip r:embed="rId7"/>
                <a:stretch>
                  <a:fillRect r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347D480-66CB-0348-B027-4F4195955046}"/>
                  </a:ext>
                </a:extLst>
              </p:cNvPr>
              <p:cNvSpPr/>
              <p:nvPr/>
            </p:nvSpPr>
            <p:spPr>
              <a:xfrm>
                <a:off x="8562896" y="5357386"/>
                <a:ext cx="25770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aa-ET" sz="120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347D480-66CB-0348-B027-4F41959550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2896" y="5357386"/>
                <a:ext cx="2577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8D3D8D9-B40B-B74B-A9E3-4ECF60396387}"/>
                  </a:ext>
                </a:extLst>
              </p:cNvPr>
              <p:cNvSpPr/>
              <p:nvPr/>
            </p:nvSpPr>
            <p:spPr>
              <a:xfrm>
                <a:off x="10424462" y="5272195"/>
                <a:ext cx="1733893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GB" sz="140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aa-ET" sz="140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8D3D8D9-B40B-B74B-A9E3-4ECF603963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4462" y="5272195"/>
                <a:ext cx="1733893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מלבן 8">
            <a:extLst>
              <a:ext uri="{FF2B5EF4-FFF2-40B4-BE49-F238E27FC236}">
                <a16:creationId xmlns:a16="http://schemas.microsoft.com/office/drawing/2014/main" id="{EBB4C769-B348-674A-82D3-2254E8F3FA67}"/>
              </a:ext>
            </a:extLst>
          </p:cNvPr>
          <p:cNvSpPr/>
          <p:nvPr/>
        </p:nvSpPr>
        <p:spPr>
          <a:xfrm>
            <a:off x="6658752" y="2467817"/>
            <a:ext cx="3399648" cy="11161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Codes against </a:t>
            </a:r>
            <a:r>
              <a:rPr lang="en-US" sz="2400" b="1" dirty="0">
                <a:solidFill>
                  <a:srgbClr val="0070C0"/>
                </a:solidFill>
              </a:rPr>
              <a:t>Information theoretic</a:t>
            </a:r>
            <a:r>
              <a:rPr lang="en-US" sz="2400" dirty="0"/>
              <a:t> channel</a:t>
            </a:r>
          </a:p>
        </p:txBody>
      </p:sp>
      <p:sp>
        <p:nvSpPr>
          <p:cNvPr id="47" name="מלבן 9">
            <a:extLst>
              <a:ext uri="{FF2B5EF4-FFF2-40B4-BE49-F238E27FC236}">
                <a16:creationId xmlns:a16="http://schemas.microsoft.com/office/drawing/2014/main" id="{E4E6ACF9-EEA2-644C-BE8E-253432515538}"/>
              </a:ext>
            </a:extLst>
          </p:cNvPr>
          <p:cNvSpPr/>
          <p:nvPr/>
        </p:nvSpPr>
        <p:spPr>
          <a:xfrm>
            <a:off x="1489588" y="2455804"/>
            <a:ext cx="3728004" cy="11161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Codes against </a:t>
            </a:r>
            <a:r>
              <a:rPr lang="en-US" sz="2400" b="1" dirty="0">
                <a:solidFill>
                  <a:srgbClr val="0070C0"/>
                </a:solidFill>
              </a:rPr>
              <a:t>nonuniform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PPT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8DF01E-7FDD-A145-A28A-C9CBA344DF9B}"/>
              </a:ext>
            </a:extLst>
          </p:cNvPr>
          <p:cNvSpPr txBox="1"/>
          <p:nvPr/>
        </p:nvSpPr>
        <p:spPr>
          <a:xfrm>
            <a:off x="5453190" y="2669049"/>
            <a:ext cx="85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Implies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1C4FB5C-CA14-814C-820B-35A8306842C6}"/>
              </a:ext>
            </a:extLst>
          </p:cNvPr>
          <p:cNvSpPr/>
          <p:nvPr/>
        </p:nvSpPr>
        <p:spPr>
          <a:xfrm>
            <a:off x="786846" y="4783439"/>
            <a:ext cx="632758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dirty="0">
                <a:solidFill>
                  <a:srgbClr val="00B050"/>
                </a:solidFill>
              </a:rPr>
              <a:t>Solution: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Encoding has access to </a:t>
            </a:r>
            <a:r>
              <a:rPr lang="en-US" sz="2400" dirty="0">
                <a:solidFill>
                  <a:srgbClr val="0070C0"/>
                </a:solidFill>
              </a:rPr>
              <a:t>randomness</a:t>
            </a:r>
            <a:r>
              <a:rPr lang="en-US" sz="2400" dirty="0"/>
              <a:t>.</a:t>
            </a:r>
            <a:endParaRPr lang="en-US" sz="24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Decoding </a:t>
            </a:r>
            <a:r>
              <a:rPr lang="en-US" sz="2400" dirty="0">
                <a:solidFill>
                  <a:srgbClr val="0070C0"/>
                </a:solidFill>
              </a:rPr>
              <a:t>succeeds</a:t>
            </a:r>
            <a:r>
              <a:rPr lang="en-US" sz="2400" dirty="0"/>
              <a:t> only </a:t>
            </a:r>
            <a:r>
              <a:rPr lang="en-US" sz="2400" dirty="0">
                <a:solidFill>
                  <a:srgbClr val="0070C0"/>
                </a:solidFill>
              </a:rPr>
              <a:t>with high probability</a:t>
            </a:r>
            <a:r>
              <a:rPr lang="en-US" sz="2400" dirty="0"/>
              <a:t>. </a:t>
            </a:r>
          </a:p>
        </p:txBody>
      </p:sp>
      <p:sp>
        <p:nvSpPr>
          <p:cNvPr id="32" name="כותרת 1">
            <a:extLst>
              <a:ext uri="{FF2B5EF4-FFF2-40B4-BE49-F238E27FC236}">
                <a16:creationId xmlns:a16="http://schemas.microsoft.com/office/drawing/2014/main" id="{54BB071D-4235-2542-9BE2-B63858DA2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56" y="273882"/>
            <a:ext cx="8424936" cy="121090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2060"/>
                </a:solidFill>
              </a:rPr>
              <a:t>Limitations on bounded channels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89196301-C40B-31E6-BFD5-ADAC28F4AE82}"/>
              </a:ext>
            </a:extLst>
          </p:cNvPr>
          <p:cNvSpPr/>
          <p:nvPr/>
        </p:nvSpPr>
        <p:spPr>
          <a:xfrm>
            <a:off x="5329554" y="2941897"/>
            <a:ext cx="1201087" cy="303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096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-0.03034 -0.03634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3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30" grpId="0" animBg="1"/>
      <p:bldP spid="58" grpId="0" animBg="1"/>
      <p:bldP spid="103" grpId="0" animBg="1"/>
      <p:bldP spid="59" grpId="0" animBg="1"/>
      <p:bldP spid="60" grpId="0" animBg="1"/>
      <p:bldP spid="61" grpId="0" animBg="1"/>
      <p:bldP spid="63" grpId="0" animBg="1"/>
      <p:bldP spid="71" grpId="0"/>
      <p:bldP spid="77" grpId="0" animBg="1"/>
      <p:bldP spid="86" grpId="0"/>
      <p:bldP spid="86" grpId="1"/>
      <p:bldP spid="102" grpId="0"/>
      <p:bldP spid="10" grpId="0"/>
      <p:bldP spid="12" grpId="0"/>
      <p:bldP spid="46" grpId="0" animBg="1"/>
      <p:bldP spid="47" grpId="0" animBg="1"/>
      <p:bldP spid="48" grpId="0"/>
      <p:bldP spid="49" grpId="0" uiExpand="1" build="allAtOnce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4BDB5-20FF-E843-37C6-B6B3ABD7D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E062-1928-2069-C4B2-00EB7F799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50" y="455809"/>
            <a:ext cx="11218333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Prior Work: Secret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03F25-24F2-696B-8A72-AFC6FE7F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58" y="2434353"/>
            <a:ext cx="12066166" cy="13255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2700" dirty="0">
                <a:solidFill>
                  <a:srgbClr val="00B050"/>
                </a:solidFill>
              </a:rPr>
              <a:t>[Lip94]</a:t>
            </a:r>
            <a:r>
              <a:rPr lang="en-US" sz="2700" dirty="0"/>
              <a:t> Lipton: </a:t>
            </a:r>
            <a:r>
              <a:rPr lang="en-US" sz="2700" dirty="0">
                <a:solidFill>
                  <a:srgbClr val="0070C0"/>
                </a:solidFill>
              </a:rPr>
              <a:t>Shared secret key</a:t>
            </a:r>
            <a:r>
              <a:rPr lang="en-US" sz="2700" dirty="0"/>
              <a:t>.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96005D-698E-88D9-FABF-A6EA792189E0}"/>
              </a:ext>
            </a:extLst>
          </p:cNvPr>
          <p:cNvSpPr txBox="1"/>
          <p:nvPr/>
        </p:nvSpPr>
        <p:spPr>
          <a:xfrm>
            <a:off x="121187" y="4158981"/>
            <a:ext cx="1194962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2700" dirty="0"/>
              <a:t> </a:t>
            </a:r>
            <a:r>
              <a:rPr lang="en-US" sz="2700" dirty="0">
                <a:solidFill>
                  <a:srgbClr val="00B050"/>
                </a:solidFill>
              </a:rPr>
              <a:t>[MPSW10]</a:t>
            </a:r>
            <a:r>
              <a:rPr lang="en-US" sz="2700" dirty="0"/>
              <a:t> </a:t>
            </a:r>
            <a:r>
              <a:rPr lang="en-US" sz="2700" dirty="0">
                <a:latin typeface="LMRoman10"/>
              </a:rPr>
              <a:t>Micali, Peikert, Sudan, and Wilson: </a:t>
            </a:r>
            <a:r>
              <a:rPr lang="en-US" sz="2700" dirty="0">
                <a:solidFill>
                  <a:srgbClr val="0070C0"/>
                </a:solidFill>
              </a:rPr>
              <a:t>Public-key infrastructure</a:t>
            </a:r>
            <a:r>
              <a:rPr lang="en-US" sz="27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10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8C0AE-79A4-BD07-20F9-4A7453093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8929A-2FAF-2FBB-F1A9-31C6C656C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50" y="455809"/>
            <a:ext cx="11218333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Prior Work: More Recent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17724-359C-52D2-3860-0AA71D539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78" y="2170155"/>
            <a:ext cx="12066166" cy="423203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700" dirty="0">
                <a:solidFill>
                  <a:srgbClr val="0070C0"/>
                </a:solidFill>
              </a:rPr>
              <a:t>Large alphabet: </a:t>
            </a:r>
            <a:r>
              <a:rPr lang="en-US" sz="2700" dirty="0">
                <a:solidFill>
                  <a:srgbClr val="00B050"/>
                </a:solidFill>
              </a:rPr>
              <a:t>[</a:t>
            </a:r>
            <a:r>
              <a:rPr lang="en-US" sz="2700" dirty="0">
                <a:solidFill>
                  <a:srgbClr val="7030A0"/>
                </a:solidFill>
              </a:rPr>
              <a:t>S</a:t>
            </a:r>
            <a:r>
              <a:rPr lang="en-US" sz="2700" dirty="0">
                <a:solidFill>
                  <a:srgbClr val="00B050"/>
                </a:solidFill>
              </a:rPr>
              <a:t>W24] </a:t>
            </a:r>
            <a:r>
              <a:rPr lang="en-US" sz="2700" dirty="0"/>
              <a:t>optimal result under </a:t>
            </a:r>
            <a:r>
              <a:rPr lang="en-US" sz="2700" dirty="0">
                <a:solidFill>
                  <a:srgbClr val="0070C0"/>
                </a:solidFill>
              </a:rPr>
              <a:t>OWF/CRH </a:t>
            </a:r>
            <a:r>
              <a:rPr lang="en-US" sz="2700" dirty="0"/>
              <a:t>without setup/CRS.</a:t>
            </a:r>
          </a:p>
          <a:p>
            <a:pPr marL="457200" lvl="1" indent="0">
              <a:buNone/>
            </a:pPr>
            <a:endParaRPr lang="en-US" sz="2700" dirty="0"/>
          </a:p>
          <a:p>
            <a:pPr marL="457200" lvl="1" indent="0">
              <a:buNone/>
            </a:pPr>
            <a:r>
              <a:rPr lang="en-US" sz="2700" dirty="0">
                <a:solidFill>
                  <a:srgbClr val="0070C0"/>
                </a:solidFill>
              </a:rPr>
              <a:t>Seeded codes: </a:t>
            </a:r>
            <a:r>
              <a:rPr lang="en-US" sz="2700" dirty="0">
                <a:solidFill>
                  <a:srgbClr val="00B050"/>
                </a:solidFill>
              </a:rPr>
              <a:t>[GHY20]</a:t>
            </a:r>
            <a:r>
              <a:rPr lang="en-US" sz="2700" dirty="0"/>
              <a:t> </a:t>
            </a:r>
            <a:r>
              <a:rPr lang="en-US" sz="2700" dirty="0">
                <a:latin typeface="LMRoman12"/>
              </a:rPr>
              <a:t>Grossman,</a:t>
            </a:r>
            <a:r>
              <a:rPr lang="en-US" sz="2700" dirty="0">
                <a:latin typeface="LMRoman8"/>
              </a:rPr>
              <a:t> </a:t>
            </a:r>
            <a:r>
              <a:rPr lang="en-US" sz="2700" dirty="0">
                <a:latin typeface="LMRoman12"/>
              </a:rPr>
              <a:t>Holmgren and</a:t>
            </a:r>
            <a:r>
              <a:rPr lang="en-US" sz="2700" dirty="0">
                <a:latin typeface="LMRoman8"/>
              </a:rPr>
              <a:t> </a:t>
            </a:r>
            <a:r>
              <a:rPr lang="en-US" sz="2700" dirty="0">
                <a:latin typeface="LMRoman12"/>
              </a:rPr>
              <a:t>Yogev</a:t>
            </a:r>
          </a:p>
          <a:p>
            <a:pPr lvl="1"/>
            <a:r>
              <a:rPr lang="en-US" sz="2700" dirty="0"/>
              <a:t>Encoding and Decoding have access to a common reference string </a:t>
            </a:r>
            <a:r>
              <a:rPr lang="en-US" sz="2700" dirty="0">
                <a:solidFill>
                  <a:srgbClr val="0070C0"/>
                </a:solidFill>
              </a:rPr>
              <a:t>CRS</a:t>
            </a:r>
            <a:r>
              <a:rPr lang="en-US" sz="2700" dirty="0"/>
              <a:t>.</a:t>
            </a:r>
          </a:p>
          <a:p>
            <a:pPr lvl="1">
              <a:buClr>
                <a:schemeClr val="tx1"/>
              </a:buClr>
            </a:pPr>
            <a:r>
              <a:rPr lang="en-US" sz="2700" dirty="0">
                <a:solidFill>
                  <a:srgbClr val="00B050"/>
                </a:solidFill>
              </a:rPr>
              <a:t>[GHY20]</a:t>
            </a:r>
            <a:r>
              <a:rPr lang="en-US" sz="2700" dirty="0"/>
              <a:t> Constructed such codes form a strong form of two-input correlation intractability (instantiated in the random oracle model). </a:t>
            </a:r>
          </a:p>
          <a:p>
            <a:pPr lvl="1">
              <a:buClr>
                <a:schemeClr val="tx1"/>
              </a:buClr>
            </a:pPr>
            <a:endParaRPr lang="en-US" sz="2700" dirty="0"/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This work: </a:t>
            </a:r>
            <a:r>
              <a:rPr lang="en-US" sz="2700" dirty="0">
                <a:solidFill>
                  <a:srgbClr val="0070C0"/>
                </a:solidFill>
              </a:rPr>
              <a:t>Binary</a:t>
            </a:r>
            <a:r>
              <a:rPr lang="en-US" sz="2700" dirty="0"/>
              <a:t> seeded codes under standard assumptions. 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ECF3A822-CBE4-75C1-F4F4-49CC6D43C9E1}"/>
              </a:ext>
            </a:extLst>
          </p:cNvPr>
          <p:cNvSpPr/>
          <p:nvPr/>
        </p:nvSpPr>
        <p:spPr>
          <a:xfrm>
            <a:off x="60456" y="3567614"/>
            <a:ext cx="383297" cy="2916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77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65683-8B3C-69D9-CAAB-DDE036909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5C0BAF-FFF0-FDC5-29E6-ECD021633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313" y="632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Seeded Codes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A4856346-F00B-B3F9-AF76-790B8E3D53A8}"/>
                  </a:ext>
                </a:extLst>
              </p:cNvPr>
              <p:cNvSpPr/>
              <p:nvPr/>
            </p:nvSpPr>
            <p:spPr>
              <a:xfrm>
                <a:off x="1824313" y="2099566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A4856346-F00B-B3F9-AF76-790B8E3D53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313" y="2099566"/>
                <a:ext cx="864096" cy="216024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61435724-3370-6923-C25C-5A89C0A43CEF}"/>
                  </a:ext>
                </a:extLst>
              </p:cNvPr>
              <p:cNvSpPr/>
              <p:nvPr/>
            </p:nvSpPr>
            <p:spPr>
              <a:xfrm>
                <a:off x="3204815" y="1951383"/>
                <a:ext cx="1778282" cy="5087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61435724-3370-6923-C25C-5A89C0A43C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815" y="1951383"/>
                <a:ext cx="1778282" cy="508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CB2B5EF1-2CD0-7880-A8F0-4546FC3723FE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2688409" y="2205734"/>
            <a:ext cx="516406" cy="1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>
            <a:extLst>
              <a:ext uri="{FF2B5EF4-FFF2-40B4-BE49-F238E27FC236}">
                <a16:creationId xmlns:a16="http://schemas.microsoft.com/office/drawing/2014/main" id="{D57BC595-B684-A43C-B3EA-E4ED411A608B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4983097" y="2205734"/>
            <a:ext cx="525974" cy="2970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מרפקי 22">
            <a:extLst>
              <a:ext uri="{FF2B5EF4-FFF2-40B4-BE49-F238E27FC236}">
                <a16:creationId xmlns:a16="http://schemas.microsoft.com/office/drawing/2014/main" id="{E32DB528-E52F-CAF0-0473-64E42AB10B75}"/>
              </a:ext>
            </a:extLst>
          </p:cNvPr>
          <p:cNvCxnSpPr/>
          <p:nvPr/>
        </p:nvCxnSpPr>
        <p:spPr>
          <a:xfrm flipV="1">
            <a:off x="5487153" y="2168476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>
            <a:extLst>
              <a:ext uri="{FF2B5EF4-FFF2-40B4-BE49-F238E27FC236}">
                <a16:creationId xmlns:a16="http://schemas.microsoft.com/office/drawing/2014/main" id="{0F9CC530-2BD3-4942-C34A-567D08E6C90A}"/>
              </a:ext>
            </a:extLst>
          </p:cNvPr>
          <p:cNvCxnSpPr/>
          <p:nvPr/>
        </p:nvCxnSpPr>
        <p:spPr>
          <a:xfrm>
            <a:off x="5919201" y="2167408"/>
            <a:ext cx="612068" cy="3354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מרפקי 31">
            <a:extLst>
              <a:ext uri="{FF2B5EF4-FFF2-40B4-BE49-F238E27FC236}">
                <a16:creationId xmlns:a16="http://schemas.microsoft.com/office/drawing/2014/main" id="{D0E47093-BBD5-1E0A-8D99-6A8D9FE5B385}"/>
              </a:ext>
            </a:extLst>
          </p:cNvPr>
          <p:cNvCxnSpPr/>
          <p:nvPr/>
        </p:nvCxnSpPr>
        <p:spPr>
          <a:xfrm flipV="1">
            <a:off x="6497697" y="2167038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מלבן 32">
                <a:extLst>
                  <a:ext uri="{FF2B5EF4-FFF2-40B4-BE49-F238E27FC236}">
                    <a16:creationId xmlns:a16="http://schemas.microsoft.com/office/drawing/2014/main" id="{24D4F54F-F379-EE76-A68E-C2E5C6F74E2F}"/>
                  </a:ext>
                </a:extLst>
              </p:cNvPr>
              <p:cNvSpPr/>
              <p:nvPr/>
            </p:nvSpPr>
            <p:spPr>
              <a:xfrm>
                <a:off x="4508696" y="1222087"/>
                <a:ext cx="2860834" cy="65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is a </a:t>
                </a:r>
                <a:r>
                  <a:rPr lang="en-US" dirty="0">
                    <a:solidFill>
                      <a:srgbClr val="C00000"/>
                    </a:solidFill>
                  </a:rPr>
                  <a:t>PPT</a:t>
                </a:r>
                <a:r>
                  <a:rPr lang="en-US" dirty="0"/>
                  <a:t> algorithm. 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.</a:t>
                </a:r>
                <a:endParaRPr lang="aa-ET"/>
              </a:p>
            </p:txBody>
          </p:sp>
        </mc:Choice>
        <mc:Fallback xmlns="">
          <p:sp>
            <p:nvSpPr>
              <p:cNvPr id="33" name="מלבן 32">
                <a:extLst>
                  <a:ext uri="{FF2B5EF4-FFF2-40B4-BE49-F238E27FC236}">
                    <a16:creationId xmlns:a16="http://schemas.microsoft.com/office/drawing/2014/main" id="{24D4F54F-F379-EE76-A68E-C2E5C6F74E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696" y="1222087"/>
                <a:ext cx="2860834" cy="651269"/>
              </a:xfrm>
              <a:prstGeom prst="rect">
                <a:avLst/>
              </a:prstGeom>
              <a:blipFill>
                <a:blip r:embed="rId6"/>
                <a:stretch>
                  <a:fillRect t="-4673" r="-1706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מלבן 45">
                <a:extLst>
                  <a:ext uri="{FF2B5EF4-FFF2-40B4-BE49-F238E27FC236}">
                    <a16:creationId xmlns:a16="http://schemas.microsoft.com/office/drawing/2014/main" id="{139006EF-5569-23A9-E8A3-5041C9F25C32}"/>
                  </a:ext>
                </a:extLst>
              </p:cNvPr>
              <p:cNvSpPr/>
              <p:nvPr/>
            </p:nvSpPr>
            <p:spPr>
              <a:xfrm>
                <a:off x="9286236" y="2138251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>
                    <a:solidFill>
                      <a:srgbClr val="C0000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46" name="מלבן 45">
                <a:extLst>
                  <a:ext uri="{FF2B5EF4-FFF2-40B4-BE49-F238E27FC236}">
                    <a16:creationId xmlns:a16="http://schemas.microsoft.com/office/drawing/2014/main" id="{139006EF-5569-23A9-E8A3-5041C9F25C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236" y="2138251"/>
                <a:ext cx="864096" cy="216024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מלבן 47">
            <a:extLst>
              <a:ext uri="{FF2B5EF4-FFF2-40B4-BE49-F238E27FC236}">
                <a16:creationId xmlns:a16="http://schemas.microsoft.com/office/drawing/2014/main" id="{BD0A071C-F680-7724-94BB-16DCC5843C09}"/>
              </a:ext>
            </a:extLst>
          </p:cNvPr>
          <p:cNvSpPr/>
          <p:nvPr/>
        </p:nvSpPr>
        <p:spPr>
          <a:xfrm>
            <a:off x="9106217" y="2174777"/>
            <a:ext cx="1114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מלבן 61">
                <a:extLst>
                  <a:ext uri="{FF2B5EF4-FFF2-40B4-BE49-F238E27FC236}">
                    <a16:creationId xmlns:a16="http://schemas.microsoft.com/office/drawing/2014/main" id="{34263821-463C-029F-761C-190EFE193EB5}"/>
                  </a:ext>
                </a:extLst>
              </p:cNvPr>
              <p:cNvSpPr/>
              <p:nvPr/>
            </p:nvSpPr>
            <p:spPr>
              <a:xfrm>
                <a:off x="6929745" y="1991607"/>
                <a:ext cx="1692188" cy="5087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𝐷𝑒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2" name="מלבן 61">
                <a:extLst>
                  <a:ext uri="{FF2B5EF4-FFF2-40B4-BE49-F238E27FC236}">
                    <a16:creationId xmlns:a16="http://schemas.microsoft.com/office/drawing/2014/main" id="{34263821-463C-029F-761C-190EFE193E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745" y="1991607"/>
                <a:ext cx="1692188" cy="508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מחבר חץ ישר 69">
            <a:extLst>
              <a:ext uri="{FF2B5EF4-FFF2-40B4-BE49-F238E27FC236}">
                <a16:creationId xmlns:a16="http://schemas.microsoft.com/office/drawing/2014/main" id="{4034147B-D69C-75C0-3778-F75E88C1289B}"/>
              </a:ext>
            </a:extLst>
          </p:cNvPr>
          <p:cNvCxnSpPr>
            <a:stCxn id="62" idx="3"/>
            <a:endCxn id="46" idx="1"/>
          </p:cNvCxnSpPr>
          <p:nvPr/>
        </p:nvCxnSpPr>
        <p:spPr>
          <a:xfrm>
            <a:off x="8621934" y="2245959"/>
            <a:ext cx="664303" cy="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loud Callout 21">
                <a:extLst>
                  <a:ext uri="{FF2B5EF4-FFF2-40B4-BE49-F238E27FC236}">
                    <a16:creationId xmlns:a16="http://schemas.microsoft.com/office/drawing/2014/main" id="{C7449567-95F7-224B-B04D-82D2213B4A17}"/>
                  </a:ext>
                </a:extLst>
              </p:cNvPr>
              <p:cNvSpPr/>
              <p:nvPr/>
            </p:nvSpPr>
            <p:spPr>
              <a:xfrm>
                <a:off x="807158" y="1036693"/>
                <a:ext cx="2297337" cy="776956"/>
              </a:xfrm>
              <a:prstGeom prst="cloudCallout">
                <a:avLst>
                  <a:gd name="adj1" fmla="val 84429"/>
                  <a:gd name="adj2" fmla="val 3704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uniformly chosen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loud Callout 21">
                <a:extLst>
                  <a:ext uri="{FF2B5EF4-FFF2-40B4-BE49-F238E27FC236}">
                    <a16:creationId xmlns:a16="http://schemas.microsoft.com/office/drawing/2014/main" id="{C7449567-95F7-224B-B04D-82D2213B4A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58" y="1036693"/>
                <a:ext cx="2297337" cy="776956"/>
              </a:xfrm>
              <a:prstGeom prst="cloudCallout">
                <a:avLst>
                  <a:gd name="adj1" fmla="val 84429"/>
                  <a:gd name="adj2" fmla="val 37047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loud Callout 24">
                <a:extLst>
                  <a:ext uri="{FF2B5EF4-FFF2-40B4-BE49-F238E27FC236}">
                    <a16:creationId xmlns:a16="http://schemas.microsoft.com/office/drawing/2014/main" id="{D19FF1D1-94D4-2462-54FA-78F9D666641A}"/>
                  </a:ext>
                </a:extLst>
              </p:cNvPr>
              <p:cNvSpPr/>
              <p:nvPr/>
            </p:nvSpPr>
            <p:spPr>
              <a:xfrm>
                <a:off x="8714247" y="1143006"/>
                <a:ext cx="1617300" cy="765352"/>
              </a:xfrm>
              <a:prstGeom prst="cloudCallout">
                <a:avLst>
                  <a:gd name="adj1" fmla="val -94116"/>
                  <a:gd name="adj2" fmla="val 34762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also receive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Cloud Callout 24">
                <a:extLst>
                  <a:ext uri="{FF2B5EF4-FFF2-40B4-BE49-F238E27FC236}">
                    <a16:creationId xmlns:a16="http://schemas.microsoft.com/office/drawing/2014/main" id="{D19FF1D1-94D4-2462-54FA-78F9D6666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247" y="1143006"/>
                <a:ext cx="1617300" cy="765352"/>
              </a:xfrm>
              <a:prstGeom prst="cloudCallout">
                <a:avLst>
                  <a:gd name="adj1" fmla="val -94116"/>
                  <a:gd name="adj2" fmla="val 34762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5064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2177E-A175-FE07-B892-CE448C79C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6E8FE52A-2164-4785-4BF0-93E32A048202}"/>
                  </a:ext>
                </a:extLst>
              </p:cNvPr>
              <p:cNvSpPr/>
              <p:nvPr/>
            </p:nvSpPr>
            <p:spPr>
              <a:xfrm>
                <a:off x="1824313" y="2099566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מלבן 3">
                <a:extLst>
                  <a:ext uri="{FF2B5EF4-FFF2-40B4-BE49-F238E27FC236}">
                    <a16:creationId xmlns:a16="http://schemas.microsoft.com/office/drawing/2014/main" id="{6E8FE52A-2164-4785-4BF0-93E32A0482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313" y="2099566"/>
                <a:ext cx="864096" cy="216024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DF74B919-9ACF-3B9B-3426-4C319E40452F}"/>
                  </a:ext>
                </a:extLst>
              </p:cNvPr>
              <p:cNvSpPr/>
              <p:nvPr/>
            </p:nvSpPr>
            <p:spPr>
              <a:xfrm>
                <a:off x="3204815" y="1951383"/>
                <a:ext cx="1778282" cy="5087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DF74B919-9ACF-3B9B-3426-4C319E4045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815" y="1951383"/>
                <a:ext cx="1778282" cy="508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A40534BD-D2B8-532F-DC79-FC71AEE05F07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2688409" y="2205734"/>
            <a:ext cx="516406" cy="1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>
            <a:extLst>
              <a:ext uri="{FF2B5EF4-FFF2-40B4-BE49-F238E27FC236}">
                <a16:creationId xmlns:a16="http://schemas.microsoft.com/office/drawing/2014/main" id="{FAC9D6A2-1A4D-78D7-F5BF-ED7F6EF9E647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4983097" y="2205734"/>
            <a:ext cx="525974" cy="2970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מרפקי 22">
            <a:extLst>
              <a:ext uri="{FF2B5EF4-FFF2-40B4-BE49-F238E27FC236}">
                <a16:creationId xmlns:a16="http://schemas.microsoft.com/office/drawing/2014/main" id="{1CF0837A-9B37-00DA-A531-2A8CCBDD4BDA}"/>
              </a:ext>
            </a:extLst>
          </p:cNvPr>
          <p:cNvCxnSpPr/>
          <p:nvPr/>
        </p:nvCxnSpPr>
        <p:spPr>
          <a:xfrm flipV="1">
            <a:off x="5487153" y="2168476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>
            <a:extLst>
              <a:ext uri="{FF2B5EF4-FFF2-40B4-BE49-F238E27FC236}">
                <a16:creationId xmlns:a16="http://schemas.microsoft.com/office/drawing/2014/main" id="{1934634E-B560-E8C9-4E0F-338C1221F8D3}"/>
              </a:ext>
            </a:extLst>
          </p:cNvPr>
          <p:cNvCxnSpPr/>
          <p:nvPr/>
        </p:nvCxnSpPr>
        <p:spPr>
          <a:xfrm>
            <a:off x="5919201" y="2167408"/>
            <a:ext cx="612068" cy="33540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מרפקי 31">
            <a:extLst>
              <a:ext uri="{FF2B5EF4-FFF2-40B4-BE49-F238E27FC236}">
                <a16:creationId xmlns:a16="http://schemas.microsoft.com/office/drawing/2014/main" id="{1CEF093C-515D-2F13-BAD9-BE2510CB434E}"/>
              </a:ext>
            </a:extLst>
          </p:cNvPr>
          <p:cNvCxnSpPr/>
          <p:nvPr/>
        </p:nvCxnSpPr>
        <p:spPr>
          <a:xfrm flipV="1">
            <a:off x="6497697" y="2167038"/>
            <a:ext cx="432048" cy="334340"/>
          </a:xfrm>
          <a:prstGeom prst="bentConnector3">
            <a:avLst>
              <a:gd name="adj1" fmla="val 423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מלבן 32">
                <a:extLst>
                  <a:ext uri="{FF2B5EF4-FFF2-40B4-BE49-F238E27FC236}">
                    <a16:creationId xmlns:a16="http://schemas.microsoft.com/office/drawing/2014/main" id="{B2E293CF-2332-5F1C-CDE2-2B41C1299C69}"/>
                  </a:ext>
                </a:extLst>
              </p:cNvPr>
              <p:cNvSpPr/>
              <p:nvPr/>
            </p:nvSpPr>
            <p:spPr>
              <a:xfrm>
                <a:off x="4508696" y="1222087"/>
                <a:ext cx="2860834" cy="65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is a </a:t>
                </a:r>
                <a:r>
                  <a:rPr lang="en-US" dirty="0">
                    <a:solidFill>
                      <a:srgbClr val="C00000"/>
                    </a:solidFill>
                  </a:rPr>
                  <a:t>PPT</a:t>
                </a:r>
                <a:r>
                  <a:rPr lang="en-US" dirty="0"/>
                  <a:t> algorithm. 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.</a:t>
                </a:r>
                <a:endParaRPr lang="aa-ET"/>
              </a:p>
            </p:txBody>
          </p:sp>
        </mc:Choice>
        <mc:Fallback xmlns="">
          <p:sp>
            <p:nvSpPr>
              <p:cNvPr id="33" name="מלבן 32">
                <a:extLst>
                  <a:ext uri="{FF2B5EF4-FFF2-40B4-BE49-F238E27FC236}">
                    <a16:creationId xmlns:a16="http://schemas.microsoft.com/office/drawing/2014/main" id="{B2E293CF-2332-5F1C-CDE2-2B41C1299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696" y="1222087"/>
                <a:ext cx="2860834" cy="651269"/>
              </a:xfrm>
              <a:prstGeom prst="rect">
                <a:avLst/>
              </a:prstGeom>
              <a:blipFill>
                <a:blip r:embed="rId6"/>
                <a:stretch>
                  <a:fillRect t="-4673" r="-1706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מלבן 45">
                <a:extLst>
                  <a:ext uri="{FF2B5EF4-FFF2-40B4-BE49-F238E27FC236}">
                    <a16:creationId xmlns:a16="http://schemas.microsoft.com/office/drawing/2014/main" id="{42D5D8F0-D94C-B1EC-C82D-4A759325EDD1}"/>
                  </a:ext>
                </a:extLst>
              </p:cNvPr>
              <p:cNvSpPr/>
              <p:nvPr/>
            </p:nvSpPr>
            <p:spPr>
              <a:xfrm>
                <a:off x="9286236" y="2138251"/>
                <a:ext cx="864096" cy="21602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>
                    <a:solidFill>
                      <a:srgbClr val="C0000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46" name="מלבן 45">
                <a:extLst>
                  <a:ext uri="{FF2B5EF4-FFF2-40B4-BE49-F238E27FC236}">
                    <a16:creationId xmlns:a16="http://schemas.microsoft.com/office/drawing/2014/main" id="{42D5D8F0-D94C-B1EC-C82D-4A759325ED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236" y="2138251"/>
                <a:ext cx="864096" cy="216024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מלבן 47">
            <a:extLst>
              <a:ext uri="{FF2B5EF4-FFF2-40B4-BE49-F238E27FC236}">
                <a16:creationId xmlns:a16="http://schemas.microsoft.com/office/drawing/2014/main" id="{9703E690-BF6E-364B-FBDB-A318E3E4969C}"/>
              </a:ext>
            </a:extLst>
          </p:cNvPr>
          <p:cNvSpPr/>
          <p:nvPr/>
        </p:nvSpPr>
        <p:spPr>
          <a:xfrm>
            <a:off x="9106217" y="2174777"/>
            <a:ext cx="1114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מלבן 61">
                <a:extLst>
                  <a:ext uri="{FF2B5EF4-FFF2-40B4-BE49-F238E27FC236}">
                    <a16:creationId xmlns:a16="http://schemas.microsoft.com/office/drawing/2014/main" id="{02D11B3E-0405-57B1-AB9C-D856ACC3AA94}"/>
                  </a:ext>
                </a:extLst>
              </p:cNvPr>
              <p:cNvSpPr/>
              <p:nvPr/>
            </p:nvSpPr>
            <p:spPr>
              <a:xfrm>
                <a:off x="6929745" y="1991607"/>
                <a:ext cx="1692188" cy="5087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𝐷𝑒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dirty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2" name="מלבן 61">
                <a:extLst>
                  <a:ext uri="{FF2B5EF4-FFF2-40B4-BE49-F238E27FC236}">
                    <a16:creationId xmlns:a16="http://schemas.microsoft.com/office/drawing/2014/main" id="{02D11B3E-0405-57B1-AB9C-D856ACC3AA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745" y="1991607"/>
                <a:ext cx="1692188" cy="508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מחבר חץ ישר 69">
            <a:extLst>
              <a:ext uri="{FF2B5EF4-FFF2-40B4-BE49-F238E27FC236}">
                <a16:creationId xmlns:a16="http://schemas.microsoft.com/office/drawing/2014/main" id="{5402C568-9AF3-9961-F0FE-516C1676D91E}"/>
              </a:ext>
            </a:extLst>
          </p:cNvPr>
          <p:cNvCxnSpPr>
            <a:stCxn id="62" idx="3"/>
            <a:endCxn id="46" idx="1"/>
          </p:cNvCxnSpPr>
          <p:nvPr/>
        </p:nvCxnSpPr>
        <p:spPr>
          <a:xfrm>
            <a:off x="8621934" y="2245959"/>
            <a:ext cx="664303" cy="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loud Callout 21">
                <a:extLst>
                  <a:ext uri="{FF2B5EF4-FFF2-40B4-BE49-F238E27FC236}">
                    <a16:creationId xmlns:a16="http://schemas.microsoft.com/office/drawing/2014/main" id="{557C452A-CE8A-71C0-A7D3-CC73EBE80570}"/>
                  </a:ext>
                </a:extLst>
              </p:cNvPr>
              <p:cNvSpPr/>
              <p:nvPr/>
            </p:nvSpPr>
            <p:spPr>
              <a:xfrm>
                <a:off x="807158" y="1036693"/>
                <a:ext cx="2297337" cy="776956"/>
              </a:xfrm>
              <a:prstGeom prst="cloudCallout">
                <a:avLst>
                  <a:gd name="adj1" fmla="val 84429"/>
                  <a:gd name="adj2" fmla="val 3704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uniformly chosen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loud Callout 21">
                <a:extLst>
                  <a:ext uri="{FF2B5EF4-FFF2-40B4-BE49-F238E27FC236}">
                    <a16:creationId xmlns:a16="http://schemas.microsoft.com/office/drawing/2014/main" id="{557C452A-CE8A-71C0-A7D3-CC73EBE805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58" y="1036693"/>
                <a:ext cx="2297337" cy="776956"/>
              </a:xfrm>
              <a:prstGeom prst="cloudCallout">
                <a:avLst>
                  <a:gd name="adj1" fmla="val 84429"/>
                  <a:gd name="adj2" fmla="val 37047"/>
                </a:avLst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loud Callout 24">
                <a:extLst>
                  <a:ext uri="{FF2B5EF4-FFF2-40B4-BE49-F238E27FC236}">
                    <a16:creationId xmlns:a16="http://schemas.microsoft.com/office/drawing/2014/main" id="{235DEF7D-3DEE-93B0-EA0C-9E326CDE36B6}"/>
                  </a:ext>
                </a:extLst>
              </p:cNvPr>
              <p:cNvSpPr/>
              <p:nvPr/>
            </p:nvSpPr>
            <p:spPr>
              <a:xfrm>
                <a:off x="8714247" y="1143006"/>
                <a:ext cx="1617300" cy="765352"/>
              </a:xfrm>
              <a:prstGeom prst="cloudCallout">
                <a:avLst>
                  <a:gd name="adj1" fmla="val -94116"/>
                  <a:gd name="adj2" fmla="val 34762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also receive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Cloud Callout 24">
                <a:extLst>
                  <a:ext uri="{FF2B5EF4-FFF2-40B4-BE49-F238E27FC236}">
                    <a16:creationId xmlns:a16="http://schemas.microsoft.com/office/drawing/2014/main" id="{235DEF7D-3DEE-93B0-EA0C-9E326CDE36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247" y="1143006"/>
                <a:ext cx="1617300" cy="765352"/>
              </a:xfrm>
              <a:prstGeom prst="cloudCallout">
                <a:avLst>
                  <a:gd name="adj1" fmla="val -94116"/>
                  <a:gd name="adj2" fmla="val 34762"/>
                </a:avLst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כותרת 1">
            <a:extLst>
              <a:ext uri="{FF2B5EF4-FFF2-40B4-BE49-F238E27FC236}">
                <a16:creationId xmlns:a16="http://schemas.microsoft.com/office/drawing/2014/main" id="{AF69EB01-50E6-B066-3032-131BC10A4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080" y="981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Seeded Codes: </a:t>
            </a:r>
            <a:r>
              <a:rPr lang="en-US" dirty="0">
                <a:solidFill>
                  <a:srgbClr val="0070C0"/>
                </a:solidFill>
              </a:rPr>
              <a:t>Selective</a:t>
            </a:r>
            <a:r>
              <a:rPr lang="en-US" dirty="0">
                <a:solidFill>
                  <a:srgbClr val="002060"/>
                </a:solidFill>
              </a:rPr>
              <a:t> VS </a:t>
            </a:r>
            <a:r>
              <a:rPr lang="en-US" dirty="0">
                <a:solidFill>
                  <a:srgbClr val="0070C0"/>
                </a:solidFill>
              </a:rPr>
              <a:t>Adaptive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6779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3|1.4|4.9|0.6|2.1|0.7|1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7.2|14.5|15.9|31.6|5.7|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7.2|14.5|15.9|31.6|5.7|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9|5.3|4.8|6.1|5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0.8|37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0.6|11.6|28.6|1.2|17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8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9.5|1|14.3|27.5|1.4|21.2|3|5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11.6|3.1|9.9|2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11.6|3.1|9.9|2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3.7|2.4|5.3|1.9|7.7|4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3.7|2.4|5.3|1.9|7.7|4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3.7|2.4|5.3|1.9|7.7|4.3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8eec281-aaa3-4dae-ac9b-9a398b9215e7}" enabled="0" method="" siteId="{a8eec281-aaa3-4dae-ac9b-9a398b9215e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73870</TotalTime>
  <Words>2050</Words>
  <Application>Microsoft Macintosh PowerPoint</Application>
  <PresentationFormat>Widescreen</PresentationFormat>
  <Paragraphs>258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Al Bayan Plain</vt:lpstr>
      <vt:lpstr>LMRoman8</vt:lpstr>
      <vt:lpstr>LMRoman10</vt:lpstr>
      <vt:lpstr>Arial</vt:lpstr>
      <vt:lpstr>Cambria Math</vt:lpstr>
      <vt:lpstr>Calibri</vt:lpstr>
      <vt:lpstr>LMRoman12</vt:lpstr>
      <vt:lpstr>ערכת נושא Office</vt:lpstr>
      <vt:lpstr>Binary Codes for Error Detection and Correction in a Computationally Bounded World</vt:lpstr>
      <vt:lpstr>Error Correction Codes and Cryptography</vt:lpstr>
      <vt:lpstr>Binary Error Correcting Codes</vt:lpstr>
      <vt:lpstr>Computationally Bounded Adversaries</vt:lpstr>
      <vt:lpstr>Limitations on bounded channels</vt:lpstr>
      <vt:lpstr>Prior Work: Secret Setup</vt:lpstr>
      <vt:lpstr>Prior Work: More Recent Results</vt:lpstr>
      <vt:lpstr>Seeded Codes</vt:lpstr>
      <vt:lpstr>Seeded Codes: Selective VS Adaptive</vt:lpstr>
      <vt:lpstr>Seeded Codes: Selective VS Adaptive</vt:lpstr>
      <vt:lpstr>Main Result of This Work</vt:lpstr>
      <vt:lpstr>Main Result of This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 and Open Problems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win8</dc:creator>
  <cp:lastModifiedBy>Silbak, Jad</cp:lastModifiedBy>
  <cp:revision>13</cp:revision>
  <dcterms:created xsi:type="dcterms:W3CDTF">2016-08-17T15:03:50Z</dcterms:created>
  <dcterms:modified xsi:type="dcterms:W3CDTF">2025-05-06T17:51:33Z</dcterms:modified>
</cp:coreProperties>
</file>