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320" r:id="rId3"/>
    <p:sldId id="257" r:id="rId4"/>
    <p:sldId id="302" r:id="rId5"/>
    <p:sldId id="258" r:id="rId6"/>
    <p:sldId id="317" r:id="rId7"/>
    <p:sldId id="259" r:id="rId8"/>
    <p:sldId id="260" r:id="rId9"/>
    <p:sldId id="309" r:id="rId10"/>
    <p:sldId id="310" r:id="rId11"/>
    <p:sldId id="311" r:id="rId12"/>
    <p:sldId id="312" r:id="rId13"/>
    <p:sldId id="261" r:id="rId14"/>
    <p:sldId id="263" r:id="rId15"/>
    <p:sldId id="307" r:id="rId16"/>
    <p:sldId id="313" r:id="rId17"/>
    <p:sldId id="314" r:id="rId18"/>
    <p:sldId id="315" r:id="rId19"/>
    <p:sldId id="316" r:id="rId20"/>
    <p:sldId id="268" r:id="rId21"/>
    <p:sldId id="303" r:id="rId22"/>
    <p:sldId id="269" r:id="rId23"/>
    <p:sldId id="321" r:id="rId24"/>
    <p:sldId id="274" r:id="rId25"/>
    <p:sldId id="279" r:id="rId26"/>
    <p:sldId id="280" r:id="rId27"/>
    <p:sldId id="281" r:id="rId28"/>
    <p:sldId id="282" r:id="rId29"/>
    <p:sldId id="270" r:id="rId30"/>
    <p:sldId id="283" r:id="rId31"/>
    <p:sldId id="285" r:id="rId32"/>
    <p:sldId id="308" r:id="rId33"/>
    <p:sldId id="318" r:id="rId34"/>
    <p:sldId id="264" r:id="rId35"/>
    <p:sldId id="265" r:id="rId36"/>
    <p:sldId id="266" r:id="rId37"/>
    <p:sldId id="286" r:id="rId38"/>
    <p:sldId id="267" r:id="rId39"/>
    <p:sldId id="294" r:id="rId40"/>
    <p:sldId id="298" r:id="rId41"/>
    <p:sldId id="299" r:id="rId42"/>
    <p:sldId id="306" r:id="rId4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/>
    <p:restoredTop sz="94688"/>
  </p:normalViewPr>
  <p:slideViewPr>
    <p:cSldViewPr snapToGrid="0">
      <p:cViewPr varScale="1">
        <p:scale>
          <a:sx n="163" d="100"/>
          <a:sy n="163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7D4FE-0D28-B94B-8D58-3BA4EAFC64B7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2F1E-4D76-6443-A4DF-2A1EADC1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8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28529-ACA0-3F25-A5D9-C78433F9D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101F6-D3CC-52E5-A19B-439F35999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B706B-77B3-74A7-1C9E-0426C85D7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80D17-C4E2-58C4-6F5E-D23C9A9C0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4CB42-441B-8529-4EAA-0498B778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CE0EB-8983-1A10-0731-6BA975410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B33AE1-44FA-4558-D571-F0FBAE4C8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2FC7A-CE32-0858-2D35-2F25A25B9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8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746C5-1EB2-875A-550D-F2C328021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F94A3-F32F-C44A-6687-D43F21F7F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105E0-0204-8DBE-AEA4-FE22FB006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FC2AE-03A8-CF36-BBCC-6702EC84E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D42CE-B031-1AAC-28D6-53383C072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7ACE1-200D-6BA2-BD37-39D66797F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F4184-1E51-A2C4-1C4D-C02F1C967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 not over choice of columns!!!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9F7E9-BC15-0889-B46D-502465B14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7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47CDA-D16C-B42D-604C-DCE7467F0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72C17-AAAF-B0BF-363E-919E8C8CC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DD1EA-565B-E43D-F889-811DB996B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A525F-D740-01BB-8717-6E2B75FAC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4F9FA-10EC-6C77-95AF-783EA149E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5341C-4343-9C63-7BB9-784C6C0EE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44F37-A659-C5C7-9D2A-A0F883B9F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2B3E-0B7D-09B6-A496-A07649654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component-wise </a:t>
            </a:r>
            <a:r>
              <a:rPr lang="en-US" dirty="0" err="1"/>
              <a:t>mult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component-wise </a:t>
            </a:r>
            <a:r>
              <a:rPr lang="en-US" dirty="0" err="1"/>
              <a:t>mult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F7696-1DBF-8948-5AEB-E09A9DBD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84E0C7-5329-D036-BFDC-FC9253FD1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D87C8-E5A6-198B-05AA-E2124544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D8698-3E2D-F61B-BA9C-523BDA306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55302-5391-9035-A823-42D27235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91C2D-7839-E3B3-362F-197BDF070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622E7-323A-7FB6-F41C-DDF4EC9D0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341D-8DCE-E044-9EEC-A2FA03169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A3A6C-BB48-904B-4D2C-8B6E3ADD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25D99-7DAB-AA9D-D113-00DA5591E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A77A9-060B-9EC8-56A4-B4F86A0CA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29238-661D-227E-EEB1-89CF562A2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0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D37BB-8FA6-37C1-8C3D-07A24179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A349A-3818-65D8-C4D1-EE075933C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5360C-555D-68D9-90B0-C6EFAAA8A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482B6-E742-1FC7-5242-6A28D95FB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0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8C34-4A80-CC8F-1D65-5DD2E56AF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ACFFE-9882-5777-759F-C2330B28E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1364B-54BD-5674-D031-24F30EA05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65849-01EE-B68F-4AC6-16367E3EA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F2F1E-4D76-6443-A4DF-2A1EADC13B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1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2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1C470-0276-9449-B19C-134533A2048C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88F8BB-D995-C44B-818E-973839A8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5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40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9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DACD-8457-E216-0A68-25F4E81D9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Weakly Super-Invertible Matrices and Constant Communication Dishonest Majority MPC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F28E8A-A251-AFD1-6F02-B4C9109F7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7978" y="2953071"/>
            <a:ext cx="2632753" cy="124182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Alexander Bienstock</a:t>
            </a:r>
          </a:p>
          <a:p>
            <a:r>
              <a:rPr lang="en-US" dirty="0"/>
              <a:t>JP Morgan AI Research &amp;</a:t>
            </a:r>
          </a:p>
          <a:p>
            <a:r>
              <a:rPr lang="en-US" dirty="0" err="1"/>
              <a:t>AlgoCRYPT</a:t>
            </a:r>
            <a:r>
              <a:rPr lang="en-US" dirty="0"/>
              <a:t> </a:t>
            </a:r>
            <a:r>
              <a:rPr lang="en-US" dirty="0" err="1"/>
              <a:t>CoE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90EF5CD-2BFA-9B98-5945-8E5C283C82AA}"/>
              </a:ext>
            </a:extLst>
          </p:cNvPr>
          <p:cNvSpPr txBox="1">
            <a:spLocks/>
          </p:cNvSpPr>
          <p:nvPr/>
        </p:nvSpPr>
        <p:spPr>
          <a:xfrm>
            <a:off x="4713271" y="2953071"/>
            <a:ext cx="2632753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Kevin Yeo</a:t>
            </a:r>
          </a:p>
          <a:p>
            <a:r>
              <a:rPr lang="en-US" sz="1800" dirty="0"/>
              <a:t>Google &amp;</a:t>
            </a:r>
          </a:p>
          <a:p>
            <a:r>
              <a:rPr lang="en-US" sz="1800" dirty="0"/>
              <a:t>Columbia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A1891-E73F-9441-8424-E9030AC95E84}"/>
              </a:ext>
            </a:extLst>
          </p:cNvPr>
          <p:cNvSpPr txBox="1"/>
          <p:nvPr/>
        </p:nvSpPr>
        <p:spPr>
          <a:xfrm>
            <a:off x="1143000" y="4515492"/>
            <a:ext cx="2053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</a:rPr>
              <a:t>eprint.iacr.org</a:t>
            </a:r>
            <a:r>
              <a:rPr lang="en-US" sz="1400" dirty="0">
                <a:solidFill>
                  <a:srgbClr val="0070C0"/>
                </a:solidFill>
              </a:rPr>
              <a:t>/2024/503</a:t>
            </a:r>
          </a:p>
        </p:txBody>
      </p:sp>
    </p:spTree>
    <p:extLst>
      <p:ext uri="{BB962C8B-B14F-4D97-AF65-F5344CB8AC3E}">
        <p14:creationId xmlns:p14="http://schemas.microsoft.com/office/powerpoint/2010/main" val="226031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15204-D859-8322-0711-7BD4E2E76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DB2E-9CDE-E292-C415-09313A14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Super-Invertible Matrices [DN07]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BF26E-D3C3-0FC9-8B74-8CF16D315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 </a:t>
                </a:r>
                <a:r>
                  <a:rPr lang="en-US" dirty="0"/>
                  <a:t>[DN07]: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super-invertible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satisfies that </a:t>
                </a:r>
                <a:r>
                  <a:rPr lang="en-US" i="1" dirty="0"/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sub-matrix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/>
                  <a:t> consisting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invertible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BF26E-D3C3-0FC9-8B74-8CF16D315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962440-63EA-E5BE-E283-E21C5A8B5E78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962440-63EA-E5BE-E283-E21C5A8B5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7993024-83BB-5A3D-760C-1848EED5184D}"/>
              </a:ext>
            </a:extLst>
          </p:cNvPr>
          <p:cNvSpPr/>
          <p:nvPr/>
        </p:nvSpPr>
        <p:spPr>
          <a:xfrm>
            <a:off x="3124200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29A4D-9094-47D9-70A9-15F593B5B25E}"/>
              </a:ext>
            </a:extLst>
          </p:cNvPr>
          <p:cNvSpPr/>
          <p:nvPr/>
        </p:nvSpPr>
        <p:spPr>
          <a:xfrm>
            <a:off x="447728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E7CD6-6320-3EB3-FEC8-4E92AA9D0608}"/>
              </a:ext>
            </a:extLst>
          </p:cNvPr>
          <p:cNvSpPr/>
          <p:nvPr/>
        </p:nvSpPr>
        <p:spPr>
          <a:xfrm>
            <a:off x="532950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01676-767D-6114-DDC1-35B2CF8A1E0D}"/>
              </a:ext>
            </a:extLst>
          </p:cNvPr>
          <p:cNvSpPr/>
          <p:nvPr/>
        </p:nvSpPr>
        <p:spPr>
          <a:xfrm>
            <a:off x="3648342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F6D1DE-DF6C-4142-60C6-67255C059941}"/>
                  </a:ext>
                </a:extLst>
              </p:cNvPr>
              <p:cNvSpPr/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F6D1DE-DF6C-4142-60C6-67255C059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06768F0-4C58-5BBB-A3CE-C1F1C391D6E5}"/>
              </a:ext>
            </a:extLst>
          </p:cNvPr>
          <p:cNvSpPr txBox="1"/>
          <p:nvPr/>
        </p:nvSpPr>
        <p:spPr>
          <a:xfrm>
            <a:off x="7234820" y="3054873"/>
            <a:ext cx="74732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Invertible!</a:t>
            </a:r>
          </a:p>
        </p:txBody>
      </p:sp>
    </p:spTree>
    <p:extLst>
      <p:ext uri="{BB962C8B-B14F-4D97-AF65-F5344CB8AC3E}">
        <p14:creationId xmlns:p14="http://schemas.microsoft.com/office/powerpoint/2010/main" val="881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068B-4329-2245-6A33-D54DE915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3866-5552-41E7-4539-068F6DD6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Super-Invertible Matrices [DN07]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63F22-B70B-E474-8C5D-6795097D1B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 </a:t>
                </a:r>
                <a:r>
                  <a:rPr lang="en-US" dirty="0"/>
                  <a:t>[DN07]: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super-invertible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satisfies that </a:t>
                </a:r>
                <a:r>
                  <a:rPr lang="en-US" i="1" dirty="0"/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sub-matrix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/>
                  <a:t> consisting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invertible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63F22-B70B-E474-8C5D-6795097D1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521E9C-5D1E-FC70-9DA9-3535E695AA99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521E9C-5D1E-FC70-9DA9-3535E695A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ED15648-0CFE-EAE9-7F34-29D2AF571BE6}"/>
              </a:ext>
            </a:extLst>
          </p:cNvPr>
          <p:cNvSpPr/>
          <p:nvPr/>
        </p:nvSpPr>
        <p:spPr>
          <a:xfrm>
            <a:off x="2707749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D9926-5F3E-C870-94DC-06722ABB209E}"/>
              </a:ext>
            </a:extLst>
          </p:cNvPr>
          <p:cNvSpPr/>
          <p:nvPr/>
        </p:nvSpPr>
        <p:spPr>
          <a:xfrm>
            <a:off x="4884880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2F955-BC39-0046-AC60-A2B93D1E1C8B}"/>
              </a:ext>
            </a:extLst>
          </p:cNvPr>
          <p:cNvSpPr/>
          <p:nvPr/>
        </p:nvSpPr>
        <p:spPr>
          <a:xfrm>
            <a:off x="532950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108CCE-ADEC-86E0-20C1-4F6590FD0A18}"/>
              </a:ext>
            </a:extLst>
          </p:cNvPr>
          <p:cNvSpPr/>
          <p:nvPr/>
        </p:nvSpPr>
        <p:spPr>
          <a:xfrm>
            <a:off x="3133859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991830-FF87-D492-E372-51C26727EE72}"/>
                  </a:ext>
                </a:extLst>
              </p:cNvPr>
              <p:cNvSpPr/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991830-FF87-D492-E372-51C26727E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713112-99A3-851F-E34D-96FEC2D64904}"/>
              </a:ext>
            </a:extLst>
          </p:cNvPr>
          <p:cNvSpPr txBox="1"/>
          <p:nvPr/>
        </p:nvSpPr>
        <p:spPr>
          <a:xfrm>
            <a:off x="7234820" y="3054873"/>
            <a:ext cx="74732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Invertible!</a:t>
            </a:r>
          </a:p>
        </p:txBody>
      </p:sp>
    </p:spTree>
    <p:extLst>
      <p:ext uri="{BB962C8B-B14F-4D97-AF65-F5344CB8AC3E}">
        <p14:creationId xmlns:p14="http://schemas.microsoft.com/office/powerpoint/2010/main" val="9784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0F0CB-B816-12EE-74B4-47D6882D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C8F18-92A4-387D-3056-395CBB7F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Super-Invertible Matrices [DN07]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F76C-2649-67EF-B587-C906D67BA6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 </a:t>
                </a:r>
                <a:r>
                  <a:rPr lang="en-US" dirty="0"/>
                  <a:t>[DN07]: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super-invertible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satisfies that </a:t>
                </a:r>
                <a:r>
                  <a:rPr lang="en-US" i="1" dirty="0"/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sub-matrix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/>
                  <a:t> consisting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invertible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F76C-2649-67EF-B587-C906D67BA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C816E4-9BA9-0D77-0682-9FA7DD4D311C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C816E4-9BA9-0D77-0682-9FA7DD4D3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9F5D921-9B91-BFB1-CFA0-9EE08AD0FD3A}"/>
              </a:ext>
            </a:extLst>
          </p:cNvPr>
          <p:cNvSpPr/>
          <p:nvPr/>
        </p:nvSpPr>
        <p:spPr>
          <a:xfrm>
            <a:off x="3845853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59F04-43B1-F7BA-7DFA-348F42445CE8}"/>
              </a:ext>
            </a:extLst>
          </p:cNvPr>
          <p:cNvSpPr/>
          <p:nvPr/>
        </p:nvSpPr>
        <p:spPr>
          <a:xfrm>
            <a:off x="4884880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F63DB-19B2-5AF4-AE9E-F78DC88524A7}"/>
              </a:ext>
            </a:extLst>
          </p:cNvPr>
          <p:cNvSpPr/>
          <p:nvPr/>
        </p:nvSpPr>
        <p:spPr>
          <a:xfrm>
            <a:off x="532950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0E5760-3E7C-4F37-674C-1CA0DE489604}"/>
              </a:ext>
            </a:extLst>
          </p:cNvPr>
          <p:cNvSpPr/>
          <p:nvPr/>
        </p:nvSpPr>
        <p:spPr>
          <a:xfrm>
            <a:off x="4510167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D9FDB3-7139-C2D0-D31C-BB779B059D0C}"/>
                  </a:ext>
                </a:extLst>
              </p:cNvPr>
              <p:cNvSpPr/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D9FDB3-7139-C2D0-D31C-BB779B059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90724A-DE9D-CA94-2170-9042DD720911}"/>
              </a:ext>
            </a:extLst>
          </p:cNvPr>
          <p:cNvSpPr txBox="1"/>
          <p:nvPr/>
        </p:nvSpPr>
        <p:spPr>
          <a:xfrm>
            <a:off x="7234820" y="3054873"/>
            <a:ext cx="74732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Invertible!</a:t>
            </a:r>
          </a:p>
        </p:txBody>
      </p:sp>
    </p:spTree>
    <p:extLst>
      <p:ext uri="{BB962C8B-B14F-4D97-AF65-F5344CB8AC3E}">
        <p14:creationId xmlns:p14="http://schemas.microsoft.com/office/powerpoint/2010/main" val="71122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B864-531F-568B-C299-6C7C7C06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Super-Invertible Matrices [DN07]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B4871-F4B3-21AC-FE67-20D08DD1B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 </a:t>
                </a:r>
                <a:r>
                  <a:rPr lang="en-US" dirty="0"/>
                  <a:t>[DN07]: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super-invertible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satisfies that </a:t>
                </a:r>
                <a:r>
                  <a:rPr lang="en-US" i="1" dirty="0"/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sub-matrix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/>
                  <a:t> consisting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invertible </a:t>
                </a:r>
              </a:p>
              <a:p>
                <a:r>
                  <a:rPr lang="en-US" dirty="0"/>
                  <a:t>Given super-invertible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it is known how to get </a:t>
                </a:r>
                <a:r>
                  <a:rPr lang="en-US" i="1" dirty="0"/>
                  <a:t>random</a:t>
                </a:r>
                <a:r>
                  <a:rPr lang="en-US" dirty="0"/>
                  <a:t> packed </a:t>
                </a:r>
                <a:r>
                  <a:rPr lang="en-US" dirty="0" err="1"/>
                  <a:t>sharings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overhead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B4871-F4B3-21AC-FE67-20D08DD1B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E5CE81-6721-36C0-3C83-BE83A38AEAAF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E5CE81-6721-36C0-3C83-BE83A38AE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2A703C-663B-F6A9-B4E0-1991F7731370}"/>
                  </a:ext>
                </a:extLst>
              </p:cNvPr>
              <p:cNvSpPr txBox="1"/>
              <p:nvPr/>
            </p:nvSpPr>
            <p:spPr>
              <a:xfrm>
                <a:off x="1441403" y="3718669"/>
                <a:ext cx="730008" cy="60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sz="1013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2A703C-663B-F6A9-B4E0-1991F7731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03" y="3718669"/>
                <a:ext cx="730008" cy="608180"/>
              </a:xfrm>
              <a:prstGeom prst="rect">
                <a:avLst/>
              </a:prstGeom>
              <a:blipFill>
                <a:blip r:embed="rId5"/>
                <a:stretch>
                  <a:fillRect r="-6897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2ECF41-D8E4-FDC6-6874-FFA7F41A4151}"/>
                  </a:ext>
                </a:extLst>
              </p:cNvPr>
              <p:cNvSpPr txBox="1"/>
              <p:nvPr/>
            </p:nvSpPr>
            <p:spPr>
              <a:xfrm>
                <a:off x="6002676" y="3649419"/>
                <a:ext cx="934306" cy="70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2ECF41-D8E4-FDC6-6874-FFA7F41A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76" y="3649419"/>
                <a:ext cx="934306" cy="700513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C8C40-1D3A-CF4F-28E5-007BFC05974A}"/>
                  </a:ext>
                </a:extLst>
              </p:cNvPr>
              <p:cNvSpPr txBox="1"/>
              <p:nvPr/>
            </p:nvSpPr>
            <p:spPr>
              <a:xfrm>
                <a:off x="7297221" y="3649419"/>
                <a:ext cx="333361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C8C40-1D3A-CF4F-28E5-007BFC059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1" y="3649419"/>
                <a:ext cx="333361" cy="248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37ECA6-A60D-352D-656A-61520132F9E7}"/>
                  </a:ext>
                </a:extLst>
              </p:cNvPr>
              <p:cNvSpPr txBox="1"/>
              <p:nvPr/>
            </p:nvSpPr>
            <p:spPr>
              <a:xfrm>
                <a:off x="7297220" y="3889122"/>
                <a:ext cx="33637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37ECA6-A60D-352D-656A-61520132F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3889122"/>
                <a:ext cx="336374" cy="2482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2C0B3A-2349-63E2-5D04-7B13121416F0}"/>
                  </a:ext>
                </a:extLst>
              </p:cNvPr>
              <p:cNvSpPr txBox="1"/>
              <p:nvPr/>
            </p:nvSpPr>
            <p:spPr>
              <a:xfrm>
                <a:off x="7297220" y="4241715"/>
                <a:ext cx="332976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2C0B3A-2349-63E2-5D04-7B1312141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4241715"/>
                <a:ext cx="332976" cy="2482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3D6F51-77EC-2801-6805-5D61B0E873A4}"/>
              </a:ext>
            </a:extLst>
          </p:cNvPr>
          <p:cNvCxnSpPr>
            <a:stCxn id="8" idx="1"/>
          </p:cNvCxnSpPr>
          <p:nvPr/>
        </p:nvCxnSpPr>
        <p:spPr>
          <a:xfrm flipH="1">
            <a:off x="6780944" y="3773524"/>
            <a:ext cx="516277" cy="14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74408D-9D07-B203-F73F-05E1A4260D9B}"/>
              </a:ext>
            </a:extLst>
          </p:cNvPr>
          <p:cNvCxnSpPr/>
          <p:nvPr/>
        </p:nvCxnSpPr>
        <p:spPr>
          <a:xfrm flipH="1">
            <a:off x="6791217" y="4027621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05802C-1C21-3CDC-DAED-6EAC4BC037B1}"/>
              </a:ext>
            </a:extLst>
          </p:cNvPr>
          <p:cNvCxnSpPr/>
          <p:nvPr/>
        </p:nvCxnSpPr>
        <p:spPr>
          <a:xfrm flipH="1">
            <a:off x="6791217" y="4355844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ED06E2-0DA4-EFE5-2F4D-2B4107CA8571}"/>
              </a:ext>
            </a:extLst>
          </p:cNvPr>
          <p:cNvSpPr txBox="1"/>
          <p:nvPr/>
        </p:nvSpPr>
        <p:spPr>
          <a:xfrm>
            <a:off x="6836027" y="3573221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B5867-4D31-8658-63D3-65CFB07A6057}"/>
              </a:ext>
            </a:extLst>
          </p:cNvPr>
          <p:cNvSpPr txBox="1"/>
          <p:nvPr/>
        </p:nvSpPr>
        <p:spPr>
          <a:xfrm>
            <a:off x="6825754" y="3802967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90D9F-2E1D-C3DF-D99D-600910DDD514}"/>
              </a:ext>
            </a:extLst>
          </p:cNvPr>
          <p:cNvSpPr txBox="1"/>
          <p:nvPr/>
        </p:nvSpPr>
        <p:spPr>
          <a:xfrm>
            <a:off x="6836027" y="4109996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7294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7" grpId="0"/>
      <p:bldP spid="8" grpId="0"/>
      <p:bldP spid="9" grpId="0"/>
      <p:bldP spid="10" grpId="0"/>
      <p:bldP spid="6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E9022-6635-2D94-1CC7-9BFD02CC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080B-7CED-68FC-08CD-299B2A13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Super-Invertible Matrices [DN07]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0AD6-7EE3-CD52-7BE6-0EB4C7C6B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 </a:t>
                </a:r>
                <a:r>
                  <a:rPr lang="en-US" dirty="0"/>
                  <a:t>[DN07]: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super-invertible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satisfies that </a:t>
                </a:r>
                <a:r>
                  <a:rPr lang="en-US" i="1" dirty="0"/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sub-matrix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/>
                  <a:t> consisting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invertible</a:t>
                </a:r>
              </a:p>
              <a:p>
                <a:r>
                  <a:rPr lang="en-US" dirty="0"/>
                  <a:t>Security intuition: The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of honest parties is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dirty="0"/>
                  <a:t> is invertible, so one-to-one mapping between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honest parties’ </a:t>
                </a:r>
                <a:r>
                  <a:rPr lang="en-US" dirty="0" err="1"/>
                  <a:t>sharings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0AD6-7EE3-CD52-7BE6-0EB4C7C6B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9FDD5D-8F9A-2310-3B5F-2A73D1523457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9FDD5D-8F9A-2310-3B5F-2A73D1523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DCC0D-4ED0-EB35-3630-CFA699ACBD8E}"/>
                  </a:ext>
                </a:extLst>
              </p:cNvPr>
              <p:cNvSpPr txBox="1"/>
              <p:nvPr/>
            </p:nvSpPr>
            <p:spPr>
              <a:xfrm>
                <a:off x="1441403" y="3718669"/>
                <a:ext cx="730008" cy="60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sz="1013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3DCC0D-4ED0-EB35-3630-CFA699AC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03" y="3718669"/>
                <a:ext cx="730008" cy="608180"/>
              </a:xfrm>
              <a:prstGeom prst="rect">
                <a:avLst/>
              </a:prstGeom>
              <a:blipFill>
                <a:blip r:embed="rId3"/>
                <a:stretch>
                  <a:fillRect r="-6897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18A64-FF6C-55BC-336E-38C15831998F}"/>
                  </a:ext>
                </a:extLst>
              </p:cNvPr>
              <p:cNvSpPr txBox="1"/>
              <p:nvPr/>
            </p:nvSpPr>
            <p:spPr>
              <a:xfrm>
                <a:off x="6002676" y="3649419"/>
                <a:ext cx="934306" cy="70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18A64-FF6C-55BC-336E-38C158319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76" y="3649419"/>
                <a:ext cx="934306" cy="700513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1D6A-F594-C924-E66C-DC542336E2F6}"/>
                  </a:ext>
                </a:extLst>
              </p:cNvPr>
              <p:cNvSpPr txBox="1"/>
              <p:nvPr/>
            </p:nvSpPr>
            <p:spPr>
              <a:xfrm>
                <a:off x="7297221" y="3649419"/>
                <a:ext cx="333361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1D6A-F594-C924-E66C-DC542336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1" y="3649419"/>
                <a:ext cx="333361" cy="248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12A365-B0FE-1D3D-E9F0-3D5630E24054}"/>
                  </a:ext>
                </a:extLst>
              </p:cNvPr>
              <p:cNvSpPr txBox="1"/>
              <p:nvPr/>
            </p:nvSpPr>
            <p:spPr>
              <a:xfrm>
                <a:off x="7297220" y="3889122"/>
                <a:ext cx="33637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12A365-B0FE-1D3D-E9F0-3D5630E24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3889122"/>
                <a:ext cx="336374" cy="248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AC980-AB6F-5026-FEDA-C293BA5F6E9F}"/>
                  </a:ext>
                </a:extLst>
              </p:cNvPr>
              <p:cNvSpPr txBox="1"/>
              <p:nvPr/>
            </p:nvSpPr>
            <p:spPr>
              <a:xfrm>
                <a:off x="7297220" y="4241715"/>
                <a:ext cx="332976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AC980-AB6F-5026-FEDA-C293BA5F6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4241715"/>
                <a:ext cx="332976" cy="2482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839CC8-3ED8-3017-A3DF-5CC2480C8CE9}"/>
              </a:ext>
            </a:extLst>
          </p:cNvPr>
          <p:cNvCxnSpPr>
            <a:stCxn id="8" idx="1"/>
          </p:cNvCxnSpPr>
          <p:nvPr/>
        </p:nvCxnSpPr>
        <p:spPr>
          <a:xfrm flipH="1">
            <a:off x="6780944" y="3773524"/>
            <a:ext cx="516277" cy="14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3D5C21-6EF2-9001-4CB0-0EF52D962F46}"/>
              </a:ext>
            </a:extLst>
          </p:cNvPr>
          <p:cNvCxnSpPr/>
          <p:nvPr/>
        </p:nvCxnSpPr>
        <p:spPr>
          <a:xfrm flipH="1">
            <a:off x="6791217" y="4027621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FD4935-B291-4F06-9C96-F5BD149A1FE0}"/>
              </a:ext>
            </a:extLst>
          </p:cNvPr>
          <p:cNvCxnSpPr/>
          <p:nvPr/>
        </p:nvCxnSpPr>
        <p:spPr>
          <a:xfrm flipH="1">
            <a:off x="6791217" y="4355844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39241D-0E82-5EC2-DB51-B16EAF72AC78}"/>
              </a:ext>
            </a:extLst>
          </p:cNvPr>
          <p:cNvSpPr txBox="1"/>
          <p:nvPr/>
        </p:nvSpPr>
        <p:spPr>
          <a:xfrm>
            <a:off x="6836027" y="3573221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715A1-2C8E-36EA-ABCD-E534274F92D1}"/>
              </a:ext>
            </a:extLst>
          </p:cNvPr>
          <p:cNvSpPr txBox="1"/>
          <p:nvPr/>
        </p:nvSpPr>
        <p:spPr>
          <a:xfrm>
            <a:off x="6825754" y="3802967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5AA3A-5CA7-C455-62AF-46562B3C3304}"/>
              </a:ext>
            </a:extLst>
          </p:cNvPr>
          <p:cNvSpPr txBox="1"/>
          <p:nvPr/>
        </p:nvSpPr>
        <p:spPr>
          <a:xfrm>
            <a:off x="6836027" y="4109996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F9FBA-0088-E3F4-740A-1899EBCB1702}"/>
              </a:ext>
            </a:extLst>
          </p:cNvPr>
          <p:cNvSpPr/>
          <p:nvPr/>
        </p:nvSpPr>
        <p:spPr>
          <a:xfrm>
            <a:off x="3845853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D84EB-3ECE-91DB-8D05-DF3DDAFC2297}"/>
              </a:ext>
            </a:extLst>
          </p:cNvPr>
          <p:cNvSpPr/>
          <p:nvPr/>
        </p:nvSpPr>
        <p:spPr>
          <a:xfrm>
            <a:off x="4884880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DBDEB5-14E9-8443-B31E-851A96EB168F}"/>
              </a:ext>
            </a:extLst>
          </p:cNvPr>
          <p:cNvSpPr/>
          <p:nvPr/>
        </p:nvSpPr>
        <p:spPr>
          <a:xfrm>
            <a:off x="532950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9B89D5-D2ED-C236-4A93-821677671DFF}"/>
              </a:ext>
            </a:extLst>
          </p:cNvPr>
          <p:cNvSpPr/>
          <p:nvPr/>
        </p:nvSpPr>
        <p:spPr>
          <a:xfrm>
            <a:off x="4510167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2526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837F6-77FB-460D-A7CB-F55A5917E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76F6-CE93-5B17-E007-2BCF5D16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89CB9-7387-626F-7D06-4914DE211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Intuitively, turns the “super-invertibility” into a (slightly weaker) probabilistic statement</a:t>
                </a:r>
              </a:p>
              <a:p>
                <a:endParaRPr lang="en-US" dirty="0"/>
              </a:p>
              <a:p>
                <a:r>
                  <a:rPr lang="en-US" b="1" dirty="0"/>
                  <a:t>Def</a:t>
                </a:r>
                <a:r>
                  <a:rPr lang="en-US" dirty="0"/>
                  <a:t>: Matrix family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specified by the sampling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over matrices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-weakly super-invertible if</a:t>
                </a:r>
              </a:p>
              <a:p>
                <a:pPr marL="0" indent="0">
                  <a:buNone/>
                </a:pPr>
                <a:br>
                  <a:rPr lang="en-US" b="0" dirty="0"/>
                </a:br>
                <a:r>
                  <a:rPr lang="en-US" dirty="0"/>
                  <a:t>With all-but-negligible probability, random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sampled from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is such that every square sub-matrix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u="sng" dirty="0"/>
                  <a:t>has high rank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89CB9-7387-626F-7D06-4914DE211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0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76726-4406-A546-9287-BAC0F35E0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AF95-4BA2-4A7B-2D9B-3461FD1C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DDF8A8-E177-15C2-76ED-6D0FB60C8C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all-but-negligible probability, random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sampled from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is such that every square sub-matrix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u="sng" dirty="0"/>
                  <a:t>has high rank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DDF8A8-E177-15C2-76ED-6D0FB60C8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86" t="-232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FDE31A-0551-E83A-E2D8-A797704AC251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FDE31A-0551-E83A-E2D8-A797704AC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61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0DCE8-16F6-04E7-0026-8E02BDD31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428A-44AB-D8BB-64A6-C28A5B1B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DFD8-8456-93F8-86D3-8E5379F2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9DEE2EE-7D6F-27C6-9B50-EB721A06824B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9DEE2EE-7D6F-27C6-9B50-EB721A06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F390931-8110-6168-D3C2-99C96F738599}"/>
              </a:ext>
            </a:extLst>
          </p:cNvPr>
          <p:cNvSpPr/>
          <p:nvPr/>
        </p:nvSpPr>
        <p:spPr>
          <a:xfrm>
            <a:off x="3124200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D406B-DCDE-6645-81EF-3AE7A6BC35AD}"/>
              </a:ext>
            </a:extLst>
          </p:cNvPr>
          <p:cNvSpPr/>
          <p:nvPr/>
        </p:nvSpPr>
        <p:spPr>
          <a:xfrm>
            <a:off x="447728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9CA6D-0086-C940-3D72-2B54ADF8457A}"/>
              </a:ext>
            </a:extLst>
          </p:cNvPr>
          <p:cNvSpPr/>
          <p:nvPr/>
        </p:nvSpPr>
        <p:spPr>
          <a:xfrm>
            <a:off x="532950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E3602-C1E9-505C-86F6-55A1E7BD74C8}"/>
              </a:ext>
            </a:extLst>
          </p:cNvPr>
          <p:cNvSpPr/>
          <p:nvPr/>
        </p:nvSpPr>
        <p:spPr>
          <a:xfrm>
            <a:off x="3648342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D61F48B7-5099-B82D-A23D-0644578E8D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369219"/>
                <a:ext cx="7886700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With all-but-negligible probability, random matrix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100" dirty="0"/>
                  <a:t> sampled from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100" dirty="0"/>
                  <a:t> is such that every square sub-matrix of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100" i="1" dirty="0"/>
                  <a:t> </a:t>
                </a:r>
                <a:r>
                  <a:rPr lang="en-US" sz="2100" i="1" u="sng" dirty="0"/>
                  <a:t>has high rank</a:t>
                </a:r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D61F48B7-5099-B82D-A23D-0644578E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69219"/>
                <a:ext cx="7886700" cy="3263504"/>
              </a:xfrm>
              <a:prstGeom prst="rect">
                <a:avLst/>
              </a:prstGeom>
              <a:blipFill>
                <a:blip r:embed="rId4"/>
                <a:stretch>
                  <a:fillRect l="-965" t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EF1619-73D1-73AC-BA5B-7D28235851BF}"/>
                  </a:ext>
                </a:extLst>
              </p:cNvPr>
              <p:cNvSpPr/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EF1619-73D1-73AC-BA5B-7D2823585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8605122-799D-88EB-BA49-42C2821A60AD}"/>
              </a:ext>
            </a:extLst>
          </p:cNvPr>
          <p:cNvSpPr txBox="1"/>
          <p:nvPr/>
        </p:nvSpPr>
        <p:spPr>
          <a:xfrm>
            <a:off x="7234820" y="3054873"/>
            <a:ext cx="75212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High rank!</a:t>
            </a:r>
          </a:p>
        </p:txBody>
      </p:sp>
    </p:spTree>
    <p:extLst>
      <p:ext uri="{BB962C8B-B14F-4D97-AF65-F5344CB8AC3E}">
        <p14:creationId xmlns:p14="http://schemas.microsoft.com/office/powerpoint/2010/main" val="426871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74605-2A35-962F-B784-4FF05D499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1AB9-D893-DB40-BF8D-A752AC02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157F3A-B444-0F29-8517-792E54A55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all-but-negligible probability, random matrix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sampled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is such that every square sub-matrix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u="sng" dirty="0"/>
                  <a:t>has high rank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157F3A-B444-0F29-8517-792E54A55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AA4E4F-DFE6-8F9E-EE31-D2FC9A3C5B6E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AA4E4F-DFE6-8F9E-EE31-D2FC9A3C5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009CA09-E132-B4F3-D249-C25B48B081C4}"/>
              </a:ext>
            </a:extLst>
          </p:cNvPr>
          <p:cNvSpPr/>
          <p:nvPr/>
        </p:nvSpPr>
        <p:spPr>
          <a:xfrm>
            <a:off x="2707749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95572-749B-B68A-DFC7-3034D41EB333}"/>
              </a:ext>
            </a:extLst>
          </p:cNvPr>
          <p:cNvSpPr/>
          <p:nvPr/>
        </p:nvSpPr>
        <p:spPr>
          <a:xfrm>
            <a:off x="4884880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9CB5B1-4362-826E-FD07-4B3EB8EBDD70}"/>
              </a:ext>
            </a:extLst>
          </p:cNvPr>
          <p:cNvSpPr/>
          <p:nvPr/>
        </p:nvSpPr>
        <p:spPr>
          <a:xfrm>
            <a:off x="532950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063D4-2C76-756B-81AD-6A14831B1186}"/>
              </a:ext>
            </a:extLst>
          </p:cNvPr>
          <p:cNvSpPr/>
          <p:nvPr/>
        </p:nvSpPr>
        <p:spPr>
          <a:xfrm>
            <a:off x="3133859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9ED30C-D397-C792-7AE8-8408926D61DD}"/>
                  </a:ext>
                </a:extLst>
              </p:cNvPr>
              <p:cNvSpPr/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9ED30C-D397-C792-7AE8-8408926D6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0DF086-6A51-25A8-4570-026F3A8E3AEB}"/>
              </a:ext>
            </a:extLst>
          </p:cNvPr>
          <p:cNvSpPr txBox="1"/>
          <p:nvPr/>
        </p:nvSpPr>
        <p:spPr>
          <a:xfrm>
            <a:off x="7234820" y="3054873"/>
            <a:ext cx="75212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High rank!</a:t>
            </a:r>
          </a:p>
        </p:txBody>
      </p:sp>
    </p:spTree>
    <p:extLst>
      <p:ext uri="{BB962C8B-B14F-4D97-AF65-F5344CB8AC3E}">
        <p14:creationId xmlns:p14="http://schemas.microsoft.com/office/powerpoint/2010/main" val="334315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146F-A01C-5B40-D05B-AC6FF1D3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7633-0090-14C1-B155-0F55DFC1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4308D-7524-3F18-AF07-C3B418276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all-but-negligible probability, random matrix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sampled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is such that every square sub-matrix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u="sng" dirty="0"/>
                  <a:t>has high rank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4308D-7524-3F18-AF07-C3B418276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E3C90A9-3F66-A307-5413-F21053F6330F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E3C90A9-3F66-A307-5413-F21053F63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4379AE0-E1D1-8491-F250-6C5F87D19AE2}"/>
              </a:ext>
            </a:extLst>
          </p:cNvPr>
          <p:cNvSpPr/>
          <p:nvPr/>
        </p:nvSpPr>
        <p:spPr>
          <a:xfrm>
            <a:off x="3845853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42F65-4A88-AF5C-5B52-0AC702E887E2}"/>
              </a:ext>
            </a:extLst>
          </p:cNvPr>
          <p:cNvSpPr/>
          <p:nvPr/>
        </p:nvSpPr>
        <p:spPr>
          <a:xfrm>
            <a:off x="4884880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25BF6-4D7D-F1B9-156B-F556F84154C3}"/>
              </a:ext>
            </a:extLst>
          </p:cNvPr>
          <p:cNvSpPr/>
          <p:nvPr/>
        </p:nvSpPr>
        <p:spPr>
          <a:xfrm>
            <a:off x="5329505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BE904B-8D91-6B14-4D3A-89E563D8CFE2}"/>
              </a:ext>
            </a:extLst>
          </p:cNvPr>
          <p:cNvSpPr/>
          <p:nvPr/>
        </p:nvSpPr>
        <p:spPr>
          <a:xfrm>
            <a:off x="4510167" y="3382472"/>
            <a:ext cx="304800" cy="1487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614D60-0409-D94C-3872-9D0603A2B6BB}"/>
                  </a:ext>
                </a:extLst>
              </p:cNvPr>
              <p:cNvSpPr/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614D60-0409-D94C-3872-9D0603A2B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82472"/>
                <a:ext cx="1484991" cy="1487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3C16076-C227-93AE-6969-A8DFCF79A609}"/>
              </a:ext>
            </a:extLst>
          </p:cNvPr>
          <p:cNvSpPr txBox="1"/>
          <p:nvPr/>
        </p:nvSpPr>
        <p:spPr>
          <a:xfrm>
            <a:off x="7234820" y="3054873"/>
            <a:ext cx="75212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High rank!</a:t>
            </a:r>
          </a:p>
        </p:txBody>
      </p:sp>
    </p:spTree>
    <p:extLst>
      <p:ext uri="{BB962C8B-B14F-4D97-AF65-F5344CB8AC3E}">
        <p14:creationId xmlns:p14="http://schemas.microsoft.com/office/powerpoint/2010/main" val="277955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43091F57-8732-AC14-84E0-935A556EA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2312" y="1745234"/>
            <a:ext cx="685800" cy="6858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10F743E8-2D6A-49A4-905E-FB419B94A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5887" y="1745234"/>
            <a:ext cx="685800" cy="6858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2A95DFA4-16F1-B2EE-FC42-B1BAC123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5887" y="3964715"/>
            <a:ext cx="685800" cy="6858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2D45CA1F-93F3-1811-C94D-DE134EE18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2313" y="3964715"/>
            <a:ext cx="685800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69AC5-AFC2-5935-C4E1-2556CB6A2337}"/>
                  </a:ext>
                </a:extLst>
              </p:cNvPr>
              <p:cNvSpPr txBox="1"/>
              <p:nvPr/>
            </p:nvSpPr>
            <p:spPr>
              <a:xfrm>
                <a:off x="2392425" y="2428744"/>
                <a:ext cx="394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69AC5-AFC2-5935-C4E1-2556CB6A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25" y="2428744"/>
                <a:ext cx="3945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6D36A-1DD9-0071-2387-803BF7C245FB}"/>
                  </a:ext>
                </a:extLst>
              </p:cNvPr>
              <p:cNvSpPr txBox="1"/>
              <p:nvPr/>
            </p:nvSpPr>
            <p:spPr>
              <a:xfrm>
                <a:off x="2390430" y="3680691"/>
                <a:ext cx="398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6D36A-1DD9-0071-2387-803BF7C24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430" y="3680691"/>
                <a:ext cx="39876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022424-AFE1-72AC-9F5A-EA2B98526FA1}"/>
                  </a:ext>
                </a:extLst>
              </p:cNvPr>
              <p:cNvSpPr txBox="1"/>
              <p:nvPr/>
            </p:nvSpPr>
            <p:spPr>
              <a:xfrm>
                <a:off x="6402009" y="2428744"/>
                <a:ext cx="398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022424-AFE1-72AC-9F5A-EA2B98526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09" y="2428744"/>
                <a:ext cx="39876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D5C015-ADBD-2E9E-C4F0-2799C32C690B}"/>
                  </a:ext>
                </a:extLst>
              </p:cNvPr>
              <p:cNvSpPr txBox="1"/>
              <p:nvPr/>
            </p:nvSpPr>
            <p:spPr>
              <a:xfrm>
                <a:off x="6402009" y="3692926"/>
                <a:ext cx="398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D5C015-ADBD-2E9E-C4F0-2799C32C6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09" y="3692926"/>
                <a:ext cx="39876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783689-72FE-BBE8-3A5F-6D351828466E}"/>
                  </a:ext>
                </a:extLst>
              </p:cNvPr>
              <p:cNvSpPr txBox="1"/>
              <p:nvPr/>
            </p:nvSpPr>
            <p:spPr>
              <a:xfrm>
                <a:off x="2786929" y="1113614"/>
                <a:ext cx="3448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Want to compute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i="1" dirty="0"/>
                  <a:t>privately</a:t>
                </a:r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783689-72FE-BBE8-3A5F-6D3518284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929" y="1113614"/>
                <a:ext cx="3448957" cy="307777"/>
              </a:xfrm>
              <a:prstGeom prst="rect">
                <a:avLst/>
              </a:prstGeom>
              <a:blipFill>
                <a:blip r:embed="rId10"/>
                <a:stretch>
                  <a:fillRect l="-733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25DA8D9-590C-64F4-99BF-9F4665CD8B5E}"/>
              </a:ext>
            </a:extLst>
          </p:cNvPr>
          <p:cNvSpPr txBox="1"/>
          <p:nvPr/>
        </p:nvSpPr>
        <p:spPr>
          <a:xfrm>
            <a:off x="2925236" y="1452332"/>
            <a:ext cx="3212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(parties only learn output; nothing else)</a:t>
            </a:r>
          </a:p>
        </p:txBody>
      </p:sp>
      <p:pic>
        <p:nvPicPr>
          <p:cNvPr id="14" name="Graphic 13" descr="Devil face with solid fill with solid fill">
            <a:extLst>
              <a:ext uri="{FF2B5EF4-FFF2-40B4-BE49-F238E27FC236}">
                <a16:creationId xmlns:a16="http://schemas.microsoft.com/office/drawing/2014/main" id="{E6CC8D87-AB8A-7511-6624-45DC26CD12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88227" y="1608129"/>
            <a:ext cx="353714" cy="353714"/>
          </a:xfrm>
          <a:prstGeom prst="rect">
            <a:avLst/>
          </a:prstGeom>
        </p:spPr>
      </p:pic>
      <p:pic>
        <p:nvPicPr>
          <p:cNvPr id="15" name="Graphic 14" descr="Devil face with solid fill with solid fill">
            <a:extLst>
              <a:ext uri="{FF2B5EF4-FFF2-40B4-BE49-F238E27FC236}">
                <a16:creationId xmlns:a16="http://schemas.microsoft.com/office/drawing/2014/main" id="{4A4751C7-1A6E-5CE2-B625-790F2A5222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51576" y="3831425"/>
            <a:ext cx="353714" cy="35371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F643EE-3510-9B55-581D-C336C33052CB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589723" y="2736521"/>
            <a:ext cx="89" cy="94417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B46800-B07C-0C69-3A75-22320697A6D6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908113" y="2088134"/>
            <a:ext cx="3327775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DCD3F2-4B79-E9D4-EA63-5311C7DC71DB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601391" y="2736521"/>
            <a:ext cx="0" cy="95640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9D0F9F-F499-1F30-A17F-DAEA1C9D1D55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2908113" y="4307615"/>
            <a:ext cx="3327774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6F366D-7021-8D15-419B-FF348EF9AE83}"/>
              </a:ext>
            </a:extLst>
          </p:cNvPr>
          <p:cNvCxnSpPr>
            <a:cxnSpLocks/>
          </p:cNvCxnSpPr>
          <p:nvPr/>
        </p:nvCxnSpPr>
        <p:spPr>
          <a:xfrm flipH="1">
            <a:off x="2908113" y="2428744"/>
            <a:ext cx="3327775" cy="1541181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BD5792-440B-D263-7AFA-2EBBBC476363}"/>
              </a:ext>
            </a:extLst>
          </p:cNvPr>
          <p:cNvCxnSpPr>
            <a:cxnSpLocks/>
          </p:cNvCxnSpPr>
          <p:nvPr/>
        </p:nvCxnSpPr>
        <p:spPr>
          <a:xfrm flipH="1" flipV="1">
            <a:off x="2908113" y="2428744"/>
            <a:ext cx="3327775" cy="1541181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52E3488-B423-8CEC-B441-5A88BB6D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855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CF16-68A1-5A8F-EF93-6531F9A7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E155F-5F31-FA18-710F-39157E1131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Intuitively, turns the “super-invertibility” into a probabilistic statement</a:t>
                </a:r>
              </a:p>
              <a:p>
                <a:endParaRPr lang="en-US" dirty="0"/>
              </a:p>
              <a:p>
                <a:r>
                  <a:rPr lang="en-US" b="1" dirty="0"/>
                  <a:t>Def</a:t>
                </a:r>
                <a:r>
                  <a:rPr lang="en-US" dirty="0"/>
                  <a:t>: Matrix family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specified by the sampling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over matrices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-weakly super-invertible if</a:t>
                </a:r>
              </a:p>
              <a:p>
                <a:pPr marL="0" indent="0">
                  <a:buNone/>
                </a:pPr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rank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𝑛𝑒𝑔𝑙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E155F-5F31-FA18-710F-39157E113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264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4D5D3-3971-A53C-D87E-3C3E3B545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ABB1-B0E3-8D6E-B953-BA2DBC53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4799-9336-0713-508D-72315893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Enables sparse matrices!!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0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F0468-F110-2B0D-0F37-6821540CC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CDC1-F591-4279-D6C9-6A6B816E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9B2FD-F9AF-9BE3-11BB-6B64AB6F8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Enables sparse matrices!!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First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all 0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9B2FD-F9AF-9BE3-11BB-6B64AB6F8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93D797-C25E-7C7F-DB6F-528BE4BFA407}"/>
                  </a:ext>
                </a:extLst>
              </p:cNvPr>
              <p:cNvSpPr/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93D797-C25E-7C7F-DB6F-528BE4BFA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07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0126-5024-56E6-ED3E-B3A805E3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C59E-755C-C6D8-A69E-9BC1AB77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E76F4-A481-8E9A-C2F7-BA73E11D3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Enables sparse matrices!!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First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all 0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9B2FD-F9AF-9BE3-11BB-6B64AB6F8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6238ED-6C93-95E8-B6B5-D926CBD4BC46}"/>
                  </a:ext>
                </a:extLst>
              </p:cNvPr>
              <p:cNvSpPr/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93D797-C25E-7C7F-DB6F-528BE4BFA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DCCADD-C1F7-69A0-28C3-97FECC5AB722}"/>
              </a:ext>
            </a:extLst>
          </p:cNvPr>
          <p:cNvSpPr txBox="1"/>
          <p:nvPr/>
        </p:nvSpPr>
        <p:spPr>
          <a:xfrm>
            <a:off x="2525297" y="2163479"/>
            <a:ext cx="4748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Col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B4813B-128E-8634-C8EA-9A1B42607CF0}"/>
              </a:ext>
            </a:extLst>
          </p:cNvPr>
          <p:cNvCxnSpPr/>
          <p:nvPr/>
        </p:nvCxnSpPr>
        <p:spPr>
          <a:xfrm>
            <a:off x="2803967" y="2440477"/>
            <a:ext cx="0" cy="189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062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E130-B8C6-53DD-9C95-B2626EA0D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DF1F-4DB5-63FF-8A87-2DF987E8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C5AE1-D9DD-6049-59ED-D7D5ADE661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Enables sparse matrices!!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First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all 0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C5AE1-D9DD-6049-59ED-D7D5ADE661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7BFA2F-73EC-2EE2-817A-96861A431EBD}"/>
                  </a:ext>
                </a:extLst>
              </p:cNvPr>
              <p:cNvSpPr/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7BFA2F-73EC-2EE2-817A-96861A431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0C0082-4CD6-AD6E-8DC5-83DA4FDED1DD}"/>
              </a:ext>
            </a:extLst>
          </p:cNvPr>
          <p:cNvSpPr txBox="1"/>
          <p:nvPr/>
        </p:nvSpPr>
        <p:spPr>
          <a:xfrm>
            <a:off x="2525297" y="2163479"/>
            <a:ext cx="4748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Col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3CF85D-8C6E-CF23-E0BA-7FDA9A209AA4}"/>
              </a:ext>
            </a:extLst>
          </p:cNvPr>
          <p:cNvCxnSpPr/>
          <p:nvPr/>
        </p:nvCxnSpPr>
        <p:spPr>
          <a:xfrm>
            <a:off x="2803967" y="2440477"/>
            <a:ext cx="0" cy="189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61B79F-6782-C098-4A2E-CE36797381A3}"/>
              </a:ext>
            </a:extLst>
          </p:cNvPr>
          <p:cNvCxnSpPr>
            <a:cxnSpLocks/>
          </p:cNvCxnSpPr>
          <p:nvPr/>
        </p:nvCxnSpPr>
        <p:spPr>
          <a:xfrm>
            <a:off x="1998598" y="3280259"/>
            <a:ext cx="4320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B7DDD3C-B159-B295-BA5D-3B48D2499ACC}"/>
              </a:ext>
            </a:extLst>
          </p:cNvPr>
          <p:cNvSpPr txBox="1"/>
          <p:nvPr/>
        </p:nvSpPr>
        <p:spPr>
          <a:xfrm>
            <a:off x="800100" y="3141759"/>
            <a:ext cx="119849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random row 1</a:t>
            </a:r>
          </a:p>
        </p:txBody>
      </p:sp>
    </p:spTree>
    <p:extLst>
      <p:ext uri="{BB962C8B-B14F-4D97-AF65-F5344CB8AC3E}">
        <p14:creationId xmlns:p14="http://schemas.microsoft.com/office/powerpoint/2010/main" val="146390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D60ED-EAB5-4667-83E1-65C419306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52BA-0E64-E4F2-292C-E3F3B4BB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AD6F9-94D0-A0E2-E2C7-02363170A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Enables sparse matrices!!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AD6F9-94D0-A0E2-E2C7-02363170A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8FE458-8AB9-EAFF-D353-23D53E51E23F}"/>
                  </a:ext>
                </a:extLst>
              </p:cNvPr>
              <p:cNvSpPr/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8FE458-8AB9-EAFF-D353-23D53E51E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A0AC6B6-D1A6-943A-CA6F-312D0767EE5E}"/>
              </a:ext>
            </a:extLst>
          </p:cNvPr>
          <p:cNvSpPr txBox="1"/>
          <p:nvPr/>
        </p:nvSpPr>
        <p:spPr>
          <a:xfrm>
            <a:off x="2525297" y="2163479"/>
            <a:ext cx="4748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Col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1B1CA1-1F00-53D4-A0DE-3DB02F5CF938}"/>
              </a:ext>
            </a:extLst>
          </p:cNvPr>
          <p:cNvCxnSpPr/>
          <p:nvPr/>
        </p:nvCxnSpPr>
        <p:spPr>
          <a:xfrm>
            <a:off x="2803967" y="2440477"/>
            <a:ext cx="0" cy="189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308A34-09C0-DBF0-16E9-2C4E2EAD057C}"/>
              </a:ext>
            </a:extLst>
          </p:cNvPr>
          <p:cNvSpPr txBox="1"/>
          <p:nvPr/>
        </p:nvSpPr>
        <p:spPr>
          <a:xfrm>
            <a:off x="800100" y="3141759"/>
            <a:ext cx="119849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random row 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8DF72C-AEC1-4F54-75E5-6DD30BAFF72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998599" y="3265864"/>
            <a:ext cx="432085" cy="14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9BAF9B-728D-B5E5-70BC-9F3F8DF9D6E2}"/>
                  </a:ext>
                </a:extLst>
              </p:cNvPr>
              <p:cNvSpPr txBox="1"/>
              <p:nvPr/>
            </p:nvSpPr>
            <p:spPr>
              <a:xfrm>
                <a:off x="2610369" y="3132622"/>
                <a:ext cx="650819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1013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9BAF9B-728D-B5E5-70BC-9F3F8DF9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9" y="3132622"/>
                <a:ext cx="650819" cy="255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93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0C893-5651-A0CA-8114-01D06208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D6EC-6F32-6FA0-5672-A30BD81F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048BA-A6A4-DA5E-BF86-F81046CBA0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Enables sparse matrices!!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048BA-A6A4-DA5E-BF86-F81046CBA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B90DB2E-CE33-53E1-A5D3-B9D351D144A1}"/>
                  </a:ext>
                </a:extLst>
              </p:cNvPr>
              <p:cNvSpPr/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B90DB2E-CE33-53E1-A5D3-B9D351D14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97" y="2672984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08929EA-0B3A-C874-0A6A-A6684016C04C}"/>
              </a:ext>
            </a:extLst>
          </p:cNvPr>
          <p:cNvSpPr txBox="1"/>
          <p:nvPr/>
        </p:nvSpPr>
        <p:spPr>
          <a:xfrm>
            <a:off x="2525297" y="2163479"/>
            <a:ext cx="4748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Col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2F5FAA-4A14-B623-3251-B54503E68C9C}"/>
              </a:ext>
            </a:extLst>
          </p:cNvPr>
          <p:cNvCxnSpPr/>
          <p:nvPr/>
        </p:nvCxnSpPr>
        <p:spPr>
          <a:xfrm>
            <a:off x="2803967" y="2440477"/>
            <a:ext cx="0" cy="189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C1F142-1FB5-1D32-6DFF-4B9E68B66FC6}"/>
              </a:ext>
            </a:extLst>
          </p:cNvPr>
          <p:cNvSpPr txBox="1"/>
          <p:nvPr/>
        </p:nvSpPr>
        <p:spPr>
          <a:xfrm>
            <a:off x="819150" y="3141759"/>
            <a:ext cx="117944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random row 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2AE57D-A423-1DAC-F161-BFD4C75233E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998599" y="3265864"/>
            <a:ext cx="432085" cy="14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53FC32-D021-1F53-A7A1-17A0E4790B77}"/>
                  </a:ext>
                </a:extLst>
              </p:cNvPr>
              <p:cNvSpPr txBox="1"/>
              <p:nvPr/>
            </p:nvSpPr>
            <p:spPr>
              <a:xfrm>
                <a:off x="2610369" y="3132622"/>
                <a:ext cx="650819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1013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53FC32-D021-1F53-A7A1-17A0E479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9" y="3132622"/>
                <a:ext cx="650819" cy="255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691B6-3A9C-54C3-CADD-506E9A2CEADE}"/>
                  </a:ext>
                </a:extLst>
              </p:cNvPr>
              <p:cNvSpPr txBox="1"/>
              <p:nvPr/>
            </p:nvSpPr>
            <p:spPr>
              <a:xfrm>
                <a:off x="819150" y="3529098"/>
                <a:ext cx="1179449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random row </a:t>
                </a:r>
                <a14:m>
                  <m:oMath xmlns:m="http://schemas.openxmlformats.org/officeDocument/2006/math">
                    <m:r>
                      <a:rPr lang="en-US" sz="1013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01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691B6-3A9C-54C3-CADD-506E9A2CE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3529098"/>
                <a:ext cx="1179449" cy="248209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AAC8B6-95FE-58AA-60B2-A9C395BCAD4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998599" y="3653203"/>
            <a:ext cx="432085" cy="14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75944-6E4E-AC6D-964A-8E9B956A3CBA}"/>
                  </a:ext>
                </a:extLst>
              </p:cNvPr>
              <p:cNvSpPr txBox="1"/>
              <p:nvPr/>
            </p:nvSpPr>
            <p:spPr>
              <a:xfrm>
                <a:off x="2610369" y="3519961"/>
                <a:ext cx="650819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013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75944-6E4E-AC6D-964A-8E9B956A3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9" y="3519961"/>
                <a:ext cx="650819" cy="255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2CBE8-5E17-CCA7-A873-1FD20895FB7B}"/>
                  </a:ext>
                </a:extLst>
              </p:cNvPr>
              <p:cNvSpPr txBox="1"/>
              <p:nvPr/>
            </p:nvSpPr>
            <p:spPr>
              <a:xfrm>
                <a:off x="819150" y="4022040"/>
                <a:ext cx="1179449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random row </a:t>
                </a:r>
                <a14:m>
                  <m:oMath xmlns:m="http://schemas.openxmlformats.org/officeDocument/2006/math">
                    <m:r>
                      <a:rPr lang="en-US" sz="1013" i="1" dirty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2CBE8-5E17-CCA7-A873-1FD20895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4022040"/>
                <a:ext cx="1179449" cy="248209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B0C330-4263-6D74-BCB7-E9DDC255B6E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998599" y="4146145"/>
            <a:ext cx="432085" cy="14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99E17E-FF76-199D-CA0D-F59EDB299B52}"/>
                  </a:ext>
                </a:extLst>
              </p:cNvPr>
              <p:cNvSpPr txBox="1"/>
              <p:nvPr/>
            </p:nvSpPr>
            <p:spPr>
              <a:xfrm>
                <a:off x="2610368" y="3994205"/>
                <a:ext cx="650178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  <m:r>
                        <a:rPr lang="en-US" sz="1013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99E17E-FF76-199D-CA0D-F59EDB299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8" y="3994205"/>
                <a:ext cx="650178" cy="2622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26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D6970-8C7D-FB48-7A95-2EDB6ACA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8F7D-C1A5-A811-0634-1616D1A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EC423-CBA9-408F-6C6D-EAB973A5B0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Enables sparse matrices!!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EC423-CBA9-408F-6C6D-EAB973A5B0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145600-D759-2AE1-E203-D72C1D075583}"/>
                  </a:ext>
                </a:extLst>
              </p:cNvPr>
              <p:cNvSpPr/>
              <p:nvPr/>
            </p:nvSpPr>
            <p:spPr>
              <a:xfrm>
                <a:off x="2525297" y="2719163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145600-D759-2AE1-E203-D72C1D075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97" y="2719163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77A16-6C5C-5F64-44B0-47CEE77D1BA7}"/>
              </a:ext>
            </a:extLst>
          </p:cNvPr>
          <p:cNvSpPr txBox="1"/>
          <p:nvPr/>
        </p:nvSpPr>
        <p:spPr>
          <a:xfrm>
            <a:off x="3115606" y="2166253"/>
            <a:ext cx="4748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Col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0D51AC-A630-D976-6871-4961409A153A}"/>
              </a:ext>
            </a:extLst>
          </p:cNvPr>
          <p:cNvCxnSpPr/>
          <p:nvPr/>
        </p:nvCxnSpPr>
        <p:spPr>
          <a:xfrm>
            <a:off x="3394277" y="2443252"/>
            <a:ext cx="0" cy="189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4AEFDC-068D-9120-89D3-EC37C7C03178}"/>
              </a:ext>
            </a:extLst>
          </p:cNvPr>
          <p:cNvCxnSpPr>
            <a:cxnSpLocks/>
          </p:cNvCxnSpPr>
          <p:nvPr/>
        </p:nvCxnSpPr>
        <p:spPr>
          <a:xfrm>
            <a:off x="1992139" y="3077532"/>
            <a:ext cx="4320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2C1DF5-F69A-AA3E-AB59-1FF6350F2612}"/>
                  </a:ext>
                </a:extLst>
              </p:cNvPr>
              <p:cNvSpPr txBox="1"/>
              <p:nvPr/>
            </p:nvSpPr>
            <p:spPr>
              <a:xfrm>
                <a:off x="3158142" y="2889037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2C1DF5-F69A-AA3E-AB59-1FF6350F2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42" y="2889037"/>
                <a:ext cx="411588" cy="255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326D23-1294-4B2F-71C5-6F3B4E12C49B}"/>
              </a:ext>
            </a:extLst>
          </p:cNvPr>
          <p:cNvCxnSpPr>
            <a:cxnSpLocks/>
          </p:cNvCxnSpPr>
          <p:nvPr/>
        </p:nvCxnSpPr>
        <p:spPr>
          <a:xfrm>
            <a:off x="1998598" y="3506027"/>
            <a:ext cx="4320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C319D0-EF81-598E-77AC-83387FC641B7}"/>
                  </a:ext>
                </a:extLst>
              </p:cNvPr>
              <p:cNvSpPr txBox="1"/>
              <p:nvPr/>
            </p:nvSpPr>
            <p:spPr>
              <a:xfrm>
                <a:off x="3158142" y="3342740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C319D0-EF81-598E-77AC-83387FC6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42" y="3342740"/>
                <a:ext cx="411588" cy="255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ED7ABA-7033-E462-B2D0-793AAEFF57DA}"/>
              </a:ext>
            </a:extLst>
          </p:cNvPr>
          <p:cNvCxnSpPr>
            <a:cxnSpLocks/>
          </p:cNvCxnSpPr>
          <p:nvPr/>
        </p:nvCxnSpPr>
        <p:spPr>
          <a:xfrm>
            <a:off x="1998598" y="4104215"/>
            <a:ext cx="4320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56388-AF9E-1225-6C8B-FC59648969FC}"/>
                  </a:ext>
                </a:extLst>
              </p:cNvPr>
              <p:cNvSpPr txBox="1"/>
              <p:nvPr/>
            </p:nvSpPr>
            <p:spPr>
              <a:xfrm>
                <a:off x="3158623" y="3911332"/>
                <a:ext cx="410946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56388-AF9E-1225-6C8B-FC5964896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23" y="3911332"/>
                <a:ext cx="410946" cy="262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BA45A2-CB55-6394-3006-1144479CDBE0}"/>
                  </a:ext>
                </a:extLst>
              </p:cNvPr>
              <p:cNvSpPr txBox="1"/>
              <p:nvPr/>
            </p:nvSpPr>
            <p:spPr>
              <a:xfrm>
                <a:off x="2610369" y="3178801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BA45A2-CB55-6394-3006-1144479CD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9" y="3178801"/>
                <a:ext cx="408573" cy="255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DA2271-57A0-7447-60DB-C8DCAA67014F}"/>
                  </a:ext>
                </a:extLst>
              </p:cNvPr>
              <p:cNvSpPr txBox="1"/>
              <p:nvPr/>
            </p:nvSpPr>
            <p:spPr>
              <a:xfrm>
                <a:off x="2610369" y="3566140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DA2271-57A0-7447-60DB-C8DCAA670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9" y="3566140"/>
                <a:ext cx="408573" cy="255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E6BA49-C085-5BD2-114A-B06F9B5FB688}"/>
                  </a:ext>
                </a:extLst>
              </p:cNvPr>
              <p:cNvSpPr txBox="1"/>
              <p:nvPr/>
            </p:nvSpPr>
            <p:spPr>
              <a:xfrm>
                <a:off x="2610368" y="4202386"/>
                <a:ext cx="407932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E6BA49-C085-5BD2-114A-B06F9B5FB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8" y="4202386"/>
                <a:ext cx="407932" cy="2622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FB4C1A1-3BDE-4B9E-3384-B6B781AA8D60}"/>
              </a:ext>
            </a:extLst>
          </p:cNvPr>
          <p:cNvSpPr txBox="1"/>
          <p:nvPr/>
        </p:nvSpPr>
        <p:spPr>
          <a:xfrm>
            <a:off x="787586" y="2951342"/>
            <a:ext cx="117944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random row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DFDD45-3616-6BAB-F5C7-E60810D19C3A}"/>
                  </a:ext>
                </a:extLst>
              </p:cNvPr>
              <p:cNvSpPr txBox="1"/>
              <p:nvPr/>
            </p:nvSpPr>
            <p:spPr>
              <a:xfrm>
                <a:off x="787586" y="3367528"/>
                <a:ext cx="1179449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random row </a:t>
                </a:r>
                <a14:m>
                  <m:oMath xmlns:m="http://schemas.openxmlformats.org/officeDocument/2006/math">
                    <m:r>
                      <a:rPr lang="en-US" sz="1013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013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DFDD45-3616-6BAB-F5C7-E60810D19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6" y="3367528"/>
                <a:ext cx="1179449" cy="248209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B4680D-A8DE-5934-0EE9-E87739663B39}"/>
                  </a:ext>
                </a:extLst>
              </p:cNvPr>
              <p:cNvSpPr txBox="1"/>
              <p:nvPr/>
            </p:nvSpPr>
            <p:spPr>
              <a:xfrm>
                <a:off x="787586" y="3965716"/>
                <a:ext cx="1179449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/>
                  <a:t>random row </a:t>
                </a:r>
                <a14:m>
                  <m:oMath xmlns:m="http://schemas.openxmlformats.org/officeDocument/2006/math">
                    <m:r>
                      <a:rPr lang="en-US" sz="1013" i="1" dirty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US" sz="1013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B4680D-A8DE-5934-0EE9-E87739663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6" y="3965716"/>
                <a:ext cx="1179449" cy="248209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79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B9F54-985D-8D4C-EE28-85F90A263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8D79-62E8-9A19-602A-00F58743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97CDB9-C09B-07FD-451B-EF330FB10F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Enables sparse matrices!!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97CDB9-C09B-07FD-451B-EF330FB10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64DB6B-173C-35DF-B5DC-4D7D08EBB650}"/>
                  </a:ext>
                </a:extLst>
              </p:cNvPr>
              <p:cNvSpPr/>
              <p:nvPr/>
            </p:nvSpPr>
            <p:spPr>
              <a:xfrm>
                <a:off x="2525297" y="2707709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64DB6B-173C-35DF-B5DC-4D7D08EBB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97" y="2707709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346C99-3DA7-505C-ED76-BA0715186F88}"/>
                  </a:ext>
                </a:extLst>
              </p:cNvPr>
              <p:cNvSpPr txBox="1"/>
              <p:nvPr/>
            </p:nvSpPr>
            <p:spPr>
              <a:xfrm>
                <a:off x="3158142" y="2877583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346C99-3DA7-505C-ED76-BA0715186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42" y="2877583"/>
                <a:ext cx="411588" cy="255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FEC820-BD4B-FFBA-7EF5-36A4004D164F}"/>
                  </a:ext>
                </a:extLst>
              </p:cNvPr>
              <p:cNvSpPr txBox="1"/>
              <p:nvPr/>
            </p:nvSpPr>
            <p:spPr>
              <a:xfrm>
                <a:off x="3158142" y="3331286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FEC820-BD4B-FFBA-7EF5-36A4004D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42" y="3331286"/>
                <a:ext cx="411588" cy="255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D857BE-629D-FBD1-E01B-D48C69E92CB3}"/>
                  </a:ext>
                </a:extLst>
              </p:cNvPr>
              <p:cNvSpPr txBox="1"/>
              <p:nvPr/>
            </p:nvSpPr>
            <p:spPr>
              <a:xfrm>
                <a:off x="3158623" y="3899878"/>
                <a:ext cx="410946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D857BE-629D-FBD1-E01B-D48C69E92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23" y="3899878"/>
                <a:ext cx="410946" cy="262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F330C7-39B9-C628-E2D6-AFA9FD71D84F}"/>
                  </a:ext>
                </a:extLst>
              </p:cNvPr>
              <p:cNvSpPr txBox="1"/>
              <p:nvPr/>
            </p:nvSpPr>
            <p:spPr>
              <a:xfrm>
                <a:off x="2610369" y="3167347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F330C7-39B9-C628-E2D6-AFA9FD71D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9" y="3167347"/>
                <a:ext cx="408573" cy="255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2C266C-41B9-B445-27CF-FB273849EC28}"/>
                  </a:ext>
                </a:extLst>
              </p:cNvPr>
              <p:cNvSpPr txBox="1"/>
              <p:nvPr/>
            </p:nvSpPr>
            <p:spPr>
              <a:xfrm>
                <a:off x="2610369" y="3554686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2C266C-41B9-B445-27CF-FB273849E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9" y="3554686"/>
                <a:ext cx="408573" cy="255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599DAD-D111-5E86-5B55-9E0CF1508E10}"/>
                  </a:ext>
                </a:extLst>
              </p:cNvPr>
              <p:cNvSpPr txBox="1"/>
              <p:nvPr/>
            </p:nvSpPr>
            <p:spPr>
              <a:xfrm>
                <a:off x="2610368" y="4190932"/>
                <a:ext cx="407932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599DAD-D111-5E86-5B55-9E0CF1508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8" y="4190932"/>
                <a:ext cx="407932" cy="2622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E9CB71-3D8C-0DC6-F816-EF395E1D8330}"/>
                  </a:ext>
                </a:extLst>
              </p:cNvPr>
              <p:cNvSpPr txBox="1"/>
              <p:nvPr/>
            </p:nvSpPr>
            <p:spPr>
              <a:xfrm>
                <a:off x="4110159" y="3554686"/>
                <a:ext cx="308098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E9CB71-3D8C-0DC6-F816-EF395E1D8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59" y="3554686"/>
                <a:ext cx="308098" cy="2482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280839-A2FC-2C57-AF51-F0B71970975E}"/>
                  </a:ext>
                </a:extLst>
              </p:cNvPr>
              <p:cNvSpPr txBox="1"/>
              <p:nvPr/>
            </p:nvSpPr>
            <p:spPr>
              <a:xfrm>
                <a:off x="5119543" y="2670843"/>
                <a:ext cx="419602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280839-A2FC-2C57-AF51-F0B719709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43" y="2670843"/>
                <a:ext cx="419602" cy="255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1A2AAC-2744-C907-6616-DDCB65460FE6}"/>
                  </a:ext>
                </a:extLst>
              </p:cNvPr>
              <p:cNvSpPr txBox="1"/>
              <p:nvPr/>
            </p:nvSpPr>
            <p:spPr>
              <a:xfrm>
                <a:off x="5119543" y="3080600"/>
                <a:ext cx="419602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1A2AAC-2744-C907-6616-DDCB6546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43" y="3080600"/>
                <a:ext cx="419602" cy="255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F91BE5-70C6-C165-AD52-D0674B45BB79}"/>
                  </a:ext>
                </a:extLst>
              </p:cNvPr>
              <p:cNvSpPr txBox="1"/>
              <p:nvPr/>
            </p:nvSpPr>
            <p:spPr>
              <a:xfrm>
                <a:off x="5119543" y="4354716"/>
                <a:ext cx="418961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F91BE5-70C6-C165-AD52-D0674B45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43" y="4354716"/>
                <a:ext cx="418961" cy="2622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255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37BE3-FFE2-BD79-D7C7-7C85B8A0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54D3-FB24-8820-43C1-DB6740F5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Weakly</a:t>
            </a:r>
            <a:r>
              <a:rPr lang="en-US" dirty="0"/>
              <a:t>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2073D-A2D0-837C-1BAB-1972A370E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Thm</a:t>
                </a:r>
                <a:r>
                  <a:rPr lang="en-US" dirty="0"/>
                  <a:t>: For any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-weakly super-invertible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Proof Sketch:</a:t>
                </a:r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Via Rank-Nullity Theorem: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null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Upper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null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combinatorial argument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52073D-A2D0-837C-1BAB-1972A370E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6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97A3-A79C-D8A4-3A61-E19EE64A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D3D11-7201-EA4B-D8BD-6C29F1926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50" dirty="0"/>
                  <a:t>IT MPC with preprocessing and </a:t>
                </a:r>
                <a14:m>
                  <m:oMath xmlns:m="http://schemas.openxmlformats.org/officeDocument/2006/math">
                    <m:r>
                      <a:rPr lang="en-US" sz="28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5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5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50" dirty="0"/>
                  <a:t> corruptions is known to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5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50" dirty="0"/>
                  <a:t> communication from current techniques</a:t>
                </a:r>
              </a:p>
              <a:p>
                <a:r>
                  <a:rPr lang="en-US" sz="2850" dirty="0"/>
                  <a:t>Recently, </a:t>
                </a:r>
                <a:r>
                  <a:rPr lang="en-US" sz="2850" i="1" dirty="0"/>
                  <a:t>Sharing Transformation </a:t>
                </a:r>
                <a:r>
                  <a:rPr lang="en-US" sz="2850" dirty="0"/>
                  <a:t>[GPS22] and </a:t>
                </a:r>
                <a:r>
                  <a:rPr lang="en-US" sz="2850" i="1" dirty="0" err="1"/>
                  <a:t>SuperPack</a:t>
                </a:r>
                <a:r>
                  <a:rPr lang="en-US" sz="2850" dirty="0"/>
                  <a:t> [EGPSW23] showed: if </a:t>
                </a:r>
                <a14:m>
                  <m:oMath xmlns:m="http://schemas.openxmlformats.org/officeDocument/2006/math">
                    <m:r>
                      <a:rPr lang="en-US" sz="28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5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5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50" dirty="0"/>
                  <a:t>, then can have online phase with </a:t>
                </a:r>
                <a14:m>
                  <m:oMath xmlns:m="http://schemas.openxmlformats.org/officeDocument/2006/math">
                    <m:r>
                      <a:rPr lang="en-US" sz="285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5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5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50" dirty="0">
                    <a:solidFill>
                      <a:srgbClr val="00B050"/>
                    </a:solidFill>
                  </a:rPr>
                  <a:t> </a:t>
                </a:r>
                <a:r>
                  <a:rPr lang="en-US" sz="2850" dirty="0"/>
                  <a:t>comm.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D3D11-7201-EA4B-D8BD-6C29F1926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3502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60EBBC-FAAB-0337-3F0B-622A77AA2B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1) Null vectors with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norm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60EBBC-FAAB-0337-3F0B-622A77AA2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255A96-B69D-BB8E-0797-20B5C7320EB4}"/>
                  </a:ext>
                </a:extLst>
              </p:cNvPr>
              <p:cNvSpPr/>
              <p:nvPr/>
            </p:nvSpPr>
            <p:spPr>
              <a:xfrm>
                <a:off x="2108609" y="1531113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255A96-B69D-BB8E-0797-20B5C7320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09" y="1531113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6CCF4-F392-9BEF-039A-0D2641D28490}"/>
                  </a:ext>
                </a:extLst>
              </p:cNvPr>
              <p:cNvSpPr txBox="1"/>
              <p:nvPr/>
            </p:nvSpPr>
            <p:spPr>
              <a:xfrm>
                <a:off x="2741453" y="1700987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6CCF4-F392-9BEF-039A-0D2641D28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3" y="1700987"/>
                <a:ext cx="411588" cy="255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AB838E-D1A2-3519-5900-C8221B7B7C1F}"/>
                  </a:ext>
                </a:extLst>
              </p:cNvPr>
              <p:cNvSpPr txBox="1"/>
              <p:nvPr/>
            </p:nvSpPr>
            <p:spPr>
              <a:xfrm>
                <a:off x="2741453" y="2154691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AB838E-D1A2-3519-5900-C8221B7B7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3" y="2154691"/>
                <a:ext cx="411588" cy="255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D27A07-40D1-2228-AB9B-6651C491D5CC}"/>
                  </a:ext>
                </a:extLst>
              </p:cNvPr>
              <p:cNvSpPr txBox="1"/>
              <p:nvPr/>
            </p:nvSpPr>
            <p:spPr>
              <a:xfrm>
                <a:off x="2741934" y="2723282"/>
                <a:ext cx="410946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D27A07-40D1-2228-AB9B-6651C491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934" y="2723282"/>
                <a:ext cx="410946" cy="262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350030-450E-3654-410D-12905CA9F1E6}"/>
                  </a:ext>
                </a:extLst>
              </p:cNvPr>
              <p:cNvSpPr txBox="1"/>
              <p:nvPr/>
            </p:nvSpPr>
            <p:spPr>
              <a:xfrm>
                <a:off x="2193680" y="1990751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350030-450E-3654-410D-12905CA9F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80" y="1990751"/>
                <a:ext cx="408573" cy="255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2D10E-900B-D420-C20F-D58481A82BD8}"/>
                  </a:ext>
                </a:extLst>
              </p:cNvPr>
              <p:cNvSpPr txBox="1"/>
              <p:nvPr/>
            </p:nvSpPr>
            <p:spPr>
              <a:xfrm>
                <a:off x="2193680" y="2378090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2D10E-900B-D420-C20F-D58481A82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80" y="2378090"/>
                <a:ext cx="408573" cy="255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0B326F-FCA3-13D6-3D3B-222AB1D0B1E3}"/>
                  </a:ext>
                </a:extLst>
              </p:cNvPr>
              <p:cNvSpPr txBox="1"/>
              <p:nvPr/>
            </p:nvSpPr>
            <p:spPr>
              <a:xfrm>
                <a:off x="2193680" y="3014336"/>
                <a:ext cx="407932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0B326F-FCA3-13D6-3D3B-222AB1D0B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80" y="3014336"/>
                <a:ext cx="407932" cy="2622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2FB02-DF60-7B9A-D263-7317D00C7316}"/>
                  </a:ext>
                </a:extLst>
              </p:cNvPr>
              <p:cNvSpPr txBox="1"/>
              <p:nvPr/>
            </p:nvSpPr>
            <p:spPr>
              <a:xfrm>
                <a:off x="3693471" y="2378091"/>
                <a:ext cx="308098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2FB02-DF60-7B9A-D263-7317D00C7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71" y="2378091"/>
                <a:ext cx="308098" cy="2482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FF2EC7-C2E0-8A04-0840-34C009BB61BE}"/>
                  </a:ext>
                </a:extLst>
              </p:cNvPr>
              <p:cNvSpPr txBox="1"/>
              <p:nvPr/>
            </p:nvSpPr>
            <p:spPr>
              <a:xfrm>
                <a:off x="4702854" y="1494247"/>
                <a:ext cx="419602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FF2EC7-C2E0-8A04-0840-34C009BB6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54" y="1494247"/>
                <a:ext cx="419602" cy="255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02CF79-91D2-1F7A-86ED-93103CC1734D}"/>
                  </a:ext>
                </a:extLst>
              </p:cNvPr>
              <p:cNvSpPr txBox="1"/>
              <p:nvPr/>
            </p:nvSpPr>
            <p:spPr>
              <a:xfrm>
                <a:off x="4702854" y="1904005"/>
                <a:ext cx="419602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02CF79-91D2-1F7A-86ED-93103CC17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54" y="1904005"/>
                <a:ext cx="419602" cy="255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F641B3-B482-AE84-43BF-B74E5A5BFB56}"/>
                  </a:ext>
                </a:extLst>
              </p:cNvPr>
              <p:cNvSpPr txBox="1"/>
              <p:nvPr/>
            </p:nvSpPr>
            <p:spPr>
              <a:xfrm>
                <a:off x="4702854" y="2565094"/>
                <a:ext cx="418961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F641B3-B482-AE84-43BF-B74E5A5BF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54" y="2565094"/>
                <a:ext cx="418961" cy="2622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E1DEA-C7E1-DEB8-BEC0-F87441BE651B}"/>
                  </a:ext>
                </a:extLst>
              </p:cNvPr>
              <p:cNvSpPr txBox="1"/>
              <p:nvPr/>
            </p:nvSpPr>
            <p:spPr>
              <a:xfrm>
                <a:off x="5884527" y="1734002"/>
                <a:ext cx="721993" cy="1199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13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013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E1DEA-C7E1-DEB8-BEC0-F87441BE6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27" y="1734002"/>
                <a:ext cx="721993" cy="1199687"/>
              </a:xfrm>
              <a:prstGeom prst="rect">
                <a:avLst/>
              </a:prstGeom>
              <a:blipFill>
                <a:blip r:embed="rId14"/>
                <a:stretch>
                  <a:fillRect l="-1724" r="-3448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527D1DE0-69BD-8794-491F-B01587980BEF}"/>
              </a:ext>
            </a:extLst>
          </p:cNvPr>
          <p:cNvSpPr/>
          <p:nvPr/>
        </p:nvSpPr>
        <p:spPr>
          <a:xfrm>
            <a:off x="2193680" y="1700988"/>
            <a:ext cx="3158994" cy="3460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E99520-FAE8-8286-EEF0-608445D44A4C}"/>
                  </a:ext>
                </a:extLst>
              </p:cNvPr>
              <p:cNvSpPr txBox="1"/>
              <p:nvPr/>
            </p:nvSpPr>
            <p:spPr>
              <a:xfrm>
                <a:off x="866443" y="3866492"/>
                <a:ext cx="6996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Since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/>
                  <a:t> small, very likely to only hit one entry in some row =&gt; nonzero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E99520-FAE8-8286-EEF0-608445D4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3" y="3866492"/>
                <a:ext cx="6996274" cy="369332"/>
              </a:xfrm>
              <a:prstGeom prst="rect">
                <a:avLst/>
              </a:prstGeom>
              <a:blipFill>
                <a:blip r:embed="rId15"/>
                <a:stretch>
                  <a:fillRect l="-72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67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D4A91-FFF3-39DF-AC11-76A7D3FB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AF57C-BEB0-3895-396A-E0F1705575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Null vectors with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norm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AF57C-BEB0-3895-396A-E0F170557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E291B8-8050-7790-78C6-5817743DCF7B}"/>
                  </a:ext>
                </a:extLst>
              </p:cNvPr>
              <p:cNvSpPr/>
              <p:nvPr/>
            </p:nvSpPr>
            <p:spPr>
              <a:xfrm>
                <a:off x="2108609" y="1531113"/>
                <a:ext cx="3244065" cy="1959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E291B8-8050-7790-78C6-5817743DC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09" y="1531113"/>
                <a:ext cx="3244065" cy="195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39A55-F316-C43C-F6C6-317230F977E6}"/>
                  </a:ext>
                </a:extLst>
              </p:cNvPr>
              <p:cNvSpPr txBox="1"/>
              <p:nvPr/>
            </p:nvSpPr>
            <p:spPr>
              <a:xfrm>
                <a:off x="2741453" y="1700987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739A55-F316-C43C-F6C6-317230F97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3" y="1700987"/>
                <a:ext cx="411588" cy="255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81EF01-3242-F57B-4AC6-B0A95A970AE6}"/>
                  </a:ext>
                </a:extLst>
              </p:cNvPr>
              <p:cNvSpPr txBox="1"/>
              <p:nvPr/>
            </p:nvSpPr>
            <p:spPr>
              <a:xfrm>
                <a:off x="2741453" y="2154691"/>
                <a:ext cx="411588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81EF01-3242-F57B-4AC6-B0A95A970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3" y="2154691"/>
                <a:ext cx="411588" cy="255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CCB07-335F-EDF7-A481-2C4A85A97E4B}"/>
                  </a:ext>
                </a:extLst>
              </p:cNvPr>
              <p:cNvSpPr txBox="1"/>
              <p:nvPr/>
            </p:nvSpPr>
            <p:spPr>
              <a:xfrm>
                <a:off x="2741934" y="2723282"/>
                <a:ext cx="410946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CCB07-335F-EDF7-A481-2C4A85A97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934" y="2723282"/>
                <a:ext cx="410946" cy="262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9941CE-4B4B-34D3-3C86-6EE144E3C03A}"/>
                  </a:ext>
                </a:extLst>
              </p:cNvPr>
              <p:cNvSpPr txBox="1"/>
              <p:nvPr/>
            </p:nvSpPr>
            <p:spPr>
              <a:xfrm>
                <a:off x="2193680" y="1990751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9941CE-4B4B-34D3-3C86-6EE144E3C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80" y="1990751"/>
                <a:ext cx="408573" cy="255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20768D-5779-46CB-C120-BD088C477504}"/>
                  </a:ext>
                </a:extLst>
              </p:cNvPr>
              <p:cNvSpPr txBox="1"/>
              <p:nvPr/>
            </p:nvSpPr>
            <p:spPr>
              <a:xfrm>
                <a:off x="2193680" y="2378090"/>
                <a:ext cx="408573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20768D-5779-46CB-C120-BD088C477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80" y="2378090"/>
                <a:ext cx="408573" cy="255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6B9E9B-BB6D-495E-43A4-6D144956DF6B}"/>
                  </a:ext>
                </a:extLst>
              </p:cNvPr>
              <p:cNvSpPr txBox="1"/>
              <p:nvPr/>
            </p:nvSpPr>
            <p:spPr>
              <a:xfrm>
                <a:off x="2193680" y="3014336"/>
                <a:ext cx="407932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6B9E9B-BB6D-495E-43A4-6D144956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80" y="3014336"/>
                <a:ext cx="407932" cy="2622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989AC7-2661-2D59-FBD2-C78EB48DC48D}"/>
                  </a:ext>
                </a:extLst>
              </p:cNvPr>
              <p:cNvSpPr txBox="1"/>
              <p:nvPr/>
            </p:nvSpPr>
            <p:spPr>
              <a:xfrm>
                <a:off x="3693471" y="2378091"/>
                <a:ext cx="308098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989AC7-2661-2D59-FBD2-C78EB48D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71" y="2378091"/>
                <a:ext cx="308098" cy="2482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7BD4A7-FFCE-7D27-1A48-4D7DDBE5E03B}"/>
                  </a:ext>
                </a:extLst>
              </p:cNvPr>
              <p:cNvSpPr txBox="1"/>
              <p:nvPr/>
            </p:nvSpPr>
            <p:spPr>
              <a:xfrm>
                <a:off x="4702854" y="1494247"/>
                <a:ext cx="419602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7BD4A7-FFCE-7D27-1A48-4D7DDBE5E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54" y="1494247"/>
                <a:ext cx="419602" cy="255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9EFA7-718A-F88A-7347-A12F0F81C108}"/>
                  </a:ext>
                </a:extLst>
              </p:cNvPr>
              <p:cNvSpPr txBox="1"/>
              <p:nvPr/>
            </p:nvSpPr>
            <p:spPr>
              <a:xfrm>
                <a:off x="4702854" y="1982136"/>
                <a:ext cx="419602" cy="25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59EFA7-718A-F88A-7347-A12F0F81C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54" y="1982136"/>
                <a:ext cx="419602" cy="255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22A985-6379-17F6-0B33-EB6BF707A7FA}"/>
                  </a:ext>
                </a:extLst>
              </p:cNvPr>
              <p:cNvSpPr txBox="1"/>
              <p:nvPr/>
            </p:nvSpPr>
            <p:spPr>
              <a:xfrm>
                <a:off x="4702854" y="2565094"/>
                <a:ext cx="418961" cy="26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22A985-6379-17F6-0B33-EB6BF707A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54" y="2565094"/>
                <a:ext cx="418961" cy="2622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9D1D71-4843-5997-CAB5-B1A91A4824DC}"/>
                  </a:ext>
                </a:extLst>
              </p:cNvPr>
              <p:cNvSpPr txBox="1"/>
              <p:nvPr/>
            </p:nvSpPr>
            <p:spPr>
              <a:xfrm>
                <a:off x="5884527" y="1734002"/>
                <a:ext cx="721993" cy="1199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13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013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9D1D71-4843-5997-CAB5-B1A91A48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27" y="1734002"/>
                <a:ext cx="721993" cy="1199687"/>
              </a:xfrm>
              <a:prstGeom prst="rect">
                <a:avLst/>
              </a:prstGeom>
              <a:blipFill>
                <a:blip r:embed="rId14"/>
                <a:stretch>
                  <a:fillRect l="-1724" r="-3448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8AF3AE34-88EF-9BE3-558D-A77A060CA71B}"/>
              </a:ext>
            </a:extLst>
          </p:cNvPr>
          <p:cNvSpPr/>
          <p:nvPr/>
        </p:nvSpPr>
        <p:spPr>
          <a:xfrm>
            <a:off x="2074501" y="1961389"/>
            <a:ext cx="3304216" cy="3460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255923-96EF-B03A-6804-4B449CE24862}"/>
                  </a:ext>
                </a:extLst>
              </p:cNvPr>
              <p:cNvSpPr txBox="1"/>
              <p:nvPr/>
            </p:nvSpPr>
            <p:spPr>
              <a:xfrm>
                <a:off x="866443" y="3866493"/>
                <a:ext cx="6260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Even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/>
                  <a:t> is large (so multiple entries hit in most rows), linear combs of random elements are very likely to be nonzero!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255923-96EF-B03A-6804-4B449CE2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3" y="3866493"/>
                <a:ext cx="6260669" cy="646331"/>
              </a:xfrm>
              <a:prstGeom prst="rect">
                <a:avLst/>
              </a:prstGeom>
              <a:blipFill>
                <a:blip r:embed="rId1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379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0FC07-11CE-2CD1-6420-6FE49D77C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A9B6-A2B5-2F84-B8B2-989FD341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 for Packed Triples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E149E40-14CC-BB7E-66D5-DF078F66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2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99529-2166-39B3-F71B-F26DBF66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0C33-6337-AF82-9F5A-F4B49464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 for Packed Triples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60EFC-2B51-C5CE-FFDB-259C3F09E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:r>
                  <a:rPr lang="en-US" b="1" dirty="0"/>
                  <a:t>super-invertible</a:t>
                </a:r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it is known how to get </a:t>
                </a:r>
                <a:r>
                  <a:rPr lang="en-US" i="1" dirty="0"/>
                  <a:t>random</a:t>
                </a:r>
                <a:r>
                  <a:rPr lang="en-US" dirty="0"/>
                  <a:t> packed </a:t>
                </a:r>
                <a:r>
                  <a:rPr lang="en-US" dirty="0" err="1"/>
                  <a:t>sharings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overhead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60EFC-2B51-C5CE-FFDB-259C3F09E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E9274E-3F7E-F9AF-CDBE-2143E03A7037}"/>
                  </a:ext>
                </a:extLst>
              </p:cNvPr>
              <p:cNvSpPr/>
              <p:nvPr/>
            </p:nvSpPr>
            <p:spPr>
              <a:xfrm>
                <a:off x="2681555" y="2571750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E9274E-3F7E-F9AF-CDBE-2143E03A7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2571750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4404-E3E0-BC58-276E-B88F74769230}"/>
                  </a:ext>
                </a:extLst>
              </p:cNvPr>
              <p:cNvSpPr txBox="1"/>
              <p:nvPr/>
            </p:nvSpPr>
            <p:spPr>
              <a:xfrm>
                <a:off x="1441403" y="2907947"/>
                <a:ext cx="730008" cy="60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sz="1013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B04404-E3E0-BC58-276E-B88F74769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03" y="2907947"/>
                <a:ext cx="730008" cy="608180"/>
              </a:xfrm>
              <a:prstGeom prst="rect">
                <a:avLst/>
              </a:prstGeom>
              <a:blipFill>
                <a:blip r:embed="rId5"/>
                <a:stretch>
                  <a:fillRect r="-6897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C75C8A-E736-053D-A9AA-5A89EEE1685D}"/>
                  </a:ext>
                </a:extLst>
              </p:cNvPr>
              <p:cNvSpPr txBox="1"/>
              <p:nvPr/>
            </p:nvSpPr>
            <p:spPr>
              <a:xfrm>
                <a:off x="6002676" y="2838697"/>
                <a:ext cx="934306" cy="70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C75C8A-E736-053D-A9AA-5A89EEE16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76" y="2838697"/>
                <a:ext cx="934306" cy="700513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A9EA64-3BA4-1F2C-9505-843897556A87}"/>
                  </a:ext>
                </a:extLst>
              </p:cNvPr>
              <p:cNvSpPr txBox="1"/>
              <p:nvPr/>
            </p:nvSpPr>
            <p:spPr>
              <a:xfrm>
                <a:off x="7297221" y="2838697"/>
                <a:ext cx="333361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A9EA64-3BA4-1F2C-9505-84389755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1" y="2838697"/>
                <a:ext cx="333361" cy="248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01EAA7-5ECD-F507-9388-716221B7241B}"/>
                  </a:ext>
                </a:extLst>
              </p:cNvPr>
              <p:cNvSpPr txBox="1"/>
              <p:nvPr/>
            </p:nvSpPr>
            <p:spPr>
              <a:xfrm>
                <a:off x="7297220" y="3078399"/>
                <a:ext cx="33637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01EAA7-5ECD-F507-9388-716221B72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3078399"/>
                <a:ext cx="336374" cy="2482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6DCB1-9A2F-D8FD-E54B-6512B3110C1B}"/>
                  </a:ext>
                </a:extLst>
              </p:cNvPr>
              <p:cNvSpPr txBox="1"/>
              <p:nvPr/>
            </p:nvSpPr>
            <p:spPr>
              <a:xfrm>
                <a:off x="7297220" y="3430993"/>
                <a:ext cx="332976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F6DCB1-9A2F-D8FD-E54B-6512B3110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3430993"/>
                <a:ext cx="332976" cy="2482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1FB328-E853-4DE7-6A3F-4AAD3AC0234C}"/>
              </a:ext>
            </a:extLst>
          </p:cNvPr>
          <p:cNvCxnSpPr>
            <a:stCxn id="8" idx="1"/>
          </p:cNvCxnSpPr>
          <p:nvPr/>
        </p:nvCxnSpPr>
        <p:spPr>
          <a:xfrm flipH="1">
            <a:off x="6780944" y="2962802"/>
            <a:ext cx="516277" cy="14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22EE1E-73CC-5405-162A-69AED56B6C52}"/>
              </a:ext>
            </a:extLst>
          </p:cNvPr>
          <p:cNvCxnSpPr/>
          <p:nvPr/>
        </p:nvCxnSpPr>
        <p:spPr>
          <a:xfrm flipH="1">
            <a:off x="6791217" y="3216899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CC06AC-F61D-46E8-D168-BC404E2C3344}"/>
              </a:ext>
            </a:extLst>
          </p:cNvPr>
          <p:cNvCxnSpPr/>
          <p:nvPr/>
        </p:nvCxnSpPr>
        <p:spPr>
          <a:xfrm flipH="1">
            <a:off x="6791217" y="3545122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A81606-02CE-42FD-E5C1-4CB77B3C6DAE}"/>
              </a:ext>
            </a:extLst>
          </p:cNvPr>
          <p:cNvSpPr txBox="1"/>
          <p:nvPr/>
        </p:nvSpPr>
        <p:spPr>
          <a:xfrm>
            <a:off x="6836027" y="2762499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746C7-D67C-A64A-FAB8-E03CE49C9EA6}"/>
              </a:ext>
            </a:extLst>
          </p:cNvPr>
          <p:cNvSpPr txBox="1"/>
          <p:nvPr/>
        </p:nvSpPr>
        <p:spPr>
          <a:xfrm>
            <a:off x="6825754" y="2992245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4935D2-CDC4-A766-0DD2-25ABAF322607}"/>
              </a:ext>
            </a:extLst>
          </p:cNvPr>
          <p:cNvSpPr txBox="1"/>
          <p:nvPr/>
        </p:nvSpPr>
        <p:spPr>
          <a:xfrm>
            <a:off x="6836027" y="3299273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93994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6F1D-F0F5-DCA5-B6B5-76D9E21B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 for Packed Triples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BCA58-43E5-8F14-8BA0-1126DD82E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So,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from parties’ </a:t>
                </a:r>
                <a:r>
                  <a:rPr lang="en-US" dirty="0" err="1"/>
                  <a:t>sharings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respectively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/>
                  <a:t>?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b="1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BCA58-43E5-8F14-8BA0-1126DD82E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9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3925B2-66B8-41E9-8072-BD72B653A0F2}"/>
                  </a:ext>
                </a:extLst>
              </p:cNvPr>
              <p:cNvSpPr/>
              <p:nvPr/>
            </p:nvSpPr>
            <p:spPr>
              <a:xfrm>
                <a:off x="2681555" y="3505763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3925B2-66B8-41E9-8072-BD72B653A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505763"/>
                <a:ext cx="3244065" cy="1487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9717D-BA01-061D-ED4E-F7958806A975}"/>
                  </a:ext>
                </a:extLst>
              </p:cNvPr>
              <p:cNvSpPr txBox="1"/>
              <p:nvPr/>
            </p:nvSpPr>
            <p:spPr>
              <a:xfrm>
                <a:off x="1441403" y="3841959"/>
                <a:ext cx="730008" cy="60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sz="1013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9717D-BA01-061D-ED4E-F7958806A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03" y="3841959"/>
                <a:ext cx="730008" cy="608180"/>
              </a:xfrm>
              <a:prstGeom prst="rect">
                <a:avLst/>
              </a:prstGeom>
              <a:blipFill>
                <a:blip r:embed="rId4"/>
                <a:stretch>
                  <a:fillRect t="-2041" r="-6897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CB105-F5AF-6912-D73B-38609A37CC8A}"/>
                  </a:ext>
                </a:extLst>
              </p:cNvPr>
              <p:cNvSpPr txBox="1"/>
              <p:nvPr/>
            </p:nvSpPr>
            <p:spPr>
              <a:xfrm>
                <a:off x="6002676" y="3772710"/>
                <a:ext cx="934306" cy="70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13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1013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013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CB105-F5AF-6912-D73B-38609A37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76" y="3772710"/>
                <a:ext cx="934306" cy="700513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3106A4-FC46-E2DE-196B-838E0D431E30}"/>
                  </a:ext>
                </a:extLst>
              </p:cNvPr>
              <p:cNvSpPr txBox="1"/>
              <p:nvPr/>
            </p:nvSpPr>
            <p:spPr>
              <a:xfrm>
                <a:off x="7297221" y="3772710"/>
                <a:ext cx="333361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3106A4-FC46-E2DE-196B-838E0D431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1" y="3772710"/>
                <a:ext cx="333361" cy="248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6D3E8-E29D-3111-64D6-8BF7590E9311}"/>
                  </a:ext>
                </a:extLst>
              </p:cNvPr>
              <p:cNvSpPr txBox="1"/>
              <p:nvPr/>
            </p:nvSpPr>
            <p:spPr>
              <a:xfrm>
                <a:off x="7297220" y="4012412"/>
                <a:ext cx="33637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6D3E8-E29D-3111-64D6-8BF7590E9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4012412"/>
                <a:ext cx="336374" cy="248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B943B4-F9A7-2BA6-F1C0-3FEBE6F9D3D1}"/>
                  </a:ext>
                </a:extLst>
              </p:cNvPr>
              <p:cNvSpPr txBox="1"/>
              <p:nvPr/>
            </p:nvSpPr>
            <p:spPr>
              <a:xfrm>
                <a:off x="7297220" y="4365006"/>
                <a:ext cx="332976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B943B4-F9A7-2BA6-F1C0-3FEBE6F9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20" y="4365006"/>
                <a:ext cx="332976" cy="2482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E7EA9B-7BFF-0AF9-BD90-5CC751FCD8EE}"/>
              </a:ext>
            </a:extLst>
          </p:cNvPr>
          <p:cNvCxnSpPr>
            <a:stCxn id="7" idx="1"/>
          </p:cNvCxnSpPr>
          <p:nvPr/>
        </p:nvCxnSpPr>
        <p:spPr>
          <a:xfrm flipH="1">
            <a:off x="6780944" y="3896815"/>
            <a:ext cx="516277" cy="14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87F4BF-D363-CA39-73E1-CD7AAE130B9B}"/>
              </a:ext>
            </a:extLst>
          </p:cNvPr>
          <p:cNvCxnSpPr/>
          <p:nvPr/>
        </p:nvCxnSpPr>
        <p:spPr>
          <a:xfrm flipH="1">
            <a:off x="6791217" y="4150911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B4F186-6292-171D-46BF-EB280ADD24CB}"/>
              </a:ext>
            </a:extLst>
          </p:cNvPr>
          <p:cNvCxnSpPr/>
          <p:nvPr/>
        </p:nvCxnSpPr>
        <p:spPr>
          <a:xfrm flipH="1">
            <a:off x="6791217" y="4479134"/>
            <a:ext cx="5162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13BE4DF-7DA4-5565-1636-4E79B2C469C3}"/>
              </a:ext>
            </a:extLst>
          </p:cNvPr>
          <p:cNvSpPr/>
          <p:nvPr/>
        </p:nvSpPr>
        <p:spPr>
          <a:xfrm>
            <a:off x="2681555" y="3772710"/>
            <a:ext cx="3244065" cy="2397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525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  <p:bldP spid="7" grpId="0"/>
      <p:bldP spid="8" grpId="0"/>
      <p:bldP spid="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C59BE-6A58-7941-B1B9-C6332D318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AA0F-B05D-E03E-4C87-B255B5DD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 for Packed Triples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5EE18-5C34-27B3-9BFA-9F1C5F311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9"/>
                <a:ext cx="8055581" cy="3263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first need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This is OLE</a:t>
                </a:r>
                <a:r>
                  <a:rPr lang="en-US" dirty="0"/>
                  <a:t>: gives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Then, each party can 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Then, share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5EE18-5C34-27B3-9BFA-9F1C5F311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9"/>
                <a:ext cx="8055581" cy="3263504"/>
              </a:xfrm>
              <a:blipFill>
                <a:blip r:embed="rId2"/>
                <a:stretch>
                  <a:fillRect l="-630" t="-5058" b="-17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1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1EC11-1714-75DA-5977-4D4C8852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B1AE-1A79-4090-E99D-D7BACBBB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 for Packed Triples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1C448-5BA5-9106-E1DE-7EFD3A6B85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9"/>
                <a:ext cx="8055581" cy="326350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Problem!</a:t>
                </a:r>
                <a:r>
                  <a:rPr lang="en-US" dirty="0"/>
                  <a:t>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does this for each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rows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comm.</a:t>
                </a:r>
              </a:p>
              <a:p>
                <a:r>
                  <a:rPr lang="en-US" dirty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packed triples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overhead per underlying triple</a:t>
                </a:r>
              </a:p>
              <a:p>
                <a:r>
                  <a:rPr lang="en-US" b="1" dirty="0"/>
                  <a:t>Root of the issue</a:t>
                </a:r>
                <a:r>
                  <a:rPr lang="en-US" dirty="0"/>
                  <a:t>: </a:t>
                </a:r>
                <a:r>
                  <a:rPr lang="en-US" dirty="0" err="1"/>
                  <a:t>Vandermonde</a:t>
                </a:r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dense</a:t>
                </a:r>
              </a:p>
              <a:p>
                <a:pPr lvl="1"/>
                <a:r>
                  <a:rPr lang="en-US" b="0" dirty="0"/>
                  <a:t>So,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touches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Parties must participate for </a:t>
                </a:r>
                <a:r>
                  <a:rPr lang="en-US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dirty="0">
                    <a:solidFill>
                      <a:srgbClr val="FF0000"/>
                    </a:solidFill>
                  </a:rPr>
                  <a:t> row</a:t>
                </a:r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was only touched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rows, this would work!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participates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rows =&gt;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comm!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1C448-5BA5-9106-E1DE-7EFD3A6B8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9"/>
                <a:ext cx="8055581" cy="3263504"/>
              </a:xfrm>
              <a:blipFill>
                <a:blip r:embed="rId2"/>
                <a:stretch>
                  <a:fillRect l="-630" t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51AB-3FCD-8391-1F26-7A3B818A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Packed Triples from Weakly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60FD4-53A5-B579-814D-55932EAFB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With </a:t>
                </a:r>
                <a:r>
                  <a:rPr lang="en-US" i="1" dirty="0">
                    <a:solidFill>
                      <a:schemeClr val="accent6"/>
                    </a:solidFill>
                  </a:rPr>
                  <a:t>WSI matrices</a:t>
                </a:r>
                <a:r>
                  <a:rPr lang="en-US" dirty="0">
                    <a:solidFill>
                      <a:schemeClr val="accent6"/>
                    </a:solidFill>
                  </a:rPr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articipates</m:t>
                    </m:r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rows =&gt;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comm.</a:t>
                </a:r>
              </a:p>
              <a:p>
                <a:r>
                  <a:rPr lang="en-US" dirty="0"/>
                  <a:t>S</a:t>
                </a:r>
                <a:r>
                  <a:rPr lang="en-US" dirty="0">
                    <a:solidFill>
                      <a:schemeClr val="tx1"/>
                    </a:solidFill>
                  </a:rPr>
                  <a:t>ub-matrices have </a:t>
                </a:r>
                <a:r>
                  <a:rPr lang="en-US" i="1" dirty="0">
                    <a:solidFill>
                      <a:schemeClr val="tx1"/>
                    </a:solidFill>
                  </a:rPr>
                  <a:t>non-optimal </a:t>
                </a:r>
                <a:r>
                  <a:rPr lang="en-US" dirty="0">
                    <a:solidFill>
                      <a:schemeClr val="tx1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out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total triples are random!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This is only the </a:t>
                </a:r>
                <a:r>
                  <a:rPr lang="en-US" i="1" dirty="0">
                    <a:solidFill>
                      <a:schemeClr val="tx1"/>
                    </a:solidFill>
                  </a:rPr>
                  <a:t>first level</a:t>
                </a:r>
                <a:r>
                  <a:rPr lang="en-US" dirty="0">
                    <a:solidFill>
                      <a:schemeClr val="tx1"/>
                    </a:solidFill>
                  </a:rPr>
                  <a:t> of extraction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the </a:t>
                </a:r>
                <a:r>
                  <a:rPr lang="en-US" i="1" dirty="0">
                    <a:solidFill>
                      <a:schemeClr val="tx1"/>
                    </a:solidFill>
                  </a:rPr>
                  <a:t>second </a:t>
                </a:r>
                <a:r>
                  <a:rPr lang="en-US" dirty="0">
                    <a:solidFill>
                      <a:schemeClr val="tx1"/>
                    </a:solidFill>
                  </a:rPr>
                  <a:t>level: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[CP17] triple extraction to get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)⋅(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random triples from these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comm.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60FD4-53A5-B579-814D-55932EAFB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E23F-676D-386C-222F-CA65A9D5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Approach: Bracha Party Virtualization [Bra87, SY25]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81ADF-8437-A98D-4031-D6381CC4C8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Assign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real parties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committees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committee corresponds to a </a:t>
                </a:r>
                <a:r>
                  <a:rPr lang="en-US" i="1" dirty="0"/>
                  <a:t>virtual party</a:t>
                </a:r>
                <a:r>
                  <a:rPr lang="en-US" dirty="0"/>
                  <a:t> in an </a:t>
                </a:r>
                <a:r>
                  <a:rPr lang="en-US" i="1" dirty="0"/>
                  <a:t>outer </a:t>
                </a:r>
                <a:r>
                  <a:rPr lang="en-US" dirty="0"/>
                  <a:t>MPC</a:t>
                </a:r>
                <a:r>
                  <a:rPr lang="en-US" i="1" dirty="0"/>
                  <a:t> </a:t>
                </a:r>
                <a:r>
                  <a:rPr lang="en-US" dirty="0"/>
                  <a:t>protocol that generates packed triples</a:t>
                </a:r>
              </a:p>
              <a:p>
                <a:pPr lvl="1"/>
                <a:r>
                  <a:rPr lang="en-US" dirty="0"/>
                  <a:t>Each virtual parties emulated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real parties in that committee</a:t>
                </a:r>
              </a:p>
              <a:p>
                <a:r>
                  <a:rPr lang="en-US" dirty="0"/>
                  <a:t>Can show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</a:t>
                </a:r>
                <a:r>
                  <a:rPr lang="en-US" i="1" dirty="0"/>
                  <a:t>virtual parties</a:t>
                </a:r>
                <a:r>
                  <a:rPr lang="en-US" dirty="0"/>
                  <a:t> are “honest”</a:t>
                </a:r>
              </a:p>
              <a:p>
                <a:r>
                  <a:rPr lang="en-US" dirty="0"/>
                  <a:t>Results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overhead vs 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overhead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81ADF-8437-A98D-4031-D6381CC4C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5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10E2-5363-4BED-21CF-BDBA8EA9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Weakly Super-Invertible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BF41FE-12F5-AB02-7347-6D24509CFC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700" dirty="0"/>
                  <a:t>Observation: can use matrices based on 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sz="2700" dirty="0"/>
                  <a:t>-way robust cuckoo hashing [Yeo23]</a:t>
                </a:r>
              </a:p>
              <a:p>
                <a:pPr lvl="1"/>
                <a:r>
                  <a:rPr lang="en-US" sz="2400" dirty="0"/>
                  <a:t>Widely used in practice for e.g., PSI and PIR</a:t>
                </a:r>
              </a:p>
              <a:p>
                <a:pPr lvl="1"/>
                <a:r>
                  <a:rPr lang="en-US" sz="2400" dirty="0"/>
                  <a:t>Robustness hard to prove for concrete (and widely used) parameters such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Use large-scale experiments to verify the property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BF41FE-12F5-AB02-7347-6D24509CF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9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5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208EF-3673-989D-8A84-5116EE7E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2EFF-0D48-3493-E41B-57F4BC58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C199C-1362-4BF8-DFC6-7A62440C6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700" dirty="0"/>
                  <a:t>Sharing Transformation’s online phase assumes </a:t>
                </a:r>
                <a:r>
                  <a:rPr lang="en-US" sz="2700" dirty="0">
                    <a:solidFill>
                      <a:srgbClr val="FF0000"/>
                    </a:solidFill>
                  </a:rPr>
                  <a:t>non-trivial correlated randomness </a:t>
                </a:r>
                <a:r>
                  <a:rPr lang="en-US" sz="2700" dirty="0"/>
                  <a:t>amongst parties</a:t>
                </a:r>
                <a:endParaRPr lang="en-US" sz="2700" dirty="0">
                  <a:solidFill>
                    <a:srgbClr val="FF0000"/>
                  </a:solidFill>
                </a:endParaRPr>
              </a:p>
              <a:p>
                <a:r>
                  <a:rPr lang="en-US" sz="2700" dirty="0" err="1"/>
                  <a:t>SuperPack</a:t>
                </a:r>
                <a:r>
                  <a:rPr lang="en-US" sz="2700" dirty="0"/>
                  <a:t> instantiates their offline phase but it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700" dirty="0"/>
                  <a:t> communication</a:t>
                </a:r>
              </a:p>
              <a:p>
                <a:r>
                  <a:rPr lang="en-US" sz="3000" dirty="0"/>
                  <a:t>(Assume preprocessing uses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3000" dirty="0"/>
                  <a:t> FHE)</a:t>
                </a:r>
              </a:p>
              <a:p>
                <a:pPr lvl="1"/>
                <a:r>
                  <a:rPr lang="en-US" sz="2700" dirty="0"/>
                  <a:t>Ideally just &lt;= (V)OLE</a:t>
                </a:r>
              </a:p>
              <a:p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C199C-1362-4BF8-DFC6-7A62440C6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3113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079A-96ED-81D7-C419-A36C3636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Communication</a:t>
            </a:r>
          </a:p>
        </p:txBody>
      </p:sp>
      <p:pic>
        <p:nvPicPr>
          <p:cNvPr id="5" name="Content Placeholder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D2D78017-A291-EA8D-A644-9558780C0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57751"/>
            <a:ext cx="7577233" cy="2626496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62D1BB-1D00-51B2-CE66-6DF28E6D43B4}"/>
              </a:ext>
            </a:extLst>
          </p:cNvPr>
          <p:cNvSpPr/>
          <p:nvPr/>
        </p:nvSpPr>
        <p:spPr>
          <a:xfrm>
            <a:off x="2054942" y="1661653"/>
            <a:ext cx="855407" cy="1498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C359C-C98C-659A-99CA-30324527F203}"/>
              </a:ext>
            </a:extLst>
          </p:cNvPr>
          <p:cNvSpPr txBox="1"/>
          <p:nvPr/>
        </p:nvSpPr>
        <p:spPr>
          <a:xfrm>
            <a:off x="1789471" y="1148037"/>
            <a:ext cx="99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Linear growth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C3A123-E297-528F-F3EA-1326D5DF9281}"/>
              </a:ext>
            </a:extLst>
          </p:cNvPr>
          <p:cNvSpPr/>
          <p:nvPr/>
        </p:nvSpPr>
        <p:spPr>
          <a:xfrm>
            <a:off x="2782530" y="1593146"/>
            <a:ext cx="698090" cy="149875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189D7-7CDC-FEC0-B9D8-16A153D40C34}"/>
              </a:ext>
            </a:extLst>
          </p:cNvPr>
          <p:cNvSpPr txBox="1"/>
          <p:nvPr/>
        </p:nvSpPr>
        <p:spPr>
          <a:xfrm>
            <a:off x="3203375" y="1366498"/>
            <a:ext cx="100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15935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35D96-9A72-36AD-4A32-E0FB555DE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47A1-3C8E-620E-EA9D-350C5DFF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Computation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147A1B4E-C0C8-91A6-9B21-3970749B5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393636"/>
            <a:ext cx="7391400" cy="30194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CE54C-21CA-549A-0571-E0B241B0EFA0}"/>
              </a:ext>
            </a:extLst>
          </p:cNvPr>
          <p:cNvSpPr txBox="1"/>
          <p:nvPr/>
        </p:nvSpPr>
        <p:spPr>
          <a:xfrm>
            <a:off x="628650" y="1553496"/>
            <a:ext cx="1662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Better runtime for bigger circuits and constrained network</a:t>
            </a:r>
          </a:p>
        </p:txBody>
      </p:sp>
    </p:spTree>
    <p:extLst>
      <p:ext uri="{BB962C8B-B14F-4D97-AF65-F5344CB8AC3E}">
        <p14:creationId xmlns:p14="http://schemas.microsoft.com/office/powerpoint/2010/main" val="5190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4EE8-7ABC-B25A-624E-ACC8FDCE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5DA44-E5A3-D135-FF88-4F421007B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0070C0"/>
                </a:solidFill>
              </a:rPr>
              <a:t>eprint.iacr.org</a:t>
            </a:r>
            <a:r>
              <a:rPr lang="en-US" sz="1800" dirty="0">
                <a:solidFill>
                  <a:srgbClr val="0070C0"/>
                </a:solidFill>
              </a:rPr>
              <a:t>/2024/503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92A3-1691-5C81-0799-8A5FDD8D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E009D4-C550-E06F-F176-567AB008E58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00" dirty="0"/>
                  <a:t>Particularly, an offline phase with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100" dirty="0"/>
                  <a:t> comm. overhead from OLE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E009D4-C550-E06F-F176-567AB008E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06" t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5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C436-4028-F197-88C2-3428BA9F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3D1B9-F762-A71D-1245-3140A6A1D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shares reveal nothing about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;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shares determine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, parties can </a:t>
                </a:r>
                <a:r>
                  <a:rPr lang="en-US" i="1" dirty="0"/>
                  <a:t>locally</a:t>
                </a:r>
                <a:r>
                  <a:rPr lang="en-US" dirty="0"/>
                  <a:t> compute linear combs</a:t>
                </a:r>
              </a:p>
              <a:p>
                <a:endParaRPr lang="en-US" sz="375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Cannot locally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would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“shares” to recover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3D1B9-F762-A71D-1245-3140A6A1D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Office worker female with solid fill">
            <a:extLst>
              <a:ext uri="{FF2B5EF4-FFF2-40B4-BE49-F238E27FC236}">
                <a16:creationId xmlns:a16="http://schemas.microsoft.com/office/drawing/2014/main" id="{3A3FFAE9-921C-B07E-25AC-366D39C0F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1308" y="1914525"/>
            <a:ext cx="550069" cy="550069"/>
          </a:xfrm>
          <a:prstGeom prst="rect">
            <a:avLst/>
          </a:prstGeom>
        </p:spPr>
      </p:pic>
      <p:pic>
        <p:nvPicPr>
          <p:cNvPr id="7" name="Graphic 6" descr="Office worker male with solid fill">
            <a:extLst>
              <a:ext uri="{FF2B5EF4-FFF2-40B4-BE49-F238E27FC236}">
                <a16:creationId xmlns:a16="http://schemas.microsoft.com/office/drawing/2014/main" id="{B063F077-06CF-A43D-EB1E-B21FA091D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8561" y="1914525"/>
            <a:ext cx="550068" cy="550068"/>
          </a:xfrm>
          <a:prstGeom prst="rect">
            <a:avLst/>
          </a:prstGeom>
        </p:spPr>
      </p:pic>
      <p:pic>
        <p:nvPicPr>
          <p:cNvPr id="8" name="Graphic 7" descr="Office worker male with solid fill">
            <a:extLst>
              <a:ext uri="{FF2B5EF4-FFF2-40B4-BE49-F238E27FC236}">
                <a16:creationId xmlns:a16="http://schemas.microsoft.com/office/drawing/2014/main" id="{CC580E21-8053-A4CA-0CF2-933978664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6412" y="1912560"/>
            <a:ext cx="550068" cy="550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66435-04A0-8C53-64BA-0D36017457BD}"/>
              </a:ext>
            </a:extLst>
          </p:cNvPr>
          <p:cNvSpPr txBox="1"/>
          <p:nvPr/>
        </p:nvSpPr>
        <p:spPr>
          <a:xfrm>
            <a:off x="7293894" y="2187594"/>
            <a:ext cx="50251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F8EAA3-E95E-D912-4874-CD7F4FD45E17}"/>
                  </a:ext>
                </a:extLst>
              </p:cNvPr>
              <p:cNvSpPr txBox="1"/>
              <p:nvPr/>
            </p:nvSpPr>
            <p:spPr>
              <a:xfrm>
                <a:off x="6584814" y="733358"/>
                <a:ext cx="7018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F8EAA3-E95E-D912-4874-CD7F4FD4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14" y="733358"/>
                <a:ext cx="701862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8E46B4-9840-8AE5-BD4C-640A8522B297}"/>
                  </a:ext>
                </a:extLst>
              </p:cNvPr>
              <p:cNvSpPr txBox="1"/>
              <p:nvPr/>
            </p:nvSpPr>
            <p:spPr>
              <a:xfrm>
                <a:off x="5630288" y="1513240"/>
                <a:ext cx="7018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8E46B4-9840-8AE5-BD4C-640A8522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88" y="1513240"/>
                <a:ext cx="701862" cy="323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85158A-CD9E-E807-C8C5-22945555950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5606343" y="1543050"/>
            <a:ext cx="1329403" cy="371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6E3E7E96-4C0A-1D70-6E33-B03AD496D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0711" y="992982"/>
            <a:ext cx="550068" cy="55006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9EC97C-0018-26BF-7A2D-D09391D2401B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6533595" y="1543050"/>
            <a:ext cx="402150" cy="371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A891F9-1BD2-1CAE-0086-DED3970D8AB2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6935745" y="1543050"/>
            <a:ext cx="1135701" cy="369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388DCF-8F2E-FE13-4A47-D5FB6EF02828}"/>
                  </a:ext>
                </a:extLst>
              </p:cNvPr>
              <p:cNvSpPr txBox="1"/>
              <p:nvPr/>
            </p:nvSpPr>
            <p:spPr>
              <a:xfrm>
                <a:off x="6455835" y="1731726"/>
                <a:ext cx="7018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388DCF-8F2E-FE13-4A47-D5FB6EF02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835" y="1731726"/>
                <a:ext cx="701862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1D0F75-FED9-4C42-8E0A-ED819868B17B}"/>
                  </a:ext>
                </a:extLst>
              </p:cNvPr>
              <p:cNvSpPr txBox="1"/>
              <p:nvPr/>
            </p:nvSpPr>
            <p:spPr>
              <a:xfrm>
                <a:off x="7665420" y="1528087"/>
                <a:ext cx="7018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1D0F75-FED9-4C42-8E0A-ED819868B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20" y="1528087"/>
                <a:ext cx="701862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5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4068-15ED-D828-933C-EBC5157D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 of Sharing Trans. and  </a:t>
            </a:r>
            <a:r>
              <a:rPr lang="en-US" dirty="0" err="1"/>
              <a:t>SuperPack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864AB-3410-0D00-FE25-E0F017709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Generating Packed Beaver Triples: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1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100" b="1" i="1">
                        <a:latin typeface="Cambria Math" panose="02040503050406030204" pitchFamily="18" charset="0"/>
                      </a:rPr>
                      <m:t>,[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100" dirty="0"/>
                  <a:t> where random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100" b="1" dirty="0"/>
                  <a:t> </a:t>
                </a:r>
                <a:r>
                  <a:rPr lang="en-US" sz="2100" dirty="0"/>
                  <a:t>and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100" b="1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Note: </a:t>
                </a:r>
                <a:r>
                  <a:rPr lang="en-US" sz="2400" dirty="0" err="1"/>
                  <a:t>SuperPack</a:t>
                </a:r>
                <a:r>
                  <a:rPr lang="en-US" sz="2400" dirty="0"/>
                  <a:t> offline phase requires another step that </a:t>
                </a:r>
                <a:r>
                  <a:rPr lang="en-US" sz="2400" i="1" dirty="0"/>
                  <a:t>necessarily</a:t>
                </a:r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overhead </a:t>
                </a:r>
              </a:p>
              <a:p>
                <a:pPr lvl="1"/>
                <a:r>
                  <a:rPr lang="en-US" sz="2100" dirty="0"/>
                  <a:t>(generates packings </a:t>
                </a:r>
                <a:r>
                  <a:rPr lang="en-US" sz="2100" i="1" dirty="0"/>
                  <a:t>per wire</a:t>
                </a:r>
                <a:r>
                  <a:rPr lang="en-US" sz="2100" dirty="0"/>
                  <a:t> in C)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864AB-3410-0D00-FE25-E0F017709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2907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1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6D34-E824-723C-F3F2-40E9C973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3F214-9170-0EAE-1752-E9CCBF63BD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Introduce </a:t>
                </a:r>
                <a:r>
                  <a:rPr lang="en-US" sz="2400" i="1" dirty="0">
                    <a:solidFill>
                      <a:schemeClr val="accent4"/>
                    </a:solidFill>
                  </a:rPr>
                  <a:t>weakly</a:t>
                </a:r>
                <a:r>
                  <a:rPr lang="en-US" sz="2400" i="1" dirty="0"/>
                  <a:t> </a:t>
                </a:r>
                <a:r>
                  <a:rPr lang="en-US" sz="2400" dirty="0"/>
                  <a:t>super-invertible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matrices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sparse super-invertible matrices</a:t>
                </a:r>
              </a:p>
              <a:p>
                <a:pPr lvl="1"/>
                <a:r>
                  <a:rPr lang="en-US" sz="2000" dirty="0"/>
                  <a:t>(of independent interest!)</a:t>
                </a:r>
              </a:p>
              <a:p>
                <a:r>
                  <a:rPr lang="en-US" sz="2400" dirty="0"/>
                  <a:t>We generate packed beaver triples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comm. overhead</a:t>
                </a:r>
                <a:r>
                  <a:rPr lang="en-US" sz="2400" dirty="0"/>
                  <a:t>!</a:t>
                </a:r>
              </a:p>
              <a:p>
                <a:pPr lvl="1"/>
                <a:r>
                  <a:rPr lang="en-US" sz="2000" dirty="0"/>
                  <a:t>With Sharing Trans, yields end-to-end MPC protocol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 the OLE model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comm. total overhead</a:t>
                </a:r>
                <a:endParaRPr lang="en-US" sz="2000" dirty="0"/>
              </a:p>
              <a:p>
                <a:r>
                  <a:rPr lang="en-US" sz="2400" dirty="0"/>
                  <a:t>We implement our triple protocol and show concrete improvements over </a:t>
                </a:r>
                <a:r>
                  <a:rPr lang="en-US" sz="2400" dirty="0" err="1"/>
                  <a:t>SuperPack</a:t>
                </a:r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3F214-9170-0EAE-1752-E9CCBF63B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113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07A55-89D7-F0D3-A585-7277865CD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C450-86FA-0504-2DFA-A2888E1D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Super-Invertible Matrices [DN07]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77CD0-9C2A-E390-F5D1-AB457C2F2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 </a:t>
                </a:r>
                <a:r>
                  <a:rPr lang="en-US" dirty="0"/>
                  <a:t>[DN07]: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super-invertible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satisfies that </a:t>
                </a:r>
                <a:r>
                  <a:rPr lang="en-US" i="1" dirty="0"/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sub-matrix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/>
                  <a:t> consisting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invertible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77CD0-9C2A-E390-F5D1-AB457C2F2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3D6FDA-AFD0-3838-A8C8-AF885FAB40E2}"/>
                  </a:ext>
                </a:extLst>
              </p:cNvPr>
              <p:cNvSpPr/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3D6FDA-AFD0-3838-A8C8-AF885FAB4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555" y="3382472"/>
                <a:ext cx="3244065" cy="1487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858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6281</TotalTime>
  <Words>1853</Words>
  <Application>Microsoft Macintosh PowerPoint</Application>
  <PresentationFormat>On-screen Show (16:9)</PresentationFormat>
  <Paragraphs>374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Cambria Math</vt:lpstr>
      <vt:lpstr>Aptos Display</vt:lpstr>
      <vt:lpstr>Aptos</vt:lpstr>
      <vt:lpstr>Arial</vt:lpstr>
      <vt:lpstr>Office Theme</vt:lpstr>
      <vt:lpstr>Weakly Super-Invertible Matrices and Constant Communication Dishonest Majority MPC</vt:lpstr>
      <vt:lpstr>Motivation</vt:lpstr>
      <vt:lpstr>Motivation</vt:lpstr>
      <vt:lpstr>Motivation</vt:lpstr>
      <vt:lpstr>Can we do Better?</vt:lpstr>
      <vt:lpstr>Packed Secret Sharing</vt:lpstr>
      <vt:lpstr>Bottleneck of Sharing Trans. and  SuperPack</vt:lpstr>
      <vt:lpstr>Our Results</vt:lpstr>
      <vt:lpstr>Super-Invertible Matrices [DN07]</vt:lpstr>
      <vt:lpstr>Super-Invertible Matrices [DN07]</vt:lpstr>
      <vt:lpstr>Super-Invertible Matrices [DN07]</vt:lpstr>
      <vt:lpstr>Super-Invertible Matrices [DN07]</vt:lpstr>
      <vt:lpstr>Super-Invertible Matrices [DN07]</vt:lpstr>
      <vt:lpstr>Super-Invertible Matrices [DN07]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Weakly Super-Invertible Matrices</vt:lpstr>
      <vt:lpstr>1) Null vectors with small L_0 norm</vt:lpstr>
      <vt:lpstr>Null vectors with large L_0 norm</vt:lpstr>
      <vt:lpstr>A Naïve Approach for Packed Triples</vt:lpstr>
      <vt:lpstr>A Naïve Approach for Packed Triples</vt:lpstr>
      <vt:lpstr>A Naïve Approach for Packed Triples</vt:lpstr>
      <vt:lpstr>A Naïve Approach for Packed Triples</vt:lpstr>
      <vt:lpstr>A Naïve Approach for Packed Triples</vt:lpstr>
      <vt:lpstr>Packed Triples from Weakly Super-Invertible Matrices</vt:lpstr>
      <vt:lpstr>Other Approach: Bracha Party Virtualization [Bra87, SY25]</vt:lpstr>
      <vt:lpstr>Practical Weakly Super-Invertible Matrices</vt:lpstr>
      <vt:lpstr>Experiments: Communication</vt:lpstr>
      <vt:lpstr>Experiments: Computation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Bienstock</dc:creator>
  <cp:lastModifiedBy>Alexander Bienstock</cp:lastModifiedBy>
  <cp:revision>305</cp:revision>
  <dcterms:created xsi:type="dcterms:W3CDTF">2024-10-23T16:27:54Z</dcterms:created>
  <dcterms:modified xsi:type="dcterms:W3CDTF">2025-05-05T21:55:10Z</dcterms:modified>
</cp:coreProperties>
</file>