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415" r:id="rId2"/>
    <p:sldId id="1303" r:id="rId3"/>
    <p:sldId id="1304" r:id="rId4"/>
    <p:sldId id="1305" r:id="rId5"/>
    <p:sldId id="1131" r:id="rId6"/>
    <p:sldId id="1134" r:id="rId7"/>
    <p:sldId id="1135" r:id="rId8"/>
    <p:sldId id="1307" r:id="rId9"/>
    <p:sldId id="1318" r:id="rId10"/>
    <p:sldId id="1323" r:id="rId11"/>
    <p:sldId id="1310" r:id="rId12"/>
    <p:sldId id="1308" r:id="rId13"/>
    <p:sldId id="1309" r:id="rId14"/>
    <p:sldId id="1321" r:id="rId15"/>
    <p:sldId id="1322" r:id="rId16"/>
    <p:sldId id="1324" r:id="rId17"/>
    <p:sldId id="1330" r:id="rId18"/>
    <p:sldId id="1331" r:id="rId19"/>
    <p:sldId id="1333" r:id="rId20"/>
    <p:sldId id="1334" r:id="rId21"/>
    <p:sldId id="1336" r:id="rId22"/>
    <p:sldId id="133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9FC"/>
    <a:srgbClr val="2676C2"/>
    <a:srgbClr val="215F9A"/>
    <a:srgbClr val="FBF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0"/>
    <p:restoredTop sz="94632"/>
  </p:normalViewPr>
  <p:slideViewPr>
    <p:cSldViewPr snapToGrid="0">
      <p:cViewPr>
        <p:scale>
          <a:sx n="140" d="100"/>
          <a:sy n="140" d="100"/>
        </p:scale>
        <p:origin x="944" y="136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BDA8-968E-8B49-BA72-D4C299DAAFE2}" type="datetimeFigureOut">
              <a:rPr lang="en-US" smtClean="0"/>
              <a:t>5/3/25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0B956-10C0-0E40-9699-5F4961F0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1CE44-CF48-3EBE-4B08-D920AFCB0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BD83A-B063-2CB1-881E-21C6DC4C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957610-93E3-DB98-AED2-72857B9BE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start with the problem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C5C77-6796-3F68-AB60-9E3C6D781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64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C9730-DC2E-4754-9054-861443A34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559A79-2C31-B9A5-769B-DE4B9C79B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93D53-38D9-A77E-5A4F-66316B7CD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CCFB2-54C2-13B6-C25D-0670B30F1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20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D9DDD-5360-7786-458A-7BEAE9E12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A23FC-9EFD-938D-9B3E-EFE12BCB9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FB62B-E841-032B-0593-59D5C5CF6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Clearly, adaptive corruption is more realistic, as a real-world attacker will be adaptive.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change this state of affairs, by proposing a new protocol-proof co-design to be able to prove adaptive security of threshold cryptographic protocols, and use these techniques to prove threshold BLS, threshold Schnorr adaptively secure.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347D1-80C7-21DD-689E-416EBA6A7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0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1DAE2-A459-30F2-BA75-715A06967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CE18C-841C-6C22-2D0C-01F135979C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023D98-9851-F1CC-C090-00B2396EC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This is similar to [DR24], we have two (actually three) secret keys per party,  and the public key has the following structure.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3B296-8224-C334-E044-FADD9052E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06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857A9-A238-B323-9840-78CDB3943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B423DD-62BC-C9DA-3CE5-A269939C0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3EF197-C565-F2C2-BC00-79C33C892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This is similar to [DR24], we have two (actually three) secret keys per party,  and the public key has the following structure.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96692-C47E-E290-4045-7A88747AC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48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7399B-84BE-890C-1625-85343049D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5CF9D-60DB-80EE-8493-12FD9328A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5DE58-AE49-8D96-D920-49C2C23A7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98486-735C-4A1A-C69F-39FB0B895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1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049E0-DEA3-DF41-89E3-C1D122B7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957CFC-F199-19C1-0C76-75F02AB43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C1B56-9572-D9F0-077A-A339CF507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69E5-7D26-F2B2-BD1B-8DCA486CA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19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BD0E7-019E-0D72-17E5-4F7877D2E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B78E9F-CFBC-0F09-891F-980240323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21027-B31E-4BC4-77C3-BBE8E4AE3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CBA29-BCF8-7107-6F0E-774E2D57A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8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9B55E-A120-AE57-4B0F-ED96E3CB0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584936-DFB0-38BB-5114-1D08B1E5C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8B396-D1BC-87FA-DB3D-9E6DAC4D9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87969-A74F-CF5A-A89F-A4723E8FA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6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D1799-80C1-C4F2-AEC0-11174B121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11A0C9-0757-B097-84C7-E1EB4444C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0422F4-AAEC-6456-2750-0982B4712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2B022-5484-1BCA-5395-63B302CA1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31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55232-666E-992C-63D6-DF0F8928A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26C46C-2B0F-B7BD-C581-E6FCA3C78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5B39E-3622-BEAB-2B23-B6A3297B5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70B2A-0C8E-67E0-DFC6-4083D4C58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3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B82C1-A7F5-068E-44E0-6A6AC1972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CD200C-429D-B083-50AC-4BC9E01D0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1561F-70D0-14B6-B935-E27EE1FE3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start with the problem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9586-74B4-06F8-CA8F-9AEB70E6D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60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A5726-67E6-5D56-64EF-402D369D7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8C682-4774-8D12-C56A-6B67A7B4C8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63BC63-36D3-5DE2-AE02-42E0DFD62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E3E78-8F0C-3C8F-02E3-431AED8E0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83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888C6-239F-C5E6-C83F-94C09C841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17590E-2B57-81A1-A5AC-F528FFB55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702491-1980-C0ED-3233-1F2DF9739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will start by describing the standard Bellare-Nevel threshold Schnorr scheme. It is very simple and natural.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Briefly recall that a Schnorr signature is 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R,z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where R=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g^r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 for some random r.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So, in BN scheme, signers first compute R in two steps.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(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) First, each party samples a random 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, and commits to g^{</a:t>
            </a:r>
            <a:r>
              <a:rPr lang="en-US" b="0" dirty="0" err="1">
                <a:solidFill>
                  <a:srgbClr val="CCCCCC"/>
                </a:solidFill>
                <a:effectLst/>
                <a:latin typeface="Monaco" pitchFamily="2" charset="77"/>
              </a:rPr>
              <a:t>r_i</a:t>
            </a:r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} using H(R)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18B1E-0622-741F-02DC-1F96D5277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8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1CCDE-55A2-6441-F2A4-BC66887D9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4EA583-FE32-E14E-BED6-E8BBD1EE7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A72D5-5788-9D88-5837-B5ABDB31C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the problem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F83B6-2AAC-459B-7EB5-9DEA7E6EE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2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7D5A9-E070-058B-4ED6-916A4BD6A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375E6E-C997-1DDB-B44F-83FD5DBDC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966537-44CD-C9C6-4A45-1AAF7CC7B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So what is static vs adaptive security.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say that an adversary is static, if the the adversary needs to decide who to corrupt before the protocol begins.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For example, in this n-party protocol, the adversary first decides the set of corrupt parties C, and only then we start run the protocol.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Contrary to this, an adaptive adversary has no restriction on the corruption timing. For example, the adversary may first corrupt party 3, and then let the protocol run a protocol run for a while, -&gt;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A07C0-A7B0-9FF0-6FB6-D34300032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351B3-EB71-387E-C0E6-72D6B8C48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64CB8B-6220-EDF1-BAAE-8FB83492C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4338F1-A045-F988-053B-C2F7245A9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before deciding to corrupt party 2, and then similarly party 4.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E98F7-F923-9418-6249-EF2B163A3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3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EDB39-FFF1-4A85-B1FC-531029E7B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E1AD4-3CE3-FB79-AAD2-59789AB77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C4BCD-5E2E-1BDC-598B-02897A102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Clearly, adaptive corruption is more realistic, as a real-world attacker will be adaptive.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change this state of affairs, by proposing a new protocol-proof co-design to be able to prove adaptive security of threshold cryptographic protocols, and use these techniques to prove threshold BLS, threshold Schnorr adaptively secure.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7DBE4-6570-4410-956E-9A2992E2A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B33A3-01E4-B4A6-14D7-FBFA3A412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CDB75-4259-AE9D-D0D5-D3A475D66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CAC1A-CE4A-981F-9AEF-244293B1F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Clearly, adaptive corruption is more realistic, as a real-world attacker will be adaptive.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change this state of affairs, by proposing a new protocol-proof co-design to be able to prove adaptive security of threshold cryptographic protocols, and use these techniques to prove threshold BLS, threshold Schnorr adaptively secure.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16BED-BB40-0FDD-FF9F-5B250366D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2FEC4-6326-43D3-81E2-824BFCA59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67F83-7475-D0D0-5EB8-73732F683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CC15A8-6733-1FE7-3D1C-F679CAB1E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Clearly, adaptive corruption is more realistic, as a real-world attacker will be adaptive.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change this state of affairs, by proposing a new protocol-proof co-design to be able to prove adaptive security of threshold cryptographic protocols, and use these techniques to prove threshold BLS, threshold Schnorr adaptively secure.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7DCA-89F1-5F22-5B6C-BE60BA05D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A75A0-D6B4-1BBB-E039-7F1815C76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78CC9-9CE5-1EC1-7109-5A981098B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ABF7F-6126-42A1-6086-6CB81FAB2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Clearly, adaptive corruption is more realistic, as a real-world attacker will be adaptive. </a:t>
            </a:r>
          </a:p>
          <a:p>
            <a:endParaRPr lang="en-US" b="0" dirty="0">
              <a:solidFill>
                <a:srgbClr val="CCCCCC"/>
              </a:solidFill>
              <a:effectLst/>
              <a:latin typeface="Monaco" pitchFamily="2" charset="77"/>
            </a:endParaRPr>
          </a:p>
          <a:p>
            <a:r>
              <a:rPr lang="en-US" b="0" dirty="0">
                <a:solidFill>
                  <a:srgbClr val="CCCCCC"/>
                </a:solidFill>
                <a:effectLst/>
                <a:latin typeface="Monaco" pitchFamily="2" charset="77"/>
              </a:rPr>
              <a:t>We change this state of affairs, by proposing a new protocol-proof co-design to be able to prove adaptive security of threshold cryptographic protocols, and use these techniques to prove threshold BLS, threshold Schnorr adaptively secure.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C78BB-C457-03B5-DC2E-B4ABCECCC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FF64-47A8-E445-9E4C-CE3C0776A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4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114E-2358-AEA2-9DDA-7142BD200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2BD04-EADF-A061-5DDD-E80683649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F7C74-4E20-0FE2-7737-EFECC622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A7B5D-EA56-BDAE-27A9-1333A61A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A87E8-5F98-0846-7CC5-7611EC21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071C7-42B6-435E-3BB4-663FC4F1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D6123-4855-5534-3E90-BD3099EDD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292BA-3D8A-FCF1-08BF-33304299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7C354-64F7-D003-9C8D-3F47BD12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20ED1-E8D1-051C-1963-33125D1E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2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4261F-012F-964E-1F68-F8E19E512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A2792-DE46-DD8C-6FAF-79E517DF5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E4D2C-4B22-2452-5E7A-934BAFFC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0109A-B117-4ED6-B646-B994C3A4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A161-7A82-C369-1CDA-AA56A785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8162-DF51-92CC-DE66-58D88721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EC67-FF67-2BB3-1956-A410EF239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0C4DE-FF81-75E7-455E-A5D64F1F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EEDB5-A2BA-24CE-F840-783275E4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52F80-8A68-EEC7-E832-EB3DA195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6C2A-3396-D42C-2CDB-3665249D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E2DC9-9718-D1AE-DE5D-CE0F0244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C36B9-C3C5-31FD-E3F3-A06F4F5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43BC-DD29-E3FC-D8E3-DD696E897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1DD7A-324C-F097-5AF2-E000DAA8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3AF4-CE3D-B4CC-9ECE-778ABFA9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1E44-A2F3-5C3B-375A-33ACF77DB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7BD6C-F787-6FC3-DB3E-6D1A3E7F0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90505-7329-7BE6-C471-DAE3B81A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05B05-3FBE-3E1A-AA6E-3C1FBFE1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555EB-EEB2-508E-21B3-030EC1F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8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866B-7B02-7B6E-17A5-CDC13363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17EB2-0252-635B-AA00-AF4958B9C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8B2FF-8173-065B-F2D9-8C390D99C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BDB19-B234-E534-6315-0B1BFCEFB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49EE5-F214-FF35-CC5F-88CA88236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3D66FF-F69A-90D7-4765-9886D990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5/3/25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F04DB-ED41-A9E6-FEF8-BF58ED54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2640E-FD39-8468-CEB4-1CAC3CEC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4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C2B4-FB21-1D0A-7E98-F0E6CFC9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B219B-6EE7-3FCA-FE17-AB145749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5/3/25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85ECE-D428-B605-7FF6-3105BBEF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BCAF1-3545-6C39-7AF7-0DC21FCC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4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931CE-FB27-5FB5-E380-C3AF4773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5/3/25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FF27D-6DC0-71F4-F21F-620C508D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37637-5312-9872-C614-C2C8E105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F540-654C-98FC-2EFC-CACE6397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4B84B-B43A-E7AD-7A63-08D69135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D53D5-E7B2-690E-5982-D06F0F53B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61513-3E6C-1BE0-E418-D8A17226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92C04-EF74-72B6-57C3-0DA89EF9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72EA8-F162-B4FF-E180-007644F1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DCDE-86FE-9D93-3620-CC52F760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0D2DC-ABAB-38D3-D753-DD26A84FE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25553-D5AC-75BD-8DF4-C69D154A3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44D2E-486F-A552-2D62-5FA54085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4C48-5F53-D344-9740-317872E62C6A}" type="datetimeFigureOut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0AFB0-09B1-1A0D-166C-994CA19E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C3F71-C678-933C-7F10-379F7ABB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6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EB053-2F06-58C1-1D6A-0D5592B08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FE194-D122-82ED-5E28-D9DAA97D7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93206-95E1-FB08-865A-5035E05F2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34C48-5F53-D344-9740-317872E62C6A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10AC5-CB38-9A5B-E46F-4F002CAD3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EC410-93F0-0C81-8791-E6CCDCFD6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47981-D7A4-0245-950A-5D61611D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hyperlink" Target="mailto:souravd2@Illinois.edu" TargetMode="External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16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18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17.sv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19.sv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81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77.svg"/><Relationship Id="rId1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5.png"/><Relationship Id="rId3" Type="http://schemas.openxmlformats.org/officeDocument/2006/relationships/image" Target="../media/image84.png"/><Relationship Id="rId7" Type="http://schemas.openxmlformats.org/officeDocument/2006/relationships/image" Target="../media/image19.svg"/><Relationship Id="rId12" Type="http://schemas.openxmlformats.org/officeDocument/2006/relationships/image" Target="../media/image78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8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77.svg"/><Relationship Id="rId1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59.png"/><Relationship Id="rId26" Type="http://schemas.openxmlformats.org/officeDocument/2006/relationships/image" Target="../media/image103.png"/><Relationship Id="rId3" Type="http://schemas.openxmlformats.org/officeDocument/2006/relationships/image" Target="../media/image90.png"/><Relationship Id="rId21" Type="http://schemas.openxmlformats.org/officeDocument/2006/relationships/image" Target="../media/image63.png"/><Relationship Id="rId7" Type="http://schemas.openxmlformats.org/officeDocument/2006/relationships/image" Target="../media/image19.svg"/><Relationship Id="rId12" Type="http://schemas.openxmlformats.org/officeDocument/2006/relationships/image" Target="../media/image95.png"/><Relationship Id="rId17" Type="http://schemas.openxmlformats.org/officeDocument/2006/relationships/image" Target="../media/image58.pn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4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94.png"/><Relationship Id="rId24" Type="http://schemas.openxmlformats.org/officeDocument/2006/relationships/image" Target="../media/image101.png"/><Relationship Id="rId5" Type="http://schemas.openxmlformats.org/officeDocument/2006/relationships/image" Target="../media/image17.svg"/><Relationship Id="rId15" Type="http://schemas.openxmlformats.org/officeDocument/2006/relationships/image" Target="../media/image73.png"/><Relationship Id="rId23" Type="http://schemas.openxmlformats.org/officeDocument/2006/relationships/image" Target="../media/image100.png"/><Relationship Id="rId10" Type="http://schemas.openxmlformats.org/officeDocument/2006/relationships/image" Target="../media/image93.png"/><Relationship Id="rId19" Type="http://schemas.openxmlformats.org/officeDocument/2006/relationships/image" Target="../media/image98.png"/><Relationship Id="rId4" Type="http://schemas.openxmlformats.org/officeDocument/2006/relationships/image" Target="../media/image16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4.png"/><Relationship Id="rId18" Type="http://schemas.openxmlformats.org/officeDocument/2006/relationships/image" Target="../media/image74.png"/><Relationship Id="rId26" Type="http://schemas.openxmlformats.org/officeDocument/2006/relationships/image" Target="../media/image107.png"/><Relationship Id="rId3" Type="http://schemas.openxmlformats.org/officeDocument/2006/relationships/image" Target="../media/image16.png"/><Relationship Id="rId21" Type="http://schemas.openxmlformats.org/officeDocument/2006/relationships/image" Target="../media/image100.png"/><Relationship Id="rId7" Type="http://schemas.openxmlformats.org/officeDocument/2006/relationships/image" Target="../media/image91.png"/><Relationship Id="rId12" Type="http://schemas.openxmlformats.org/officeDocument/2006/relationships/image" Target="../media/image64.png"/><Relationship Id="rId17" Type="http://schemas.openxmlformats.org/officeDocument/2006/relationships/image" Target="../media/image73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6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63.png"/><Relationship Id="rId24" Type="http://schemas.openxmlformats.org/officeDocument/2006/relationships/image" Target="../media/image101.png"/><Relationship Id="rId5" Type="http://schemas.openxmlformats.org/officeDocument/2006/relationships/image" Target="../media/image18.png"/><Relationship Id="rId15" Type="http://schemas.openxmlformats.org/officeDocument/2006/relationships/image" Target="../media/image105.png"/><Relationship Id="rId23" Type="http://schemas.openxmlformats.org/officeDocument/2006/relationships/image" Target="../media/image99.png"/><Relationship Id="rId10" Type="http://schemas.openxmlformats.org/officeDocument/2006/relationships/image" Target="../media/image59.png"/><Relationship Id="rId19" Type="http://schemas.openxmlformats.org/officeDocument/2006/relationships/image" Target="../media/image97.png"/><Relationship Id="rId4" Type="http://schemas.openxmlformats.org/officeDocument/2006/relationships/image" Target="../media/image17.svg"/><Relationship Id="rId9" Type="http://schemas.openxmlformats.org/officeDocument/2006/relationships/image" Target="../media/image58.png"/><Relationship Id="rId14" Type="http://schemas.openxmlformats.org/officeDocument/2006/relationships/image" Target="../media/image95.png"/><Relationship Id="rId22" Type="http://schemas.openxmlformats.org/officeDocument/2006/relationships/image" Target="../media/image90.png"/><Relationship Id="rId27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64.png"/><Relationship Id="rId18" Type="http://schemas.openxmlformats.org/officeDocument/2006/relationships/image" Target="../media/image73.png"/><Relationship Id="rId3" Type="http://schemas.openxmlformats.org/officeDocument/2006/relationships/image" Target="../media/image109.png"/><Relationship Id="rId21" Type="http://schemas.openxmlformats.org/officeDocument/2006/relationships/image" Target="../media/image98.png"/><Relationship Id="rId7" Type="http://schemas.openxmlformats.org/officeDocument/2006/relationships/image" Target="../media/image19.svg"/><Relationship Id="rId12" Type="http://schemas.openxmlformats.org/officeDocument/2006/relationships/image" Target="../media/image63.png"/><Relationship Id="rId17" Type="http://schemas.openxmlformats.org/officeDocument/2006/relationships/image" Target="../media/image96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5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59.png"/><Relationship Id="rId24" Type="http://schemas.openxmlformats.org/officeDocument/2006/relationships/image" Target="../media/image99.png"/><Relationship Id="rId5" Type="http://schemas.openxmlformats.org/officeDocument/2006/relationships/image" Target="../media/image17.svg"/><Relationship Id="rId15" Type="http://schemas.openxmlformats.org/officeDocument/2006/relationships/image" Target="../media/image95.png"/><Relationship Id="rId23" Type="http://schemas.openxmlformats.org/officeDocument/2006/relationships/image" Target="../media/image90.png"/><Relationship Id="rId10" Type="http://schemas.openxmlformats.org/officeDocument/2006/relationships/image" Target="../media/image58.png"/><Relationship Id="rId19" Type="http://schemas.openxmlformats.org/officeDocument/2006/relationships/image" Target="../media/image74.png"/><Relationship Id="rId4" Type="http://schemas.openxmlformats.org/officeDocument/2006/relationships/image" Target="../media/image16.png"/><Relationship Id="rId9" Type="http://schemas.openxmlformats.org/officeDocument/2006/relationships/image" Target="../media/image92.png"/><Relationship Id="rId14" Type="http://schemas.openxmlformats.org/officeDocument/2006/relationships/image" Target="../media/image104.png"/><Relationship Id="rId22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109.png"/><Relationship Id="rId21" Type="http://schemas.openxmlformats.org/officeDocument/2006/relationships/image" Target="../media/image123.png"/><Relationship Id="rId7" Type="http://schemas.openxmlformats.org/officeDocument/2006/relationships/image" Target="../media/image19.sv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32" Type="http://schemas.openxmlformats.org/officeDocument/2006/relationships/image" Target="../media/image134.png"/><Relationship Id="rId5" Type="http://schemas.openxmlformats.org/officeDocument/2006/relationships/image" Target="../media/image17.sv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31" Type="http://schemas.openxmlformats.org/officeDocument/2006/relationships/image" Target="../media/image133.png"/><Relationship Id="rId4" Type="http://schemas.openxmlformats.org/officeDocument/2006/relationships/image" Target="../media/image1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" Type="http://schemas.openxmlformats.org/officeDocument/2006/relationships/image" Target="../media/image16.png"/><Relationship Id="rId21" Type="http://schemas.openxmlformats.org/officeDocument/2006/relationships/image" Target="../media/image141.png"/><Relationship Id="rId7" Type="http://schemas.openxmlformats.org/officeDocument/2006/relationships/image" Target="../media/image110.png"/><Relationship Id="rId12" Type="http://schemas.openxmlformats.org/officeDocument/2006/relationships/image" Target="../media/image138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9.png"/><Relationship Id="rId20" Type="http://schemas.openxmlformats.org/officeDocument/2006/relationships/image" Target="../media/image140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37.png"/><Relationship Id="rId24" Type="http://schemas.openxmlformats.org/officeDocument/2006/relationships/image" Target="../media/image144.png"/><Relationship Id="rId5" Type="http://schemas.openxmlformats.org/officeDocument/2006/relationships/image" Target="../media/image18.png"/><Relationship Id="rId15" Type="http://schemas.openxmlformats.org/officeDocument/2006/relationships/image" Target="../media/image118.png"/><Relationship Id="rId23" Type="http://schemas.openxmlformats.org/officeDocument/2006/relationships/image" Target="../media/image143.png"/><Relationship Id="rId28" Type="http://schemas.openxmlformats.org/officeDocument/2006/relationships/image" Target="../media/image131.png"/><Relationship Id="rId10" Type="http://schemas.openxmlformats.org/officeDocument/2006/relationships/image" Target="../media/image136.png"/><Relationship Id="rId19" Type="http://schemas.openxmlformats.org/officeDocument/2006/relationships/image" Target="../media/image139.png"/><Relationship Id="rId4" Type="http://schemas.openxmlformats.org/officeDocument/2006/relationships/image" Target="../media/image17.svg"/><Relationship Id="rId9" Type="http://schemas.openxmlformats.org/officeDocument/2006/relationships/image" Target="../media/image135.png"/><Relationship Id="rId14" Type="http://schemas.openxmlformats.org/officeDocument/2006/relationships/image" Target="../media/image117.png"/><Relationship Id="rId22" Type="http://schemas.openxmlformats.org/officeDocument/2006/relationships/image" Target="../media/image142.png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" Type="http://schemas.openxmlformats.org/officeDocument/2006/relationships/image" Target="../media/image16.png"/><Relationship Id="rId21" Type="http://schemas.openxmlformats.org/officeDocument/2006/relationships/image" Target="../media/image151.png"/><Relationship Id="rId34" Type="http://schemas.openxmlformats.org/officeDocument/2006/relationships/image" Target="../media/image158.png"/><Relationship Id="rId7" Type="http://schemas.openxmlformats.org/officeDocument/2006/relationships/image" Target="../media/image110.png"/><Relationship Id="rId12" Type="http://schemas.openxmlformats.org/officeDocument/2006/relationships/image" Target="../media/image148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33" Type="http://schemas.openxmlformats.org/officeDocument/2006/relationships/image" Target="../media/image15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9.png"/><Relationship Id="rId20" Type="http://schemas.openxmlformats.org/officeDocument/2006/relationships/image" Target="../media/image150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47.png"/><Relationship Id="rId24" Type="http://schemas.openxmlformats.org/officeDocument/2006/relationships/image" Target="../media/image154.png"/><Relationship Id="rId32" Type="http://schemas.openxmlformats.org/officeDocument/2006/relationships/image" Target="../media/image156.png"/><Relationship Id="rId5" Type="http://schemas.openxmlformats.org/officeDocument/2006/relationships/image" Target="../media/image18.png"/><Relationship Id="rId15" Type="http://schemas.openxmlformats.org/officeDocument/2006/relationships/image" Target="../media/image118.png"/><Relationship Id="rId23" Type="http://schemas.openxmlformats.org/officeDocument/2006/relationships/image" Target="../media/image153.png"/><Relationship Id="rId28" Type="http://schemas.openxmlformats.org/officeDocument/2006/relationships/image" Target="../media/image131.png"/><Relationship Id="rId10" Type="http://schemas.openxmlformats.org/officeDocument/2006/relationships/image" Target="../media/image146.png"/><Relationship Id="rId19" Type="http://schemas.openxmlformats.org/officeDocument/2006/relationships/image" Target="../media/image149.png"/><Relationship Id="rId31" Type="http://schemas.openxmlformats.org/officeDocument/2006/relationships/image" Target="../media/image155.png"/><Relationship Id="rId4" Type="http://schemas.openxmlformats.org/officeDocument/2006/relationships/image" Target="../media/image17.svg"/><Relationship Id="rId9" Type="http://schemas.openxmlformats.org/officeDocument/2006/relationships/image" Target="../media/image145.png"/><Relationship Id="rId14" Type="http://schemas.openxmlformats.org/officeDocument/2006/relationships/image" Target="../media/image117.png"/><Relationship Id="rId22" Type="http://schemas.openxmlformats.org/officeDocument/2006/relationships/image" Target="../media/image152.png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Relationship Id="rId8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" Type="http://schemas.openxmlformats.org/officeDocument/2006/relationships/image" Target="../media/image16.png"/><Relationship Id="rId21" Type="http://schemas.openxmlformats.org/officeDocument/2006/relationships/image" Target="../media/image151.png"/><Relationship Id="rId34" Type="http://schemas.openxmlformats.org/officeDocument/2006/relationships/image" Target="../media/image158.png"/><Relationship Id="rId7" Type="http://schemas.openxmlformats.org/officeDocument/2006/relationships/image" Target="../media/image159.png"/><Relationship Id="rId12" Type="http://schemas.openxmlformats.org/officeDocument/2006/relationships/image" Target="../media/image148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33" Type="http://schemas.openxmlformats.org/officeDocument/2006/relationships/image" Target="../media/image15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9.png"/><Relationship Id="rId20" Type="http://schemas.openxmlformats.org/officeDocument/2006/relationships/image" Target="../media/image150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47.png"/><Relationship Id="rId24" Type="http://schemas.openxmlformats.org/officeDocument/2006/relationships/image" Target="../media/image154.png"/><Relationship Id="rId32" Type="http://schemas.openxmlformats.org/officeDocument/2006/relationships/image" Target="../media/image156.png"/><Relationship Id="rId5" Type="http://schemas.openxmlformats.org/officeDocument/2006/relationships/image" Target="../media/image18.png"/><Relationship Id="rId15" Type="http://schemas.openxmlformats.org/officeDocument/2006/relationships/image" Target="../media/image118.png"/><Relationship Id="rId23" Type="http://schemas.openxmlformats.org/officeDocument/2006/relationships/image" Target="../media/image153.png"/><Relationship Id="rId28" Type="http://schemas.openxmlformats.org/officeDocument/2006/relationships/image" Target="../media/image131.png"/><Relationship Id="rId10" Type="http://schemas.openxmlformats.org/officeDocument/2006/relationships/image" Target="../media/image146.png"/><Relationship Id="rId19" Type="http://schemas.openxmlformats.org/officeDocument/2006/relationships/image" Target="../media/image149.png"/><Relationship Id="rId31" Type="http://schemas.openxmlformats.org/officeDocument/2006/relationships/image" Target="../media/image155.png"/><Relationship Id="rId4" Type="http://schemas.openxmlformats.org/officeDocument/2006/relationships/image" Target="../media/image17.svg"/><Relationship Id="rId9" Type="http://schemas.openxmlformats.org/officeDocument/2006/relationships/image" Target="../media/image145.png"/><Relationship Id="rId14" Type="http://schemas.openxmlformats.org/officeDocument/2006/relationships/image" Target="../media/image117.png"/><Relationship Id="rId22" Type="http://schemas.openxmlformats.org/officeDocument/2006/relationships/image" Target="../media/image152.png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Relationship Id="rId8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61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tags" Target="../tags/tag5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7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6.xml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93.png"/><Relationship Id="rId18" Type="http://schemas.openxmlformats.org/officeDocument/2006/relationships/image" Target="../media/image29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92.png"/><Relationship Id="rId17" Type="http://schemas.openxmlformats.org/officeDocument/2006/relationships/image" Target="../media/image29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91.png"/><Relationship Id="rId5" Type="http://schemas.openxmlformats.org/officeDocument/2006/relationships/image" Target="../media/image18.png"/><Relationship Id="rId15" Type="http://schemas.openxmlformats.org/officeDocument/2006/relationships/image" Target="../media/image33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9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99.png"/><Relationship Id="rId18" Type="http://schemas.openxmlformats.org/officeDocument/2006/relationships/image" Target="../media/image29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92.png"/><Relationship Id="rId17" Type="http://schemas.openxmlformats.org/officeDocument/2006/relationships/image" Target="../media/image29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91.png"/><Relationship Id="rId5" Type="http://schemas.openxmlformats.org/officeDocument/2006/relationships/image" Target="../media/image18.png"/><Relationship Id="rId15" Type="http://schemas.openxmlformats.org/officeDocument/2006/relationships/image" Target="../media/image33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3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91.png"/><Relationship Id="rId18" Type="http://schemas.openxmlformats.org/officeDocument/2006/relationships/image" Target="../media/image29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4.svg"/><Relationship Id="rId17" Type="http://schemas.openxmlformats.org/officeDocument/2006/relationships/image" Target="../media/image29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33.png"/><Relationship Id="rId5" Type="http://schemas.openxmlformats.org/officeDocument/2006/relationships/image" Target="../media/image18.png"/><Relationship Id="rId15" Type="http://schemas.openxmlformats.org/officeDocument/2006/relationships/image" Target="../media/image301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EB9E-C4FE-5549-94F1-C1208730E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62" y="519831"/>
            <a:ext cx="11316065" cy="1350395"/>
          </a:xfrm>
        </p:spPr>
        <p:txBody>
          <a:bodyPr anchor="b">
            <a:noAutofit/>
          </a:bodyPr>
          <a:lstStyle/>
          <a:p>
            <a:r>
              <a:rPr lang="en-US" sz="4200" dirty="0" err="1"/>
              <a:t>Glacius</a:t>
            </a:r>
            <a:r>
              <a:rPr lang="en-US" sz="4200" dirty="0"/>
              <a:t>: Threshold Schnorr Signature from DDH with Full Adaptive Security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88E29-83E2-0D40-9AB0-E866938FCFE2}"/>
              </a:ext>
            </a:extLst>
          </p:cNvPr>
          <p:cNvSpPr txBox="1"/>
          <p:nvPr/>
        </p:nvSpPr>
        <p:spPr>
          <a:xfrm>
            <a:off x="3389685" y="45421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85BB6-96B8-4947-26E6-65D862F0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5CABB4-125A-9270-3C3A-6E20004BF677}"/>
              </a:ext>
            </a:extLst>
          </p:cNvPr>
          <p:cNvSpPr/>
          <p:nvPr/>
        </p:nvSpPr>
        <p:spPr>
          <a:xfrm>
            <a:off x="3522992" y="4197515"/>
            <a:ext cx="176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Sourav Das</a:t>
            </a:r>
            <a:endParaRPr lang="en-US" sz="2400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5508ED4-1478-654B-D33B-F48A24713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09" y="5191180"/>
            <a:ext cx="2534402" cy="6662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9BB2D0-9130-66AB-3A93-65C6585BAAB0}"/>
              </a:ext>
            </a:extLst>
          </p:cNvPr>
          <p:cNvSpPr txBox="1"/>
          <p:nvPr/>
        </p:nvSpPr>
        <p:spPr>
          <a:xfrm>
            <a:off x="4456765" y="6191432"/>
            <a:ext cx="327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souravd2@Illinois.edu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143BE5-CD12-1B01-C793-28AB5EE4CA72}"/>
              </a:ext>
            </a:extLst>
          </p:cNvPr>
          <p:cNvSpPr/>
          <p:nvPr/>
        </p:nvSpPr>
        <p:spPr>
          <a:xfrm>
            <a:off x="712244" y="4197514"/>
            <a:ext cx="192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Renas</a:t>
            </a:r>
            <a:r>
              <a:rPr lang="en-US" sz="2400" dirty="0"/>
              <a:t> Bacho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C403EB-983B-D870-ADE0-9B02195D0AAD}"/>
              </a:ext>
            </a:extLst>
          </p:cNvPr>
          <p:cNvSpPr/>
          <p:nvPr/>
        </p:nvSpPr>
        <p:spPr>
          <a:xfrm>
            <a:off x="9098228" y="4194252"/>
            <a:ext cx="192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Ling Ren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D7A33E-179F-5680-0E50-F3B04F494738}"/>
              </a:ext>
            </a:extLst>
          </p:cNvPr>
          <p:cNvSpPr/>
          <p:nvPr/>
        </p:nvSpPr>
        <p:spPr>
          <a:xfrm>
            <a:off x="6344558" y="4216570"/>
            <a:ext cx="192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Julian Loss</a:t>
            </a: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A8F05F9-0138-3A6A-1187-C0FAC0459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700" y="5174641"/>
            <a:ext cx="2772374" cy="699338"/>
          </a:xfrm>
          <a:prstGeom prst="rect">
            <a:avLst/>
          </a:prstGeom>
        </p:spPr>
      </p:pic>
      <p:pic>
        <p:nvPicPr>
          <p:cNvPr id="12" name="Picture 11" descr="A person smiling at camera&#10;&#10;AI-generated content may be incorrect.">
            <a:extLst>
              <a:ext uri="{FF2B5EF4-FFF2-40B4-BE49-F238E27FC236}">
                <a16:creationId xmlns:a16="http://schemas.microsoft.com/office/drawing/2014/main" id="{80E2D13E-A2DA-4084-4A0F-0158D1DBB3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763" r="17078" b="20538"/>
          <a:stretch/>
        </p:blipFill>
        <p:spPr>
          <a:xfrm>
            <a:off x="6593702" y="2323290"/>
            <a:ext cx="1480255" cy="1777863"/>
          </a:xfrm>
          <a:prstGeom prst="rect">
            <a:avLst/>
          </a:prstGeom>
        </p:spPr>
      </p:pic>
      <p:pic>
        <p:nvPicPr>
          <p:cNvPr id="15" name="Picture 14" descr="A blue and white logo&#10;&#10;AI-generated content may be incorrect.">
            <a:extLst>
              <a:ext uri="{FF2B5EF4-FFF2-40B4-BE49-F238E27FC236}">
                <a16:creationId xmlns:a16="http://schemas.microsoft.com/office/drawing/2014/main" id="{F05349D3-7B24-BCC4-A1BA-50065178C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0963" y="5030417"/>
            <a:ext cx="2489865" cy="1005671"/>
          </a:xfrm>
          <a:prstGeom prst="rect">
            <a:avLst/>
          </a:prstGeom>
        </p:spPr>
      </p:pic>
      <p:pic>
        <p:nvPicPr>
          <p:cNvPr id="16" name="Picture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5F8C00E3-9E95-FC4F-B024-0093A207E1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483" t="230" r="9806" b="21833"/>
          <a:stretch/>
        </p:blipFill>
        <p:spPr>
          <a:xfrm>
            <a:off x="9318522" y="2345223"/>
            <a:ext cx="1480256" cy="1753641"/>
          </a:xfrm>
          <a:prstGeom prst="rect">
            <a:avLst/>
          </a:prstGeom>
        </p:spPr>
      </p:pic>
      <p:pic>
        <p:nvPicPr>
          <p:cNvPr id="19" name="Picture 18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34C7F050-1914-4218-3212-7F2164DE85D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886" t="5845" r="15831" b="13966"/>
          <a:stretch/>
        </p:blipFill>
        <p:spPr>
          <a:xfrm>
            <a:off x="3667087" y="2293705"/>
            <a:ext cx="1480255" cy="1777863"/>
          </a:xfrm>
          <a:prstGeom prst="rect">
            <a:avLst/>
          </a:prstGeom>
        </p:spPr>
      </p:pic>
      <p:pic>
        <p:nvPicPr>
          <p:cNvPr id="9" name="Picture 8" descr="A person sitting at a table&#10;&#10;AI-generated content may be incorrect.">
            <a:extLst>
              <a:ext uri="{FF2B5EF4-FFF2-40B4-BE49-F238E27FC236}">
                <a16:creationId xmlns:a16="http://schemas.microsoft.com/office/drawing/2014/main" id="{C4A6AF3C-613E-8A45-2BC9-9B918269EB6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3298" t="3759" r="30854" b="51749"/>
          <a:stretch/>
        </p:blipFill>
        <p:spPr>
          <a:xfrm>
            <a:off x="867747" y="2303036"/>
            <a:ext cx="1554775" cy="1783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439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1AF21-6E0F-5D4D-B49F-66AD01648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2CF87C0-047E-A37A-B9BE-BDFA64A4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BF3B2-31DE-3807-06A9-3244E8D33615}"/>
              </a:ext>
            </a:extLst>
          </p:cNvPr>
          <p:cNvSpPr txBox="1"/>
          <p:nvPr/>
        </p:nvSpPr>
        <p:spPr>
          <a:xfrm>
            <a:off x="2700111" y="3136612"/>
            <a:ext cx="6791777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Existing threshold Schnorr Design</a:t>
            </a:r>
          </a:p>
        </p:txBody>
      </p:sp>
    </p:spTree>
    <p:extLst>
      <p:ext uri="{BB962C8B-B14F-4D97-AF65-F5344CB8AC3E}">
        <p14:creationId xmlns:p14="http://schemas.microsoft.com/office/powerpoint/2010/main" val="346242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7E616-101C-95FD-05D2-A4F284FD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id="{46668E9D-3679-FAFE-A2AC-8BFEE0110A69}"/>
              </a:ext>
            </a:extLst>
          </p:cNvPr>
          <p:cNvSpPr/>
          <p:nvPr/>
        </p:nvSpPr>
        <p:spPr>
          <a:xfrm>
            <a:off x="636968" y="2604626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8F02513-62AB-11E6-1A6B-183CFEEF286A}"/>
              </a:ext>
            </a:extLst>
          </p:cNvPr>
          <p:cNvSpPr/>
          <p:nvPr/>
        </p:nvSpPr>
        <p:spPr>
          <a:xfrm>
            <a:off x="632044" y="3777903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EA61864-8ED2-743A-5351-7497B25CFDB6}"/>
              </a:ext>
            </a:extLst>
          </p:cNvPr>
          <p:cNvSpPr/>
          <p:nvPr/>
        </p:nvSpPr>
        <p:spPr>
          <a:xfrm>
            <a:off x="8467397" y="2604626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D326DD7-C83C-5C71-F80A-FCCA324C1EE4}"/>
              </a:ext>
            </a:extLst>
          </p:cNvPr>
          <p:cNvSpPr/>
          <p:nvPr/>
        </p:nvSpPr>
        <p:spPr>
          <a:xfrm>
            <a:off x="8462473" y="3777903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DE62723-8038-6230-50A9-0CA49B8EC640}"/>
              </a:ext>
            </a:extLst>
          </p:cNvPr>
          <p:cNvSpPr/>
          <p:nvPr/>
        </p:nvSpPr>
        <p:spPr>
          <a:xfrm>
            <a:off x="434957" y="4454894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CDBDF2F-96AB-C1F2-32E3-F16CBE9255E0}"/>
              </a:ext>
            </a:extLst>
          </p:cNvPr>
          <p:cNvSpPr/>
          <p:nvPr/>
        </p:nvSpPr>
        <p:spPr>
          <a:xfrm>
            <a:off x="8275693" y="4453364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F673270-4DF1-2B25-1C7D-67A80CF5B6FA}"/>
              </a:ext>
            </a:extLst>
          </p:cNvPr>
          <p:cNvSpPr/>
          <p:nvPr/>
        </p:nvSpPr>
        <p:spPr>
          <a:xfrm>
            <a:off x="647356" y="1054628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28F7F4A-2F42-443D-0584-12475CB4F0D0}"/>
              </a:ext>
            </a:extLst>
          </p:cNvPr>
          <p:cNvSpPr/>
          <p:nvPr/>
        </p:nvSpPr>
        <p:spPr>
          <a:xfrm>
            <a:off x="8466266" y="1043140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1A50F55-EBBC-C968-0AB9-5791F36BCBC2}"/>
              </a:ext>
            </a:extLst>
          </p:cNvPr>
          <p:cNvSpPr/>
          <p:nvPr/>
        </p:nvSpPr>
        <p:spPr>
          <a:xfrm>
            <a:off x="3285197" y="5223373"/>
            <a:ext cx="5680597" cy="10609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40ED93-AB25-D155-3870-6E4B43EB7D40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Standard Threshold Schnorr [BN06, …]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6029B15-891C-F92A-82BE-ACC2CB66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11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9C644870-7A27-F5A8-E784-B487A34FF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3596" y="2212467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B7A2DDD7-72C7-2EEE-1B65-ABE460208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8150" y="2222917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8FB748-A290-5ABE-781D-9404FA7C82EA}"/>
                  </a:ext>
                </a:extLst>
              </p:cNvPr>
              <p:cNvSpPr txBox="1"/>
              <p:nvPr/>
            </p:nvSpPr>
            <p:spPr>
              <a:xfrm>
                <a:off x="4030262" y="2809722"/>
                <a:ext cx="406534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8FB748-A290-5ABE-781D-9404FA7C8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262" y="2809722"/>
                <a:ext cx="406534" cy="432414"/>
              </a:xfrm>
              <a:prstGeom prst="rect">
                <a:avLst/>
              </a:prstGeom>
              <a:blipFill>
                <a:blip r:embed="rId7"/>
                <a:stretch>
                  <a:fillRect r="-14706"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B2BA32-EC56-1F68-C567-076A9F42D366}"/>
                  </a:ext>
                </a:extLst>
              </p:cNvPr>
              <p:cNvSpPr txBox="1"/>
              <p:nvPr/>
            </p:nvSpPr>
            <p:spPr>
              <a:xfrm>
                <a:off x="7776333" y="2802175"/>
                <a:ext cx="406534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B2BA32-EC56-1F68-C567-076A9F42D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333" y="2802175"/>
                <a:ext cx="406534" cy="432414"/>
              </a:xfrm>
              <a:prstGeom prst="rect">
                <a:avLst/>
              </a:prstGeom>
              <a:blipFill>
                <a:blip r:embed="rId8"/>
                <a:stretch>
                  <a:fillRect r="-18182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2A2480C-8061-324F-5713-6896A8B1106C}"/>
                  </a:ext>
                </a:extLst>
              </p:cNvPr>
              <p:cNvSpPr txBox="1"/>
              <p:nvPr/>
            </p:nvSpPr>
            <p:spPr>
              <a:xfrm>
                <a:off x="647861" y="2593969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2A2480C-8061-324F-5713-6896A8B11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61" y="2593969"/>
                <a:ext cx="2997582" cy="994759"/>
              </a:xfrm>
              <a:prstGeom prst="rect">
                <a:avLst/>
              </a:prstGeom>
              <a:blipFill>
                <a:blip r:embed="rId9"/>
                <a:stretch>
                  <a:fillRect b="-7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5D3AB9E-8F69-A3BA-9474-CE69206E1AB3}"/>
              </a:ext>
            </a:extLst>
          </p:cNvPr>
          <p:cNvCxnSpPr>
            <a:cxnSpLocks/>
          </p:cNvCxnSpPr>
          <p:nvPr/>
        </p:nvCxnSpPr>
        <p:spPr>
          <a:xfrm>
            <a:off x="5018925" y="148151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719389B-EEE7-7FEE-D6A4-15DE2EC1945D}"/>
              </a:ext>
            </a:extLst>
          </p:cNvPr>
          <p:cNvCxnSpPr>
            <a:cxnSpLocks/>
          </p:cNvCxnSpPr>
          <p:nvPr/>
        </p:nvCxnSpPr>
        <p:spPr>
          <a:xfrm flipH="1">
            <a:off x="5018925" y="19098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D1AD51A-C643-756B-7FD8-ECDFB9F370D8}"/>
              </a:ext>
            </a:extLst>
          </p:cNvPr>
          <p:cNvCxnSpPr>
            <a:cxnSpLocks/>
          </p:cNvCxnSpPr>
          <p:nvPr/>
        </p:nvCxnSpPr>
        <p:spPr>
          <a:xfrm>
            <a:off x="5027859" y="275722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2963F0E-3791-42E2-9BDE-C75E0E540586}"/>
              </a:ext>
            </a:extLst>
          </p:cNvPr>
          <p:cNvCxnSpPr>
            <a:cxnSpLocks/>
          </p:cNvCxnSpPr>
          <p:nvPr/>
        </p:nvCxnSpPr>
        <p:spPr>
          <a:xfrm flipH="1">
            <a:off x="5027859" y="3136397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5A974D4-7F0F-6B88-C8B3-EEC544BF9F3B}"/>
                  </a:ext>
                </a:extLst>
              </p:cNvPr>
              <p:cNvSpPr txBox="1"/>
              <p:nvPr/>
            </p:nvSpPr>
            <p:spPr>
              <a:xfrm>
                <a:off x="5831862" y="2388767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5A974D4-7F0F-6B88-C8B3-EEC544BF9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62" y="2388767"/>
                <a:ext cx="541097" cy="475655"/>
              </a:xfrm>
              <a:prstGeom prst="rect">
                <a:avLst/>
              </a:prstGeom>
              <a:blipFill>
                <a:blip r:embed="rId10"/>
                <a:stretch>
                  <a:fillRect l="-6977" r="-232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9B7F206-F049-CFB6-2514-74537A76740A}"/>
                  </a:ext>
                </a:extLst>
              </p:cNvPr>
              <p:cNvSpPr txBox="1"/>
              <p:nvPr/>
            </p:nvSpPr>
            <p:spPr>
              <a:xfrm>
                <a:off x="5840796" y="2912495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9B7F206-F049-CFB6-2514-74537A767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96" y="2912495"/>
                <a:ext cx="541097" cy="475655"/>
              </a:xfrm>
              <a:prstGeom prst="rect">
                <a:avLst/>
              </a:prstGeom>
              <a:blipFill>
                <a:blip r:embed="rId11"/>
                <a:stretch>
                  <a:fillRect l="-4545" r="-227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1A20818-56E1-A121-241B-E4BCA6285130}"/>
                  </a:ext>
                </a:extLst>
              </p:cNvPr>
              <p:cNvSpPr txBox="1"/>
              <p:nvPr/>
            </p:nvSpPr>
            <p:spPr>
              <a:xfrm>
                <a:off x="8478289" y="2604627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1A20818-56E1-A121-241B-E4BCA6285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289" y="2604627"/>
                <a:ext cx="3031529" cy="994759"/>
              </a:xfrm>
              <a:prstGeom prst="rect">
                <a:avLst/>
              </a:prstGeom>
              <a:blipFill>
                <a:blip r:embed="rId12"/>
                <a:stretch>
                  <a:fillRect r="-2083"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70880C2-94BA-FA2E-ADC9-95B03263FF1B}"/>
                  </a:ext>
                </a:extLst>
              </p:cNvPr>
              <p:cNvSpPr txBox="1"/>
              <p:nvPr/>
            </p:nvSpPr>
            <p:spPr>
              <a:xfrm>
                <a:off x="826456" y="3752604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70880C2-94BA-FA2E-ADC9-95B03263F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56" y="3752604"/>
                <a:ext cx="2654958" cy="523220"/>
              </a:xfrm>
              <a:prstGeom prst="rect">
                <a:avLst/>
              </a:prstGeom>
              <a:blipFill>
                <a:blip r:embed="rId1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1802977-0350-0543-0F95-52BEB22F7B97}"/>
                  </a:ext>
                </a:extLst>
              </p:cNvPr>
              <p:cNvSpPr txBox="1"/>
              <p:nvPr/>
            </p:nvSpPr>
            <p:spPr>
              <a:xfrm>
                <a:off x="8548112" y="3726378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1802977-0350-0543-0F95-52BEB22F7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112" y="3726378"/>
                <a:ext cx="2760179" cy="523220"/>
              </a:xfrm>
              <a:prstGeom prst="rect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AC7A3C8-6781-D284-5FA9-98B0A3B897F3}"/>
              </a:ext>
            </a:extLst>
          </p:cNvPr>
          <p:cNvCxnSpPr>
            <a:cxnSpLocks/>
          </p:cNvCxnSpPr>
          <p:nvPr/>
        </p:nvCxnSpPr>
        <p:spPr>
          <a:xfrm>
            <a:off x="5018925" y="399578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6861A96-9EF1-EA91-E186-58C42FBD18D2}"/>
              </a:ext>
            </a:extLst>
          </p:cNvPr>
          <p:cNvCxnSpPr>
            <a:cxnSpLocks/>
          </p:cNvCxnSpPr>
          <p:nvPr/>
        </p:nvCxnSpPr>
        <p:spPr>
          <a:xfrm flipH="1">
            <a:off x="4999261" y="4394623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EC8A949-8B39-D444-CD44-8B4ED5B52CE0}"/>
                  </a:ext>
                </a:extLst>
              </p:cNvPr>
              <p:cNvSpPr txBox="1"/>
              <p:nvPr/>
            </p:nvSpPr>
            <p:spPr>
              <a:xfrm>
                <a:off x="5869883" y="3752976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EC8A949-8B39-D444-CD44-8B4ED5B52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83" y="3752976"/>
                <a:ext cx="447187" cy="393104"/>
              </a:xfrm>
              <a:prstGeom prst="rect">
                <a:avLst/>
              </a:prstGeom>
              <a:blipFill>
                <a:blip r:embed="rId15"/>
                <a:stretch>
                  <a:fillRect r="-83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ADDD5E8-7700-45F1-2185-B8ECA457988F}"/>
                  </a:ext>
                </a:extLst>
              </p:cNvPr>
              <p:cNvSpPr txBox="1"/>
              <p:nvPr/>
            </p:nvSpPr>
            <p:spPr>
              <a:xfrm>
                <a:off x="5878817" y="4207878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ADDD5E8-7700-45F1-2185-B8ECA4579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817" y="4207878"/>
                <a:ext cx="447187" cy="393104"/>
              </a:xfrm>
              <a:prstGeom prst="rect">
                <a:avLst/>
              </a:prstGeom>
              <a:blipFill>
                <a:blip r:embed="rId16"/>
                <a:stretch>
                  <a:fillRect r="-810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ABBC535-450E-1B09-D10E-C118E4F1606D}"/>
                  </a:ext>
                </a:extLst>
              </p:cNvPr>
              <p:cNvSpPr txBox="1"/>
              <p:nvPr/>
            </p:nvSpPr>
            <p:spPr>
              <a:xfrm>
                <a:off x="382929" y="4453135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ABBC535-450E-1B09-D10E-C118E4F16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29" y="4453135"/>
                <a:ext cx="3470437" cy="523220"/>
              </a:xfrm>
              <a:prstGeom prst="rect">
                <a:avLst/>
              </a:prstGeom>
              <a:blipFill>
                <a:blip r:embed="rId17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65D2E43-8046-45A7-0982-1DFBE982B020}"/>
                  </a:ext>
                </a:extLst>
              </p:cNvPr>
              <p:cNvSpPr txBox="1"/>
              <p:nvPr/>
            </p:nvSpPr>
            <p:spPr>
              <a:xfrm>
                <a:off x="8222488" y="4441153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65D2E43-8046-45A7-0982-1DFBE982B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488" y="4441153"/>
                <a:ext cx="3470437" cy="523220"/>
              </a:xfrm>
              <a:prstGeom prst="rect">
                <a:avLst/>
              </a:prstGeom>
              <a:blipFill>
                <a:blip r:embed="rId18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C725DC4-45F6-5C07-DBEB-97F14FF1E8F7}"/>
                  </a:ext>
                </a:extLst>
              </p:cNvPr>
              <p:cNvSpPr txBox="1"/>
              <p:nvPr/>
            </p:nvSpPr>
            <p:spPr>
              <a:xfrm>
                <a:off x="5118095" y="5223373"/>
                <a:ext cx="23794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C725DC4-45F6-5C07-DBEB-97F14FF1E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095" y="5223373"/>
                <a:ext cx="2379406" cy="523220"/>
              </a:xfrm>
              <a:prstGeom prst="rect">
                <a:avLst/>
              </a:prstGeom>
              <a:blipFill>
                <a:blip r:embed="rId19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5DEF4C2-4EB9-08AD-E1A1-DE77D0291F35}"/>
                  </a:ext>
                </a:extLst>
              </p:cNvPr>
              <p:cNvSpPr txBox="1"/>
              <p:nvPr/>
            </p:nvSpPr>
            <p:spPr>
              <a:xfrm>
                <a:off x="3259619" y="5730298"/>
                <a:ext cx="5765168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5DEF4C2-4EB9-08AD-E1A1-DE77D0291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619" y="5730298"/>
                <a:ext cx="5765168" cy="552267"/>
              </a:xfrm>
              <a:prstGeom prst="rect">
                <a:avLst/>
              </a:prstGeom>
              <a:blipFill>
                <a:blip r:embed="rId2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49AA76E-769C-5095-2A01-6639E6AD8218}"/>
                  </a:ext>
                </a:extLst>
              </p:cNvPr>
              <p:cNvSpPr txBox="1"/>
              <p:nvPr/>
            </p:nvSpPr>
            <p:spPr>
              <a:xfrm>
                <a:off x="617861" y="1011507"/>
                <a:ext cx="3096539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49AA76E-769C-5095-2A01-6639E6AD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61" y="1011507"/>
                <a:ext cx="3096539" cy="987322"/>
              </a:xfrm>
              <a:prstGeom prst="rect">
                <a:avLst/>
              </a:prstGeom>
              <a:blipFill>
                <a:blip r:embed="rId21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D735CE3-532C-3B48-D524-14FBCCED77AE}"/>
                  </a:ext>
                </a:extLst>
              </p:cNvPr>
              <p:cNvSpPr txBox="1"/>
              <p:nvPr/>
            </p:nvSpPr>
            <p:spPr>
              <a:xfrm>
                <a:off x="679451" y="1929001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AD735CE3-532C-3B48-D524-14FBCCED7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1" y="1929001"/>
                <a:ext cx="2997583" cy="523220"/>
              </a:xfrm>
              <a:prstGeom prst="rect">
                <a:avLst/>
              </a:prstGeom>
              <a:blipFill>
                <a:blip r:embed="rId22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D14D601-BA70-5136-4AD8-3B76EB615B21}"/>
                  </a:ext>
                </a:extLst>
              </p:cNvPr>
              <p:cNvSpPr txBox="1"/>
              <p:nvPr/>
            </p:nvSpPr>
            <p:spPr>
              <a:xfrm>
                <a:off x="8404272" y="1014766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D14D601-BA70-5136-4AD8-3B76EB615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272" y="1014766"/>
                <a:ext cx="3189830" cy="987322"/>
              </a:xfrm>
              <a:prstGeom prst="rect">
                <a:avLst/>
              </a:prstGeom>
              <a:blipFill>
                <a:blip r:embed="rId23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80A939D-A0E0-0D57-F1FE-1B87E320C403}"/>
                  </a:ext>
                </a:extLst>
              </p:cNvPr>
              <p:cNvSpPr txBox="1"/>
              <p:nvPr/>
            </p:nvSpPr>
            <p:spPr>
              <a:xfrm>
                <a:off x="8476098" y="1922363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80A939D-A0E0-0D57-F1FE-1B87E320C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098" y="1922363"/>
                <a:ext cx="3057385" cy="523220"/>
              </a:xfrm>
              <a:prstGeom prst="rect">
                <a:avLst/>
              </a:prstGeom>
              <a:blipFill>
                <a:blip r:embed="rId2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D6CB8FCA-E66F-8004-BC72-5B2403D6E9E5}"/>
                  </a:ext>
                </a:extLst>
              </p:cNvPr>
              <p:cNvSpPr txBox="1"/>
              <p:nvPr/>
            </p:nvSpPr>
            <p:spPr>
              <a:xfrm>
                <a:off x="5845517" y="1279039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D6CB8FCA-E66F-8004-BC72-5B2403D6E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17" y="1279039"/>
                <a:ext cx="489060" cy="393104"/>
              </a:xfrm>
              <a:prstGeom prst="rect">
                <a:avLst/>
              </a:prstGeom>
              <a:blipFill>
                <a:blip r:embed="rId25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1CD6855-C685-553C-9173-9C3BD701EE6E}"/>
                  </a:ext>
                </a:extLst>
              </p:cNvPr>
              <p:cNvSpPr txBox="1"/>
              <p:nvPr/>
            </p:nvSpPr>
            <p:spPr>
              <a:xfrm>
                <a:off x="5852275" y="1753607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1CD6855-C685-553C-9173-9C3BD701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275" y="1753607"/>
                <a:ext cx="484476" cy="393104"/>
              </a:xfrm>
              <a:prstGeom prst="rect">
                <a:avLst/>
              </a:prstGeom>
              <a:blipFill>
                <a:blip r:embed="rId26"/>
                <a:stretch>
                  <a:fillRect l="-5128" r="-1025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1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4" grpId="0" animBg="1"/>
      <p:bldP spid="136" grpId="0" animBg="1"/>
      <p:bldP spid="137" grpId="0" animBg="1"/>
      <p:bldP spid="139" grpId="0" animBg="1"/>
      <p:bldP spid="140" grpId="0" animBg="1"/>
      <p:bldP spid="149" grpId="0" animBg="1"/>
      <p:bldP spid="152" grpId="0" animBg="1"/>
      <p:bldP spid="146" grpId="0" animBg="1"/>
      <p:bldP spid="28" grpId="0" animBg="1"/>
      <p:bldP spid="29" grpId="0" animBg="1"/>
      <p:bldP spid="86" grpId="0"/>
      <p:bldP spid="120" grpId="0" animBg="1"/>
      <p:bldP spid="121" grpId="0" animBg="1"/>
      <p:bldP spid="123" grpId="0"/>
      <p:bldP spid="124" grpId="0"/>
      <p:bldP spid="125" grpId="0"/>
      <p:bldP spid="128" grpId="0" animBg="1"/>
      <p:bldP spid="129" grpId="0" animBg="1"/>
      <p:bldP spid="130" grpId="0"/>
      <p:bldP spid="138" grpId="0"/>
      <p:bldP spid="142" grpId="0"/>
      <p:bldP spid="145" grpId="0"/>
      <p:bldP spid="147" grpId="0"/>
      <p:bldP spid="148" grpId="0"/>
      <p:bldP spid="150" grpId="0"/>
      <p:bldP spid="151" grpId="0"/>
      <p:bldP spid="155" grpId="0" animBg="1"/>
      <p:bldP spid="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16E3A-A394-C0F9-C596-29E0E8FD5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C35F962-3134-4114-3B49-BA74E006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C503F-8B11-FDF3-1565-082E6E006BC6}"/>
              </a:ext>
            </a:extLst>
          </p:cNvPr>
          <p:cNvSpPr txBox="1"/>
          <p:nvPr/>
        </p:nvSpPr>
        <p:spPr>
          <a:xfrm>
            <a:off x="780538" y="3136612"/>
            <a:ext cx="10622568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Our adaptively secure threshold Schnorr signature scheme </a:t>
            </a:r>
          </a:p>
        </p:txBody>
      </p:sp>
    </p:spTree>
    <p:extLst>
      <p:ext uri="{BB962C8B-B14F-4D97-AF65-F5344CB8AC3E}">
        <p14:creationId xmlns:p14="http://schemas.microsoft.com/office/powerpoint/2010/main" val="258590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6DED9-E56B-BC4D-13DD-D0FA9A3CD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12800B-AF6C-0BE6-F1D9-59AF6A40380C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Our scheme (simplified)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0E87518-A88C-378C-875E-82D6A26C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8DF6F-ED57-2145-C1F1-EC85A799B045}"/>
              </a:ext>
            </a:extLst>
          </p:cNvPr>
          <p:cNvSpPr txBox="1"/>
          <p:nvPr/>
        </p:nvSpPr>
        <p:spPr>
          <a:xfrm>
            <a:off x="1342519" y="914051"/>
            <a:ext cx="9506962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Ideas from [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R24] adaptively secure BLS threshold signature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6F53E-3FF4-2D6E-1C8C-DFE480338DA5}"/>
              </a:ext>
            </a:extLst>
          </p:cNvPr>
          <p:cNvSpPr/>
          <p:nvPr/>
        </p:nvSpPr>
        <p:spPr>
          <a:xfrm>
            <a:off x="9122558" y="4249219"/>
            <a:ext cx="275028" cy="422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520F8F-7A1D-560A-E17F-87495750FD87}"/>
              </a:ext>
            </a:extLst>
          </p:cNvPr>
          <p:cNvSpPr/>
          <p:nvPr/>
        </p:nvSpPr>
        <p:spPr>
          <a:xfrm>
            <a:off x="10659648" y="3801553"/>
            <a:ext cx="458829" cy="422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0F8BA-9F69-7333-A563-2EC89FBC4942}"/>
              </a:ext>
            </a:extLst>
          </p:cNvPr>
          <p:cNvSpPr/>
          <p:nvPr/>
        </p:nvSpPr>
        <p:spPr>
          <a:xfrm>
            <a:off x="9095114" y="3803389"/>
            <a:ext cx="458829" cy="422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F0C2FF-46F0-C564-FCD2-6BA6F8200FCD}"/>
                  </a:ext>
                </a:extLst>
              </p:cNvPr>
              <p:cNvSpPr txBox="1"/>
              <p:nvPr/>
            </p:nvSpPr>
            <p:spPr>
              <a:xfrm>
                <a:off x="7298973" y="2484433"/>
                <a:ext cx="419722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Share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Share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tpk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F0C2FF-46F0-C564-FCD2-6BA6F8200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973" y="2484433"/>
                <a:ext cx="4197226" cy="2246769"/>
              </a:xfrm>
              <a:prstGeom prst="rect">
                <a:avLst/>
              </a:prstGeom>
              <a:blipFill>
                <a:blip r:embed="rId3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Female Profile outline">
            <a:extLst>
              <a:ext uri="{FF2B5EF4-FFF2-40B4-BE49-F238E27FC236}">
                <a16:creationId xmlns:a16="http://schemas.microsoft.com/office/drawing/2014/main" id="{836FB5FC-3A21-02A0-8815-3B9124A40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105" y="2564678"/>
            <a:ext cx="792008" cy="792008"/>
          </a:xfrm>
          <a:prstGeom prst="rect">
            <a:avLst/>
          </a:prstGeom>
        </p:spPr>
      </p:pic>
      <p:pic>
        <p:nvPicPr>
          <p:cNvPr id="10" name="Graphic 9" descr="Male profile outline">
            <a:extLst>
              <a:ext uri="{FF2B5EF4-FFF2-40B4-BE49-F238E27FC236}">
                <a16:creationId xmlns:a16="http://schemas.microsoft.com/office/drawing/2014/main" id="{92629435-9B95-46C1-7612-A513A4CF3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105" y="1686342"/>
            <a:ext cx="792008" cy="792008"/>
          </a:xfrm>
          <a:prstGeom prst="rect">
            <a:avLst/>
          </a:prstGeom>
        </p:spPr>
      </p:pic>
      <p:pic>
        <p:nvPicPr>
          <p:cNvPr id="11" name="Graphic 10" descr="User Crown Male outline">
            <a:extLst>
              <a:ext uri="{FF2B5EF4-FFF2-40B4-BE49-F238E27FC236}">
                <a16:creationId xmlns:a16="http://schemas.microsoft.com/office/drawing/2014/main" id="{AED8D0BB-B94A-AE17-FBDB-0C5A5E391E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0105" y="3447312"/>
            <a:ext cx="786034" cy="786034"/>
          </a:xfrm>
          <a:prstGeom prst="rect">
            <a:avLst/>
          </a:prstGeom>
        </p:spPr>
      </p:pic>
      <p:pic>
        <p:nvPicPr>
          <p:cNvPr id="12" name="Graphic 11" descr="User Crown Female outline">
            <a:extLst>
              <a:ext uri="{FF2B5EF4-FFF2-40B4-BE49-F238E27FC236}">
                <a16:creationId xmlns:a16="http://schemas.microsoft.com/office/drawing/2014/main" id="{2B0F2988-0576-3555-E2DF-FCFE6FB90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2181" y="4820281"/>
            <a:ext cx="786034" cy="786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063256-1603-ACB1-F462-7B88905EE75A}"/>
              </a:ext>
            </a:extLst>
          </p:cNvPr>
          <p:cNvSpPr txBox="1"/>
          <p:nvPr/>
        </p:nvSpPr>
        <p:spPr>
          <a:xfrm rot="5400000">
            <a:off x="866732" y="4192729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2772428-1E85-1C8F-3BA2-D9936533C030}"/>
                  </a:ext>
                </a:extLst>
              </p:cNvPr>
              <p:cNvSpPr/>
              <p:nvPr/>
            </p:nvSpPr>
            <p:spPr>
              <a:xfrm>
                <a:off x="1911980" y="1686342"/>
                <a:ext cx="1262211" cy="3919972"/>
              </a:xfrm>
              <a:prstGeom prst="rect">
                <a:avLst/>
              </a:prstGeom>
              <a:solidFill>
                <a:srgbClr val="FBF3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Gen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2772428-1E85-1C8F-3BA2-D9936533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80" y="1686342"/>
                <a:ext cx="1262211" cy="39199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EB829C-7E01-D512-8815-B591E00DBC61}"/>
              </a:ext>
            </a:extLst>
          </p:cNvPr>
          <p:cNvCxnSpPr>
            <a:cxnSpLocks/>
          </p:cNvCxnSpPr>
          <p:nvPr/>
        </p:nvCxnSpPr>
        <p:spPr>
          <a:xfrm>
            <a:off x="1333898" y="2128282"/>
            <a:ext cx="56782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3F0889-DC85-235D-0B50-F48AD371D994}"/>
              </a:ext>
            </a:extLst>
          </p:cNvPr>
          <p:cNvCxnSpPr>
            <a:cxnSpLocks/>
          </p:cNvCxnSpPr>
          <p:nvPr/>
        </p:nvCxnSpPr>
        <p:spPr>
          <a:xfrm>
            <a:off x="1357530" y="5260803"/>
            <a:ext cx="5441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E4958E-FF98-CB1D-7BEC-4F5D217592BA}"/>
              </a:ext>
            </a:extLst>
          </p:cNvPr>
          <p:cNvCxnSpPr>
            <a:cxnSpLocks/>
          </p:cNvCxnSpPr>
          <p:nvPr/>
        </p:nvCxnSpPr>
        <p:spPr>
          <a:xfrm>
            <a:off x="1336029" y="2997959"/>
            <a:ext cx="54108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68714B-EF48-8198-7BF9-6B69051CCB81}"/>
              </a:ext>
            </a:extLst>
          </p:cNvPr>
          <p:cNvCxnSpPr>
            <a:cxnSpLocks/>
          </p:cNvCxnSpPr>
          <p:nvPr/>
        </p:nvCxnSpPr>
        <p:spPr>
          <a:xfrm>
            <a:off x="1332920" y="3912426"/>
            <a:ext cx="5441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61793370-9CAC-F025-FD36-17D76C5F2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1540" y="2564677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1BF986E2-4A11-9A7A-2AC5-9371A8A29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1540" y="1686341"/>
            <a:ext cx="792008" cy="792008"/>
          </a:xfrm>
          <a:prstGeom prst="rect">
            <a:avLst/>
          </a:prstGeom>
        </p:spPr>
      </p:pic>
      <p:pic>
        <p:nvPicPr>
          <p:cNvPr id="21" name="Graphic 20" descr="User Crown Male outline">
            <a:extLst>
              <a:ext uri="{FF2B5EF4-FFF2-40B4-BE49-F238E27FC236}">
                <a16:creationId xmlns:a16="http://schemas.microsoft.com/office/drawing/2014/main" id="{5BFECA47-3464-5FFD-B308-850FF12653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1540" y="3447311"/>
            <a:ext cx="786034" cy="786034"/>
          </a:xfrm>
          <a:prstGeom prst="rect">
            <a:avLst/>
          </a:prstGeom>
        </p:spPr>
      </p:pic>
      <p:pic>
        <p:nvPicPr>
          <p:cNvPr id="22" name="Graphic 21" descr="User Crown Female outline">
            <a:extLst>
              <a:ext uri="{FF2B5EF4-FFF2-40B4-BE49-F238E27FC236}">
                <a16:creationId xmlns:a16="http://schemas.microsoft.com/office/drawing/2014/main" id="{340B8841-CD25-359E-D97B-B979088F81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73616" y="4820280"/>
            <a:ext cx="786034" cy="7860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8E1F08E-2485-0866-1DE6-AA5B6B404081}"/>
              </a:ext>
            </a:extLst>
          </p:cNvPr>
          <p:cNvSpPr txBox="1"/>
          <p:nvPr/>
        </p:nvSpPr>
        <p:spPr>
          <a:xfrm rot="5400000">
            <a:off x="4018167" y="4192728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04AC05-2BF4-97D5-B17F-A6E8A6813459}"/>
              </a:ext>
            </a:extLst>
          </p:cNvPr>
          <p:cNvCxnSpPr>
            <a:cxnSpLocks/>
          </p:cNvCxnSpPr>
          <p:nvPr/>
        </p:nvCxnSpPr>
        <p:spPr>
          <a:xfrm>
            <a:off x="3195633" y="2125820"/>
            <a:ext cx="56782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EB3A04-0578-B780-0877-EB94162C4B2D}"/>
              </a:ext>
            </a:extLst>
          </p:cNvPr>
          <p:cNvCxnSpPr>
            <a:cxnSpLocks/>
          </p:cNvCxnSpPr>
          <p:nvPr/>
        </p:nvCxnSpPr>
        <p:spPr>
          <a:xfrm>
            <a:off x="3174191" y="5260803"/>
            <a:ext cx="5441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5295DCE-600C-C032-495E-A4B294783644}"/>
              </a:ext>
            </a:extLst>
          </p:cNvPr>
          <p:cNvCxnSpPr>
            <a:cxnSpLocks/>
          </p:cNvCxnSpPr>
          <p:nvPr/>
        </p:nvCxnSpPr>
        <p:spPr>
          <a:xfrm>
            <a:off x="3197764" y="2995497"/>
            <a:ext cx="54108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574759-088F-C1BD-1639-77200D843003}"/>
              </a:ext>
            </a:extLst>
          </p:cNvPr>
          <p:cNvCxnSpPr>
            <a:cxnSpLocks/>
          </p:cNvCxnSpPr>
          <p:nvPr/>
        </p:nvCxnSpPr>
        <p:spPr>
          <a:xfrm>
            <a:off x="3194655" y="3909964"/>
            <a:ext cx="5441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8E227A-AE3B-F318-B148-E51D56A410F7}"/>
                  </a:ext>
                </a:extLst>
              </p:cNvPr>
              <p:cNvSpPr txBox="1"/>
              <p:nvPr/>
            </p:nvSpPr>
            <p:spPr>
              <a:xfrm>
                <a:off x="4498512" y="1756584"/>
                <a:ext cx="15438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tpk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8E227A-AE3B-F318-B148-E51D56A41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512" y="1756584"/>
                <a:ext cx="1543815" cy="523220"/>
              </a:xfrm>
              <a:prstGeom prst="rect">
                <a:avLst/>
              </a:prstGeom>
              <a:blipFill>
                <a:blip r:embed="rId13"/>
                <a:stretch>
                  <a:fillRect l="-4918" r="-5819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F89B45-BBA7-F259-9864-91752F762F01}"/>
                  </a:ext>
                </a:extLst>
              </p:cNvPr>
              <p:cNvSpPr txBox="1"/>
              <p:nvPr/>
            </p:nvSpPr>
            <p:spPr>
              <a:xfrm>
                <a:off x="4473595" y="2625830"/>
                <a:ext cx="15438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tpk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F89B45-BBA7-F259-9864-91752F762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595" y="2625830"/>
                <a:ext cx="1543815" cy="523220"/>
              </a:xfrm>
              <a:prstGeom prst="rect">
                <a:avLst/>
              </a:prstGeom>
              <a:blipFill>
                <a:blip r:embed="rId14"/>
                <a:stretch>
                  <a:fillRect l="-4918" r="-5901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962F6A-7FD0-E040-279A-7150E2D20A42}"/>
                  </a:ext>
                </a:extLst>
              </p:cNvPr>
              <p:cNvSpPr txBox="1"/>
              <p:nvPr/>
            </p:nvSpPr>
            <p:spPr>
              <a:xfrm>
                <a:off x="4473596" y="3485288"/>
                <a:ext cx="15438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tpk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7962F6A-7FD0-E040-279A-7150E2D20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596" y="3485288"/>
                <a:ext cx="1543814" cy="523220"/>
              </a:xfrm>
              <a:prstGeom prst="rect">
                <a:avLst/>
              </a:prstGeom>
              <a:blipFill>
                <a:blip r:embed="rId15"/>
                <a:stretch>
                  <a:fillRect l="-4918" r="-59016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778DEB-91D7-62A2-FF08-464334ABF442}"/>
                  </a:ext>
                </a:extLst>
              </p:cNvPr>
              <p:cNvSpPr txBox="1"/>
              <p:nvPr/>
            </p:nvSpPr>
            <p:spPr>
              <a:xfrm>
                <a:off x="4484634" y="4927697"/>
                <a:ext cx="15327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tpk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778DEB-91D7-62A2-FF08-464334ABF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34" y="4927697"/>
                <a:ext cx="1532776" cy="523220"/>
              </a:xfrm>
              <a:prstGeom prst="rect">
                <a:avLst/>
              </a:prstGeom>
              <a:blipFill>
                <a:blip r:embed="rId16"/>
                <a:stretch>
                  <a:fillRect l="-4959" r="-6198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E82D761E-A144-E1B7-8E2B-0B0605917308}"/>
              </a:ext>
            </a:extLst>
          </p:cNvPr>
          <p:cNvSpPr/>
          <p:nvPr/>
        </p:nvSpPr>
        <p:spPr>
          <a:xfrm>
            <a:off x="5122292" y="1791506"/>
            <a:ext cx="379415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30AD72-B94C-BB79-1B7B-897C7F787AED}"/>
              </a:ext>
            </a:extLst>
          </p:cNvPr>
          <p:cNvSpPr/>
          <p:nvPr/>
        </p:nvSpPr>
        <p:spPr>
          <a:xfrm>
            <a:off x="5122353" y="2682572"/>
            <a:ext cx="379415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B57A90-FF0D-B524-BACA-5AE41EB95B07}"/>
              </a:ext>
            </a:extLst>
          </p:cNvPr>
          <p:cNvSpPr/>
          <p:nvPr/>
        </p:nvSpPr>
        <p:spPr>
          <a:xfrm>
            <a:off x="5122293" y="3499186"/>
            <a:ext cx="379415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91070A-5B50-A9E4-D973-43B0B1FC52C8}"/>
              </a:ext>
            </a:extLst>
          </p:cNvPr>
          <p:cNvSpPr/>
          <p:nvPr/>
        </p:nvSpPr>
        <p:spPr>
          <a:xfrm>
            <a:off x="5122292" y="4976614"/>
            <a:ext cx="379415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3767D6-25F9-1962-42B6-DC331FD6078A}"/>
              </a:ext>
            </a:extLst>
          </p:cNvPr>
          <p:cNvSpPr/>
          <p:nvPr/>
        </p:nvSpPr>
        <p:spPr>
          <a:xfrm>
            <a:off x="7692360" y="2976872"/>
            <a:ext cx="3426117" cy="422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F2F9E2-2461-C697-8601-731C75161C6F}"/>
                  </a:ext>
                </a:extLst>
              </p:cNvPr>
              <p:cNvSpPr txBox="1"/>
              <p:nvPr/>
            </p:nvSpPr>
            <p:spPr>
              <a:xfrm>
                <a:off x="4640420" y="5871363"/>
                <a:ext cx="3065198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800" dirty="0"/>
                  <a:t>How to 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F2F9E2-2461-C697-8601-731C75161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420" y="5871363"/>
                <a:ext cx="3065198" cy="523220"/>
              </a:xfrm>
              <a:prstGeom prst="rect">
                <a:avLst/>
              </a:prstGeom>
              <a:blipFill>
                <a:blip r:embed="rId17"/>
                <a:stretch>
                  <a:fillRect l="-3279" t="-9091" r="-3279" b="-2954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03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uiExpand="1" build="p"/>
      <p:bldP spid="13" grpId="0"/>
      <p:bldP spid="14" grpId="0" animBg="1"/>
      <p:bldP spid="23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887F9-C480-01D1-460A-8F847C343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A95179F0-E653-3BEB-DA0E-AF590C3664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146" y="128016"/>
                <a:ext cx="11783958" cy="7860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How to 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/>
                  <a:t>? </a:t>
                </a:r>
              </a:p>
            </p:txBody>
          </p:sp>
        </mc:Choice>
        <mc:Fallback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A95179F0-E653-3BEB-DA0E-AF590C366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46" y="128016"/>
                <a:ext cx="11783958" cy="786034"/>
              </a:xfrm>
              <a:prstGeom prst="rect">
                <a:avLst/>
              </a:prstGeom>
              <a:blipFill>
                <a:blip r:embed="rId3"/>
                <a:stretch>
                  <a:fillRect l="-1832" t="-12903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0E76356-A76F-12AB-F195-A2B32799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2124-0B5E-30D6-F88D-23A5FB4871AA}"/>
              </a:ext>
            </a:extLst>
          </p:cNvPr>
          <p:cNvSpPr txBox="1"/>
          <p:nvPr/>
        </p:nvSpPr>
        <p:spPr>
          <a:xfrm>
            <a:off x="2236265" y="914051"/>
            <a:ext cx="7719486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Use </a:t>
            </a:r>
            <a:r>
              <a:rPr lang="en-US" sz="2800" dirty="0">
                <a:solidFill>
                  <a:srgbClr val="FF0000"/>
                </a:solidFill>
              </a:rPr>
              <a:t>rigged</a:t>
            </a:r>
            <a:r>
              <a:rPr lang="en-US" sz="2800" dirty="0"/>
              <a:t> secret key in the security proof [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R24]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87F88-F426-2E88-369A-441DD6D2C82E}"/>
              </a:ext>
            </a:extLst>
          </p:cNvPr>
          <p:cNvSpPr/>
          <p:nvPr/>
        </p:nvSpPr>
        <p:spPr>
          <a:xfrm>
            <a:off x="9102894" y="3846096"/>
            <a:ext cx="275028" cy="422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9C01CF-A0D3-F96E-E296-50B1E8AEED1F}"/>
              </a:ext>
            </a:extLst>
          </p:cNvPr>
          <p:cNvSpPr/>
          <p:nvPr/>
        </p:nvSpPr>
        <p:spPr>
          <a:xfrm>
            <a:off x="9793224" y="3405629"/>
            <a:ext cx="411480" cy="422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" name="Graphic 8" descr="Female Profile outline">
            <a:extLst>
              <a:ext uri="{FF2B5EF4-FFF2-40B4-BE49-F238E27FC236}">
                <a16:creationId xmlns:a16="http://schemas.microsoft.com/office/drawing/2014/main" id="{622F16E4-8B10-8C6F-C7BB-9C83CEF28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105" y="2564678"/>
            <a:ext cx="792008" cy="792008"/>
          </a:xfrm>
          <a:prstGeom prst="rect">
            <a:avLst/>
          </a:prstGeom>
        </p:spPr>
      </p:pic>
      <p:pic>
        <p:nvPicPr>
          <p:cNvPr id="10" name="Graphic 9" descr="Male profile outline">
            <a:extLst>
              <a:ext uri="{FF2B5EF4-FFF2-40B4-BE49-F238E27FC236}">
                <a16:creationId xmlns:a16="http://schemas.microsoft.com/office/drawing/2014/main" id="{948FFA1C-6278-0A2A-A281-F08A89549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105" y="1686342"/>
            <a:ext cx="792008" cy="792008"/>
          </a:xfrm>
          <a:prstGeom prst="rect">
            <a:avLst/>
          </a:prstGeom>
        </p:spPr>
      </p:pic>
      <p:pic>
        <p:nvPicPr>
          <p:cNvPr id="11" name="Graphic 10" descr="User Crown Male outline">
            <a:extLst>
              <a:ext uri="{FF2B5EF4-FFF2-40B4-BE49-F238E27FC236}">
                <a16:creationId xmlns:a16="http://schemas.microsoft.com/office/drawing/2014/main" id="{C3817EA3-5D76-D76E-CFA7-15B0082654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0105" y="3447312"/>
            <a:ext cx="786034" cy="786034"/>
          </a:xfrm>
          <a:prstGeom prst="rect">
            <a:avLst/>
          </a:prstGeom>
        </p:spPr>
      </p:pic>
      <p:pic>
        <p:nvPicPr>
          <p:cNvPr id="12" name="Graphic 11" descr="User Crown Female outline">
            <a:extLst>
              <a:ext uri="{FF2B5EF4-FFF2-40B4-BE49-F238E27FC236}">
                <a16:creationId xmlns:a16="http://schemas.microsoft.com/office/drawing/2014/main" id="{6CDC1B7D-302C-C016-8681-85CA4B3265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2181" y="4820281"/>
            <a:ext cx="786034" cy="786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2F6F60-2C1D-5846-447A-F2B6D01AE1D2}"/>
              </a:ext>
            </a:extLst>
          </p:cNvPr>
          <p:cNvSpPr txBox="1"/>
          <p:nvPr/>
        </p:nvSpPr>
        <p:spPr>
          <a:xfrm rot="5400000">
            <a:off x="866732" y="4192729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DAC04F-45CC-CA51-294D-0702F5E0AA98}"/>
                  </a:ext>
                </a:extLst>
              </p:cNvPr>
              <p:cNvSpPr/>
              <p:nvPr/>
            </p:nvSpPr>
            <p:spPr>
              <a:xfrm>
                <a:off x="1911980" y="1686342"/>
                <a:ext cx="1262211" cy="3919972"/>
              </a:xfrm>
              <a:prstGeom prst="rect">
                <a:avLst/>
              </a:prstGeom>
              <a:solidFill>
                <a:srgbClr val="FBF3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Gen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DAC04F-45CC-CA51-294D-0702F5E0A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80" y="1686342"/>
                <a:ext cx="1262211" cy="39199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46EB45-F31C-ADC9-D46F-89D24E749D78}"/>
              </a:ext>
            </a:extLst>
          </p:cNvPr>
          <p:cNvCxnSpPr>
            <a:cxnSpLocks/>
          </p:cNvCxnSpPr>
          <p:nvPr/>
        </p:nvCxnSpPr>
        <p:spPr>
          <a:xfrm>
            <a:off x="1333898" y="2128282"/>
            <a:ext cx="56782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B366E9-3B30-8EA0-0121-974E1FC14FE9}"/>
              </a:ext>
            </a:extLst>
          </p:cNvPr>
          <p:cNvCxnSpPr>
            <a:cxnSpLocks/>
          </p:cNvCxnSpPr>
          <p:nvPr/>
        </p:nvCxnSpPr>
        <p:spPr>
          <a:xfrm>
            <a:off x="1357530" y="5260803"/>
            <a:ext cx="5441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EC9086-4AEB-A229-BF70-5E822C56BAC5}"/>
              </a:ext>
            </a:extLst>
          </p:cNvPr>
          <p:cNvCxnSpPr>
            <a:cxnSpLocks/>
          </p:cNvCxnSpPr>
          <p:nvPr/>
        </p:nvCxnSpPr>
        <p:spPr>
          <a:xfrm>
            <a:off x="1336029" y="2997959"/>
            <a:ext cx="54108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3C0C2F-3C99-DE18-27EB-39FB678485C4}"/>
              </a:ext>
            </a:extLst>
          </p:cNvPr>
          <p:cNvCxnSpPr>
            <a:cxnSpLocks/>
          </p:cNvCxnSpPr>
          <p:nvPr/>
        </p:nvCxnSpPr>
        <p:spPr>
          <a:xfrm>
            <a:off x="1332920" y="3912426"/>
            <a:ext cx="5441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81F727C3-46D9-1CA0-117F-268E7F05D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1540" y="2564677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30D837EA-9F46-7EC5-F8DD-5F433F1BC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1540" y="1686341"/>
            <a:ext cx="792008" cy="792008"/>
          </a:xfrm>
          <a:prstGeom prst="rect">
            <a:avLst/>
          </a:prstGeom>
        </p:spPr>
      </p:pic>
      <p:pic>
        <p:nvPicPr>
          <p:cNvPr id="21" name="Graphic 20" descr="User Crown Male outline">
            <a:extLst>
              <a:ext uri="{FF2B5EF4-FFF2-40B4-BE49-F238E27FC236}">
                <a16:creationId xmlns:a16="http://schemas.microsoft.com/office/drawing/2014/main" id="{1327DB14-0599-D5B1-82CB-2D89D2F8FA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1540" y="3447311"/>
            <a:ext cx="786034" cy="786034"/>
          </a:xfrm>
          <a:prstGeom prst="rect">
            <a:avLst/>
          </a:prstGeom>
        </p:spPr>
      </p:pic>
      <p:pic>
        <p:nvPicPr>
          <p:cNvPr id="22" name="Graphic 21" descr="User Crown Female outline">
            <a:extLst>
              <a:ext uri="{FF2B5EF4-FFF2-40B4-BE49-F238E27FC236}">
                <a16:creationId xmlns:a16="http://schemas.microsoft.com/office/drawing/2014/main" id="{87B3DD84-3919-E834-7F9A-CB9AD5D976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73616" y="4820280"/>
            <a:ext cx="786034" cy="7860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53BDC0-1F13-8199-86F3-F5D1B40F0EA3}"/>
              </a:ext>
            </a:extLst>
          </p:cNvPr>
          <p:cNvSpPr txBox="1"/>
          <p:nvPr/>
        </p:nvSpPr>
        <p:spPr>
          <a:xfrm rot="5400000">
            <a:off x="4018167" y="4192728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477706-6C2E-2EE5-0318-81877B6D7F2F}"/>
              </a:ext>
            </a:extLst>
          </p:cNvPr>
          <p:cNvCxnSpPr>
            <a:cxnSpLocks/>
          </p:cNvCxnSpPr>
          <p:nvPr/>
        </p:nvCxnSpPr>
        <p:spPr>
          <a:xfrm>
            <a:off x="3195633" y="2125820"/>
            <a:ext cx="56782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7642D0-760E-4C17-5C8F-7E460E98BA37}"/>
              </a:ext>
            </a:extLst>
          </p:cNvPr>
          <p:cNvCxnSpPr>
            <a:cxnSpLocks/>
          </p:cNvCxnSpPr>
          <p:nvPr/>
        </p:nvCxnSpPr>
        <p:spPr>
          <a:xfrm>
            <a:off x="3174191" y="5260803"/>
            <a:ext cx="5441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D874CFF-3DC2-5CC5-E7CA-450A5CB916F0}"/>
              </a:ext>
            </a:extLst>
          </p:cNvPr>
          <p:cNvCxnSpPr>
            <a:cxnSpLocks/>
          </p:cNvCxnSpPr>
          <p:nvPr/>
        </p:nvCxnSpPr>
        <p:spPr>
          <a:xfrm>
            <a:off x="3197764" y="2995497"/>
            <a:ext cx="54108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59EC91-1B18-766F-A60F-3CA35EC6A59F}"/>
              </a:ext>
            </a:extLst>
          </p:cNvPr>
          <p:cNvCxnSpPr>
            <a:cxnSpLocks/>
          </p:cNvCxnSpPr>
          <p:nvPr/>
        </p:nvCxnSpPr>
        <p:spPr>
          <a:xfrm>
            <a:off x="3194655" y="3909964"/>
            <a:ext cx="5441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15549F-4C4D-0133-DD0C-E22A22EB9F97}"/>
                  </a:ext>
                </a:extLst>
              </p:cNvPr>
              <p:cNvSpPr txBox="1"/>
              <p:nvPr/>
            </p:nvSpPr>
            <p:spPr>
              <a:xfrm>
                <a:off x="4498512" y="1756584"/>
                <a:ext cx="15438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15549F-4C4D-0133-DD0C-E22A22EB9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512" y="1756584"/>
                <a:ext cx="1543815" cy="523220"/>
              </a:xfrm>
              <a:prstGeom prst="rect">
                <a:avLst/>
              </a:prstGeom>
              <a:blipFill>
                <a:blip r:embed="rId13"/>
                <a:stretch>
                  <a:fillRect l="-4918" r="-1721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B1F593-D875-81B6-A458-84781417CEC3}"/>
                  </a:ext>
                </a:extLst>
              </p:cNvPr>
              <p:cNvSpPr txBox="1"/>
              <p:nvPr/>
            </p:nvSpPr>
            <p:spPr>
              <a:xfrm>
                <a:off x="4473595" y="2625830"/>
                <a:ext cx="15438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B1F593-D875-81B6-A458-84781417C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595" y="2625830"/>
                <a:ext cx="1543815" cy="523220"/>
              </a:xfrm>
              <a:prstGeom prst="rect">
                <a:avLst/>
              </a:prstGeom>
              <a:blipFill>
                <a:blip r:embed="rId14"/>
                <a:stretch>
                  <a:fillRect l="-4918" r="-1803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F7A033-BBCD-4ABA-977D-72E68A5209FF}"/>
                  </a:ext>
                </a:extLst>
              </p:cNvPr>
              <p:cNvSpPr txBox="1"/>
              <p:nvPr/>
            </p:nvSpPr>
            <p:spPr>
              <a:xfrm>
                <a:off x="4473596" y="3485288"/>
                <a:ext cx="15438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F7A033-BBCD-4ABA-977D-72E68A520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596" y="3485288"/>
                <a:ext cx="1543814" cy="523220"/>
              </a:xfrm>
              <a:prstGeom prst="rect">
                <a:avLst/>
              </a:prstGeom>
              <a:blipFill>
                <a:blip r:embed="rId15"/>
                <a:stretch>
                  <a:fillRect l="-4918" r="-1803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7EAF3F-22FE-0625-40FB-D72C84599D3F}"/>
                  </a:ext>
                </a:extLst>
              </p:cNvPr>
              <p:cNvSpPr txBox="1"/>
              <p:nvPr/>
            </p:nvSpPr>
            <p:spPr>
              <a:xfrm>
                <a:off x="4484634" y="4927697"/>
                <a:ext cx="15327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7EAF3F-22FE-0625-40FB-D72C84599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34" y="4927697"/>
                <a:ext cx="1532776" cy="523220"/>
              </a:xfrm>
              <a:prstGeom prst="rect">
                <a:avLst/>
              </a:prstGeom>
              <a:blipFill>
                <a:blip r:embed="rId16"/>
                <a:stretch>
                  <a:fillRect l="-4959" r="-19835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490DF44D-D899-3F04-7F8C-88A5D50A36F4}"/>
              </a:ext>
            </a:extLst>
          </p:cNvPr>
          <p:cNvSpPr/>
          <p:nvPr/>
        </p:nvSpPr>
        <p:spPr>
          <a:xfrm>
            <a:off x="7692360" y="2976872"/>
            <a:ext cx="3426117" cy="422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7D3ADA-C88D-1757-EB0B-7EBB66001C57}"/>
                  </a:ext>
                </a:extLst>
              </p:cNvPr>
              <p:cNvSpPr txBox="1"/>
              <p:nvPr/>
            </p:nvSpPr>
            <p:spPr>
              <a:xfrm>
                <a:off x="7489756" y="2484433"/>
                <a:ext cx="3815660" cy="185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Share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Share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7D3ADA-C88D-1757-EB0B-7EBB66001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56" y="2484433"/>
                <a:ext cx="3815660" cy="18527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4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4" grpId="0" animBg="1"/>
      <p:bldP spid="23" grpId="0"/>
      <p:bldP spid="28" grpId="0"/>
      <p:bldP spid="29" grpId="0"/>
      <p:bldP spid="30" grpId="0"/>
      <p:bldP spid="31" grpId="0"/>
      <p:bldP spid="3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8ED6-52B9-021A-EBF7-A70C16345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59E44102-AA59-A65A-2B33-877E049C2562}"/>
              </a:ext>
            </a:extLst>
          </p:cNvPr>
          <p:cNvSpPr/>
          <p:nvPr/>
        </p:nvSpPr>
        <p:spPr>
          <a:xfrm>
            <a:off x="8702492" y="2616155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D3DB115-7F79-E2CD-E688-40AD9E4F40A8}"/>
                  </a:ext>
                </a:extLst>
              </p:cNvPr>
              <p:cNvSpPr txBox="1"/>
              <p:nvPr/>
            </p:nvSpPr>
            <p:spPr>
              <a:xfrm>
                <a:off x="8713384" y="2616156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D3DB115-7F79-E2CD-E688-40AD9E4F4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384" y="2616156"/>
                <a:ext cx="3031529" cy="994759"/>
              </a:xfrm>
              <a:prstGeom prst="rect">
                <a:avLst/>
              </a:prstGeom>
              <a:blipFill>
                <a:blip r:embed="rId3"/>
                <a:stretch>
                  <a:fillRect r="-2083"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 134">
            <a:extLst>
              <a:ext uri="{FF2B5EF4-FFF2-40B4-BE49-F238E27FC236}">
                <a16:creationId xmlns:a16="http://schemas.microsoft.com/office/drawing/2014/main" id="{4E3B1FE9-A418-8A46-BF81-B51F9EC9B3A4}"/>
              </a:ext>
            </a:extLst>
          </p:cNvPr>
          <p:cNvSpPr/>
          <p:nvPr/>
        </p:nvSpPr>
        <p:spPr>
          <a:xfrm>
            <a:off x="8703552" y="1057799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C3E394F-72D6-D153-45C3-EE0274BDEB0B}"/>
              </a:ext>
            </a:extLst>
          </p:cNvPr>
          <p:cNvSpPr/>
          <p:nvPr/>
        </p:nvSpPr>
        <p:spPr>
          <a:xfrm>
            <a:off x="8697568" y="3789432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3F4058E-8005-6056-F462-93FD226A4B94}"/>
              </a:ext>
            </a:extLst>
          </p:cNvPr>
          <p:cNvSpPr/>
          <p:nvPr/>
        </p:nvSpPr>
        <p:spPr>
          <a:xfrm>
            <a:off x="8510788" y="441917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EB324AC-C08A-AD74-E583-B935ACD81A50}"/>
              </a:ext>
            </a:extLst>
          </p:cNvPr>
          <p:cNvSpPr/>
          <p:nvPr/>
        </p:nvSpPr>
        <p:spPr>
          <a:xfrm>
            <a:off x="507146" y="2616155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EDE6E58-83D1-CC7C-DF89-1645B297F0AA}"/>
              </a:ext>
            </a:extLst>
          </p:cNvPr>
          <p:cNvSpPr/>
          <p:nvPr/>
        </p:nvSpPr>
        <p:spPr>
          <a:xfrm>
            <a:off x="502222" y="3789432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E16681E-E05F-F0BB-3F7A-82D7B08188DB}"/>
              </a:ext>
            </a:extLst>
          </p:cNvPr>
          <p:cNvSpPr/>
          <p:nvPr/>
        </p:nvSpPr>
        <p:spPr>
          <a:xfrm>
            <a:off x="305135" y="442070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FEFFD52-FF80-F7A0-9A5A-037FB714BCFE}"/>
              </a:ext>
            </a:extLst>
          </p:cNvPr>
          <p:cNvSpPr/>
          <p:nvPr/>
        </p:nvSpPr>
        <p:spPr>
          <a:xfrm>
            <a:off x="508206" y="1062714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949F0B-AB67-BEA5-40CC-4B4FEF66A055}"/>
              </a:ext>
            </a:extLst>
          </p:cNvPr>
          <p:cNvSpPr txBox="1">
            <a:spLocks/>
          </p:cNvSpPr>
          <p:nvPr/>
        </p:nvSpPr>
        <p:spPr>
          <a:xfrm>
            <a:off x="277764" y="136652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Existing scheme with rigged key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4E85F6C-E2CB-EF89-F79B-FDEEF4A7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15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F7329A1E-3A0A-1E69-586A-A518D2F9F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3596" y="2212467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F67A4782-08CB-9059-5FEC-E55AEE956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8150" y="2222917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EAD6C2-0BE6-43E2-A008-F456DA4CAB43}"/>
                  </a:ext>
                </a:extLst>
              </p:cNvPr>
              <p:cNvSpPr txBox="1"/>
              <p:nvPr/>
            </p:nvSpPr>
            <p:spPr>
              <a:xfrm>
                <a:off x="3796098" y="2889179"/>
                <a:ext cx="860674" cy="39310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EAD6C2-0BE6-43E2-A008-F456DA4CA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98" y="2889179"/>
                <a:ext cx="860674" cy="393104"/>
              </a:xfrm>
              <a:prstGeom prst="rect">
                <a:avLst/>
              </a:prstGeom>
              <a:blipFill>
                <a:blip r:embed="rId8"/>
                <a:stretch>
                  <a:fillRect r="-2857" b="-3125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AFC56F-986F-1753-CBD5-4142D3A60A78}"/>
                  </a:ext>
                </a:extLst>
              </p:cNvPr>
              <p:cNvSpPr txBox="1"/>
              <p:nvPr/>
            </p:nvSpPr>
            <p:spPr>
              <a:xfrm>
                <a:off x="7528350" y="2884585"/>
                <a:ext cx="865225" cy="39310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AFC56F-986F-1753-CBD5-4142D3A6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350" y="2884585"/>
                <a:ext cx="865225" cy="393104"/>
              </a:xfrm>
              <a:prstGeom prst="rect">
                <a:avLst/>
              </a:prstGeom>
              <a:blipFill>
                <a:blip r:embed="rId9"/>
                <a:stretch>
                  <a:fillRect r="-4286" b="-3030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597578-4662-7E4E-4F53-2B4C5F5FBC08}"/>
                  </a:ext>
                </a:extLst>
              </p:cNvPr>
              <p:cNvSpPr txBox="1"/>
              <p:nvPr/>
            </p:nvSpPr>
            <p:spPr>
              <a:xfrm>
                <a:off x="478711" y="1019593"/>
                <a:ext cx="3096539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597578-4662-7E4E-4F53-2B4C5F5FB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11" y="1019593"/>
                <a:ext cx="3096539" cy="987322"/>
              </a:xfrm>
              <a:prstGeom prst="rect">
                <a:avLst/>
              </a:prstGeom>
              <a:blipFill>
                <a:blip r:embed="rId10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4AA4BD-A157-5E5D-CCE2-C44827E48342}"/>
                  </a:ext>
                </a:extLst>
              </p:cNvPr>
              <p:cNvSpPr txBox="1"/>
              <p:nvPr/>
            </p:nvSpPr>
            <p:spPr>
              <a:xfrm>
                <a:off x="8641558" y="1029425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4AA4BD-A157-5E5D-CCE2-C44827E48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558" y="1029425"/>
                <a:ext cx="3189830" cy="987322"/>
              </a:xfrm>
              <a:prstGeom prst="rect">
                <a:avLst/>
              </a:prstGeom>
              <a:blipFill>
                <a:blip r:embed="rId11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17292C-BD99-C0D4-28A6-E9B6DAC47C68}"/>
                  </a:ext>
                </a:extLst>
              </p:cNvPr>
              <p:cNvSpPr txBox="1"/>
              <p:nvPr/>
            </p:nvSpPr>
            <p:spPr>
              <a:xfrm>
                <a:off x="522013" y="1909655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17292C-BD99-C0D4-28A6-E9B6DAC47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13" y="1909655"/>
                <a:ext cx="2997583" cy="523220"/>
              </a:xfrm>
              <a:prstGeom prst="rect">
                <a:avLst/>
              </a:prstGeom>
              <a:blipFill>
                <a:blip r:embed="rId12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0F8CB-8BD5-37CC-4ED2-F3AE5A000685}"/>
                  </a:ext>
                </a:extLst>
              </p:cNvPr>
              <p:cNvSpPr txBox="1"/>
              <p:nvPr/>
            </p:nvSpPr>
            <p:spPr>
              <a:xfrm>
                <a:off x="8713384" y="1909590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0F8CB-8BD5-37CC-4ED2-F3AE5A000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384" y="1909590"/>
                <a:ext cx="3057385" cy="523220"/>
              </a:xfrm>
              <a:prstGeom prst="rect">
                <a:avLst/>
              </a:prstGeom>
              <a:blipFill>
                <a:blip r:embed="rId1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4625F35-A73F-A1E0-3D20-6BE96A585285}"/>
                  </a:ext>
                </a:extLst>
              </p:cNvPr>
              <p:cNvSpPr txBox="1"/>
              <p:nvPr/>
            </p:nvSpPr>
            <p:spPr>
              <a:xfrm>
                <a:off x="518039" y="2605498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4625F35-A73F-A1E0-3D20-6BE96A585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39" y="2605498"/>
                <a:ext cx="2997582" cy="994759"/>
              </a:xfrm>
              <a:prstGeom prst="rect">
                <a:avLst/>
              </a:prstGeom>
              <a:blipFill>
                <a:blip r:embed="rId14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1418782-1FBE-15E1-1E01-5B8E745A4D53}"/>
              </a:ext>
            </a:extLst>
          </p:cNvPr>
          <p:cNvCxnSpPr>
            <a:cxnSpLocks/>
          </p:cNvCxnSpPr>
          <p:nvPr/>
        </p:nvCxnSpPr>
        <p:spPr>
          <a:xfrm>
            <a:off x="5018925" y="148151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2D6A955-4E1E-5BC6-E2ED-14E4E429D815}"/>
              </a:ext>
            </a:extLst>
          </p:cNvPr>
          <p:cNvCxnSpPr>
            <a:cxnSpLocks/>
          </p:cNvCxnSpPr>
          <p:nvPr/>
        </p:nvCxnSpPr>
        <p:spPr>
          <a:xfrm flipH="1">
            <a:off x="5018925" y="19098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50FC117-0CA2-B66C-E674-7EDD2EE0859B}"/>
                  </a:ext>
                </a:extLst>
              </p:cNvPr>
              <p:cNvSpPr txBox="1"/>
              <p:nvPr/>
            </p:nvSpPr>
            <p:spPr>
              <a:xfrm>
                <a:off x="5845517" y="1279039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50FC117-0CA2-B66C-E674-7EDD2EE08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17" y="1279039"/>
                <a:ext cx="489060" cy="393104"/>
              </a:xfrm>
              <a:prstGeom prst="rect">
                <a:avLst/>
              </a:prstGeom>
              <a:blipFill>
                <a:blip r:embed="rId15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49E2810-A5CB-581F-A40A-2AB81D26AD59}"/>
                  </a:ext>
                </a:extLst>
              </p:cNvPr>
              <p:cNvSpPr txBox="1"/>
              <p:nvPr/>
            </p:nvSpPr>
            <p:spPr>
              <a:xfrm>
                <a:off x="5852275" y="1753607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49E2810-A5CB-581F-A40A-2AB81D26A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275" y="1753607"/>
                <a:ext cx="484476" cy="393104"/>
              </a:xfrm>
              <a:prstGeom prst="rect">
                <a:avLst/>
              </a:prstGeom>
              <a:blipFill>
                <a:blip r:embed="rId16"/>
                <a:stretch>
                  <a:fillRect l="-5128" r="-1025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C0E9591-41A4-A4B9-F633-15039703BBE6}"/>
              </a:ext>
            </a:extLst>
          </p:cNvPr>
          <p:cNvCxnSpPr>
            <a:cxnSpLocks/>
          </p:cNvCxnSpPr>
          <p:nvPr/>
        </p:nvCxnSpPr>
        <p:spPr>
          <a:xfrm>
            <a:off x="5027859" y="275722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422C192-8F26-D6B7-1D66-542B8FF46AFD}"/>
              </a:ext>
            </a:extLst>
          </p:cNvPr>
          <p:cNvCxnSpPr>
            <a:cxnSpLocks/>
          </p:cNvCxnSpPr>
          <p:nvPr/>
        </p:nvCxnSpPr>
        <p:spPr>
          <a:xfrm flipH="1">
            <a:off x="5027859" y="3136397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45D5B18-8F6A-22CE-B2FA-F8F71AF1EB5B}"/>
                  </a:ext>
                </a:extLst>
              </p:cNvPr>
              <p:cNvSpPr txBox="1"/>
              <p:nvPr/>
            </p:nvSpPr>
            <p:spPr>
              <a:xfrm>
                <a:off x="5831862" y="2388767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45D5B18-8F6A-22CE-B2FA-F8F71AF1E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62" y="2388767"/>
                <a:ext cx="541097" cy="475655"/>
              </a:xfrm>
              <a:prstGeom prst="rect">
                <a:avLst/>
              </a:prstGeom>
              <a:blipFill>
                <a:blip r:embed="rId17"/>
                <a:stretch>
                  <a:fillRect l="-6977" r="-232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BB7C0A0-458B-F39A-AE74-D81D368197C8}"/>
                  </a:ext>
                </a:extLst>
              </p:cNvPr>
              <p:cNvSpPr txBox="1"/>
              <p:nvPr/>
            </p:nvSpPr>
            <p:spPr>
              <a:xfrm>
                <a:off x="5840796" y="2912495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BB7C0A0-458B-F39A-AE74-D81D36819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96" y="2912495"/>
                <a:ext cx="541097" cy="475655"/>
              </a:xfrm>
              <a:prstGeom prst="rect">
                <a:avLst/>
              </a:prstGeom>
              <a:blipFill>
                <a:blip r:embed="rId18"/>
                <a:stretch>
                  <a:fillRect l="-4545" r="-227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8FDC412-45FB-DC2B-7D13-0E103A667C21}"/>
                  </a:ext>
                </a:extLst>
              </p:cNvPr>
              <p:cNvSpPr txBox="1"/>
              <p:nvPr/>
            </p:nvSpPr>
            <p:spPr>
              <a:xfrm>
                <a:off x="696634" y="3764133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8FDC412-45FB-DC2B-7D13-0E103A667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4" y="3764133"/>
                <a:ext cx="2654958" cy="523220"/>
              </a:xfrm>
              <a:prstGeom prst="rect">
                <a:avLst/>
              </a:prstGeom>
              <a:blipFill>
                <a:blip r:embed="rId1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5377358-B0EE-8B64-9692-7E89DFE91952}"/>
                  </a:ext>
                </a:extLst>
              </p:cNvPr>
              <p:cNvSpPr txBox="1"/>
              <p:nvPr/>
            </p:nvSpPr>
            <p:spPr>
              <a:xfrm>
                <a:off x="8783207" y="3737907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5377358-B0EE-8B64-9692-7E89DFE91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207" y="3737907"/>
                <a:ext cx="2760179" cy="523220"/>
              </a:xfrm>
              <a:prstGeom prst="rect">
                <a:avLst/>
              </a:prstGeom>
              <a:blipFill>
                <a:blip r:embed="rId2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9400571-8189-0A0D-2AE2-327480852D18}"/>
              </a:ext>
            </a:extLst>
          </p:cNvPr>
          <p:cNvCxnSpPr>
            <a:cxnSpLocks/>
          </p:cNvCxnSpPr>
          <p:nvPr/>
        </p:nvCxnSpPr>
        <p:spPr>
          <a:xfrm>
            <a:off x="5018925" y="399578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F44659ED-D401-E7D9-A944-2269BF3BB7D2}"/>
              </a:ext>
            </a:extLst>
          </p:cNvPr>
          <p:cNvCxnSpPr>
            <a:cxnSpLocks/>
          </p:cNvCxnSpPr>
          <p:nvPr/>
        </p:nvCxnSpPr>
        <p:spPr>
          <a:xfrm flipH="1">
            <a:off x="4999261" y="4394623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7CBF97F-3494-C2F4-A036-F33B12D7A6FB}"/>
                  </a:ext>
                </a:extLst>
              </p:cNvPr>
              <p:cNvSpPr txBox="1"/>
              <p:nvPr/>
            </p:nvSpPr>
            <p:spPr>
              <a:xfrm>
                <a:off x="5869883" y="3752976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7CBF97F-3494-C2F4-A036-F33B12D7A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83" y="3752976"/>
                <a:ext cx="447187" cy="393104"/>
              </a:xfrm>
              <a:prstGeom prst="rect">
                <a:avLst/>
              </a:prstGeom>
              <a:blipFill>
                <a:blip r:embed="rId21"/>
                <a:stretch>
                  <a:fillRect r="-83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DE2C087-BCC1-1BF9-E3D4-0BD6C9DEFC62}"/>
                  </a:ext>
                </a:extLst>
              </p:cNvPr>
              <p:cNvSpPr txBox="1"/>
              <p:nvPr/>
            </p:nvSpPr>
            <p:spPr>
              <a:xfrm>
                <a:off x="5878817" y="4207878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DE2C087-BCC1-1BF9-E3D4-0BD6C9DEF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817" y="4207878"/>
                <a:ext cx="447187" cy="393104"/>
              </a:xfrm>
              <a:prstGeom prst="rect">
                <a:avLst/>
              </a:prstGeom>
              <a:blipFill>
                <a:blip r:embed="rId22"/>
                <a:stretch>
                  <a:fillRect r="-810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7C75692-04F7-6F49-F6A4-6474D576171F}"/>
                  </a:ext>
                </a:extLst>
              </p:cNvPr>
              <p:cNvSpPr txBox="1"/>
              <p:nvPr/>
            </p:nvSpPr>
            <p:spPr>
              <a:xfrm>
                <a:off x="253107" y="4418944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7C75692-04F7-6F49-F6A4-6474D5761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07" y="4418944"/>
                <a:ext cx="3470437" cy="523220"/>
              </a:xfrm>
              <a:prstGeom prst="rect">
                <a:avLst/>
              </a:prstGeom>
              <a:blipFill>
                <a:blip r:embed="rId23"/>
                <a:stretch>
                  <a:fillRect r="-730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76D84445-6F8F-12FE-F55E-ACADB9A37C5F}"/>
                  </a:ext>
                </a:extLst>
              </p:cNvPr>
              <p:cNvSpPr txBox="1"/>
              <p:nvPr/>
            </p:nvSpPr>
            <p:spPr>
              <a:xfrm>
                <a:off x="8457583" y="440696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76D84445-6F8F-12FE-F55E-ACADB9A37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583" y="4406962"/>
                <a:ext cx="3470437" cy="523220"/>
              </a:xfrm>
              <a:prstGeom prst="rect">
                <a:avLst/>
              </a:prstGeom>
              <a:blipFill>
                <a:blip r:embed="rId24"/>
                <a:stretch>
                  <a:fillRect r="-364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0E2065B-65A6-DCB5-5B99-00454C24EF0C}"/>
              </a:ext>
            </a:extLst>
          </p:cNvPr>
          <p:cNvSpPr/>
          <p:nvPr/>
        </p:nvSpPr>
        <p:spPr>
          <a:xfrm>
            <a:off x="4123197" y="5222329"/>
            <a:ext cx="3784241" cy="10609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1F7869-2CFC-8CE8-DB69-BF1544B1AD03}"/>
                  </a:ext>
                </a:extLst>
              </p:cNvPr>
              <p:cNvSpPr txBox="1"/>
              <p:nvPr/>
            </p:nvSpPr>
            <p:spPr>
              <a:xfrm>
                <a:off x="4580040" y="5232161"/>
                <a:ext cx="23794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1F7869-2CFC-8CE8-DB69-BF1544B1A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40" y="5232161"/>
                <a:ext cx="2379406" cy="523220"/>
              </a:xfrm>
              <a:prstGeom prst="rect">
                <a:avLst/>
              </a:prstGeom>
              <a:blipFill>
                <a:blip r:embed="rId25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370FD5-310D-8CB3-23D0-484EC74BEE13}"/>
                  </a:ext>
                </a:extLst>
              </p:cNvPr>
              <p:cNvSpPr txBox="1"/>
              <p:nvPr/>
            </p:nvSpPr>
            <p:spPr>
              <a:xfrm>
                <a:off x="4123197" y="5701653"/>
                <a:ext cx="37842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370FD5-310D-8CB3-23D0-484EC74BE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197" y="5701653"/>
                <a:ext cx="3784241" cy="523220"/>
              </a:xfrm>
              <a:prstGeom prst="rect">
                <a:avLst/>
              </a:prstGeom>
              <a:blipFill>
                <a:blip r:embed="rId26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628822E-22C5-65EF-3C16-2D454A3B1030}"/>
              </a:ext>
            </a:extLst>
          </p:cNvPr>
          <p:cNvSpPr/>
          <p:nvPr/>
        </p:nvSpPr>
        <p:spPr>
          <a:xfrm>
            <a:off x="6959447" y="5736195"/>
            <a:ext cx="858673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395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23" grpId="0"/>
      <p:bldP spid="135" grpId="0" animBg="1"/>
      <p:bldP spid="137" grpId="0" animBg="1"/>
      <p:bldP spid="140" grpId="0" animBg="1"/>
      <p:bldP spid="132" grpId="0" animBg="1"/>
      <p:bldP spid="134" grpId="0" animBg="1"/>
      <p:bldP spid="139" grpId="0" animBg="1"/>
      <p:bldP spid="131" grpId="0" animBg="1"/>
      <p:bldP spid="28" grpId="0" animBg="1"/>
      <p:bldP spid="29" grpId="0" animBg="1"/>
      <p:bldP spid="5" grpId="0"/>
      <p:bldP spid="6" grpId="0"/>
      <p:bldP spid="8" grpId="0"/>
      <p:bldP spid="9" grpId="0"/>
      <p:bldP spid="86" grpId="0"/>
      <p:bldP spid="116" grpId="0" animBg="1"/>
      <p:bldP spid="117" grpId="0" animBg="1"/>
      <p:bldP spid="120" grpId="0" animBg="1"/>
      <p:bldP spid="121" grpId="0" animBg="1"/>
      <p:bldP spid="124" grpId="0"/>
      <p:bldP spid="125" grpId="0"/>
      <p:bldP spid="128" grpId="0" animBg="1"/>
      <p:bldP spid="129" grpId="0" animBg="1"/>
      <p:bldP spid="130" grpId="0"/>
      <p:bldP spid="138" grpId="0"/>
      <p:bldP spid="7" grpId="0" animBg="1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5678C-8B32-2D9B-E236-050631216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4581D6-A8C1-0F47-01EB-985869BEFF11}"/>
              </a:ext>
            </a:extLst>
          </p:cNvPr>
          <p:cNvSpPr/>
          <p:nvPr/>
        </p:nvSpPr>
        <p:spPr>
          <a:xfrm>
            <a:off x="508206" y="1062714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DEAF26-4BA5-2FB1-A0E0-6F4D4F0E1E64}"/>
              </a:ext>
            </a:extLst>
          </p:cNvPr>
          <p:cNvSpPr/>
          <p:nvPr/>
        </p:nvSpPr>
        <p:spPr>
          <a:xfrm>
            <a:off x="8703552" y="1057799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3541D5-E278-1848-B8DD-F98882B05F2E}"/>
              </a:ext>
            </a:extLst>
          </p:cNvPr>
          <p:cNvSpPr txBox="1">
            <a:spLocks/>
          </p:cNvSpPr>
          <p:nvPr/>
        </p:nvSpPr>
        <p:spPr>
          <a:xfrm>
            <a:off x="277764" y="136652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Introducing masked nonces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31C91EB-7759-0778-38ED-6CF7F1DD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16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62A9E0AF-B8CB-A064-81AF-6CA01044C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3596" y="2212467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118C3D2B-13F3-9011-69E0-42920619C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8150" y="2222917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9046CC-2B54-5E43-D324-3D11AE251A23}"/>
                  </a:ext>
                </a:extLst>
              </p:cNvPr>
              <p:cNvSpPr txBox="1"/>
              <p:nvPr/>
            </p:nvSpPr>
            <p:spPr>
              <a:xfrm>
                <a:off x="3796098" y="2889179"/>
                <a:ext cx="860674" cy="39310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9046CC-2B54-5E43-D324-3D11AE251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98" y="2889179"/>
                <a:ext cx="860674" cy="393104"/>
              </a:xfrm>
              <a:prstGeom prst="rect">
                <a:avLst/>
              </a:prstGeom>
              <a:blipFill>
                <a:blip r:embed="rId7"/>
                <a:stretch>
                  <a:fillRect r="-2857" b="-3125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864390-C5DE-2413-643C-690FE1D1029A}"/>
                  </a:ext>
                </a:extLst>
              </p:cNvPr>
              <p:cNvSpPr txBox="1"/>
              <p:nvPr/>
            </p:nvSpPr>
            <p:spPr>
              <a:xfrm>
                <a:off x="7528350" y="2884585"/>
                <a:ext cx="865225" cy="39310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864390-C5DE-2413-643C-690FE1D10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350" y="2884585"/>
                <a:ext cx="865225" cy="393104"/>
              </a:xfrm>
              <a:prstGeom prst="rect">
                <a:avLst/>
              </a:prstGeom>
              <a:blipFill>
                <a:blip r:embed="rId8"/>
                <a:stretch>
                  <a:fillRect r="-4286" b="-3030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DF10720-82A8-CB98-6B51-340DC76B2B64}"/>
              </a:ext>
            </a:extLst>
          </p:cNvPr>
          <p:cNvCxnSpPr>
            <a:cxnSpLocks/>
          </p:cNvCxnSpPr>
          <p:nvPr/>
        </p:nvCxnSpPr>
        <p:spPr>
          <a:xfrm>
            <a:off x="5018925" y="148151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A574363-E878-9BA5-9EDE-F18A56E07FC6}"/>
              </a:ext>
            </a:extLst>
          </p:cNvPr>
          <p:cNvCxnSpPr>
            <a:cxnSpLocks/>
          </p:cNvCxnSpPr>
          <p:nvPr/>
        </p:nvCxnSpPr>
        <p:spPr>
          <a:xfrm flipH="1">
            <a:off x="5018925" y="19098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78778D-3B38-ED01-07CF-632BFE549567}"/>
              </a:ext>
            </a:extLst>
          </p:cNvPr>
          <p:cNvCxnSpPr>
            <a:cxnSpLocks/>
          </p:cNvCxnSpPr>
          <p:nvPr/>
        </p:nvCxnSpPr>
        <p:spPr>
          <a:xfrm>
            <a:off x="5027859" y="275722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3BE2762B-D21E-2737-B9CE-FB9EE91A7E6E}"/>
              </a:ext>
            </a:extLst>
          </p:cNvPr>
          <p:cNvCxnSpPr>
            <a:cxnSpLocks/>
          </p:cNvCxnSpPr>
          <p:nvPr/>
        </p:nvCxnSpPr>
        <p:spPr>
          <a:xfrm flipH="1">
            <a:off x="5027859" y="3136397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F4F266D-C6C4-A3E3-272F-198C6AAC58B2}"/>
                  </a:ext>
                </a:extLst>
              </p:cNvPr>
              <p:cNvSpPr txBox="1"/>
              <p:nvPr/>
            </p:nvSpPr>
            <p:spPr>
              <a:xfrm>
                <a:off x="5831862" y="2388767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F4F266D-C6C4-A3E3-272F-198C6AAC5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62" y="2388767"/>
                <a:ext cx="541097" cy="475655"/>
              </a:xfrm>
              <a:prstGeom prst="rect">
                <a:avLst/>
              </a:prstGeom>
              <a:blipFill>
                <a:blip r:embed="rId9"/>
                <a:stretch>
                  <a:fillRect l="-6977" r="-232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C901EBC-E854-BDE1-C7A8-A46CC0D5C24E}"/>
                  </a:ext>
                </a:extLst>
              </p:cNvPr>
              <p:cNvSpPr txBox="1"/>
              <p:nvPr/>
            </p:nvSpPr>
            <p:spPr>
              <a:xfrm>
                <a:off x="5840796" y="2912495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2C901EBC-E854-BDE1-C7A8-A46CC0D5C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96" y="2912495"/>
                <a:ext cx="541097" cy="475655"/>
              </a:xfrm>
              <a:prstGeom prst="rect">
                <a:avLst/>
              </a:prstGeom>
              <a:blipFill>
                <a:blip r:embed="rId10"/>
                <a:stretch>
                  <a:fillRect l="-4545" r="-227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E5F9B4B-4A73-FB91-3B5C-0F700277E5ED}"/>
              </a:ext>
            </a:extLst>
          </p:cNvPr>
          <p:cNvCxnSpPr>
            <a:cxnSpLocks/>
          </p:cNvCxnSpPr>
          <p:nvPr/>
        </p:nvCxnSpPr>
        <p:spPr>
          <a:xfrm>
            <a:off x="5018925" y="399578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202634C-44E6-E08D-7E24-C9FE0F3978BE}"/>
              </a:ext>
            </a:extLst>
          </p:cNvPr>
          <p:cNvCxnSpPr>
            <a:cxnSpLocks/>
          </p:cNvCxnSpPr>
          <p:nvPr/>
        </p:nvCxnSpPr>
        <p:spPr>
          <a:xfrm flipH="1">
            <a:off x="4999261" y="44220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D440A84-487F-30E0-E24B-A86D65FAD5D2}"/>
                  </a:ext>
                </a:extLst>
              </p:cNvPr>
              <p:cNvSpPr txBox="1"/>
              <p:nvPr/>
            </p:nvSpPr>
            <p:spPr>
              <a:xfrm>
                <a:off x="5869883" y="3752976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D440A84-487F-30E0-E24B-A86D65FAD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83" y="3752976"/>
                <a:ext cx="447187" cy="393104"/>
              </a:xfrm>
              <a:prstGeom prst="rect">
                <a:avLst/>
              </a:prstGeom>
              <a:blipFill>
                <a:blip r:embed="rId11"/>
                <a:stretch>
                  <a:fillRect r="-83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2ED5527-7C35-B778-2B82-0CD7FF35FB73}"/>
                  </a:ext>
                </a:extLst>
              </p:cNvPr>
              <p:cNvSpPr txBox="1"/>
              <p:nvPr/>
            </p:nvSpPr>
            <p:spPr>
              <a:xfrm>
                <a:off x="5878817" y="4207878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2ED5527-7C35-B778-2B82-0CD7FF35F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817" y="4207878"/>
                <a:ext cx="447187" cy="393104"/>
              </a:xfrm>
              <a:prstGeom prst="rect">
                <a:avLst/>
              </a:prstGeom>
              <a:blipFill>
                <a:blip r:embed="rId12"/>
                <a:stretch>
                  <a:fillRect r="-810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21B3E7-D61A-C256-E189-525ACA99E655}"/>
                  </a:ext>
                </a:extLst>
              </p:cNvPr>
              <p:cNvSpPr txBox="1"/>
              <p:nvPr/>
            </p:nvSpPr>
            <p:spPr>
              <a:xfrm>
                <a:off x="478711" y="1001159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21B3E7-D61A-C256-E189-525ACA99E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11" y="1001159"/>
                <a:ext cx="3096539" cy="1024191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5FB7E1-B708-B00A-588D-C683DD5B3914}"/>
                  </a:ext>
                </a:extLst>
              </p:cNvPr>
              <p:cNvSpPr txBox="1"/>
              <p:nvPr/>
            </p:nvSpPr>
            <p:spPr>
              <a:xfrm>
                <a:off x="522013" y="1909655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5FB7E1-B708-B00A-588D-C683DD5B3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13" y="1909655"/>
                <a:ext cx="2997583" cy="523220"/>
              </a:xfrm>
              <a:prstGeom prst="rect">
                <a:avLst/>
              </a:prstGeom>
              <a:blipFill>
                <a:blip r:embed="rId1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E0E35E-26B9-46BF-45D8-EDCE93F7BF11}"/>
                  </a:ext>
                </a:extLst>
              </p:cNvPr>
              <p:cNvSpPr txBox="1"/>
              <p:nvPr/>
            </p:nvSpPr>
            <p:spPr>
              <a:xfrm>
                <a:off x="8641558" y="1029425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E0E35E-26B9-46BF-45D8-EDCE93F7B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558" y="1029425"/>
                <a:ext cx="3189830" cy="987322"/>
              </a:xfrm>
              <a:prstGeom prst="rect">
                <a:avLst/>
              </a:prstGeom>
              <a:blipFill>
                <a:blip r:embed="rId1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A417DB-C53C-D7EA-3B27-DF408ADA7B02}"/>
                  </a:ext>
                </a:extLst>
              </p:cNvPr>
              <p:cNvSpPr txBox="1"/>
              <p:nvPr/>
            </p:nvSpPr>
            <p:spPr>
              <a:xfrm>
                <a:off x="8713384" y="1909590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A417DB-C53C-D7EA-3B27-DF408ADA7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384" y="1909590"/>
                <a:ext cx="3057385" cy="523220"/>
              </a:xfrm>
              <a:prstGeom prst="rect">
                <a:avLst/>
              </a:prstGeom>
              <a:blipFill>
                <a:blip r:embed="rId1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65FC68D-9EF9-F0C3-20ED-50A3A77753B6}"/>
              </a:ext>
            </a:extLst>
          </p:cNvPr>
          <p:cNvSpPr/>
          <p:nvPr/>
        </p:nvSpPr>
        <p:spPr>
          <a:xfrm>
            <a:off x="2180427" y="1525319"/>
            <a:ext cx="1189453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A2F182-1D42-147C-B7DC-892F8893B1E8}"/>
              </a:ext>
            </a:extLst>
          </p:cNvPr>
          <p:cNvSpPr/>
          <p:nvPr/>
        </p:nvSpPr>
        <p:spPr>
          <a:xfrm>
            <a:off x="10405968" y="1522094"/>
            <a:ext cx="1208619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F1073F-CD97-6360-4516-C379ABCB8823}"/>
                  </a:ext>
                </a:extLst>
              </p:cNvPr>
              <p:cNvSpPr txBox="1"/>
              <p:nvPr/>
            </p:nvSpPr>
            <p:spPr>
              <a:xfrm>
                <a:off x="5845517" y="1279039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F1073F-CD97-6360-4516-C379ABCB8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17" y="1279039"/>
                <a:ext cx="489060" cy="393104"/>
              </a:xfrm>
              <a:prstGeom prst="rect">
                <a:avLst/>
              </a:prstGeom>
              <a:blipFill>
                <a:blip r:embed="rId17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275D72-29AB-F57A-240E-4678E03CE3F7}"/>
                  </a:ext>
                </a:extLst>
              </p:cNvPr>
              <p:cNvSpPr txBox="1"/>
              <p:nvPr/>
            </p:nvSpPr>
            <p:spPr>
              <a:xfrm>
                <a:off x="5852275" y="1753607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275D72-29AB-F57A-240E-4678E03CE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275" y="1753607"/>
                <a:ext cx="484476" cy="393104"/>
              </a:xfrm>
              <a:prstGeom prst="rect">
                <a:avLst/>
              </a:prstGeom>
              <a:blipFill>
                <a:blip r:embed="rId18"/>
                <a:stretch>
                  <a:fillRect l="-5128" r="-1025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86113827-429D-6278-943E-87B7AF84B174}"/>
              </a:ext>
            </a:extLst>
          </p:cNvPr>
          <p:cNvSpPr/>
          <p:nvPr/>
        </p:nvSpPr>
        <p:spPr>
          <a:xfrm>
            <a:off x="507146" y="2616155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F4FE4-2988-FAD9-FA7F-FB6B5CFA0AD4}"/>
              </a:ext>
            </a:extLst>
          </p:cNvPr>
          <p:cNvSpPr/>
          <p:nvPr/>
        </p:nvSpPr>
        <p:spPr>
          <a:xfrm>
            <a:off x="502222" y="3789432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6F0190-771F-1BDE-2461-B181FF79D77D}"/>
              </a:ext>
            </a:extLst>
          </p:cNvPr>
          <p:cNvSpPr/>
          <p:nvPr/>
        </p:nvSpPr>
        <p:spPr>
          <a:xfrm>
            <a:off x="305135" y="442070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69A447-8139-A819-70ED-ED621A204503}"/>
                  </a:ext>
                </a:extLst>
              </p:cNvPr>
              <p:cNvSpPr txBox="1"/>
              <p:nvPr/>
            </p:nvSpPr>
            <p:spPr>
              <a:xfrm>
                <a:off x="518039" y="2605498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69A447-8139-A819-70ED-ED621A204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39" y="2605498"/>
                <a:ext cx="2997582" cy="994759"/>
              </a:xfrm>
              <a:prstGeom prst="rect">
                <a:avLst/>
              </a:prstGeom>
              <a:blipFill>
                <a:blip r:embed="rId19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A5B5F0-CAA4-C07D-219E-3C475014DE9A}"/>
                  </a:ext>
                </a:extLst>
              </p:cNvPr>
              <p:cNvSpPr txBox="1"/>
              <p:nvPr/>
            </p:nvSpPr>
            <p:spPr>
              <a:xfrm>
                <a:off x="696634" y="3764133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A5B5F0-CAA4-C07D-219E-3C475014D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4" y="3764133"/>
                <a:ext cx="2654958" cy="523220"/>
              </a:xfrm>
              <a:prstGeom prst="rect">
                <a:avLst/>
              </a:prstGeom>
              <a:blipFill>
                <a:blip r:embed="rId2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9FED64-129E-874F-6A8E-F68B19231AB8}"/>
                  </a:ext>
                </a:extLst>
              </p:cNvPr>
              <p:cNvSpPr txBox="1"/>
              <p:nvPr/>
            </p:nvSpPr>
            <p:spPr>
              <a:xfrm>
                <a:off x="253107" y="4418944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9FED64-129E-874F-6A8E-F68B19231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07" y="4418944"/>
                <a:ext cx="3470437" cy="523220"/>
              </a:xfrm>
              <a:prstGeom prst="rect">
                <a:avLst/>
              </a:prstGeom>
              <a:blipFill>
                <a:blip r:embed="rId21"/>
                <a:stretch>
                  <a:fillRect r="-730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71EE5754-A290-76E4-5C94-6F8125880FFA}"/>
              </a:ext>
            </a:extLst>
          </p:cNvPr>
          <p:cNvSpPr/>
          <p:nvPr/>
        </p:nvSpPr>
        <p:spPr>
          <a:xfrm>
            <a:off x="8702492" y="2616155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5A3D3F-FD58-D972-8CA1-DD526BFC59A0}"/>
                  </a:ext>
                </a:extLst>
              </p:cNvPr>
              <p:cNvSpPr txBox="1"/>
              <p:nvPr/>
            </p:nvSpPr>
            <p:spPr>
              <a:xfrm>
                <a:off x="8713384" y="2616156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5A3D3F-FD58-D972-8CA1-DD526BFC5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384" y="2616156"/>
                <a:ext cx="3031529" cy="994759"/>
              </a:xfrm>
              <a:prstGeom prst="rect">
                <a:avLst/>
              </a:prstGeom>
              <a:blipFill>
                <a:blip r:embed="rId22"/>
                <a:stretch>
                  <a:fillRect r="-2083"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B04103C6-2554-81E5-F827-7F3F480197B7}"/>
              </a:ext>
            </a:extLst>
          </p:cNvPr>
          <p:cNvSpPr/>
          <p:nvPr/>
        </p:nvSpPr>
        <p:spPr>
          <a:xfrm>
            <a:off x="8697568" y="3789432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349B06-0C6E-A471-1F96-80A230A15E35}"/>
              </a:ext>
            </a:extLst>
          </p:cNvPr>
          <p:cNvSpPr/>
          <p:nvPr/>
        </p:nvSpPr>
        <p:spPr>
          <a:xfrm>
            <a:off x="8510788" y="441917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DF7D597-C4D2-C14C-540A-E43213D293E3}"/>
                  </a:ext>
                </a:extLst>
              </p:cNvPr>
              <p:cNvSpPr txBox="1"/>
              <p:nvPr/>
            </p:nvSpPr>
            <p:spPr>
              <a:xfrm>
                <a:off x="8783207" y="3737907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DF7D597-C4D2-C14C-540A-E43213D29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207" y="3737907"/>
                <a:ext cx="2760179" cy="523220"/>
              </a:xfrm>
              <a:prstGeom prst="rect">
                <a:avLst/>
              </a:prstGeom>
              <a:blipFill>
                <a:blip r:embed="rId2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BC3CAA-F8E0-A7E4-4F1A-F6E58CCD6E51}"/>
                  </a:ext>
                </a:extLst>
              </p:cNvPr>
              <p:cNvSpPr txBox="1"/>
              <p:nvPr/>
            </p:nvSpPr>
            <p:spPr>
              <a:xfrm>
                <a:off x="8457583" y="440696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0BC3CAA-F8E0-A7E4-4F1A-F6E58CCD6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583" y="4406962"/>
                <a:ext cx="3470437" cy="523220"/>
              </a:xfrm>
              <a:prstGeom prst="rect">
                <a:avLst/>
              </a:prstGeom>
              <a:blipFill>
                <a:blip r:embed="rId24"/>
                <a:stretch>
                  <a:fillRect r="-364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EB5AC60-4E22-ADBF-4D0A-35E1F29FD1E3}"/>
                  </a:ext>
                </a:extLst>
              </p:cNvPr>
              <p:cNvSpPr txBox="1"/>
              <p:nvPr/>
            </p:nvSpPr>
            <p:spPr>
              <a:xfrm>
                <a:off x="2475010" y="5140611"/>
                <a:ext cx="7241979" cy="52322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EB5AC60-4E22-ADBF-4D0A-35E1F29FD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010" y="5140611"/>
                <a:ext cx="7241979" cy="523220"/>
              </a:xfrm>
              <a:prstGeom prst="rect">
                <a:avLst/>
              </a:prstGeom>
              <a:blipFill>
                <a:blip r:embed="rId25"/>
                <a:stretch>
                  <a:fillRect b="-16279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72055722-D24E-984D-0D10-ECBCF2D14344}"/>
              </a:ext>
            </a:extLst>
          </p:cNvPr>
          <p:cNvSpPr/>
          <p:nvPr/>
        </p:nvSpPr>
        <p:spPr>
          <a:xfrm>
            <a:off x="6822614" y="5170681"/>
            <a:ext cx="1111532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CBB3B8-E8B9-3B53-2A47-970052A6BFD0}"/>
              </a:ext>
            </a:extLst>
          </p:cNvPr>
          <p:cNvSpPr/>
          <p:nvPr/>
        </p:nvSpPr>
        <p:spPr>
          <a:xfrm>
            <a:off x="8822058" y="5170681"/>
            <a:ext cx="842414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E39C758-6F1F-9F4B-A1AF-74E520F51467}"/>
                  </a:ext>
                </a:extLst>
              </p:cNvPr>
              <p:cNvSpPr txBox="1"/>
              <p:nvPr/>
            </p:nvSpPr>
            <p:spPr>
              <a:xfrm>
                <a:off x="967876" y="5785445"/>
                <a:ext cx="2442765" cy="52322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=0⇒</m:t>
                    </m:r>
                  </m:oMath>
                </a14:m>
                <a:r>
                  <a:rPr lang="en-US" sz="2800" dirty="0"/>
                  <a:t> Trivial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E39C758-6F1F-9F4B-A1AF-74E520F51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76" y="5785445"/>
                <a:ext cx="2442765" cy="523220"/>
              </a:xfrm>
              <a:prstGeom prst="rect">
                <a:avLst/>
              </a:prstGeom>
              <a:blipFill>
                <a:blip r:embed="rId26"/>
                <a:stretch>
                  <a:fillRect t="-11628" r="-3608" b="-30233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113088-C283-FA2E-98B7-0C8D6B943A30}"/>
                  </a:ext>
                </a:extLst>
              </p:cNvPr>
              <p:cNvSpPr txBox="1"/>
              <p:nvPr/>
            </p:nvSpPr>
            <p:spPr>
              <a:xfrm>
                <a:off x="3515621" y="5785445"/>
                <a:ext cx="7795437" cy="52322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≠0⇒</m:t>
                    </m:r>
                  </m:oMath>
                </a14:m>
                <a:r>
                  <a:rPr lang="en-US" sz="2800" dirty="0"/>
                  <a:t> Program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𝔾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113088-C283-FA2E-98B7-0C8D6B943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621" y="5785445"/>
                <a:ext cx="7795437" cy="523220"/>
              </a:xfrm>
              <a:prstGeom prst="rect">
                <a:avLst/>
              </a:prstGeom>
              <a:blipFill>
                <a:blip r:embed="rId27"/>
                <a:stretch>
                  <a:fillRect t="-11628" b="-30233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3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8" grpId="0" animBg="1"/>
      <p:bldP spid="29" grpId="0" animBg="1"/>
      <p:bldP spid="120" grpId="0" animBg="1"/>
      <p:bldP spid="121" grpId="0" animBg="1"/>
      <p:bldP spid="128" grpId="0" animBg="1"/>
      <p:bldP spid="129" grpId="0" animBg="1"/>
      <p:bldP spid="7" grpId="0"/>
      <p:bldP spid="10" grpId="0"/>
      <p:bldP spid="12" grpId="0"/>
      <p:bldP spid="13" grpId="0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E328D-F797-A4FE-DA73-0415B49E2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EA9C3A-14F7-316C-E980-4EECCA450924}"/>
              </a:ext>
            </a:extLst>
          </p:cNvPr>
          <p:cNvSpPr/>
          <p:nvPr/>
        </p:nvSpPr>
        <p:spPr>
          <a:xfrm>
            <a:off x="508206" y="1062714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055E5B-035A-521B-7105-277028EA21A0}"/>
              </a:ext>
            </a:extLst>
          </p:cNvPr>
          <p:cNvSpPr/>
          <p:nvPr/>
        </p:nvSpPr>
        <p:spPr>
          <a:xfrm>
            <a:off x="8703552" y="1057799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2D32A01-EAB8-0669-216F-82AEBCBBE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7764" y="136652"/>
                <a:ext cx="11783958" cy="7860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800" dirty="0"/>
                  <a:t>Choosing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800" dirty="0"/>
                  <a:t>: Unique per signing session</a:t>
                </a:r>
              </a:p>
            </p:txBody>
          </p:sp>
        </mc:Choice>
        <mc:Fallback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2D32A01-EAB8-0669-216F-82AEBCBBE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64" y="136652"/>
                <a:ext cx="11783958" cy="786034"/>
              </a:xfrm>
              <a:prstGeom prst="rect">
                <a:avLst/>
              </a:prstGeom>
              <a:blipFill>
                <a:blip r:embed="rId3"/>
                <a:stretch>
                  <a:fillRect l="-1832" t="-793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DF68B8D-6881-7E72-427F-E928C7C6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17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6D43E5A0-E7A5-E70F-4CF4-A9C605326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3596" y="2212467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44F0CB8F-85DE-C831-B4BD-632F4CF52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8150" y="2222917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AFE6987-B46B-2288-ADA1-9E32D5A18B9D}"/>
                  </a:ext>
                </a:extLst>
              </p:cNvPr>
              <p:cNvSpPr txBox="1"/>
              <p:nvPr/>
            </p:nvSpPr>
            <p:spPr>
              <a:xfrm>
                <a:off x="3796098" y="2889179"/>
                <a:ext cx="860674" cy="39310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AFE6987-B46B-2288-ADA1-9E32D5A18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98" y="2889179"/>
                <a:ext cx="860674" cy="393104"/>
              </a:xfrm>
              <a:prstGeom prst="rect">
                <a:avLst/>
              </a:prstGeom>
              <a:blipFill>
                <a:blip r:embed="rId8"/>
                <a:stretch>
                  <a:fillRect r="-2857" b="-3125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A86D23-3064-8419-973F-A56FA7C9FD82}"/>
                  </a:ext>
                </a:extLst>
              </p:cNvPr>
              <p:cNvSpPr txBox="1"/>
              <p:nvPr/>
            </p:nvSpPr>
            <p:spPr>
              <a:xfrm>
                <a:off x="7528350" y="2884585"/>
                <a:ext cx="865225" cy="39310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A86D23-3064-8419-973F-A56FA7C9F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350" y="2884585"/>
                <a:ext cx="865225" cy="393104"/>
              </a:xfrm>
              <a:prstGeom prst="rect">
                <a:avLst/>
              </a:prstGeom>
              <a:blipFill>
                <a:blip r:embed="rId9"/>
                <a:stretch>
                  <a:fillRect r="-4286" b="-3030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F679CC6-9555-5132-5BF3-1D4E608CE595}"/>
              </a:ext>
            </a:extLst>
          </p:cNvPr>
          <p:cNvCxnSpPr>
            <a:cxnSpLocks/>
          </p:cNvCxnSpPr>
          <p:nvPr/>
        </p:nvCxnSpPr>
        <p:spPr>
          <a:xfrm>
            <a:off x="5018925" y="148151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C45CA9D-CD1A-D698-46D5-D15D8C3D6410}"/>
              </a:ext>
            </a:extLst>
          </p:cNvPr>
          <p:cNvCxnSpPr>
            <a:cxnSpLocks/>
          </p:cNvCxnSpPr>
          <p:nvPr/>
        </p:nvCxnSpPr>
        <p:spPr>
          <a:xfrm flipH="1">
            <a:off x="5018925" y="190985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74314FE-E40B-21C7-6772-FEE975B7A8D8}"/>
              </a:ext>
            </a:extLst>
          </p:cNvPr>
          <p:cNvCxnSpPr>
            <a:cxnSpLocks/>
          </p:cNvCxnSpPr>
          <p:nvPr/>
        </p:nvCxnSpPr>
        <p:spPr>
          <a:xfrm>
            <a:off x="5027859" y="275722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D228A35-8731-CDB3-CB88-9DBDF8F3F55F}"/>
              </a:ext>
            </a:extLst>
          </p:cNvPr>
          <p:cNvCxnSpPr>
            <a:cxnSpLocks/>
          </p:cNvCxnSpPr>
          <p:nvPr/>
        </p:nvCxnSpPr>
        <p:spPr>
          <a:xfrm flipH="1">
            <a:off x="5027859" y="3136397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D9CE03B-39BF-E4AC-1C94-E93534EDC9C1}"/>
                  </a:ext>
                </a:extLst>
              </p:cNvPr>
              <p:cNvSpPr txBox="1"/>
              <p:nvPr/>
            </p:nvSpPr>
            <p:spPr>
              <a:xfrm>
                <a:off x="5831862" y="2388767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D9CE03B-39BF-E4AC-1C94-E93534EDC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862" y="2388767"/>
                <a:ext cx="541097" cy="475655"/>
              </a:xfrm>
              <a:prstGeom prst="rect">
                <a:avLst/>
              </a:prstGeom>
              <a:blipFill>
                <a:blip r:embed="rId10"/>
                <a:stretch>
                  <a:fillRect l="-6977" r="-232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D2A6145-83E5-03C1-EB64-4A42436D6185}"/>
                  </a:ext>
                </a:extLst>
              </p:cNvPr>
              <p:cNvSpPr txBox="1"/>
              <p:nvPr/>
            </p:nvSpPr>
            <p:spPr>
              <a:xfrm>
                <a:off x="5840796" y="2912495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D2A6145-83E5-03C1-EB64-4A42436D6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96" y="2912495"/>
                <a:ext cx="541097" cy="475655"/>
              </a:xfrm>
              <a:prstGeom prst="rect">
                <a:avLst/>
              </a:prstGeom>
              <a:blipFill>
                <a:blip r:embed="rId11"/>
                <a:stretch>
                  <a:fillRect l="-4545" r="-227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4DD2C1EA-DF70-3450-9144-BC74CFD47941}"/>
              </a:ext>
            </a:extLst>
          </p:cNvPr>
          <p:cNvCxnSpPr>
            <a:cxnSpLocks/>
          </p:cNvCxnSpPr>
          <p:nvPr/>
        </p:nvCxnSpPr>
        <p:spPr>
          <a:xfrm>
            <a:off x="5018925" y="399578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6FD8FF6-3FCE-04AD-4EDC-F73658C5F79C}"/>
              </a:ext>
            </a:extLst>
          </p:cNvPr>
          <p:cNvCxnSpPr>
            <a:cxnSpLocks/>
          </p:cNvCxnSpPr>
          <p:nvPr/>
        </p:nvCxnSpPr>
        <p:spPr>
          <a:xfrm flipH="1">
            <a:off x="4999261" y="44220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25E39CB-C838-7F9F-CA1D-06CFC8C461F9}"/>
                  </a:ext>
                </a:extLst>
              </p:cNvPr>
              <p:cNvSpPr txBox="1"/>
              <p:nvPr/>
            </p:nvSpPr>
            <p:spPr>
              <a:xfrm>
                <a:off x="5869883" y="3752976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25E39CB-C838-7F9F-CA1D-06CFC8C46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83" y="3752976"/>
                <a:ext cx="447187" cy="393104"/>
              </a:xfrm>
              <a:prstGeom prst="rect">
                <a:avLst/>
              </a:prstGeom>
              <a:blipFill>
                <a:blip r:embed="rId12"/>
                <a:stretch>
                  <a:fillRect r="-83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9BDC14B-1D76-1A99-D782-F0D12DEFCEC0}"/>
                  </a:ext>
                </a:extLst>
              </p:cNvPr>
              <p:cNvSpPr txBox="1"/>
              <p:nvPr/>
            </p:nvSpPr>
            <p:spPr>
              <a:xfrm>
                <a:off x="5878817" y="4207878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9BDC14B-1D76-1A99-D782-F0D12DEFC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817" y="4207878"/>
                <a:ext cx="447187" cy="393104"/>
              </a:xfrm>
              <a:prstGeom prst="rect">
                <a:avLst/>
              </a:prstGeom>
              <a:blipFill>
                <a:blip r:embed="rId13"/>
                <a:stretch>
                  <a:fillRect r="-810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1E3086-16FA-046E-4C27-AA52A6BB1CEA}"/>
                  </a:ext>
                </a:extLst>
              </p:cNvPr>
              <p:cNvSpPr txBox="1"/>
              <p:nvPr/>
            </p:nvSpPr>
            <p:spPr>
              <a:xfrm>
                <a:off x="478711" y="1001159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1E3086-16FA-046E-4C27-AA52A6BB1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11" y="1001159"/>
                <a:ext cx="3096539" cy="1024191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2FF2F4-D420-5569-14E9-94DBB56C70EA}"/>
                  </a:ext>
                </a:extLst>
              </p:cNvPr>
              <p:cNvSpPr txBox="1"/>
              <p:nvPr/>
            </p:nvSpPr>
            <p:spPr>
              <a:xfrm>
                <a:off x="522013" y="1909655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2FF2F4-D420-5569-14E9-94DBB56C7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13" y="1909655"/>
                <a:ext cx="2997583" cy="523220"/>
              </a:xfrm>
              <a:prstGeom prst="rect">
                <a:avLst/>
              </a:prstGeom>
              <a:blipFill>
                <a:blip r:embed="rId1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D609B2-C740-6374-7076-114A598BA5EF}"/>
                  </a:ext>
                </a:extLst>
              </p:cNvPr>
              <p:cNvSpPr txBox="1"/>
              <p:nvPr/>
            </p:nvSpPr>
            <p:spPr>
              <a:xfrm>
                <a:off x="8641558" y="1029425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D609B2-C740-6374-7076-114A598BA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558" y="1029425"/>
                <a:ext cx="3189830" cy="987322"/>
              </a:xfrm>
              <a:prstGeom prst="rect">
                <a:avLst/>
              </a:prstGeom>
              <a:blipFill>
                <a:blip r:embed="rId1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AF69D6-E1FD-DB22-6E1C-2986E7FD7771}"/>
                  </a:ext>
                </a:extLst>
              </p:cNvPr>
              <p:cNvSpPr txBox="1"/>
              <p:nvPr/>
            </p:nvSpPr>
            <p:spPr>
              <a:xfrm>
                <a:off x="8713384" y="1909590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AF69D6-E1FD-DB22-6E1C-2986E7FD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384" y="1909590"/>
                <a:ext cx="3057385" cy="523220"/>
              </a:xfrm>
              <a:prstGeom prst="rect">
                <a:avLst/>
              </a:prstGeom>
              <a:blipFill>
                <a:blip r:embed="rId17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3C61E33-D2CD-7730-0D37-1D80B0C4A8ED}"/>
              </a:ext>
            </a:extLst>
          </p:cNvPr>
          <p:cNvSpPr/>
          <p:nvPr/>
        </p:nvSpPr>
        <p:spPr>
          <a:xfrm>
            <a:off x="2180427" y="1525319"/>
            <a:ext cx="1189453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0FEB43-1C3D-E3A8-254A-F7439F674535}"/>
              </a:ext>
            </a:extLst>
          </p:cNvPr>
          <p:cNvSpPr/>
          <p:nvPr/>
        </p:nvSpPr>
        <p:spPr>
          <a:xfrm>
            <a:off x="10405968" y="1522094"/>
            <a:ext cx="1208619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D6C614-A9C9-1E89-FA50-41F69453BCD5}"/>
                  </a:ext>
                </a:extLst>
              </p:cNvPr>
              <p:cNvSpPr txBox="1"/>
              <p:nvPr/>
            </p:nvSpPr>
            <p:spPr>
              <a:xfrm>
                <a:off x="5845517" y="1279039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D6C614-A9C9-1E89-FA50-41F69453B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17" y="1279039"/>
                <a:ext cx="489060" cy="393104"/>
              </a:xfrm>
              <a:prstGeom prst="rect">
                <a:avLst/>
              </a:prstGeom>
              <a:blipFill>
                <a:blip r:embed="rId18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9A3BFB-AB0B-5B11-AD57-56196472EA3B}"/>
                  </a:ext>
                </a:extLst>
              </p:cNvPr>
              <p:cNvSpPr txBox="1"/>
              <p:nvPr/>
            </p:nvSpPr>
            <p:spPr>
              <a:xfrm>
                <a:off x="5852275" y="1753607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9A3BFB-AB0B-5B11-AD57-56196472E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275" y="1753607"/>
                <a:ext cx="484476" cy="393104"/>
              </a:xfrm>
              <a:prstGeom prst="rect">
                <a:avLst/>
              </a:prstGeom>
              <a:blipFill>
                <a:blip r:embed="rId19"/>
                <a:stretch>
                  <a:fillRect l="-5128" r="-1025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5D176585-642C-C279-18DB-5479E704F089}"/>
              </a:ext>
            </a:extLst>
          </p:cNvPr>
          <p:cNvSpPr/>
          <p:nvPr/>
        </p:nvSpPr>
        <p:spPr>
          <a:xfrm>
            <a:off x="507146" y="2616155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364627-128A-C8AE-10B9-C9297CD00D19}"/>
              </a:ext>
            </a:extLst>
          </p:cNvPr>
          <p:cNvSpPr/>
          <p:nvPr/>
        </p:nvSpPr>
        <p:spPr>
          <a:xfrm>
            <a:off x="502222" y="3789432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B4D24B-6366-283F-0AA2-AE517AB55C7D}"/>
              </a:ext>
            </a:extLst>
          </p:cNvPr>
          <p:cNvSpPr/>
          <p:nvPr/>
        </p:nvSpPr>
        <p:spPr>
          <a:xfrm>
            <a:off x="305135" y="442070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87F8A7-A8B2-9BF3-C5EC-942E14CC7FFD}"/>
                  </a:ext>
                </a:extLst>
              </p:cNvPr>
              <p:cNvSpPr txBox="1"/>
              <p:nvPr/>
            </p:nvSpPr>
            <p:spPr>
              <a:xfrm>
                <a:off x="518039" y="2605498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87F8A7-A8B2-9BF3-C5EC-942E14CC7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39" y="2605498"/>
                <a:ext cx="2997582" cy="994759"/>
              </a:xfrm>
              <a:prstGeom prst="rect">
                <a:avLst/>
              </a:prstGeom>
              <a:blipFill>
                <a:blip r:embed="rId20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F7FEF0-31DF-25B1-7288-5EC80C465098}"/>
                  </a:ext>
                </a:extLst>
              </p:cNvPr>
              <p:cNvSpPr txBox="1"/>
              <p:nvPr/>
            </p:nvSpPr>
            <p:spPr>
              <a:xfrm>
                <a:off x="696634" y="3764133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F7FEF0-31DF-25B1-7288-5EC80C465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4" y="3764133"/>
                <a:ext cx="2654958" cy="523220"/>
              </a:xfrm>
              <a:prstGeom prst="rect">
                <a:avLst/>
              </a:prstGeom>
              <a:blipFill>
                <a:blip r:embed="rId2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FEEAD6F-2EB8-04F5-2AF8-EB9532F28E5A}"/>
                  </a:ext>
                </a:extLst>
              </p:cNvPr>
              <p:cNvSpPr txBox="1"/>
              <p:nvPr/>
            </p:nvSpPr>
            <p:spPr>
              <a:xfrm>
                <a:off x="253107" y="4418944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FEEAD6F-2EB8-04F5-2AF8-EB9532F2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07" y="4418944"/>
                <a:ext cx="3470437" cy="523220"/>
              </a:xfrm>
              <a:prstGeom prst="rect">
                <a:avLst/>
              </a:prstGeom>
              <a:blipFill>
                <a:blip r:embed="rId22"/>
                <a:stretch>
                  <a:fillRect r="-730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26402DC8-2E71-8FBC-642C-E7CED81EEA2D}"/>
              </a:ext>
            </a:extLst>
          </p:cNvPr>
          <p:cNvSpPr/>
          <p:nvPr/>
        </p:nvSpPr>
        <p:spPr>
          <a:xfrm>
            <a:off x="8702492" y="2616155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806C68-9D2B-1C15-0147-E2D6010BB8A6}"/>
                  </a:ext>
                </a:extLst>
              </p:cNvPr>
              <p:cNvSpPr txBox="1"/>
              <p:nvPr/>
            </p:nvSpPr>
            <p:spPr>
              <a:xfrm>
                <a:off x="8713384" y="2616156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806C68-9D2B-1C15-0147-E2D6010BB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384" y="2616156"/>
                <a:ext cx="3031529" cy="994759"/>
              </a:xfrm>
              <a:prstGeom prst="rect">
                <a:avLst/>
              </a:prstGeom>
              <a:blipFill>
                <a:blip r:embed="rId23"/>
                <a:stretch>
                  <a:fillRect r="-2083"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39FED27D-23FA-894C-3B5B-687F359E73EA}"/>
              </a:ext>
            </a:extLst>
          </p:cNvPr>
          <p:cNvSpPr/>
          <p:nvPr/>
        </p:nvSpPr>
        <p:spPr>
          <a:xfrm>
            <a:off x="8697568" y="3789432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C89DCE-3D3D-1646-F1A8-CD5ACA2D83D1}"/>
              </a:ext>
            </a:extLst>
          </p:cNvPr>
          <p:cNvSpPr/>
          <p:nvPr/>
        </p:nvSpPr>
        <p:spPr>
          <a:xfrm>
            <a:off x="8510788" y="441917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5A9259-6179-A20E-50C9-4705D97470DB}"/>
                  </a:ext>
                </a:extLst>
              </p:cNvPr>
              <p:cNvSpPr txBox="1"/>
              <p:nvPr/>
            </p:nvSpPr>
            <p:spPr>
              <a:xfrm>
                <a:off x="8783207" y="3737907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5A9259-6179-A20E-50C9-4705D9747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207" y="3737907"/>
                <a:ext cx="2760179" cy="523220"/>
              </a:xfrm>
              <a:prstGeom prst="rect">
                <a:avLst/>
              </a:prstGeom>
              <a:blipFill>
                <a:blip r:embed="rId2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0EEAEE-5A3C-A4FD-A66C-4D9EFA1C50F1}"/>
                  </a:ext>
                </a:extLst>
              </p:cNvPr>
              <p:cNvSpPr txBox="1"/>
              <p:nvPr/>
            </p:nvSpPr>
            <p:spPr>
              <a:xfrm>
                <a:off x="8457583" y="440696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0EEAEE-5A3C-A4FD-A66C-4D9EFA1C5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583" y="4406962"/>
                <a:ext cx="3470437" cy="523220"/>
              </a:xfrm>
              <a:prstGeom prst="rect">
                <a:avLst/>
              </a:prstGeom>
              <a:blipFill>
                <a:blip r:embed="rId25"/>
                <a:stretch>
                  <a:fillRect r="-364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3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8" grpId="0" animBg="1"/>
      <p:bldP spid="29" grpId="0" animBg="1"/>
      <p:bldP spid="120" grpId="0" animBg="1"/>
      <p:bldP spid="121" grpId="0" animBg="1"/>
      <p:bldP spid="128" grpId="0" animBg="1"/>
      <p:bldP spid="129" grpId="0" animBg="1"/>
      <p:bldP spid="7" grpId="0"/>
      <p:bldP spid="10" grpId="0"/>
      <p:bldP spid="12" grpId="0"/>
      <p:bldP spid="13" grpId="0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D2B1D-0C77-09E2-A5D7-0ECEAEDCD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8F41D9-DF62-E1D8-793D-AFA7BD5AE4E9}"/>
              </a:ext>
            </a:extLst>
          </p:cNvPr>
          <p:cNvSpPr/>
          <p:nvPr/>
        </p:nvSpPr>
        <p:spPr>
          <a:xfrm>
            <a:off x="532863" y="2124454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BFDE86-CD50-0009-AC85-BBC38AD7001C}"/>
              </a:ext>
            </a:extLst>
          </p:cNvPr>
          <p:cNvSpPr/>
          <p:nvPr/>
        </p:nvSpPr>
        <p:spPr>
          <a:xfrm>
            <a:off x="8728209" y="2119539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0AEEBBE-7E37-780B-07D8-140EE3A677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7764" y="136652"/>
                <a:ext cx="11783958" cy="7860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800" dirty="0"/>
                  <a:t>Choosing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800" dirty="0"/>
                  <a:t>: Unique per signing session</a:t>
                </a:r>
              </a:p>
            </p:txBody>
          </p:sp>
        </mc:Choice>
        <mc:Fallback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C0AEEBBE-7E37-780B-07D8-140EE3A67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64" y="136652"/>
                <a:ext cx="11783958" cy="786034"/>
              </a:xfrm>
              <a:prstGeom prst="rect">
                <a:avLst/>
              </a:prstGeom>
              <a:blipFill>
                <a:blip r:embed="rId3"/>
                <a:stretch>
                  <a:fillRect l="-1832" t="-793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1665829-77ED-D0BD-3080-3B0574D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18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7BC547FD-723E-58A2-F304-8A527DFA4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8253" y="3090291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82399B8C-0566-C266-6DFD-5BEF87309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2807" y="3100741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25D5374-991A-39D8-5F03-B98F57730216}"/>
                  </a:ext>
                </a:extLst>
              </p:cNvPr>
              <p:cNvSpPr txBox="1"/>
              <p:nvPr/>
            </p:nvSpPr>
            <p:spPr>
              <a:xfrm>
                <a:off x="3820755" y="3767003"/>
                <a:ext cx="860674" cy="39310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25D5374-991A-39D8-5F03-B98F57730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755" y="3767003"/>
                <a:ext cx="860674" cy="393104"/>
              </a:xfrm>
              <a:prstGeom prst="rect">
                <a:avLst/>
              </a:prstGeom>
              <a:blipFill>
                <a:blip r:embed="rId8"/>
                <a:stretch>
                  <a:fillRect r="-2857" b="-3125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42E6B2-CEA5-5505-12C8-3689EB35BC92}"/>
                  </a:ext>
                </a:extLst>
              </p:cNvPr>
              <p:cNvSpPr txBox="1"/>
              <p:nvPr/>
            </p:nvSpPr>
            <p:spPr>
              <a:xfrm>
                <a:off x="7553007" y="3762409"/>
                <a:ext cx="865225" cy="39310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42E6B2-CEA5-5505-12C8-3689EB35B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007" y="3762409"/>
                <a:ext cx="865225" cy="393104"/>
              </a:xfrm>
              <a:prstGeom prst="rect">
                <a:avLst/>
              </a:prstGeom>
              <a:blipFill>
                <a:blip r:embed="rId9"/>
                <a:stretch>
                  <a:fillRect r="-4286" b="-3030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A463D30-2498-6092-1D42-28DB9547B042}"/>
              </a:ext>
            </a:extLst>
          </p:cNvPr>
          <p:cNvCxnSpPr>
            <a:cxnSpLocks/>
          </p:cNvCxnSpPr>
          <p:nvPr/>
        </p:nvCxnSpPr>
        <p:spPr>
          <a:xfrm>
            <a:off x="5043582" y="25432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3CA1372-7B1A-9444-2EA2-90CA4AE70DA2}"/>
              </a:ext>
            </a:extLst>
          </p:cNvPr>
          <p:cNvCxnSpPr>
            <a:cxnSpLocks/>
          </p:cNvCxnSpPr>
          <p:nvPr/>
        </p:nvCxnSpPr>
        <p:spPr>
          <a:xfrm flipH="1">
            <a:off x="5043582" y="297159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29F8342-F08C-CEE2-A322-8ABEA2AE5D26}"/>
              </a:ext>
            </a:extLst>
          </p:cNvPr>
          <p:cNvCxnSpPr>
            <a:cxnSpLocks/>
          </p:cNvCxnSpPr>
          <p:nvPr/>
        </p:nvCxnSpPr>
        <p:spPr>
          <a:xfrm>
            <a:off x="5052516" y="381896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E083E79-99BE-0A42-C8FA-6E50B28F1D1D}"/>
              </a:ext>
            </a:extLst>
          </p:cNvPr>
          <p:cNvCxnSpPr>
            <a:cxnSpLocks/>
          </p:cNvCxnSpPr>
          <p:nvPr/>
        </p:nvCxnSpPr>
        <p:spPr>
          <a:xfrm flipH="1">
            <a:off x="5052516" y="4198137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CB19AA0-0F35-E66D-CE2E-45FB659584EF}"/>
                  </a:ext>
                </a:extLst>
              </p:cNvPr>
              <p:cNvSpPr txBox="1"/>
              <p:nvPr/>
            </p:nvSpPr>
            <p:spPr>
              <a:xfrm>
                <a:off x="5856519" y="3450507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CB19AA0-0F35-E66D-CE2E-45FB65958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19" y="3450507"/>
                <a:ext cx="541097" cy="475655"/>
              </a:xfrm>
              <a:prstGeom prst="rect">
                <a:avLst/>
              </a:prstGeom>
              <a:blipFill>
                <a:blip r:embed="rId10"/>
                <a:stretch>
                  <a:fillRect l="-6977" r="-232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175C0A60-CCB7-DA28-139D-A86973C5C318}"/>
                  </a:ext>
                </a:extLst>
              </p:cNvPr>
              <p:cNvSpPr txBox="1"/>
              <p:nvPr/>
            </p:nvSpPr>
            <p:spPr>
              <a:xfrm>
                <a:off x="5865453" y="3974235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175C0A60-CCB7-DA28-139D-A86973C5C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453" y="3974235"/>
                <a:ext cx="541097" cy="475655"/>
              </a:xfrm>
              <a:prstGeom prst="rect">
                <a:avLst/>
              </a:prstGeom>
              <a:blipFill>
                <a:blip r:embed="rId11"/>
                <a:stretch>
                  <a:fillRect l="-4545" r="-227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F278AF3-EA8A-FAC1-DEF6-BDD1B72CB540}"/>
              </a:ext>
            </a:extLst>
          </p:cNvPr>
          <p:cNvCxnSpPr>
            <a:cxnSpLocks/>
          </p:cNvCxnSpPr>
          <p:nvPr/>
        </p:nvCxnSpPr>
        <p:spPr>
          <a:xfrm>
            <a:off x="5043582" y="5057524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3DA4A4E-FBF1-9C16-78C8-CF0ECD31349E}"/>
              </a:ext>
            </a:extLst>
          </p:cNvPr>
          <p:cNvCxnSpPr>
            <a:cxnSpLocks/>
          </p:cNvCxnSpPr>
          <p:nvPr/>
        </p:nvCxnSpPr>
        <p:spPr>
          <a:xfrm flipH="1">
            <a:off x="5023918" y="548379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D556699-7D19-2938-6E28-80E8E860A468}"/>
                  </a:ext>
                </a:extLst>
              </p:cNvPr>
              <p:cNvSpPr txBox="1"/>
              <p:nvPr/>
            </p:nvSpPr>
            <p:spPr>
              <a:xfrm>
                <a:off x="5894540" y="4814716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D556699-7D19-2938-6E28-80E8E860A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40" y="4814716"/>
                <a:ext cx="447187" cy="393104"/>
              </a:xfrm>
              <a:prstGeom prst="rect">
                <a:avLst/>
              </a:prstGeom>
              <a:blipFill>
                <a:blip r:embed="rId12"/>
                <a:stretch>
                  <a:fillRect r="-833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729331E-BB39-E6FC-3979-EF9CD3CDE0D1}"/>
                  </a:ext>
                </a:extLst>
              </p:cNvPr>
              <p:cNvSpPr txBox="1"/>
              <p:nvPr/>
            </p:nvSpPr>
            <p:spPr>
              <a:xfrm>
                <a:off x="5903474" y="5269618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729331E-BB39-E6FC-3979-EF9CD3CDE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74" y="5269618"/>
                <a:ext cx="447187" cy="393104"/>
              </a:xfrm>
              <a:prstGeom prst="rect">
                <a:avLst/>
              </a:prstGeom>
              <a:blipFill>
                <a:blip r:embed="rId13"/>
                <a:stretch>
                  <a:fillRect r="-810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1466D9-6A42-9135-B71D-0FE5BD2145C3}"/>
                  </a:ext>
                </a:extLst>
              </p:cNvPr>
              <p:cNvSpPr txBox="1"/>
              <p:nvPr/>
            </p:nvSpPr>
            <p:spPr>
              <a:xfrm>
                <a:off x="503368" y="2062899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1466D9-6A42-9135-B71D-0FE5BD214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68" y="2062899"/>
                <a:ext cx="3096539" cy="1024191"/>
              </a:xfrm>
              <a:prstGeom prst="rect">
                <a:avLst/>
              </a:prstGeom>
              <a:blipFill>
                <a:blip r:embed="rId1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442670-43AA-5168-9538-B401C083C136}"/>
                  </a:ext>
                </a:extLst>
              </p:cNvPr>
              <p:cNvSpPr txBox="1"/>
              <p:nvPr/>
            </p:nvSpPr>
            <p:spPr>
              <a:xfrm>
                <a:off x="546670" y="2971395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442670-43AA-5168-9538-B401C083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70" y="2971395"/>
                <a:ext cx="2997583" cy="523220"/>
              </a:xfrm>
              <a:prstGeom prst="rect">
                <a:avLst/>
              </a:prstGeom>
              <a:blipFill>
                <a:blip r:embed="rId15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41A4F1-03D2-BBAF-B0F9-A5FF773D2B89}"/>
                  </a:ext>
                </a:extLst>
              </p:cNvPr>
              <p:cNvSpPr txBox="1"/>
              <p:nvPr/>
            </p:nvSpPr>
            <p:spPr>
              <a:xfrm>
                <a:off x="8666215" y="2091165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41A4F1-03D2-BBAF-B0F9-A5FF773D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215" y="2091165"/>
                <a:ext cx="3189830" cy="987322"/>
              </a:xfrm>
              <a:prstGeom prst="rect">
                <a:avLst/>
              </a:prstGeom>
              <a:blipFill>
                <a:blip r:embed="rId16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F1DF5E-406B-5A38-A7C7-A2B5D9706A17}"/>
                  </a:ext>
                </a:extLst>
              </p:cNvPr>
              <p:cNvSpPr txBox="1"/>
              <p:nvPr/>
            </p:nvSpPr>
            <p:spPr>
              <a:xfrm>
                <a:off x="8738041" y="2971330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F1DF5E-406B-5A38-A7C7-A2B5D970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041" y="2971330"/>
                <a:ext cx="3057385" cy="523220"/>
              </a:xfrm>
              <a:prstGeom prst="rect">
                <a:avLst/>
              </a:prstGeom>
              <a:blipFill>
                <a:blip r:embed="rId17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6677E14-C928-46CD-386E-B63C77033563}"/>
              </a:ext>
            </a:extLst>
          </p:cNvPr>
          <p:cNvSpPr/>
          <p:nvPr/>
        </p:nvSpPr>
        <p:spPr>
          <a:xfrm>
            <a:off x="2205084" y="2587059"/>
            <a:ext cx="1189453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53B21A-8977-BD18-2C53-008A904A96D1}"/>
              </a:ext>
            </a:extLst>
          </p:cNvPr>
          <p:cNvSpPr/>
          <p:nvPr/>
        </p:nvSpPr>
        <p:spPr>
          <a:xfrm>
            <a:off x="10430625" y="2583834"/>
            <a:ext cx="1208619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AF9C82-9F7B-065C-1E34-5CCA41A41480}"/>
                  </a:ext>
                </a:extLst>
              </p:cNvPr>
              <p:cNvSpPr txBox="1"/>
              <p:nvPr/>
            </p:nvSpPr>
            <p:spPr>
              <a:xfrm>
                <a:off x="5870174" y="2340779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AF9C82-9F7B-065C-1E34-5CCA41A41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174" y="2340779"/>
                <a:ext cx="489060" cy="393104"/>
              </a:xfrm>
              <a:prstGeom prst="rect">
                <a:avLst/>
              </a:prstGeom>
              <a:blipFill>
                <a:blip r:embed="rId18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876D015-D552-3049-B0EE-79705813918D}"/>
                  </a:ext>
                </a:extLst>
              </p:cNvPr>
              <p:cNvSpPr txBox="1"/>
              <p:nvPr/>
            </p:nvSpPr>
            <p:spPr>
              <a:xfrm>
                <a:off x="5876932" y="2815347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876D015-D552-3049-B0EE-797058139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32" y="2815347"/>
                <a:ext cx="484476" cy="393104"/>
              </a:xfrm>
              <a:prstGeom prst="rect">
                <a:avLst/>
              </a:prstGeom>
              <a:blipFill>
                <a:blip r:embed="rId19"/>
                <a:stretch>
                  <a:fillRect l="-5000" r="-75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4CC7A842-FF54-0D46-F7C2-E5C5AA67AD44}"/>
              </a:ext>
            </a:extLst>
          </p:cNvPr>
          <p:cNvSpPr/>
          <p:nvPr/>
        </p:nvSpPr>
        <p:spPr>
          <a:xfrm>
            <a:off x="531803" y="3677895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659267-1729-F0E8-FA1A-16668F945C24}"/>
              </a:ext>
            </a:extLst>
          </p:cNvPr>
          <p:cNvSpPr/>
          <p:nvPr/>
        </p:nvSpPr>
        <p:spPr>
          <a:xfrm>
            <a:off x="526879" y="4851172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116CB2-81C4-7072-5D4C-6C57B428431B}"/>
              </a:ext>
            </a:extLst>
          </p:cNvPr>
          <p:cNvSpPr/>
          <p:nvPr/>
        </p:nvSpPr>
        <p:spPr>
          <a:xfrm>
            <a:off x="329792" y="548244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3A38541-DB62-5393-84E3-CD27FCCF49DC}"/>
                  </a:ext>
                </a:extLst>
              </p:cNvPr>
              <p:cNvSpPr txBox="1"/>
              <p:nvPr/>
            </p:nvSpPr>
            <p:spPr>
              <a:xfrm>
                <a:off x="542696" y="3667238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3A38541-DB62-5393-84E3-CD27FCCF4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6" y="3667238"/>
                <a:ext cx="2997582" cy="994759"/>
              </a:xfrm>
              <a:prstGeom prst="rect">
                <a:avLst/>
              </a:prstGeom>
              <a:blipFill>
                <a:blip r:embed="rId20"/>
                <a:stretch>
                  <a:fillRect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C10EFB-61A8-935D-1617-108F219A6998}"/>
                  </a:ext>
                </a:extLst>
              </p:cNvPr>
              <p:cNvSpPr txBox="1"/>
              <p:nvPr/>
            </p:nvSpPr>
            <p:spPr>
              <a:xfrm>
                <a:off x="721291" y="4825873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C10EFB-61A8-935D-1617-108F219A6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91" y="4825873"/>
                <a:ext cx="2654958" cy="523220"/>
              </a:xfrm>
              <a:prstGeom prst="rect">
                <a:avLst/>
              </a:prstGeom>
              <a:blipFill>
                <a:blip r:embed="rId2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FDFDB52-0776-FC9D-A349-E2291C92ACA5}"/>
                  </a:ext>
                </a:extLst>
              </p:cNvPr>
              <p:cNvSpPr txBox="1"/>
              <p:nvPr/>
            </p:nvSpPr>
            <p:spPr>
              <a:xfrm>
                <a:off x="277764" y="5480684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FDFDB52-0776-FC9D-A349-E2291C92A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64" y="5480684"/>
                <a:ext cx="3470437" cy="523220"/>
              </a:xfrm>
              <a:prstGeom prst="rect">
                <a:avLst/>
              </a:prstGeom>
              <a:blipFill>
                <a:blip r:embed="rId22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7ED0AFDA-C3CC-DCB1-76A8-C4DE8F7D4934}"/>
              </a:ext>
            </a:extLst>
          </p:cNvPr>
          <p:cNvSpPr/>
          <p:nvPr/>
        </p:nvSpPr>
        <p:spPr>
          <a:xfrm>
            <a:off x="8727149" y="3677895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788D91-9C93-D3AD-A15B-1E9DDDD5E862}"/>
                  </a:ext>
                </a:extLst>
              </p:cNvPr>
              <p:cNvSpPr txBox="1"/>
              <p:nvPr/>
            </p:nvSpPr>
            <p:spPr>
              <a:xfrm>
                <a:off x="8738041" y="3677896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788D91-9C93-D3AD-A15B-1E9DDDD5E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041" y="3677896"/>
                <a:ext cx="3031529" cy="994759"/>
              </a:xfrm>
              <a:prstGeom prst="rect">
                <a:avLst/>
              </a:prstGeom>
              <a:blipFill>
                <a:blip r:embed="rId23"/>
                <a:stretch>
                  <a:fillRect r="-2083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4061D4DD-01D5-9BE3-1FE6-5C3B5D117BB7}"/>
              </a:ext>
            </a:extLst>
          </p:cNvPr>
          <p:cNvSpPr/>
          <p:nvPr/>
        </p:nvSpPr>
        <p:spPr>
          <a:xfrm>
            <a:off x="8722225" y="4851172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126B89-8B85-B4C2-4957-7E2FD21FB14D}"/>
              </a:ext>
            </a:extLst>
          </p:cNvPr>
          <p:cNvSpPr/>
          <p:nvPr/>
        </p:nvSpPr>
        <p:spPr>
          <a:xfrm>
            <a:off x="8535445" y="5480913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35ECD22-41C9-3A7E-E5CB-591CD32AD2F3}"/>
                  </a:ext>
                </a:extLst>
              </p:cNvPr>
              <p:cNvSpPr txBox="1"/>
              <p:nvPr/>
            </p:nvSpPr>
            <p:spPr>
              <a:xfrm>
                <a:off x="8807864" y="4799647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35ECD22-41C9-3A7E-E5CB-591CD32AD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864" y="4799647"/>
                <a:ext cx="2760179" cy="523220"/>
              </a:xfrm>
              <a:prstGeom prst="rect">
                <a:avLst/>
              </a:prstGeom>
              <a:blipFill>
                <a:blip r:embed="rId2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6D1BEC-678B-DD44-BB2F-AB88C2A9C196}"/>
                  </a:ext>
                </a:extLst>
              </p:cNvPr>
              <p:cNvSpPr txBox="1"/>
              <p:nvPr/>
            </p:nvSpPr>
            <p:spPr>
              <a:xfrm>
                <a:off x="8482240" y="546870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6D1BEC-678B-DD44-BB2F-AB88C2A9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240" y="5468702"/>
                <a:ext cx="3470437" cy="523220"/>
              </a:xfrm>
              <a:prstGeom prst="rect">
                <a:avLst/>
              </a:prstGeom>
              <a:blipFill>
                <a:blip r:embed="rId25"/>
                <a:stretch>
                  <a:fillRect r="-364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61C176-E847-A66C-6449-70DF7DC1D5E1}"/>
                  </a:ext>
                </a:extLst>
              </p:cNvPr>
              <p:cNvSpPr txBox="1"/>
              <p:nvPr/>
            </p:nvSpPr>
            <p:spPr>
              <a:xfrm>
                <a:off x="1066572" y="966700"/>
                <a:ext cx="2034660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61C176-E847-A66C-6449-70DF7DC1D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72" y="966700"/>
                <a:ext cx="2034660" cy="543418"/>
              </a:xfrm>
              <a:prstGeom prst="rect">
                <a:avLst/>
              </a:prstGeom>
              <a:blipFill>
                <a:blip r:embed="rId26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ACD1324-4BAD-42F2-CA77-3E318B97BD3F}"/>
              </a:ext>
            </a:extLst>
          </p:cNvPr>
          <p:cNvSpPr/>
          <p:nvPr/>
        </p:nvSpPr>
        <p:spPr>
          <a:xfrm>
            <a:off x="524688" y="986898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394B4E-32BD-6CD6-2A85-B6224C65092A}"/>
                  </a:ext>
                </a:extLst>
              </p:cNvPr>
              <p:cNvSpPr txBox="1"/>
              <p:nvPr/>
            </p:nvSpPr>
            <p:spPr>
              <a:xfrm>
                <a:off x="1179423" y="1468978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394B4E-32BD-6CD6-2A85-B6224C65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23" y="1468978"/>
                <a:ext cx="1808957" cy="523220"/>
              </a:xfrm>
              <a:prstGeom prst="rect">
                <a:avLst/>
              </a:prstGeom>
              <a:blipFill>
                <a:blip r:embed="rId27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4B014E-DA67-F9DC-7B97-03BD52449A6A}"/>
                  </a:ext>
                </a:extLst>
              </p:cNvPr>
              <p:cNvSpPr txBox="1"/>
              <p:nvPr/>
            </p:nvSpPr>
            <p:spPr>
              <a:xfrm>
                <a:off x="9271750" y="990992"/>
                <a:ext cx="204293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4B014E-DA67-F9DC-7B97-03BD52449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750" y="990992"/>
                <a:ext cx="2042931" cy="543418"/>
              </a:xfrm>
              <a:prstGeom prst="rect">
                <a:avLst/>
              </a:prstGeom>
              <a:blipFill>
                <a:blip r:embed="rId2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BB4DEB3-EB37-C02A-370B-8A1BF0C7AAFB}"/>
              </a:ext>
            </a:extLst>
          </p:cNvPr>
          <p:cNvSpPr/>
          <p:nvPr/>
        </p:nvSpPr>
        <p:spPr>
          <a:xfrm>
            <a:off x="8729866" y="1011190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5AC69B-8EF4-635F-100C-70B69018B4FA}"/>
                  </a:ext>
                </a:extLst>
              </p:cNvPr>
              <p:cNvSpPr txBox="1"/>
              <p:nvPr/>
            </p:nvSpPr>
            <p:spPr>
              <a:xfrm>
                <a:off x="9384601" y="1493270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5AC69B-8EF4-635F-100C-70B69018B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01" y="1493270"/>
                <a:ext cx="1808957" cy="523220"/>
              </a:xfrm>
              <a:prstGeom prst="rect">
                <a:avLst/>
              </a:prstGeom>
              <a:blipFill>
                <a:blip r:embed="rId29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DFD049-D691-188C-C021-D4D4D0662EC5}"/>
              </a:ext>
            </a:extLst>
          </p:cNvPr>
          <p:cNvCxnSpPr>
            <a:cxnSpLocks/>
          </p:cNvCxnSpPr>
          <p:nvPr/>
        </p:nvCxnSpPr>
        <p:spPr>
          <a:xfrm>
            <a:off x="5023502" y="1289620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E1F111-76F9-F0D0-D341-18579AD6E29B}"/>
              </a:ext>
            </a:extLst>
          </p:cNvPr>
          <p:cNvCxnSpPr>
            <a:cxnSpLocks/>
          </p:cNvCxnSpPr>
          <p:nvPr/>
        </p:nvCxnSpPr>
        <p:spPr>
          <a:xfrm flipH="1">
            <a:off x="5023502" y="1755569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377C3A-D287-E417-F301-E9239A13F530}"/>
                  </a:ext>
                </a:extLst>
              </p:cNvPr>
              <p:cNvSpPr txBox="1"/>
              <p:nvPr/>
            </p:nvSpPr>
            <p:spPr>
              <a:xfrm>
                <a:off x="5868382" y="106822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377C3A-D287-E417-F301-E9239A13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82" y="1068227"/>
                <a:ext cx="489060" cy="393104"/>
              </a:xfrm>
              <a:prstGeom prst="rect">
                <a:avLst/>
              </a:prstGeom>
              <a:blipFill>
                <a:blip r:embed="rId30"/>
                <a:stretch>
                  <a:fillRect r="-512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3C0C5C-C033-E682-2280-6A00C74E307C}"/>
                  </a:ext>
                </a:extLst>
              </p:cNvPr>
              <p:cNvSpPr txBox="1"/>
              <p:nvPr/>
            </p:nvSpPr>
            <p:spPr>
              <a:xfrm>
                <a:off x="5865996" y="1506219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3C0C5C-C033-E682-2280-6A00C74E3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96" y="1506219"/>
                <a:ext cx="484476" cy="393104"/>
              </a:xfrm>
              <a:prstGeom prst="rect">
                <a:avLst/>
              </a:prstGeom>
              <a:blipFill>
                <a:blip r:embed="rId31"/>
                <a:stretch>
                  <a:fillRect r="-5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030AF3C3-4FCE-E5B0-DC5B-D4289B54BA86}"/>
              </a:ext>
            </a:extLst>
          </p:cNvPr>
          <p:cNvSpPr txBox="1"/>
          <p:nvPr/>
        </p:nvSpPr>
        <p:spPr>
          <a:xfrm>
            <a:off x="909456" y="6106316"/>
            <a:ext cx="22606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Are we done?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50B78C4-EF04-E428-BDF4-435798632305}"/>
                  </a:ext>
                </a:extLst>
              </p:cNvPr>
              <p:cNvSpPr txBox="1"/>
              <p:nvPr/>
            </p:nvSpPr>
            <p:spPr>
              <a:xfrm>
                <a:off x="3255264" y="6114328"/>
                <a:ext cx="8304054" cy="52322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No! Proof does not work when adversary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equivocates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50B78C4-EF04-E428-BDF4-43579863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64" y="6114328"/>
                <a:ext cx="8304054" cy="523220"/>
              </a:xfrm>
              <a:prstGeom prst="rect">
                <a:avLst/>
              </a:prstGeom>
              <a:blipFill>
                <a:blip r:embed="rId32"/>
                <a:stretch>
                  <a:fillRect l="-1372" t="-9091" r="-1067" b="-29545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407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9" grpId="0" animBg="1"/>
      <p:bldP spid="17" grpId="0"/>
      <p:bldP spid="22" grpId="0" animBg="1"/>
      <p:bldP spid="23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C6B8D-F554-F724-CD29-64BA8E423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F0030-917F-F991-4214-A980B30327D3}"/>
              </a:ext>
            </a:extLst>
          </p:cNvPr>
          <p:cNvSpPr/>
          <p:nvPr/>
        </p:nvSpPr>
        <p:spPr>
          <a:xfrm>
            <a:off x="524688" y="986898"/>
            <a:ext cx="3003567" cy="10001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1D5151-F079-4350-EE66-19D87863964E}"/>
              </a:ext>
            </a:extLst>
          </p:cNvPr>
          <p:cNvSpPr/>
          <p:nvPr/>
        </p:nvSpPr>
        <p:spPr>
          <a:xfrm>
            <a:off x="8729866" y="1011190"/>
            <a:ext cx="3003567" cy="10001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E836A0-7349-66E3-3B0C-FD479080ADD5}"/>
              </a:ext>
            </a:extLst>
          </p:cNvPr>
          <p:cNvSpPr/>
          <p:nvPr/>
        </p:nvSpPr>
        <p:spPr>
          <a:xfrm>
            <a:off x="532863" y="2124454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649FE7-DE8E-009B-6997-6706D0D73E48}"/>
              </a:ext>
            </a:extLst>
          </p:cNvPr>
          <p:cNvSpPr/>
          <p:nvPr/>
        </p:nvSpPr>
        <p:spPr>
          <a:xfrm>
            <a:off x="8728209" y="2119539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8F21E3-27BD-5E4F-110E-E1EC7A691144}"/>
              </a:ext>
            </a:extLst>
          </p:cNvPr>
          <p:cNvSpPr txBox="1">
            <a:spLocks/>
          </p:cNvSpPr>
          <p:nvPr/>
        </p:nvSpPr>
        <p:spPr>
          <a:xfrm>
            <a:off x="277764" y="136652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Equivocation check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2C61BDB-EA6B-6CA2-4452-8538B6CB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28716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19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76AB7C8B-C677-18B8-1AD8-C18D39349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8253" y="3090291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C6E29CF6-C801-8693-8FE0-BC6F259AD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2807" y="3100741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B2D842-0660-403B-F5B7-8F07151D9239}"/>
                  </a:ext>
                </a:extLst>
              </p:cNvPr>
              <p:cNvSpPr txBox="1"/>
              <p:nvPr/>
            </p:nvSpPr>
            <p:spPr>
              <a:xfrm>
                <a:off x="3820755" y="3767003"/>
                <a:ext cx="860674" cy="39310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B2D842-0660-403B-F5B7-8F07151D9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755" y="3767003"/>
                <a:ext cx="860674" cy="393104"/>
              </a:xfrm>
              <a:prstGeom prst="rect">
                <a:avLst/>
              </a:prstGeom>
              <a:blipFill>
                <a:blip r:embed="rId7"/>
                <a:stretch>
                  <a:fillRect r="-2857" b="-3125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491B81B-595D-05EF-56B9-9163CD24DFE5}"/>
                  </a:ext>
                </a:extLst>
              </p:cNvPr>
              <p:cNvSpPr txBox="1"/>
              <p:nvPr/>
            </p:nvSpPr>
            <p:spPr>
              <a:xfrm>
                <a:off x="7553007" y="3762409"/>
                <a:ext cx="865225" cy="39310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491B81B-595D-05EF-56B9-9163CD24D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007" y="3762409"/>
                <a:ext cx="865225" cy="393104"/>
              </a:xfrm>
              <a:prstGeom prst="rect">
                <a:avLst/>
              </a:prstGeom>
              <a:blipFill>
                <a:blip r:embed="rId8"/>
                <a:stretch>
                  <a:fillRect r="-4286" b="-3030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BD34E53-A756-BFC2-8741-07B261DB6C04}"/>
              </a:ext>
            </a:extLst>
          </p:cNvPr>
          <p:cNvCxnSpPr>
            <a:cxnSpLocks/>
          </p:cNvCxnSpPr>
          <p:nvPr/>
        </p:nvCxnSpPr>
        <p:spPr>
          <a:xfrm>
            <a:off x="5043582" y="25432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825DBC2-D144-4072-FD42-F297CA0CFACC}"/>
              </a:ext>
            </a:extLst>
          </p:cNvPr>
          <p:cNvCxnSpPr>
            <a:cxnSpLocks/>
          </p:cNvCxnSpPr>
          <p:nvPr/>
        </p:nvCxnSpPr>
        <p:spPr>
          <a:xfrm flipH="1">
            <a:off x="5043582" y="297159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50A85AF-1103-973B-BEA4-B408652DC7C2}"/>
              </a:ext>
            </a:extLst>
          </p:cNvPr>
          <p:cNvCxnSpPr>
            <a:cxnSpLocks/>
          </p:cNvCxnSpPr>
          <p:nvPr/>
        </p:nvCxnSpPr>
        <p:spPr>
          <a:xfrm>
            <a:off x="5052516" y="3978126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E9C9355-8E82-E3CD-DA23-237E633D6EB3}"/>
              </a:ext>
            </a:extLst>
          </p:cNvPr>
          <p:cNvCxnSpPr>
            <a:cxnSpLocks/>
          </p:cNvCxnSpPr>
          <p:nvPr/>
        </p:nvCxnSpPr>
        <p:spPr>
          <a:xfrm flipH="1">
            <a:off x="5052516" y="4448743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E8A7118-1F42-A675-5F75-EB55FAA65B40}"/>
                  </a:ext>
                </a:extLst>
              </p:cNvPr>
              <p:cNvSpPr txBox="1"/>
              <p:nvPr/>
            </p:nvSpPr>
            <p:spPr>
              <a:xfrm>
                <a:off x="5856519" y="3701113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E8A7118-1F42-A675-5F75-EB55FAA65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19" y="3701113"/>
                <a:ext cx="541097" cy="475655"/>
              </a:xfrm>
              <a:prstGeom prst="rect">
                <a:avLst/>
              </a:prstGeom>
              <a:blipFill>
                <a:blip r:embed="rId9"/>
                <a:stretch>
                  <a:fillRect l="-6977" r="-232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561054-59E5-F45D-DF03-B6D1BCEF973B}"/>
                  </a:ext>
                </a:extLst>
              </p:cNvPr>
              <p:cNvSpPr txBox="1"/>
              <p:nvPr/>
            </p:nvSpPr>
            <p:spPr>
              <a:xfrm>
                <a:off x="5865453" y="4224841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561054-59E5-F45D-DF03-B6D1BCEF9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453" y="4224841"/>
                <a:ext cx="541097" cy="475655"/>
              </a:xfrm>
              <a:prstGeom prst="rect">
                <a:avLst/>
              </a:prstGeom>
              <a:blipFill>
                <a:blip r:embed="rId10"/>
                <a:stretch>
                  <a:fillRect l="-4545" r="-227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E77CF0E-49CC-156C-A6FE-37D4B6AE9AD0}"/>
              </a:ext>
            </a:extLst>
          </p:cNvPr>
          <p:cNvCxnSpPr>
            <a:cxnSpLocks/>
          </p:cNvCxnSpPr>
          <p:nvPr/>
        </p:nvCxnSpPr>
        <p:spPr>
          <a:xfrm>
            <a:off x="5043582" y="506124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61AEBC1-3B9F-2CC6-002B-AD5D99AFFFBE}"/>
              </a:ext>
            </a:extLst>
          </p:cNvPr>
          <p:cNvCxnSpPr>
            <a:cxnSpLocks/>
          </p:cNvCxnSpPr>
          <p:nvPr/>
        </p:nvCxnSpPr>
        <p:spPr>
          <a:xfrm flipH="1">
            <a:off x="5023918" y="5487513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C72341E-E5FD-31F5-ADC1-6866484D15B4}"/>
                  </a:ext>
                </a:extLst>
              </p:cNvPr>
              <p:cNvSpPr txBox="1"/>
              <p:nvPr/>
            </p:nvSpPr>
            <p:spPr>
              <a:xfrm>
                <a:off x="5894540" y="4818434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C72341E-E5FD-31F5-ADC1-6866484D1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40" y="4818434"/>
                <a:ext cx="447187" cy="393104"/>
              </a:xfrm>
              <a:prstGeom prst="rect">
                <a:avLst/>
              </a:prstGeom>
              <a:blipFill>
                <a:blip r:embed="rId11"/>
                <a:stretch>
                  <a:fillRect r="-83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99D5BB4-2AB3-BE51-93A2-240D8263E252}"/>
                  </a:ext>
                </a:extLst>
              </p:cNvPr>
              <p:cNvSpPr txBox="1"/>
              <p:nvPr/>
            </p:nvSpPr>
            <p:spPr>
              <a:xfrm>
                <a:off x="5903474" y="5273336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99D5BB4-2AB3-BE51-93A2-240D8263E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74" y="5273336"/>
                <a:ext cx="447187" cy="393104"/>
              </a:xfrm>
              <a:prstGeom prst="rect">
                <a:avLst/>
              </a:prstGeom>
              <a:blipFill>
                <a:blip r:embed="rId12"/>
                <a:stretch>
                  <a:fillRect r="-810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6AE032-93EC-C595-4CF7-224DF934C55E}"/>
                  </a:ext>
                </a:extLst>
              </p:cNvPr>
              <p:cNvSpPr txBox="1"/>
              <p:nvPr/>
            </p:nvSpPr>
            <p:spPr>
              <a:xfrm>
                <a:off x="503368" y="2062899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6AE032-93EC-C595-4CF7-224DF934C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68" y="2062899"/>
                <a:ext cx="3096539" cy="1024191"/>
              </a:xfrm>
              <a:prstGeom prst="rect">
                <a:avLst/>
              </a:prstGeom>
              <a:blipFill>
                <a:blip r:embed="rId1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4AD350-B736-5AF5-576D-D5BD95141BA1}"/>
                  </a:ext>
                </a:extLst>
              </p:cNvPr>
              <p:cNvSpPr txBox="1"/>
              <p:nvPr/>
            </p:nvSpPr>
            <p:spPr>
              <a:xfrm>
                <a:off x="546670" y="2971395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4AD350-B736-5AF5-576D-D5BD95141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70" y="2971395"/>
                <a:ext cx="2997583" cy="523220"/>
              </a:xfrm>
              <a:prstGeom prst="rect">
                <a:avLst/>
              </a:prstGeom>
              <a:blipFill>
                <a:blip r:embed="rId14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410A5C-434B-50FD-4F52-9C04D954D236}"/>
                  </a:ext>
                </a:extLst>
              </p:cNvPr>
              <p:cNvSpPr txBox="1"/>
              <p:nvPr/>
            </p:nvSpPr>
            <p:spPr>
              <a:xfrm>
                <a:off x="8666215" y="2091165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410A5C-434B-50FD-4F52-9C04D954D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215" y="2091165"/>
                <a:ext cx="3189830" cy="987322"/>
              </a:xfrm>
              <a:prstGeom prst="rect">
                <a:avLst/>
              </a:prstGeom>
              <a:blipFill>
                <a:blip r:embed="rId15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FEC92A-5DFB-8512-C117-820F602DF288}"/>
                  </a:ext>
                </a:extLst>
              </p:cNvPr>
              <p:cNvSpPr txBox="1"/>
              <p:nvPr/>
            </p:nvSpPr>
            <p:spPr>
              <a:xfrm>
                <a:off x="8738041" y="2971330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FEC92A-5DFB-8512-C117-820F602DF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041" y="2971330"/>
                <a:ext cx="3057385" cy="523220"/>
              </a:xfrm>
              <a:prstGeom prst="rect">
                <a:avLst/>
              </a:prstGeom>
              <a:blipFill>
                <a:blip r:embed="rId16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0159390-CED1-C56E-E86C-B56098D21B26}"/>
              </a:ext>
            </a:extLst>
          </p:cNvPr>
          <p:cNvSpPr/>
          <p:nvPr/>
        </p:nvSpPr>
        <p:spPr>
          <a:xfrm>
            <a:off x="2205084" y="2587059"/>
            <a:ext cx="1189453" cy="46464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5D8563-5587-9812-9DDD-8833FA11A7F8}"/>
              </a:ext>
            </a:extLst>
          </p:cNvPr>
          <p:cNvSpPr/>
          <p:nvPr/>
        </p:nvSpPr>
        <p:spPr>
          <a:xfrm>
            <a:off x="10430625" y="2583834"/>
            <a:ext cx="1208619" cy="46464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084F9B-1807-2CAC-CD12-EEE6604B6F7B}"/>
                  </a:ext>
                </a:extLst>
              </p:cNvPr>
              <p:cNvSpPr txBox="1"/>
              <p:nvPr/>
            </p:nvSpPr>
            <p:spPr>
              <a:xfrm>
                <a:off x="5870174" y="2340779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084F9B-1807-2CAC-CD12-EEE6604B6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174" y="2340779"/>
                <a:ext cx="489060" cy="393104"/>
              </a:xfrm>
              <a:prstGeom prst="rect">
                <a:avLst/>
              </a:prstGeom>
              <a:blipFill>
                <a:blip r:embed="rId17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974C42-024B-C081-B04C-59F17229B04C}"/>
                  </a:ext>
                </a:extLst>
              </p:cNvPr>
              <p:cNvSpPr txBox="1"/>
              <p:nvPr/>
            </p:nvSpPr>
            <p:spPr>
              <a:xfrm>
                <a:off x="5876932" y="2815347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974C42-024B-C081-B04C-59F17229B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32" y="2815347"/>
                <a:ext cx="484476" cy="393104"/>
              </a:xfrm>
              <a:prstGeom prst="rect">
                <a:avLst/>
              </a:prstGeom>
              <a:blipFill>
                <a:blip r:embed="rId18"/>
                <a:stretch>
                  <a:fillRect l="-5000" r="-75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F5DED317-C91D-007D-FC82-69B237E6899C}"/>
              </a:ext>
            </a:extLst>
          </p:cNvPr>
          <p:cNvSpPr/>
          <p:nvPr/>
        </p:nvSpPr>
        <p:spPr>
          <a:xfrm>
            <a:off x="531803" y="3681613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DE81E3-297F-D80E-BBA2-5A2BCF83267F}"/>
              </a:ext>
            </a:extLst>
          </p:cNvPr>
          <p:cNvSpPr/>
          <p:nvPr/>
        </p:nvSpPr>
        <p:spPr>
          <a:xfrm>
            <a:off x="526879" y="4854890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03DE89-F4BF-DFFA-4834-01173C403688}"/>
              </a:ext>
            </a:extLst>
          </p:cNvPr>
          <p:cNvSpPr/>
          <p:nvPr/>
        </p:nvSpPr>
        <p:spPr>
          <a:xfrm>
            <a:off x="329792" y="5486161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AF1BA9-6303-157D-5DAF-C35B8C79F833}"/>
                  </a:ext>
                </a:extLst>
              </p:cNvPr>
              <p:cNvSpPr txBox="1"/>
              <p:nvPr/>
            </p:nvSpPr>
            <p:spPr>
              <a:xfrm>
                <a:off x="542696" y="3670956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AF1BA9-6303-157D-5DAF-C35B8C79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6" y="3670956"/>
                <a:ext cx="2997582" cy="994759"/>
              </a:xfrm>
              <a:prstGeom prst="rect">
                <a:avLst/>
              </a:prstGeom>
              <a:blipFill>
                <a:blip r:embed="rId19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BDB771-7EB3-E6AE-7AAE-D018B09BF9D2}"/>
                  </a:ext>
                </a:extLst>
              </p:cNvPr>
              <p:cNvSpPr txBox="1"/>
              <p:nvPr/>
            </p:nvSpPr>
            <p:spPr>
              <a:xfrm>
                <a:off x="721291" y="4829591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BDB771-7EB3-E6AE-7AAE-D018B09BF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91" y="4829591"/>
                <a:ext cx="2654958" cy="523220"/>
              </a:xfrm>
              <a:prstGeom prst="rect">
                <a:avLst/>
              </a:prstGeom>
              <a:blipFill>
                <a:blip r:embed="rId2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F4EA74-FF49-21E5-A15F-3C046D345D82}"/>
                  </a:ext>
                </a:extLst>
              </p:cNvPr>
              <p:cNvSpPr txBox="1"/>
              <p:nvPr/>
            </p:nvSpPr>
            <p:spPr>
              <a:xfrm>
                <a:off x="277764" y="548440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F4EA74-FF49-21E5-A15F-3C046D3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64" y="5484402"/>
                <a:ext cx="3470437" cy="523220"/>
              </a:xfrm>
              <a:prstGeom prst="rect">
                <a:avLst/>
              </a:prstGeom>
              <a:blipFill>
                <a:blip r:embed="rId21"/>
                <a:stretch>
                  <a:fillRect r="-730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D3496F6A-A88B-65E4-FCDF-26A1079E2570}"/>
              </a:ext>
            </a:extLst>
          </p:cNvPr>
          <p:cNvSpPr/>
          <p:nvPr/>
        </p:nvSpPr>
        <p:spPr>
          <a:xfrm>
            <a:off x="8727149" y="3681613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06680A-739A-4F81-0965-B1FC07D24C0A}"/>
                  </a:ext>
                </a:extLst>
              </p:cNvPr>
              <p:cNvSpPr txBox="1"/>
              <p:nvPr/>
            </p:nvSpPr>
            <p:spPr>
              <a:xfrm>
                <a:off x="8738041" y="3681614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06680A-739A-4F81-0965-B1FC07D24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041" y="3681614"/>
                <a:ext cx="3031529" cy="994759"/>
              </a:xfrm>
              <a:prstGeom prst="rect">
                <a:avLst/>
              </a:prstGeom>
              <a:blipFill>
                <a:blip r:embed="rId22"/>
                <a:stretch>
                  <a:fillRect r="-2083"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761BAB25-598E-1B76-8942-8A0B5A05DC47}"/>
              </a:ext>
            </a:extLst>
          </p:cNvPr>
          <p:cNvSpPr/>
          <p:nvPr/>
        </p:nvSpPr>
        <p:spPr>
          <a:xfrm>
            <a:off x="8722225" y="4854890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0CD84A-23C8-04C7-1421-382396284166}"/>
              </a:ext>
            </a:extLst>
          </p:cNvPr>
          <p:cNvSpPr/>
          <p:nvPr/>
        </p:nvSpPr>
        <p:spPr>
          <a:xfrm>
            <a:off x="8535445" y="5484631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26C4B8-6FA3-79EC-E2A8-71E485F51506}"/>
                  </a:ext>
                </a:extLst>
              </p:cNvPr>
              <p:cNvSpPr txBox="1"/>
              <p:nvPr/>
            </p:nvSpPr>
            <p:spPr>
              <a:xfrm>
                <a:off x="8807864" y="4803365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26C4B8-6FA3-79EC-E2A8-71E485F51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864" y="4803365"/>
                <a:ext cx="2760179" cy="523220"/>
              </a:xfrm>
              <a:prstGeom prst="rect">
                <a:avLst/>
              </a:prstGeom>
              <a:blipFill>
                <a:blip r:embed="rId2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A003AB3-2A38-5207-EF1A-D129F9984E40}"/>
                  </a:ext>
                </a:extLst>
              </p:cNvPr>
              <p:cNvSpPr txBox="1"/>
              <p:nvPr/>
            </p:nvSpPr>
            <p:spPr>
              <a:xfrm>
                <a:off x="8482240" y="5472420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A003AB3-2A38-5207-EF1A-D129F9984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240" y="5472420"/>
                <a:ext cx="3470437" cy="523220"/>
              </a:xfrm>
              <a:prstGeom prst="rect">
                <a:avLst/>
              </a:prstGeom>
              <a:blipFill>
                <a:blip r:embed="rId24"/>
                <a:stretch>
                  <a:fillRect r="-364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614086-B937-B6B7-078B-170BA9100850}"/>
                  </a:ext>
                </a:extLst>
              </p:cNvPr>
              <p:cNvSpPr txBox="1"/>
              <p:nvPr/>
            </p:nvSpPr>
            <p:spPr>
              <a:xfrm>
                <a:off x="1066572" y="966700"/>
                <a:ext cx="2034660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614086-B937-B6B7-078B-170BA9100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72" y="966700"/>
                <a:ext cx="2034660" cy="543418"/>
              </a:xfrm>
              <a:prstGeom prst="rect">
                <a:avLst/>
              </a:prstGeom>
              <a:blipFill>
                <a:blip r:embed="rId2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B8BE2B-74D2-48FC-91FF-B742EBFB4D4D}"/>
                  </a:ext>
                </a:extLst>
              </p:cNvPr>
              <p:cNvSpPr txBox="1"/>
              <p:nvPr/>
            </p:nvSpPr>
            <p:spPr>
              <a:xfrm>
                <a:off x="1179423" y="1468978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B8BE2B-74D2-48FC-91FF-B742EBFB4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23" y="1468978"/>
                <a:ext cx="1808957" cy="523220"/>
              </a:xfrm>
              <a:prstGeom prst="rect">
                <a:avLst/>
              </a:prstGeom>
              <a:blipFill>
                <a:blip r:embed="rId2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3F67C1-2566-4658-F879-52FA10A7257C}"/>
                  </a:ext>
                </a:extLst>
              </p:cNvPr>
              <p:cNvSpPr txBox="1"/>
              <p:nvPr/>
            </p:nvSpPr>
            <p:spPr>
              <a:xfrm>
                <a:off x="9271750" y="990992"/>
                <a:ext cx="204293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3F67C1-2566-4658-F879-52FA10A72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750" y="990992"/>
                <a:ext cx="2042931" cy="543418"/>
              </a:xfrm>
              <a:prstGeom prst="rect">
                <a:avLst/>
              </a:prstGeom>
              <a:blipFill>
                <a:blip r:embed="rId2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88CFFA-E18F-690C-3A2B-49A6AAB97F79}"/>
                  </a:ext>
                </a:extLst>
              </p:cNvPr>
              <p:cNvSpPr txBox="1"/>
              <p:nvPr/>
            </p:nvSpPr>
            <p:spPr>
              <a:xfrm>
                <a:off x="9384601" y="1493270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88CFFA-E18F-690C-3A2B-49A6AAB97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01" y="1493270"/>
                <a:ext cx="1808957" cy="523220"/>
              </a:xfrm>
              <a:prstGeom prst="rect">
                <a:avLst/>
              </a:prstGeom>
              <a:blipFill>
                <a:blip r:embed="rId28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6801A9-80BD-0652-CBA7-A10F2CD50A8A}"/>
              </a:ext>
            </a:extLst>
          </p:cNvPr>
          <p:cNvCxnSpPr>
            <a:cxnSpLocks/>
          </p:cNvCxnSpPr>
          <p:nvPr/>
        </p:nvCxnSpPr>
        <p:spPr>
          <a:xfrm>
            <a:off x="5023502" y="128962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BEBC47-9630-A405-042C-338E9A5AB9C7}"/>
              </a:ext>
            </a:extLst>
          </p:cNvPr>
          <p:cNvCxnSpPr>
            <a:cxnSpLocks/>
          </p:cNvCxnSpPr>
          <p:nvPr/>
        </p:nvCxnSpPr>
        <p:spPr>
          <a:xfrm flipH="1">
            <a:off x="5023502" y="1755569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76B6EF-604E-F900-B6CC-919FFDFDAE3C}"/>
                  </a:ext>
                </a:extLst>
              </p:cNvPr>
              <p:cNvSpPr txBox="1"/>
              <p:nvPr/>
            </p:nvSpPr>
            <p:spPr>
              <a:xfrm>
                <a:off x="5868382" y="106822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76B6EF-604E-F900-B6CC-919FFDFDA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82" y="1068227"/>
                <a:ext cx="489060" cy="393104"/>
              </a:xfrm>
              <a:prstGeom prst="rect">
                <a:avLst/>
              </a:prstGeom>
              <a:blipFill>
                <a:blip r:embed="rId29"/>
                <a:stretch>
                  <a:fillRect r="-512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304D39-63E9-61D4-E2C4-053DA6A035F2}"/>
                  </a:ext>
                </a:extLst>
              </p:cNvPr>
              <p:cNvSpPr txBox="1"/>
              <p:nvPr/>
            </p:nvSpPr>
            <p:spPr>
              <a:xfrm>
                <a:off x="5865996" y="1506219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304D39-63E9-61D4-E2C4-053DA6A03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96" y="1506219"/>
                <a:ext cx="484476" cy="393104"/>
              </a:xfrm>
              <a:prstGeom prst="rect">
                <a:avLst/>
              </a:prstGeom>
              <a:blipFill>
                <a:blip r:embed="rId30"/>
                <a:stretch>
                  <a:fillRect r="-5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7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4" grpId="0" animBg="1"/>
      <p:bldP spid="28" grpId="0" animBg="1"/>
      <p:bldP spid="29" grpId="0" animBg="1"/>
      <p:bldP spid="120" grpId="0" animBg="1"/>
      <p:bldP spid="121" grpId="0" animBg="1"/>
      <p:bldP spid="128" grpId="0" animBg="1"/>
      <p:bldP spid="129" grpId="0" animBg="1"/>
      <p:bldP spid="7" grpId="0"/>
      <p:bldP spid="10" grpId="0"/>
      <p:bldP spid="12" grpId="0"/>
      <p:bldP spid="13" grpId="0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" grpId="0"/>
      <p:bldP spid="6" grpId="0"/>
      <p:bldP spid="8" grpId="0"/>
      <p:bldP spid="17" grpId="0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B66FC-2557-4356-7126-01D83305C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32A2-4809-3523-4082-3046443D979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Schnorr Signatures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638CF41-0949-0751-8B20-072A9363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3" y="6371926"/>
            <a:ext cx="2743200" cy="365125"/>
          </a:xfrm>
        </p:spPr>
        <p:txBody>
          <a:bodyPr/>
          <a:lstStyle/>
          <a:p>
            <a:fld id="{13053E5F-3FA8-C246-AAAC-95E27FA7EEDF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163072-FA58-298B-5E78-A875A7A968FB}"/>
                  </a:ext>
                </a:extLst>
              </p:cNvPr>
              <p:cNvSpPr txBox="1"/>
              <p:nvPr/>
            </p:nvSpPr>
            <p:spPr>
              <a:xfrm>
                <a:off x="1009419" y="2032152"/>
                <a:ext cx="2322952" cy="987322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163072-FA58-298B-5E78-A875A7A96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19" y="2032152"/>
                <a:ext cx="2322952" cy="98732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BE9401-5B36-1903-7776-B14766C5843E}"/>
                  </a:ext>
                </a:extLst>
              </p:cNvPr>
              <p:cNvSpPr txBox="1"/>
              <p:nvPr/>
            </p:nvSpPr>
            <p:spPr>
              <a:xfrm>
                <a:off x="8176629" y="2028433"/>
                <a:ext cx="3130125" cy="1012778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BE9401-5B36-1903-7776-B14766C58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629" y="2028433"/>
                <a:ext cx="3130125" cy="1012778"/>
              </a:xfrm>
              <a:prstGeom prst="rect">
                <a:avLst/>
              </a:prstGeom>
              <a:blipFill>
                <a:blip r:embed="rId6"/>
                <a:stretch>
                  <a:fillRect b="-8537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B21C83-11AC-6496-ACBB-0EBB9F8562C0}"/>
                  </a:ext>
                </a:extLst>
              </p:cNvPr>
              <p:cNvSpPr txBox="1"/>
              <p:nvPr/>
            </p:nvSpPr>
            <p:spPr>
              <a:xfrm>
                <a:off x="3975006" y="2028433"/>
                <a:ext cx="3566939" cy="1458861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B21C83-11AC-6496-ACBB-0EBB9F856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006" y="2028433"/>
                <a:ext cx="3566939" cy="1458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55870AF-8D92-6354-639A-98E1BCAA326B}"/>
              </a:ext>
            </a:extLst>
          </p:cNvPr>
          <p:cNvSpPr txBox="1"/>
          <p:nvPr/>
        </p:nvSpPr>
        <p:spPr>
          <a:xfrm>
            <a:off x="905965" y="1340776"/>
            <a:ext cx="252986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Key Generation</a:t>
            </a:r>
            <a:endParaRPr lang="en-US" sz="2800" b="0" i="1" dirty="0">
              <a:latin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1827F-89D3-DC00-CCE6-17C373CD23EC}"/>
              </a:ext>
            </a:extLst>
          </p:cNvPr>
          <p:cNvSpPr txBox="1"/>
          <p:nvPr/>
        </p:nvSpPr>
        <p:spPr>
          <a:xfrm>
            <a:off x="5107495" y="1337057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Signing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723F8-3434-BDF5-8FEA-815A3AB3FC6A}"/>
              </a:ext>
            </a:extLst>
          </p:cNvPr>
          <p:cNvSpPr txBox="1"/>
          <p:nvPr/>
        </p:nvSpPr>
        <p:spPr>
          <a:xfrm>
            <a:off x="9216547" y="1340776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Verify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A22DB0-36CC-9B14-EA2C-8C6488E2BFD9}"/>
              </a:ext>
            </a:extLst>
          </p:cNvPr>
          <p:cNvSpPr txBox="1"/>
          <p:nvPr/>
        </p:nvSpPr>
        <p:spPr>
          <a:xfrm>
            <a:off x="628059" y="3677070"/>
            <a:ext cx="11092131" cy="4324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Hardness of discrete logarithm (DL) in the Random Oracle model (ROM)</a:t>
            </a:r>
          </a:p>
        </p:txBody>
      </p:sp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D500D658-4B2C-FC31-1BF5-18A7F9FA1A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9178" t="26850" r="5360" b="32386"/>
          <a:stretch/>
        </p:blipFill>
        <p:spPr>
          <a:xfrm>
            <a:off x="6743967" y="5313816"/>
            <a:ext cx="1991523" cy="9499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Picture 22" descr="A white b in a circle&#10;&#10;AI-generated content may be incorrect.">
            <a:extLst>
              <a:ext uri="{FF2B5EF4-FFF2-40B4-BE49-F238E27FC236}">
                <a16:creationId xmlns:a16="http://schemas.microsoft.com/office/drawing/2014/main" id="{601C2A6D-1600-E1BE-0DBB-EEEF9F45CD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3573" y="4443069"/>
            <a:ext cx="751917" cy="75191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A62D9A0-07BA-5FF1-9265-777AE56B73C5}"/>
              </a:ext>
            </a:extLst>
          </p:cNvPr>
          <p:cNvSpPr txBox="1"/>
          <p:nvPr/>
        </p:nvSpPr>
        <p:spPr>
          <a:xfrm>
            <a:off x="2712353" y="4443069"/>
            <a:ext cx="3802747" cy="181588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1. Fast verification</a:t>
            </a:r>
          </a:p>
          <a:p>
            <a:r>
              <a:rPr lang="en-US" sz="2800" dirty="0"/>
              <a:t>2. Pairing free</a:t>
            </a:r>
          </a:p>
          <a:p>
            <a:r>
              <a:rPr lang="en-US" sz="2800" dirty="0"/>
              <a:t>3. NIST compatibility</a:t>
            </a:r>
          </a:p>
          <a:p>
            <a:r>
              <a:rPr lang="en-US" sz="2800" dirty="0"/>
              <a:t>4. Blockchain adoption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A500042-A043-FE1F-5EBD-037924E9B7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3967" y="4354232"/>
            <a:ext cx="918123" cy="918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35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 animBg="1"/>
      <p:bldP spid="15" grpId="0" build="p" animBg="1"/>
      <p:bldP spid="3" grpId="0" build="p" animBg="1"/>
      <p:bldP spid="4" grpId="0"/>
      <p:bldP spid="7" grpId="0"/>
      <p:bldP spid="12" grpId="0" build="p"/>
      <p:bldP spid="13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7DA02-BAD0-292B-E420-1B3C51126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9ABFE1-6071-BE4E-D2A7-E8EAE773D424}"/>
              </a:ext>
            </a:extLst>
          </p:cNvPr>
          <p:cNvSpPr/>
          <p:nvPr/>
        </p:nvSpPr>
        <p:spPr>
          <a:xfrm>
            <a:off x="524688" y="986898"/>
            <a:ext cx="3003567" cy="10001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BF56A9-FF78-7346-F424-25562AA41F35}"/>
              </a:ext>
            </a:extLst>
          </p:cNvPr>
          <p:cNvSpPr/>
          <p:nvPr/>
        </p:nvSpPr>
        <p:spPr>
          <a:xfrm>
            <a:off x="8729866" y="1011190"/>
            <a:ext cx="3003567" cy="10001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B2FB6-905E-E4BF-4062-4801E451ED91}"/>
              </a:ext>
            </a:extLst>
          </p:cNvPr>
          <p:cNvSpPr/>
          <p:nvPr/>
        </p:nvSpPr>
        <p:spPr>
          <a:xfrm>
            <a:off x="532863" y="2124454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10E1AD-8A9A-8EEF-C20A-48B50DEE0827}"/>
              </a:ext>
            </a:extLst>
          </p:cNvPr>
          <p:cNvSpPr/>
          <p:nvPr/>
        </p:nvSpPr>
        <p:spPr>
          <a:xfrm>
            <a:off x="8728209" y="2119539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8E8D10-4D03-2238-8A06-035D91C9E4CB}"/>
              </a:ext>
            </a:extLst>
          </p:cNvPr>
          <p:cNvSpPr txBox="1">
            <a:spLocks/>
          </p:cNvSpPr>
          <p:nvPr/>
        </p:nvSpPr>
        <p:spPr>
          <a:xfrm>
            <a:off x="277764" y="136652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Equivocation check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70150BF-2AA7-3F66-1FFD-4CDA7B28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28716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20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96245936-5B4C-D107-0403-A621CD486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8253" y="3090291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05047A5D-4ADF-F368-CF1B-FF7350E07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2807" y="3100741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41C50E-65DE-97B6-8EA3-EE98E7959C8F}"/>
                  </a:ext>
                </a:extLst>
              </p:cNvPr>
              <p:cNvSpPr txBox="1"/>
              <p:nvPr/>
            </p:nvSpPr>
            <p:spPr>
              <a:xfrm>
                <a:off x="3820755" y="3767003"/>
                <a:ext cx="860674" cy="39310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41C50E-65DE-97B6-8EA3-EE98E7959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755" y="3767003"/>
                <a:ext cx="860674" cy="393104"/>
              </a:xfrm>
              <a:prstGeom prst="rect">
                <a:avLst/>
              </a:prstGeom>
              <a:blipFill>
                <a:blip r:embed="rId7"/>
                <a:stretch>
                  <a:fillRect r="-2857" b="-3125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908DA2-DCFC-3F79-C158-B1B9C8F2A117}"/>
                  </a:ext>
                </a:extLst>
              </p:cNvPr>
              <p:cNvSpPr txBox="1"/>
              <p:nvPr/>
            </p:nvSpPr>
            <p:spPr>
              <a:xfrm>
                <a:off x="7553007" y="3762409"/>
                <a:ext cx="865225" cy="39310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908DA2-DCFC-3F79-C158-B1B9C8F2A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007" y="3762409"/>
                <a:ext cx="865225" cy="393104"/>
              </a:xfrm>
              <a:prstGeom prst="rect">
                <a:avLst/>
              </a:prstGeom>
              <a:blipFill>
                <a:blip r:embed="rId8"/>
                <a:stretch>
                  <a:fillRect r="-4286" b="-3030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009ED71-1FC9-071C-2329-D9EFA833EF25}"/>
              </a:ext>
            </a:extLst>
          </p:cNvPr>
          <p:cNvCxnSpPr>
            <a:cxnSpLocks/>
          </p:cNvCxnSpPr>
          <p:nvPr/>
        </p:nvCxnSpPr>
        <p:spPr>
          <a:xfrm>
            <a:off x="5043582" y="25432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494B7FF-5E15-3970-5298-1EB555327481}"/>
              </a:ext>
            </a:extLst>
          </p:cNvPr>
          <p:cNvCxnSpPr>
            <a:cxnSpLocks/>
          </p:cNvCxnSpPr>
          <p:nvPr/>
        </p:nvCxnSpPr>
        <p:spPr>
          <a:xfrm flipH="1">
            <a:off x="5043582" y="297159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1633D35-1C79-2A88-72E2-9329981C4EA2}"/>
              </a:ext>
            </a:extLst>
          </p:cNvPr>
          <p:cNvCxnSpPr>
            <a:cxnSpLocks/>
          </p:cNvCxnSpPr>
          <p:nvPr/>
        </p:nvCxnSpPr>
        <p:spPr>
          <a:xfrm>
            <a:off x="5068514" y="4579206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C6D7BE6-C43F-59D7-2108-C7D8986BFC9D}"/>
              </a:ext>
            </a:extLst>
          </p:cNvPr>
          <p:cNvCxnSpPr>
            <a:cxnSpLocks/>
          </p:cNvCxnSpPr>
          <p:nvPr/>
        </p:nvCxnSpPr>
        <p:spPr>
          <a:xfrm flipH="1">
            <a:off x="5068514" y="5049823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EFDB7B7-957A-A02B-06B3-E199DABB2368}"/>
                  </a:ext>
                </a:extLst>
              </p:cNvPr>
              <p:cNvSpPr txBox="1"/>
              <p:nvPr/>
            </p:nvSpPr>
            <p:spPr>
              <a:xfrm>
                <a:off x="5872517" y="4302193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EFDB7B7-957A-A02B-06B3-E199DABB2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517" y="4302193"/>
                <a:ext cx="541097" cy="475655"/>
              </a:xfrm>
              <a:prstGeom prst="rect">
                <a:avLst/>
              </a:prstGeom>
              <a:blipFill>
                <a:blip r:embed="rId9"/>
                <a:stretch>
                  <a:fillRect l="-6977" r="-232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202719E-0642-DF5D-3D13-5FA1384C0E54}"/>
                  </a:ext>
                </a:extLst>
              </p:cNvPr>
              <p:cNvSpPr txBox="1"/>
              <p:nvPr/>
            </p:nvSpPr>
            <p:spPr>
              <a:xfrm>
                <a:off x="5881451" y="4825921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202719E-0642-DF5D-3D13-5FA1384C0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451" y="4825921"/>
                <a:ext cx="541097" cy="475655"/>
              </a:xfrm>
              <a:prstGeom prst="rect">
                <a:avLst/>
              </a:prstGeom>
              <a:blipFill>
                <a:blip r:embed="rId10"/>
                <a:stretch>
                  <a:fillRect l="-6977" r="-232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7427929-27BE-7135-34D6-B93A51F64F57}"/>
              </a:ext>
            </a:extLst>
          </p:cNvPr>
          <p:cNvCxnSpPr>
            <a:cxnSpLocks/>
          </p:cNvCxnSpPr>
          <p:nvPr/>
        </p:nvCxnSpPr>
        <p:spPr>
          <a:xfrm>
            <a:off x="5059580" y="566232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119D244C-D877-4906-233A-41A5770E3AFE}"/>
              </a:ext>
            </a:extLst>
          </p:cNvPr>
          <p:cNvCxnSpPr>
            <a:cxnSpLocks/>
          </p:cNvCxnSpPr>
          <p:nvPr/>
        </p:nvCxnSpPr>
        <p:spPr>
          <a:xfrm flipH="1">
            <a:off x="5039916" y="6088593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9DD7EA-5190-3F64-28D9-0079AAE450CD}"/>
                  </a:ext>
                </a:extLst>
              </p:cNvPr>
              <p:cNvSpPr txBox="1"/>
              <p:nvPr/>
            </p:nvSpPr>
            <p:spPr>
              <a:xfrm>
                <a:off x="5910538" y="5419514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49DD7EA-5190-3F64-28D9-0079AAE45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538" y="5419514"/>
                <a:ext cx="447187" cy="393104"/>
              </a:xfrm>
              <a:prstGeom prst="rect">
                <a:avLst/>
              </a:prstGeom>
              <a:blipFill>
                <a:blip r:embed="rId11"/>
                <a:stretch>
                  <a:fillRect r="-83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E95173-67B8-E25A-5649-E9D70BF59302}"/>
                  </a:ext>
                </a:extLst>
              </p:cNvPr>
              <p:cNvSpPr txBox="1"/>
              <p:nvPr/>
            </p:nvSpPr>
            <p:spPr>
              <a:xfrm>
                <a:off x="5919472" y="5874416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FE95173-67B8-E25A-5649-E9D70BF59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472" y="5874416"/>
                <a:ext cx="447187" cy="393104"/>
              </a:xfrm>
              <a:prstGeom prst="rect">
                <a:avLst/>
              </a:prstGeom>
              <a:blipFill>
                <a:blip r:embed="rId12"/>
                <a:stretch>
                  <a:fillRect r="-83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9E4DD9-B8D3-F3CE-0D0B-0632A33BA53F}"/>
                  </a:ext>
                </a:extLst>
              </p:cNvPr>
              <p:cNvSpPr txBox="1"/>
              <p:nvPr/>
            </p:nvSpPr>
            <p:spPr>
              <a:xfrm>
                <a:off x="503368" y="2062899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9E4DD9-B8D3-F3CE-0D0B-0632A33BA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68" y="2062899"/>
                <a:ext cx="3096539" cy="1024191"/>
              </a:xfrm>
              <a:prstGeom prst="rect">
                <a:avLst/>
              </a:prstGeom>
              <a:blipFill>
                <a:blip r:embed="rId1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561A73-2300-ED58-5564-C3F8327C9814}"/>
                  </a:ext>
                </a:extLst>
              </p:cNvPr>
              <p:cNvSpPr txBox="1"/>
              <p:nvPr/>
            </p:nvSpPr>
            <p:spPr>
              <a:xfrm>
                <a:off x="546670" y="2971395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561A73-2300-ED58-5564-C3F8327C9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70" y="2971395"/>
                <a:ext cx="2997583" cy="523220"/>
              </a:xfrm>
              <a:prstGeom prst="rect">
                <a:avLst/>
              </a:prstGeom>
              <a:blipFill>
                <a:blip r:embed="rId14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937A88-682B-C6FF-14CA-17F23026792C}"/>
                  </a:ext>
                </a:extLst>
              </p:cNvPr>
              <p:cNvSpPr txBox="1"/>
              <p:nvPr/>
            </p:nvSpPr>
            <p:spPr>
              <a:xfrm>
                <a:off x="8666215" y="2091165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937A88-682B-C6FF-14CA-17F230267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215" y="2091165"/>
                <a:ext cx="3189830" cy="987322"/>
              </a:xfrm>
              <a:prstGeom prst="rect">
                <a:avLst/>
              </a:prstGeom>
              <a:blipFill>
                <a:blip r:embed="rId15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44FFEB-9D2E-5292-DA34-AE6723DFF238}"/>
                  </a:ext>
                </a:extLst>
              </p:cNvPr>
              <p:cNvSpPr txBox="1"/>
              <p:nvPr/>
            </p:nvSpPr>
            <p:spPr>
              <a:xfrm>
                <a:off x="8738041" y="2971330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44FFEB-9D2E-5292-DA34-AE6723DF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041" y="2971330"/>
                <a:ext cx="3057385" cy="523220"/>
              </a:xfrm>
              <a:prstGeom prst="rect">
                <a:avLst/>
              </a:prstGeom>
              <a:blipFill>
                <a:blip r:embed="rId16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4DCE17D-5F12-EF2B-02BF-6078FD640D3E}"/>
              </a:ext>
            </a:extLst>
          </p:cNvPr>
          <p:cNvSpPr/>
          <p:nvPr/>
        </p:nvSpPr>
        <p:spPr>
          <a:xfrm>
            <a:off x="2205084" y="2587059"/>
            <a:ext cx="1189453" cy="46464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AF932A-46BC-9E62-02A2-3C9ADE1140E5}"/>
              </a:ext>
            </a:extLst>
          </p:cNvPr>
          <p:cNvSpPr/>
          <p:nvPr/>
        </p:nvSpPr>
        <p:spPr>
          <a:xfrm>
            <a:off x="10430625" y="2583834"/>
            <a:ext cx="1208619" cy="46464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5C0C73-BC23-964B-536E-7919AD4324BA}"/>
                  </a:ext>
                </a:extLst>
              </p:cNvPr>
              <p:cNvSpPr txBox="1"/>
              <p:nvPr/>
            </p:nvSpPr>
            <p:spPr>
              <a:xfrm>
                <a:off x="5870174" y="2340779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5C0C73-BC23-964B-536E-7919AD432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174" y="2340779"/>
                <a:ext cx="489060" cy="393104"/>
              </a:xfrm>
              <a:prstGeom prst="rect">
                <a:avLst/>
              </a:prstGeom>
              <a:blipFill>
                <a:blip r:embed="rId17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0027C6-E420-AB40-4720-C5BE16619259}"/>
                  </a:ext>
                </a:extLst>
              </p:cNvPr>
              <p:cNvSpPr txBox="1"/>
              <p:nvPr/>
            </p:nvSpPr>
            <p:spPr>
              <a:xfrm>
                <a:off x="5876932" y="2815347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0027C6-E420-AB40-4720-C5BE16619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32" y="2815347"/>
                <a:ext cx="484476" cy="393104"/>
              </a:xfrm>
              <a:prstGeom prst="rect">
                <a:avLst/>
              </a:prstGeom>
              <a:blipFill>
                <a:blip r:embed="rId18"/>
                <a:stretch>
                  <a:fillRect l="-5000" r="-75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ECDD4BF-0357-EC36-08CA-DEBDE1E4EE25}"/>
              </a:ext>
            </a:extLst>
          </p:cNvPr>
          <p:cNvSpPr/>
          <p:nvPr/>
        </p:nvSpPr>
        <p:spPr>
          <a:xfrm>
            <a:off x="547801" y="4282693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9A96F8-BDCA-19D4-9D26-87A6DD32CAFC}"/>
              </a:ext>
            </a:extLst>
          </p:cNvPr>
          <p:cNvSpPr/>
          <p:nvPr/>
        </p:nvSpPr>
        <p:spPr>
          <a:xfrm>
            <a:off x="542877" y="5455970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D3F9EF-E7D7-F17F-B419-9C26ADC1647C}"/>
              </a:ext>
            </a:extLst>
          </p:cNvPr>
          <p:cNvSpPr/>
          <p:nvPr/>
        </p:nvSpPr>
        <p:spPr>
          <a:xfrm>
            <a:off x="345790" y="6087241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70E1C9F-B052-570C-1D75-1063743C0060}"/>
                  </a:ext>
                </a:extLst>
              </p:cNvPr>
              <p:cNvSpPr txBox="1"/>
              <p:nvPr/>
            </p:nvSpPr>
            <p:spPr>
              <a:xfrm>
                <a:off x="558694" y="4272036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70E1C9F-B052-570C-1D75-1063743C0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94" y="4272036"/>
                <a:ext cx="2997582" cy="994759"/>
              </a:xfrm>
              <a:prstGeom prst="rect">
                <a:avLst/>
              </a:prstGeom>
              <a:blipFill>
                <a:blip r:embed="rId19"/>
                <a:stretch>
                  <a:fillRect b="-7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1540628-A03E-8F53-A18D-7D3333ABA1CA}"/>
                  </a:ext>
                </a:extLst>
              </p:cNvPr>
              <p:cNvSpPr txBox="1"/>
              <p:nvPr/>
            </p:nvSpPr>
            <p:spPr>
              <a:xfrm>
                <a:off x="737289" y="5430671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1540628-A03E-8F53-A18D-7D3333ABA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89" y="5430671"/>
                <a:ext cx="2654958" cy="523220"/>
              </a:xfrm>
              <a:prstGeom prst="rect">
                <a:avLst/>
              </a:prstGeom>
              <a:blipFill>
                <a:blip r:embed="rId2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24F85F3-5172-6ED9-9755-9187FEBF2AEA}"/>
                  </a:ext>
                </a:extLst>
              </p:cNvPr>
              <p:cNvSpPr txBox="1"/>
              <p:nvPr/>
            </p:nvSpPr>
            <p:spPr>
              <a:xfrm>
                <a:off x="293762" y="608548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24F85F3-5172-6ED9-9755-9187FEBF2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62" y="6085482"/>
                <a:ext cx="3470437" cy="523220"/>
              </a:xfrm>
              <a:prstGeom prst="rect">
                <a:avLst/>
              </a:prstGeom>
              <a:blipFill>
                <a:blip r:embed="rId21"/>
                <a:stretch>
                  <a:fillRect r="-730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D92382CA-A204-B5E0-125E-59B8B7F8947C}"/>
              </a:ext>
            </a:extLst>
          </p:cNvPr>
          <p:cNvSpPr/>
          <p:nvPr/>
        </p:nvSpPr>
        <p:spPr>
          <a:xfrm>
            <a:off x="8743147" y="4282693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CB08D4-C886-8AF1-6C75-AAAC85928C82}"/>
                  </a:ext>
                </a:extLst>
              </p:cNvPr>
              <p:cNvSpPr txBox="1"/>
              <p:nvPr/>
            </p:nvSpPr>
            <p:spPr>
              <a:xfrm>
                <a:off x="8754039" y="4282694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CB08D4-C886-8AF1-6C75-AAAC85928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039" y="4282694"/>
                <a:ext cx="3031529" cy="994759"/>
              </a:xfrm>
              <a:prstGeom prst="rect">
                <a:avLst/>
              </a:prstGeom>
              <a:blipFill>
                <a:blip r:embed="rId22"/>
                <a:stretch>
                  <a:fillRect r="-2092" b="-7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2F4C6C65-FB4C-AD67-95BF-8EADEF8CA595}"/>
              </a:ext>
            </a:extLst>
          </p:cNvPr>
          <p:cNvSpPr/>
          <p:nvPr/>
        </p:nvSpPr>
        <p:spPr>
          <a:xfrm>
            <a:off x="8738223" y="5455970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654CD3-5607-A4E1-394E-98E1DB4FFA20}"/>
              </a:ext>
            </a:extLst>
          </p:cNvPr>
          <p:cNvSpPr/>
          <p:nvPr/>
        </p:nvSpPr>
        <p:spPr>
          <a:xfrm>
            <a:off x="8551443" y="6085711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AEA404-10A2-2BC1-9F00-64D1573578B3}"/>
                  </a:ext>
                </a:extLst>
              </p:cNvPr>
              <p:cNvSpPr txBox="1"/>
              <p:nvPr/>
            </p:nvSpPr>
            <p:spPr>
              <a:xfrm>
                <a:off x="8823862" y="5404445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AEA404-10A2-2BC1-9F00-64D157357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862" y="5404445"/>
                <a:ext cx="2760179" cy="523220"/>
              </a:xfrm>
              <a:prstGeom prst="rect">
                <a:avLst/>
              </a:prstGeom>
              <a:blipFill>
                <a:blip r:embed="rId2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75ED6-2295-4DAC-0334-D67EA3F406C8}"/>
                  </a:ext>
                </a:extLst>
              </p:cNvPr>
              <p:cNvSpPr txBox="1"/>
              <p:nvPr/>
            </p:nvSpPr>
            <p:spPr>
              <a:xfrm>
                <a:off x="8498238" y="6073500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75ED6-2295-4DAC-0334-D67EA3F40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238" y="6073500"/>
                <a:ext cx="3470437" cy="523220"/>
              </a:xfrm>
              <a:prstGeom prst="rect">
                <a:avLst/>
              </a:prstGeom>
              <a:blipFill>
                <a:blip r:embed="rId24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1DEC9C-5C4D-F579-CC6A-9A58481EE96E}"/>
                  </a:ext>
                </a:extLst>
              </p:cNvPr>
              <p:cNvSpPr txBox="1"/>
              <p:nvPr/>
            </p:nvSpPr>
            <p:spPr>
              <a:xfrm>
                <a:off x="1066572" y="966700"/>
                <a:ext cx="2034660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1DEC9C-5C4D-F579-CC6A-9A58481EE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72" y="966700"/>
                <a:ext cx="2034660" cy="543418"/>
              </a:xfrm>
              <a:prstGeom prst="rect">
                <a:avLst/>
              </a:prstGeom>
              <a:blipFill>
                <a:blip r:embed="rId2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8256C-4D0D-728F-1D3C-B89BEB5A492C}"/>
                  </a:ext>
                </a:extLst>
              </p:cNvPr>
              <p:cNvSpPr txBox="1"/>
              <p:nvPr/>
            </p:nvSpPr>
            <p:spPr>
              <a:xfrm>
                <a:off x="1179423" y="1468978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8256C-4D0D-728F-1D3C-B89BEB5A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23" y="1468978"/>
                <a:ext cx="1808957" cy="523220"/>
              </a:xfrm>
              <a:prstGeom prst="rect">
                <a:avLst/>
              </a:prstGeom>
              <a:blipFill>
                <a:blip r:embed="rId2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9EF3C6-A268-EFCB-F1C3-256B11F17AEE}"/>
                  </a:ext>
                </a:extLst>
              </p:cNvPr>
              <p:cNvSpPr txBox="1"/>
              <p:nvPr/>
            </p:nvSpPr>
            <p:spPr>
              <a:xfrm>
                <a:off x="9271750" y="990992"/>
                <a:ext cx="204293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9EF3C6-A268-EFCB-F1C3-256B11F17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750" y="990992"/>
                <a:ext cx="2042931" cy="543418"/>
              </a:xfrm>
              <a:prstGeom prst="rect">
                <a:avLst/>
              </a:prstGeom>
              <a:blipFill>
                <a:blip r:embed="rId2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B8B711-1382-A1BF-7F2A-32F30CA51B02}"/>
                  </a:ext>
                </a:extLst>
              </p:cNvPr>
              <p:cNvSpPr txBox="1"/>
              <p:nvPr/>
            </p:nvSpPr>
            <p:spPr>
              <a:xfrm>
                <a:off x="9384601" y="1493270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B8B711-1382-A1BF-7F2A-32F30CA5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01" y="1493270"/>
                <a:ext cx="1808957" cy="523220"/>
              </a:xfrm>
              <a:prstGeom prst="rect">
                <a:avLst/>
              </a:prstGeom>
              <a:blipFill>
                <a:blip r:embed="rId28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DA2D02-9357-6C4C-9099-81C7BE164061}"/>
              </a:ext>
            </a:extLst>
          </p:cNvPr>
          <p:cNvCxnSpPr>
            <a:cxnSpLocks/>
          </p:cNvCxnSpPr>
          <p:nvPr/>
        </p:nvCxnSpPr>
        <p:spPr>
          <a:xfrm>
            <a:off x="5023502" y="1289620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465AA9-EC4A-0834-7E69-05334D72D0C9}"/>
              </a:ext>
            </a:extLst>
          </p:cNvPr>
          <p:cNvCxnSpPr>
            <a:cxnSpLocks/>
          </p:cNvCxnSpPr>
          <p:nvPr/>
        </p:nvCxnSpPr>
        <p:spPr>
          <a:xfrm flipH="1">
            <a:off x="5023502" y="1755569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A2A83C-72FF-CE82-715F-E86F07809E2B}"/>
                  </a:ext>
                </a:extLst>
              </p:cNvPr>
              <p:cNvSpPr txBox="1"/>
              <p:nvPr/>
            </p:nvSpPr>
            <p:spPr>
              <a:xfrm>
                <a:off x="5868382" y="106822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A2A83C-72FF-CE82-715F-E86F07809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82" y="1068227"/>
                <a:ext cx="489060" cy="393104"/>
              </a:xfrm>
              <a:prstGeom prst="rect">
                <a:avLst/>
              </a:prstGeom>
              <a:blipFill>
                <a:blip r:embed="rId29"/>
                <a:stretch>
                  <a:fillRect r="-512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661C8D-0E9F-6C5A-B7E6-F8D0A172A824}"/>
                  </a:ext>
                </a:extLst>
              </p:cNvPr>
              <p:cNvSpPr txBox="1"/>
              <p:nvPr/>
            </p:nvSpPr>
            <p:spPr>
              <a:xfrm>
                <a:off x="5865996" y="1506219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661C8D-0E9F-6C5A-B7E6-F8D0A172A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96" y="1506219"/>
                <a:ext cx="484476" cy="393104"/>
              </a:xfrm>
              <a:prstGeom prst="rect">
                <a:avLst/>
              </a:prstGeom>
              <a:blipFill>
                <a:blip r:embed="rId30"/>
                <a:stretch>
                  <a:fillRect r="-5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5CEEEAC5-B333-81E0-A2AA-881859055927}"/>
              </a:ext>
            </a:extLst>
          </p:cNvPr>
          <p:cNvSpPr/>
          <p:nvPr/>
        </p:nvSpPr>
        <p:spPr>
          <a:xfrm>
            <a:off x="532447" y="3660143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9B52C6-B324-B1FF-0BC4-27BBA0351966}"/>
                  </a:ext>
                </a:extLst>
              </p:cNvPr>
              <p:cNvSpPr txBox="1"/>
              <p:nvPr/>
            </p:nvSpPr>
            <p:spPr>
              <a:xfrm>
                <a:off x="577016" y="3634844"/>
                <a:ext cx="2870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9B52C6-B324-B1FF-0BC4-27BBA0351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6" y="3634844"/>
                <a:ext cx="2870465" cy="523220"/>
              </a:xfrm>
              <a:prstGeom prst="rect">
                <a:avLst/>
              </a:prstGeom>
              <a:blipFill>
                <a:blip r:embed="rId31"/>
                <a:stretch>
                  <a:fillRect r="-88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09A53A5-12D2-F972-C63A-9FE93D51700E}"/>
              </a:ext>
            </a:extLst>
          </p:cNvPr>
          <p:cNvCxnSpPr>
            <a:cxnSpLocks/>
          </p:cNvCxnSpPr>
          <p:nvPr/>
        </p:nvCxnSpPr>
        <p:spPr>
          <a:xfrm>
            <a:off x="5063857" y="3595021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EDF778D-22EB-96C2-3545-39897C227C7E}"/>
              </a:ext>
            </a:extLst>
          </p:cNvPr>
          <p:cNvCxnSpPr>
            <a:cxnSpLocks/>
          </p:cNvCxnSpPr>
          <p:nvPr/>
        </p:nvCxnSpPr>
        <p:spPr>
          <a:xfrm flipH="1">
            <a:off x="5063857" y="4023358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ED2D87-9186-CCC5-7DE0-3706D2AA3EA2}"/>
                  </a:ext>
                </a:extLst>
              </p:cNvPr>
              <p:cNvSpPr txBox="1"/>
              <p:nvPr/>
            </p:nvSpPr>
            <p:spPr>
              <a:xfrm>
                <a:off x="5866208" y="3312043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ED2D87-9186-CCC5-7DE0-3706D2AA3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08" y="3312043"/>
                <a:ext cx="489060" cy="393104"/>
              </a:xfrm>
              <a:prstGeom prst="rect">
                <a:avLst/>
              </a:prstGeom>
              <a:blipFill>
                <a:blip r:embed="rId32"/>
                <a:stretch>
                  <a:fillRect l="-5000" r="-5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979E86E-855F-0127-3E64-D70146413C91}"/>
                  </a:ext>
                </a:extLst>
              </p:cNvPr>
              <p:cNvSpPr txBox="1"/>
              <p:nvPr/>
            </p:nvSpPr>
            <p:spPr>
              <a:xfrm>
                <a:off x="5872966" y="3786611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979E86E-855F-0127-3E64-D7014641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966" y="3786611"/>
                <a:ext cx="484476" cy="393104"/>
              </a:xfrm>
              <a:prstGeom prst="rect">
                <a:avLst/>
              </a:prstGeom>
              <a:blipFill>
                <a:blip r:embed="rId33"/>
                <a:stretch>
                  <a:fillRect l="-7692" r="-769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27BDA5E6-E865-B135-E6D9-158A051AFB5F}"/>
              </a:ext>
            </a:extLst>
          </p:cNvPr>
          <p:cNvSpPr/>
          <p:nvPr/>
        </p:nvSpPr>
        <p:spPr>
          <a:xfrm>
            <a:off x="8712919" y="3660453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7B0CBBF-5B5E-8DEC-E9F7-8BB9279E06DB}"/>
                  </a:ext>
                </a:extLst>
              </p:cNvPr>
              <p:cNvSpPr txBox="1"/>
              <p:nvPr/>
            </p:nvSpPr>
            <p:spPr>
              <a:xfrm>
                <a:off x="8757488" y="3635154"/>
                <a:ext cx="2977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7B0CBBF-5B5E-8DEC-E9F7-8BB9279E0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488" y="3635154"/>
                <a:ext cx="2977803" cy="523220"/>
              </a:xfrm>
              <a:prstGeom prst="rect">
                <a:avLst/>
              </a:prstGeom>
              <a:blipFill>
                <a:blip r:embed="rId3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6" grpId="0" animBg="1"/>
      <p:bldP spid="47" grpId="0" animBg="1"/>
      <p:bldP spid="48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A2741-BB57-8261-6295-52A7BB23C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528BC-A89B-72E9-979D-281DF2A1354E}"/>
              </a:ext>
            </a:extLst>
          </p:cNvPr>
          <p:cNvSpPr/>
          <p:nvPr/>
        </p:nvSpPr>
        <p:spPr>
          <a:xfrm>
            <a:off x="524688" y="986898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210663-3253-7B35-1881-E612B94A0461}"/>
              </a:ext>
            </a:extLst>
          </p:cNvPr>
          <p:cNvSpPr/>
          <p:nvPr/>
        </p:nvSpPr>
        <p:spPr>
          <a:xfrm>
            <a:off x="8729866" y="1011190"/>
            <a:ext cx="3003567" cy="1000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64E059-29D0-D1DC-903C-5F5CC82E7DB9}"/>
              </a:ext>
            </a:extLst>
          </p:cNvPr>
          <p:cNvSpPr/>
          <p:nvPr/>
        </p:nvSpPr>
        <p:spPr>
          <a:xfrm>
            <a:off x="532863" y="2124454"/>
            <a:ext cx="2997583" cy="14280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F5D688-BFAC-0C4C-3762-EE2B2DB41372}"/>
              </a:ext>
            </a:extLst>
          </p:cNvPr>
          <p:cNvSpPr/>
          <p:nvPr/>
        </p:nvSpPr>
        <p:spPr>
          <a:xfrm>
            <a:off x="8728209" y="2119539"/>
            <a:ext cx="2997583" cy="14329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A77A61-BA64-FE38-50F2-CD76FA99BB6A}"/>
              </a:ext>
            </a:extLst>
          </p:cNvPr>
          <p:cNvSpPr txBox="1">
            <a:spLocks/>
          </p:cNvSpPr>
          <p:nvPr/>
        </p:nvSpPr>
        <p:spPr>
          <a:xfrm>
            <a:off x="277764" y="136652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Final protocol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8E3A862-07D7-C437-BF4C-C3B56C43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28716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21</a:t>
            </a:fld>
            <a:endParaRPr lang="en-US" dirty="0"/>
          </a:p>
        </p:txBody>
      </p:sp>
      <p:pic>
        <p:nvPicPr>
          <p:cNvPr id="19" name="Graphic 18" descr="Female Profile outline">
            <a:extLst>
              <a:ext uri="{FF2B5EF4-FFF2-40B4-BE49-F238E27FC236}">
                <a16:creationId xmlns:a16="http://schemas.microsoft.com/office/drawing/2014/main" id="{CF2440D1-4A68-116B-BF5F-2313F6A9E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8253" y="3090291"/>
            <a:ext cx="792008" cy="792008"/>
          </a:xfrm>
          <a:prstGeom prst="rect">
            <a:avLst/>
          </a:prstGeom>
        </p:spPr>
      </p:pic>
      <p:pic>
        <p:nvPicPr>
          <p:cNvPr id="20" name="Graphic 19" descr="Male profile outline">
            <a:extLst>
              <a:ext uri="{FF2B5EF4-FFF2-40B4-BE49-F238E27FC236}">
                <a16:creationId xmlns:a16="http://schemas.microsoft.com/office/drawing/2014/main" id="{1F2DC170-3231-A755-1158-04B581D7C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2807" y="3100741"/>
            <a:ext cx="792008" cy="79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7207F6-5DCA-CA01-3984-CD9505B0D60C}"/>
                  </a:ext>
                </a:extLst>
              </p:cNvPr>
              <p:cNvSpPr txBox="1"/>
              <p:nvPr/>
            </p:nvSpPr>
            <p:spPr>
              <a:xfrm>
                <a:off x="3820755" y="3773730"/>
                <a:ext cx="860674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7207F6-5DCA-CA01-3984-CD9505B0D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755" y="3773730"/>
                <a:ext cx="860674" cy="432414"/>
              </a:xfrm>
              <a:prstGeom prst="rect">
                <a:avLst/>
              </a:prstGeom>
              <a:blipFill>
                <a:blip r:embed="rId7"/>
                <a:stretch>
                  <a:fillRect r="-2857"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EE0437-AF54-3AC0-1AD0-57289B87F0CA}"/>
                  </a:ext>
                </a:extLst>
              </p:cNvPr>
              <p:cNvSpPr txBox="1"/>
              <p:nvPr/>
            </p:nvSpPr>
            <p:spPr>
              <a:xfrm>
                <a:off x="7553007" y="3769136"/>
                <a:ext cx="865225" cy="4324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EE0437-AF54-3AC0-1AD0-57289B87F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007" y="3769136"/>
                <a:ext cx="865225" cy="432414"/>
              </a:xfrm>
              <a:prstGeom prst="rect">
                <a:avLst/>
              </a:prstGeom>
              <a:blipFill>
                <a:blip r:embed="rId8"/>
                <a:stretch>
                  <a:fillRect r="-4286" b="-2778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76F6645-4B23-1FDA-60E1-C06CCB982681}"/>
              </a:ext>
            </a:extLst>
          </p:cNvPr>
          <p:cNvCxnSpPr>
            <a:cxnSpLocks/>
          </p:cNvCxnSpPr>
          <p:nvPr/>
        </p:nvCxnSpPr>
        <p:spPr>
          <a:xfrm>
            <a:off x="5043582" y="2543255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32BA389-701A-726E-866B-D08F7F6583A4}"/>
              </a:ext>
            </a:extLst>
          </p:cNvPr>
          <p:cNvCxnSpPr>
            <a:cxnSpLocks/>
          </p:cNvCxnSpPr>
          <p:nvPr/>
        </p:nvCxnSpPr>
        <p:spPr>
          <a:xfrm flipH="1">
            <a:off x="5043582" y="297159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F904F9C-E80A-F463-132C-BE0A8910EA9B}"/>
              </a:ext>
            </a:extLst>
          </p:cNvPr>
          <p:cNvCxnSpPr>
            <a:cxnSpLocks/>
          </p:cNvCxnSpPr>
          <p:nvPr/>
        </p:nvCxnSpPr>
        <p:spPr>
          <a:xfrm>
            <a:off x="5068514" y="4579206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BAAB1E5-51DC-1454-8BF6-B81C7AD6BF94}"/>
              </a:ext>
            </a:extLst>
          </p:cNvPr>
          <p:cNvCxnSpPr>
            <a:cxnSpLocks/>
          </p:cNvCxnSpPr>
          <p:nvPr/>
        </p:nvCxnSpPr>
        <p:spPr>
          <a:xfrm flipH="1">
            <a:off x="5068514" y="5049823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4E420E6-8ABA-B3D4-F59A-591BCD9F5802}"/>
                  </a:ext>
                </a:extLst>
              </p:cNvPr>
              <p:cNvSpPr txBox="1"/>
              <p:nvPr/>
            </p:nvSpPr>
            <p:spPr>
              <a:xfrm>
                <a:off x="5872517" y="4302193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4E420E6-8ABA-B3D4-F59A-591BCD9F5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517" y="4302193"/>
                <a:ext cx="541097" cy="475655"/>
              </a:xfrm>
              <a:prstGeom prst="rect">
                <a:avLst/>
              </a:prstGeom>
              <a:blipFill>
                <a:blip r:embed="rId9"/>
                <a:stretch>
                  <a:fillRect l="-6977" r="-232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64C4F29-19E0-0CDF-E7C3-908312659717}"/>
                  </a:ext>
                </a:extLst>
              </p:cNvPr>
              <p:cNvSpPr txBox="1"/>
              <p:nvPr/>
            </p:nvSpPr>
            <p:spPr>
              <a:xfrm>
                <a:off x="5881451" y="4825921"/>
                <a:ext cx="541097" cy="4756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64C4F29-19E0-0CDF-E7C3-908312659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451" y="4825921"/>
                <a:ext cx="541097" cy="475655"/>
              </a:xfrm>
              <a:prstGeom prst="rect">
                <a:avLst/>
              </a:prstGeom>
              <a:blipFill>
                <a:blip r:embed="rId10"/>
                <a:stretch>
                  <a:fillRect l="-6977" r="-232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1C649ED-4305-504D-6C8E-151C1DE66121}"/>
              </a:ext>
            </a:extLst>
          </p:cNvPr>
          <p:cNvCxnSpPr>
            <a:cxnSpLocks/>
          </p:cNvCxnSpPr>
          <p:nvPr/>
        </p:nvCxnSpPr>
        <p:spPr>
          <a:xfrm>
            <a:off x="5059580" y="5662322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CD03E7A-4EC3-B00C-7066-C9C4739EFC09}"/>
              </a:ext>
            </a:extLst>
          </p:cNvPr>
          <p:cNvCxnSpPr>
            <a:cxnSpLocks/>
          </p:cNvCxnSpPr>
          <p:nvPr/>
        </p:nvCxnSpPr>
        <p:spPr>
          <a:xfrm flipH="1">
            <a:off x="5039916" y="6088593"/>
            <a:ext cx="21370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443F27A-67F2-CA9A-736C-FD4FFCF01444}"/>
                  </a:ext>
                </a:extLst>
              </p:cNvPr>
              <p:cNvSpPr txBox="1"/>
              <p:nvPr/>
            </p:nvSpPr>
            <p:spPr>
              <a:xfrm>
                <a:off x="5910538" y="5419514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443F27A-67F2-CA9A-736C-FD4FFCF01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538" y="5419514"/>
                <a:ext cx="447187" cy="393104"/>
              </a:xfrm>
              <a:prstGeom prst="rect">
                <a:avLst/>
              </a:prstGeom>
              <a:blipFill>
                <a:blip r:embed="rId11"/>
                <a:stretch>
                  <a:fillRect r="-83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36BFB1C-6EFD-A91F-E902-86F09F5FDA97}"/>
                  </a:ext>
                </a:extLst>
              </p:cNvPr>
              <p:cNvSpPr txBox="1"/>
              <p:nvPr/>
            </p:nvSpPr>
            <p:spPr>
              <a:xfrm>
                <a:off x="5919472" y="5874416"/>
                <a:ext cx="447187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36BFB1C-6EFD-A91F-E902-86F09F5FD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472" y="5874416"/>
                <a:ext cx="447187" cy="393104"/>
              </a:xfrm>
              <a:prstGeom prst="rect">
                <a:avLst/>
              </a:prstGeom>
              <a:blipFill>
                <a:blip r:embed="rId12"/>
                <a:stretch>
                  <a:fillRect r="-833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97FED5-90F4-AF06-86ED-3E997C08387E}"/>
                  </a:ext>
                </a:extLst>
              </p:cNvPr>
              <p:cNvSpPr txBox="1"/>
              <p:nvPr/>
            </p:nvSpPr>
            <p:spPr>
              <a:xfrm>
                <a:off x="503368" y="2062899"/>
                <a:ext cx="3096539" cy="102419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97FED5-90F4-AF06-86ED-3E997C083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68" y="2062899"/>
                <a:ext cx="3096539" cy="1024191"/>
              </a:xfrm>
              <a:prstGeom prst="rect">
                <a:avLst/>
              </a:prstGeom>
              <a:blipFill>
                <a:blip r:embed="rId1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3C3D02-90E4-157E-7ABE-BF9B717402B9}"/>
                  </a:ext>
                </a:extLst>
              </p:cNvPr>
              <p:cNvSpPr txBox="1"/>
              <p:nvPr/>
            </p:nvSpPr>
            <p:spPr>
              <a:xfrm>
                <a:off x="546670" y="2971395"/>
                <a:ext cx="2997583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3C3D02-90E4-157E-7ABE-BF9B71740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70" y="2971395"/>
                <a:ext cx="2997583" cy="523220"/>
              </a:xfrm>
              <a:prstGeom prst="rect">
                <a:avLst/>
              </a:prstGeom>
              <a:blipFill>
                <a:blip r:embed="rId14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F5A115-843E-8179-17DD-5A8610557C8A}"/>
                  </a:ext>
                </a:extLst>
              </p:cNvPr>
              <p:cNvSpPr txBox="1"/>
              <p:nvPr/>
            </p:nvSpPr>
            <p:spPr>
              <a:xfrm>
                <a:off x="8666215" y="2091165"/>
                <a:ext cx="3189830" cy="9873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F5A115-843E-8179-17DD-5A8610557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215" y="2091165"/>
                <a:ext cx="3189830" cy="987322"/>
              </a:xfrm>
              <a:prstGeom prst="rect">
                <a:avLst/>
              </a:prstGeom>
              <a:blipFill>
                <a:blip r:embed="rId15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85EB5E-2B52-B6EE-94E0-1B65C933567A}"/>
                  </a:ext>
                </a:extLst>
              </p:cNvPr>
              <p:cNvSpPr txBox="1"/>
              <p:nvPr/>
            </p:nvSpPr>
            <p:spPr>
              <a:xfrm>
                <a:off x="8738041" y="2971330"/>
                <a:ext cx="3057385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com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85EB5E-2B52-B6EE-94E0-1B65C9335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041" y="2971330"/>
                <a:ext cx="3057385" cy="523220"/>
              </a:xfrm>
              <a:prstGeom prst="rect">
                <a:avLst/>
              </a:prstGeom>
              <a:blipFill>
                <a:blip r:embed="rId16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95B5090-D12F-0AA6-E3A4-B5EF7296391D}"/>
              </a:ext>
            </a:extLst>
          </p:cNvPr>
          <p:cNvSpPr/>
          <p:nvPr/>
        </p:nvSpPr>
        <p:spPr>
          <a:xfrm>
            <a:off x="2205084" y="2587059"/>
            <a:ext cx="1189453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BC1702-239C-C820-2DD4-761872E95B90}"/>
              </a:ext>
            </a:extLst>
          </p:cNvPr>
          <p:cNvSpPr/>
          <p:nvPr/>
        </p:nvSpPr>
        <p:spPr>
          <a:xfrm>
            <a:off x="10430625" y="2583834"/>
            <a:ext cx="1208619" cy="46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5E118A-1682-51DE-EB33-85830088EDCF}"/>
                  </a:ext>
                </a:extLst>
              </p:cNvPr>
              <p:cNvSpPr txBox="1"/>
              <p:nvPr/>
            </p:nvSpPr>
            <p:spPr>
              <a:xfrm>
                <a:off x="5870174" y="2340779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5E118A-1682-51DE-EB33-85830088E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174" y="2340779"/>
                <a:ext cx="489060" cy="393104"/>
              </a:xfrm>
              <a:prstGeom prst="rect">
                <a:avLst/>
              </a:prstGeom>
              <a:blipFill>
                <a:blip r:embed="rId17"/>
                <a:stretch>
                  <a:fillRect l="-5128" r="-512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7AB1C0-C4EA-8F33-1384-6B77369BF965}"/>
                  </a:ext>
                </a:extLst>
              </p:cNvPr>
              <p:cNvSpPr txBox="1"/>
              <p:nvPr/>
            </p:nvSpPr>
            <p:spPr>
              <a:xfrm>
                <a:off x="5876932" y="2815347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7AB1C0-C4EA-8F33-1384-6B77369BF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32" y="2815347"/>
                <a:ext cx="484476" cy="393104"/>
              </a:xfrm>
              <a:prstGeom prst="rect">
                <a:avLst/>
              </a:prstGeom>
              <a:blipFill>
                <a:blip r:embed="rId18"/>
                <a:stretch>
                  <a:fillRect l="-5000" r="-75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D7A2A784-4C87-A9FE-B45B-3B51AB3BFE9E}"/>
              </a:ext>
            </a:extLst>
          </p:cNvPr>
          <p:cNvSpPr/>
          <p:nvPr/>
        </p:nvSpPr>
        <p:spPr>
          <a:xfrm>
            <a:off x="547801" y="4282693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A2472-8DD4-BB20-9BE4-92270D34F097}"/>
              </a:ext>
            </a:extLst>
          </p:cNvPr>
          <p:cNvSpPr/>
          <p:nvPr/>
        </p:nvSpPr>
        <p:spPr>
          <a:xfrm>
            <a:off x="542877" y="5455970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E2FB37-62E4-32EB-058D-878DFD10647B}"/>
              </a:ext>
            </a:extLst>
          </p:cNvPr>
          <p:cNvSpPr/>
          <p:nvPr/>
        </p:nvSpPr>
        <p:spPr>
          <a:xfrm>
            <a:off x="345790" y="6087241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7B62EC-D3C8-810E-E0ED-C5F58B963361}"/>
                  </a:ext>
                </a:extLst>
              </p:cNvPr>
              <p:cNvSpPr txBox="1"/>
              <p:nvPr/>
            </p:nvSpPr>
            <p:spPr>
              <a:xfrm>
                <a:off x="558694" y="4272036"/>
                <a:ext cx="2997582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7B62EC-D3C8-810E-E0ED-C5F58B963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94" y="4272036"/>
                <a:ext cx="2997582" cy="994759"/>
              </a:xfrm>
              <a:prstGeom prst="rect">
                <a:avLst/>
              </a:prstGeom>
              <a:blipFill>
                <a:blip r:embed="rId19"/>
                <a:stretch>
                  <a:fillRect b="-7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574791-8918-1FBE-5367-BD72D102DDC2}"/>
                  </a:ext>
                </a:extLst>
              </p:cNvPr>
              <p:cNvSpPr txBox="1"/>
              <p:nvPr/>
            </p:nvSpPr>
            <p:spPr>
              <a:xfrm>
                <a:off x="737289" y="5430671"/>
                <a:ext cx="265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574791-8918-1FBE-5367-BD72D102D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89" y="5430671"/>
                <a:ext cx="2654958" cy="523220"/>
              </a:xfrm>
              <a:prstGeom prst="rect">
                <a:avLst/>
              </a:prstGeom>
              <a:blipFill>
                <a:blip r:embed="rId2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85372A-197F-7A4B-4A22-A4C0734D48A8}"/>
                  </a:ext>
                </a:extLst>
              </p:cNvPr>
              <p:cNvSpPr txBox="1"/>
              <p:nvPr/>
            </p:nvSpPr>
            <p:spPr>
              <a:xfrm>
                <a:off x="293762" y="6085482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85372A-197F-7A4B-4A22-A4C0734D4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62" y="6085482"/>
                <a:ext cx="3470437" cy="523220"/>
              </a:xfrm>
              <a:prstGeom prst="rect">
                <a:avLst/>
              </a:prstGeom>
              <a:blipFill>
                <a:blip r:embed="rId21"/>
                <a:stretch>
                  <a:fillRect r="-730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1A562BDD-FF08-7FFC-5219-9061859F6DAF}"/>
              </a:ext>
            </a:extLst>
          </p:cNvPr>
          <p:cNvSpPr/>
          <p:nvPr/>
        </p:nvSpPr>
        <p:spPr>
          <a:xfrm>
            <a:off x="8743147" y="4282693"/>
            <a:ext cx="2996452" cy="1033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D948B5-785B-5B27-E4FE-114B0CD3ED63}"/>
                  </a:ext>
                </a:extLst>
              </p:cNvPr>
              <p:cNvSpPr txBox="1"/>
              <p:nvPr/>
            </p:nvSpPr>
            <p:spPr>
              <a:xfrm>
                <a:off x="8754039" y="4282694"/>
                <a:ext cx="3031529" cy="994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D948B5-785B-5B27-E4FE-114B0CD3E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039" y="4282694"/>
                <a:ext cx="3031529" cy="994759"/>
              </a:xfrm>
              <a:prstGeom prst="rect">
                <a:avLst/>
              </a:prstGeom>
              <a:blipFill>
                <a:blip r:embed="rId22"/>
                <a:stretch>
                  <a:fillRect r="-2092" b="-7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14225E82-B82A-5A9E-C25F-BD809FAF16A4}"/>
              </a:ext>
            </a:extLst>
          </p:cNvPr>
          <p:cNvSpPr/>
          <p:nvPr/>
        </p:nvSpPr>
        <p:spPr>
          <a:xfrm>
            <a:off x="8738223" y="5455970"/>
            <a:ext cx="300356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2BE744-AFD6-802B-D358-D5A5E932253F}"/>
              </a:ext>
            </a:extLst>
          </p:cNvPr>
          <p:cNvSpPr/>
          <p:nvPr/>
        </p:nvSpPr>
        <p:spPr>
          <a:xfrm>
            <a:off x="8551443" y="6085711"/>
            <a:ext cx="33663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0C014E-9C3A-32B0-8262-5D657100525C}"/>
                  </a:ext>
                </a:extLst>
              </p:cNvPr>
              <p:cNvSpPr txBox="1"/>
              <p:nvPr/>
            </p:nvSpPr>
            <p:spPr>
              <a:xfrm>
                <a:off x="8823862" y="5404445"/>
                <a:ext cx="2760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0C014E-9C3A-32B0-8262-5D6571005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862" y="5404445"/>
                <a:ext cx="2760179" cy="523220"/>
              </a:xfrm>
              <a:prstGeom prst="rect">
                <a:avLst/>
              </a:prstGeom>
              <a:blipFill>
                <a:blip r:embed="rId2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525F8C9-35A7-A285-206A-F56667F654E7}"/>
                  </a:ext>
                </a:extLst>
              </p:cNvPr>
              <p:cNvSpPr txBox="1"/>
              <p:nvPr/>
            </p:nvSpPr>
            <p:spPr>
              <a:xfrm>
                <a:off x="8498238" y="6073500"/>
                <a:ext cx="34704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525F8C9-35A7-A285-206A-F56667F65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238" y="6073500"/>
                <a:ext cx="3470437" cy="523220"/>
              </a:xfrm>
              <a:prstGeom prst="rect">
                <a:avLst/>
              </a:prstGeom>
              <a:blipFill>
                <a:blip r:embed="rId24"/>
                <a:stretch>
                  <a:fillRect r="-730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D71AA2-08E0-8C77-F848-20572562709A}"/>
                  </a:ext>
                </a:extLst>
              </p:cNvPr>
              <p:cNvSpPr txBox="1"/>
              <p:nvPr/>
            </p:nvSpPr>
            <p:spPr>
              <a:xfrm>
                <a:off x="1066572" y="966700"/>
                <a:ext cx="2034660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D71AA2-08E0-8C77-F848-205725627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72" y="966700"/>
                <a:ext cx="2034660" cy="543418"/>
              </a:xfrm>
              <a:prstGeom prst="rect">
                <a:avLst/>
              </a:prstGeom>
              <a:blipFill>
                <a:blip r:embed="rId2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F72257-A309-08E6-75A6-0FA43B7A5014}"/>
                  </a:ext>
                </a:extLst>
              </p:cNvPr>
              <p:cNvSpPr txBox="1"/>
              <p:nvPr/>
            </p:nvSpPr>
            <p:spPr>
              <a:xfrm>
                <a:off x="1179423" y="1468978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F72257-A309-08E6-75A6-0FA43B7A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23" y="1468978"/>
                <a:ext cx="1808957" cy="523220"/>
              </a:xfrm>
              <a:prstGeom prst="rect">
                <a:avLst/>
              </a:prstGeom>
              <a:blipFill>
                <a:blip r:embed="rId2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214105-49FC-D2D5-3B0A-6F147E768624}"/>
                  </a:ext>
                </a:extLst>
              </p:cNvPr>
              <p:cNvSpPr txBox="1"/>
              <p:nvPr/>
            </p:nvSpPr>
            <p:spPr>
              <a:xfrm>
                <a:off x="9271750" y="990992"/>
                <a:ext cx="204293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214105-49FC-D2D5-3B0A-6F147E768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750" y="990992"/>
                <a:ext cx="2042931" cy="543418"/>
              </a:xfrm>
              <a:prstGeom prst="rect">
                <a:avLst/>
              </a:prstGeom>
              <a:blipFill>
                <a:blip r:embed="rId2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7915A7-3725-D080-5BEF-394363CF3461}"/>
                  </a:ext>
                </a:extLst>
              </p:cNvPr>
              <p:cNvSpPr txBox="1"/>
              <p:nvPr/>
            </p:nvSpPr>
            <p:spPr>
              <a:xfrm>
                <a:off x="9384601" y="1493270"/>
                <a:ext cx="1808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7915A7-3725-D080-5BEF-394363CF3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01" y="1493270"/>
                <a:ext cx="1808957" cy="523220"/>
              </a:xfrm>
              <a:prstGeom prst="rect">
                <a:avLst/>
              </a:prstGeom>
              <a:blipFill>
                <a:blip r:embed="rId28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FB7977-D912-1276-B1BC-24A7414B8E6C}"/>
              </a:ext>
            </a:extLst>
          </p:cNvPr>
          <p:cNvCxnSpPr>
            <a:cxnSpLocks/>
          </p:cNvCxnSpPr>
          <p:nvPr/>
        </p:nvCxnSpPr>
        <p:spPr>
          <a:xfrm>
            <a:off x="5023502" y="1289620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D55A5E-E7AE-BFC5-F266-7F54509CDE23}"/>
              </a:ext>
            </a:extLst>
          </p:cNvPr>
          <p:cNvCxnSpPr>
            <a:cxnSpLocks/>
          </p:cNvCxnSpPr>
          <p:nvPr/>
        </p:nvCxnSpPr>
        <p:spPr>
          <a:xfrm flipH="1">
            <a:off x="5023502" y="1755569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70707C-9931-9285-DE49-8D37F8319C52}"/>
                  </a:ext>
                </a:extLst>
              </p:cNvPr>
              <p:cNvSpPr txBox="1"/>
              <p:nvPr/>
            </p:nvSpPr>
            <p:spPr>
              <a:xfrm>
                <a:off x="5868382" y="1068227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70707C-9931-9285-DE49-8D37F8319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382" y="1068227"/>
                <a:ext cx="489060" cy="393104"/>
              </a:xfrm>
              <a:prstGeom prst="rect">
                <a:avLst/>
              </a:prstGeom>
              <a:blipFill>
                <a:blip r:embed="rId29"/>
                <a:stretch>
                  <a:fillRect r="-512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13E584-0DAF-3AB1-582D-0B2B8CBC0ACE}"/>
                  </a:ext>
                </a:extLst>
              </p:cNvPr>
              <p:cNvSpPr txBox="1"/>
              <p:nvPr/>
            </p:nvSpPr>
            <p:spPr>
              <a:xfrm>
                <a:off x="5865996" y="1506219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13E584-0DAF-3AB1-582D-0B2B8CBC0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96" y="1506219"/>
                <a:ext cx="484476" cy="393104"/>
              </a:xfrm>
              <a:prstGeom prst="rect">
                <a:avLst/>
              </a:prstGeom>
              <a:blipFill>
                <a:blip r:embed="rId30"/>
                <a:stretch>
                  <a:fillRect r="-5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C7E04872-9AA3-C2A6-CF5E-02C635CD4B7F}"/>
              </a:ext>
            </a:extLst>
          </p:cNvPr>
          <p:cNvSpPr/>
          <p:nvPr/>
        </p:nvSpPr>
        <p:spPr>
          <a:xfrm>
            <a:off x="532447" y="3660143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73F362-1186-383B-E4A2-823C54EAEBC0}"/>
                  </a:ext>
                </a:extLst>
              </p:cNvPr>
              <p:cNvSpPr txBox="1"/>
              <p:nvPr/>
            </p:nvSpPr>
            <p:spPr>
              <a:xfrm>
                <a:off x="577016" y="3634844"/>
                <a:ext cx="2870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73F362-1186-383B-E4A2-823C54EAE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6" y="3634844"/>
                <a:ext cx="2870465" cy="523220"/>
              </a:xfrm>
              <a:prstGeom prst="rect">
                <a:avLst/>
              </a:prstGeom>
              <a:blipFill>
                <a:blip r:embed="rId31"/>
                <a:stretch>
                  <a:fillRect r="-88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1BF32CA-98D2-2228-D721-C83463AAA372}"/>
              </a:ext>
            </a:extLst>
          </p:cNvPr>
          <p:cNvCxnSpPr>
            <a:cxnSpLocks/>
          </p:cNvCxnSpPr>
          <p:nvPr/>
        </p:nvCxnSpPr>
        <p:spPr>
          <a:xfrm>
            <a:off x="5063857" y="3595021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0CEECED-22D7-2A5C-EA8D-E69AD5159574}"/>
              </a:ext>
            </a:extLst>
          </p:cNvPr>
          <p:cNvCxnSpPr>
            <a:cxnSpLocks/>
          </p:cNvCxnSpPr>
          <p:nvPr/>
        </p:nvCxnSpPr>
        <p:spPr>
          <a:xfrm flipH="1">
            <a:off x="5063857" y="4023358"/>
            <a:ext cx="213709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B1F49DE-34D7-693E-9562-8F7CB29F81A0}"/>
                  </a:ext>
                </a:extLst>
              </p:cNvPr>
              <p:cNvSpPr txBox="1"/>
              <p:nvPr/>
            </p:nvSpPr>
            <p:spPr>
              <a:xfrm>
                <a:off x="5866208" y="3312043"/>
                <a:ext cx="489060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B1F49DE-34D7-693E-9562-8F7CB29F8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08" y="3312043"/>
                <a:ext cx="489060" cy="393104"/>
              </a:xfrm>
              <a:prstGeom prst="rect">
                <a:avLst/>
              </a:prstGeom>
              <a:blipFill>
                <a:blip r:embed="rId32"/>
                <a:stretch>
                  <a:fillRect l="-5000" r="-5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0AC30D-0365-181D-93EA-4CB43EDB956B}"/>
                  </a:ext>
                </a:extLst>
              </p:cNvPr>
              <p:cNvSpPr txBox="1"/>
              <p:nvPr/>
            </p:nvSpPr>
            <p:spPr>
              <a:xfrm>
                <a:off x="5872966" y="3786611"/>
                <a:ext cx="48447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0AC30D-0365-181D-93EA-4CB43EDB9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966" y="3786611"/>
                <a:ext cx="484476" cy="393104"/>
              </a:xfrm>
              <a:prstGeom prst="rect">
                <a:avLst/>
              </a:prstGeom>
              <a:blipFill>
                <a:blip r:embed="rId33"/>
                <a:stretch>
                  <a:fillRect l="-7692" r="-769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628A6010-9B29-D859-942D-3D414D32FD75}"/>
              </a:ext>
            </a:extLst>
          </p:cNvPr>
          <p:cNvSpPr/>
          <p:nvPr/>
        </p:nvSpPr>
        <p:spPr>
          <a:xfrm>
            <a:off x="8712919" y="3660453"/>
            <a:ext cx="3003567" cy="497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15CEA5-DDA3-A3B9-C9D5-1E0EDB9A756C}"/>
                  </a:ext>
                </a:extLst>
              </p:cNvPr>
              <p:cNvSpPr txBox="1"/>
              <p:nvPr/>
            </p:nvSpPr>
            <p:spPr>
              <a:xfrm>
                <a:off x="8757488" y="3635154"/>
                <a:ext cx="2977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15CEA5-DDA3-A3B9-C9D5-1E0EDB9A7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488" y="3635154"/>
                <a:ext cx="2977803" cy="523220"/>
              </a:xfrm>
              <a:prstGeom prst="rect">
                <a:avLst/>
              </a:prstGeom>
              <a:blipFill>
                <a:blip r:embed="rId3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8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4" grpId="0" animBg="1"/>
      <p:bldP spid="28" grpId="0" animBg="1"/>
      <p:bldP spid="29" grpId="0" animBg="1"/>
      <p:bldP spid="120" grpId="0" animBg="1"/>
      <p:bldP spid="121" grpId="0" animBg="1"/>
      <p:bldP spid="128" grpId="0" animBg="1"/>
      <p:bldP spid="129" grpId="0" animBg="1"/>
      <p:bldP spid="7" grpId="0"/>
      <p:bldP spid="10" grpId="0"/>
      <p:bldP spid="12" grpId="0"/>
      <p:bldP spid="13" grpId="0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" grpId="0"/>
      <p:bldP spid="6" grpId="0"/>
      <p:bldP spid="8" grpId="0"/>
      <p:bldP spid="17" grpId="0"/>
      <p:bldP spid="22" grpId="0" animBg="1"/>
      <p:bldP spid="23" grpId="0" animBg="1"/>
      <p:bldP spid="42" grpId="0" animBg="1"/>
      <p:bldP spid="43" grpId="0"/>
      <p:bldP spid="46" grpId="0" animBg="1"/>
      <p:bldP spid="47" grpId="0" animBg="1"/>
      <p:bldP spid="48" grpId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FACF3-F677-62DB-4E06-BD9B42231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E4B558-EFFB-931B-C055-37F62AD3ADE6}"/>
              </a:ext>
            </a:extLst>
          </p:cNvPr>
          <p:cNvSpPr txBox="1">
            <a:spLocks/>
          </p:cNvSpPr>
          <p:nvPr/>
        </p:nvSpPr>
        <p:spPr>
          <a:xfrm>
            <a:off x="277764" y="136652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Summary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F6A761-4594-DDAD-38E0-3305389557F2}"/>
              </a:ext>
            </a:extLst>
          </p:cNvPr>
          <p:cNvSpPr txBox="1"/>
          <p:nvPr/>
        </p:nvSpPr>
        <p:spPr>
          <a:xfrm>
            <a:off x="1777764" y="989505"/>
            <a:ext cx="8636467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 round adaptively secure threshold Schnorr from DDH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1" name="Table 8">
                <a:extLst>
                  <a:ext uri="{FF2B5EF4-FFF2-40B4-BE49-F238E27FC236}">
                    <a16:creationId xmlns:a16="http://schemas.microsoft.com/office/drawing/2014/main" id="{DEAD0342-5E1B-0339-58F7-F560911A56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7944754"/>
                  </p:ext>
                </p:extLst>
              </p:nvPr>
            </p:nvGraphicFramePr>
            <p:xfrm>
              <a:off x="730502" y="1760078"/>
              <a:ext cx="10730995" cy="30252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572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33105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689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133147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680273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906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Scheme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Rounds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Signing key size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Identifiable Abort?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Model + Assumptions 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247378"/>
                      </a:ext>
                    </a:extLst>
                  </a:tr>
                  <a:tr h="5044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Zero</m:t>
                              </m:r>
                              <m:sSup>
                                <m:sSup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/>
                            <a:t> [Mak22]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AGM + AOMDL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219253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KRT [KRT24]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401991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err="1"/>
                            <a:t>Glacius</a:t>
                          </a:r>
                          <a:r>
                            <a:rPr lang="en-US" sz="2800" b="0" dirty="0"/>
                            <a:t> (Ours)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59848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1" name="Table 8">
                <a:extLst>
                  <a:ext uri="{FF2B5EF4-FFF2-40B4-BE49-F238E27FC236}">
                    <a16:creationId xmlns:a16="http://schemas.microsoft.com/office/drawing/2014/main" id="{DEAD0342-5E1B-0339-58F7-F560911A56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7944754"/>
                  </p:ext>
                </p:extLst>
              </p:nvPr>
            </p:nvGraphicFramePr>
            <p:xfrm>
              <a:off x="730502" y="1760078"/>
              <a:ext cx="10730995" cy="30252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572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33105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689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133147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680273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Scheme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Rounds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Signing key size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Identifiable Abort?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Model + Assumptions 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247378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1" t="-195122" r="-290783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920" t="-195122" r="-458407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1606" t="-195122" r="-278102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920" t="-295122" r="-458407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1606" t="-295122" r="-278102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AGM + AOMDL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21925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KRT [KRT24]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920" t="-395122" r="-458407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1606" t="-395122" r="-278102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40199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err="1"/>
                            <a:t>Glacius</a:t>
                          </a:r>
                          <a:r>
                            <a:rPr lang="en-US" sz="2800" b="0" dirty="0"/>
                            <a:t> (Ours)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920" t="-495122" r="-458407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1606" t="-495122" r="-278102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59848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0" name="Graphic 49" descr="Badge Cross with solid fill">
            <a:extLst>
              <a:ext uri="{FF2B5EF4-FFF2-40B4-BE49-F238E27FC236}">
                <a16:creationId xmlns:a16="http://schemas.microsoft.com/office/drawing/2014/main" id="{661E2A71-4ED5-386F-5B7E-09F7E7973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635" y="3774335"/>
            <a:ext cx="445592" cy="445592"/>
          </a:xfrm>
          <a:prstGeom prst="rect">
            <a:avLst/>
          </a:prstGeom>
        </p:spPr>
      </p:pic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C70FF6BE-4985-D75D-6B24-5BFF552E3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5" y="4313566"/>
            <a:ext cx="445591" cy="445591"/>
          </a:xfrm>
          <a:prstGeom prst="rect">
            <a:avLst/>
          </a:prstGeom>
        </p:spPr>
      </p:pic>
      <p:pic>
        <p:nvPicPr>
          <p:cNvPr id="52" name="Graphic 51" descr="Badge Tick1 with solid fill">
            <a:extLst>
              <a:ext uri="{FF2B5EF4-FFF2-40B4-BE49-F238E27FC236}">
                <a16:creationId xmlns:a16="http://schemas.microsoft.com/office/drawing/2014/main" id="{EEA4C9AB-55BF-66B5-F8EF-AF520EBF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4" y="3244520"/>
            <a:ext cx="445591" cy="445591"/>
          </a:xfrm>
          <a:prstGeom prst="rect">
            <a:avLst/>
          </a:prstGeom>
        </p:spPr>
      </p:pic>
      <p:pic>
        <p:nvPicPr>
          <p:cNvPr id="53" name="Graphic 52" descr="Badge Tick1 with solid fill">
            <a:extLst>
              <a:ext uri="{FF2B5EF4-FFF2-40B4-BE49-F238E27FC236}">
                <a16:creationId xmlns:a16="http://schemas.microsoft.com/office/drawing/2014/main" id="{2F376291-0CB1-DB2D-5BB5-F32ABDECD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4" y="2705290"/>
            <a:ext cx="445591" cy="4455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30E1A5-7361-F5A5-A42A-150D1A0726EB}"/>
                  </a:ext>
                </a:extLst>
              </p:cNvPr>
              <p:cNvSpPr txBox="1"/>
              <p:nvPr/>
            </p:nvSpPr>
            <p:spPr>
              <a:xfrm>
                <a:off x="1601595" y="4792810"/>
                <a:ext cx="8988807" cy="598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ea typeface="Cambria Math" panose="02040503050406030204" pitchFamily="18" charset="0"/>
                  </a:rPr>
                  <a:t>Zero</a:t>
                </a:r>
                <a:r>
                  <a:rPr lang="en-US" sz="2800" dirty="0" err="1"/>
                  <a:t>S</a:t>
                </a:r>
                <a:r>
                  <a:rPr lang="en-US" sz="2800" dirty="0"/>
                  <a:t> assumes secure channels and secure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erasures</a:t>
                </a: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30E1A5-7361-F5A5-A42A-150D1A072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95" y="4792810"/>
                <a:ext cx="8988807" cy="598177"/>
              </a:xfrm>
              <a:prstGeom prst="rect">
                <a:avLst/>
              </a:prstGeom>
              <a:blipFill>
                <a:blip r:embed="rId8"/>
                <a:stretch>
                  <a:fillRect r="-56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A11120CD-0B1A-0188-6092-354C38E9986C}"/>
              </a:ext>
            </a:extLst>
          </p:cNvPr>
          <p:cNvSpPr txBox="1"/>
          <p:nvPr/>
        </p:nvSpPr>
        <p:spPr>
          <a:xfrm>
            <a:off x="2335833" y="5632051"/>
            <a:ext cx="7520328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Non-trivial security proof (see paper for details)</a:t>
            </a:r>
          </a:p>
        </p:txBody>
      </p:sp>
    </p:spTree>
    <p:extLst>
      <p:ext uri="{BB962C8B-B14F-4D97-AF65-F5344CB8AC3E}">
        <p14:creationId xmlns:p14="http://schemas.microsoft.com/office/powerpoint/2010/main" val="15438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4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4457-4C88-AB89-0424-B3D64F87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8B2B-BD4C-E3E6-EE23-485B5C560AD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Threshold Schnorr Signatures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4F9469D-0748-EFFE-0144-D142BDD2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3" y="6371926"/>
            <a:ext cx="2743200" cy="365125"/>
          </a:xfrm>
        </p:spPr>
        <p:txBody>
          <a:bodyPr/>
          <a:lstStyle/>
          <a:p>
            <a:fld id="{13053E5F-3FA8-C246-AAAC-95E27FA7EEDF}" type="slidenum">
              <a:rPr lang="en-US" smtClean="0"/>
              <a:t>3</a:t>
            </a:fld>
            <a:endParaRPr lang="en-US"/>
          </a:p>
        </p:txBody>
      </p:sp>
      <p:pic>
        <p:nvPicPr>
          <p:cNvPr id="9" name="Graphic 8" descr="School girl with solid fill">
            <a:extLst>
              <a:ext uri="{FF2B5EF4-FFF2-40B4-BE49-F238E27FC236}">
                <a16:creationId xmlns:a16="http://schemas.microsoft.com/office/drawing/2014/main" id="{CCFF9507-BBCD-7BF0-3024-2F8148AF1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4450" y="2127575"/>
            <a:ext cx="1058128" cy="1058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6931E4-8D3F-2672-19A9-6AA626A0DD60}"/>
              </a:ext>
            </a:extLst>
          </p:cNvPr>
          <p:cNvSpPr txBox="1"/>
          <p:nvPr/>
        </p:nvSpPr>
        <p:spPr>
          <a:xfrm>
            <a:off x="7615775" y="3046366"/>
            <a:ext cx="127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Verifier</a:t>
            </a:r>
          </a:p>
        </p:txBody>
      </p:sp>
      <p:pic>
        <p:nvPicPr>
          <p:cNvPr id="3" name="Graphic 2" descr="Female Profile outline">
            <a:extLst>
              <a:ext uri="{FF2B5EF4-FFF2-40B4-BE49-F238E27FC236}">
                <a16:creationId xmlns:a16="http://schemas.microsoft.com/office/drawing/2014/main" id="{FF374754-BADD-39CF-CC22-750BE163F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08" y="2190035"/>
            <a:ext cx="792008" cy="792008"/>
          </a:xfrm>
          <a:prstGeom prst="rect">
            <a:avLst/>
          </a:prstGeom>
        </p:spPr>
      </p:pic>
      <p:pic>
        <p:nvPicPr>
          <p:cNvPr id="4" name="Graphic 3" descr="Male profile outline">
            <a:extLst>
              <a:ext uri="{FF2B5EF4-FFF2-40B4-BE49-F238E27FC236}">
                <a16:creationId xmlns:a16="http://schemas.microsoft.com/office/drawing/2014/main" id="{425ECEDA-3BB1-DB14-E8C8-702381B6A8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4959" y="1490039"/>
            <a:ext cx="792008" cy="792008"/>
          </a:xfrm>
          <a:prstGeom prst="rect">
            <a:avLst/>
          </a:prstGeom>
        </p:spPr>
      </p:pic>
      <p:pic>
        <p:nvPicPr>
          <p:cNvPr id="7" name="Graphic 6" descr="User Crown Male outline">
            <a:extLst>
              <a:ext uri="{FF2B5EF4-FFF2-40B4-BE49-F238E27FC236}">
                <a16:creationId xmlns:a16="http://schemas.microsoft.com/office/drawing/2014/main" id="{A2DD5BBC-783F-CC47-FD12-1B96758216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5044" y="3270935"/>
            <a:ext cx="786034" cy="786034"/>
          </a:xfrm>
          <a:prstGeom prst="rect">
            <a:avLst/>
          </a:prstGeom>
        </p:spPr>
      </p:pic>
      <p:pic>
        <p:nvPicPr>
          <p:cNvPr id="12" name="Graphic 11" descr="User Crown Female outline">
            <a:extLst>
              <a:ext uri="{FF2B5EF4-FFF2-40B4-BE49-F238E27FC236}">
                <a16:creationId xmlns:a16="http://schemas.microsoft.com/office/drawing/2014/main" id="{F2AAB941-695C-9C16-4608-45C4EBA601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83484" y="3270935"/>
            <a:ext cx="786034" cy="7860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6C2A70-1850-79DD-294C-0DFA8566982F}"/>
                  </a:ext>
                </a:extLst>
              </p:cNvPr>
              <p:cNvSpPr txBox="1"/>
              <p:nvPr/>
            </p:nvSpPr>
            <p:spPr>
              <a:xfrm>
                <a:off x="2393131" y="1107055"/>
                <a:ext cx="46261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6C2A70-1850-79DD-294C-0DFA8566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131" y="1107055"/>
                <a:ext cx="462616" cy="393104"/>
              </a:xfrm>
              <a:prstGeom prst="rect">
                <a:avLst/>
              </a:prstGeom>
              <a:blipFill>
                <a:blip r:embed="rId15"/>
                <a:stretch>
                  <a:fillRect r="-270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DD3AF9-F1CD-DB8A-C1A6-B42B26C736F7}"/>
                  </a:ext>
                </a:extLst>
              </p:cNvPr>
              <p:cNvSpPr txBox="1"/>
              <p:nvPr/>
            </p:nvSpPr>
            <p:spPr>
              <a:xfrm>
                <a:off x="720176" y="2348338"/>
                <a:ext cx="46261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ADD3AF9-F1CD-DB8A-C1A6-B42B26C7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76" y="2348338"/>
                <a:ext cx="462616" cy="393104"/>
              </a:xfrm>
              <a:prstGeom prst="rect">
                <a:avLst/>
              </a:prstGeom>
              <a:blipFill>
                <a:blip r:embed="rId16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5F22BF-3F6F-155D-8E1C-1E6FB6187E33}"/>
                  </a:ext>
                </a:extLst>
              </p:cNvPr>
              <p:cNvSpPr txBox="1"/>
              <p:nvPr/>
            </p:nvSpPr>
            <p:spPr>
              <a:xfrm>
                <a:off x="1686753" y="3822641"/>
                <a:ext cx="46261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5F22BF-3F6F-155D-8E1C-1E6FB6187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53" y="3822641"/>
                <a:ext cx="462616" cy="393104"/>
              </a:xfrm>
              <a:prstGeom prst="rect">
                <a:avLst/>
              </a:prstGeom>
              <a:blipFill>
                <a:blip r:embed="rId17"/>
                <a:stretch>
                  <a:fillRect r="-263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685F08-A0F9-103E-0192-248E3EDF7D8B}"/>
                  </a:ext>
                </a:extLst>
              </p:cNvPr>
              <p:cNvSpPr txBox="1"/>
              <p:nvPr/>
            </p:nvSpPr>
            <p:spPr>
              <a:xfrm>
                <a:off x="3037333" y="3822641"/>
                <a:ext cx="46261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685F08-A0F9-103E-0192-248E3EDF7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33" y="3822641"/>
                <a:ext cx="462616" cy="393104"/>
              </a:xfrm>
              <a:prstGeom prst="rect">
                <a:avLst/>
              </a:prstGeom>
              <a:blipFill>
                <a:blip r:embed="rId18"/>
                <a:stretch>
                  <a:fillRect r="-270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User Crown Male outline">
            <a:extLst>
              <a:ext uri="{FF2B5EF4-FFF2-40B4-BE49-F238E27FC236}">
                <a16:creationId xmlns:a16="http://schemas.microsoft.com/office/drawing/2014/main" id="{C4D2F285-3D5A-8192-E8A2-48F8E0CF21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30753" y="2223655"/>
            <a:ext cx="786034" cy="7860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033407-4893-44B4-CF2A-AD9A2C918883}"/>
                  </a:ext>
                </a:extLst>
              </p:cNvPr>
              <p:cNvSpPr txBox="1"/>
              <p:nvPr/>
            </p:nvSpPr>
            <p:spPr>
              <a:xfrm>
                <a:off x="3990225" y="2355062"/>
                <a:ext cx="462616" cy="393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033407-4893-44B4-CF2A-AD9A2C918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225" y="2355062"/>
                <a:ext cx="462616" cy="393104"/>
              </a:xfrm>
              <a:prstGeom prst="rect">
                <a:avLst/>
              </a:prstGeom>
              <a:blipFill>
                <a:blip r:embed="rId19"/>
                <a:stretch>
                  <a:fillRect r="-540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gular Pentagon 29">
            <a:extLst>
              <a:ext uri="{FF2B5EF4-FFF2-40B4-BE49-F238E27FC236}">
                <a16:creationId xmlns:a16="http://schemas.microsoft.com/office/drawing/2014/main" id="{BD856157-6496-873B-6F4D-053B0E2BEFC6}"/>
              </a:ext>
            </a:extLst>
          </p:cNvPr>
          <p:cNvSpPr/>
          <p:nvPr/>
        </p:nvSpPr>
        <p:spPr>
          <a:xfrm>
            <a:off x="1996529" y="2226806"/>
            <a:ext cx="1205702" cy="1125319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CEFAE4-AF76-3C07-C033-CF22A2A67030}"/>
              </a:ext>
            </a:extLst>
          </p:cNvPr>
          <p:cNvCxnSpPr>
            <a:cxnSpLocks/>
            <a:stCxn id="30" idx="5"/>
          </p:cNvCxnSpPr>
          <p:nvPr/>
        </p:nvCxnSpPr>
        <p:spPr>
          <a:xfrm flipH="1">
            <a:off x="2010300" y="2656639"/>
            <a:ext cx="1191930" cy="866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D0B7519-6976-9CBD-C064-5BDF741B3E45}"/>
              </a:ext>
            </a:extLst>
          </p:cNvPr>
          <p:cNvCxnSpPr>
            <a:cxnSpLocks/>
            <a:stCxn id="30" idx="2"/>
            <a:endCxn id="30" idx="0"/>
          </p:cNvCxnSpPr>
          <p:nvPr/>
        </p:nvCxnSpPr>
        <p:spPr>
          <a:xfrm flipV="1">
            <a:off x="2226798" y="2226806"/>
            <a:ext cx="372582" cy="112531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D8ADA3B-FC81-8AF2-0A45-7D3AF6C6E619}"/>
              </a:ext>
            </a:extLst>
          </p:cNvPr>
          <p:cNvCxnSpPr>
            <a:cxnSpLocks/>
            <a:stCxn id="30" idx="4"/>
            <a:endCxn id="30" idx="0"/>
          </p:cNvCxnSpPr>
          <p:nvPr/>
        </p:nvCxnSpPr>
        <p:spPr>
          <a:xfrm flipH="1" flipV="1">
            <a:off x="2599380" y="2226806"/>
            <a:ext cx="372582" cy="112531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F2F3B6-A785-493A-6B11-1DF8D5B9311A}"/>
              </a:ext>
            </a:extLst>
          </p:cNvPr>
          <p:cNvCxnSpPr>
            <a:cxnSpLocks/>
            <a:stCxn id="30" idx="4"/>
            <a:endCxn id="30" idx="1"/>
          </p:cNvCxnSpPr>
          <p:nvPr/>
        </p:nvCxnSpPr>
        <p:spPr>
          <a:xfrm flipH="1" flipV="1">
            <a:off x="1996530" y="2656639"/>
            <a:ext cx="975432" cy="69548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2CEB4D0-F685-0516-FBCA-CC9533C1ACC4}"/>
              </a:ext>
            </a:extLst>
          </p:cNvPr>
          <p:cNvCxnSpPr>
            <a:cxnSpLocks/>
            <a:stCxn id="30" idx="5"/>
            <a:endCxn id="30" idx="2"/>
          </p:cNvCxnSpPr>
          <p:nvPr/>
        </p:nvCxnSpPr>
        <p:spPr>
          <a:xfrm flipH="1">
            <a:off x="2226798" y="2656639"/>
            <a:ext cx="975432" cy="69548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874F2C2-B7F6-9AE0-9315-4D18AB7AE149}"/>
                  </a:ext>
                </a:extLst>
              </p:cNvPr>
              <p:cNvSpPr txBox="1"/>
              <p:nvPr/>
            </p:nvSpPr>
            <p:spPr>
              <a:xfrm>
                <a:off x="385340" y="4399651"/>
                <a:ext cx="4428080" cy="1384995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Share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tpk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≔{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874F2C2-B7F6-9AE0-9315-4D18AB7A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40" y="4399651"/>
                <a:ext cx="4428080" cy="1384995"/>
              </a:xfrm>
              <a:prstGeom prst="rect">
                <a:avLst/>
              </a:prstGeom>
              <a:blipFill>
                <a:blip r:embed="rId20"/>
                <a:stretch>
                  <a:fillRect t="-4505" b="-5405"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C52B9EB-5AEE-19CC-FB24-7341867AF1C6}"/>
                  </a:ext>
                </a:extLst>
              </p:cNvPr>
              <p:cNvSpPr txBox="1"/>
              <p:nvPr/>
            </p:nvSpPr>
            <p:spPr>
              <a:xfrm>
                <a:off x="4651138" y="1712981"/>
                <a:ext cx="300813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C52B9EB-5AEE-19CC-FB24-7341867AF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38" y="1712981"/>
                <a:ext cx="3008135" cy="954107"/>
              </a:xfrm>
              <a:prstGeom prst="rect">
                <a:avLst/>
              </a:prstGeom>
              <a:blipFill>
                <a:blip r:embed="rId21"/>
                <a:stretch>
                  <a:fillRect b="-5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F8B806F-6FC5-31B0-11E8-7206D750D500}"/>
              </a:ext>
            </a:extLst>
          </p:cNvPr>
          <p:cNvCxnSpPr>
            <a:cxnSpLocks/>
          </p:cNvCxnSpPr>
          <p:nvPr/>
        </p:nvCxnSpPr>
        <p:spPr>
          <a:xfrm>
            <a:off x="4590625" y="2722574"/>
            <a:ext cx="318252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9B04914-52A4-CB64-03C5-A6C5739D0ED4}"/>
                  </a:ext>
                </a:extLst>
              </p:cNvPr>
              <p:cNvSpPr txBox="1"/>
              <p:nvPr/>
            </p:nvSpPr>
            <p:spPr>
              <a:xfrm>
                <a:off x="8872174" y="2197492"/>
                <a:ext cx="2933231" cy="1012778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9B04914-52A4-CB64-03C5-A6C5739D0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174" y="2197492"/>
                <a:ext cx="2933231" cy="1012778"/>
              </a:xfrm>
              <a:prstGeom prst="rect">
                <a:avLst/>
              </a:prstGeom>
              <a:blipFill>
                <a:blip r:embed="rId22"/>
                <a:stretch>
                  <a:fillRect b="-9756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DC6D31A-706A-1E42-DF40-8E5F2801CF20}"/>
                  </a:ext>
                </a:extLst>
              </p:cNvPr>
              <p:cNvSpPr txBox="1"/>
              <p:nvPr/>
            </p:nvSpPr>
            <p:spPr>
              <a:xfrm>
                <a:off x="5771750" y="4531099"/>
                <a:ext cx="5315349" cy="4756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800" dirty="0"/>
                  <a:t>Unforgeable  with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corruptions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DC6D31A-706A-1E42-DF40-8E5F2801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750" y="4531099"/>
                <a:ext cx="5315349" cy="475655"/>
              </a:xfrm>
              <a:prstGeom prst="rect">
                <a:avLst/>
              </a:prstGeom>
              <a:blipFill>
                <a:blip r:embed="rId23"/>
                <a:stretch>
                  <a:fillRect l="-2381" t="-17949" r="-3571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6FD7A8B3-9207-2474-679A-1EECC8508F53}"/>
              </a:ext>
            </a:extLst>
          </p:cNvPr>
          <p:cNvSpPr txBox="1"/>
          <p:nvPr/>
        </p:nvSpPr>
        <p:spPr>
          <a:xfrm>
            <a:off x="5771749" y="5158566"/>
            <a:ext cx="5315349" cy="47565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How to formalize this security?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2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1" grpId="0" animBg="1"/>
      <p:bldP spid="30" grpId="0" animBg="1"/>
      <p:bldP spid="50" grpId="0" uiExpand="1" build="p" animBg="1"/>
      <p:bldP spid="51" grpId="0"/>
      <p:bldP spid="58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23A1E-D21C-4395-59DF-C89763564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67FC-CDC3-3E2A-A2C4-7EF7CB40163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Security of Threshold Signature (UF-CMA game)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0366188-2AA4-47E3-8DFF-83AE4C70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3" y="6371926"/>
            <a:ext cx="2743200" cy="365125"/>
          </a:xfrm>
        </p:spPr>
        <p:txBody>
          <a:bodyPr/>
          <a:lstStyle/>
          <a:p>
            <a:fld id="{13053E5F-3FA8-C246-AAAC-95E27FA7EEDF}" type="slidenum">
              <a:rPr lang="en-US" smtClean="0"/>
              <a:t>4</a:t>
            </a:fld>
            <a:endParaRPr lang="en-US"/>
          </a:p>
        </p:txBody>
      </p:sp>
      <p:pic>
        <p:nvPicPr>
          <p:cNvPr id="8" name="Graphic 7" descr="Programmer female with solid fill">
            <a:extLst>
              <a:ext uri="{FF2B5EF4-FFF2-40B4-BE49-F238E27FC236}">
                <a16:creationId xmlns:a16="http://schemas.microsoft.com/office/drawing/2014/main" id="{92EA2950-C965-A22C-2602-86CE5F70C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32447" y="2534827"/>
            <a:ext cx="914469" cy="914469"/>
          </a:xfrm>
          <a:prstGeom prst="rect">
            <a:avLst/>
          </a:prstGeom>
        </p:spPr>
      </p:pic>
      <p:pic>
        <p:nvPicPr>
          <p:cNvPr id="10" name="Graphic 9" descr="School girl with solid fill">
            <a:extLst>
              <a:ext uri="{FF2B5EF4-FFF2-40B4-BE49-F238E27FC236}">
                <a16:creationId xmlns:a16="http://schemas.microsoft.com/office/drawing/2014/main" id="{6D864077-48FD-AE44-B70F-F46A2ACA2C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3214" y="2492951"/>
            <a:ext cx="1058128" cy="1058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62EAD5-8B10-654E-A7FA-6B67A54BE569}"/>
                  </a:ext>
                </a:extLst>
              </p:cNvPr>
              <p:cNvSpPr txBox="1"/>
              <p:nvPr/>
            </p:nvSpPr>
            <p:spPr>
              <a:xfrm>
                <a:off x="902280" y="3494699"/>
                <a:ext cx="2519996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Challenger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62EAD5-8B10-654E-A7FA-6B67A54BE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80" y="3494699"/>
                <a:ext cx="2519996" cy="523220"/>
              </a:xfrm>
              <a:prstGeom prst="rect">
                <a:avLst/>
              </a:prstGeom>
              <a:blipFill>
                <a:blip r:embed="rId9"/>
                <a:stretch>
                  <a:fillRect l="-2010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8EA727-597F-A59F-626C-ED156ADC880B}"/>
                  </a:ext>
                </a:extLst>
              </p:cNvPr>
              <p:cNvSpPr txBox="1"/>
              <p:nvPr/>
            </p:nvSpPr>
            <p:spPr>
              <a:xfrm>
                <a:off x="8864418" y="3449296"/>
                <a:ext cx="2195787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Adversary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8EA727-597F-A59F-626C-ED156ADC8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418" y="3449296"/>
                <a:ext cx="2195787" cy="523220"/>
              </a:xfrm>
              <a:prstGeom prst="rect">
                <a:avLst/>
              </a:prstGeom>
              <a:blipFill>
                <a:blip r:embed="rId10"/>
                <a:stretch>
                  <a:fillRect l="-3448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AD415BA-94D2-2CC5-EB09-F94E0E1BDF46}"/>
              </a:ext>
            </a:extLst>
          </p:cNvPr>
          <p:cNvCxnSpPr>
            <a:cxnSpLocks/>
          </p:cNvCxnSpPr>
          <p:nvPr/>
        </p:nvCxnSpPr>
        <p:spPr>
          <a:xfrm flipH="1">
            <a:off x="3853983" y="4975616"/>
            <a:ext cx="457823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4572B36-E99C-8A03-D09B-B1AF3D725260}"/>
                  </a:ext>
                </a:extLst>
              </p:cNvPr>
              <p:cNvSpPr txBox="1"/>
              <p:nvPr/>
            </p:nvSpPr>
            <p:spPr>
              <a:xfrm>
                <a:off x="5805605" y="4520412"/>
                <a:ext cx="4637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4572B36-E99C-8A03-D09B-B1AF3D725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05" y="4520412"/>
                <a:ext cx="46371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7DC0131-832E-3691-4214-D3B017139EDD}"/>
                  </a:ext>
                </a:extLst>
              </p:cNvPr>
              <p:cNvSpPr/>
              <p:nvPr/>
            </p:nvSpPr>
            <p:spPr>
              <a:xfrm>
                <a:off x="5231413" y="1748793"/>
                <a:ext cx="1582739" cy="78603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KGen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7DC0131-832E-3691-4214-D3B017139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13" y="1748793"/>
                <a:ext cx="1582739" cy="7860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680E33-32CB-05C9-FE75-978BD3B800F6}"/>
                  </a:ext>
                </a:extLst>
              </p:cNvPr>
              <p:cNvSpPr/>
              <p:nvPr/>
            </p:nvSpPr>
            <p:spPr>
              <a:xfrm>
                <a:off x="5231411" y="2711866"/>
                <a:ext cx="1582739" cy="78603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Corr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680E33-32CB-05C9-FE75-978BD3B80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11" y="2711866"/>
                <a:ext cx="1582739" cy="7860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331F3AE-7322-6565-B2AC-E21DC18B761A}"/>
                  </a:ext>
                </a:extLst>
              </p:cNvPr>
              <p:cNvSpPr/>
              <p:nvPr/>
            </p:nvSpPr>
            <p:spPr>
              <a:xfrm>
                <a:off x="5231411" y="3734382"/>
                <a:ext cx="1582739" cy="78603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Sign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331F3AE-7322-6565-B2AC-E21DC18B76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11" y="3734382"/>
                <a:ext cx="1582739" cy="7860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A6C4613-76C9-F2A2-259C-3C0DBE38C5EB}"/>
                  </a:ext>
                </a:extLst>
              </p:cNvPr>
              <p:cNvSpPr txBox="1"/>
              <p:nvPr/>
            </p:nvSpPr>
            <p:spPr>
              <a:xfrm>
                <a:off x="6844394" y="1650346"/>
                <a:ext cx="17385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tpk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A6C4613-76C9-F2A2-259C-3C0DBE38C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394" y="1650346"/>
                <a:ext cx="1738554" cy="523220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C82708A-1CDC-FC8A-337F-80FDA6620B85}"/>
                  </a:ext>
                </a:extLst>
              </p:cNvPr>
              <p:cNvSpPr txBox="1"/>
              <p:nvPr/>
            </p:nvSpPr>
            <p:spPr>
              <a:xfrm>
                <a:off x="7487461" y="2427096"/>
                <a:ext cx="3836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C82708A-1CDC-FC8A-337F-80FDA6620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461" y="2427096"/>
                <a:ext cx="38363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9657275-A9E7-24E8-0EA9-FC8A7BD496E8}"/>
                  </a:ext>
                </a:extLst>
              </p:cNvPr>
              <p:cNvSpPr txBox="1"/>
              <p:nvPr/>
            </p:nvSpPr>
            <p:spPr>
              <a:xfrm>
                <a:off x="7388307" y="2856573"/>
                <a:ext cx="729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9657275-A9E7-24E8-0EA9-FC8A7BD49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307" y="2856573"/>
                <a:ext cx="729046" cy="523220"/>
              </a:xfrm>
              <a:prstGeom prst="rect">
                <a:avLst/>
              </a:prstGeom>
              <a:blipFill>
                <a:blip r:embed="rId1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7022BA-E362-E3D3-8C38-8BCFF1F15FFA}"/>
                  </a:ext>
                </a:extLst>
              </p:cNvPr>
              <p:cNvSpPr txBox="1"/>
              <p:nvPr/>
            </p:nvSpPr>
            <p:spPr>
              <a:xfrm>
                <a:off x="7334359" y="3858792"/>
                <a:ext cx="697563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7022BA-E362-E3D3-8C38-8BCFF1F1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359" y="3858792"/>
                <a:ext cx="697563" cy="557910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2738F0-C9DD-B2C6-12C2-02F9FA509FC7}"/>
                  </a:ext>
                </a:extLst>
              </p:cNvPr>
              <p:cNvSpPr txBox="1"/>
              <p:nvPr/>
            </p:nvSpPr>
            <p:spPr>
              <a:xfrm>
                <a:off x="7360231" y="3455427"/>
                <a:ext cx="67505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2738F0-C9DD-B2C6-12C2-02F9FA509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31" y="3455427"/>
                <a:ext cx="675057" cy="557910"/>
              </a:xfrm>
              <a:prstGeom prst="rect">
                <a:avLst/>
              </a:prstGeom>
              <a:blipFill>
                <a:blip r:embed="rId1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E34B0CB-E694-EC9C-6BD5-BAEFD0C844A2}"/>
              </a:ext>
            </a:extLst>
          </p:cNvPr>
          <p:cNvCxnSpPr>
            <a:cxnSpLocks/>
          </p:cNvCxnSpPr>
          <p:nvPr/>
        </p:nvCxnSpPr>
        <p:spPr>
          <a:xfrm>
            <a:off x="3893311" y="2139035"/>
            <a:ext cx="13395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4B60417-E9A2-817C-0FE7-D85B06762151}"/>
              </a:ext>
            </a:extLst>
          </p:cNvPr>
          <p:cNvCxnSpPr>
            <a:cxnSpLocks/>
          </p:cNvCxnSpPr>
          <p:nvPr/>
        </p:nvCxnSpPr>
        <p:spPr>
          <a:xfrm>
            <a:off x="3873647" y="3090920"/>
            <a:ext cx="13395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94D0686-637B-8BDF-79A3-4A588C96F320}"/>
              </a:ext>
            </a:extLst>
          </p:cNvPr>
          <p:cNvCxnSpPr>
            <a:cxnSpLocks/>
          </p:cNvCxnSpPr>
          <p:nvPr/>
        </p:nvCxnSpPr>
        <p:spPr>
          <a:xfrm>
            <a:off x="3873647" y="4111707"/>
            <a:ext cx="13395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464617A-B811-3BA3-0A5C-DF38FBB1ECA5}"/>
              </a:ext>
            </a:extLst>
          </p:cNvPr>
          <p:cNvCxnSpPr>
            <a:cxnSpLocks/>
          </p:cNvCxnSpPr>
          <p:nvPr/>
        </p:nvCxnSpPr>
        <p:spPr>
          <a:xfrm>
            <a:off x="6921854" y="2181262"/>
            <a:ext cx="162089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22E58B8-A7DD-29D2-9BF8-5EC66349EAEA}"/>
              </a:ext>
            </a:extLst>
          </p:cNvPr>
          <p:cNvCxnSpPr>
            <a:cxnSpLocks/>
          </p:cNvCxnSpPr>
          <p:nvPr/>
        </p:nvCxnSpPr>
        <p:spPr>
          <a:xfrm>
            <a:off x="6869687" y="2895772"/>
            <a:ext cx="162089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3AB3B15-DEF5-6E78-6776-CCFBBFEEB0D1}"/>
              </a:ext>
            </a:extLst>
          </p:cNvPr>
          <p:cNvCxnSpPr>
            <a:cxnSpLocks/>
          </p:cNvCxnSpPr>
          <p:nvPr/>
        </p:nvCxnSpPr>
        <p:spPr>
          <a:xfrm>
            <a:off x="6887314" y="3333616"/>
            <a:ext cx="162089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0B94A19-9BE2-F336-6BB6-A098E569367B}"/>
              </a:ext>
            </a:extLst>
          </p:cNvPr>
          <p:cNvCxnSpPr>
            <a:cxnSpLocks/>
          </p:cNvCxnSpPr>
          <p:nvPr/>
        </p:nvCxnSpPr>
        <p:spPr>
          <a:xfrm>
            <a:off x="6865207" y="3955874"/>
            <a:ext cx="162089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EC44676-AAA4-CFA7-1C37-2A3FF6E31A76}"/>
              </a:ext>
            </a:extLst>
          </p:cNvPr>
          <p:cNvCxnSpPr>
            <a:cxnSpLocks/>
          </p:cNvCxnSpPr>
          <p:nvPr/>
        </p:nvCxnSpPr>
        <p:spPr>
          <a:xfrm>
            <a:off x="6882834" y="4363625"/>
            <a:ext cx="162089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5BB73322-DEA4-186F-C6B8-0629E645DAC2}"/>
              </a:ext>
            </a:extLst>
          </p:cNvPr>
          <p:cNvSpPr txBox="1"/>
          <p:nvPr/>
        </p:nvSpPr>
        <p:spPr>
          <a:xfrm>
            <a:off x="3799606" y="5954621"/>
            <a:ext cx="4592787" cy="4324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Corruption </a:t>
            </a:r>
            <a:r>
              <a:rPr lang="en-US" sz="2800" dirty="0">
                <a:solidFill>
                  <a:srgbClr val="FF0000"/>
                </a:solidFill>
              </a:rPr>
              <a:t>timing</a:t>
            </a:r>
            <a:r>
              <a:rPr lang="en-US" sz="2800" dirty="0"/>
              <a:t> is critical!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13FE83-C595-9FB3-9842-82A944412BBB}"/>
                  </a:ext>
                </a:extLst>
              </p:cNvPr>
              <p:cNvSpPr txBox="1"/>
              <p:nvPr/>
            </p:nvSpPr>
            <p:spPr>
              <a:xfrm>
                <a:off x="847416" y="5285662"/>
                <a:ext cx="10546008" cy="53347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/>
                  <a:t> wins if it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forges</a:t>
                </a:r>
                <a:r>
                  <a:rPr lang="en-US" sz="2800" dirty="0"/>
                  <a:t> a signature while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invoking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Corr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less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times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13FE83-C595-9FB3-9842-82A944412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16" y="5285662"/>
                <a:ext cx="10546008" cy="533479"/>
              </a:xfrm>
              <a:prstGeom prst="rect">
                <a:avLst/>
              </a:prstGeom>
              <a:blipFill>
                <a:blip r:embed="rId20"/>
                <a:stretch>
                  <a:fillRect t="-9302" r="-240" b="-3255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502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1" grpId="0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  <p:bldP spid="9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F70D6-D6F0-6C99-F5ED-A20BAB70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D8509DD-8CE0-7954-DC49-9A176AB2B1E7}"/>
              </a:ext>
            </a:extLst>
          </p:cNvPr>
          <p:cNvSpPr/>
          <p:nvPr/>
        </p:nvSpPr>
        <p:spPr>
          <a:xfrm flipH="1">
            <a:off x="6692607" y="1680305"/>
            <a:ext cx="786033" cy="81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B285FF-8038-EA68-99F4-2748DF098316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Static vs Adaptive Security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AC24624-459C-C0E3-5782-922BEA76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5</a:t>
            </a:fld>
            <a:endParaRPr lang="en-US"/>
          </a:p>
        </p:txBody>
      </p:sp>
      <p:pic>
        <p:nvPicPr>
          <p:cNvPr id="11" name="Graphic 10" descr="Female Profile outline">
            <a:extLst>
              <a:ext uri="{FF2B5EF4-FFF2-40B4-BE49-F238E27FC236}">
                <a16:creationId xmlns:a16="http://schemas.microsoft.com/office/drawing/2014/main" id="{65A5C58A-F51E-BC26-86FD-6A9637302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5930" y="1047656"/>
            <a:ext cx="792008" cy="792008"/>
          </a:xfrm>
          <a:prstGeom prst="rect">
            <a:avLst/>
          </a:prstGeom>
        </p:spPr>
      </p:pic>
      <p:pic>
        <p:nvPicPr>
          <p:cNvPr id="12" name="Graphic 11" descr="Male profile outline">
            <a:extLst>
              <a:ext uri="{FF2B5EF4-FFF2-40B4-BE49-F238E27FC236}">
                <a16:creationId xmlns:a16="http://schemas.microsoft.com/office/drawing/2014/main" id="{443B70ED-04D8-FD39-A289-9ED690C8B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906" y="1008328"/>
            <a:ext cx="792008" cy="792008"/>
          </a:xfrm>
          <a:prstGeom prst="rect">
            <a:avLst/>
          </a:prstGeom>
        </p:spPr>
      </p:pic>
      <p:pic>
        <p:nvPicPr>
          <p:cNvPr id="13" name="Graphic 12" descr="User Crown Male outline">
            <a:extLst>
              <a:ext uri="{FF2B5EF4-FFF2-40B4-BE49-F238E27FC236}">
                <a16:creationId xmlns:a16="http://schemas.microsoft.com/office/drawing/2014/main" id="{1A271D5A-D1F4-F1E9-1C52-872540F2D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9866" y="1721109"/>
            <a:ext cx="786034" cy="786034"/>
          </a:xfrm>
          <a:prstGeom prst="rect">
            <a:avLst/>
          </a:prstGeom>
        </p:spPr>
      </p:pic>
      <p:pic>
        <p:nvPicPr>
          <p:cNvPr id="14" name="Graphic 13" descr="User Crown Female outline">
            <a:extLst>
              <a:ext uri="{FF2B5EF4-FFF2-40B4-BE49-F238E27FC236}">
                <a16:creationId xmlns:a16="http://schemas.microsoft.com/office/drawing/2014/main" id="{5252799E-5F85-E630-9276-CCE2C1D59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71381" y="1731097"/>
            <a:ext cx="786034" cy="7860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2909DB-CD41-C053-AAFC-C3E72798189C}"/>
              </a:ext>
            </a:extLst>
          </p:cNvPr>
          <p:cNvSpPr txBox="1"/>
          <p:nvPr/>
        </p:nvSpPr>
        <p:spPr>
          <a:xfrm>
            <a:off x="8326851" y="1504620"/>
            <a:ext cx="308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Protocol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7FE6F9-22CF-4C92-D98B-927775D9D86A}"/>
                  </a:ext>
                </a:extLst>
              </p:cNvPr>
              <p:cNvSpPr txBox="1"/>
              <p:nvPr/>
            </p:nvSpPr>
            <p:spPr>
              <a:xfrm>
                <a:off x="3044228" y="3437956"/>
                <a:ext cx="1416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7FE6F9-22CF-4C92-D98B-927775D9D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228" y="3437956"/>
                <a:ext cx="1416478" cy="523220"/>
              </a:xfrm>
              <a:prstGeom prst="rect">
                <a:avLst/>
              </a:prstGeom>
              <a:blipFill>
                <a:blip r:embed="rId11"/>
                <a:stretch>
                  <a:fillRect r="-177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9E2F38D-4399-E4AB-3A6F-0CDD6193D4E0}"/>
              </a:ext>
            </a:extLst>
          </p:cNvPr>
          <p:cNvCxnSpPr>
            <a:cxnSpLocks/>
          </p:cNvCxnSpPr>
          <p:nvPr/>
        </p:nvCxnSpPr>
        <p:spPr>
          <a:xfrm>
            <a:off x="8380964" y="2104016"/>
            <a:ext cx="7622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0B28658-45DE-4CA4-90C4-2BAAD6E20F34}"/>
              </a:ext>
            </a:extLst>
          </p:cNvPr>
          <p:cNvCxnSpPr>
            <a:cxnSpLocks/>
          </p:cNvCxnSpPr>
          <p:nvPr/>
        </p:nvCxnSpPr>
        <p:spPr>
          <a:xfrm flipV="1">
            <a:off x="2792028" y="2095583"/>
            <a:ext cx="0" cy="9608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A2154-9C36-4512-4475-D952A8EFD73E}"/>
              </a:ext>
            </a:extLst>
          </p:cNvPr>
          <p:cNvSpPr/>
          <p:nvPr/>
        </p:nvSpPr>
        <p:spPr>
          <a:xfrm flipH="1">
            <a:off x="1147687" y="1700095"/>
            <a:ext cx="786033" cy="81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DE9063-5DED-4816-8F01-6789F1629B09}"/>
              </a:ext>
            </a:extLst>
          </p:cNvPr>
          <p:cNvSpPr/>
          <p:nvPr/>
        </p:nvSpPr>
        <p:spPr>
          <a:xfrm>
            <a:off x="1919679" y="1008668"/>
            <a:ext cx="709461" cy="1498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41" name="Graphic 40" descr="Female Profile outline">
            <a:extLst>
              <a:ext uri="{FF2B5EF4-FFF2-40B4-BE49-F238E27FC236}">
                <a16:creationId xmlns:a16="http://schemas.microsoft.com/office/drawing/2014/main" id="{336ED90F-91E6-5B40-45EB-0855079C7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5942" y="1025634"/>
            <a:ext cx="792008" cy="792008"/>
          </a:xfrm>
          <a:prstGeom prst="rect">
            <a:avLst/>
          </a:prstGeom>
        </p:spPr>
      </p:pic>
      <p:pic>
        <p:nvPicPr>
          <p:cNvPr id="43" name="Graphic 42" descr="Male profile outline">
            <a:extLst>
              <a:ext uri="{FF2B5EF4-FFF2-40B4-BE49-F238E27FC236}">
                <a16:creationId xmlns:a16="http://schemas.microsoft.com/office/drawing/2014/main" id="{89913DEA-6832-FA73-B88E-525245739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18" y="986306"/>
            <a:ext cx="792008" cy="792008"/>
          </a:xfrm>
          <a:prstGeom prst="rect">
            <a:avLst/>
          </a:prstGeom>
        </p:spPr>
      </p:pic>
      <p:pic>
        <p:nvPicPr>
          <p:cNvPr id="44" name="Graphic 43" descr="User Crown Male outline">
            <a:extLst>
              <a:ext uri="{FF2B5EF4-FFF2-40B4-BE49-F238E27FC236}">
                <a16:creationId xmlns:a16="http://schemas.microsoft.com/office/drawing/2014/main" id="{F7C4AE5B-C480-C1B9-DA9A-1E6284187F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878" y="1699087"/>
            <a:ext cx="786034" cy="786034"/>
          </a:xfrm>
          <a:prstGeom prst="rect">
            <a:avLst/>
          </a:prstGeom>
        </p:spPr>
      </p:pic>
      <p:pic>
        <p:nvPicPr>
          <p:cNvPr id="45" name="Graphic 44" descr="User Crown Female outline">
            <a:extLst>
              <a:ext uri="{FF2B5EF4-FFF2-40B4-BE49-F238E27FC236}">
                <a16:creationId xmlns:a16="http://schemas.microsoft.com/office/drawing/2014/main" id="{5E6BC235-729F-0A0A-E55B-FD6315B95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1393" y="1709075"/>
            <a:ext cx="786034" cy="786034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AA1148-3154-6FBE-3800-86FF6225F789}"/>
              </a:ext>
            </a:extLst>
          </p:cNvPr>
          <p:cNvCxnSpPr>
            <a:cxnSpLocks/>
          </p:cNvCxnSpPr>
          <p:nvPr/>
        </p:nvCxnSpPr>
        <p:spPr>
          <a:xfrm>
            <a:off x="2833925" y="2069374"/>
            <a:ext cx="2526827" cy="103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D99753A-E965-BED1-B75D-E680EBAA93CE}"/>
              </a:ext>
            </a:extLst>
          </p:cNvPr>
          <p:cNvSpPr txBox="1"/>
          <p:nvPr/>
        </p:nvSpPr>
        <p:spPr>
          <a:xfrm>
            <a:off x="2711687" y="1504620"/>
            <a:ext cx="308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Protocol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B47E95-2576-C486-0733-C5C50EDC7BCA}"/>
                  </a:ext>
                </a:extLst>
              </p:cNvPr>
              <p:cNvSpPr txBox="1"/>
              <p:nvPr/>
            </p:nvSpPr>
            <p:spPr>
              <a:xfrm>
                <a:off x="2792028" y="2390829"/>
                <a:ext cx="1416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9B47E95-2576-C486-0733-C5C50EDC7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028" y="2390829"/>
                <a:ext cx="1416478" cy="523220"/>
              </a:xfrm>
              <a:prstGeom prst="rect">
                <a:avLst/>
              </a:prstGeom>
              <a:blipFill>
                <a:blip r:embed="rId12"/>
                <a:stretch>
                  <a:fillRect r="-2655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09755FB-7DC1-CC31-94D1-F73E3CFB2217}"/>
              </a:ext>
            </a:extLst>
          </p:cNvPr>
          <p:cNvCxnSpPr>
            <a:cxnSpLocks/>
          </p:cNvCxnSpPr>
          <p:nvPr/>
        </p:nvCxnSpPr>
        <p:spPr>
          <a:xfrm flipH="1" flipV="1">
            <a:off x="8292132" y="2117730"/>
            <a:ext cx="5031" cy="94072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C8EACA-B862-E6BE-DDD7-CB47149C0D30}"/>
                  </a:ext>
                </a:extLst>
              </p:cNvPr>
              <p:cNvSpPr txBox="1"/>
              <p:nvPr/>
            </p:nvSpPr>
            <p:spPr>
              <a:xfrm>
                <a:off x="8279612" y="2390829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C8EACA-B862-E6BE-DDD7-CB47149C0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612" y="2390829"/>
                <a:ext cx="45717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5B952B-D66D-DC35-8A3E-05E572D31156}"/>
                  </a:ext>
                </a:extLst>
              </p:cNvPr>
              <p:cNvSpPr txBox="1"/>
              <p:nvPr/>
            </p:nvSpPr>
            <p:spPr>
              <a:xfrm>
                <a:off x="8701767" y="3358428"/>
                <a:ext cx="14311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={3}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5B952B-D66D-DC35-8A3E-05E572D31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767" y="3358428"/>
                <a:ext cx="1431161" cy="523220"/>
              </a:xfrm>
              <a:prstGeom prst="rect">
                <a:avLst/>
              </a:prstGeom>
              <a:blipFill>
                <a:blip r:embed="rId14"/>
                <a:stretch>
                  <a:fillRect r="-26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Programmer female with solid fill">
            <a:extLst>
              <a:ext uri="{FF2B5EF4-FFF2-40B4-BE49-F238E27FC236}">
                <a16:creationId xmlns:a16="http://schemas.microsoft.com/office/drawing/2014/main" id="{E07A0E79-B6D4-656C-FD6B-FD66A9016E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64398" y="3021251"/>
            <a:ext cx="914469" cy="914469"/>
          </a:xfrm>
          <a:prstGeom prst="rect">
            <a:avLst/>
          </a:prstGeom>
        </p:spPr>
      </p:pic>
      <p:pic>
        <p:nvPicPr>
          <p:cNvPr id="8" name="Graphic 7" descr="Programmer female with solid fill">
            <a:extLst>
              <a:ext uri="{FF2B5EF4-FFF2-40B4-BE49-F238E27FC236}">
                <a16:creationId xmlns:a16="http://schemas.microsoft.com/office/drawing/2014/main" id="{30AFAFD6-5932-6B34-9E40-B94468275F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00134" y="3018877"/>
            <a:ext cx="914469" cy="9144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DB0FB9-E13C-1019-730D-9397DFED68F9}"/>
              </a:ext>
            </a:extLst>
          </p:cNvPr>
          <p:cNvSpPr txBox="1"/>
          <p:nvPr/>
        </p:nvSpPr>
        <p:spPr>
          <a:xfrm>
            <a:off x="948252" y="4434552"/>
            <a:ext cx="3771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/>
              <a:t>Decide corrupt parties </a:t>
            </a:r>
            <a:r>
              <a:rPr lang="en-US" sz="2800" dirty="0">
                <a:solidFill>
                  <a:srgbClr val="FF0000"/>
                </a:solidFill>
              </a:rPr>
              <a:t>before</a:t>
            </a:r>
            <a:r>
              <a:rPr lang="en-US" sz="2800" dirty="0"/>
              <a:t> the protocol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086D3-0ED9-19F5-250B-85EC83A96991}"/>
              </a:ext>
            </a:extLst>
          </p:cNvPr>
          <p:cNvSpPr txBox="1"/>
          <p:nvPr/>
        </p:nvSpPr>
        <p:spPr>
          <a:xfrm>
            <a:off x="6541663" y="4428600"/>
            <a:ext cx="3771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/>
              <a:t>No timing restriction on corruption decision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A349D1-AC0D-EFB3-DDEB-1A482DB03553}"/>
                  </a:ext>
                </a:extLst>
              </p:cNvPr>
              <p:cNvSpPr txBox="1"/>
              <p:nvPr/>
            </p:nvSpPr>
            <p:spPr>
              <a:xfrm>
                <a:off x="2019678" y="3890727"/>
                <a:ext cx="1494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Static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A349D1-AC0D-EFB3-DDEB-1A482DB03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78" y="3890727"/>
                <a:ext cx="1494800" cy="523220"/>
              </a:xfrm>
              <a:prstGeom prst="rect">
                <a:avLst/>
              </a:prstGeom>
              <a:blipFill>
                <a:blip r:embed="rId17"/>
                <a:stretch>
                  <a:fillRect l="-7563" t="-11905" r="-84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E7D808-2E74-CEAF-1935-29223E73BD2A}"/>
                  </a:ext>
                </a:extLst>
              </p:cNvPr>
              <p:cNvSpPr txBox="1"/>
              <p:nvPr/>
            </p:nvSpPr>
            <p:spPr>
              <a:xfrm>
                <a:off x="7455855" y="3890727"/>
                <a:ext cx="19429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Adaptive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E7D808-2E74-CEAF-1935-29223E73B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55" y="3890727"/>
                <a:ext cx="1942963" cy="523220"/>
              </a:xfrm>
              <a:prstGeom prst="rect">
                <a:avLst/>
              </a:prstGeom>
              <a:blipFill>
                <a:blip r:embed="rId18"/>
                <a:stretch>
                  <a:fillRect l="-6494" t="-11905" r="-64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3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2" grpId="0"/>
      <p:bldP spid="30" grpId="0"/>
      <p:bldP spid="39" grpId="0" animBg="1"/>
      <p:bldP spid="40" grpId="0" animBg="1"/>
      <p:bldP spid="47" grpId="0"/>
      <p:bldP spid="48" grpId="0"/>
      <p:bldP spid="50" grpId="0"/>
      <p:bldP spid="51" grpId="0"/>
      <p:bldP spid="9" grpId="0" animBg="1"/>
      <p:bldP spid="16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3A196-7673-943C-919B-9EABB3A13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A18495-1DA4-378D-B030-E269B31F2754}"/>
              </a:ext>
            </a:extLst>
          </p:cNvPr>
          <p:cNvSpPr/>
          <p:nvPr/>
        </p:nvSpPr>
        <p:spPr>
          <a:xfrm flipH="1">
            <a:off x="7471585" y="985490"/>
            <a:ext cx="786033" cy="741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1FBD67-F60D-4549-A3BB-118C3286EFEF}"/>
              </a:ext>
            </a:extLst>
          </p:cNvPr>
          <p:cNvSpPr/>
          <p:nvPr/>
        </p:nvSpPr>
        <p:spPr>
          <a:xfrm flipH="1">
            <a:off x="6692607" y="1680305"/>
            <a:ext cx="786033" cy="81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234A2E-C944-EC34-5CAC-E0CF9FB6E135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Static vs Adaptive Security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49D5953-2968-68FA-F2DD-D23A15B6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6</a:t>
            </a:fld>
            <a:endParaRPr lang="en-US"/>
          </a:p>
        </p:txBody>
      </p:sp>
      <p:pic>
        <p:nvPicPr>
          <p:cNvPr id="11" name="Graphic 10" descr="Female Profile outline">
            <a:extLst>
              <a:ext uri="{FF2B5EF4-FFF2-40B4-BE49-F238E27FC236}">
                <a16:creationId xmlns:a16="http://schemas.microsoft.com/office/drawing/2014/main" id="{DF7D2CB1-996C-F5B0-2B65-F70B86674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5930" y="1047656"/>
            <a:ext cx="792008" cy="792008"/>
          </a:xfrm>
          <a:prstGeom prst="rect">
            <a:avLst/>
          </a:prstGeom>
        </p:spPr>
      </p:pic>
      <p:pic>
        <p:nvPicPr>
          <p:cNvPr id="12" name="Graphic 11" descr="Male profile outline">
            <a:extLst>
              <a:ext uri="{FF2B5EF4-FFF2-40B4-BE49-F238E27FC236}">
                <a16:creationId xmlns:a16="http://schemas.microsoft.com/office/drawing/2014/main" id="{A087B2C9-097E-FEA2-8B5D-B5BEC070D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906" y="1008328"/>
            <a:ext cx="792008" cy="792008"/>
          </a:xfrm>
          <a:prstGeom prst="rect">
            <a:avLst/>
          </a:prstGeom>
        </p:spPr>
      </p:pic>
      <p:pic>
        <p:nvPicPr>
          <p:cNvPr id="13" name="Graphic 12" descr="User Crown Male outline">
            <a:extLst>
              <a:ext uri="{FF2B5EF4-FFF2-40B4-BE49-F238E27FC236}">
                <a16:creationId xmlns:a16="http://schemas.microsoft.com/office/drawing/2014/main" id="{72536AFF-57C2-C034-525B-33426EE82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9866" y="1721109"/>
            <a:ext cx="786034" cy="786034"/>
          </a:xfrm>
          <a:prstGeom prst="rect">
            <a:avLst/>
          </a:prstGeom>
        </p:spPr>
      </p:pic>
      <p:pic>
        <p:nvPicPr>
          <p:cNvPr id="14" name="Graphic 13" descr="User Crown Female outline">
            <a:extLst>
              <a:ext uri="{FF2B5EF4-FFF2-40B4-BE49-F238E27FC236}">
                <a16:creationId xmlns:a16="http://schemas.microsoft.com/office/drawing/2014/main" id="{3661A0BC-7F14-FED8-36E9-D27E2F9A1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71381" y="1731097"/>
            <a:ext cx="786034" cy="7860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D36FB3-0CFD-BBAE-6C4B-2E0900F34039}"/>
              </a:ext>
            </a:extLst>
          </p:cNvPr>
          <p:cNvSpPr txBox="1"/>
          <p:nvPr/>
        </p:nvSpPr>
        <p:spPr>
          <a:xfrm>
            <a:off x="8326851" y="1504620"/>
            <a:ext cx="308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Protocol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94A7FA-3BEA-A44E-A033-D6665A3E29B5}"/>
                  </a:ext>
                </a:extLst>
              </p:cNvPr>
              <p:cNvSpPr txBox="1"/>
              <p:nvPr/>
            </p:nvSpPr>
            <p:spPr>
              <a:xfrm>
                <a:off x="3044228" y="3437956"/>
                <a:ext cx="1416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94A7FA-3BEA-A44E-A033-D6665A3E2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228" y="3437956"/>
                <a:ext cx="1416478" cy="523220"/>
              </a:xfrm>
              <a:prstGeom prst="rect">
                <a:avLst/>
              </a:prstGeom>
              <a:blipFill>
                <a:blip r:embed="rId11"/>
                <a:stretch>
                  <a:fillRect r="-177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0906AD-D851-7C86-B6E5-6B016F2002BC}"/>
              </a:ext>
            </a:extLst>
          </p:cNvPr>
          <p:cNvCxnSpPr>
            <a:cxnSpLocks/>
          </p:cNvCxnSpPr>
          <p:nvPr/>
        </p:nvCxnSpPr>
        <p:spPr>
          <a:xfrm>
            <a:off x="8380964" y="2104016"/>
            <a:ext cx="7622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4D9AE7-F584-114C-1FBD-9885E578749E}"/>
              </a:ext>
            </a:extLst>
          </p:cNvPr>
          <p:cNvCxnSpPr>
            <a:cxnSpLocks/>
          </p:cNvCxnSpPr>
          <p:nvPr/>
        </p:nvCxnSpPr>
        <p:spPr>
          <a:xfrm flipV="1">
            <a:off x="2792028" y="2095583"/>
            <a:ext cx="0" cy="9608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563E511-8A61-155C-C285-535F8E07A9C4}"/>
              </a:ext>
            </a:extLst>
          </p:cNvPr>
          <p:cNvSpPr/>
          <p:nvPr/>
        </p:nvSpPr>
        <p:spPr>
          <a:xfrm flipH="1">
            <a:off x="1147687" y="1700095"/>
            <a:ext cx="786033" cy="81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702DCA-2BEB-6E3A-D9B4-64DB6F1A0D22}"/>
              </a:ext>
            </a:extLst>
          </p:cNvPr>
          <p:cNvSpPr/>
          <p:nvPr/>
        </p:nvSpPr>
        <p:spPr>
          <a:xfrm>
            <a:off x="1919679" y="1008668"/>
            <a:ext cx="709461" cy="1498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41" name="Graphic 40" descr="Female Profile outline">
            <a:extLst>
              <a:ext uri="{FF2B5EF4-FFF2-40B4-BE49-F238E27FC236}">
                <a16:creationId xmlns:a16="http://schemas.microsoft.com/office/drawing/2014/main" id="{73F02801-9136-B072-E4B0-344971FDF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5942" y="1025634"/>
            <a:ext cx="792008" cy="792008"/>
          </a:xfrm>
          <a:prstGeom prst="rect">
            <a:avLst/>
          </a:prstGeom>
        </p:spPr>
      </p:pic>
      <p:pic>
        <p:nvPicPr>
          <p:cNvPr id="43" name="Graphic 42" descr="Male profile outline">
            <a:extLst>
              <a:ext uri="{FF2B5EF4-FFF2-40B4-BE49-F238E27FC236}">
                <a16:creationId xmlns:a16="http://schemas.microsoft.com/office/drawing/2014/main" id="{CA26C239-E4F6-C3FC-1793-7A3881EA4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18" y="986306"/>
            <a:ext cx="792008" cy="792008"/>
          </a:xfrm>
          <a:prstGeom prst="rect">
            <a:avLst/>
          </a:prstGeom>
        </p:spPr>
      </p:pic>
      <p:pic>
        <p:nvPicPr>
          <p:cNvPr id="44" name="Graphic 43" descr="User Crown Male outline">
            <a:extLst>
              <a:ext uri="{FF2B5EF4-FFF2-40B4-BE49-F238E27FC236}">
                <a16:creationId xmlns:a16="http://schemas.microsoft.com/office/drawing/2014/main" id="{58B68AAB-A5F6-4D4D-DF16-05D4EDE74C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878" y="1699087"/>
            <a:ext cx="786034" cy="786034"/>
          </a:xfrm>
          <a:prstGeom prst="rect">
            <a:avLst/>
          </a:prstGeom>
        </p:spPr>
      </p:pic>
      <p:pic>
        <p:nvPicPr>
          <p:cNvPr id="45" name="Graphic 44" descr="User Crown Female outline">
            <a:extLst>
              <a:ext uri="{FF2B5EF4-FFF2-40B4-BE49-F238E27FC236}">
                <a16:creationId xmlns:a16="http://schemas.microsoft.com/office/drawing/2014/main" id="{7E9AABB9-6562-13CA-DBF7-A4AF9CB68C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1393" y="1709075"/>
            <a:ext cx="786034" cy="786034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5569C70-FFF8-7291-B8B6-3F6059EA974A}"/>
              </a:ext>
            </a:extLst>
          </p:cNvPr>
          <p:cNvCxnSpPr>
            <a:cxnSpLocks/>
          </p:cNvCxnSpPr>
          <p:nvPr/>
        </p:nvCxnSpPr>
        <p:spPr>
          <a:xfrm>
            <a:off x="2833925" y="2069374"/>
            <a:ext cx="2526827" cy="103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F627488-71B4-9BE2-257D-EDD610541A17}"/>
              </a:ext>
            </a:extLst>
          </p:cNvPr>
          <p:cNvSpPr txBox="1"/>
          <p:nvPr/>
        </p:nvSpPr>
        <p:spPr>
          <a:xfrm>
            <a:off x="2711687" y="1504620"/>
            <a:ext cx="308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Protocol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EF7471-0DEC-C990-38BD-49413160671D}"/>
                  </a:ext>
                </a:extLst>
              </p:cNvPr>
              <p:cNvSpPr txBox="1"/>
              <p:nvPr/>
            </p:nvSpPr>
            <p:spPr>
              <a:xfrm>
                <a:off x="2792028" y="2390829"/>
                <a:ext cx="1416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EF7471-0DEC-C990-38BD-494131606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028" y="2390829"/>
                <a:ext cx="1416478" cy="523220"/>
              </a:xfrm>
              <a:prstGeom prst="rect">
                <a:avLst/>
              </a:prstGeom>
              <a:blipFill>
                <a:blip r:embed="rId12"/>
                <a:stretch>
                  <a:fillRect r="-2655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91302C-6D66-7782-FBEE-21ED94D9D00B}"/>
                  </a:ext>
                </a:extLst>
              </p:cNvPr>
              <p:cNvSpPr txBox="1"/>
              <p:nvPr/>
            </p:nvSpPr>
            <p:spPr>
              <a:xfrm>
                <a:off x="8701169" y="3369065"/>
                <a:ext cx="17036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={3,2}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91302C-6D66-7782-FBEE-21ED94D9D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169" y="3369065"/>
                <a:ext cx="1703672" cy="523220"/>
              </a:xfrm>
              <a:prstGeom prst="rect">
                <a:avLst/>
              </a:prstGeom>
              <a:blipFill>
                <a:blip r:embed="rId13"/>
                <a:stretch>
                  <a:fillRect r="-147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DC515F-A139-313D-09BB-FDF4C73FA26D}"/>
              </a:ext>
            </a:extLst>
          </p:cNvPr>
          <p:cNvCxnSpPr>
            <a:cxnSpLocks/>
          </p:cNvCxnSpPr>
          <p:nvPr/>
        </p:nvCxnSpPr>
        <p:spPr>
          <a:xfrm flipV="1">
            <a:off x="8300252" y="2181544"/>
            <a:ext cx="846044" cy="85520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7B3F73-BDD0-5825-920A-451ABA2DB196}"/>
                  </a:ext>
                </a:extLst>
              </p:cNvPr>
              <p:cNvSpPr txBox="1"/>
              <p:nvPr/>
            </p:nvSpPr>
            <p:spPr>
              <a:xfrm>
                <a:off x="8800342" y="2485121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7B3F73-BDD0-5825-920A-451ABA2DB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42" y="2485121"/>
                <a:ext cx="45717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9C7AC3-24C6-A35A-9F6A-3574E8A11041}"/>
              </a:ext>
            </a:extLst>
          </p:cNvPr>
          <p:cNvCxnSpPr>
            <a:cxnSpLocks/>
          </p:cNvCxnSpPr>
          <p:nvPr/>
        </p:nvCxnSpPr>
        <p:spPr>
          <a:xfrm>
            <a:off x="9171884" y="2104016"/>
            <a:ext cx="7622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Graphic 9" descr="Programmer female with solid fill">
            <a:extLst>
              <a:ext uri="{FF2B5EF4-FFF2-40B4-BE49-F238E27FC236}">
                <a16:creationId xmlns:a16="http://schemas.microsoft.com/office/drawing/2014/main" id="{CB398C46-9134-82B1-BFB5-2A2AEDA863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64398" y="3021251"/>
            <a:ext cx="914469" cy="914469"/>
          </a:xfrm>
          <a:prstGeom prst="rect">
            <a:avLst/>
          </a:prstGeom>
        </p:spPr>
      </p:pic>
      <p:pic>
        <p:nvPicPr>
          <p:cNvPr id="16" name="Graphic 15" descr="Programmer female with solid fill">
            <a:extLst>
              <a:ext uri="{FF2B5EF4-FFF2-40B4-BE49-F238E27FC236}">
                <a16:creationId xmlns:a16="http://schemas.microsoft.com/office/drawing/2014/main" id="{22E7B4C1-11BD-785C-D839-96290659A0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00134" y="3018877"/>
            <a:ext cx="914469" cy="914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9EED69-DE57-A899-7DB4-61B4559E4721}"/>
                  </a:ext>
                </a:extLst>
              </p:cNvPr>
              <p:cNvSpPr txBox="1"/>
              <p:nvPr/>
            </p:nvSpPr>
            <p:spPr>
              <a:xfrm>
                <a:off x="2019678" y="3890727"/>
                <a:ext cx="1494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Static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9EED69-DE57-A899-7DB4-61B4559E4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78" y="3890727"/>
                <a:ext cx="1494800" cy="523220"/>
              </a:xfrm>
              <a:prstGeom prst="rect">
                <a:avLst/>
              </a:prstGeom>
              <a:blipFill>
                <a:blip r:embed="rId17"/>
                <a:stretch>
                  <a:fillRect l="-7563" t="-11905" r="-84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B2364F-00DD-7F02-A1CF-2D3CFF201DC8}"/>
                  </a:ext>
                </a:extLst>
              </p:cNvPr>
              <p:cNvSpPr txBox="1"/>
              <p:nvPr/>
            </p:nvSpPr>
            <p:spPr>
              <a:xfrm>
                <a:off x="7455855" y="3890727"/>
                <a:ext cx="19429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Adaptive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B2364F-00DD-7F02-A1CF-2D3CFF201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55" y="3890727"/>
                <a:ext cx="1942963" cy="523220"/>
              </a:xfrm>
              <a:prstGeom prst="rect">
                <a:avLst/>
              </a:prstGeom>
              <a:blipFill>
                <a:blip r:embed="rId18"/>
                <a:stretch>
                  <a:fillRect l="-6494" t="-11905" r="-64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0A2B6A-ACB0-3BA1-FD6C-7FB047F0A5A6}"/>
              </a:ext>
            </a:extLst>
          </p:cNvPr>
          <p:cNvSpPr txBox="1"/>
          <p:nvPr/>
        </p:nvSpPr>
        <p:spPr>
          <a:xfrm>
            <a:off x="948252" y="4434552"/>
            <a:ext cx="3771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/>
              <a:t>Decide corrupt parties </a:t>
            </a:r>
            <a:r>
              <a:rPr lang="en-US" sz="2800" dirty="0">
                <a:solidFill>
                  <a:srgbClr val="FF0000"/>
                </a:solidFill>
              </a:rPr>
              <a:t>before</a:t>
            </a:r>
            <a:r>
              <a:rPr lang="en-US" sz="2800" dirty="0"/>
              <a:t> the protocol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5E51A1-CE55-DB43-FAD9-82A79EB25B48}"/>
              </a:ext>
            </a:extLst>
          </p:cNvPr>
          <p:cNvSpPr txBox="1"/>
          <p:nvPr/>
        </p:nvSpPr>
        <p:spPr>
          <a:xfrm>
            <a:off x="6541663" y="4428600"/>
            <a:ext cx="3771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/>
              <a:t>No timing restriction on corruption decision</a:t>
            </a:r>
          </a:p>
        </p:txBody>
      </p:sp>
    </p:spTree>
    <p:extLst>
      <p:ext uri="{BB962C8B-B14F-4D97-AF65-F5344CB8AC3E}">
        <p14:creationId xmlns:p14="http://schemas.microsoft.com/office/powerpoint/2010/main" val="2897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B667B-84F5-CA60-4F54-322D4D24E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753597C-133A-8B31-3154-3B705E290B25}"/>
              </a:ext>
            </a:extLst>
          </p:cNvPr>
          <p:cNvSpPr/>
          <p:nvPr/>
        </p:nvSpPr>
        <p:spPr>
          <a:xfrm flipH="1">
            <a:off x="6692607" y="1680305"/>
            <a:ext cx="786033" cy="81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6579A9-18E6-FF05-7CDE-472448B480FA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Static vs Adaptive Security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DF32D358-DEB6-28D0-B2B7-6FA31F0B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Graphic 10" descr="Female Profile outline">
            <a:extLst>
              <a:ext uri="{FF2B5EF4-FFF2-40B4-BE49-F238E27FC236}">
                <a16:creationId xmlns:a16="http://schemas.microsoft.com/office/drawing/2014/main" id="{394DD480-CA0B-F1EB-63BD-34E0A847E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5930" y="1047656"/>
            <a:ext cx="792008" cy="792008"/>
          </a:xfrm>
          <a:prstGeom prst="rect">
            <a:avLst/>
          </a:prstGeom>
        </p:spPr>
      </p:pic>
      <p:pic>
        <p:nvPicPr>
          <p:cNvPr id="12" name="Graphic 11" descr="Male profile outline">
            <a:extLst>
              <a:ext uri="{FF2B5EF4-FFF2-40B4-BE49-F238E27FC236}">
                <a16:creationId xmlns:a16="http://schemas.microsoft.com/office/drawing/2014/main" id="{E74CEC56-98B1-6098-80AC-02906404F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906" y="1008328"/>
            <a:ext cx="792008" cy="792008"/>
          </a:xfrm>
          <a:prstGeom prst="rect">
            <a:avLst/>
          </a:prstGeom>
        </p:spPr>
      </p:pic>
      <p:pic>
        <p:nvPicPr>
          <p:cNvPr id="13" name="Graphic 12" descr="User Crown Male outline">
            <a:extLst>
              <a:ext uri="{FF2B5EF4-FFF2-40B4-BE49-F238E27FC236}">
                <a16:creationId xmlns:a16="http://schemas.microsoft.com/office/drawing/2014/main" id="{2F9E5D86-B1DC-454D-BCD5-063696575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9866" y="1721109"/>
            <a:ext cx="786034" cy="786034"/>
          </a:xfrm>
          <a:prstGeom prst="rect">
            <a:avLst/>
          </a:prstGeom>
        </p:spPr>
      </p:pic>
      <p:pic>
        <p:nvPicPr>
          <p:cNvPr id="14" name="Graphic 13" descr="User Crown Female outline">
            <a:extLst>
              <a:ext uri="{FF2B5EF4-FFF2-40B4-BE49-F238E27FC236}">
                <a16:creationId xmlns:a16="http://schemas.microsoft.com/office/drawing/2014/main" id="{501F1107-8A88-AE23-AC37-3D21833F4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71381" y="1731097"/>
            <a:ext cx="786034" cy="786034"/>
          </a:xfrm>
          <a:prstGeom prst="rect">
            <a:avLst/>
          </a:prstGeom>
        </p:spPr>
      </p:pic>
      <p:pic>
        <p:nvPicPr>
          <p:cNvPr id="15" name="Graphic 14" descr="Programmer female with solid fill">
            <a:extLst>
              <a:ext uri="{FF2B5EF4-FFF2-40B4-BE49-F238E27FC236}">
                <a16:creationId xmlns:a16="http://schemas.microsoft.com/office/drawing/2014/main" id="{E3217D37-BCE5-445E-85A9-8A53685964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64398" y="3021251"/>
            <a:ext cx="914469" cy="9144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23C1690-E3CC-F399-06D0-B50CFEE4C660}"/>
              </a:ext>
            </a:extLst>
          </p:cNvPr>
          <p:cNvSpPr txBox="1"/>
          <p:nvPr/>
        </p:nvSpPr>
        <p:spPr>
          <a:xfrm>
            <a:off x="8326851" y="1504620"/>
            <a:ext cx="308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Protocol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DFA640-24E7-BCFA-0EDC-78CF64B2555E}"/>
                  </a:ext>
                </a:extLst>
              </p:cNvPr>
              <p:cNvSpPr txBox="1"/>
              <p:nvPr/>
            </p:nvSpPr>
            <p:spPr>
              <a:xfrm>
                <a:off x="3044228" y="3437956"/>
                <a:ext cx="1416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DFA640-24E7-BCFA-0EDC-78CF64B25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228" y="3437956"/>
                <a:ext cx="1416478" cy="523220"/>
              </a:xfrm>
              <a:prstGeom prst="rect">
                <a:avLst/>
              </a:prstGeom>
              <a:blipFill>
                <a:blip r:embed="rId13"/>
                <a:stretch>
                  <a:fillRect r="-177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F9E1B0-4BB2-846A-AAC0-C846F8E0E4A0}"/>
              </a:ext>
            </a:extLst>
          </p:cNvPr>
          <p:cNvCxnSpPr>
            <a:cxnSpLocks/>
          </p:cNvCxnSpPr>
          <p:nvPr/>
        </p:nvCxnSpPr>
        <p:spPr>
          <a:xfrm>
            <a:off x="8380964" y="2104016"/>
            <a:ext cx="7622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Graphic 35" descr="Programmer female with solid fill">
            <a:extLst>
              <a:ext uri="{FF2B5EF4-FFF2-40B4-BE49-F238E27FC236}">
                <a16:creationId xmlns:a16="http://schemas.microsoft.com/office/drawing/2014/main" id="{30CAA347-879B-B848-9E3B-53A90EA2C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00134" y="3018877"/>
            <a:ext cx="914469" cy="914469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1FE048D-A920-4625-2521-93372ED66C80}"/>
              </a:ext>
            </a:extLst>
          </p:cNvPr>
          <p:cNvCxnSpPr>
            <a:cxnSpLocks/>
          </p:cNvCxnSpPr>
          <p:nvPr/>
        </p:nvCxnSpPr>
        <p:spPr>
          <a:xfrm flipV="1">
            <a:off x="2792028" y="2095583"/>
            <a:ext cx="0" cy="9608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B363B81-F384-968B-6738-B9E22979AE5E}"/>
              </a:ext>
            </a:extLst>
          </p:cNvPr>
          <p:cNvSpPr/>
          <p:nvPr/>
        </p:nvSpPr>
        <p:spPr>
          <a:xfrm flipH="1">
            <a:off x="1147687" y="1700095"/>
            <a:ext cx="786033" cy="815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6BF4FB-AD92-CAC4-FF13-216A785D5214}"/>
              </a:ext>
            </a:extLst>
          </p:cNvPr>
          <p:cNvSpPr/>
          <p:nvPr/>
        </p:nvSpPr>
        <p:spPr>
          <a:xfrm>
            <a:off x="1919679" y="1008668"/>
            <a:ext cx="709461" cy="1498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41" name="Graphic 40" descr="Female Profile outline">
            <a:extLst>
              <a:ext uri="{FF2B5EF4-FFF2-40B4-BE49-F238E27FC236}">
                <a16:creationId xmlns:a16="http://schemas.microsoft.com/office/drawing/2014/main" id="{F5BEA833-F360-EFB2-67BD-2B476F9FE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5942" y="1025634"/>
            <a:ext cx="792008" cy="792008"/>
          </a:xfrm>
          <a:prstGeom prst="rect">
            <a:avLst/>
          </a:prstGeom>
        </p:spPr>
      </p:pic>
      <p:pic>
        <p:nvPicPr>
          <p:cNvPr id="43" name="Graphic 42" descr="Male profile outline">
            <a:extLst>
              <a:ext uri="{FF2B5EF4-FFF2-40B4-BE49-F238E27FC236}">
                <a16:creationId xmlns:a16="http://schemas.microsoft.com/office/drawing/2014/main" id="{7544A74D-A533-9E6E-13A9-C7F024EB4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918" y="986306"/>
            <a:ext cx="792008" cy="792008"/>
          </a:xfrm>
          <a:prstGeom prst="rect">
            <a:avLst/>
          </a:prstGeom>
        </p:spPr>
      </p:pic>
      <p:pic>
        <p:nvPicPr>
          <p:cNvPr id="44" name="Graphic 43" descr="User Crown Male outline">
            <a:extLst>
              <a:ext uri="{FF2B5EF4-FFF2-40B4-BE49-F238E27FC236}">
                <a16:creationId xmlns:a16="http://schemas.microsoft.com/office/drawing/2014/main" id="{ED11F7DB-C9AE-6D9E-B245-C59DD27E5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878" y="1699087"/>
            <a:ext cx="786034" cy="786034"/>
          </a:xfrm>
          <a:prstGeom prst="rect">
            <a:avLst/>
          </a:prstGeom>
        </p:spPr>
      </p:pic>
      <p:pic>
        <p:nvPicPr>
          <p:cNvPr id="45" name="Graphic 44" descr="User Crown Female outline">
            <a:extLst>
              <a:ext uri="{FF2B5EF4-FFF2-40B4-BE49-F238E27FC236}">
                <a16:creationId xmlns:a16="http://schemas.microsoft.com/office/drawing/2014/main" id="{6E0E310A-A506-3BDF-195E-678AEEABF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1393" y="1709075"/>
            <a:ext cx="786034" cy="786034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1E6DAED-BA89-0F2A-D938-D0AD5A180D1F}"/>
              </a:ext>
            </a:extLst>
          </p:cNvPr>
          <p:cNvCxnSpPr>
            <a:cxnSpLocks/>
          </p:cNvCxnSpPr>
          <p:nvPr/>
        </p:nvCxnSpPr>
        <p:spPr>
          <a:xfrm>
            <a:off x="2833925" y="2069374"/>
            <a:ext cx="2526827" cy="103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51C2442-AA64-C97D-2034-225342750DDF}"/>
              </a:ext>
            </a:extLst>
          </p:cNvPr>
          <p:cNvSpPr txBox="1"/>
          <p:nvPr/>
        </p:nvSpPr>
        <p:spPr>
          <a:xfrm>
            <a:off x="2711687" y="1504620"/>
            <a:ext cx="3080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Protocol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7EFE8D-B628-7029-9054-5C059E8F1284}"/>
                  </a:ext>
                </a:extLst>
              </p:cNvPr>
              <p:cNvSpPr txBox="1"/>
              <p:nvPr/>
            </p:nvSpPr>
            <p:spPr>
              <a:xfrm>
                <a:off x="2792028" y="2390829"/>
                <a:ext cx="1416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⊂[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7EFE8D-B628-7029-9054-5C059E8F1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028" y="2390829"/>
                <a:ext cx="1416478" cy="523220"/>
              </a:xfrm>
              <a:prstGeom prst="rect">
                <a:avLst/>
              </a:prstGeom>
              <a:blipFill>
                <a:blip r:embed="rId14"/>
                <a:stretch>
                  <a:fillRect r="-2655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10B2CE-3B7D-2B6C-6CFF-1245C4A3B6AE}"/>
              </a:ext>
            </a:extLst>
          </p:cNvPr>
          <p:cNvCxnSpPr>
            <a:cxnSpLocks/>
          </p:cNvCxnSpPr>
          <p:nvPr/>
        </p:nvCxnSpPr>
        <p:spPr>
          <a:xfrm>
            <a:off x="9171884" y="2104016"/>
            <a:ext cx="7622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EE5EC0-C722-7E6E-D4E6-2A85CF217F38}"/>
              </a:ext>
            </a:extLst>
          </p:cNvPr>
          <p:cNvCxnSpPr>
            <a:cxnSpLocks/>
          </p:cNvCxnSpPr>
          <p:nvPr/>
        </p:nvCxnSpPr>
        <p:spPr>
          <a:xfrm flipV="1">
            <a:off x="8380964" y="2211575"/>
            <a:ext cx="1543878" cy="84485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50F98E-90E5-947D-32FB-9BFA5EC4B85C}"/>
              </a:ext>
            </a:extLst>
          </p:cNvPr>
          <p:cNvCxnSpPr>
            <a:cxnSpLocks/>
          </p:cNvCxnSpPr>
          <p:nvPr/>
        </p:nvCxnSpPr>
        <p:spPr>
          <a:xfrm>
            <a:off x="9967374" y="2101608"/>
            <a:ext cx="76224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E90376-5517-2F06-3D60-D873F77B99E9}"/>
                  </a:ext>
                </a:extLst>
              </p:cNvPr>
              <p:cNvSpPr txBox="1"/>
              <p:nvPr/>
            </p:nvSpPr>
            <p:spPr>
              <a:xfrm>
                <a:off x="9143207" y="2559665"/>
                <a:ext cx="457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E90376-5517-2F06-3D60-D873F77B9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207" y="2559665"/>
                <a:ext cx="45717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AF08E3-3168-50B9-3229-BAB23DEFC30D}"/>
                  </a:ext>
                </a:extLst>
              </p:cNvPr>
              <p:cNvSpPr txBox="1"/>
              <p:nvPr/>
            </p:nvSpPr>
            <p:spPr>
              <a:xfrm>
                <a:off x="8701169" y="3369065"/>
                <a:ext cx="19761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={3,2,4}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AF08E3-3168-50B9-3229-BAB23DEFC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169" y="3369065"/>
                <a:ext cx="1976182" cy="523220"/>
              </a:xfrm>
              <a:prstGeom prst="rect">
                <a:avLst/>
              </a:prstGeom>
              <a:blipFill>
                <a:blip r:embed="rId16"/>
                <a:stretch>
                  <a:fillRect r="-127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C748094-83D1-D3A1-C573-C8DED32AA2E6}"/>
              </a:ext>
            </a:extLst>
          </p:cNvPr>
          <p:cNvSpPr txBox="1"/>
          <p:nvPr/>
        </p:nvSpPr>
        <p:spPr>
          <a:xfrm>
            <a:off x="1533922" y="5886472"/>
            <a:ext cx="9132589" cy="432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2800" dirty="0"/>
              <a:t>Adaptively secure threshold Schnorr signatures from DDH!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EF8827-46B0-CA98-03EB-07F652D03040}"/>
              </a:ext>
            </a:extLst>
          </p:cNvPr>
          <p:cNvSpPr/>
          <p:nvPr/>
        </p:nvSpPr>
        <p:spPr>
          <a:xfrm>
            <a:off x="6199097" y="977848"/>
            <a:ext cx="5257382" cy="44813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A1B5DD-311D-F90E-B552-8E65B688B109}"/>
                  </a:ext>
                </a:extLst>
              </p:cNvPr>
              <p:cNvSpPr txBox="1"/>
              <p:nvPr/>
            </p:nvSpPr>
            <p:spPr>
              <a:xfrm>
                <a:off x="2019678" y="3890727"/>
                <a:ext cx="14948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Static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A1B5DD-311D-F90E-B552-8E65B688B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78" y="3890727"/>
                <a:ext cx="1494800" cy="523220"/>
              </a:xfrm>
              <a:prstGeom prst="rect">
                <a:avLst/>
              </a:prstGeom>
              <a:blipFill>
                <a:blip r:embed="rId17"/>
                <a:stretch>
                  <a:fillRect l="-7563" t="-11905" r="-84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58F7CC-53DB-653B-D7A6-29CB396DD938}"/>
                  </a:ext>
                </a:extLst>
              </p:cNvPr>
              <p:cNvSpPr txBox="1"/>
              <p:nvPr/>
            </p:nvSpPr>
            <p:spPr>
              <a:xfrm>
                <a:off x="7455855" y="3890727"/>
                <a:ext cx="19429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Adaptive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58F7CC-53DB-653B-D7A6-29CB396DD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55" y="3890727"/>
                <a:ext cx="1942963" cy="523220"/>
              </a:xfrm>
              <a:prstGeom prst="rect">
                <a:avLst/>
              </a:prstGeom>
              <a:blipFill>
                <a:blip r:embed="rId18"/>
                <a:stretch>
                  <a:fillRect l="-6494" t="-11905" r="-64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1D1B695-74F4-D620-01AD-DA84419594ED}"/>
              </a:ext>
            </a:extLst>
          </p:cNvPr>
          <p:cNvSpPr txBox="1"/>
          <p:nvPr/>
        </p:nvSpPr>
        <p:spPr>
          <a:xfrm>
            <a:off x="948252" y="4434552"/>
            <a:ext cx="3771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/>
              <a:t>Decide corrupt parties </a:t>
            </a:r>
            <a:r>
              <a:rPr lang="en-US" sz="2800" dirty="0">
                <a:solidFill>
                  <a:srgbClr val="FF0000"/>
                </a:solidFill>
              </a:rPr>
              <a:t>before</a:t>
            </a:r>
            <a:r>
              <a:rPr lang="en-US" sz="2800" dirty="0"/>
              <a:t> the protocol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A9F323-B322-619E-AEDA-F34A11671824}"/>
              </a:ext>
            </a:extLst>
          </p:cNvPr>
          <p:cNvSpPr txBox="1"/>
          <p:nvPr/>
        </p:nvSpPr>
        <p:spPr>
          <a:xfrm>
            <a:off x="6541663" y="4428600"/>
            <a:ext cx="3771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2800" dirty="0"/>
              <a:t>No timing restriction on corruption decision</a:t>
            </a:r>
          </a:p>
        </p:txBody>
      </p:sp>
    </p:spTree>
    <p:extLst>
      <p:ext uri="{BB962C8B-B14F-4D97-AF65-F5344CB8AC3E}">
        <p14:creationId xmlns:p14="http://schemas.microsoft.com/office/powerpoint/2010/main" val="17805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7BD25-476A-9A10-5CC7-372334E1F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F3F62E-42EF-33A1-BE93-DA5B5BB2F1D4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Adaptively Secure Schnorr: What do we know?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6417E16-1F95-F779-1EA8-186EDB65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FA657B90-CD54-1095-1D98-87EF1B320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810437"/>
                  </p:ext>
                </p:extLst>
              </p:nvPr>
            </p:nvGraphicFramePr>
            <p:xfrm>
              <a:off x="730500" y="991851"/>
              <a:ext cx="10730995" cy="25071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572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33105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689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133147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680273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906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Scheme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Rounds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Signing key size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Identifiable Abort?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Model + Assumptions 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247378"/>
                      </a:ext>
                    </a:extLst>
                  </a:tr>
                  <a:tr h="5044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Zero</m:t>
                              </m:r>
                              <m:sSup>
                                <m:sSup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/>
                            <a:t> [Mak22]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AGM + AOMDL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219253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KRT [KRT24]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4019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FA657B90-CD54-1095-1D98-87EF1B320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810437"/>
                  </p:ext>
                </p:extLst>
              </p:nvPr>
            </p:nvGraphicFramePr>
            <p:xfrm>
              <a:off x="730500" y="991851"/>
              <a:ext cx="10730995" cy="25071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572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33105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689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133147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680273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Scheme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Rounds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Signing key size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Identifiable Abort?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Model + Assumptions 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247378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1" t="-197561" r="-290783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920" t="-197561" r="-458407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1606" t="-197561" r="-278102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920" t="-297561" r="-458407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1606" t="-297561" r="-278102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AGM + AOMDL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21925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KRT [KRT24]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920" t="-397561" r="-458407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1606" t="-397561" r="-278102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40199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Graphic 20" descr="Badge Cross with solid fill">
            <a:extLst>
              <a:ext uri="{FF2B5EF4-FFF2-40B4-BE49-F238E27FC236}">
                <a16:creationId xmlns:a16="http://schemas.microsoft.com/office/drawing/2014/main" id="{4A51ECD6-B402-03B3-86AF-E88CE712A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633" y="3006108"/>
            <a:ext cx="445592" cy="445592"/>
          </a:xfrm>
          <a:prstGeom prst="rect">
            <a:avLst/>
          </a:prstGeom>
        </p:spPr>
      </p:pic>
      <p:pic>
        <p:nvPicPr>
          <p:cNvPr id="25" name="Graphic 24" descr="Badge Tick1 with solid fill">
            <a:extLst>
              <a:ext uri="{FF2B5EF4-FFF2-40B4-BE49-F238E27FC236}">
                <a16:creationId xmlns:a16="http://schemas.microsoft.com/office/drawing/2014/main" id="{89AE7E1B-FD53-1720-B225-0728C54F7F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2" y="2476293"/>
            <a:ext cx="445591" cy="445591"/>
          </a:xfrm>
          <a:prstGeom prst="rect">
            <a:avLst/>
          </a:prstGeom>
        </p:spPr>
      </p:pic>
      <p:pic>
        <p:nvPicPr>
          <p:cNvPr id="28" name="Graphic 27" descr="Badge Tick1 with solid fill">
            <a:extLst>
              <a:ext uri="{FF2B5EF4-FFF2-40B4-BE49-F238E27FC236}">
                <a16:creationId xmlns:a16="http://schemas.microsoft.com/office/drawing/2014/main" id="{6B2D3D23-926A-EBF6-2AB4-ADD13EB8E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2" y="1937063"/>
            <a:ext cx="445591" cy="4455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F1D374-5C3F-F93A-B2BF-11481141F834}"/>
                  </a:ext>
                </a:extLst>
              </p:cNvPr>
              <p:cNvSpPr txBox="1"/>
              <p:nvPr/>
            </p:nvSpPr>
            <p:spPr>
              <a:xfrm>
                <a:off x="1601593" y="4024583"/>
                <a:ext cx="8988807" cy="598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ea typeface="Cambria Math" panose="02040503050406030204" pitchFamily="18" charset="0"/>
                  </a:rPr>
                  <a:t>Zero</a:t>
                </a:r>
                <a:r>
                  <a:rPr lang="en-US" sz="2800" dirty="0" err="1"/>
                  <a:t>S</a:t>
                </a:r>
                <a:r>
                  <a:rPr lang="en-US" sz="2800" dirty="0"/>
                  <a:t> assumes secure channels and secure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erasures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F1D374-5C3F-F93A-B2BF-11481141F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93" y="4024583"/>
                <a:ext cx="8988807" cy="598177"/>
              </a:xfrm>
              <a:prstGeom prst="rect">
                <a:avLst/>
              </a:prstGeom>
              <a:blipFill>
                <a:blip r:embed="rId8"/>
                <a:stretch>
                  <a:fillRect r="-56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7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E9C27-E60D-2F7B-6CAC-00144ACE5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A3E643-4196-B048-F625-39BA1ED26421}"/>
              </a:ext>
            </a:extLst>
          </p:cNvPr>
          <p:cNvSpPr txBox="1">
            <a:spLocks/>
          </p:cNvSpPr>
          <p:nvPr/>
        </p:nvSpPr>
        <p:spPr>
          <a:xfrm>
            <a:off x="282146" y="128016"/>
            <a:ext cx="11783958" cy="78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Adaptively Secure Schnorr: What do we know?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8A0440B-B249-5A26-CB75-8302A8A6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522" y="6378606"/>
            <a:ext cx="2743200" cy="365125"/>
          </a:xfrm>
        </p:spPr>
        <p:txBody>
          <a:bodyPr/>
          <a:lstStyle/>
          <a:p>
            <a:fld id="{6164129A-1305-CA4C-ACA6-55A8364A3A8A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FC6AC322-822A-279E-5ACB-2EB14FB874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4263729"/>
                  </p:ext>
                </p:extLst>
              </p:nvPr>
            </p:nvGraphicFramePr>
            <p:xfrm>
              <a:off x="730500" y="991851"/>
              <a:ext cx="10730995" cy="30252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572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33105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689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133147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680273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906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Scheme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Rounds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Signing key size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Identifiable Abort?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Model + Assumptions 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247378"/>
                      </a:ext>
                    </a:extLst>
                  </a:tr>
                  <a:tr h="5044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Zero</m:t>
                              </m:r>
                              <m:sSup>
                                <m:sSup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8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/>
                            <a:t> [Mak22]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AGM + AOMDL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219253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KRT [KRT24]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401991"/>
                      </a:ext>
                    </a:extLst>
                  </a:tr>
                  <a:tr h="49706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err="1"/>
                            <a:t>Glacius</a:t>
                          </a:r>
                          <a:r>
                            <a:rPr lang="en-US" sz="2800" b="0" dirty="0"/>
                            <a:t> (Ours)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59848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FC6AC322-822A-279E-5ACB-2EB14FB874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4263729"/>
                  </p:ext>
                </p:extLst>
              </p:nvPr>
            </p:nvGraphicFramePr>
            <p:xfrm>
              <a:off x="730500" y="991851"/>
              <a:ext cx="10730995" cy="30252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572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33105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689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133147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680273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Scheme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Rounds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Signing key size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Identifiable Abort?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Model + Assumptions </a:t>
                          </a:r>
                        </a:p>
                      </a:txBody>
                      <a:tcPr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247378"/>
                      </a:ext>
                    </a:extLst>
                  </a:tr>
                  <a:tr h="525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1" t="-197561" r="-290783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920" t="-197561" r="-458407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1606" t="-197561" r="-278102" b="-3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920" t="-297561" r="-458407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1606" t="-297561" r="-278102" b="-2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AGM + AOMDL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21925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KRT [KRT24]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920" t="-397561" r="-458407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1606" t="-397561" r="-278102" b="-1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40199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err="1"/>
                            <a:t>Glacius</a:t>
                          </a:r>
                          <a:r>
                            <a:rPr lang="en-US" sz="2800" b="0" dirty="0"/>
                            <a:t> (Ours)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2920" t="-497561" r="-458407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1606" t="-497561" r="-278102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/>
                            <a:t>ROM + DDH</a:t>
                          </a:r>
                        </a:p>
                      </a:txBody>
                      <a:tcPr>
                        <a:solidFill>
                          <a:srgbClr val="FBF0B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59848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Graphic 20" descr="Badge Cross with solid fill">
            <a:extLst>
              <a:ext uri="{FF2B5EF4-FFF2-40B4-BE49-F238E27FC236}">
                <a16:creationId xmlns:a16="http://schemas.microsoft.com/office/drawing/2014/main" id="{A309551C-266F-5B59-14A2-4EFA5FDA3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633" y="3006108"/>
            <a:ext cx="445592" cy="445592"/>
          </a:xfrm>
          <a:prstGeom prst="rect">
            <a:avLst/>
          </a:prstGeom>
        </p:spPr>
      </p:pic>
      <p:pic>
        <p:nvPicPr>
          <p:cNvPr id="23" name="Graphic 22" descr="Badge Tick1 with solid fill">
            <a:extLst>
              <a:ext uri="{FF2B5EF4-FFF2-40B4-BE49-F238E27FC236}">
                <a16:creationId xmlns:a16="http://schemas.microsoft.com/office/drawing/2014/main" id="{5762A778-9F69-1E6C-1F25-D145706FD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3" y="3545339"/>
            <a:ext cx="445591" cy="445591"/>
          </a:xfrm>
          <a:prstGeom prst="rect">
            <a:avLst/>
          </a:prstGeom>
        </p:spPr>
      </p:pic>
      <p:pic>
        <p:nvPicPr>
          <p:cNvPr id="25" name="Graphic 24" descr="Badge Tick1 with solid fill">
            <a:extLst>
              <a:ext uri="{FF2B5EF4-FFF2-40B4-BE49-F238E27FC236}">
                <a16:creationId xmlns:a16="http://schemas.microsoft.com/office/drawing/2014/main" id="{9D9A8BE2-22DA-2AF9-C411-18FBAB9A0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2" y="2476293"/>
            <a:ext cx="445591" cy="445591"/>
          </a:xfrm>
          <a:prstGeom prst="rect">
            <a:avLst/>
          </a:prstGeom>
        </p:spPr>
      </p:pic>
      <p:pic>
        <p:nvPicPr>
          <p:cNvPr id="28" name="Graphic 27" descr="Badge Tick1 with solid fill">
            <a:extLst>
              <a:ext uri="{FF2B5EF4-FFF2-40B4-BE49-F238E27FC236}">
                <a16:creationId xmlns:a16="http://schemas.microsoft.com/office/drawing/2014/main" id="{301DEBC9-108D-CF7F-51AE-F37C68E24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2632" y="1937063"/>
            <a:ext cx="445591" cy="4455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239E6-AABC-AA47-F479-EFF99FDE9191}"/>
                  </a:ext>
                </a:extLst>
              </p:cNvPr>
              <p:cNvSpPr txBox="1"/>
              <p:nvPr/>
            </p:nvSpPr>
            <p:spPr>
              <a:xfrm>
                <a:off x="1601593" y="4024583"/>
                <a:ext cx="8988807" cy="598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ea typeface="Cambria Math" panose="02040503050406030204" pitchFamily="18" charset="0"/>
                  </a:rPr>
                  <a:t>Zero</a:t>
                </a:r>
                <a:r>
                  <a:rPr lang="en-US" sz="2800" dirty="0" err="1"/>
                  <a:t>S</a:t>
                </a:r>
                <a:r>
                  <a:rPr lang="en-US" sz="2800" dirty="0"/>
                  <a:t> assumes secure channels and secure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erasures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239E6-AABC-AA47-F479-EFF99FDE9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93" y="4024583"/>
                <a:ext cx="8988807" cy="598177"/>
              </a:xfrm>
              <a:prstGeom prst="rect">
                <a:avLst/>
              </a:prstGeom>
              <a:blipFill>
                <a:blip r:embed="rId8"/>
                <a:stretch>
                  <a:fillRect r="-56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Table 8">
                <a:extLst>
                  <a:ext uri="{FF2B5EF4-FFF2-40B4-BE49-F238E27FC236}">
                    <a16:creationId xmlns:a16="http://schemas.microsoft.com/office/drawing/2014/main" id="{3E40BA69-CC9C-DC62-7C96-D7F16BB604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0359778"/>
                  </p:ext>
                </p:extLst>
              </p:nvPr>
            </p:nvGraphicFramePr>
            <p:xfrm>
              <a:off x="730500" y="4946080"/>
              <a:ext cx="10730995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572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33105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689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133147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680273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FROST+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ROM + OMDL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504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2192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Table 8">
                <a:extLst>
                  <a:ext uri="{FF2B5EF4-FFF2-40B4-BE49-F238E27FC236}">
                    <a16:creationId xmlns:a16="http://schemas.microsoft.com/office/drawing/2014/main" id="{3E40BA69-CC9C-DC62-7C96-D7F16BB604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0359778"/>
                  </p:ext>
                </p:extLst>
              </p:nvPr>
            </p:nvGraphicFramePr>
            <p:xfrm>
              <a:off x="730500" y="4946080"/>
              <a:ext cx="10730995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7572">
                      <a:extLst>
                        <a:ext uri="{9D8B030D-6E8A-4147-A177-3AD203B41FA5}">
                          <a16:colId xmlns:a16="http://schemas.microsoft.com/office/drawing/2014/main" val="4119479336"/>
                        </a:ext>
                      </a:extLst>
                    </a:gridCol>
                    <a:gridCol w="1433105">
                      <a:extLst>
                        <a:ext uri="{9D8B030D-6E8A-4147-A177-3AD203B41FA5}">
                          <a16:colId xmlns:a16="http://schemas.microsoft.com/office/drawing/2014/main" val="353548156"/>
                        </a:ext>
                      </a:extLst>
                    </a:gridCol>
                    <a:gridCol w="1736898">
                      <a:extLst>
                        <a:ext uri="{9D8B030D-6E8A-4147-A177-3AD203B41FA5}">
                          <a16:colId xmlns:a16="http://schemas.microsoft.com/office/drawing/2014/main" val="2019555251"/>
                        </a:ext>
                      </a:extLst>
                    </a:gridCol>
                    <a:gridCol w="2133147">
                      <a:extLst>
                        <a:ext uri="{9D8B030D-6E8A-4147-A177-3AD203B41FA5}">
                          <a16:colId xmlns:a16="http://schemas.microsoft.com/office/drawing/2014/main" val="1362549140"/>
                        </a:ext>
                      </a:extLst>
                    </a:gridCol>
                    <a:gridCol w="2680273">
                      <a:extLst>
                        <a:ext uri="{9D8B030D-6E8A-4147-A177-3AD203B41FA5}">
                          <a16:colId xmlns:a16="http://schemas.microsoft.com/office/drawing/2014/main" val="120124913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FROST+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92920" t="-11905" r="-458407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1606" t="-11905" r="-278102" b="-13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ROM + OMDL</a:t>
                          </a: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70364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Sparkle [CKM23]</a:t>
                          </a: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92920" t="-114634" r="-458407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41606" t="-114634" r="-278102" b="-3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ROM + DL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21925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0B5D4C22-6894-D884-0BB3-8EAB94133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0973" y="5527478"/>
            <a:ext cx="445591" cy="445591"/>
          </a:xfrm>
          <a:prstGeom prst="rect">
            <a:avLst/>
          </a:prstGeom>
        </p:spPr>
      </p:pic>
      <p:pic>
        <p:nvPicPr>
          <p:cNvPr id="34" name="Graphic 33" descr="Badge Tick1 with solid fill">
            <a:extLst>
              <a:ext uri="{FF2B5EF4-FFF2-40B4-BE49-F238E27FC236}">
                <a16:creationId xmlns:a16="http://schemas.microsoft.com/office/drawing/2014/main" id="{DED4AF42-4C59-1123-9FE3-48FEF07CE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0973" y="5004086"/>
            <a:ext cx="445591" cy="4455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8828B9-B2CA-725E-26BB-04AECF8564EA}"/>
              </a:ext>
            </a:extLst>
          </p:cNvPr>
          <p:cNvSpPr/>
          <p:nvPr/>
        </p:nvSpPr>
        <p:spPr>
          <a:xfrm>
            <a:off x="655852" y="4857026"/>
            <a:ext cx="10923435" cy="1228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E9F9D-0272-9DE0-FBE1-8CAC77F4FF48}"/>
              </a:ext>
            </a:extLst>
          </p:cNvPr>
          <p:cNvSpPr txBox="1"/>
          <p:nvPr/>
        </p:nvSpPr>
        <p:spPr>
          <a:xfrm>
            <a:off x="4534678" y="6068092"/>
            <a:ext cx="274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Statically secure</a:t>
            </a:r>
          </a:p>
        </p:txBody>
      </p:sp>
    </p:spTree>
    <p:extLst>
      <p:ext uri="{BB962C8B-B14F-4D97-AF65-F5344CB8AC3E}">
        <p14:creationId xmlns:p14="http://schemas.microsoft.com/office/powerpoint/2010/main" val="1191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"/>
  <p:tag name="PPSPLIT_SPLI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"/>
  <p:tag name="PPSPLIT_SPLI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"/>
  <p:tag name="PPSPLIT_SPLI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"/>
  <p:tag name="PPSPLIT_SPLI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5156</TotalTime>
  <Words>2960</Words>
  <Application>Microsoft Macintosh PowerPoint</Application>
  <PresentationFormat>Widescreen</PresentationFormat>
  <Paragraphs>541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Cambria Math</vt:lpstr>
      <vt:lpstr>Monaco</vt:lpstr>
      <vt:lpstr>Office Theme</vt:lpstr>
      <vt:lpstr>Glacius: Threshold Schnorr Signature from DDH with Full Adaptive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Das, Sourav</dc:creator>
  <cp:lastModifiedBy>Das, Sourav</cp:lastModifiedBy>
  <cp:revision>29</cp:revision>
  <dcterms:created xsi:type="dcterms:W3CDTF">2025-04-03T18:13:58Z</dcterms:created>
  <dcterms:modified xsi:type="dcterms:W3CDTF">2025-05-05T11:22:20Z</dcterms:modified>
</cp:coreProperties>
</file>