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07" r:id="rId3"/>
    <p:sldId id="314" r:id="rId4"/>
    <p:sldId id="269" r:id="rId5"/>
    <p:sldId id="301" r:id="rId6"/>
    <p:sldId id="262" r:id="rId7"/>
    <p:sldId id="277" r:id="rId8"/>
    <p:sldId id="317" r:id="rId9"/>
    <p:sldId id="274" r:id="rId10"/>
    <p:sldId id="280" r:id="rId11"/>
    <p:sldId id="312" r:id="rId12"/>
    <p:sldId id="281" r:id="rId13"/>
    <p:sldId id="298" r:id="rId14"/>
    <p:sldId id="308" r:id="rId15"/>
    <p:sldId id="286" r:id="rId16"/>
    <p:sldId id="310" r:id="rId17"/>
    <p:sldId id="299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5" y="3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917D-8E73-426D-960A-4B94FC8A9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584AE-5277-4D9E-84A2-48B6E3CEE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59AA7-3A95-4ADE-A5D7-54E3C42B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7A67B-F3B0-49EF-B1FE-21388CB1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3AEEA-E034-4764-8252-5226D1C2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6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FAAD-D397-4FEE-95A7-EC33FD5D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4C3AD-B1FC-40A0-9A64-B79A236A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B85BC-70F0-42C7-BB58-C48B38B05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EC0E4-ACD5-4A87-A73B-3F117E64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5B979-0E80-4D31-9B75-09D70F6F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39832-83F4-4EF2-891F-25EA11AF5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69692-573A-47EF-BB95-5870D0B2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B1FB-51E1-4ADA-A073-6B680557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00233-70D7-4890-A1BB-A8CABAAE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57D7C-DCA8-48B9-AB22-76E5A025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177B-4C93-4A89-80DC-E76AF89A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83A06-15AB-4530-8A06-4BA93D0FD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A2315-B997-405E-B844-FAEDC019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7BB4-1DAF-4471-8F58-319A3DD0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7B939-EB87-4242-81EE-CA620734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8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7591-8F38-4DDE-B928-48528D46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E4F6D-D955-48F9-A19D-9E1905E9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D4AC-C7CC-48FB-AFD9-3F430EFC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0391D-679C-488D-A126-AFCDE899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AA736-607A-4309-BD0E-47CBD678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DB1D-908E-4094-BBF7-82B37ECB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03DD-B6B5-4008-8907-68CE07F7E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15344-4676-4EEC-A3BB-9BACDA673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21CD6-BE1C-45AC-94FF-03FC58B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493F5-80A4-40A0-962A-51789E3A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0CF6-F118-413D-B7BE-332CE8F9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3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41B0B-0B75-4675-BFC6-C325EC57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47726-667A-499B-9D24-5A8A72997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B88D7-0F14-483E-B187-8B57F7308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2E407-95EE-454C-8ED9-39AFF2610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ED7B0-6425-40CD-BA9D-587339AB7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CF3CE-4324-4336-8918-F6E0EC7E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89FA0-9F6A-44E4-AE78-1B4D7F0E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9D710-8F08-48D9-B0F5-C3251031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3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C9DC-8C00-4371-A5C9-5179F4E6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D02CB-2216-4C35-8EE1-C4809A47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E4666-C94D-48DA-BE88-9659F07B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E1C17-E320-4884-BB98-845A73DE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DD244-C9AF-4623-B06E-A63C0BE7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1117C-AD76-4DBB-A5E4-24086210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75654-AA28-4DB1-83B0-352DC067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5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87DE-C085-4970-9741-0A08B182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6822-B2AF-4993-AF8A-CD6210F83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48302-877D-424E-B80C-85188295D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DBFC7-6B16-493D-B76F-7F424F93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7FC73-1976-4735-B5D6-1796D75E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3AE84-E93D-47BF-846F-F419EF13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1EF7-C21F-4DDE-A9A7-60F05EAB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5984FA-6396-4523-A10E-5DDBA655F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CFF49-073B-413F-8D48-BF4A2F31D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A15CE-2A58-45DB-B794-CEA11376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4041A-08F1-424C-B8C3-676EFEFD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1F9D0-4B7E-4F21-9530-4B9DE8B6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90ACF1-379A-45DE-88F4-09A16836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E5990-1565-4112-B16D-5C4865426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4046A-835C-42EB-ACE5-006B0069E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0CB2C-74CD-4690-80B8-1BEFBE8A2AAC}" type="datetimeFigureOut">
              <a:rPr lang="en-US" smtClean="0"/>
              <a:t>2025-05-05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1C6B3-9511-49DB-A52B-31E9D1C01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ACB0-B793-4C1B-9781-AA8636695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C3E3A-E5F9-446A-9D4F-FFF566E6E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8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529" y="218501"/>
            <a:ext cx="5901871" cy="3494315"/>
          </a:xfrm>
        </p:spPr>
        <p:txBody>
          <a:bodyPr>
            <a:noAutofit/>
          </a:bodyPr>
          <a:lstStyle/>
          <a:p>
            <a:r>
              <a:rPr lang="en-US" dirty="0"/>
              <a:t>Fine-Grained Complexity </a:t>
            </a:r>
            <a:br>
              <a:rPr lang="en-US" dirty="0"/>
            </a:br>
            <a:r>
              <a:rPr lang="en-US" dirty="0"/>
              <a:t>in a World without Cryptography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3887756"/>
            <a:ext cx="10261600" cy="2754346"/>
          </a:xfrm>
        </p:spPr>
        <p:txBody>
          <a:bodyPr>
            <a:normAutofit/>
          </a:bodyPr>
          <a:lstStyle/>
          <a:p>
            <a:r>
              <a:rPr lang="en-US" dirty="0" err="1"/>
              <a:t>Yizhi</a:t>
            </a:r>
            <a:r>
              <a:rPr lang="en-US" dirty="0"/>
              <a:t> Huang (Columbia)</a:t>
            </a:r>
          </a:p>
          <a:p>
            <a:r>
              <a:rPr lang="en-US" dirty="0"/>
              <a:t>Joint work with Josh Alman (Columbia) and Kevin Yeo (Columbia &amp; Google)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757557" y="3773715"/>
            <a:ext cx="3695700" cy="389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Picture made by Josh using </a:t>
            </a:r>
            <a:r>
              <a:rPr lang="en-US" sz="1600" dirty="0" err="1"/>
              <a:t>ChatGPT</a:t>
            </a:r>
            <a:endParaRPr lang="en-US" sz="1600" dirty="0"/>
          </a:p>
        </p:txBody>
      </p:sp>
      <p:pic>
        <p:nvPicPr>
          <p:cNvPr id="1029" name="Picture 5" descr="https://sdmntprsouthcentralus.oaiusercontent.com/files/00000000-ed44-61f7-b042-7664bdd0fea3/raw?se=2025-04-14T04%3A26%3A17Z&amp;sp=r&amp;sv=2024-08-04&amp;sr=b&amp;scid=0bfc3d7e-6ce3-52ff-89ae-24985fe15875&amp;skoid=ae70be19-8043-4428-a990-27c58b478304&amp;sktid=a48cca56-e6da-484e-a814-9c849652bcb3&amp;skt=2025-04-13T21%3A14%3A23Z&amp;ske=2025-04-14T21%3A14%3A23Z&amp;sks=b&amp;skv=2024-08-04&amp;sig=pMbTBYQ1DhDbnLuTcoYGzRADEK20Ym2qyt6jolsJNVc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0"/>
            <a:ext cx="5660571" cy="37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AF853-B6A4-4368-A5CC-0B06B6E1D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 b="12200"/>
          <a:stretch/>
        </p:blipFill>
        <p:spPr>
          <a:xfrm>
            <a:off x="3526762" y="4731002"/>
            <a:ext cx="1735702" cy="2145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AB3AC4-B0BE-4409-A8DF-29780483F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11792" r="21746" b="41406"/>
          <a:stretch/>
        </p:blipFill>
        <p:spPr>
          <a:xfrm>
            <a:off x="6790804" y="4744062"/>
            <a:ext cx="1646904" cy="21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38DB-1409-4EB1-9CD0-A9C65F2F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of this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EF19E-2CDB-4680-9946-64979C0B5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6531"/>
                <a:ext cx="11353800" cy="47004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 summarize:</a:t>
                </a:r>
              </a:p>
              <a:p>
                <a:r>
                  <a:rPr lang="en-US" dirty="0"/>
                  <a:t>Even if there is no </a:t>
                </a:r>
                <a:r>
                  <a:rPr lang="en-US" dirty="0">
                    <a:solidFill>
                      <a:srgbClr val="0070C0"/>
                    </a:solidFill>
                  </a:rPr>
                  <a:t>usual crypto</a:t>
                </a:r>
                <a:r>
                  <a:rPr lang="en-US" dirty="0"/>
                  <a:t>, could still hope for </a:t>
                </a:r>
                <a:r>
                  <a:rPr lang="en-US" dirty="0">
                    <a:solidFill>
                      <a:srgbClr val="00B050"/>
                    </a:solidFill>
                  </a:rPr>
                  <a:t>fine-grained crypto</a:t>
                </a:r>
              </a:p>
              <a:p>
                <a:r>
                  <a:rPr lang="en-US" dirty="0"/>
                  <a:t>Constructions of </a:t>
                </a:r>
                <a:r>
                  <a:rPr lang="en-US" dirty="0">
                    <a:solidFill>
                      <a:srgbClr val="00B050"/>
                    </a:solidFill>
                  </a:rPr>
                  <a:t>fine-grained crypto </a:t>
                </a:r>
                <a:r>
                  <a:rPr lang="en-US" dirty="0"/>
                  <a:t>based on </a:t>
                </a:r>
                <a:r>
                  <a:rPr lang="en-US" dirty="0">
                    <a:solidFill>
                      <a:srgbClr val="FF0000"/>
                    </a:solidFill>
                  </a:rPr>
                  <a:t>fine-grained assumptions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Our main question:</a:t>
                </a:r>
              </a:p>
              <a:p>
                <a:pPr marL="0" indent="0">
                  <a:buNone/>
                </a:pPr>
                <a:r>
                  <a:rPr lang="en-US" dirty="0"/>
                  <a:t>What happens to </a:t>
                </a:r>
                <a:r>
                  <a:rPr lang="en-US" dirty="0">
                    <a:solidFill>
                      <a:srgbClr val="FF0000"/>
                    </a:solidFill>
                  </a:rPr>
                  <a:t>fine-grained complexity </a:t>
                </a:r>
                <a:r>
                  <a:rPr lang="en-US" dirty="0"/>
                  <a:t>if there is no </a:t>
                </a:r>
                <a:r>
                  <a:rPr lang="en-US" dirty="0">
                    <a:solidFill>
                      <a:srgbClr val="0070C0"/>
                    </a:solidFill>
                  </a:rPr>
                  <a:t>usual crypto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Our results: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no </a:t>
                </a:r>
                <a:r>
                  <a:rPr lang="en-US" dirty="0">
                    <a:solidFill>
                      <a:srgbClr val="0070C0"/>
                    </a:solidFill>
                  </a:rPr>
                  <a:t>OWF</a:t>
                </a:r>
                <a:r>
                  <a:rPr lang="en-US" dirty="0"/>
                  <a:t>, then </a:t>
                </a:r>
                <a:r>
                  <a:rPr lang="en-US" dirty="0">
                    <a:solidFill>
                      <a:srgbClr val="FF0000"/>
                    </a:solidFill>
                  </a:rPr>
                  <a:t>Avg-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-SUM conjecture </a:t>
                </a:r>
                <a:r>
                  <a:rPr lang="en-US" dirty="0"/>
                  <a:t>is false (for sufficiently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Faster </a:t>
                </a:r>
                <a:r>
                  <a:rPr lang="en-US" dirty="0">
                    <a:solidFill>
                      <a:srgbClr val="0070C0"/>
                    </a:solidFill>
                  </a:rPr>
                  <a:t>discrete log algorithms </a:t>
                </a:r>
                <a:r>
                  <a:rPr lang="en-US" dirty="0" err="1"/>
                  <a:t>iff</a:t>
                </a:r>
                <a:r>
                  <a:rPr lang="en-US" dirty="0"/>
                  <a:t> there are certain </a:t>
                </a:r>
                <a:r>
                  <a:rPr lang="en-US" dirty="0">
                    <a:solidFill>
                      <a:srgbClr val="FF0000"/>
                    </a:solidFill>
                  </a:rPr>
                  <a:t>fine-grained reductions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EF19E-2CDB-4680-9946-64979C0B5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6531"/>
                <a:ext cx="11353800" cy="4700432"/>
              </a:xfrm>
              <a:blipFill>
                <a:blip r:embed="rId2"/>
                <a:stretch>
                  <a:fillRect l="-1128" t="-2853" b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1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6234-4C6C-4BBC-99C1-9EEB60C2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76BF8-4DAB-4078-8312-2D3CA40C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Motivation and background</a:t>
            </a:r>
          </a:p>
          <a:p>
            <a:r>
              <a:rPr lang="en-US" dirty="0">
                <a:solidFill>
                  <a:srgbClr val="FF0000"/>
                </a:solidFill>
              </a:rPr>
              <a:t>Our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7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2D16-8816-47A7-A68F-38DE5073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4982F-81B0-4899-9357-F65D10F07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Theorem.</a:t>
                </a:r>
              </a:p>
              <a:p>
                <a:pPr marL="0" indent="0">
                  <a:buNone/>
                </a:pPr>
                <a:r>
                  <a:rPr lang="en-US" dirty="0"/>
                  <a:t>If no OWF, then Avg-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conjecture is false (for sufficiently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Holds also for other fine-grained problems that have a “</a:t>
                </a:r>
                <a:r>
                  <a:rPr lang="en-US" dirty="0">
                    <a:solidFill>
                      <a:srgbClr val="FF0000"/>
                    </a:solidFill>
                  </a:rPr>
                  <a:t>planting algorithm</a:t>
                </a:r>
                <a:r>
                  <a:rPr lang="en-US" dirty="0"/>
                  <a:t>” (with certain properties)</a:t>
                </a:r>
              </a:p>
              <a:p>
                <a:pPr lvl="1"/>
                <a:r>
                  <a:rPr lang="en-US" dirty="0"/>
                  <a:t>E.g. Zero-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  <a:p>
                <a:pPr lvl="1"/>
                <a:r>
                  <a:rPr lang="en-US" dirty="0"/>
                  <a:t>Planting algorithm: an algorithm to generate YES </a:t>
                </a:r>
                <a:r>
                  <a:rPr lang="en-US"/>
                  <a:t>instances that </a:t>
                </a:r>
                <a:r>
                  <a:rPr lang="en-US" dirty="0"/>
                  <a:t>have a given solution</a:t>
                </a:r>
              </a:p>
              <a:p>
                <a:endParaRPr lang="en-US" dirty="0"/>
              </a:p>
              <a:p>
                <a:r>
                  <a:rPr lang="en-US" dirty="0"/>
                  <a:t>If no OWF, known fine-grained cryptography constructions have </a:t>
                </a:r>
                <a:r>
                  <a:rPr lang="en-US" dirty="0">
                    <a:solidFill>
                      <a:srgbClr val="FF0000"/>
                    </a:solidFill>
                  </a:rPr>
                  <a:t>limitations in security</a:t>
                </a:r>
              </a:p>
              <a:p>
                <a:pPr lvl="1"/>
                <a:r>
                  <a:rPr lang="en-US" dirty="0"/>
                  <a:t>Fine-grained OWF in [LLV’19] is not secure against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-time adversary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A4982F-81B0-4899-9357-F65D10F07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350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90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4E79-04CA-4FA1-9034-CCEC5A62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F68B9-6B3F-4312-A8FA-E48004BA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Contrapositive: If Avg-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time, then OWF exist</a:t>
                </a:r>
              </a:p>
              <a:p>
                <a:pPr lvl="1"/>
                <a:r>
                  <a:rPr lang="en-US" dirty="0"/>
                  <a:t>Avg-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conjectured to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/2⌉</m:t>
                        </m:r>
                      </m:sup>
                    </m:sSup>
                  </m:oMath>
                </a14:m>
                <a:r>
                  <a:rPr lang="en-US" dirty="0"/>
                  <a:t> time!</a:t>
                </a:r>
              </a:p>
              <a:p>
                <a:endParaRPr lang="en-US" dirty="0"/>
              </a:p>
              <a:p>
                <a:r>
                  <a:rPr lang="en-US" dirty="0"/>
                  <a:t>Basing </a:t>
                </a:r>
                <a:r>
                  <a:rPr lang="en-US" dirty="0">
                    <a:solidFill>
                      <a:srgbClr val="FF0000"/>
                    </a:solidFill>
                  </a:rPr>
                  <a:t>usual</a:t>
                </a:r>
                <a:r>
                  <a:rPr lang="en-US" dirty="0"/>
                  <a:t> cryptography on </a:t>
                </a:r>
                <a:r>
                  <a:rPr lang="en-US" dirty="0">
                    <a:solidFill>
                      <a:srgbClr val="FF0000"/>
                    </a:solidFill>
                  </a:rPr>
                  <a:t>fine-grained</a:t>
                </a:r>
                <a:r>
                  <a:rPr lang="en-US" dirty="0"/>
                  <a:t> complexity 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F68B9-6B3F-4312-A8FA-E48004BA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8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14509-BF2A-427C-9458-5642235A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085D-CC00-466B-A1F6-55156F154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4010" cy="4351338"/>
          </a:xfrm>
        </p:spPr>
        <p:txBody>
          <a:bodyPr/>
          <a:lstStyle/>
          <a:p>
            <a:r>
              <a:rPr lang="en-US" dirty="0"/>
              <a:t>Recall: Fine-grained complexity studies </a:t>
            </a:r>
            <a:r>
              <a:rPr lang="en-US" dirty="0">
                <a:solidFill>
                  <a:srgbClr val="0070C0"/>
                </a:solidFill>
              </a:rPr>
              <a:t>fine-grained reductions</a:t>
            </a:r>
            <a:r>
              <a:rPr lang="en-US" dirty="0"/>
              <a:t> between various problems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Our result: Cryptography can give a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</a:t>
            </a:r>
            <a:r>
              <a:rPr lang="en-US" dirty="0">
                <a:solidFill>
                  <a:srgbClr val="0070C0"/>
                </a:solidFill>
              </a:rPr>
              <a:t>fine-grained reductions</a:t>
            </a:r>
          </a:p>
        </p:txBody>
      </p:sp>
    </p:spTree>
    <p:extLst>
      <p:ext uri="{BB962C8B-B14F-4D97-AF65-F5344CB8AC3E}">
        <p14:creationId xmlns:p14="http://schemas.microsoft.com/office/powerpoint/2010/main" val="2767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119456-4C20-4E2B-8B78-6FDA3B1907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-CYC</a:t>
                </a:r>
                <a:r>
                  <a:rPr lang="en-US" baseline="30000" dirty="0"/>
                  <a:t>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119456-4C20-4E2B-8B78-6FDA3B1907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3AF1C-FE35-4EAE-9C7E-AC6C29FCC9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4693"/>
                <a:ext cx="10706878" cy="4532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lists of elements of a cyclic group G, find one element from each list so that their product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Same structure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with different underlying group</a:t>
                </a:r>
              </a:p>
              <a:p>
                <a:pPr lvl="1"/>
                <a:r>
                  <a:rPr lang="en-US" dirty="0"/>
                  <a:t>Generalization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(where 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But unclear if they have same hardness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3AF1C-FE35-4EAE-9C7E-AC6C29FCC9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4693"/>
                <a:ext cx="10706878" cy="4532270"/>
              </a:xfrm>
              <a:blipFill>
                <a:blip r:embed="rId3"/>
                <a:stretch>
                  <a:fillRect l="-1196" t="-2288" r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4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FEF4-7676-4FAC-A88E-354307C4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7313D-3F8A-4E06-A8AA-BC0380D5E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7385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Theorem.</a:t>
                </a:r>
              </a:p>
              <a:p>
                <a:pPr marL="0" indent="0">
                  <a:buNone/>
                </a:pPr>
                <a:r>
                  <a:rPr lang="en-US" dirty="0"/>
                  <a:t>The existence of the following two are </a:t>
                </a:r>
                <a:r>
                  <a:rPr lang="en-US" dirty="0">
                    <a:solidFill>
                      <a:srgbClr val="FF0000"/>
                    </a:solidFill>
                  </a:rPr>
                  <a:t>equivalent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fine-grained reduction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-CYC</a:t>
                </a:r>
                <a:r>
                  <a:rPr lang="en-US" baseline="30000" dirty="0"/>
                  <a:t>G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1/2−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-time </a:t>
                </a:r>
                <a:r>
                  <a:rPr lang="en-US" dirty="0">
                    <a:solidFill>
                      <a:srgbClr val="FF0000"/>
                    </a:solidFill>
                  </a:rPr>
                  <a:t>algorithm for discrete log </a:t>
                </a:r>
                <a:r>
                  <a:rPr lang="en-US" dirty="0"/>
                  <a:t>over 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7313D-3F8A-4E06-A8AA-BC0380D5E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73853" cy="4351338"/>
              </a:xfrm>
              <a:blipFill>
                <a:blip r:embed="rId2"/>
                <a:stretch>
                  <a:fillRect l="-108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57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3643-668B-40DD-BF31-9DF3258A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AC2CA-60E5-41DE-A7AC-04CCBB19E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barrier for reducing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-CYC</a:t>
                </a:r>
                <a:r>
                  <a:rPr lang="en-US" baseline="30000" dirty="0"/>
                  <a:t>G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-SUM, if G is a group in which we believe discrete log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-hard</a:t>
                </a:r>
              </a:p>
              <a:p>
                <a:pPr lvl="1"/>
                <a:r>
                  <a:rPr lang="en-US" dirty="0"/>
                  <a:t>e.g. G is some elliptic curve group</a:t>
                </a:r>
              </a:p>
              <a:p>
                <a:endParaRPr lang="en-US" dirty="0"/>
              </a:p>
              <a:p>
                <a:r>
                  <a:rPr lang="en-US" dirty="0"/>
                  <a:t>Fine-grained equivalence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-CYC</a:t>
                </a:r>
                <a:r>
                  <a:rPr lang="en-US" baseline="30000" dirty="0"/>
                  <a:t>G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implies faster-than-known DLOG</a:t>
                </a:r>
                <a:r>
                  <a:rPr lang="en-US" baseline="30000" dirty="0"/>
                  <a:t>G</a:t>
                </a:r>
                <a:r>
                  <a:rPr lang="en-US" dirty="0"/>
                  <a:t> algorithms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-SUM-like problems, the underlying group structure seems essential for understanding the hardness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AC2CA-60E5-41DE-A7AC-04CCBB19E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2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further generalize these results?</a:t>
                </a:r>
              </a:p>
              <a:p>
                <a:pPr lvl="1"/>
                <a:r>
                  <a:rPr lang="en-US" dirty="0"/>
                  <a:t>Show more conjectures are false if there are no OWFs</a:t>
                </a:r>
              </a:p>
              <a:p>
                <a:pPr lvl="1"/>
                <a:r>
                  <a:rPr lang="en-US" dirty="0"/>
                  <a:t>Show more barriers to fine-grained reductions via crypto</a:t>
                </a:r>
              </a:p>
              <a:p>
                <a:endParaRPr lang="en-US" dirty="0"/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conjecture is false for all big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Does this imply anything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-SUM?</a:t>
                </a:r>
              </a:p>
              <a:p>
                <a:endParaRPr lang="en-US" dirty="0"/>
              </a:p>
              <a:p>
                <a:r>
                  <a:rPr lang="en-US" dirty="0"/>
                  <a:t>One version of this question: Suppose you can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Can you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-SUM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1.99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time?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4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6234-4C6C-4BBC-99C1-9EEB60C2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76BF8-4DAB-4078-8312-2D3CA40C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Motivation and background</a:t>
            </a:r>
          </a:p>
          <a:p>
            <a:r>
              <a:rPr lang="en-US" dirty="0"/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124522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3295F8-3727-40DF-9D64-B3054AD693D2}"/>
              </a:ext>
            </a:extLst>
          </p:cNvPr>
          <p:cNvSpPr/>
          <p:nvPr/>
        </p:nvSpPr>
        <p:spPr>
          <a:xfrm>
            <a:off x="6369699" y="1281402"/>
            <a:ext cx="5231363" cy="5494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B3277C-BF1D-4A2D-AE7B-6AB132C27150}"/>
              </a:ext>
            </a:extLst>
          </p:cNvPr>
          <p:cNvSpPr/>
          <p:nvPr/>
        </p:nvSpPr>
        <p:spPr>
          <a:xfrm>
            <a:off x="590939" y="1281402"/>
            <a:ext cx="5231362" cy="5494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DE3CEF-9AF0-44F9-B901-1517547C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32"/>
            <a:ext cx="10515600" cy="1325563"/>
          </a:xfrm>
        </p:spPr>
        <p:txBody>
          <a:bodyPr/>
          <a:lstStyle/>
          <a:p>
            <a:r>
              <a:rPr lang="en-US" dirty="0"/>
              <a:t>Usual vs. fine-grained cryptography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8001E-E426-4721-8C62-93E298C33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266" y="1397394"/>
            <a:ext cx="2668707" cy="436609"/>
          </a:xfrm>
        </p:spPr>
        <p:txBody>
          <a:bodyPr>
            <a:normAutofit/>
          </a:bodyPr>
          <a:lstStyle/>
          <a:p>
            <a:r>
              <a:rPr lang="en-US" dirty="0"/>
              <a:t>Usual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6A45B74-836D-4CA5-9A87-9CEF52356F2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0940" y="2027853"/>
                <a:ext cx="5231362" cy="436059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protocol that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time</a:t>
                </a:r>
              </a:p>
              <a:p>
                <a:r>
                  <a:rPr lang="en-US" dirty="0"/>
                  <a:t>S</a:t>
                </a:r>
                <a:r>
                  <a:rPr lang="en-US" b="0" dirty="0"/>
                  <a:t>ecure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-time adversaries for </a:t>
                </a:r>
                <a:r>
                  <a:rPr lang="en-US" dirty="0">
                    <a:solidFill>
                      <a:srgbClr val="FF0000"/>
                    </a:solidFill>
                  </a:rPr>
                  <a:t>any</a:t>
                </a:r>
                <a:r>
                  <a:rPr lang="en-US" dirty="0"/>
                  <a:t>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Can be built from a wide range of standard assumptions: </a:t>
                </a:r>
              </a:p>
              <a:p>
                <a:pPr lvl="1"/>
                <a:r>
                  <a:rPr lang="en-US" dirty="0"/>
                  <a:t>OWFs</a:t>
                </a:r>
              </a:p>
              <a:p>
                <a:pPr lvl="1"/>
                <a:r>
                  <a:rPr lang="en-US" dirty="0"/>
                  <a:t>Number theory problems (factoring, discrete log, RSA, ...)</a:t>
                </a:r>
              </a:p>
              <a:p>
                <a:pPr lvl="1"/>
                <a:r>
                  <a:rPr lang="en-US" dirty="0"/>
                  <a:t>Lattice problems (LPN, SVP, …)</a:t>
                </a:r>
              </a:p>
              <a:p>
                <a:pPr lvl="1"/>
                <a:r>
                  <a:rPr lang="en-US" dirty="0"/>
                  <a:t>Etc.</a:t>
                </a:r>
              </a:p>
              <a:p>
                <a:endParaRPr lang="en-US" dirty="0"/>
              </a:p>
              <a:p>
                <a:r>
                  <a:rPr lang="en-US" dirty="0"/>
                  <a:t>What if all these assumptions are false?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6A45B74-836D-4CA5-9A87-9CEF52356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0940" y="2027853"/>
                <a:ext cx="5231362" cy="4360592"/>
              </a:xfrm>
              <a:blipFill>
                <a:blip r:embed="rId2"/>
                <a:stretch>
                  <a:fillRect l="-1632" t="-3217" r="-1748"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E73143-FFD6-4ADA-87F2-7EC0DBB97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3535" y="1400857"/>
            <a:ext cx="3503689" cy="436609"/>
          </a:xfrm>
        </p:spPr>
        <p:txBody>
          <a:bodyPr>
            <a:normAutofit/>
          </a:bodyPr>
          <a:lstStyle/>
          <a:p>
            <a:r>
              <a:rPr lang="en-US" dirty="0"/>
              <a:t>Fine-grained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B485088-824B-4C72-B4A2-95A79C48553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369699" y="2027853"/>
                <a:ext cx="5231362" cy="436059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protocol that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time</a:t>
                </a:r>
              </a:p>
              <a:p>
                <a:r>
                  <a:rPr lang="en-US" dirty="0"/>
                  <a:t>S</a:t>
                </a:r>
                <a:r>
                  <a:rPr lang="en-US" b="0" dirty="0"/>
                  <a:t>ecure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-time adversaries for </a:t>
                </a:r>
                <a:r>
                  <a:rPr lang="en-US" dirty="0">
                    <a:solidFill>
                      <a:srgbClr val="FF0000"/>
                    </a:solidFill>
                  </a:rPr>
                  <a:t>some</a:t>
                </a:r>
                <a:r>
                  <a:rPr lang="en-US" dirty="0"/>
                  <a:t>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0" dirty="0"/>
                  <a:t>Might be possible even if P = NP</a:t>
                </a:r>
              </a:p>
              <a:p>
                <a:endParaRPr lang="en-US" dirty="0"/>
              </a:p>
              <a:p>
                <a:r>
                  <a:rPr lang="en-US" b="0" dirty="0"/>
                  <a:t>What assumptions should we use?</a:t>
                </a:r>
              </a:p>
              <a:p>
                <a:pPr lvl="1"/>
                <a:r>
                  <a:rPr lang="en-US" dirty="0"/>
                  <a:t>Assumptions from fine-grained complexity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B485088-824B-4C72-B4A2-95A79C485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369699" y="2027853"/>
                <a:ext cx="5231362" cy="4360592"/>
              </a:xfrm>
              <a:blipFill>
                <a:blip r:embed="rId3"/>
                <a:stretch>
                  <a:fillRect l="-1632" t="-3217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1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complexity brief intro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9947988" cy="51673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Studies hardness of </a:t>
                </a:r>
                <a:r>
                  <a:rPr lang="en-US" dirty="0">
                    <a:solidFill>
                      <a:srgbClr val="FF0000"/>
                    </a:solidFill>
                  </a:rPr>
                  <a:t>problems in P</a:t>
                </a:r>
              </a:p>
              <a:p>
                <a:r>
                  <a:rPr lang="en-US" dirty="0"/>
                  <a:t>Many problems are known to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-time algorithm, but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-time algorithms are known</a:t>
                </a:r>
              </a:p>
              <a:p>
                <a:r>
                  <a:rPr lang="en-US" dirty="0"/>
                  <a:t>Fine-grained </a:t>
                </a:r>
                <a:r>
                  <a:rPr lang="en-US" dirty="0">
                    <a:solidFill>
                      <a:srgbClr val="FF0000"/>
                    </a:solidFill>
                  </a:rPr>
                  <a:t>reductions</a:t>
                </a:r>
                <a:r>
                  <a:rPr lang="en-US" dirty="0"/>
                  <a:t> to relate hardness of these different problems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9947988" cy="5167311"/>
              </a:xfrm>
              <a:blipFill>
                <a:blip r:embed="rId2"/>
                <a:stretch>
                  <a:fillRect l="-1288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2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D6108D-3881-4F62-A262-E7C2773A15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D6108D-3881-4F62-A262-E7C2773A1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B6C398-E6D1-4B7A-8133-993862D07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407"/>
                <a:ext cx="10515600" cy="52347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lists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integers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find one integer from each list such that they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E.g.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B6C398-E6D1-4B7A-8133-993862D07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407"/>
                <a:ext cx="10515600" cy="5234786"/>
              </a:xfrm>
              <a:blipFill>
                <a:blip r:embed="rId3"/>
                <a:stretch>
                  <a:fillRect l="-1217" t="-1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96496FB-1241-49E8-956B-2AFFE9D9E5D3}"/>
              </a:ext>
            </a:extLst>
          </p:cNvPr>
          <p:cNvSpPr txBox="1"/>
          <p:nvPr/>
        </p:nvSpPr>
        <p:spPr>
          <a:xfrm>
            <a:off x="2155371" y="2362290"/>
            <a:ext cx="7881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[22,	12,	5,	8]		 k = 3, n = 4, m = 29</a:t>
            </a:r>
          </a:p>
          <a:p>
            <a:r>
              <a:rPr lang="en-US" sz="2800" dirty="0"/>
              <a:t>[22,	8,	13,	10]		</a:t>
            </a:r>
          </a:p>
          <a:p>
            <a:r>
              <a:rPr lang="en-US" sz="2800" dirty="0"/>
              <a:t>[8,	13,	16,	12]		</a:t>
            </a:r>
          </a:p>
        </p:txBody>
      </p:sp>
    </p:spTree>
    <p:extLst>
      <p:ext uri="{BB962C8B-B14F-4D97-AF65-F5344CB8AC3E}">
        <p14:creationId xmlns:p14="http://schemas.microsoft.com/office/powerpoint/2010/main" val="9241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D6108D-3881-4F62-A262-E7C2773A15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D6108D-3881-4F62-A262-E7C2773A1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B6C398-E6D1-4B7A-8133-993862D07C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407"/>
                <a:ext cx="10515600" cy="52347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lists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integers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find one integer from each list such that they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E.g.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Best known algorithm: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⌈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⌉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-SUM conjecture: cannot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b="0" dirty="0"/>
                  <a:t> time</a:t>
                </a:r>
              </a:p>
              <a:p>
                <a:r>
                  <a:rPr lang="en-US" dirty="0"/>
                  <a:t>Avg-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-SUM conjecture: even in average-case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B6C398-E6D1-4B7A-8133-993862D07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407"/>
                <a:ext cx="10515600" cy="5234786"/>
              </a:xfrm>
              <a:blipFill>
                <a:blip r:embed="rId3"/>
                <a:stretch>
                  <a:fillRect l="-1217" t="-1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96496FB-1241-49E8-956B-2AFFE9D9E5D3}"/>
              </a:ext>
            </a:extLst>
          </p:cNvPr>
          <p:cNvSpPr txBox="1"/>
          <p:nvPr/>
        </p:nvSpPr>
        <p:spPr>
          <a:xfrm>
            <a:off x="2155371" y="2362290"/>
            <a:ext cx="7881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[22,	12,	</a:t>
            </a:r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US" sz="2800" dirty="0"/>
              <a:t>,	8]		 k = 3, n = 4, m = 29</a:t>
            </a:r>
          </a:p>
          <a:p>
            <a:r>
              <a:rPr lang="en-US" sz="2800" dirty="0"/>
              <a:t>[22,	</a:t>
            </a:r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n-US" sz="2800" dirty="0"/>
              <a:t>,	13,	10]		</a:t>
            </a:r>
          </a:p>
          <a:p>
            <a:r>
              <a:rPr lang="en-US" sz="2800" dirty="0"/>
              <a:t>[8,	13,	</a:t>
            </a:r>
            <a:r>
              <a:rPr lang="en-US" sz="2800" dirty="0">
                <a:solidFill>
                  <a:srgbClr val="FF0000"/>
                </a:solidFill>
              </a:rPr>
              <a:t>16</a:t>
            </a:r>
            <a:r>
              <a:rPr lang="en-US" sz="2800" dirty="0"/>
              <a:t>,	12]		</a:t>
            </a:r>
          </a:p>
        </p:txBody>
      </p:sp>
    </p:spTree>
    <p:extLst>
      <p:ext uri="{BB962C8B-B14F-4D97-AF65-F5344CB8AC3E}">
        <p14:creationId xmlns:p14="http://schemas.microsoft.com/office/powerpoint/2010/main" val="4462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conjecture applications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458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Conjecture used to prove hardness of many problems through a web of </a:t>
                </a:r>
                <a:r>
                  <a:rPr lang="en-US" dirty="0">
                    <a:solidFill>
                      <a:srgbClr val="FF0000"/>
                    </a:solidFill>
                  </a:rPr>
                  <a:t>fine-grained reductions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Gajentaan</a:t>
                </a:r>
                <a:r>
                  <a:rPr lang="en-US" dirty="0">
                    <a:solidFill>
                      <a:srgbClr val="0070C0"/>
                    </a:solidFill>
                  </a:rPr>
                  <a:t>, Overmars, `95] </a:t>
                </a:r>
                <a:r>
                  <a:rPr lang="en-US" dirty="0"/>
                  <a:t>originally used in computational geometry</a:t>
                </a:r>
              </a:p>
              <a:p>
                <a:pPr lvl="1"/>
                <a:r>
                  <a:rPr lang="en-US" dirty="0"/>
                  <a:t>3 points on a line, separator line, motion planning, …</a:t>
                </a:r>
              </a:p>
              <a:p>
                <a:r>
                  <a:rPr lang="en-US" dirty="0"/>
                  <a:t>Problems about finding/listing triangles in a Graph </a:t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Vassilevska</a:t>
                </a:r>
                <a:r>
                  <a:rPr lang="en-US" dirty="0">
                    <a:solidFill>
                      <a:srgbClr val="0070C0"/>
                    </a:solidFill>
                  </a:rPr>
                  <a:t> Williams, Williams, `09], [</a:t>
                </a:r>
                <a:r>
                  <a:rPr lang="en-US" dirty="0" err="1">
                    <a:solidFill>
                      <a:srgbClr val="0070C0"/>
                    </a:solidFill>
                  </a:rPr>
                  <a:t>Pătraşcu</a:t>
                </a:r>
                <a:r>
                  <a:rPr lang="en-US" dirty="0">
                    <a:solidFill>
                      <a:srgbClr val="0070C0"/>
                    </a:solidFill>
                  </a:rPr>
                  <a:t>, `10], [</a:t>
                </a:r>
                <a:r>
                  <a:rPr lang="en-US" dirty="0" err="1">
                    <a:solidFill>
                      <a:srgbClr val="0070C0"/>
                    </a:solidFill>
                  </a:rPr>
                  <a:t>Kopelowitz</a:t>
                </a:r>
                <a:r>
                  <a:rPr lang="en-US" dirty="0">
                    <a:solidFill>
                      <a:srgbClr val="0070C0"/>
                    </a:solidFill>
                  </a:rPr>
                  <a:t>, Pettie, </a:t>
                </a:r>
                <a:r>
                  <a:rPr lang="en-US" dirty="0" err="1">
                    <a:solidFill>
                      <a:srgbClr val="0070C0"/>
                    </a:solidFill>
                  </a:rPr>
                  <a:t>Porat</a:t>
                </a:r>
                <a:r>
                  <a:rPr lang="en-US" dirty="0">
                    <a:solidFill>
                      <a:srgbClr val="0070C0"/>
                    </a:solidFill>
                  </a:rPr>
                  <a:t>, `16], …</a:t>
                </a:r>
              </a:p>
              <a:p>
                <a:r>
                  <a:rPr lang="en-US" dirty="0"/>
                  <a:t>Dynamic Graph Problems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Abboud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Vassilevska</a:t>
                </a:r>
                <a:r>
                  <a:rPr lang="en-US" dirty="0">
                    <a:solidFill>
                      <a:srgbClr val="0070C0"/>
                    </a:solidFill>
                  </a:rPr>
                  <a:t> Williams, `14], …</a:t>
                </a:r>
              </a:p>
              <a:p>
                <a:r>
                  <a:rPr lang="en-US" dirty="0"/>
                  <a:t>Etc.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45800" cy="4351338"/>
              </a:xfrm>
              <a:blipFill>
                <a:blip r:embed="rId3"/>
                <a:stretch>
                  <a:fillRect l="-1180" t="-2241" r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43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3295F8-3727-40DF-9D64-B3054AD693D2}"/>
              </a:ext>
            </a:extLst>
          </p:cNvPr>
          <p:cNvSpPr/>
          <p:nvPr/>
        </p:nvSpPr>
        <p:spPr>
          <a:xfrm>
            <a:off x="6369699" y="1281402"/>
            <a:ext cx="5231363" cy="5494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B3277C-BF1D-4A2D-AE7B-6AB132C27150}"/>
              </a:ext>
            </a:extLst>
          </p:cNvPr>
          <p:cNvSpPr/>
          <p:nvPr/>
        </p:nvSpPr>
        <p:spPr>
          <a:xfrm>
            <a:off x="590939" y="1281402"/>
            <a:ext cx="5231362" cy="5494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DE3CEF-9AF0-44F9-B901-1517547C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32"/>
            <a:ext cx="10515600" cy="1325563"/>
          </a:xfrm>
        </p:spPr>
        <p:txBody>
          <a:bodyPr/>
          <a:lstStyle/>
          <a:p>
            <a:r>
              <a:rPr lang="en-US" dirty="0"/>
              <a:t>Usual vs. fine-grained cryptography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8001E-E426-4721-8C62-93E298C33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266" y="1397394"/>
            <a:ext cx="2668707" cy="436609"/>
          </a:xfrm>
        </p:spPr>
        <p:txBody>
          <a:bodyPr>
            <a:normAutofit/>
          </a:bodyPr>
          <a:lstStyle/>
          <a:p>
            <a:r>
              <a:rPr lang="en-US" dirty="0"/>
              <a:t>Usual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6A45B74-836D-4CA5-9A87-9CEF52356F2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0940" y="2027853"/>
                <a:ext cx="5231362" cy="436059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protocol that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time</a:t>
                </a:r>
              </a:p>
              <a:p>
                <a:r>
                  <a:rPr lang="en-US" dirty="0"/>
                  <a:t>S</a:t>
                </a:r>
                <a:r>
                  <a:rPr lang="en-US" b="0" dirty="0"/>
                  <a:t>ecure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-time adversaries for </a:t>
                </a:r>
                <a:r>
                  <a:rPr lang="en-US" dirty="0">
                    <a:solidFill>
                      <a:srgbClr val="FF0000"/>
                    </a:solidFill>
                  </a:rPr>
                  <a:t>any</a:t>
                </a:r>
                <a:r>
                  <a:rPr lang="en-US" dirty="0"/>
                  <a:t>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Can be built from a wide range of standard assumptions: </a:t>
                </a:r>
              </a:p>
              <a:p>
                <a:pPr lvl="1"/>
                <a:r>
                  <a:rPr lang="en-US" dirty="0"/>
                  <a:t>OWFs</a:t>
                </a:r>
              </a:p>
              <a:p>
                <a:pPr lvl="1"/>
                <a:r>
                  <a:rPr lang="en-US" dirty="0"/>
                  <a:t>Number theory problems (factoring, discrete log, RSA, ...)</a:t>
                </a:r>
              </a:p>
              <a:p>
                <a:pPr lvl="1"/>
                <a:r>
                  <a:rPr lang="en-US" dirty="0"/>
                  <a:t>Lattice problems (LPN, SVP, …)</a:t>
                </a:r>
              </a:p>
              <a:p>
                <a:pPr lvl="1"/>
                <a:r>
                  <a:rPr lang="en-US" dirty="0"/>
                  <a:t>Etc.</a:t>
                </a:r>
              </a:p>
              <a:p>
                <a:endParaRPr lang="en-US" dirty="0"/>
              </a:p>
              <a:p>
                <a:r>
                  <a:rPr lang="en-US" dirty="0"/>
                  <a:t>What if all these assumptions are false?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6A45B74-836D-4CA5-9A87-9CEF52356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0940" y="2027853"/>
                <a:ext cx="5231362" cy="4360592"/>
              </a:xfrm>
              <a:blipFill>
                <a:blip r:embed="rId2"/>
                <a:stretch>
                  <a:fillRect l="-1632" t="-3217" r="-1748"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E73143-FFD6-4ADA-87F2-7EC0DBB97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3535" y="1400857"/>
            <a:ext cx="3503689" cy="436609"/>
          </a:xfrm>
        </p:spPr>
        <p:txBody>
          <a:bodyPr>
            <a:normAutofit/>
          </a:bodyPr>
          <a:lstStyle/>
          <a:p>
            <a:r>
              <a:rPr lang="en-US" dirty="0"/>
              <a:t>Fine-grained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B485088-824B-4C72-B4A2-95A79C48553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369699" y="2027853"/>
                <a:ext cx="5231362" cy="436059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protocol that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time</a:t>
                </a:r>
              </a:p>
              <a:p>
                <a:r>
                  <a:rPr lang="en-US" dirty="0"/>
                  <a:t>S</a:t>
                </a:r>
                <a:r>
                  <a:rPr lang="en-US" b="0" dirty="0"/>
                  <a:t>ecure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-time adversaries for </a:t>
                </a:r>
                <a:r>
                  <a:rPr lang="en-US" dirty="0">
                    <a:solidFill>
                      <a:srgbClr val="FF0000"/>
                    </a:solidFill>
                  </a:rPr>
                  <a:t>some</a:t>
                </a:r>
                <a:r>
                  <a:rPr lang="en-US" dirty="0"/>
                  <a:t>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0" dirty="0"/>
                  <a:t>Might be possible even if P = NP</a:t>
                </a:r>
              </a:p>
              <a:p>
                <a:endParaRPr lang="en-US" dirty="0"/>
              </a:p>
              <a:p>
                <a:r>
                  <a:rPr lang="en-US" b="0" dirty="0"/>
                  <a:t>What assumptions should we use?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Assumptions from fine-grained complexity</a:t>
                </a:r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B485088-824B-4C72-B4A2-95A79C485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369699" y="2027853"/>
                <a:ext cx="5231362" cy="4360592"/>
              </a:xfrm>
              <a:blipFill>
                <a:blip r:embed="rId3"/>
                <a:stretch>
                  <a:fillRect l="-1632" t="-3217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61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2620"/>
            <a:ext cx="10515600" cy="1325563"/>
          </a:xfrm>
        </p:spPr>
        <p:txBody>
          <a:bodyPr/>
          <a:lstStyle/>
          <a:p>
            <a:r>
              <a:rPr lang="en-US" dirty="0"/>
              <a:t>Prior work on fine-grained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3120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From Average-Case Fine-Grained Assumptions (such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-SUM)</a:t>
                </a:r>
              </a:p>
              <a:p>
                <a:pPr lvl="1"/>
                <a:r>
                  <a:rPr lang="en-US" dirty="0"/>
                  <a:t>OWFs and Key Exchange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LaVigne</a:t>
                </a:r>
                <a:r>
                  <a:rPr lang="en-US" dirty="0">
                    <a:solidFill>
                      <a:srgbClr val="0070C0"/>
                    </a:solidFill>
                  </a:rPr>
                  <a:t>, Lincoln,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Vassilevska</a:t>
                </a:r>
                <a:r>
                  <a:rPr lang="en-US" dirty="0">
                    <a:solidFill>
                      <a:srgbClr val="0070C0"/>
                    </a:solidFill>
                  </a:rPr>
                  <a:t> Williams, `19]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Fine-Grained Primitives from Worst-Case Fine-Grained Assumptions</a:t>
                </a:r>
              </a:p>
              <a:p>
                <a:pPr lvl="1"/>
                <a:r>
                  <a:rPr lang="en-US" dirty="0"/>
                  <a:t>Proof of Work </a:t>
                </a:r>
                <a:r>
                  <a:rPr lang="en-US" dirty="0">
                    <a:solidFill>
                      <a:srgbClr val="0070C0"/>
                    </a:solidFill>
                  </a:rPr>
                  <a:t>[Ball, Rosen, Sabin,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Vasudevan</a:t>
                </a:r>
                <a:r>
                  <a:rPr lang="en-US" dirty="0">
                    <a:solidFill>
                      <a:srgbClr val="0070C0"/>
                    </a:solidFill>
                  </a:rPr>
                  <a:t>, `17 and `18]</a:t>
                </a:r>
              </a:p>
              <a:p>
                <a:pPr lvl="1"/>
                <a:r>
                  <a:rPr lang="en-US" dirty="0" err="1"/>
                  <a:t>Permissionless</a:t>
                </a:r>
                <a:r>
                  <a:rPr lang="en-US" dirty="0"/>
                  <a:t> Consensus </a:t>
                </a:r>
                <a:r>
                  <a:rPr lang="en-US" dirty="0">
                    <a:solidFill>
                      <a:srgbClr val="0070C0"/>
                    </a:solidFill>
                  </a:rPr>
                  <a:t>[Ball, </a:t>
                </a:r>
                <a:r>
                  <a:rPr lang="en-US" dirty="0" err="1">
                    <a:solidFill>
                      <a:srgbClr val="0070C0"/>
                    </a:solidFill>
                  </a:rPr>
                  <a:t>Garay</a:t>
                </a:r>
                <a:r>
                  <a:rPr lang="en-US" dirty="0">
                    <a:solidFill>
                      <a:srgbClr val="0070C0"/>
                    </a:solidFill>
                  </a:rPr>
                  <a:t>, Hall, </a:t>
                </a:r>
                <a:r>
                  <a:rPr lang="en-US" dirty="0" err="1">
                    <a:solidFill>
                      <a:srgbClr val="0070C0"/>
                    </a:solidFill>
                  </a:rPr>
                  <a:t>Kiayias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Panagiotakos</a:t>
                </a:r>
                <a:r>
                  <a:rPr lang="en-US" dirty="0">
                    <a:solidFill>
                      <a:srgbClr val="0070C0"/>
                    </a:solidFill>
                  </a:rPr>
                  <a:t>, `24]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Other Related Works</a:t>
                </a:r>
              </a:p>
              <a:p>
                <a:pPr lvl="1"/>
                <a:r>
                  <a:rPr lang="en-US" dirty="0"/>
                  <a:t>From Other Assumptions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Brzuska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Couteau</a:t>
                </a:r>
                <a:r>
                  <a:rPr lang="en-US" dirty="0">
                    <a:solidFill>
                      <a:srgbClr val="0070C0"/>
                    </a:solidFill>
                  </a:rPr>
                  <a:t>, `22]</a:t>
                </a:r>
              </a:p>
              <a:p>
                <a:pPr lvl="1"/>
                <a:r>
                  <a:rPr lang="en-US" dirty="0"/>
                  <a:t>OWF and PRG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adversaries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fi-FI" dirty="0">
                    <a:solidFill>
                      <a:srgbClr val="0070C0"/>
                    </a:solidFill>
                  </a:rPr>
                  <a:t>Degwekar, Vaikuntanathan, Vasudevan, `16</a:t>
                </a:r>
                <a:r>
                  <a:rPr lang="en-US" dirty="0">
                    <a:solidFill>
                      <a:srgbClr val="0070C0"/>
                    </a:solidFill>
                  </a:rPr>
                  <a:t>]</a:t>
                </a:r>
              </a:p>
              <a:p>
                <a:pPr lvl="1"/>
                <a:r>
                  <a:rPr lang="en-US" dirty="0"/>
                  <a:t>Key Exchange in the Generic Group Model without Fine-Grained Assumptions </a:t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Afshar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Couteau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Mahmoody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Sadeghi</a:t>
                </a:r>
                <a:r>
                  <a:rPr lang="en-US" dirty="0">
                    <a:solidFill>
                      <a:srgbClr val="0070C0"/>
                    </a:solidFill>
                  </a:rPr>
                  <a:t>, `23], [</a:t>
                </a:r>
                <a:r>
                  <a:rPr lang="fr-FR" dirty="0">
                    <a:solidFill>
                      <a:srgbClr val="0070C0"/>
                    </a:solidFill>
                  </a:rPr>
                  <a:t>Bauer, Couteau, </a:t>
                </a:r>
                <a:r>
                  <a:rPr lang="fr-FR" dirty="0" err="1">
                    <a:solidFill>
                      <a:srgbClr val="0070C0"/>
                    </a:solidFill>
                  </a:rPr>
                  <a:t>Sadeghi</a:t>
                </a:r>
                <a:r>
                  <a:rPr lang="fr-FR" dirty="0">
                    <a:solidFill>
                      <a:srgbClr val="0070C0"/>
                    </a:solidFill>
                  </a:rPr>
                  <a:t>, `24]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-XOR conjecture lets you construct PKE from weaker version of LPN </a:t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[Agrawal, </a:t>
                </a:r>
                <a:r>
                  <a:rPr lang="en-US" dirty="0" err="1">
                    <a:solidFill>
                      <a:srgbClr val="0070C0"/>
                    </a:solidFill>
                  </a:rPr>
                  <a:t>Saha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Schwartzbach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Vanukuri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Vasudevan</a:t>
                </a:r>
                <a:r>
                  <a:rPr lang="en-US" dirty="0">
                    <a:solidFill>
                      <a:srgbClr val="0070C0"/>
                    </a:solidFill>
                  </a:rPr>
                  <a:t>, `24]</a:t>
                </a:r>
              </a:p>
              <a:p>
                <a:pPr lvl="1"/>
                <a:r>
                  <a:rPr lang="en-US" dirty="0"/>
                  <a:t>Numerous uses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-SUM algorithms in cryptanalysis…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3120"/>
                <a:ext cx="10515600" cy="4351338"/>
              </a:xfrm>
              <a:blipFill>
                <a:blip r:embed="rId2"/>
                <a:stretch>
                  <a:fillRect l="-696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9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1241</Words>
  <Application>Microsoft Office PowerPoint</Application>
  <PresentationFormat>Widescreen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Fine-Grained Complexity  in a World without Cryptography</vt:lpstr>
      <vt:lpstr>Contents</vt:lpstr>
      <vt:lpstr>Usual vs. fine-grained cryptography</vt:lpstr>
      <vt:lpstr>Fine-grained complexity brief intro</vt:lpstr>
      <vt:lpstr>k-SUM problem</vt:lpstr>
      <vt:lpstr>k-SUM problem</vt:lpstr>
      <vt:lpstr>k-SUM conjecture applications</vt:lpstr>
      <vt:lpstr>Usual vs. fine-grained cryptography</vt:lpstr>
      <vt:lpstr>Prior work on fine-grained cryptography</vt:lpstr>
      <vt:lpstr>Theme of this talk</vt:lpstr>
      <vt:lpstr>Contents</vt:lpstr>
      <vt:lpstr>Result 1</vt:lpstr>
      <vt:lpstr>Interpretation</vt:lpstr>
      <vt:lpstr>Result 2</vt:lpstr>
      <vt:lpstr>Variant of k-SUM: k-CYCG</vt:lpstr>
      <vt:lpstr>Result 2</vt:lpstr>
      <vt:lpstr>Interpretation</vt:lpstr>
      <vt:lpstr>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Fine-grained Complexity in a World without Cryptography</dc:title>
  <dc:creator>iotac</dc:creator>
  <cp:lastModifiedBy>iotac</cp:lastModifiedBy>
  <cp:revision>166</cp:revision>
  <dcterms:created xsi:type="dcterms:W3CDTF">2025-04-29T20:07:31Z</dcterms:created>
  <dcterms:modified xsi:type="dcterms:W3CDTF">2025-05-05T12:42:05Z</dcterms:modified>
</cp:coreProperties>
</file>