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315" r:id="rId3"/>
    <p:sldId id="316" r:id="rId4"/>
    <p:sldId id="307" r:id="rId5"/>
    <p:sldId id="317" r:id="rId6"/>
    <p:sldId id="318" r:id="rId7"/>
    <p:sldId id="319" r:id="rId8"/>
    <p:sldId id="258" r:id="rId9"/>
    <p:sldId id="262" r:id="rId10"/>
    <p:sldId id="263" r:id="rId11"/>
    <p:sldId id="267" r:id="rId12"/>
    <p:sldId id="312" r:id="rId13"/>
    <p:sldId id="273" r:id="rId14"/>
    <p:sldId id="313" r:id="rId15"/>
    <p:sldId id="302" r:id="rId16"/>
    <p:sldId id="272" r:id="rId17"/>
    <p:sldId id="304" r:id="rId18"/>
    <p:sldId id="303" r:id="rId19"/>
    <p:sldId id="284" r:id="rId20"/>
    <p:sldId id="264" r:id="rId21"/>
    <p:sldId id="30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8216F7-D1D1-6721-A58D-BA3458ABC10C}" name="Akash Shah" initials="AS" userId="S::akashshah08@PersonalMicrosoftSoftware.ucla.edu::3c3a77f4-258e-4e58-89f8-24a76c1054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AFDAE"/>
    <a:srgbClr val="FCF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p:restoredTop sz="81520"/>
  </p:normalViewPr>
  <p:slideViewPr>
    <p:cSldViewPr snapToGrid="0">
      <p:cViewPr>
        <p:scale>
          <a:sx n="106" d="100"/>
          <a:sy n="106" d="100"/>
        </p:scale>
        <p:origin x="592"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FBCD7-4AE2-5448-A1A4-0845B2775E81}" type="datetimeFigureOut">
              <a:rPr lang="en-US" smtClean="0"/>
              <a:t>5/8/25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DAA1C-5530-8146-9E5E-4503E1C897AA}" type="slidenum">
              <a:rPr lang="en-US" smtClean="0"/>
              <a:t>‹#›</a:t>
            </a:fld>
            <a:endParaRPr lang="en-US"/>
          </a:p>
        </p:txBody>
      </p:sp>
    </p:spTree>
    <p:extLst>
      <p:ext uri="{BB962C8B-B14F-4D97-AF65-F5344CB8AC3E}">
        <p14:creationId xmlns:p14="http://schemas.microsoft.com/office/powerpoint/2010/main" val="3167188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FHE allows computation of both addition and multiplication on encrypted data without the need to decrypt it</a:t>
            </a:r>
          </a:p>
          <a:p>
            <a:r>
              <a:rPr lang="en-US" dirty="0"/>
              <a:t>The main advantage of FHE is its low communication. One party only needs to send its encrypted input using which the other party can then evaluate the function locally on encrypted input to obtain the encrypted output</a:t>
            </a:r>
          </a:p>
        </p:txBody>
      </p:sp>
      <p:sp>
        <p:nvSpPr>
          <p:cNvPr id="4" name="Slide Number Placeholder 3"/>
          <p:cNvSpPr>
            <a:spLocks noGrp="1"/>
          </p:cNvSpPr>
          <p:nvPr>
            <p:ph type="sldNum" sz="quarter" idx="5"/>
          </p:nvPr>
        </p:nvSpPr>
        <p:spPr/>
        <p:txBody>
          <a:bodyPr/>
          <a:lstStyle/>
          <a:p>
            <a:fld id="{C69DAA1C-5530-8146-9E5E-4503E1C897AA}" type="slidenum">
              <a:rPr lang="en-US" smtClean="0"/>
              <a:t>2</a:t>
            </a:fld>
            <a:endParaRPr lang="en-US"/>
          </a:p>
        </p:txBody>
      </p:sp>
    </p:spTree>
    <p:extLst>
      <p:ext uri="{BB962C8B-B14F-4D97-AF65-F5344CB8AC3E}">
        <p14:creationId xmlns:p14="http://schemas.microsoft.com/office/powerpoint/2010/main" val="34580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we fix the issue by using Verifiable Secret </a:t>
            </a:r>
            <a:r>
              <a:rPr lang="en-US" dirty="0" err="1"/>
              <a:t>Sharings</a:t>
            </a:r>
            <a:r>
              <a:rPr lang="en-US" dirty="0"/>
              <a:t> and cut-and-choose trick. In more detail, Alice generates VSS shares of the input and encrypts </a:t>
            </a:r>
            <a:r>
              <a:rPr lang="en-US" dirty="0" err="1"/>
              <a:t>i^th</a:t>
            </a:r>
            <a:r>
              <a:rPr lang="en-US" dirty="0"/>
              <a:t> share using randomness </a:t>
            </a:r>
            <a:r>
              <a:rPr lang="en-US" dirty="0" err="1"/>
              <a:t>r_i</a:t>
            </a:r>
            <a:r>
              <a:rPr lang="en-US" dirty="0"/>
              <a:t>. Alice sends the n ciphertexts and it commits to these n share, randomness pairs. Bob requests openings of a subset of these views. Given these openings, Bob will verify consistency of the VSS shares, check if each opening is consistency with its commitment and finally check well formedness of the ciphertexts are correctly computed </a:t>
            </a:r>
            <a:r>
              <a:rPr lang="en-US" dirty="0" err="1"/>
              <a:t>c_i</a:t>
            </a:r>
            <a:r>
              <a:rPr lang="en-US" dirty="0"/>
              <a:t> is encrypts share </a:t>
            </a:r>
            <a:r>
              <a:rPr lang="en-US" dirty="0" err="1"/>
              <a:t>x_i</a:t>
            </a:r>
            <a:r>
              <a:rPr lang="en-US" dirty="0"/>
              <a:t> using randomness </a:t>
            </a:r>
            <a:r>
              <a:rPr lang="en-US" dirty="0" err="1"/>
              <a:t>r_i</a:t>
            </a:r>
            <a:endParaRPr lang="en-US" dirty="0"/>
          </a:p>
          <a:p>
            <a:endParaRPr lang="en-US" dirty="0"/>
          </a:p>
          <a:p>
            <a:r>
              <a:rPr lang="en-US" dirty="0"/>
              <a:t>How to simulate? the simulator simply rewinds corrupted Alice and asks to open different set of VSS shares at each rewind. It can then reconstruct Alice’s input given the recovered VSS shares. From Bob’s cut and choose verification, we can be assured that sufficiently many VSS shares are consistent with each other, then by appealing to the security of VSS, we can claim that there is a unique value committed which is reconstructed by our simulator.  There are some other subtleties</a:t>
            </a:r>
          </a:p>
        </p:txBody>
      </p:sp>
      <p:sp>
        <p:nvSpPr>
          <p:cNvPr id="4" name="Slide Number Placeholder 3"/>
          <p:cNvSpPr>
            <a:spLocks noGrp="1"/>
          </p:cNvSpPr>
          <p:nvPr>
            <p:ph type="sldNum" sz="quarter" idx="5"/>
          </p:nvPr>
        </p:nvSpPr>
        <p:spPr/>
        <p:txBody>
          <a:bodyPr/>
          <a:lstStyle/>
          <a:p>
            <a:fld id="{C69DAA1C-5530-8146-9E5E-4503E1C897AA}" type="slidenum">
              <a:rPr lang="en-US" smtClean="0"/>
              <a:t>13</a:t>
            </a:fld>
            <a:endParaRPr lang="en-US"/>
          </a:p>
        </p:txBody>
      </p:sp>
    </p:spTree>
    <p:extLst>
      <p:ext uri="{BB962C8B-B14F-4D97-AF65-F5344CB8AC3E}">
        <p14:creationId xmlns:p14="http://schemas.microsoft.com/office/powerpoint/2010/main" val="309165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use PCPs of Proximity, which are similar to PCPs, except, the verifier now no longer holds the input x but in fact it is now given oracle access to an encoding of the input. The query budget of Q is now used to make queries to the encoding of input as well as the proof. </a:t>
            </a:r>
          </a:p>
          <a:p>
            <a:endParaRPr lang="en-US" dirty="0"/>
          </a:p>
          <a:p>
            <a:r>
              <a:rPr lang="en-US" dirty="0"/>
              <a:t>We know of PCPPs with polylog verifier overhead. Additionally, we know of PCPPs where the computation time is almost tight, i.e., it is quasi-linear in the runtime of TM T </a:t>
            </a:r>
            <a:r>
              <a:rPr lang="en-US" dirty="0" err="1"/>
              <a:t>upto</a:t>
            </a:r>
            <a:r>
              <a:rPr lang="en-US" dirty="0"/>
              <a:t> polylog overhead. I would like to remark that for our objective, i.e., the online runtime of Prover scales with "T" it suffices for us to rely on the low query-complexity result. Using Ben-Chiesa-</a:t>
            </a:r>
            <a:r>
              <a:rPr lang="en-US" dirty="0" err="1"/>
              <a:t>Genkin</a:t>
            </a:r>
            <a:r>
              <a:rPr lang="en-US" dirty="0"/>
              <a:t>-</a:t>
            </a:r>
            <a:r>
              <a:rPr lang="en-US" dirty="0" err="1"/>
              <a:t>Tromer's</a:t>
            </a:r>
            <a:r>
              <a:rPr lang="en-US" dirty="0"/>
              <a:t> result only makes the resultant asymptotic complexity tighter.</a:t>
            </a:r>
          </a:p>
        </p:txBody>
      </p:sp>
      <p:sp>
        <p:nvSpPr>
          <p:cNvPr id="4" name="Slide Number Placeholder 3"/>
          <p:cNvSpPr>
            <a:spLocks noGrp="1"/>
          </p:cNvSpPr>
          <p:nvPr>
            <p:ph type="sldNum" sz="quarter" idx="5"/>
          </p:nvPr>
        </p:nvSpPr>
        <p:spPr/>
        <p:txBody>
          <a:bodyPr/>
          <a:lstStyle/>
          <a:p>
            <a:fld id="{1C842751-7BD0-6049-B1F2-27D6E17B0785}" type="slidenum">
              <a:rPr lang="en-US" smtClean="0"/>
              <a:t>15</a:t>
            </a:fld>
            <a:endParaRPr lang="en-US"/>
          </a:p>
        </p:txBody>
      </p:sp>
    </p:spTree>
    <p:extLst>
      <p:ext uri="{BB962C8B-B14F-4D97-AF65-F5344CB8AC3E}">
        <p14:creationId xmlns:p14="http://schemas.microsoft.com/office/powerpoint/2010/main" val="188856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DAA1C-5530-8146-9E5E-4503E1C897AA}" type="slidenum">
              <a:rPr lang="en-US" smtClean="0"/>
              <a:t>16</a:t>
            </a:fld>
            <a:endParaRPr lang="en-US"/>
          </a:p>
        </p:txBody>
      </p:sp>
    </p:spTree>
    <p:extLst>
      <p:ext uri="{BB962C8B-B14F-4D97-AF65-F5344CB8AC3E}">
        <p14:creationId xmlns:p14="http://schemas.microsoft.com/office/powerpoint/2010/main" val="12395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DAA1C-5530-8146-9E5E-4503E1C897AA}" type="slidenum">
              <a:rPr lang="en-US" smtClean="0"/>
              <a:t>18</a:t>
            </a:fld>
            <a:endParaRPr lang="en-US"/>
          </a:p>
        </p:txBody>
      </p:sp>
    </p:spTree>
    <p:extLst>
      <p:ext uri="{BB962C8B-B14F-4D97-AF65-F5344CB8AC3E}">
        <p14:creationId xmlns:p14="http://schemas.microsoft.com/office/powerpoint/2010/main" val="414707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computation cost is still a bottleneck which limits its applicability in large scale systems. Can we accelerate FHE using hardware?</a:t>
            </a:r>
          </a:p>
        </p:txBody>
      </p:sp>
      <p:sp>
        <p:nvSpPr>
          <p:cNvPr id="4" name="Slide Number Placeholder 3"/>
          <p:cNvSpPr>
            <a:spLocks noGrp="1"/>
          </p:cNvSpPr>
          <p:nvPr>
            <p:ph type="sldNum" sz="quarter" idx="5"/>
          </p:nvPr>
        </p:nvSpPr>
        <p:spPr/>
        <p:txBody>
          <a:bodyPr/>
          <a:lstStyle/>
          <a:p>
            <a:fld id="{C69DAA1C-5530-8146-9E5E-4503E1C897AA}" type="slidenum">
              <a:rPr lang="en-US" smtClean="0"/>
              <a:t>3</a:t>
            </a:fld>
            <a:endParaRPr lang="en-US"/>
          </a:p>
        </p:txBody>
      </p:sp>
    </p:spTree>
    <p:extLst>
      <p:ext uri="{BB962C8B-B14F-4D97-AF65-F5344CB8AC3E}">
        <p14:creationId xmlns:p14="http://schemas.microsoft.com/office/powerpoint/2010/main" val="373483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DARPA proposed DPRIVE program in 2020 in order to step up the effort in building hardware accelerators for FHE. The goal of the program is to make FHE computation orders of magnitude faster compared to current software based solutions. This effort has been joined by Intel and Duality.</a:t>
            </a:r>
          </a:p>
        </p:txBody>
      </p:sp>
      <p:sp>
        <p:nvSpPr>
          <p:cNvPr id="4" name="Slide Number Placeholder 3"/>
          <p:cNvSpPr>
            <a:spLocks noGrp="1"/>
          </p:cNvSpPr>
          <p:nvPr>
            <p:ph type="sldNum" sz="quarter" idx="5"/>
          </p:nvPr>
        </p:nvSpPr>
        <p:spPr/>
        <p:txBody>
          <a:bodyPr/>
          <a:lstStyle/>
          <a:p>
            <a:fld id="{C69DAA1C-5530-8146-9E5E-4503E1C897AA}" type="slidenum">
              <a:rPr lang="en-US" smtClean="0"/>
              <a:t>4</a:t>
            </a:fld>
            <a:endParaRPr lang="en-US"/>
          </a:p>
        </p:txBody>
      </p:sp>
    </p:spTree>
    <p:extLst>
      <p:ext uri="{BB962C8B-B14F-4D97-AF65-F5344CB8AC3E}">
        <p14:creationId xmlns:p14="http://schemas.microsoft.com/office/powerpoint/2010/main" val="133284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compute a function securely, we can have …</a:t>
            </a:r>
          </a:p>
        </p:txBody>
      </p:sp>
      <p:sp>
        <p:nvSpPr>
          <p:cNvPr id="4" name="Slide Number Placeholder 3"/>
          <p:cNvSpPr>
            <a:spLocks noGrp="1"/>
          </p:cNvSpPr>
          <p:nvPr>
            <p:ph type="sldNum" sz="quarter" idx="5"/>
          </p:nvPr>
        </p:nvSpPr>
        <p:spPr/>
        <p:txBody>
          <a:bodyPr/>
          <a:lstStyle/>
          <a:p>
            <a:fld id="{C69DAA1C-5530-8146-9E5E-4503E1C897AA}" type="slidenum">
              <a:rPr lang="en-US" smtClean="0"/>
              <a:t>5</a:t>
            </a:fld>
            <a:endParaRPr lang="en-US"/>
          </a:p>
        </p:txBody>
      </p:sp>
    </p:spTree>
    <p:extLst>
      <p:ext uri="{BB962C8B-B14F-4D97-AF65-F5344CB8AC3E}">
        <p14:creationId xmlns:p14="http://schemas.microsoft.com/office/powerpoint/2010/main" val="3422498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a:t>
            </a:r>
          </a:p>
        </p:txBody>
      </p:sp>
      <p:sp>
        <p:nvSpPr>
          <p:cNvPr id="4" name="Slide Number Placeholder 3"/>
          <p:cNvSpPr>
            <a:spLocks noGrp="1"/>
          </p:cNvSpPr>
          <p:nvPr>
            <p:ph type="sldNum" sz="quarter" idx="5"/>
          </p:nvPr>
        </p:nvSpPr>
        <p:spPr/>
        <p:txBody>
          <a:bodyPr/>
          <a:lstStyle/>
          <a:p>
            <a:fld id="{C69DAA1C-5530-8146-9E5E-4503E1C897AA}" type="slidenum">
              <a:rPr lang="en-US" smtClean="0"/>
              <a:t>6</a:t>
            </a:fld>
            <a:endParaRPr lang="en-US"/>
          </a:p>
        </p:txBody>
      </p:sp>
    </p:spTree>
    <p:extLst>
      <p:ext uri="{BB962C8B-B14F-4D97-AF65-F5344CB8AC3E}">
        <p14:creationId xmlns:p14="http://schemas.microsoft.com/office/powerpoint/2010/main" val="370951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9DAA1C-5530-8146-9E5E-4503E1C897AA}" type="slidenum">
              <a:rPr lang="en-US" smtClean="0"/>
              <a:t>8</a:t>
            </a:fld>
            <a:endParaRPr lang="en-US"/>
          </a:p>
        </p:txBody>
      </p:sp>
    </p:spTree>
    <p:extLst>
      <p:ext uri="{BB962C8B-B14F-4D97-AF65-F5344CB8AC3E}">
        <p14:creationId xmlns:p14="http://schemas.microsoft.com/office/powerpoint/2010/main" val="1771080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Breaking the question we asked earlier, we are interested to construct a protocol that has constant rounds of communication, has succinct communication and makes black-box use of Cryptographic Primitives. Prior works satisfy </a:t>
            </a:r>
            <a:r>
              <a:rPr lang="en-US" dirty="0" err="1"/>
              <a:t>atmost</a:t>
            </a:r>
            <a:r>
              <a:rPr lang="en-US" dirty="0"/>
              <a:t> two of the above requirements. In this work, we construct the first malicious 2PC protocol that simultaneously satisfies all the three goals</a:t>
            </a:r>
          </a:p>
        </p:txBody>
      </p:sp>
      <p:sp>
        <p:nvSpPr>
          <p:cNvPr id="4" name="Slide Number Placeholder 3"/>
          <p:cNvSpPr>
            <a:spLocks noGrp="1"/>
          </p:cNvSpPr>
          <p:nvPr>
            <p:ph type="sldNum" sz="quarter" idx="5"/>
          </p:nvPr>
        </p:nvSpPr>
        <p:spPr/>
        <p:txBody>
          <a:bodyPr/>
          <a:lstStyle/>
          <a:p>
            <a:fld id="{C69DAA1C-5530-8146-9E5E-4503E1C897AA}" type="slidenum">
              <a:rPr lang="en-US" smtClean="0"/>
              <a:t>9</a:t>
            </a:fld>
            <a:endParaRPr lang="en-US"/>
          </a:p>
        </p:txBody>
      </p:sp>
    </p:spTree>
    <p:extLst>
      <p:ext uri="{BB962C8B-B14F-4D97-AF65-F5344CB8AC3E}">
        <p14:creationId xmlns:p14="http://schemas.microsoft.com/office/powerpoint/2010/main" val="51628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starting point, let us see the folklore protocol template using FHE in the semi-honest setting. Alice samples the FHE key pairs, encrypts its input and sends the public key and the encryption to Bob. Bob encrypts its input and homomorphically evaluates f on ciphertexts encrypting the inputs and sends it to Alice. Alice decrypts the ciphertext and sends the output message to Bob</a:t>
            </a:r>
          </a:p>
        </p:txBody>
      </p:sp>
      <p:sp>
        <p:nvSpPr>
          <p:cNvPr id="4" name="Slide Number Placeholder 3"/>
          <p:cNvSpPr>
            <a:spLocks noGrp="1"/>
          </p:cNvSpPr>
          <p:nvPr>
            <p:ph type="sldNum" sz="quarter" idx="5"/>
          </p:nvPr>
        </p:nvSpPr>
        <p:spPr/>
        <p:txBody>
          <a:bodyPr/>
          <a:lstStyle/>
          <a:p>
            <a:fld id="{C69DAA1C-5530-8146-9E5E-4503E1C897AA}" type="slidenum">
              <a:rPr lang="en-US" smtClean="0"/>
              <a:t>10</a:t>
            </a:fld>
            <a:endParaRPr lang="en-US"/>
          </a:p>
        </p:txBody>
      </p:sp>
    </p:spTree>
    <p:extLst>
      <p:ext uri="{BB962C8B-B14F-4D97-AF65-F5344CB8AC3E}">
        <p14:creationId xmlns:p14="http://schemas.microsoft.com/office/powerpoint/2010/main" val="11404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see the potential attacks on this protocol in the malicious setting. Suppose Bob is corrupted, it can simply evaluate a function different from f. The standard approach is to issue a ZK proof to prove that ciphertext encrypts y=f(x_1,x_2). However, this approach makes non-</a:t>
            </a:r>
            <a:r>
              <a:rPr lang="en-US" dirty="0" err="1"/>
              <a:t>blackbox</a:t>
            </a:r>
            <a:r>
              <a:rPr lang="en-US" dirty="0"/>
              <a:t> use of FHE. Moreover, the size of ZKP needs to be sublinear in f. Suppose Alice is corrupt. It can generate public key and ciphertext ct_1 in such a way that </a:t>
            </a:r>
            <a:r>
              <a:rPr lang="en-US" dirty="0" err="1"/>
              <a:t>ct</a:t>
            </a:r>
            <a:r>
              <a:rPr lang="en-US" dirty="0"/>
              <a:t> reveals Bob’s input. To overcome this we can make use of FHE schemes that are robust to such attacks. There exists such a scheme that is constructed  by making </a:t>
            </a:r>
            <a:r>
              <a:rPr lang="en-US" dirty="0" err="1"/>
              <a:t>blackbox</a:t>
            </a:r>
            <a:r>
              <a:rPr lang="en-US" dirty="0"/>
              <a:t> calls to standard FHE. Another issue is difficulty in extracting effective input of Alice from ct_1. We discuss the fix for this issue in the next slide. Finally, Alice may send incorrect output to Bob. This can be easily addressed using result of </a:t>
            </a:r>
            <a:r>
              <a:rPr lang="en-US" dirty="0" err="1"/>
              <a:t>Ishai</a:t>
            </a:r>
            <a:r>
              <a:rPr lang="en-US" dirty="0"/>
              <a:t> </a:t>
            </a:r>
            <a:r>
              <a:rPr lang="en-US" dirty="0" err="1"/>
              <a:t>Kushillevitz</a:t>
            </a:r>
            <a:r>
              <a:rPr lang="en-US" dirty="0"/>
              <a:t> and Paskin, Crypto 2010.</a:t>
            </a:r>
          </a:p>
          <a:p>
            <a:endParaRPr lang="en-US" dirty="0"/>
          </a:p>
        </p:txBody>
      </p:sp>
      <p:sp>
        <p:nvSpPr>
          <p:cNvPr id="4" name="Slide Number Placeholder 3"/>
          <p:cNvSpPr>
            <a:spLocks noGrp="1"/>
          </p:cNvSpPr>
          <p:nvPr>
            <p:ph type="sldNum" sz="quarter" idx="5"/>
          </p:nvPr>
        </p:nvSpPr>
        <p:spPr/>
        <p:txBody>
          <a:bodyPr/>
          <a:lstStyle/>
          <a:p>
            <a:fld id="{C69DAA1C-5530-8146-9E5E-4503E1C897AA}" type="slidenum">
              <a:rPr lang="en-US" smtClean="0"/>
              <a:t>11</a:t>
            </a:fld>
            <a:endParaRPr lang="en-US"/>
          </a:p>
        </p:txBody>
      </p:sp>
    </p:spTree>
    <p:extLst>
      <p:ext uri="{BB962C8B-B14F-4D97-AF65-F5344CB8AC3E}">
        <p14:creationId xmlns:p14="http://schemas.microsoft.com/office/powerpoint/2010/main" val="119420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1F63-DB9F-E326-27BE-A7AADFC4C2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FBDC7D-6A14-5A72-FF42-89D2DED30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D97856-6301-C157-3469-DA92E230DB71}"/>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092E1809-4EC8-5936-1F47-0D798BA31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1F3A6-865A-E59C-8220-C706207082B9}"/>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15965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302B-1127-0C37-7BFC-9BD35AC9EB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376866-7F53-FADD-8F56-3270453F19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C7241-57C3-725B-92F2-A88C42BEC23F}"/>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6D47FCD7-A0C6-B215-1A82-F75B590C5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FF897-6605-DA8A-ADD4-C7A02A75AD17}"/>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129844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D0339F-F2AA-6F5B-AD75-F9CC396031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50CE5-9DFA-9788-7D34-F42E87BD7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71318-6E95-D2EA-1063-DD2FC45BCA02}"/>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78F1E0C3-511B-1756-2211-1413A6876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5CDE0-39B5-D2C9-30F1-86DFC11D870D}"/>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1770087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9C6D-0262-0B21-8AFC-9340FFC69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6AFA11-8A4D-5F29-09BB-61246E85CA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AFB3-460F-7C04-5A36-295D8DDCA254}"/>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68024E94-CE8E-9928-52F1-0FE125A1C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813BB-8FD5-9905-67A7-34CDD68B7173}"/>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9112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3F24-69FE-FC01-764D-18687BF802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3D67BE-2BB4-81B7-8E9C-0F2770A4CB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A4D397-3F6A-0D5C-E1E0-901C01B2EBDE}"/>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40DF9D50-5FCB-8D14-F3B5-F4D4619BA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5E709-C294-95F6-7483-A510EAD027A4}"/>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100887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A548-7751-BFA5-E11D-C265053DF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D22FEB-1882-71B9-13D7-088F7E0634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D25B47-64CD-56A8-A6D9-102DCB6C3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C7F99C-C5A2-22E5-77E2-8E2D223223B2}"/>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6" name="Footer Placeholder 5">
            <a:extLst>
              <a:ext uri="{FF2B5EF4-FFF2-40B4-BE49-F238E27FC236}">
                <a16:creationId xmlns:a16="http://schemas.microsoft.com/office/drawing/2014/main" id="{3ED6CC2C-91C4-8696-DC64-057CF3E3F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98A2E-6806-63A6-F840-2CD84D07DF42}"/>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42268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439B-18EB-6250-B615-7C3B6128F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09A63-E266-54D0-9573-7138AA522F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BAC754-355E-5AED-1D6B-0F6047C0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A2DC90-90E8-743C-D3C3-94A3B82D7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310749-4461-8D75-FDDB-0E6A74F03A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34A564-14C4-9575-382E-3EC015F60A79}"/>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8" name="Footer Placeholder 7">
            <a:extLst>
              <a:ext uri="{FF2B5EF4-FFF2-40B4-BE49-F238E27FC236}">
                <a16:creationId xmlns:a16="http://schemas.microsoft.com/office/drawing/2014/main" id="{40EBF965-22C3-EC7C-A916-CAAF5AEF2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96489-0B8D-460E-834F-3767B07A48A1}"/>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523228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FB67-BE6C-49D4-42DA-41F246EB71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6F0B6C-9F3C-AE5A-3D15-76EBC3FE7A6F}"/>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4" name="Footer Placeholder 3">
            <a:extLst>
              <a:ext uri="{FF2B5EF4-FFF2-40B4-BE49-F238E27FC236}">
                <a16:creationId xmlns:a16="http://schemas.microsoft.com/office/drawing/2014/main" id="{4241B015-4C37-7A2E-91BF-F7C9741056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EDCD44-582D-16E6-087F-BBDE978FF1FF}"/>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307101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4EACF-0A5F-44DC-E301-E5DED9937356}"/>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3" name="Footer Placeholder 2">
            <a:extLst>
              <a:ext uri="{FF2B5EF4-FFF2-40B4-BE49-F238E27FC236}">
                <a16:creationId xmlns:a16="http://schemas.microsoft.com/office/drawing/2014/main" id="{C4776E8A-461D-A762-8844-3F35DC9759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E72FE1-2766-7654-33D1-EFF8120353D2}"/>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3543936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034-87CA-96B7-7FB8-F9C1CFAD0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298924-AD3D-86F6-780A-2E581129A7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D51F4-EE59-C15D-236A-12DB16EDC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D7792-474D-599F-D3F9-2599492CA61B}"/>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6" name="Footer Placeholder 5">
            <a:extLst>
              <a:ext uri="{FF2B5EF4-FFF2-40B4-BE49-F238E27FC236}">
                <a16:creationId xmlns:a16="http://schemas.microsoft.com/office/drawing/2014/main" id="{90635448-9D54-2E15-DC84-3241E441F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A67B2-9E12-FB84-DD03-CC77E14CAE90}"/>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3404541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F824-5E83-CFFE-B639-33D66C5E3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C206A-896C-7145-2AD4-B2F0B1DDA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CF416-179F-C95B-09B9-6B4B14EEF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FC055-A03E-5C65-F42F-46329FAEF7F6}"/>
              </a:ext>
            </a:extLst>
          </p:cNvPr>
          <p:cNvSpPr>
            <a:spLocks noGrp="1"/>
          </p:cNvSpPr>
          <p:nvPr>
            <p:ph type="dt" sz="half" idx="10"/>
          </p:nvPr>
        </p:nvSpPr>
        <p:spPr/>
        <p:txBody>
          <a:bodyPr/>
          <a:lstStyle/>
          <a:p>
            <a:fld id="{B8D504FF-C3C9-3B4A-B42C-1A0B1ADCA7BC}" type="datetimeFigureOut">
              <a:rPr lang="en-US" smtClean="0"/>
              <a:t>5/8/25</a:t>
            </a:fld>
            <a:endParaRPr lang="en-US"/>
          </a:p>
        </p:txBody>
      </p:sp>
      <p:sp>
        <p:nvSpPr>
          <p:cNvPr id="6" name="Footer Placeholder 5">
            <a:extLst>
              <a:ext uri="{FF2B5EF4-FFF2-40B4-BE49-F238E27FC236}">
                <a16:creationId xmlns:a16="http://schemas.microsoft.com/office/drawing/2014/main" id="{484F49C6-547C-96BB-F6EC-17D72144C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EF660-9A79-8D42-5276-4FBB2C8F94E3}"/>
              </a:ext>
            </a:extLst>
          </p:cNvPr>
          <p:cNvSpPr>
            <a:spLocks noGrp="1"/>
          </p:cNvSpPr>
          <p:nvPr>
            <p:ph type="sldNum" sz="quarter" idx="12"/>
          </p:nvPr>
        </p:nvSpPr>
        <p:spPr/>
        <p:txBody>
          <a:bodyPr/>
          <a:lstStyle/>
          <a:p>
            <a:fld id="{AB48CE5D-9506-9240-80E6-CC08E4B1FAFA}" type="slidenum">
              <a:rPr lang="en-US" smtClean="0"/>
              <a:t>‹#›</a:t>
            </a:fld>
            <a:endParaRPr lang="en-US"/>
          </a:p>
        </p:txBody>
      </p:sp>
    </p:spTree>
    <p:extLst>
      <p:ext uri="{BB962C8B-B14F-4D97-AF65-F5344CB8AC3E}">
        <p14:creationId xmlns:p14="http://schemas.microsoft.com/office/powerpoint/2010/main" val="302294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51666-B77F-00CC-79D2-134E2AE06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99E490-6A32-29CB-DB2B-6B775F907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9A8A3-1CEE-636B-D7C0-E615D27C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D504FF-C3C9-3B4A-B42C-1A0B1ADCA7BC}" type="datetimeFigureOut">
              <a:rPr lang="en-US" smtClean="0"/>
              <a:t>5/8/25</a:t>
            </a:fld>
            <a:endParaRPr lang="en-US"/>
          </a:p>
        </p:txBody>
      </p:sp>
      <p:sp>
        <p:nvSpPr>
          <p:cNvPr id="5" name="Footer Placeholder 4">
            <a:extLst>
              <a:ext uri="{FF2B5EF4-FFF2-40B4-BE49-F238E27FC236}">
                <a16:creationId xmlns:a16="http://schemas.microsoft.com/office/drawing/2014/main" id="{52135BA2-8FF7-C40A-A391-A7EF1DEE5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FA9281-DEC8-926B-EEB5-8902C8BE19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B48CE5D-9506-9240-80E6-CC08E4B1FAFA}" type="slidenum">
              <a:rPr lang="en-US" smtClean="0"/>
              <a:t>‹#›</a:t>
            </a:fld>
            <a:endParaRPr lang="en-US"/>
          </a:p>
        </p:txBody>
      </p:sp>
    </p:spTree>
    <p:extLst>
      <p:ext uri="{BB962C8B-B14F-4D97-AF65-F5344CB8AC3E}">
        <p14:creationId xmlns:p14="http://schemas.microsoft.com/office/powerpoint/2010/main" val="927365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10.png"/><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png"/><Relationship Id="rId18"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36.png"/><Relationship Id="rId17"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8.tiff"/><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3.pn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4.png"/><Relationship Id="rId26" Type="http://schemas.openxmlformats.org/officeDocument/2006/relationships/image" Target="../media/image69.png"/><Relationship Id="rId39" Type="http://schemas.openxmlformats.org/officeDocument/2006/relationships/image" Target="../media/image75.png"/><Relationship Id="rId21" Type="http://schemas.openxmlformats.org/officeDocument/2006/relationships/image" Target="../media/image57.png"/><Relationship Id="rId34" Type="http://schemas.openxmlformats.org/officeDocument/2006/relationships/image" Target="../media/image67.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3.png"/><Relationship Id="rId25" Type="http://schemas.openxmlformats.org/officeDocument/2006/relationships/image" Target="../media/image60.png"/><Relationship Id="rId33" Type="http://schemas.openxmlformats.org/officeDocument/2006/relationships/image" Target="../media/image66.png"/><Relationship Id="rId38" Type="http://schemas.openxmlformats.org/officeDocument/2006/relationships/image" Target="../media/image74.png"/><Relationship Id="rId2" Type="http://schemas.openxmlformats.org/officeDocument/2006/relationships/notesSlide" Target="../notesSlides/notesSlide10.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4.png"/><Relationship Id="rId37" Type="http://schemas.openxmlformats.org/officeDocument/2006/relationships/image" Target="../media/image73.png"/><Relationship Id="rId40" Type="http://schemas.openxmlformats.org/officeDocument/2006/relationships/image" Target="../media/image76.png"/><Relationship Id="rId5" Type="http://schemas.openxmlformats.org/officeDocument/2006/relationships/image" Target="../media/image49.png"/><Relationship Id="rId15" Type="http://schemas.openxmlformats.org/officeDocument/2006/relationships/image" Target="../media/image51.png"/><Relationship Id="rId23" Type="http://schemas.openxmlformats.org/officeDocument/2006/relationships/image" Target="../media/image58.png"/><Relationship Id="rId28" Type="http://schemas.openxmlformats.org/officeDocument/2006/relationships/image" Target="../media/image71.png"/><Relationship Id="rId36" Type="http://schemas.openxmlformats.org/officeDocument/2006/relationships/image" Target="../media/image72.png"/><Relationship Id="rId10" Type="http://schemas.openxmlformats.org/officeDocument/2006/relationships/image" Target="../media/image45.png"/><Relationship Id="rId19" Type="http://schemas.openxmlformats.org/officeDocument/2006/relationships/image" Target="../media/image55.png"/><Relationship Id="rId31" Type="http://schemas.openxmlformats.org/officeDocument/2006/relationships/image" Target="../media/image63.png"/><Relationship Id="rId9" Type="http://schemas.openxmlformats.org/officeDocument/2006/relationships/image" Target="../media/image44.png"/><Relationship Id="rId14" Type="http://schemas.openxmlformats.org/officeDocument/2006/relationships/image" Target="../media/image50.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62.png"/><Relationship Id="rId35" Type="http://schemas.openxmlformats.org/officeDocument/2006/relationships/image" Target="../media/image68.png"/><Relationship Id="rId8" Type="http://schemas.openxmlformats.org/officeDocument/2006/relationships/image" Target="../media/image43.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9.png"/><Relationship Id="rId7" Type="http://schemas.openxmlformats.org/officeDocument/2006/relationships/image" Target="../media/image830.png"/><Relationship Id="rId12" Type="http://schemas.openxmlformats.org/officeDocument/2006/relationships/image" Target="../media/image2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81.png"/><Relationship Id="rId10" Type="http://schemas.openxmlformats.org/officeDocument/2006/relationships/image" Target="../media/image86.png"/><Relationship Id="rId9" Type="http://schemas.openxmlformats.org/officeDocument/2006/relationships/image" Target="../media/image262.png"/><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78.png"/><Relationship Id="rId21" Type="http://schemas.openxmlformats.org/officeDocument/2006/relationships/image" Target="../media/image102.png"/><Relationship Id="rId7" Type="http://schemas.openxmlformats.org/officeDocument/2006/relationships/image" Target="../media/image89.png"/><Relationship Id="rId12" Type="http://schemas.openxmlformats.org/officeDocument/2006/relationships/image" Target="../media/image81.png"/><Relationship Id="rId17" Type="http://schemas.openxmlformats.org/officeDocument/2006/relationships/image" Target="../media/image98.png"/><Relationship Id="rId2" Type="http://schemas.openxmlformats.org/officeDocument/2006/relationships/notesSlide" Target="../notesSlides/notesSlide12.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png"/><Relationship Id="rId15" Type="http://schemas.openxmlformats.org/officeDocument/2006/relationships/image" Target="../media/image82.png"/><Relationship Id="rId10" Type="http://schemas.openxmlformats.org/officeDocument/2006/relationships/image" Target="../media/image80.png"/><Relationship Id="rId19" Type="http://schemas.openxmlformats.org/officeDocument/2006/relationships/image" Target="../media/image100.png"/><Relationship Id="rId4" Type="http://schemas.openxmlformats.org/officeDocument/2006/relationships/image" Target="../media/image10.png"/><Relationship Id="rId9" Type="http://schemas.openxmlformats.org/officeDocument/2006/relationships/image" Target="../media/image91.png"/><Relationship Id="rId14"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11.png"/><Relationship Id="rId3" Type="http://schemas.openxmlformats.org/officeDocument/2006/relationships/image" Target="../media/image83.png"/><Relationship Id="rId7" Type="http://schemas.openxmlformats.org/officeDocument/2006/relationships/image" Target="../media/image92.png"/><Relationship Id="rId12" Type="http://schemas.openxmlformats.org/officeDocument/2006/relationships/image" Target="../media/image11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109.png"/><Relationship Id="rId5" Type="http://schemas.openxmlformats.org/officeDocument/2006/relationships/image" Target="../media/image87.png"/><Relationship Id="rId4" Type="http://schemas.openxmlformats.org/officeDocument/2006/relationships/image" Target="../media/image84.png"/><Relationship Id="rId14" Type="http://schemas.openxmlformats.org/officeDocument/2006/relationships/image" Target="../media/image112.png"/></Relationships>
</file>

<file path=ppt/slides/_rels/slide18.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image" Target="../media/image10.png"/><Relationship Id="rId21" Type="http://schemas.openxmlformats.org/officeDocument/2006/relationships/image" Target="../media/image104.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2" Type="http://schemas.openxmlformats.org/officeDocument/2006/relationships/notesSlide" Target="../notesSlides/notesSlide13.xml"/><Relationship Id="rId16" Type="http://schemas.openxmlformats.org/officeDocument/2006/relationships/image" Target="../media/image123.png"/><Relationship Id="rId20" Type="http://schemas.openxmlformats.org/officeDocument/2006/relationships/image" Target="../media/image103.png"/><Relationship Id="rId1" Type="http://schemas.openxmlformats.org/officeDocument/2006/relationships/slideLayout" Target="../slideLayouts/slideLayout2.xml"/><Relationship Id="rId11" Type="http://schemas.openxmlformats.org/officeDocument/2006/relationships/image" Target="../media/image118.png"/><Relationship Id="rId24" Type="http://schemas.openxmlformats.org/officeDocument/2006/relationships/image" Target="../media/image13.png"/><Relationship Id="rId15" Type="http://schemas.openxmlformats.org/officeDocument/2006/relationships/image" Target="../media/image122.png"/><Relationship Id="rId23" Type="http://schemas.openxmlformats.org/officeDocument/2006/relationships/image" Target="../media/image12.png"/><Relationship Id="rId10" Type="http://schemas.openxmlformats.org/officeDocument/2006/relationships/image" Target="../media/image117.png"/><Relationship Id="rId19" Type="http://schemas.openxmlformats.org/officeDocument/2006/relationships/image" Target="../media/image96.png"/><Relationship Id="rId4" Type="http://schemas.openxmlformats.org/officeDocument/2006/relationships/image" Target="../media/image9.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1.png"/><Relationship Id="rId27" Type="http://schemas.openxmlformats.org/officeDocument/2006/relationships/image" Target="../media/image1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tiff"/><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610.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AFB839-7360-016B-37BB-385A34E0624F}"/>
              </a:ext>
            </a:extLst>
          </p:cNvPr>
          <p:cNvSpPr/>
          <p:nvPr/>
        </p:nvSpPr>
        <p:spPr>
          <a:xfrm>
            <a:off x="1111674" y="1041400"/>
            <a:ext cx="10104120" cy="196697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3159F9-3099-B7F6-BB60-BA363CC59DFC}"/>
              </a:ext>
            </a:extLst>
          </p:cNvPr>
          <p:cNvSpPr>
            <a:spLocks noGrp="1"/>
          </p:cNvSpPr>
          <p:nvPr>
            <p:ph type="ctrTitle"/>
          </p:nvPr>
        </p:nvSpPr>
        <p:spPr>
          <a:xfrm>
            <a:off x="1549492" y="853111"/>
            <a:ext cx="9093015" cy="1966976"/>
          </a:xfrm>
        </p:spPr>
        <p:txBody>
          <a:bodyPr>
            <a:normAutofit/>
          </a:bodyPr>
          <a:lstStyle/>
          <a:p>
            <a:r>
              <a:rPr lang="en-US" sz="4800" dirty="0">
                <a:solidFill>
                  <a:schemeClr val="accent6">
                    <a:lumMod val="50000"/>
                  </a:schemeClr>
                </a:solidFill>
              </a:rPr>
              <a:t>Black-Box Constant-Round Secure 2PC with Succinct Communication</a:t>
            </a:r>
          </a:p>
        </p:txBody>
      </p:sp>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48436EAB-300F-6691-F40D-4B10427C5EEE}"/>
                  </a:ext>
                </a:extLst>
              </p:cNvPr>
              <p:cNvSpPr>
                <a:spLocks noGrp="1"/>
              </p:cNvSpPr>
              <p:nvPr>
                <p:ph type="subTitle" idx="1"/>
              </p:nvPr>
            </p:nvSpPr>
            <p:spPr>
              <a:xfrm>
                <a:off x="-286043" y="3378770"/>
                <a:ext cx="12361026" cy="772254"/>
              </a:xfrm>
            </p:spPr>
            <p:txBody>
              <a:bodyPr>
                <a:normAutofit fontScale="85000" lnSpcReduction="20000"/>
              </a:bodyPr>
              <a:lstStyle/>
              <a:p>
                <a:r>
                  <a:rPr lang="en-US" sz="2800" dirty="0"/>
                  <a:t>Michele Ciampi</a:t>
                </a:r>
                <a:r>
                  <a:rPr lang="en-US" sz="2800" baseline="30000" dirty="0"/>
                  <a:t>*</a:t>
                </a:r>
                <a:r>
                  <a:rPr lang="en-US" sz="2800" dirty="0"/>
                  <a:t>        Ankit Kumar Misra</a:t>
                </a:r>
                <a14:m>
                  <m:oMath xmlns:m="http://schemas.openxmlformats.org/officeDocument/2006/math">
                    <m:r>
                      <a:rPr lang="en-US" sz="2800" i="1" baseline="30000" smtClean="0">
                        <a:latin typeface="Cambria Math" panose="02040503050406030204" pitchFamily="18" charset="0"/>
                        <a:ea typeface="Cambria Math" panose="02040503050406030204" pitchFamily="18" charset="0"/>
                      </a:rPr>
                      <m:t>†</m:t>
                    </m:r>
                  </m:oMath>
                </a14:m>
                <a:r>
                  <a:rPr lang="en-US" sz="2800" dirty="0"/>
                  <a:t>        </a:t>
                </a:r>
              </a:p>
              <a:p>
                <a:r>
                  <a:rPr lang="en-US" sz="2800" dirty="0"/>
                  <a:t>Rafail Ostrovsky</a:t>
                </a:r>
                <a:r>
                  <a:rPr lang="en-US" sz="2800" baseline="30000" dirty="0">
                    <a:ea typeface="Cambria Math" panose="02040503050406030204" pitchFamily="18" charset="0"/>
                  </a:rPr>
                  <a:t> </a:t>
                </a:r>
                <a14:m>
                  <m:oMath xmlns:m="http://schemas.openxmlformats.org/officeDocument/2006/math">
                    <m:r>
                      <a:rPr lang="en-US" sz="2800" i="1" baseline="30000" smtClean="0">
                        <a:latin typeface="Cambria Math" panose="02040503050406030204" pitchFamily="18" charset="0"/>
                        <a:ea typeface="Cambria Math" panose="02040503050406030204" pitchFamily="18" charset="0"/>
                      </a:rPr>
                      <m:t>†</m:t>
                    </m:r>
                  </m:oMath>
                </a14:m>
                <a:r>
                  <a:rPr lang="en-US" sz="2800" dirty="0"/>
                  <a:t>        </a:t>
                </a:r>
                <a:r>
                  <a:rPr lang="en-US" sz="2800" b="1" dirty="0"/>
                  <a:t>Akash Shah</a:t>
                </a:r>
                <a:r>
                  <a:rPr lang="en-US" sz="2800" b="1" baseline="30000" dirty="0">
                    <a:ea typeface="Cambria Math" panose="02040503050406030204" pitchFamily="18" charset="0"/>
                  </a:rPr>
                  <a:t> </a:t>
                </a:r>
                <a14:m>
                  <m:oMath xmlns:m="http://schemas.openxmlformats.org/officeDocument/2006/math">
                    <m:r>
                      <a:rPr lang="en-US" sz="2800" i="1" baseline="30000" smtClean="0">
                        <a:latin typeface="Cambria Math" panose="02040503050406030204" pitchFamily="18" charset="0"/>
                        <a:ea typeface="Cambria Math" panose="02040503050406030204" pitchFamily="18" charset="0"/>
                      </a:rPr>
                      <m:t>†</m:t>
                    </m:r>
                  </m:oMath>
                </a14:m>
                <a:endParaRPr lang="en-US" sz="2800" dirty="0">
                  <a:solidFill>
                    <a:schemeClr val="accent6">
                      <a:lumMod val="50000"/>
                    </a:schemeClr>
                  </a:solidFill>
                </a:endParaRPr>
              </a:p>
            </p:txBody>
          </p:sp>
        </mc:Choice>
        <mc:Fallback xmlns="">
          <p:sp>
            <p:nvSpPr>
              <p:cNvPr id="3" name="Subtitle 2">
                <a:extLst>
                  <a:ext uri="{FF2B5EF4-FFF2-40B4-BE49-F238E27FC236}">
                    <a16:creationId xmlns:a16="http://schemas.microsoft.com/office/drawing/2014/main" id="{48436EAB-300F-6691-F40D-4B10427C5EEE}"/>
                  </a:ext>
                </a:extLst>
              </p:cNvPr>
              <p:cNvSpPr>
                <a:spLocks noGrp="1" noRot="1" noChangeAspect="1" noMove="1" noResize="1" noEditPoints="1" noAdjustHandles="1" noChangeArrowheads="1" noChangeShapeType="1" noTextEdit="1"/>
              </p:cNvSpPr>
              <p:nvPr>
                <p:ph type="subTitle" idx="1"/>
              </p:nvPr>
            </p:nvSpPr>
            <p:spPr>
              <a:xfrm>
                <a:off x="-286043" y="3378770"/>
                <a:ext cx="12361026" cy="772254"/>
              </a:xfrm>
              <a:blipFill>
                <a:blip r:embed="rId2"/>
                <a:stretch>
                  <a:fillRect t="-16129" b="-1612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44B7E53-270E-B0DC-25DA-A2B0A5A6C838}"/>
              </a:ext>
            </a:extLst>
          </p:cNvPr>
          <p:cNvPicPr>
            <a:picLocks noChangeAspect="1"/>
          </p:cNvPicPr>
          <p:nvPr/>
        </p:nvPicPr>
        <p:blipFill>
          <a:blip r:embed="rId3"/>
          <a:stretch>
            <a:fillRect/>
          </a:stretch>
        </p:blipFill>
        <p:spPr>
          <a:xfrm>
            <a:off x="7303927" y="4608900"/>
            <a:ext cx="1924707" cy="903329"/>
          </a:xfrm>
          <a:prstGeom prst="rect">
            <a:avLst/>
          </a:prstGeom>
        </p:spPr>
      </p:pic>
      <p:sp>
        <p:nvSpPr>
          <p:cNvPr id="9" name="TextBox 8">
            <a:extLst>
              <a:ext uri="{FF2B5EF4-FFF2-40B4-BE49-F238E27FC236}">
                <a16:creationId xmlns:a16="http://schemas.microsoft.com/office/drawing/2014/main" id="{8256F054-A9BE-76F0-3399-0D555CA194B6}"/>
              </a:ext>
            </a:extLst>
          </p:cNvPr>
          <p:cNvSpPr txBox="1"/>
          <p:nvPr/>
        </p:nvSpPr>
        <p:spPr>
          <a:xfrm>
            <a:off x="5047507" y="6004889"/>
            <a:ext cx="2096984" cy="461665"/>
          </a:xfrm>
          <a:prstGeom prst="rect">
            <a:avLst/>
          </a:prstGeom>
          <a:noFill/>
        </p:spPr>
        <p:txBody>
          <a:bodyPr wrap="none" rtlCol="0">
            <a:spAutoFit/>
          </a:bodyPr>
          <a:lstStyle/>
          <a:p>
            <a:r>
              <a:rPr lang="en-US" sz="2400" dirty="0" err="1">
                <a:solidFill>
                  <a:schemeClr val="accent6">
                    <a:lumMod val="50000"/>
                  </a:schemeClr>
                </a:solidFill>
                <a:latin typeface="+mj-lt"/>
              </a:rPr>
              <a:t>Eurocrypt</a:t>
            </a:r>
            <a:r>
              <a:rPr lang="en-US" sz="2400" dirty="0">
                <a:solidFill>
                  <a:schemeClr val="accent6">
                    <a:lumMod val="50000"/>
                  </a:schemeClr>
                </a:solidFill>
                <a:latin typeface="+mj-lt"/>
              </a:rPr>
              <a:t> 2025</a:t>
            </a:r>
          </a:p>
        </p:txBody>
      </p:sp>
      <p:sp>
        <p:nvSpPr>
          <p:cNvPr id="10" name="TextBox 9">
            <a:extLst>
              <a:ext uri="{FF2B5EF4-FFF2-40B4-BE49-F238E27FC236}">
                <a16:creationId xmlns:a16="http://schemas.microsoft.com/office/drawing/2014/main" id="{74C90C7C-7CE6-17DA-1B8C-10D9239DA16D}"/>
              </a:ext>
            </a:extLst>
          </p:cNvPr>
          <p:cNvSpPr txBox="1"/>
          <p:nvPr/>
        </p:nvSpPr>
        <p:spPr>
          <a:xfrm>
            <a:off x="2996083" y="4915767"/>
            <a:ext cx="325730" cy="461665"/>
          </a:xfrm>
          <a:prstGeom prst="rect">
            <a:avLst/>
          </a:prstGeom>
          <a:noFill/>
        </p:spPr>
        <p:txBody>
          <a:bodyPr wrap="none" rtlCol="0">
            <a:spAutoFit/>
          </a:bodyPr>
          <a:lstStyle/>
          <a:p>
            <a:r>
              <a:rPr lang="en-US" sz="2400" dirty="0"/>
              <a:t>*</a:t>
            </a:r>
          </a:p>
        </p:txBody>
      </p:sp>
      <p:pic>
        <p:nvPicPr>
          <p:cNvPr id="1028" name="Picture 4" descr="University of Edinburgh - Wikipedia">
            <a:extLst>
              <a:ext uri="{FF2B5EF4-FFF2-40B4-BE49-F238E27FC236}">
                <a16:creationId xmlns:a16="http://schemas.microsoft.com/office/drawing/2014/main" id="{A64C6F16-7DCB-975F-7525-DFB69E66A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724" y="4293709"/>
            <a:ext cx="1522351" cy="153371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3BAE30-DABD-AC76-0F40-14F56FC2AD1A}"/>
                  </a:ext>
                </a:extLst>
              </p:cNvPr>
              <p:cNvSpPr txBox="1"/>
              <p:nvPr/>
            </p:nvSpPr>
            <p:spPr>
              <a:xfrm>
                <a:off x="5465617" y="4827721"/>
                <a:ext cx="3357748" cy="4656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2" name="TextBox 11">
                <a:extLst>
                  <a:ext uri="{FF2B5EF4-FFF2-40B4-BE49-F238E27FC236}">
                    <a16:creationId xmlns:a16="http://schemas.microsoft.com/office/drawing/2014/main" id="{803BAE30-DABD-AC76-0F40-14F56FC2AD1A}"/>
                  </a:ext>
                </a:extLst>
              </p:cNvPr>
              <p:cNvSpPr txBox="1">
                <a:spLocks noRot="1" noChangeAspect="1" noMove="1" noResize="1" noEditPoints="1" noAdjustHandles="1" noChangeArrowheads="1" noChangeShapeType="1" noTextEdit="1"/>
              </p:cNvSpPr>
              <p:nvPr/>
            </p:nvSpPr>
            <p:spPr>
              <a:xfrm>
                <a:off x="5465617" y="4827721"/>
                <a:ext cx="3357748" cy="465686"/>
              </a:xfrm>
              <a:prstGeom prst="rect">
                <a:avLst/>
              </a:prstGeom>
              <a:blipFill>
                <a:blip r:embed="rId5"/>
                <a:stretch>
                  <a:fillRect b="-10811"/>
                </a:stretch>
              </a:blipFill>
            </p:spPr>
            <p:txBody>
              <a:bodyPr/>
              <a:lstStyle/>
              <a:p>
                <a:r>
                  <a:rPr lang="en-US">
                    <a:noFill/>
                  </a:rPr>
                  <a:t> </a:t>
                </a:r>
              </a:p>
            </p:txBody>
          </p:sp>
        </mc:Fallback>
      </mc:AlternateContent>
    </p:spTree>
    <p:extLst>
      <p:ext uri="{BB962C8B-B14F-4D97-AF65-F5344CB8AC3E}">
        <p14:creationId xmlns:p14="http://schemas.microsoft.com/office/powerpoint/2010/main" val="174561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E7E2-3008-EB9F-685D-149F7A85D0CE}"/>
              </a:ext>
            </a:extLst>
          </p:cNvPr>
          <p:cNvSpPr>
            <a:spLocks noGrp="1"/>
          </p:cNvSpPr>
          <p:nvPr>
            <p:ph type="title"/>
          </p:nvPr>
        </p:nvSpPr>
        <p:spPr>
          <a:xfrm>
            <a:off x="838200" y="0"/>
            <a:ext cx="10515600" cy="1325563"/>
          </a:xfrm>
        </p:spPr>
        <p:txBody>
          <a:bodyPr/>
          <a:lstStyle/>
          <a:p>
            <a:pPr algn="ctr"/>
            <a:r>
              <a:rPr lang="en-US" dirty="0"/>
              <a:t>2PC using FHE in Semi-Honest Setting</a:t>
            </a:r>
          </a:p>
        </p:txBody>
      </p:sp>
      <p:pic>
        <p:nvPicPr>
          <p:cNvPr id="4" name="Picture 3" descr="A black and white drawing of a person&#10;&#10;AI-generated content may be incorrect.">
            <a:extLst>
              <a:ext uri="{FF2B5EF4-FFF2-40B4-BE49-F238E27FC236}">
                <a16:creationId xmlns:a16="http://schemas.microsoft.com/office/drawing/2014/main" id="{C8166901-FB88-D716-AF7D-D12422357C6E}"/>
              </a:ext>
            </a:extLst>
          </p:cNvPr>
          <p:cNvPicPr>
            <a:picLocks noChangeAspect="1"/>
          </p:cNvPicPr>
          <p:nvPr/>
        </p:nvPicPr>
        <p:blipFill>
          <a:blip r:embed="rId3"/>
          <a:stretch>
            <a:fillRect/>
          </a:stretch>
        </p:blipFill>
        <p:spPr>
          <a:xfrm>
            <a:off x="201158" y="1021981"/>
            <a:ext cx="1543751" cy="1657553"/>
          </a:xfrm>
          <a:prstGeom prst="rect">
            <a:avLst/>
          </a:prstGeom>
        </p:spPr>
      </p:pic>
      <p:pic>
        <p:nvPicPr>
          <p:cNvPr id="5" name="Picture 4" descr="A person with short hair wearing glasses&#10;&#10;AI-generated content may be incorrect.">
            <a:extLst>
              <a:ext uri="{FF2B5EF4-FFF2-40B4-BE49-F238E27FC236}">
                <a16:creationId xmlns:a16="http://schemas.microsoft.com/office/drawing/2014/main" id="{2AA0B0AB-65E5-1B9B-BB22-139D7E39B3EF}"/>
              </a:ext>
            </a:extLst>
          </p:cNvPr>
          <p:cNvPicPr>
            <a:picLocks noChangeAspect="1"/>
          </p:cNvPicPr>
          <p:nvPr/>
        </p:nvPicPr>
        <p:blipFill>
          <a:blip r:embed="rId4"/>
          <a:stretch>
            <a:fillRect/>
          </a:stretch>
        </p:blipFill>
        <p:spPr>
          <a:xfrm>
            <a:off x="9977772" y="1015802"/>
            <a:ext cx="1543751" cy="165755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2FF8F65-A2EB-C283-5B56-26F736B10B7C}"/>
                  </a:ext>
                </a:extLst>
              </p:cNvPr>
              <p:cNvSpPr txBox="1"/>
              <p:nvPr/>
            </p:nvSpPr>
            <p:spPr>
              <a:xfrm>
                <a:off x="1679939" y="2300282"/>
                <a:ext cx="42511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1</m:t>
                      </m:r>
                    </m:oMath>
                  </m:oMathPara>
                </a14:m>
                <a:endParaRPr lang="en-US" baseline="-25000" dirty="0"/>
              </a:p>
            </p:txBody>
          </p:sp>
        </mc:Choice>
        <mc:Fallback xmlns="">
          <p:sp>
            <p:nvSpPr>
              <p:cNvPr id="6" name="TextBox 5">
                <a:extLst>
                  <a:ext uri="{FF2B5EF4-FFF2-40B4-BE49-F238E27FC236}">
                    <a16:creationId xmlns:a16="http://schemas.microsoft.com/office/drawing/2014/main" id="{A2FF8F65-A2EB-C283-5B56-26F736B10B7C}"/>
                  </a:ext>
                </a:extLst>
              </p:cNvPr>
              <p:cNvSpPr txBox="1">
                <a:spLocks noRot="1" noChangeAspect="1" noMove="1" noResize="1" noEditPoints="1" noAdjustHandles="1" noChangeArrowheads="1" noChangeShapeType="1" noTextEdit="1"/>
              </p:cNvSpPr>
              <p:nvPr/>
            </p:nvSpPr>
            <p:spPr>
              <a:xfrm>
                <a:off x="1679939" y="2300282"/>
                <a:ext cx="425116" cy="3629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E5E8E0A-728A-43C7-3D09-2B5B22F0CF04}"/>
                  </a:ext>
                </a:extLst>
              </p:cNvPr>
              <p:cNvSpPr txBox="1"/>
              <p:nvPr/>
            </p:nvSpPr>
            <p:spPr>
              <a:xfrm>
                <a:off x="9552656" y="2300282"/>
                <a:ext cx="425116"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2</m:t>
                      </m:r>
                    </m:oMath>
                  </m:oMathPara>
                </a14:m>
                <a:endParaRPr lang="en-US" baseline="-25000" dirty="0"/>
              </a:p>
            </p:txBody>
          </p:sp>
        </mc:Choice>
        <mc:Fallback xmlns="">
          <p:sp>
            <p:nvSpPr>
              <p:cNvPr id="7" name="TextBox 6">
                <a:extLst>
                  <a:ext uri="{FF2B5EF4-FFF2-40B4-BE49-F238E27FC236}">
                    <a16:creationId xmlns:a16="http://schemas.microsoft.com/office/drawing/2014/main" id="{EE5E8E0A-728A-43C7-3D09-2B5B22F0CF04}"/>
                  </a:ext>
                </a:extLst>
              </p:cNvPr>
              <p:cNvSpPr txBox="1">
                <a:spLocks noRot="1" noChangeAspect="1" noMove="1" noResize="1" noEditPoints="1" noAdjustHandles="1" noChangeArrowheads="1" noChangeShapeType="1" noTextEdit="1"/>
              </p:cNvSpPr>
              <p:nvPr/>
            </p:nvSpPr>
            <p:spPr>
              <a:xfrm>
                <a:off x="9552656" y="2300282"/>
                <a:ext cx="425116" cy="3629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0D32F0D-2416-B930-DFA8-47B84458C4F7}"/>
                  </a:ext>
                </a:extLst>
              </p:cNvPr>
              <p:cNvSpPr/>
              <p:nvPr/>
            </p:nvSpPr>
            <p:spPr>
              <a:xfrm>
                <a:off x="5160082" y="1063754"/>
                <a:ext cx="1070944" cy="549663"/>
              </a:xfrm>
              <a:prstGeom prst="rect">
                <a:avLst/>
              </a:prstGeom>
              <a:solidFill>
                <a:schemeClr val="accent6">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0" i="0" dirty="0">
                    <a:solidFill>
                      <a:schemeClr val="tx1">
                        <a:lumMod val="95000"/>
                        <a:lumOff val="5000"/>
                      </a:schemeClr>
                    </a:solidFill>
                    <a:latin typeface="+mj-lt"/>
                  </a:rPr>
                  <a:t>Compute</a:t>
                </a:r>
                <a:endParaRPr lang="en-US" sz="1600" i="1" dirty="0">
                  <a:solidFill>
                    <a:schemeClr val="tx1">
                      <a:lumMod val="95000"/>
                      <a:lumOff val="5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lumMod val="95000"/>
                              <a:lumOff val="5000"/>
                            </a:schemeClr>
                          </a:solidFill>
                          <a:latin typeface="Cambria Math" panose="02040503050406030204" pitchFamily="18" charset="0"/>
                        </a:rPr>
                        <m:t>𝑓</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1</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2</m:t>
                      </m:r>
                      <m:r>
                        <a:rPr lang="en-US" sz="1600" i="1" dirty="0" smtClean="0">
                          <a:solidFill>
                            <a:schemeClr val="tx1">
                              <a:lumMod val="95000"/>
                              <a:lumOff val="5000"/>
                            </a:schemeClr>
                          </a:solidFill>
                          <a:latin typeface="Cambria Math" panose="02040503050406030204" pitchFamily="18" charset="0"/>
                        </a:rPr>
                        <m:t>)</m:t>
                      </m:r>
                    </m:oMath>
                  </m:oMathPara>
                </a14:m>
                <a:endParaRPr lang="en-US" sz="1600" dirty="0">
                  <a:solidFill>
                    <a:schemeClr val="tx1">
                      <a:lumMod val="95000"/>
                      <a:lumOff val="5000"/>
                    </a:schemeClr>
                  </a:solidFill>
                </a:endParaRPr>
              </a:p>
            </p:txBody>
          </p:sp>
        </mc:Choice>
        <mc:Fallback xmlns="">
          <p:sp>
            <p:nvSpPr>
              <p:cNvPr id="11" name="Rectangle 10">
                <a:extLst>
                  <a:ext uri="{FF2B5EF4-FFF2-40B4-BE49-F238E27FC236}">
                    <a16:creationId xmlns:a16="http://schemas.microsoft.com/office/drawing/2014/main" id="{50D32F0D-2416-B930-DFA8-47B84458C4F7}"/>
                  </a:ext>
                </a:extLst>
              </p:cNvPr>
              <p:cNvSpPr>
                <a:spLocks noRot="1" noChangeAspect="1" noMove="1" noResize="1" noEditPoints="1" noAdjustHandles="1" noChangeArrowheads="1" noChangeShapeType="1" noTextEdit="1"/>
              </p:cNvSpPr>
              <p:nvPr/>
            </p:nvSpPr>
            <p:spPr>
              <a:xfrm>
                <a:off x="5160082" y="1063754"/>
                <a:ext cx="1070944" cy="549663"/>
              </a:xfrm>
              <a:prstGeom prst="rect">
                <a:avLst/>
              </a:prstGeom>
              <a:blipFill>
                <a:blip r:embed="rId7"/>
                <a:stretch>
                  <a:fillRect t="-4348" b="-6522"/>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AEA842B-9D86-0C8F-5858-3F8F15559ECB}"/>
              </a:ext>
            </a:extLst>
          </p:cNvPr>
          <p:cNvCxnSpPr>
            <a:cxnSpLocks/>
          </p:cNvCxnSpPr>
          <p:nvPr/>
        </p:nvCxnSpPr>
        <p:spPr>
          <a:xfrm>
            <a:off x="3764161" y="3524241"/>
            <a:ext cx="3897496" cy="10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7BFC42D-601F-6F38-3078-8C6494FE827A}"/>
                  </a:ext>
                </a:extLst>
              </p:cNvPr>
              <p:cNvSpPr txBox="1"/>
              <p:nvPr/>
            </p:nvSpPr>
            <p:spPr>
              <a:xfrm>
                <a:off x="5235695" y="3164740"/>
                <a:ext cx="954428" cy="369332"/>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𝑝</m:t>
                    </m:r>
                    <m:r>
                      <a:rPr lang="en-US" i="1" dirty="0" smtClean="0">
                        <a:latin typeface="Cambria Math" panose="02040503050406030204" pitchFamily="18" charset="0"/>
                      </a:rPr>
                      <m:t>𝑘</m:t>
                    </m:r>
                    <m:r>
                      <a:rPr lang="en-US" b="0" i="1" dirty="0" smtClean="0">
                        <a:latin typeface="Cambria Math" panose="02040503050406030204" pitchFamily="18" charset="0"/>
                      </a:rPr>
                      <m:t>, </m:t>
                    </m:r>
                    <m:r>
                      <a:rPr lang="en-US" b="0" i="1" dirty="0" smtClean="0">
                        <a:latin typeface="Cambria Math" panose="02040503050406030204" pitchFamily="18" charset="0"/>
                      </a:rPr>
                      <m:t>𝑐𝑡</m:t>
                    </m:r>
                    <m:r>
                      <a:rPr lang="en-US" b="0" i="1" baseline="-25000" dirty="0" smtClean="0">
                        <a:latin typeface="Cambria Math" panose="02040503050406030204" pitchFamily="18" charset="0"/>
                      </a:rPr>
                      <m:t>1</m:t>
                    </m:r>
                  </m:oMath>
                </a14:m>
                <a:r>
                  <a:rPr lang="en-US" dirty="0"/>
                  <a:t>   </a:t>
                </a:r>
              </a:p>
            </p:txBody>
          </p:sp>
        </mc:Choice>
        <mc:Fallback xmlns="">
          <p:sp>
            <p:nvSpPr>
              <p:cNvPr id="20" name="TextBox 19">
                <a:extLst>
                  <a:ext uri="{FF2B5EF4-FFF2-40B4-BE49-F238E27FC236}">
                    <a16:creationId xmlns:a16="http://schemas.microsoft.com/office/drawing/2014/main" id="{77BFC42D-601F-6F38-3078-8C6494FE827A}"/>
                  </a:ext>
                </a:extLst>
              </p:cNvPr>
              <p:cNvSpPr txBox="1">
                <a:spLocks noRot="1" noChangeAspect="1" noMove="1" noResize="1" noEditPoints="1" noAdjustHandles="1" noChangeArrowheads="1" noChangeShapeType="1" noTextEdit="1"/>
              </p:cNvSpPr>
              <p:nvPr/>
            </p:nvSpPr>
            <p:spPr>
              <a:xfrm>
                <a:off x="5235695" y="3164740"/>
                <a:ext cx="954428" cy="369332"/>
              </a:xfrm>
              <a:prstGeom prst="rect">
                <a:avLst/>
              </a:prstGeom>
              <a:blipFill>
                <a:blip r:embed="rId8"/>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CBC815C-3D1F-9C0E-F18D-0C577328F709}"/>
                  </a:ext>
                </a:extLst>
              </p:cNvPr>
              <p:cNvSpPr txBox="1"/>
              <p:nvPr/>
            </p:nvSpPr>
            <p:spPr>
              <a:xfrm>
                <a:off x="8115659" y="3599456"/>
                <a:ext cx="3724225" cy="646331"/>
              </a:xfrm>
              <a:prstGeom prst="rect">
                <a:avLst/>
              </a:prstGeom>
              <a:noFill/>
            </p:spPr>
            <p:txBody>
              <a:bodyPr wrap="none" rtlCol="0">
                <a:spAutoFit/>
              </a:bodyPr>
              <a:lstStyle/>
              <a:p>
                <a:r>
                  <a:rPr lang="en-US" dirty="0"/>
                  <a:t>Generate </a:t>
                </a:r>
                <a14:m>
                  <m:oMath xmlns:m="http://schemas.openxmlformats.org/officeDocument/2006/math">
                    <m:r>
                      <a:rPr lang="en-US" b="0" i="1" dirty="0" smtClean="0">
                        <a:latin typeface="Cambria Math" panose="02040503050406030204" pitchFamily="18" charset="0"/>
                      </a:rPr>
                      <m:t>𝑐𝑡</m:t>
                    </m:r>
                    <m:r>
                      <a:rPr lang="en-US" b="0" i="1" baseline="-25000" dirty="0" smtClean="0">
                        <a:latin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Enc</a:t>
                </a:r>
                <a14:m>
                  <m:oMath xmlns:m="http://schemas.openxmlformats.org/officeDocument/2006/math">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𝑝𝑘</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baseline="-25000" dirty="0" smtClean="0">
                            <a:latin typeface="Cambria Math" panose="02040503050406030204" pitchFamily="18" charset="0"/>
                          </a:rPr>
                          <m:t>2</m:t>
                        </m:r>
                      </m:e>
                    </m:d>
                  </m:oMath>
                </a14:m>
                <a:endParaRPr lang="en-US" b="0" i="0" dirty="0">
                  <a:latin typeface="+mj-lt"/>
                </a:endParaRPr>
              </a:p>
              <a:p>
                <a:r>
                  <a:rPr lang="en-US" dirty="0"/>
                  <a:t>Compute </a:t>
                </a:r>
                <a14:m>
                  <m:oMath xmlns:m="http://schemas.openxmlformats.org/officeDocument/2006/math">
                    <m:r>
                      <a:rPr lang="en-US" i="1" dirty="0" smtClean="0">
                        <a:latin typeface="Cambria Math" panose="02040503050406030204" pitchFamily="18" charset="0"/>
                      </a:rPr>
                      <m:t>𝑐</m:t>
                    </m:r>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oMath>
                </a14:m>
                <a:r>
                  <a:rPr lang="en-US" dirty="0"/>
                  <a:t> Eval(</a:t>
                </a:r>
                <a14:m>
                  <m:oMath xmlns:m="http://schemas.openxmlformats.org/officeDocument/2006/math">
                    <m:r>
                      <a:rPr lang="en-US" i="1" dirty="0" smtClean="0">
                        <a:latin typeface="Cambria Math" panose="02040503050406030204" pitchFamily="18" charset="0"/>
                      </a:rPr>
                      <m:t>𝑝𝑘</m:t>
                    </m:r>
                  </m:oMath>
                </a14:m>
                <a:r>
                  <a:rPr lang="en-US" dirty="0"/>
                  <a:t> , (</a:t>
                </a:r>
                <a14:m>
                  <m:oMath xmlns:m="http://schemas.openxmlformats.org/officeDocument/2006/math">
                    <m:r>
                      <a:rPr lang="en-US" i="1" dirty="0" smtClean="0">
                        <a:latin typeface="Cambria Math" panose="02040503050406030204" pitchFamily="18" charset="0"/>
                      </a:rPr>
                      <m:t>𝑐</m:t>
                    </m:r>
                    <m:r>
                      <a:rPr lang="en-US" b="0" i="1" dirty="0" smtClean="0">
                        <a:latin typeface="Cambria Math" panose="02040503050406030204" pitchFamily="18" charset="0"/>
                      </a:rPr>
                      <m:t>𝑡</m:t>
                    </m:r>
                    <m:r>
                      <a:rPr lang="en-US" i="1" baseline="-25000" dirty="0" smtClean="0">
                        <a:latin typeface="Cambria Math" panose="02040503050406030204" pitchFamily="18" charset="0"/>
                      </a:rPr>
                      <m:t>1</m:t>
                    </m:r>
                    <m:r>
                      <a:rPr lang="en-US" i="1" dirty="0" smtClean="0">
                        <a:latin typeface="Cambria Math" panose="02040503050406030204" pitchFamily="18" charset="0"/>
                      </a:rPr>
                      <m:t>, </m:t>
                    </m:r>
                    <m:r>
                      <a:rPr lang="en-US" i="1" dirty="0" err="1" smtClean="0">
                        <a:latin typeface="Cambria Math" panose="02040503050406030204" pitchFamily="18" charset="0"/>
                      </a:rPr>
                      <m:t>𝑐</m:t>
                    </m:r>
                    <m:r>
                      <a:rPr lang="en-US" b="0" i="1" dirty="0" smtClean="0">
                        <a:latin typeface="Cambria Math" panose="02040503050406030204" pitchFamily="18" charset="0"/>
                      </a:rPr>
                      <m:t>𝑡</m:t>
                    </m:r>
                    <m:r>
                      <a:rPr lang="en-US" b="0" i="1" baseline="-25000" dirty="0" smtClean="0">
                        <a:latin typeface="Cambria Math" panose="02040503050406030204" pitchFamily="18" charset="0"/>
                      </a:rPr>
                      <m:t>2</m:t>
                    </m:r>
                  </m:oMath>
                </a14:m>
                <a:r>
                  <a:rPr lang="en-US" dirty="0"/>
                  <a:t>) , </a:t>
                </a:r>
                <a14:m>
                  <m:oMath xmlns:m="http://schemas.openxmlformats.org/officeDocument/2006/math">
                    <m:r>
                      <a:rPr lang="en-US" i="1" dirty="0" smtClean="0">
                        <a:latin typeface="Cambria Math" panose="02040503050406030204" pitchFamily="18" charset="0"/>
                      </a:rPr>
                      <m:t>𝑓</m:t>
                    </m:r>
                  </m:oMath>
                </a14:m>
                <a:r>
                  <a:rPr lang="en-US" dirty="0"/>
                  <a:t>)</a:t>
                </a:r>
              </a:p>
            </p:txBody>
          </p:sp>
        </mc:Choice>
        <mc:Fallback xmlns="">
          <p:sp>
            <p:nvSpPr>
              <p:cNvPr id="21" name="TextBox 20">
                <a:extLst>
                  <a:ext uri="{FF2B5EF4-FFF2-40B4-BE49-F238E27FC236}">
                    <a16:creationId xmlns:a16="http://schemas.microsoft.com/office/drawing/2014/main" id="{3CBC815C-3D1F-9C0E-F18D-0C577328F709}"/>
                  </a:ext>
                </a:extLst>
              </p:cNvPr>
              <p:cNvSpPr txBox="1">
                <a:spLocks noRot="1" noChangeAspect="1" noMove="1" noResize="1" noEditPoints="1" noAdjustHandles="1" noChangeArrowheads="1" noChangeShapeType="1" noTextEdit="1"/>
              </p:cNvSpPr>
              <p:nvPr/>
            </p:nvSpPr>
            <p:spPr>
              <a:xfrm>
                <a:off x="8115659" y="3599456"/>
                <a:ext cx="3724225" cy="646331"/>
              </a:xfrm>
              <a:prstGeom prst="rect">
                <a:avLst/>
              </a:prstGeom>
              <a:blipFill>
                <a:blip r:embed="rId9"/>
                <a:stretch>
                  <a:fillRect l="-1017" t="-3846" r="-339"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5C35B4D-0941-832C-7FEC-25B0AF1204FE}"/>
                  </a:ext>
                </a:extLst>
              </p:cNvPr>
              <p:cNvSpPr txBox="1"/>
              <p:nvPr/>
            </p:nvSpPr>
            <p:spPr>
              <a:xfrm>
                <a:off x="0" y="2809722"/>
                <a:ext cx="1973385" cy="369332"/>
              </a:xfrm>
              <a:prstGeom prst="rect">
                <a:avLst/>
              </a:prstGeom>
              <a:noFill/>
            </p:spPr>
            <p:txBody>
              <a:bodyPr wrap="square">
                <a:spAutoFit/>
              </a:bodyPr>
              <a:lstStyle/>
              <a:p>
                <a:pPr algn="ctr"/>
                <a14:m>
                  <m:oMath xmlns:m="http://schemas.openxmlformats.org/officeDocument/2006/math">
                    <m:r>
                      <a:rPr lang="en-US" i="1" dirty="0" smtClean="0">
                        <a:latin typeface="Cambria Math" panose="02040503050406030204" pitchFamily="18" charset="0"/>
                      </a:rPr>
                      <m:t>𝑠𝑘</m:t>
                    </m:r>
                    <m:r>
                      <a:rPr lang="en-US" i="1" dirty="0" smtClean="0">
                        <a:latin typeface="Cambria Math" panose="02040503050406030204" pitchFamily="18" charset="0"/>
                      </a:rPr>
                      <m:t> , </m:t>
                    </m:r>
                    <m:r>
                      <a:rPr lang="en-US" i="1" dirty="0" smtClean="0">
                        <a:latin typeface="Cambria Math" panose="02040503050406030204" pitchFamily="18" charset="0"/>
                      </a:rPr>
                      <m:t>𝑝𝑘</m:t>
                    </m:r>
                    <m:r>
                      <a:rPr lang="en-US" b="0" i="0"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 </m:t>
                    </m:r>
                  </m:oMath>
                </a14:m>
                <a:r>
                  <a:rPr lang="en-US" dirty="0"/>
                  <a:t>Gen(</a:t>
                </a:r>
                <a14:m>
                  <m:oMath xmlns:m="http://schemas.openxmlformats.org/officeDocument/2006/math">
                    <m:r>
                      <a:rPr lang="en-US" i="1" dirty="0" smtClean="0">
                        <a:latin typeface="Cambria Math" panose="02040503050406030204" pitchFamily="18" charset="0"/>
                      </a:rPr>
                      <m:t>1</m:t>
                    </m:r>
                    <m:r>
                      <a:rPr lang="en-US" i="1" baseline="30000" dirty="0" smtClean="0">
                        <a:latin typeface="Cambria Math" panose="02040503050406030204" pitchFamily="18" charset="0"/>
                        <a:ea typeface="Cambria Math" panose="02040503050406030204" pitchFamily="18" charset="0"/>
                      </a:rPr>
                      <m:t>𝜆</m:t>
                    </m:r>
                  </m:oMath>
                </a14:m>
                <a:r>
                  <a:rPr lang="en-US" dirty="0"/>
                  <a:t>)</a:t>
                </a:r>
              </a:p>
            </p:txBody>
          </p:sp>
        </mc:Choice>
        <mc:Fallback xmlns="">
          <p:sp>
            <p:nvSpPr>
              <p:cNvPr id="23" name="TextBox 22">
                <a:extLst>
                  <a:ext uri="{FF2B5EF4-FFF2-40B4-BE49-F238E27FC236}">
                    <a16:creationId xmlns:a16="http://schemas.microsoft.com/office/drawing/2014/main" id="{05C35B4D-0941-832C-7FEC-25B0AF1204FE}"/>
                  </a:ext>
                </a:extLst>
              </p:cNvPr>
              <p:cNvSpPr txBox="1">
                <a:spLocks noRot="1" noChangeAspect="1" noMove="1" noResize="1" noEditPoints="1" noAdjustHandles="1" noChangeArrowheads="1" noChangeShapeType="1" noTextEdit="1"/>
              </p:cNvSpPr>
              <p:nvPr/>
            </p:nvSpPr>
            <p:spPr>
              <a:xfrm>
                <a:off x="0" y="2809722"/>
                <a:ext cx="1973385" cy="369332"/>
              </a:xfrm>
              <a:prstGeom prst="rect">
                <a:avLst/>
              </a:prstGeom>
              <a:blipFill>
                <a:blip r:embed="rId10"/>
                <a:stretch>
                  <a:fillRect t="-10000" r="-128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84EB7E4-E049-AD02-8F27-22F77CBC126E}"/>
                  </a:ext>
                </a:extLst>
              </p:cNvPr>
              <p:cNvSpPr txBox="1"/>
              <p:nvPr/>
            </p:nvSpPr>
            <p:spPr>
              <a:xfrm>
                <a:off x="0" y="3179054"/>
                <a:ext cx="2862001" cy="369332"/>
              </a:xfrm>
              <a:prstGeom prst="rect">
                <a:avLst/>
              </a:prstGeom>
              <a:noFill/>
            </p:spPr>
            <p:txBody>
              <a:bodyPr wrap="square">
                <a:spAutoFit/>
              </a:bodyPr>
              <a:lstStyle/>
              <a:p>
                <a:r>
                  <a:rPr lang="en-US" b="0" i="0" dirty="0">
                    <a:latin typeface="+mj-lt"/>
                  </a:rPr>
                  <a:t>Generate</a:t>
                </a:r>
                <a14:m>
                  <m:oMath xmlns:m="http://schemas.openxmlformats.org/officeDocument/2006/math">
                    <m:r>
                      <a:rPr lang="en-US" b="0" i="0" dirty="0" smtClean="0">
                        <a:latin typeface="Cambria Math" panose="02040503050406030204" pitchFamily="18" charset="0"/>
                      </a:rPr>
                      <m:t> </m:t>
                    </m:r>
                    <m:r>
                      <a:rPr lang="en-US" b="0" i="1" dirty="0" smtClean="0">
                        <a:latin typeface="Cambria Math" panose="02040503050406030204" pitchFamily="18" charset="0"/>
                      </a:rPr>
                      <m:t>𝑐𝑡</m:t>
                    </m:r>
                    <m:r>
                      <a:rPr lang="en-US" b="0" i="1" baseline="-25000" dirty="0" smtClean="0">
                        <a:latin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Enc</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𝑝𝑘</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baseline="-25000" dirty="0" smtClean="0">
                        <a:latin typeface="Cambria Math" panose="02040503050406030204" pitchFamily="18" charset="0"/>
                      </a:rPr>
                      <m:t>1</m:t>
                    </m:r>
                    <m:r>
                      <a:rPr lang="en-US" b="0" i="1" dirty="0" smtClean="0">
                        <a:latin typeface="Cambria Math" panose="02040503050406030204" pitchFamily="18" charset="0"/>
                      </a:rPr>
                      <m:t>)</m:t>
                    </m:r>
                  </m:oMath>
                </a14:m>
                <a:endParaRPr lang="en-US" dirty="0"/>
              </a:p>
            </p:txBody>
          </p:sp>
        </mc:Choice>
        <mc:Fallback xmlns="">
          <p:sp>
            <p:nvSpPr>
              <p:cNvPr id="25" name="TextBox 24">
                <a:extLst>
                  <a:ext uri="{FF2B5EF4-FFF2-40B4-BE49-F238E27FC236}">
                    <a16:creationId xmlns:a16="http://schemas.microsoft.com/office/drawing/2014/main" id="{684EB7E4-E049-AD02-8F27-22F77CBC126E}"/>
                  </a:ext>
                </a:extLst>
              </p:cNvPr>
              <p:cNvSpPr txBox="1">
                <a:spLocks noRot="1" noChangeAspect="1" noMove="1" noResize="1" noEditPoints="1" noAdjustHandles="1" noChangeArrowheads="1" noChangeShapeType="1" noTextEdit="1"/>
              </p:cNvSpPr>
              <p:nvPr/>
            </p:nvSpPr>
            <p:spPr>
              <a:xfrm>
                <a:off x="0" y="3179054"/>
                <a:ext cx="2862001" cy="369332"/>
              </a:xfrm>
              <a:prstGeom prst="rect">
                <a:avLst/>
              </a:prstGeom>
              <a:blipFill>
                <a:blip r:embed="rId11"/>
                <a:stretch>
                  <a:fillRect l="-1770" t="-6667" b="-26667"/>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08719E12-BE62-133E-4AE1-ABB3E4B5D32E}"/>
              </a:ext>
            </a:extLst>
          </p:cNvPr>
          <p:cNvCxnSpPr>
            <a:cxnSpLocks/>
          </p:cNvCxnSpPr>
          <p:nvPr/>
        </p:nvCxnSpPr>
        <p:spPr>
          <a:xfrm>
            <a:off x="3764160" y="4245787"/>
            <a:ext cx="3897496" cy="10089"/>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E03148B-2AF5-D241-E2CA-23B74B188AF5}"/>
                  </a:ext>
                </a:extLst>
              </p:cNvPr>
              <p:cNvSpPr txBox="1"/>
              <p:nvPr/>
            </p:nvSpPr>
            <p:spPr>
              <a:xfrm>
                <a:off x="5495926" y="3930431"/>
                <a:ext cx="433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𝑐𝑡</m:t>
                      </m:r>
                    </m:oMath>
                  </m:oMathPara>
                </a14:m>
                <a:endParaRPr lang="en-US" dirty="0"/>
              </a:p>
            </p:txBody>
          </p:sp>
        </mc:Choice>
        <mc:Fallback xmlns="">
          <p:sp>
            <p:nvSpPr>
              <p:cNvPr id="27" name="TextBox 26">
                <a:extLst>
                  <a:ext uri="{FF2B5EF4-FFF2-40B4-BE49-F238E27FC236}">
                    <a16:creationId xmlns:a16="http://schemas.microsoft.com/office/drawing/2014/main" id="{2E03148B-2AF5-D241-E2CA-23B74B188AF5}"/>
                  </a:ext>
                </a:extLst>
              </p:cNvPr>
              <p:cNvSpPr txBox="1">
                <a:spLocks noRot="1" noChangeAspect="1" noMove="1" noResize="1" noEditPoints="1" noAdjustHandles="1" noChangeArrowheads="1" noChangeShapeType="1" noTextEdit="1"/>
              </p:cNvSpPr>
              <p:nvPr/>
            </p:nvSpPr>
            <p:spPr>
              <a:xfrm>
                <a:off x="5495926" y="3930431"/>
                <a:ext cx="43396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D44B1C2-7FFB-1249-C529-B46A308DEC00}"/>
                  </a:ext>
                </a:extLst>
              </p:cNvPr>
              <p:cNvSpPr txBox="1"/>
              <p:nvPr/>
            </p:nvSpPr>
            <p:spPr>
              <a:xfrm>
                <a:off x="0" y="4348359"/>
                <a:ext cx="2862001" cy="369332"/>
              </a:xfrm>
              <a:prstGeom prst="rect">
                <a:avLst/>
              </a:prstGeom>
              <a:noFill/>
            </p:spPr>
            <p:txBody>
              <a:bodyPr wrap="square">
                <a:spAutoFit/>
              </a:bodyPr>
              <a:lstStyle/>
              <a:p>
                <a:r>
                  <a:rPr lang="en-US" dirty="0">
                    <a:latin typeface="+mj-lt"/>
                  </a:rPr>
                  <a:t>Compute</a:t>
                </a:r>
                <a14:m>
                  <m:oMath xmlns:m="http://schemas.openxmlformats.org/officeDocument/2006/math">
                    <m:r>
                      <a:rPr lang="en-US" b="0" i="0" dirty="0" smtClean="0">
                        <a:latin typeface="Cambria Math" panose="02040503050406030204" pitchFamily="18" charset="0"/>
                      </a:rPr>
                      <m:t> </m:t>
                    </m:r>
                    <m:r>
                      <a:rPr lang="en-US" b="0" i="1" dirty="0" smtClean="0">
                        <a:latin typeface="Cambria Math" panose="02040503050406030204" pitchFamily="18" charset="0"/>
                      </a:rPr>
                      <m:t>𝑦</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a:t>
                </a:r>
                <a:r>
                  <a:rPr lang="en-US" dirty="0">
                    <a:latin typeface="+mj-lt"/>
                  </a:rPr>
                  <a:t>Dec</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𝑠𝑘</m:t>
                    </m:r>
                    <m:r>
                      <a:rPr lang="en-US" b="0" i="1" dirty="0" smtClean="0">
                        <a:latin typeface="Cambria Math" panose="02040503050406030204" pitchFamily="18" charset="0"/>
                      </a:rPr>
                      <m:t>,</m:t>
                    </m:r>
                    <m:r>
                      <a:rPr lang="en-US" b="0" i="1" dirty="0" smtClean="0">
                        <a:latin typeface="Cambria Math" panose="02040503050406030204" pitchFamily="18" charset="0"/>
                      </a:rPr>
                      <m:t>𝑐𝑡</m:t>
                    </m:r>
                    <m:r>
                      <a:rPr lang="en-US" b="0" i="1" dirty="0" smtClean="0">
                        <a:latin typeface="Cambria Math" panose="02040503050406030204" pitchFamily="18" charset="0"/>
                      </a:rPr>
                      <m:t>)</m:t>
                    </m:r>
                  </m:oMath>
                </a14:m>
                <a:endParaRPr lang="en-US" dirty="0"/>
              </a:p>
            </p:txBody>
          </p:sp>
        </mc:Choice>
        <mc:Fallback xmlns="">
          <p:sp>
            <p:nvSpPr>
              <p:cNvPr id="28" name="TextBox 27">
                <a:extLst>
                  <a:ext uri="{FF2B5EF4-FFF2-40B4-BE49-F238E27FC236}">
                    <a16:creationId xmlns:a16="http://schemas.microsoft.com/office/drawing/2014/main" id="{5D44B1C2-7FFB-1249-C529-B46A308DEC00}"/>
                  </a:ext>
                </a:extLst>
              </p:cNvPr>
              <p:cNvSpPr txBox="1">
                <a:spLocks noRot="1" noChangeAspect="1" noMove="1" noResize="1" noEditPoints="1" noAdjustHandles="1" noChangeArrowheads="1" noChangeShapeType="1" noTextEdit="1"/>
              </p:cNvSpPr>
              <p:nvPr/>
            </p:nvSpPr>
            <p:spPr>
              <a:xfrm>
                <a:off x="0" y="4348359"/>
                <a:ext cx="2862001" cy="369332"/>
              </a:xfrm>
              <a:prstGeom prst="rect">
                <a:avLst/>
              </a:prstGeom>
              <a:blipFill>
                <a:blip r:embed="rId13"/>
                <a:stretch>
                  <a:fillRect l="-1770" t="-6667" b="-2666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8BF54A62-3AF0-D3C4-CB4C-F36B7AECD732}"/>
              </a:ext>
            </a:extLst>
          </p:cNvPr>
          <p:cNvCxnSpPr>
            <a:cxnSpLocks/>
          </p:cNvCxnSpPr>
          <p:nvPr/>
        </p:nvCxnSpPr>
        <p:spPr>
          <a:xfrm>
            <a:off x="3764161" y="4789954"/>
            <a:ext cx="3897496" cy="10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59A8AB2-017D-8706-333C-2154D7D8A234}"/>
                  </a:ext>
                </a:extLst>
              </p:cNvPr>
              <p:cNvSpPr txBox="1"/>
              <p:nvPr/>
            </p:nvSpPr>
            <p:spPr>
              <a:xfrm>
                <a:off x="5566898" y="4430453"/>
                <a:ext cx="457946" cy="369332"/>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𝑦</m:t>
                    </m:r>
                  </m:oMath>
                </a14:m>
                <a:r>
                  <a:rPr lang="en-US" dirty="0"/>
                  <a:t>   </a:t>
                </a:r>
              </a:p>
            </p:txBody>
          </p:sp>
        </mc:Choice>
        <mc:Fallback xmlns="">
          <p:sp>
            <p:nvSpPr>
              <p:cNvPr id="30" name="TextBox 29">
                <a:extLst>
                  <a:ext uri="{FF2B5EF4-FFF2-40B4-BE49-F238E27FC236}">
                    <a16:creationId xmlns:a16="http://schemas.microsoft.com/office/drawing/2014/main" id="{159A8AB2-017D-8706-333C-2154D7D8A234}"/>
                  </a:ext>
                </a:extLst>
              </p:cNvPr>
              <p:cNvSpPr txBox="1">
                <a:spLocks noRot="1" noChangeAspect="1" noMove="1" noResize="1" noEditPoints="1" noAdjustHandles="1" noChangeArrowheads="1" noChangeShapeType="1" noTextEdit="1"/>
              </p:cNvSpPr>
              <p:nvPr/>
            </p:nvSpPr>
            <p:spPr>
              <a:xfrm>
                <a:off x="5566898" y="4430453"/>
                <a:ext cx="457946" cy="369332"/>
              </a:xfrm>
              <a:prstGeom prst="rect">
                <a:avLst/>
              </a:prstGeom>
              <a:blipFill>
                <a:blip r:embed="rId14"/>
                <a:stretch>
                  <a:fillRect b="-10000"/>
                </a:stretch>
              </a:blipFill>
            </p:spPr>
            <p:txBody>
              <a:bodyPr/>
              <a:lstStyle/>
              <a:p>
                <a:r>
                  <a:rPr lang="en-US">
                    <a:noFill/>
                  </a:rPr>
                  <a:t> </a:t>
                </a:r>
              </a:p>
            </p:txBody>
          </p:sp>
        </mc:Fallback>
      </mc:AlternateContent>
    </p:spTree>
    <p:extLst>
      <p:ext uri="{BB962C8B-B14F-4D97-AF65-F5344CB8AC3E}">
        <p14:creationId xmlns:p14="http://schemas.microsoft.com/office/powerpoint/2010/main" val="361311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27" grpId="0"/>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C8EE9-5627-2DC7-183D-DAC1A1F7A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1F2FF-54D2-A98B-74BD-8C441C76D055}"/>
              </a:ext>
            </a:extLst>
          </p:cNvPr>
          <p:cNvSpPr>
            <a:spLocks noGrp="1"/>
          </p:cNvSpPr>
          <p:nvPr>
            <p:ph type="title"/>
          </p:nvPr>
        </p:nvSpPr>
        <p:spPr>
          <a:xfrm>
            <a:off x="838200" y="0"/>
            <a:ext cx="10515600" cy="1325563"/>
          </a:xfrm>
        </p:spPr>
        <p:txBody>
          <a:bodyPr/>
          <a:lstStyle/>
          <a:p>
            <a:pPr algn="ctr"/>
            <a:r>
              <a:rPr lang="en-US" dirty="0"/>
              <a:t>Extending to Malicious Security with Abort </a:t>
            </a:r>
          </a:p>
        </p:txBody>
      </p:sp>
      <p:pic>
        <p:nvPicPr>
          <p:cNvPr id="4" name="Picture 3" descr="A black and white drawing of a person&#10;&#10;AI-generated content may be incorrect.">
            <a:extLst>
              <a:ext uri="{FF2B5EF4-FFF2-40B4-BE49-F238E27FC236}">
                <a16:creationId xmlns:a16="http://schemas.microsoft.com/office/drawing/2014/main" id="{CD6A589C-D0F7-7AC4-D6A5-26DF61BBFF79}"/>
              </a:ext>
            </a:extLst>
          </p:cNvPr>
          <p:cNvPicPr>
            <a:picLocks noChangeAspect="1"/>
          </p:cNvPicPr>
          <p:nvPr/>
        </p:nvPicPr>
        <p:blipFill>
          <a:blip r:embed="rId3"/>
          <a:stretch>
            <a:fillRect/>
          </a:stretch>
        </p:blipFill>
        <p:spPr>
          <a:xfrm>
            <a:off x="201158" y="1021981"/>
            <a:ext cx="1543751" cy="1657553"/>
          </a:xfrm>
          <a:prstGeom prst="rect">
            <a:avLst/>
          </a:prstGeom>
        </p:spPr>
      </p:pic>
      <p:pic>
        <p:nvPicPr>
          <p:cNvPr id="5" name="Picture 4" descr="A person with short hair wearing glasses&#10;&#10;AI-generated content may be incorrect.">
            <a:extLst>
              <a:ext uri="{FF2B5EF4-FFF2-40B4-BE49-F238E27FC236}">
                <a16:creationId xmlns:a16="http://schemas.microsoft.com/office/drawing/2014/main" id="{65A392B8-E3F5-CC7C-A4F8-AD686DE4F34F}"/>
              </a:ext>
            </a:extLst>
          </p:cNvPr>
          <p:cNvPicPr>
            <a:picLocks noChangeAspect="1"/>
          </p:cNvPicPr>
          <p:nvPr/>
        </p:nvPicPr>
        <p:blipFill>
          <a:blip r:embed="rId4"/>
          <a:stretch>
            <a:fillRect/>
          </a:stretch>
        </p:blipFill>
        <p:spPr>
          <a:xfrm>
            <a:off x="9977772" y="1015802"/>
            <a:ext cx="1543751" cy="165755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DE92E32-3149-D223-DC3B-8AE8F5775871}"/>
                  </a:ext>
                </a:extLst>
              </p:cNvPr>
              <p:cNvSpPr txBox="1"/>
              <p:nvPr/>
            </p:nvSpPr>
            <p:spPr>
              <a:xfrm>
                <a:off x="1679939" y="2300282"/>
                <a:ext cx="42511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1</m:t>
                      </m:r>
                    </m:oMath>
                  </m:oMathPara>
                </a14:m>
                <a:endParaRPr lang="en-US" baseline="-25000" dirty="0"/>
              </a:p>
            </p:txBody>
          </p:sp>
        </mc:Choice>
        <mc:Fallback xmlns="">
          <p:sp>
            <p:nvSpPr>
              <p:cNvPr id="6" name="TextBox 5">
                <a:extLst>
                  <a:ext uri="{FF2B5EF4-FFF2-40B4-BE49-F238E27FC236}">
                    <a16:creationId xmlns:a16="http://schemas.microsoft.com/office/drawing/2014/main" id="{CDE92E32-3149-D223-DC3B-8AE8F5775871}"/>
                  </a:ext>
                </a:extLst>
              </p:cNvPr>
              <p:cNvSpPr txBox="1">
                <a:spLocks noRot="1" noChangeAspect="1" noMove="1" noResize="1" noEditPoints="1" noAdjustHandles="1" noChangeArrowheads="1" noChangeShapeType="1" noTextEdit="1"/>
              </p:cNvSpPr>
              <p:nvPr/>
            </p:nvSpPr>
            <p:spPr>
              <a:xfrm>
                <a:off x="1679939" y="2300282"/>
                <a:ext cx="425116" cy="3629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867430F-5924-3DF7-CCAB-A841D626FB69}"/>
                  </a:ext>
                </a:extLst>
              </p:cNvPr>
              <p:cNvSpPr txBox="1"/>
              <p:nvPr/>
            </p:nvSpPr>
            <p:spPr>
              <a:xfrm>
                <a:off x="9552656" y="2300282"/>
                <a:ext cx="425116"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2</m:t>
                      </m:r>
                    </m:oMath>
                  </m:oMathPara>
                </a14:m>
                <a:endParaRPr lang="en-US" baseline="-25000" dirty="0"/>
              </a:p>
            </p:txBody>
          </p:sp>
        </mc:Choice>
        <mc:Fallback xmlns="">
          <p:sp>
            <p:nvSpPr>
              <p:cNvPr id="7" name="TextBox 6">
                <a:extLst>
                  <a:ext uri="{FF2B5EF4-FFF2-40B4-BE49-F238E27FC236}">
                    <a16:creationId xmlns:a16="http://schemas.microsoft.com/office/drawing/2014/main" id="{F867430F-5924-3DF7-CCAB-A841D626FB69}"/>
                  </a:ext>
                </a:extLst>
              </p:cNvPr>
              <p:cNvSpPr txBox="1">
                <a:spLocks noRot="1" noChangeAspect="1" noMove="1" noResize="1" noEditPoints="1" noAdjustHandles="1" noChangeArrowheads="1" noChangeShapeType="1" noTextEdit="1"/>
              </p:cNvSpPr>
              <p:nvPr/>
            </p:nvSpPr>
            <p:spPr>
              <a:xfrm>
                <a:off x="9552656" y="2300282"/>
                <a:ext cx="425116" cy="3629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48E9F06-A759-6B84-1FE9-8EABB610E6CC}"/>
                  </a:ext>
                </a:extLst>
              </p:cNvPr>
              <p:cNvSpPr/>
              <p:nvPr/>
            </p:nvSpPr>
            <p:spPr>
              <a:xfrm>
                <a:off x="5160082" y="1063754"/>
                <a:ext cx="1070944" cy="549663"/>
              </a:xfrm>
              <a:prstGeom prst="rect">
                <a:avLst/>
              </a:prstGeom>
              <a:solidFill>
                <a:schemeClr val="accent6">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0" i="0" dirty="0">
                    <a:solidFill>
                      <a:schemeClr val="tx1">
                        <a:lumMod val="95000"/>
                        <a:lumOff val="5000"/>
                      </a:schemeClr>
                    </a:solidFill>
                    <a:latin typeface="+mj-lt"/>
                  </a:rPr>
                  <a:t>Compute</a:t>
                </a:r>
                <a:endParaRPr lang="en-US" sz="1600" i="1" dirty="0">
                  <a:solidFill>
                    <a:schemeClr val="tx1">
                      <a:lumMod val="95000"/>
                      <a:lumOff val="5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lumMod val="95000"/>
                              <a:lumOff val="5000"/>
                            </a:schemeClr>
                          </a:solidFill>
                          <a:latin typeface="Cambria Math" panose="02040503050406030204" pitchFamily="18" charset="0"/>
                        </a:rPr>
                        <m:t>𝑓</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1</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2</m:t>
                      </m:r>
                      <m:r>
                        <a:rPr lang="en-US" sz="1600" i="1" dirty="0" smtClean="0">
                          <a:solidFill>
                            <a:schemeClr val="tx1">
                              <a:lumMod val="95000"/>
                              <a:lumOff val="5000"/>
                            </a:schemeClr>
                          </a:solidFill>
                          <a:latin typeface="Cambria Math" panose="02040503050406030204" pitchFamily="18" charset="0"/>
                        </a:rPr>
                        <m:t>)</m:t>
                      </m:r>
                    </m:oMath>
                  </m:oMathPara>
                </a14:m>
                <a:endParaRPr lang="en-US" sz="1600" dirty="0">
                  <a:solidFill>
                    <a:schemeClr val="tx1">
                      <a:lumMod val="95000"/>
                      <a:lumOff val="5000"/>
                    </a:schemeClr>
                  </a:solidFill>
                </a:endParaRPr>
              </a:p>
            </p:txBody>
          </p:sp>
        </mc:Choice>
        <mc:Fallback xmlns="">
          <p:sp>
            <p:nvSpPr>
              <p:cNvPr id="11" name="Rectangle 10">
                <a:extLst>
                  <a:ext uri="{FF2B5EF4-FFF2-40B4-BE49-F238E27FC236}">
                    <a16:creationId xmlns:a16="http://schemas.microsoft.com/office/drawing/2014/main" id="{148E9F06-A759-6B84-1FE9-8EABB610E6CC}"/>
                  </a:ext>
                </a:extLst>
              </p:cNvPr>
              <p:cNvSpPr>
                <a:spLocks noRot="1" noChangeAspect="1" noMove="1" noResize="1" noEditPoints="1" noAdjustHandles="1" noChangeArrowheads="1" noChangeShapeType="1" noTextEdit="1"/>
              </p:cNvSpPr>
              <p:nvPr/>
            </p:nvSpPr>
            <p:spPr>
              <a:xfrm>
                <a:off x="5160082" y="1063754"/>
                <a:ext cx="1070944" cy="549663"/>
              </a:xfrm>
              <a:prstGeom prst="rect">
                <a:avLst/>
              </a:prstGeom>
              <a:blipFill>
                <a:blip r:embed="rId7"/>
                <a:stretch>
                  <a:fillRect t="-4348" b="-6522"/>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B1EEC2F-5A02-FE42-B2A7-FED061CDA7E4}"/>
              </a:ext>
            </a:extLst>
          </p:cNvPr>
          <p:cNvCxnSpPr>
            <a:cxnSpLocks/>
          </p:cNvCxnSpPr>
          <p:nvPr/>
        </p:nvCxnSpPr>
        <p:spPr>
          <a:xfrm>
            <a:off x="3764161" y="3524241"/>
            <a:ext cx="3897496" cy="10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78032B3-4ADF-3D31-7E43-F0D95DA87C90}"/>
                  </a:ext>
                </a:extLst>
              </p:cNvPr>
              <p:cNvSpPr txBox="1"/>
              <p:nvPr/>
            </p:nvSpPr>
            <p:spPr>
              <a:xfrm>
                <a:off x="5123639" y="3136803"/>
                <a:ext cx="954428" cy="369332"/>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𝑝</m:t>
                    </m:r>
                    <m:r>
                      <a:rPr lang="en-US" i="1" dirty="0" smtClean="0">
                        <a:latin typeface="Cambria Math" panose="02040503050406030204" pitchFamily="18" charset="0"/>
                      </a:rPr>
                      <m:t>𝑘</m:t>
                    </m:r>
                    <m:r>
                      <a:rPr lang="en-US" b="0" i="1" dirty="0" smtClean="0">
                        <a:latin typeface="Cambria Math" panose="02040503050406030204" pitchFamily="18" charset="0"/>
                      </a:rPr>
                      <m:t>, </m:t>
                    </m:r>
                    <m:r>
                      <a:rPr lang="en-US" b="0" i="1" dirty="0" smtClean="0">
                        <a:latin typeface="Cambria Math" panose="02040503050406030204" pitchFamily="18" charset="0"/>
                      </a:rPr>
                      <m:t>𝑐𝑡</m:t>
                    </m:r>
                    <m:r>
                      <a:rPr lang="en-US" b="0" i="1" baseline="-25000" dirty="0" smtClean="0">
                        <a:latin typeface="Cambria Math" panose="02040503050406030204" pitchFamily="18" charset="0"/>
                      </a:rPr>
                      <m:t>1</m:t>
                    </m:r>
                  </m:oMath>
                </a14:m>
                <a:r>
                  <a:rPr lang="en-US" dirty="0"/>
                  <a:t>   </a:t>
                </a:r>
              </a:p>
            </p:txBody>
          </p:sp>
        </mc:Choice>
        <mc:Fallback xmlns="">
          <p:sp>
            <p:nvSpPr>
              <p:cNvPr id="20" name="TextBox 19">
                <a:extLst>
                  <a:ext uri="{FF2B5EF4-FFF2-40B4-BE49-F238E27FC236}">
                    <a16:creationId xmlns:a16="http://schemas.microsoft.com/office/drawing/2014/main" id="{778032B3-4ADF-3D31-7E43-F0D95DA87C90}"/>
                  </a:ext>
                </a:extLst>
              </p:cNvPr>
              <p:cNvSpPr txBox="1">
                <a:spLocks noRot="1" noChangeAspect="1" noMove="1" noResize="1" noEditPoints="1" noAdjustHandles="1" noChangeArrowheads="1" noChangeShapeType="1" noTextEdit="1"/>
              </p:cNvSpPr>
              <p:nvPr/>
            </p:nvSpPr>
            <p:spPr>
              <a:xfrm>
                <a:off x="5123639" y="3136803"/>
                <a:ext cx="954428" cy="369332"/>
              </a:xfrm>
              <a:prstGeom prst="rect">
                <a:avLst/>
              </a:prstGeom>
              <a:blipFill>
                <a:blip r:embed="rId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E6A9058-D507-4D4A-453C-4EBA1D52EB17}"/>
                  </a:ext>
                </a:extLst>
              </p:cNvPr>
              <p:cNvSpPr txBox="1"/>
              <p:nvPr/>
            </p:nvSpPr>
            <p:spPr>
              <a:xfrm>
                <a:off x="8115659" y="3599456"/>
                <a:ext cx="3724225" cy="646331"/>
              </a:xfrm>
              <a:prstGeom prst="rect">
                <a:avLst/>
              </a:prstGeom>
              <a:noFill/>
            </p:spPr>
            <p:txBody>
              <a:bodyPr wrap="none" rtlCol="0">
                <a:spAutoFit/>
              </a:bodyPr>
              <a:lstStyle/>
              <a:p>
                <a:r>
                  <a:rPr lang="en-US" dirty="0"/>
                  <a:t>Generate </a:t>
                </a:r>
                <a14:m>
                  <m:oMath xmlns:m="http://schemas.openxmlformats.org/officeDocument/2006/math">
                    <m:r>
                      <a:rPr lang="en-US" b="0" i="1" dirty="0" smtClean="0">
                        <a:latin typeface="Cambria Math" panose="02040503050406030204" pitchFamily="18" charset="0"/>
                      </a:rPr>
                      <m:t>𝑐𝑡</m:t>
                    </m:r>
                    <m:r>
                      <a:rPr lang="en-US" b="0" i="1" baseline="-25000" dirty="0" smtClean="0">
                        <a:latin typeface="Cambria Math" panose="02040503050406030204" pitchFamily="18" charset="0"/>
                      </a:rPr>
                      <m:t>2</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Enc</a:t>
                </a:r>
                <a14:m>
                  <m:oMath xmlns:m="http://schemas.openxmlformats.org/officeDocument/2006/math">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𝑝𝑘</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baseline="-25000" dirty="0" smtClean="0">
                            <a:latin typeface="Cambria Math" panose="02040503050406030204" pitchFamily="18" charset="0"/>
                          </a:rPr>
                          <m:t>2</m:t>
                        </m:r>
                      </m:e>
                    </m:d>
                  </m:oMath>
                </a14:m>
                <a:endParaRPr lang="en-US" b="0" i="0" dirty="0">
                  <a:latin typeface="+mj-lt"/>
                </a:endParaRPr>
              </a:p>
              <a:p>
                <a:r>
                  <a:rPr lang="en-US" dirty="0"/>
                  <a:t>Compute </a:t>
                </a:r>
                <a14:m>
                  <m:oMath xmlns:m="http://schemas.openxmlformats.org/officeDocument/2006/math">
                    <m:r>
                      <a:rPr lang="en-US" i="1" dirty="0" smtClean="0">
                        <a:latin typeface="Cambria Math" panose="02040503050406030204" pitchFamily="18" charset="0"/>
                      </a:rPr>
                      <m:t>𝑐</m:t>
                    </m:r>
                    <m:r>
                      <a:rPr lang="en-US" b="0" i="1" dirty="0" smtClean="0">
                        <a:latin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oMath>
                </a14:m>
                <a:r>
                  <a:rPr lang="en-US" dirty="0"/>
                  <a:t> Eval(</a:t>
                </a:r>
                <a14:m>
                  <m:oMath xmlns:m="http://schemas.openxmlformats.org/officeDocument/2006/math">
                    <m:r>
                      <a:rPr lang="en-US" i="1" dirty="0" smtClean="0">
                        <a:latin typeface="Cambria Math" panose="02040503050406030204" pitchFamily="18" charset="0"/>
                      </a:rPr>
                      <m:t>𝑝𝑘</m:t>
                    </m:r>
                  </m:oMath>
                </a14:m>
                <a:r>
                  <a:rPr lang="en-US" dirty="0"/>
                  <a:t> , (</a:t>
                </a:r>
                <a14:m>
                  <m:oMath xmlns:m="http://schemas.openxmlformats.org/officeDocument/2006/math">
                    <m:r>
                      <a:rPr lang="en-US" i="1" dirty="0" smtClean="0">
                        <a:latin typeface="Cambria Math" panose="02040503050406030204" pitchFamily="18" charset="0"/>
                      </a:rPr>
                      <m:t>𝑐</m:t>
                    </m:r>
                    <m:r>
                      <a:rPr lang="en-US" b="0" i="1" dirty="0" smtClean="0">
                        <a:latin typeface="Cambria Math" panose="02040503050406030204" pitchFamily="18" charset="0"/>
                      </a:rPr>
                      <m:t>𝑡</m:t>
                    </m:r>
                    <m:r>
                      <a:rPr lang="en-US" i="1" baseline="-25000" dirty="0" smtClean="0">
                        <a:latin typeface="Cambria Math" panose="02040503050406030204" pitchFamily="18" charset="0"/>
                      </a:rPr>
                      <m:t>1</m:t>
                    </m:r>
                    <m:r>
                      <a:rPr lang="en-US" i="1" dirty="0" smtClean="0">
                        <a:latin typeface="Cambria Math" panose="02040503050406030204" pitchFamily="18" charset="0"/>
                      </a:rPr>
                      <m:t>, </m:t>
                    </m:r>
                    <m:r>
                      <a:rPr lang="en-US" i="1" dirty="0" err="1" smtClean="0">
                        <a:latin typeface="Cambria Math" panose="02040503050406030204" pitchFamily="18" charset="0"/>
                      </a:rPr>
                      <m:t>𝑐</m:t>
                    </m:r>
                    <m:r>
                      <a:rPr lang="en-US" b="0" i="1" dirty="0" smtClean="0">
                        <a:latin typeface="Cambria Math" panose="02040503050406030204" pitchFamily="18" charset="0"/>
                      </a:rPr>
                      <m:t>𝑡</m:t>
                    </m:r>
                    <m:r>
                      <a:rPr lang="en-US" b="0" i="1" baseline="-25000" dirty="0" smtClean="0">
                        <a:latin typeface="Cambria Math" panose="02040503050406030204" pitchFamily="18" charset="0"/>
                      </a:rPr>
                      <m:t>2</m:t>
                    </m:r>
                  </m:oMath>
                </a14:m>
                <a:r>
                  <a:rPr lang="en-US" dirty="0"/>
                  <a:t>) , </a:t>
                </a:r>
                <a14:m>
                  <m:oMath xmlns:m="http://schemas.openxmlformats.org/officeDocument/2006/math">
                    <m:r>
                      <a:rPr lang="en-US" i="1" dirty="0" smtClean="0">
                        <a:latin typeface="Cambria Math" panose="02040503050406030204" pitchFamily="18" charset="0"/>
                      </a:rPr>
                      <m:t>𝑓</m:t>
                    </m:r>
                  </m:oMath>
                </a14:m>
                <a:r>
                  <a:rPr lang="en-US" dirty="0"/>
                  <a:t>)</a:t>
                </a:r>
              </a:p>
            </p:txBody>
          </p:sp>
        </mc:Choice>
        <mc:Fallback xmlns="">
          <p:sp>
            <p:nvSpPr>
              <p:cNvPr id="21" name="TextBox 20">
                <a:extLst>
                  <a:ext uri="{FF2B5EF4-FFF2-40B4-BE49-F238E27FC236}">
                    <a16:creationId xmlns:a16="http://schemas.microsoft.com/office/drawing/2014/main" id="{1E6A9058-D507-4D4A-453C-4EBA1D52EB17}"/>
                  </a:ext>
                </a:extLst>
              </p:cNvPr>
              <p:cNvSpPr txBox="1">
                <a:spLocks noRot="1" noChangeAspect="1" noMove="1" noResize="1" noEditPoints="1" noAdjustHandles="1" noChangeArrowheads="1" noChangeShapeType="1" noTextEdit="1"/>
              </p:cNvSpPr>
              <p:nvPr/>
            </p:nvSpPr>
            <p:spPr>
              <a:xfrm>
                <a:off x="8115659" y="3599456"/>
                <a:ext cx="3724225" cy="646331"/>
              </a:xfrm>
              <a:prstGeom prst="rect">
                <a:avLst/>
              </a:prstGeom>
              <a:blipFill>
                <a:blip r:embed="rId9"/>
                <a:stretch>
                  <a:fillRect l="-1017" t="-3846" r="-339"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6C12D20-6B6D-54D6-6397-0370C0CE0696}"/>
                  </a:ext>
                </a:extLst>
              </p:cNvPr>
              <p:cNvSpPr txBox="1"/>
              <p:nvPr/>
            </p:nvSpPr>
            <p:spPr>
              <a:xfrm>
                <a:off x="0" y="2809722"/>
                <a:ext cx="1973385" cy="369332"/>
              </a:xfrm>
              <a:prstGeom prst="rect">
                <a:avLst/>
              </a:prstGeom>
              <a:noFill/>
            </p:spPr>
            <p:txBody>
              <a:bodyPr wrap="square">
                <a:spAutoFit/>
              </a:bodyPr>
              <a:lstStyle/>
              <a:p>
                <a:pPr algn="ctr"/>
                <a14:m>
                  <m:oMath xmlns:m="http://schemas.openxmlformats.org/officeDocument/2006/math">
                    <m:r>
                      <a:rPr lang="en-US" i="1" dirty="0" smtClean="0">
                        <a:latin typeface="Cambria Math" panose="02040503050406030204" pitchFamily="18" charset="0"/>
                      </a:rPr>
                      <m:t>𝑠𝑘</m:t>
                    </m:r>
                    <m:r>
                      <a:rPr lang="en-US" i="1" dirty="0" smtClean="0">
                        <a:latin typeface="Cambria Math" panose="02040503050406030204" pitchFamily="18" charset="0"/>
                      </a:rPr>
                      <m:t> , </m:t>
                    </m:r>
                    <m:r>
                      <a:rPr lang="en-US" i="1" dirty="0" smtClean="0">
                        <a:latin typeface="Cambria Math" panose="02040503050406030204" pitchFamily="18" charset="0"/>
                      </a:rPr>
                      <m:t>𝑝𝑘</m:t>
                    </m:r>
                    <m:r>
                      <a:rPr lang="en-US" b="0" i="0"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 </m:t>
                    </m:r>
                  </m:oMath>
                </a14:m>
                <a:r>
                  <a:rPr lang="en-US" dirty="0"/>
                  <a:t>Gen(</a:t>
                </a:r>
                <a14:m>
                  <m:oMath xmlns:m="http://schemas.openxmlformats.org/officeDocument/2006/math">
                    <m:r>
                      <a:rPr lang="en-US" i="1" dirty="0" smtClean="0">
                        <a:latin typeface="Cambria Math" panose="02040503050406030204" pitchFamily="18" charset="0"/>
                      </a:rPr>
                      <m:t>1</m:t>
                    </m:r>
                    <m:r>
                      <a:rPr lang="en-US" i="1" baseline="30000" dirty="0" smtClean="0">
                        <a:latin typeface="Cambria Math" panose="02040503050406030204" pitchFamily="18" charset="0"/>
                        <a:ea typeface="Cambria Math" panose="02040503050406030204" pitchFamily="18" charset="0"/>
                      </a:rPr>
                      <m:t>𝜆</m:t>
                    </m:r>
                  </m:oMath>
                </a14:m>
                <a:r>
                  <a:rPr lang="en-US" dirty="0"/>
                  <a:t>)</a:t>
                </a:r>
              </a:p>
            </p:txBody>
          </p:sp>
        </mc:Choice>
        <mc:Fallback xmlns="">
          <p:sp>
            <p:nvSpPr>
              <p:cNvPr id="23" name="TextBox 22">
                <a:extLst>
                  <a:ext uri="{FF2B5EF4-FFF2-40B4-BE49-F238E27FC236}">
                    <a16:creationId xmlns:a16="http://schemas.microsoft.com/office/drawing/2014/main" id="{96C12D20-6B6D-54D6-6397-0370C0CE0696}"/>
                  </a:ext>
                </a:extLst>
              </p:cNvPr>
              <p:cNvSpPr txBox="1">
                <a:spLocks noRot="1" noChangeAspect="1" noMove="1" noResize="1" noEditPoints="1" noAdjustHandles="1" noChangeArrowheads="1" noChangeShapeType="1" noTextEdit="1"/>
              </p:cNvSpPr>
              <p:nvPr/>
            </p:nvSpPr>
            <p:spPr>
              <a:xfrm>
                <a:off x="0" y="2809722"/>
                <a:ext cx="1973385" cy="369332"/>
              </a:xfrm>
              <a:prstGeom prst="rect">
                <a:avLst/>
              </a:prstGeom>
              <a:blipFill>
                <a:blip r:embed="rId10"/>
                <a:stretch>
                  <a:fillRect t="-10000" r="-128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479B768-CE31-ED52-3762-89B73DB6BBF0}"/>
                  </a:ext>
                </a:extLst>
              </p:cNvPr>
              <p:cNvSpPr txBox="1"/>
              <p:nvPr/>
            </p:nvSpPr>
            <p:spPr>
              <a:xfrm>
                <a:off x="0" y="3179054"/>
                <a:ext cx="2862001" cy="369332"/>
              </a:xfrm>
              <a:prstGeom prst="rect">
                <a:avLst/>
              </a:prstGeom>
              <a:noFill/>
            </p:spPr>
            <p:txBody>
              <a:bodyPr wrap="square">
                <a:spAutoFit/>
              </a:bodyPr>
              <a:lstStyle/>
              <a:p>
                <a:r>
                  <a:rPr lang="en-US" b="0" i="0" dirty="0">
                    <a:latin typeface="+mj-lt"/>
                  </a:rPr>
                  <a:t>Generate</a:t>
                </a:r>
                <a14:m>
                  <m:oMath xmlns:m="http://schemas.openxmlformats.org/officeDocument/2006/math">
                    <m:r>
                      <a:rPr lang="en-US" b="0" i="0" dirty="0" smtClean="0">
                        <a:latin typeface="Cambria Math" panose="02040503050406030204" pitchFamily="18" charset="0"/>
                      </a:rPr>
                      <m:t> </m:t>
                    </m:r>
                    <m:r>
                      <a:rPr lang="en-US" b="0" i="1" dirty="0" smtClean="0">
                        <a:latin typeface="Cambria Math" panose="02040503050406030204" pitchFamily="18" charset="0"/>
                      </a:rPr>
                      <m:t>𝑐𝑡</m:t>
                    </m:r>
                    <m:r>
                      <a:rPr lang="en-US" b="0" i="1" baseline="-25000" dirty="0" smtClean="0">
                        <a:latin typeface="Cambria Math" panose="02040503050406030204" pitchFamily="18" charset="0"/>
                      </a:rPr>
                      <m:t>1</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Enc</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𝑝𝑘</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baseline="-25000" dirty="0" smtClean="0">
                        <a:latin typeface="Cambria Math" panose="02040503050406030204" pitchFamily="18" charset="0"/>
                      </a:rPr>
                      <m:t>1</m:t>
                    </m:r>
                    <m:r>
                      <a:rPr lang="en-US" b="0" i="1" dirty="0" smtClean="0">
                        <a:latin typeface="Cambria Math" panose="02040503050406030204" pitchFamily="18" charset="0"/>
                      </a:rPr>
                      <m:t>)</m:t>
                    </m:r>
                  </m:oMath>
                </a14:m>
                <a:endParaRPr lang="en-US" dirty="0"/>
              </a:p>
            </p:txBody>
          </p:sp>
        </mc:Choice>
        <mc:Fallback xmlns="">
          <p:sp>
            <p:nvSpPr>
              <p:cNvPr id="25" name="TextBox 24">
                <a:extLst>
                  <a:ext uri="{FF2B5EF4-FFF2-40B4-BE49-F238E27FC236}">
                    <a16:creationId xmlns:a16="http://schemas.microsoft.com/office/drawing/2014/main" id="{C479B768-CE31-ED52-3762-89B73DB6BBF0}"/>
                  </a:ext>
                </a:extLst>
              </p:cNvPr>
              <p:cNvSpPr txBox="1">
                <a:spLocks noRot="1" noChangeAspect="1" noMove="1" noResize="1" noEditPoints="1" noAdjustHandles="1" noChangeArrowheads="1" noChangeShapeType="1" noTextEdit="1"/>
              </p:cNvSpPr>
              <p:nvPr/>
            </p:nvSpPr>
            <p:spPr>
              <a:xfrm>
                <a:off x="0" y="3179054"/>
                <a:ext cx="2862001" cy="369332"/>
              </a:xfrm>
              <a:prstGeom prst="rect">
                <a:avLst/>
              </a:prstGeom>
              <a:blipFill>
                <a:blip r:embed="rId11"/>
                <a:stretch>
                  <a:fillRect l="-1770" t="-6667" b="-26667"/>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1DBC0BA9-01F1-3CBC-77F5-63AEBEF9F162}"/>
              </a:ext>
            </a:extLst>
          </p:cNvPr>
          <p:cNvCxnSpPr>
            <a:cxnSpLocks/>
          </p:cNvCxnSpPr>
          <p:nvPr/>
        </p:nvCxnSpPr>
        <p:spPr>
          <a:xfrm>
            <a:off x="3764160" y="4245787"/>
            <a:ext cx="3897496" cy="10089"/>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5B4DDAF-5F36-F06D-8B7C-0D4EB1BBFF99}"/>
                  </a:ext>
                </a:extLst>
              </p:cNvPr>
              <p:cNvSpPr txBox="1"/>
              <p:nvPr/>
            </p:nvSpPr>
            <p:spPr>
              <a:xfrm>
                <a:off x="5495926" y="3930431"/>
                <a:ext cx="4339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𝑐𝑡</m:t>
                      </m:r>
                    </m:oMath>
                  </m:oMathPara>
                </a14:m>
                <a:endParaRPr lang="en-US" dirty="0"/>
              </a:p>
            </p:txBody>
          </p:sp>
        </mc:Choice>
        <mc:Fallback xmlns="">
          <p:sp>
            <p:nvSpPr>
              <p:cNvPr id="27" name="TextBox 26">
                <a:extLst>
                  <a:ext uri="{FF2B5EF4-FFF2-40B4-BE49-F238E27FC236}">
                    <a16:creationId xmlns:a16="http://schemas.microsoft.com/office/drawing/2014/main" id="{C5B4DDAF-5F36-F06D-8B7C-0D4EB1BBFF99}"/>
                  </a:ext>
                </a:extLst>
              </p:cNvPr>
              <p:cNvSpPr txBox="1">
                <a:spLocks noRot="1" noChangeAspect="1" noMove="1" noResize="1" noEditPoints="1" noAdjustHandles="1" noChangeArrowheads="1" noChangeShapeType="1" noTextEdit="1"/>
              </p:cNvSpPr>
              <p:nvPr/>
            </p:nvSpPr>
            <p:spPr>
              <a:xfrm>
                <a:off x="5495926" y="3930431"/>
                <a:ext cx="43396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F5D7F83-6E7B-4E1A-F578-931E09B43CDC}"/>
                  </a:ext>
                </a:extLst>
              </p:cNvPr>
              <p:cNvSpPr txBox="1"/>
              <p:nvPr/>
            </p:nvSpPr>
            <p:spPr>
              <a:xfrm>
                <a:off x="0" y="4348359"/>
                <a:ext cx="2862001" cy="369332"/>
              </a:xfrm>
              <a:prstGeom prst="rect">
                <a:avLst/>
              </a:prstGeom>
              <a:noFill/>
            </p:spPr>
            <p:txBody>
              <a:bodyPr wrap="square">
                <a:spAutoFit/>
              </a:bodyPr>
              <a:lstStyle/>
              <a:p>
                <a:r>
                  <a:rPr lang="en-US" dirty="0">
                    <a:latin typeface="+mj-lt"/>
                  </a:rPr>
                  <a:t>Compute</a:t>
                </a:r>
                <a14:m>
                  <m:oMath xmlns:m="http://schemas.openxmlformats.org/officeDocument/2006/math">
                    <m:r>
                      <a:rPr lang="en-US" b="0" i="0" dirty="0" smtClean="0">
                        <a:latin typeface="Cambria Math" panose="02040503050406030204" pitchFamily="18" charset="0"/>
                      </a:rPr>
                      <m:t> </m:t>
                    </m:r>
                    <m:r>
                      <a:rPr lang="en-US" b="0" i="1" dirty="0" smtClean="0">
                        <a:latin typeface="Cambria Math" panose="02040503050406030204" pitchFamily="18" charset="0"/>
                      </a:rPr>
                      <m:t>𝑦</m:t>
                    </m:r>
                    <m:r>
                      <a:rPr lang="en-US" b="0" i="1" dirty="0" smtClean="0">
                        <a:latin typeface="Cambria Math" panose="02040503050406030204" pitchFamily="18" charset="0"/>
                        <a:ea typeface="Cambria Math" panose="02040503050406030204" pitchFamily="18" charset="0"/>
                      </a:rPr>
                      <m:t>←</m:t>
                    </m:r>
                  </m:oMath>
                </a14:m>
                <a:r>
                  <a:rPr lang="en-US" b="0" i="0" dirty="0">
                    <a:latin typeface="+mj-lt"/>
                  </a:rPr>
                  <a:t> </a:t>
                </a:r>
                <a:r>
                  <a:rPr lang="en-US" dirty="0">
                    <a:latin typeface="+mj-lt"/>
                  </a:rPr>
                  <a:t>Dec</a:t>
                </a:r>
                <a14:m>
                  <m:oMath xmlns:m="http://schemas.openxmlformats.org/officeDocument/2006/math">
                    <m:r>
                      <a:rPr lang="en-US" b="0" i="1" dirty="0" smtClean="0">
                        <a:latin typeface="Cambria Math" panose="02040503050406030204" pitchFamily="18" charset="0"/>
                      </a:rPr>
                      <m:t>(</m:t>
                    </m:r>
                    <m:r>
                      <a:rPr lang="en-US" b="0" i="1" dirty="0" smtClean="0">
                        <a:latin typeface="Cambria Math" panose="02040503050406030204" pitchFamily="18" charset="0"/>
                      </a:rPr>
                      <m:t>𝑠𝑘</m:t>
                    </m:r>
                    <m:r>
                      <a:rPr lang="en-US" b="0" i="1" dirty="0" smtClean="0">
                        <a:latin typeface="Cambria Math" panose="02040503050406030204" pitchFamily="18" charset="0"/>
                      </a:rPr>
                      <m:t>,</m:t>
                    </m:r>
                    <m:r>
                      <a:rPr lang="en-US" b="0" i="1" dirty="0" smtClean="0">
                        <a:latin typeface="Cambria Math" panose="02040503050406030204" pitchFamily="18" charset="0"/>
                      </a:rPr>
                      <m:t>𝑐𝑡</m:t>
                    </m:r>
                    <m:r>
                      <a:rPr lang="en-US" b="0" i="1" dirty="0" smtClean="0">
                        <a:latin typeface="Cambria Math" panose="02040503050406030204" pitchFamily="18" charset="0"/>
                      </a:rPr>
                      <m:t>)</m:t>
                    </m:r>
                  </m:oMath>
                </a14:m>
                <a:endParaRPr lang="en-US" dirty="0"/>
              </a:p>
            </p:txBody>
          </p:sp>
        </mc:Choice>
        <mc:Fallback xmlns="">
          <p:sp>
            <p:nvSpPr>
              <p:cNvPr id="28" name="TextBox 27">
                <a:extLst>
                  <a:ext uri="{FF2B5EF4-FFF2-40B4-BE49-F238E27FC236}">
                    <a16:creationId xmlns:a16="http://schemas.microsoft.com/office/drawing/2014/main" id="{BF5D7F83-6E7B-4E1A-F578-931E09B43CDC}"/>
                  </a:ext>
                </a:extLst>
              </p:cNvPr>
              <p:cNvSpPr txBox="1">
                <a:spLocks noRot="1" noChangeAspect="1" noMove="1" noResize="1" noEditPoints="1" noAdjustHandles="1" noChangeArrowheads="1" noChangeShapeType="1" noTextEdit="1"/>
              </p:cNvSpPr>
              <p:nvPr/>
            </p:nvSpPr>
            <p:spPr>
              <a:xfrm>
                <a:off x="0" y="4348359"/>
                <a:ext cx="2862001" cy="369332"/>
              </a:xfrm>
              <a:prstGeom prst="rect">
                <a:avLst/>
              </a:prstGeom>
              <a:blipFill>
                <a:blip r:embed="rId13"/>
                <a:stretch>
                  <a:fillRect l="-1770" t="-6667" b="-26667"/>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62DF2D28-0CED-A653-345F-3EC0F631D728}"/>
              </a:ext>
            </a:extLst>
          </p:cNvPr>
          <p:cNvCxnSpPr>
            <a:cxnSpLocks/>
          </p:cNvCxnSpPr>
          <p:nvPr/>
        </p:nvCxnSpPr>
        <p:spPr>
          <a:xfrm>
            <a:off x="3764161" y="4789954"/>
            <a:ext cx="3897496" cy="10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158B505-4D42-69B0-098C-822BE3F8BB46}"/>
                  </a:ext>
                </a:extLst>
              </p:cNvPr>
              <p:cNvSpPr txBox="1"/>
              <p:nvPr/>
            </p:nvSpPr>
            <p:spPr>
              <a:xfrm>
                <a:off x="5566898" y="4430453"/>
                <a:ext cx="457946" cy="369332"/>
              </a:xfrm>
              <a:prstGeom prst="rect">
                <a:avLst/>
              </a:prstGeom>
              <a:noFill/>
            </p:spPr>
            <p:txBody>
              <a:bodyPr wrap="none" rtlCol="0">
                <a:spAutoFit/>
              </a:bodyPr>
              <a:lstStyle/>
              <a:p>
                <a14:m>
                  <m:oMath xmlns:m="http://schemas.openxmlformats.org/officeDocument/2006/math">
                    <m:r>
                      <a:rPr lang="en-US" b="0" i="1" dirty="0" smtClean="0">
                        <a:latin typeface="Cambria Math" panose="02040503050406030204" pitchFamily="18" charset="0"/>
                      </a:rPr>
                      <m:t>𝑦</m:t>
                    </m:r>
                  </m:oMath>
                </a14:m>
                <a:r>
                  <a:rPr lang="en-US" dirty="0"/>
                  <a:t>   </a:t>
                </a:r>
              </a:p>
            </p:txBody>
          </p:sp>
        </mc:Choice>
        <mc:Fallback xmlns="">
          <p:sp>
            <p:nvSpPr>
              <p:cNvPr id="30" name="TextBox 29">
                <a:extLst>
                  <a:ext uri="{FF2B5EF4-FFF2-40B4-BE49-F238E27FC236}">
                    <a16:creationId xmlns:a16="http://schemas.microsoft.com/office/drawing/2014/main" id="{E158B505-4D42-69B0-098C-822BE3F8BB46}"/>
                  </a:ext>
                </a:extLst>
              </p:cNvPr>
              <p:cNvSpPr txBox="1">
                <a:spLocks noRot="1" noChangeAspect="1" noMove="1" noResize="1" noEditPoints="1" noAdjustHandles="1" noChangeArrowheads="1" noChangeShapeType="1" noTextEdit="1"/>
              </p:cNvSpPr>
              <p:nvPr/>
            </p:nvSpPr>
            <p:spPr>
              <a:xfrm>
                <a:off x="5566898" y="4430453"/>
                <a:ext cx="457946" cy="369332"/>
              </a:xfrm>
              <a:prstGeom prst="rect">
                <a:avLst/>
              </a:prstGeom>
              <a:blipFill>
                <a:blip r:embed="rId14"/>
                <a:stretch>
                  <a:fillRect b="-10000"/>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F4B2BE16-BE7A-2D97-9ABF-5817E5BF08CA}"/>
              </a:ext>
            </a:extLst>
          </p:cNvPr>
          <p:cNvPicPr>
            <a:picLocks noChangeAspect="1"/>
          </p:cNvPicPr>
          <p:nvPr/>
        </p:nvPicPr>
        <p:blipFill>
          <a:blip r:embed="rId15"/>
          <a:stretch>
            <a:fillRect/>
          </a:stretch>
        </p:blipFill>
        <p:spPr>
          <a:xfrm>
            <a:off x="5160082" y="1808741"/>
            <a:ext cx="1024540" cy="944467"/>
          </a:xfrm>
          <a:prstGeom prst="rect">
            <a:avLst/>
          </a:prstGeom>
        </p:spPr>
      </p:pic>
      <p:sp>
        <p:nvSpPr>
          <p:cNvPr id="32" name="Oval 31">
            <a:extLst>
              <a:ext uri="{FF2B5EF4-FFF2-40B4-BE49-F238E27FC236}">
                <a16:creationId xmlns:a16="http://schemas.microsoft.com/office/drawing/2014/main" id="{1EF34FE1-E963-199F-0011-6A7C9DBFCA40}"/>
              </a:ext>
            </a:extLst>
          </p:cNvPr>
          <p:cNvSpPr/>
          <p:nvPr/>
        </p:nvSpPr>
        <p:spPr>
          <a:xfrm>
            <a:off x="9816051" y="911510"/>
            <a:ext cx="1867193" cy="1898212"/>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Down Arrow 32">
            <a:extLst>
              <a:ext uri="{FF2B5EF4-FFF2-40B4-BE49-F238E27FC236}">
                <a16:creationId xmlns:a16="http://schemas.microsoft.com/office/drawing/2014/main" id="{2A82C747-74F0-520D-E095-2031DBC7E0F1}"/>
              </a:ext>
            </a:extLst>
          </p:cNvPr>
          <p:cNvSpPr/>
          <p:nvPr/>
        </p:nvSpPr>
        <p:spPr>
          <a:xfrm>
            <a:off x="9774488" y="4569071"/>
            <a:ext cx="294057" cy="3517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D796590-9003-66A1-F5DB-3B3056FE27DB}"/>
              </a:ext>
            </a:extLst>
          </p:cNvPr>
          <p:cNvSpPr/>
          <p:nvPr/>
        </p:nvSpPr>
        <p:spPr>
          <a:xfrm>
            <a:off x="7942388" y="3179054"/>
            <a:ext cx="3958259" cy="1352605"/>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7015245C-1943-2508-5630-97FAF6DA777D}"/>
              </a:ext>
            </a:extLst>
          </p:cNvPr>
          <p:cNvSpPr/>
          <p:nvPr/>
        </p:nvSpPr>
        <p:spPr>
          <a:xfrm>
            <a:off x="515" y="2794140"/>
            <a:ext cx="2032672" cy="42584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7" name="Oval 36">
            <a:extLst>
              <a:ext uri="{FF2B5EF4-FFF2-40B4-BE49-F238E27FC236}">
                <a16:creationId xmlns:a16="http://schemas.microsoft.com/office/drawing/2014/main" id="{7BCB4B31-6908-C6B5-8311-2D50FA9CA94C}"/>
              </a:ext>
            </a:extLst>
          </p:cNvPr>
          <p:cNvSpPr/>
          <p:nvPr/>
        </p:nvSpPr>
        <p:spPr>
          <a:xfrm>
            <a:off x="-16080" y="3136803"/>
            <a:ext cx="2862002" cy="462653"/>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8" name="Oval 37">
            <a:extLst>
              <a:ext uri="{FF2B5EF4-FFF2-40B4-BE49-F238E27FC236}">
                <a16:creationId xmlns:a16="http://schemas.microsoft.com/office/drawing/2014/main" id="{86CEFA01-2328-62F3-003C-1C4C8C6B93C4}"/>
              </a:ext>
            </a:extLst>
          </p:cNvPr>
          <p:cNvSpPr/>
          <p:nvPr/>
        </p:nvSpPr>
        <p:spPr>
          <a:xfrm>
            <a:off x="5483935" y="4405362"/>
            <a:ext cx="457946" cy="441503"/>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ounded Rectangle 2">
                <a:extLst>
                  <a:ext uri="{FF2B5EF4-FFF2-40B4-BE49-F238E27FC236}">
                    <a16:creationId xmlns:a16="http://schemas.microsoft.com/office/drawing/2014/main" id="{E7282BFA-0773-A76B-5B97-3487A3A36716}"/>
                  </a:ext>
                </a:extLst>
              </p:cNvPr>
              <p:cNvSpPr/>
              <p:nvPr/>
            </p:nvSpPr>
            <p:spPr>
              <a:xfrm>
                <a:off x="7353247" y="4958216"/>
                <a:ext cx="4823934" cy="186305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rPr>
                  <a:t>Evaluate a function different from </a:t>
                </a:r>
                <a14:m>
                  <m:oMath xmlns:m="http://schemas.openxmlformats.org/officeDocument/2006/math">
                    <m:r>
                      <a:rPr lang="en-US" sz="1700" b="1" i="1" dirty="0" smtClean="0">
                        <a:solidFill>
                          <a:schemeClr val="tx1">
                            <a:lumMod val="95000"/>
                            <a:lumOff val="5000"/>
                          </a:schemeClr>
                        </a:solidFill>
                        <a:latin typeface="Cambria Math" panose="02040503050406030204" pitchFamily="18" charset="0"/>
                      </a:rPr>
                      <m:t>𝒇</m:t>
                    </m:r>
                  </m:oMath>
                </a14:m>
                <a:endParaRPr lang="en-US" sz="1700" b="1" dirty="0">
                  <a:solidFill>
                    <a:schemeClr val="tx1">
                      <a:lumMod val="95000"/>
                      <a:lumOff val="5000"/>
                    </a:schemeClr>
                  </a:solidFill>
                </a:endParaRPr>
              </a:p>
              <a:p>
                <a:r>
                  <a:rPr lang="en-US" sz="1700" b="1" dirty="0">
                    <a:solidFill>
                      <a:schemeClr val="tx1">
                        <a:lumMod val="95000"/>
                        <a:lumOff val="5000"/>
                      </a:schemeClr>
                    </a:solidFill>
                  </a:rPr>
                  <a:t>Standard Approach</a:t>
                </a:r>
                <a:r>
                  <a:rPr lang="en-US" sz="1700" dirty="0">
                    <a:solidFill>
                      <a:schemeClr val="tx1">
                        <a:lumMod val="95000"/>
                        <a:lumOff val="5000"/>
                      </a:schemeClr>
                    </a:solidFill>
                  </a:rPr>
                  <a:t>: Use Zero-knowledge Proof (ZKP) that </a:t>
                </a:r>
                <a14:m>
                  <m:oMath xmlns:m="http://schemas.openxmlformats.org/officeDocument/2006/math">
                    <m:r>
                      <a:rPr lang="en-US" sz="1700" i="1" dirty="0" smtClean="0">
                        <a:solidFill>
                          <a:schemeClr val="tx1">
                            <a:lumMod val="95000"/>
                            <a:lumOff val="5000"/>
                          </a:schemeClr>
                        </a:solidFill>
                        <a:latin typeface="Cambria Math" panose="02040503050406030204" pitchFamily="18" charset="0"/>
                      </a:rPr>
                      <m:t>𝑐</m:t>
                    </m:r>
                    <m:r>
                      <a:rPr lang="en-US" sz="1700" b="0" i="1" dirty="0" smtClean="0">
                        <a:solidFill>
                          <a:schemeClr val="tx1">
                            <a:lumMod val="95000"/>
                            <a:lumOff val="5000"/>
                          </a:schemeClr>
                        </a:solidFill>
                        <a:latin typeface="Cambria Math" panose="02040503050406030204" pitchFamily="18" charset="0"/>
                      </a:rPr>
                      <m:t>𝑡</m:t>
                    </m:r>
                  </m:oMath>
                </a14:m>
                <a:r>
                  <a:rPr lang="en-US" sz="1700" dirty="0">
                    <a:solidFill>
                      <a:schemeClr val="tx1">
                        <a:lumMod val="95000"/>
                        <a:lumOff val="5000"/>
                      </a:schemeClr>
                    </a:solidFill>
                  </a:rPr>
                  <a:t> encrypts </a:t>
                </a:r>
                <a14:m>
                  <m:oMath xmlns:m="http://schemas.openxmlformats.org/officeDocument/2006/math">
                    <m:r>
                      <a:rPr lang="en-US" sz="1700" b="0" i="1" dirty="0" smtClean="0">
                        <a:solidFill>
                          <a:schemeClr val="tx1">
                            <a:lumMod val="95000"/>
                            <a:lumOff val="5000"/>
                          </a:schemeClr>
                        </a:solidFill>
                        <a:latin typeface="Cambria Math" panose="02040503050406030204" pitchFamily="18" charset="0"/>
                      </a:rPr>
                      <m:t>𝑦</m:t>
                    </m:r>
                    <m:r>
                      <a:rPr lang="en-US" sz="1700" b="0" i="1" dirty="0" smtClean="0">
                        <a:solidFill>
                          <a:schemeClr val="tx1">
                            <a:lumMod val="95000"/>
                            <a:lumOff val="5000"/>
                          </a:schemeClr>
                        </a:solidFill>
                        <a:latin typeface="Cambria Math" panose="02040503050406030204" pitchFamily="18" charset="0"/>
                      </a:rPr>
                      <m:t>=</m:t>
                    </m:r>
                    <m:r>
                      <a:rPr lang="en-US" sz="1700" b="0" i="1" dirty="0" smtClean="0">
                        <a:solidFill>
                          <a:schemeClr val="tx1">
                            <a:lumMod val="95000"/>
                            <a:lumOff val="5000"/>
                          </a:schemeClr>
                        </a:solidFill>
                        <a:latin typeface="Cambria Math" panose="02040503050406030204" pitchFamily="18" charset="0"/>
                      </a:rPr>
                      <m:t>𝑓</m:t>
                    </m:r>
                    <m:r>
                      <a:rPr lang="en-US" sz="1700" i="1" dirty="0">
                        <a:solidFill>
                          <a:schemeClr val="tx1">
                            <a:lumMod val="95000"/>
                            <a:lumOff val="5000"/>
                          </a:schemeClr>
                        </a:solidFill>
                        <a:latin typeface="Cambria Math" panose="02040503050406030204" pitchFamily="18" charset="0"/>
                      </a:rPr>
                      <m:t>(</m:t>
                    </m:r>
                    <m:r>
                      <a:rPr lang="en-US" sz="1700" i="1" dirty="0">
                        <a:solidFill>
                          <a:schemeClr val="tx1">
                            <a:lumMod val="95000"/>
                            <a:lumOff val="5000"/>
                          </a:schemeClr>
                        </a:solidFill>
                        <a:latin typeface="Cambria Math" panose="02040503050406030204" pitchFamily="18" charset="0"/>
                      </a:rPr>
                      <m:t>𝑥</m:t>
                    </m:r>
                    <m:r>
                      <a:rPr lang="en-US" sz="1700" i="1" baseline="-25000" dirty="0">
                        <a:solidFill>
                          <a:schemeClr val="tx1">
                            <a:lumMod val="95000"/>
                            <a:lumOff val="5000"/>
                          </a:schemeClr>
                        </a:solidFill>
                        <a:latin typeface="Cambria Math" panose="02040503050406030204" pitchFamily="18" charset="0"/>
                      </a:rPr>
                      <m:t>1</m:t>
                    </m:r>
                    <m:r>
                      <a:rPr lang="en-US" sz="1700" i="1" dirty="0">
                        <a:solidFill>
                          <a:schemeClr val="tx1">
                            <a:lumMod val="95000"/>
                            <a:lumOff val="5000"/>
                          </a:schemeClr>
                        </a:solidFill>
                        <a:latin typeface="Cambria Math" panose="02040503050406030204" pitchFamily="18" charset="0"/>
                      </a:rPr>
                      <m:t>,</m:t>
                    </m:r>
                    <m:r>
                      <a:rPr lang="en-US" sz="1700" i="1" dirty="0">
                        <a:solidFill>
                          <a:schemeClr val="tx1">
                            <a:lumMod val="95000"/>
                            <a:lumOff val="5000"/>
                          </a:schemeClr>
                        </a:solidFill>
                        <a:latin typeface="Cambria Math" panose="02040503050406030204" pitchFamily="18" charset="0"/>
                      </a:rPr>
                      <m:t>𝑥</m:t>
                    </m:r>
                    <m:r>
                      <a:rPr lang="en-US" sz="1700" i="1" baseline="-25000" dirty="0">
                        <a:solidFill>
                          <a:schemeClr val="tx1">
                            <a:lumMod val="95000"/>
                            <a:lumOff val="5000"/>
                          </a:schemeClr>
                        </a:solidFill>
                        <a:latin typeface="Cambria Math" panose="02040503050406030204" pitchFamily="18" charset="0"/>
                      </a:rPr>
                      <m:t>2</m:t>
                    </m:r>
                    <m:r>
                      <a:rPr lang="en-US" sz="1700" i="1" dirty="0">
                        <a:solidFill>
                          <a:schemeClr val="tx1">
                            <a:lumMod val="95000"/>
                            <a:lumOff val="5000"/>
                          </a:schemeClr>
                        </a:solidFill>
                        <a:latin typeface="Cambria Math" panose="02040503050406030204" pitchFamily="18" charset="0"/>
                      </a:rPr>
                      <m:t>)</m:t>
                    </m:r>
                  </m:oMath>
                </a14:m>
                <a:r>
                  <a:rPr lang="en-US" sz="1700" dirty="0">
                    <a:solidFill>
                      <a:schemeClr val="tx1">
                        <a:lumMod val="95000"/>
                        <a:lumOff val="5000"/>
                      </a:schemeClr>
                    </a:solidFill>
                  </a:rPr>
                  <a:t> </a:t>
                </a:r>
              </a:p>
              <a:p>
                <a:r>
                  <a:rPr lang="en-US" sz="1700" b="1" dirty="0">
                    <a:solidFill>
                      <a:schemeClr val="tx1">
                        <a:lumMod val="95000"/>
                        <a:lumOff val="5000"/>
                      </a:schemeClr>
                    </a:solidFill>
                  </a:rPr>
                  <a:t>Limitation</a:t>
                </a:r>
                <a:r>
                  <a:rPr lang="en-US" sz="1700" dirty="0">
                    <a:solidFill>
                      <a:schemeClr val="tx1">
                        <a:lumMod val="95000"/>
                        <a:lumOff val="5000"/>
                      </a:schemeClr>
                    </a:solidFill>
                  </a:rPr>
                  <a:t>: </a:t>
                </a:r>
              </a:p>
              <a:p>
                <a:pPr marL="285750" indent="-285750">
                  <a:buFont typeface="Arial" panose="020B0604020202020204" pitchFamily="34" charset="0"/>
                  <a:buChar char="•"/>
                </a:pPr>
                <a:r>
                  <a:rPr lang="en-US" sz="1700" dirty="0">
                    <a:solidFill>
                      <a:schemeClr val="tx1">
                        <a:lumMod val="95000"/>
                        <a:lumOff val="5000"/>
                      </a:schemeClr>
                    </a:solidFill>
                  </a:rPr>
                  <a:t>Non-</a:t>
                </a:r>
                <a:r>
                  <a:rPr lang="en-US" sz="1700" dirty="0" err="1">
                    <a:solidFill>
                      <a:schemeClr val="tx1">
                        <a:lumMod val="95000"/>
                        <a:lumOff val="5000"/>
                      </a:schemeClr>
                    </a:solidFill>
                  </a:rPr>
                  <a:t>blackbox</a:t>
                </a:r>
                <a:r>
                  <a:rPr lang="en-US" sz="1700" dirty="0">
                    <a:solidFill>
                      <a:schemeClr val="tx1">
                        <a:lumMod val="95000"/>
                        <a:lumOff val="5000"/>
                      </a:schemeClr>
                    </a:solidFill>
                  </a:rPr>
                  <a:t> use of FHE, loses all the benefits of hardware acceleration!</a:t>
                </a:r>
              </a:p>
              <a:p>
                <a:pPr marL="285750" indent="-285750">
                  <a:buFont typeface="Arial" panose="020B0604020202020204" pitchFamily="34" charset="0"/>
                  <a:buChar char="•"/>
                </a:pPr>
                <a:r>
                  <a:rPr lang="en-US" sz="1700" dirty="0">
                    <a:solidFill>
                      <a:schemeClr val="tx1">
                        <a:lumMod val="95000"/>
                        <a:lumOff val="5000"/>
                      </a:schemeClr>
                    </a:solidFill>
                  </a:rPr>
                  <a:t>Size of ZKP needs to be sublinear in |f|</a:t>
                </a:r>
              </a:p>
            </p:txBody>
          </p:sp>
        </mc:Choice>
        <mc:Fallback xmlns="">
          <p:sp>
            <p:nvSpPr>
              <p:cNvPr id="3" name="Rounded Rectangle 2">
                <a:extLst>
                  <a:ext uri="{FF2B5EF4-FFF2-40B4-BE49-F238E27FC236}">
                    <a16:creationId xmlns:a16="http://schemas.microsoft.com/office/drawing/2014/main" id="{E7282BFA-0773-A76B-5B97-3487A3A36716}"/>
                  </a:ext>
                </a:extLst>
              </p:cNvPr>
              <p:cNvSpPr>
                <a:spLocks noRot="1" noChangeAspect="1" noMove="1" noResize="1" noEditPoints="1" noAdjustHandles="1" noChangeArrowheads="1" noChangeShapeType="1" noTextEdit="1"/>
              </p:cNvSpPr>
              <p:nvPr/>
            </p:nvSpPr>
            <p:spPr>
              <a:xfrm>
                <a:off x="7353247" y="4958216"/>
                <a:ext cx="4823934" cy="1863053"/>
              </a:xfrm>
              <a:prstGeom prst="roundRect">
                <a:avLst/>
              </a:prstGeom>
              <a:blipFill>
                <a:blip r:embed="rId16"/>
                <a:stretch>
                  <a:fillRect t="-2000" b="-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BCCD778E-E3C8-7252-2DE0-B8CC5243E8A7}"/>
                  </a:ext>
                </a:extLst>
              </p:cNvPr>
              <p:cNvSpPr/>
              <p:nvPr/>
            </p:nvSpPr>
            <p:spPr>
              <a:xfrm>
                <a:off x="32419" y="4916452"/>
                <a:ext cx="5680489" cy="53649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tx1">
                        <a:lumMod val="95000"/>
                        <a:lumOff val="5000"/>
                      </a:schemeClr>
                    </a:solidFill>
                  </a:rPr>
                  <a:t>Malicious FHE key and ciphertext generation</a:t>
                </a:r>
              </a:p>
              <a:p>
                <a:pPr algn="ctr"/>
                <a:r>
                  <a:rPr lang="en-US" sz="1700" dirty="0">
                    <a:solidFill>
                      <a:schemeClr val="tx1">
                        <a:lumMod val="95000"/>
                        <a:lumOff val="5000"/>
                      </a:schemeClr>
                    </a:solidFill>
                  </a:rPr>
                  <a:t>Generates </a:t>
                </a:r>
                <a14:m>
                  <m:oMath xmlns:m="http://schemas.openxmlformats.org/officeDocument/2006/math">
                    <m:r>
                      <a:rPr lang="en-US" sz="1700" i="1" dirty="0" smtClean="0">
                        <a:solidFill>
                          <a:schemeClr val="tx1">
                            <a:lumMod val="95000"/>
                            <a:lumOff val="5000"/>
                          </a:schemeClr>
                        </a:solidFill>
                        <a:latin typeface="Cambria Math" panose="02040503050406030204" pitchFamily="18" charset="0"/>
                      </a:rPr>
                      <m:t>𝑝𝑘</m:t>
                    </m:r>
                  </m:oMath>
                </a14:m>
                <a:r>
                  <a:rPr lang="en-US" sz="1700" dirty="0">
                    <a:solidFill>
                      <a:schemeClr val="tx1">
                        <a:lumMod val="95000"/>
                        <a:lumOff val="5000"/>
                      </a:schemeClr>
                    </a:solidFill>
                  </a:rPr>
                  <a:t> and </a:t>
                </a:r>
                <a14:m>
                  <m:oMath xmlns:m="http://schemas.openxmlformats.org/officeDocument/2006/math">
                    <m:r>
                      <a:rPr lang="en-US" sz="1700" i="1" dirty="0" smtClean="0">
                        <a:solidFill>
                          <a:schemeClr val="tx1">
                            <a:lumMod val="95000"/>
                            <a:lumOff val="5000"/>
                          </a:schemeClr>
                        </a:solidFill>
                        <a:latin typeface="Cambria Math" panose="02040503050406030204" pitchFamily="18" charset="0"/>
                      </a:rPr>
                      <m:t>𝑐</m:t>
                    </m:r>
                    <m:r>
                      <a:rPr lang="en-US" sz="1700" b="0" i="1" dirty="0" smtClean="0">
                        <a:solidFill>
                          <a:schemeClr val="tx1">
                            <a:lumMod val="95000"/>
                            <a:lumOff val="5000"/>
                          </a:schemeClr>
                        </a:solidFill>
                        <a:latin typeface="Cambria Math" panose="02040503050406030204" pitchFamily="18" charset="0"/>
                      </a:rPr>
                      <m:t>𝑡</m:t>
                    </m:r>
                  </m:oMath>
                </a14:m>
                <a:r>
                  <a:rPr lang="en-US" sz="1700" baseline="-25000" dirty="0">
                    <a:solidFill>
                      <a:schemeClr val="tx1">
                        <a:lumMod val="95000"/>
                        <a:lumOff val="5000"/>
                      </a:schemeClr>
                    </a:solidFill>
                  </a:rPr>
                  <a:t>1</a:t>
                </a:r>
                <a:r>
                  <a:rPr lang="en-US" sz="1700" dirty="0">
                    <a:solidFill>
                      <a:schemeClr val="tx1">
                        <a:lumMod val="95000"/>
                        <a:lumOff val="5000"/>
                      </a:schemeClr>
                    </a:solidFill>
                  </a:rPr>
                  <a:t> such that </a:t>
                </a:r>
                <a14:m>
                  <m:oMath xmlns:m="http://schemas.openxmlformats.org/officeDocument/2006/math">
                    <m:r>
                      <a:rPr lang="en-US" sz="1700" i="1" dirty="0" smtClean="0">
                        <a:solidFill>
                          <a:schemeClr val="tx1">
                            <a:lumMod val="95000"/>
                            <a:lumOff val="5000"/>
                          </a:schemeClr>
                        </a:solidFill>
                        <a:latin typeface="Cambria Math" panose="02040503050406030204" pitchFamily="18" charset="0"/>
                      </a:rPr>
                      <m:t>𝑐</m:t>
                    </m:r>
                    <m:r>
                      <a:rPr lang="en-US" sz="1700" b="0" i="1" dirty="0" smtClean="0">
                        <a:solidFill>
                          <a:schemeClr val="tx1">
                            <a:lumMod val="95000"/>
                            <a:lumOff val="5000"/>
                          </a:schemeClr>
                        </a:solidFill>
                        <a:latin typeface="Cambria Math" panose="02040503050406030204" pitchFamily="18" charset="0"/>
                      </a:rPr>
                      <m:t>𝑡</m:t>
                    </m:r>
                  </m:oMath>
                </a14:m>
                <a:r>
                  <a:rPr lang="en-US" sz="1700" dirty="0">
                    <a:solidFill>
                      <a:schemeClr val="tx1">
                        <a:lumMod val="95000"/>
                        <a:lumOff val="5000"/>
                      </a:schemeClr>
                    </a:solidFill>
                  </a:rPr>
                  <a:t> always reveals </a:t>
                </a:r>
                <a14:m>
                  <m:oMath xmlns:m="http://schemas.openxmlformats.org/officeDocument/2006/math">
                    <m:r>
                      <a:rPr lang="en-US" sz="1700" b="0" i="1" smtClean="0">
                        <a:solidFill>
                          <a:schemeClr val="tx1">
                            <a:lumMod val="95000"/>
                            <a:lumOff val="5000"/>
                          </a:schemeClr>
                        </a:solidFill>
                        <a:latin typeface="Cambria Math" panose="02040503050406030204" pitchFamily="18" charset="0"/>
                      </a:rPr>
                      <m:t>𝑥</m:t>
                    </m:r>
                    <m:r>
                      <a:rPr lang="en-US" sz="1700" b="0" i="1" baseline="-25000" smtClean="0">
                        <a:solidFill>
                          <a:schemeClr val="tx1">
                            <a:lumMod val="95000"/>
                            <a:lumOff val="5000"/>
                          </a:schemeClr>
                        </a:solidFill>
                        <a:latin typeface="Cambria Math" panose="02040503050406030204" pitchFamily="18" charset="0"/>
                      </a:rPr>
                      <m:t>2</m:t>
                    </m:r>
                  </m:oMath>
                </a14:m>
                <a:endParaRPr lang="en-US" sz="1700" dirty="0">
                  <a:solidFill>
                    <a:schemeClr val="tx1">
                      <a:lumMod val="95000"/>
                      <a:lumOff val="5000"/>
                    </a:schemeClr>
                  </a:solidFill>
                </a:endParaRPr>
              </a:p>
            </p:txBody>
          </p:sp>
        </mc:Choice>
        <mc:Fallback xmlns="">
          <p:sp>
            <p:nvSpPr>
              <p:cNvPr id="8" name="Rounded Rectangle 7">
                <a:extLst>
                  <a:ext uri="{FF2B5EF4-FFF2-40B4-BE49-F238E27FC236}">
                    <a16:creationId xmlns:a16="http://schemas.microsoft.com/office/drawing/2014/main" id="{BCCD778E-E3C8-7252-2DE0-B8CC5243E8A7}"/>
                  </a:ext>
                </a:extLst>
              </p:cNvPr>
              <p:cNvSpPr>
                <a:spLocks noRot="1" noChangeAspect="1" noMove="1" noResize="1" noEditPoints="1" noAdjustHandles="1" noChangeArrowheads="1" noChangeShapeType="1" noTextEdit="1"/>
              </p:cNvSpPr>
              <p:nvPr/>
            </p:nvSpPr>
            <p:spPr>
              <a:xfrm>
                <a:off x="32419" y="4916452"/>
                <a:ext cx="5680489" cy="536495"/>
              </a:xfrm>
              <a:prstGeom prst="roundRect">
                <a:avLst/>
              </a:prstGeom>
              <a:blipFill>
                <a:blip r:embed="rId17"/>
                <a:stretch>
                  <a:fillRect t="-8889" b="-20000"/>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53562546-35EB-3FB9-C476-B7571BBDB862}"/>
              </a:ext>
            </a:extLst>
          </p:cNvPr>
          <p:cNvSpPr/>
          <p:nvPr/>
        </p:nvSpPr>
        <p:spPr>
          <a:xfrm>
            <a:off x="25304" y="922731"/>
            <a:ext cx="1867193" cy="1898212"/>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BD33C8A9-7EE6-0813-6A6A-1994106E39DA}"/>
                  </a:ext>
                </a:extLst>
              </p:cNvPr>
              <p:cNvSpPr/>
              <p:nvPr/>
            </p:nvSpPr>
            <p:spPr>
              <a:xfrm>
                <a:off x="3166051" y="5548272"/>
                <a:ext cx="4799656" cy="55421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rPr>
                  <a:t>Inability to extract </a:t>
                </a:r>
                <a14:m>
                  <m:oMath xmlns:m="http://schemas.openxmlformats.org/officeDocument/2006/math">
                    <m:r>
                      <a:rPr lang="en-US" b="1" i="0" smtClean="0">
                        <a:solidFill>
                          <a:schemeClr val="tx1">
                            <a:lumMod val="95000"/>
                            <a:lumOff val="5000"/>
                          </a:schemeClr>
                        </a:solidFill>
                        <a:latin typeface="Cambria Math" panose="02040503050406030204" pitchFamily="18" charset="0"/>
                      </a:rPr>
                      <m:t> </m:t>
                    </m:r>
                    <m:r>
                      <a:rPr lang="en-US" b="1" i="1" smtClean="0">
                        <a:solidFill>
                          <a:schemeClr val="tx1">
                            <a:lumMod val="95000"/>
                            <a:lumOff val="5000"/>
                          </a:schemeClr>
                        </a:solidFill>
                        <a:latin typeface="Cambria Math" panose="02040503050406030204" pitchFamily="18" charset="0"/>
                      </a:rPr>
                      <m:t>𝒙</m:t>
                    </m:r>
                    <m:r>
                      <a:rPr lang="en-US" b="1" i="1" baseline="-25000" smtClean="0">
                        <a:solidFill>
                          <a:schemeClr val="tx1">
                            <a:lumMod val="95000"/>
                            <a:lumOff val="5000"/>
                          </a:schemeClr>
                        </a:solidFill>
                        <a:latin typeface="Cambria Math" panose="02040503050406030204" pitchFamily="18" charset="0"/>
                      </a:rPr>
                      <m:t>𝟏</m:t>
                    </m:r>
                  </m:oMath>
                </a14:m>
                <a:endParaRPr lang="en-US" b="1" dirty="0">
                  <a:solidFill>
                    <a:schemeClr val="tx1">
                      <a:lumMod val="95000"/>
                      <a:lumOff val="5000"/>
                    </a:schemeClr>
                  </a:solidFill>
                </a:endParaRPr>
              </a:p>
              <a:p>
                <a:pPr algn="ctr"/>
                <a:r>
                  <a:rPr lang="en-US" dirty="0">
                    <a:solidFill>
                      <a:schemeClr val="tx1">
                        <a:lumMod val="95000"/>
                        <a:lumOff val="5000"/>
                      </a:schemeClr>
                    </a:solidFill>
                  </a:rPr>
                  <a:t>Can’t extract </a:t>
                </a:r>
                <a14:m>
                  <m:oMath xmlns:m="http://schemas.openxmlformats.org/officeDocument/2006/math">
                    <m:r>
                      <a:rPr lang="en-US" b="0" i="1" smtClean="0">
                        <a:solidFill>
                          <a:schemeClr val="tx1">
                            <a:lumMod val="95000"/>
                            <a:lumOff val="5000"/>
                          </a:schemeClr>
                        </a:solidFill>
                        <a:latin typeface="Cambria Math" panose="02040503050406030204" pitchFamily="18" charset="0"/>
                      </a:rPr>
                      <m:t>𝑥</m:t>
                    </m:r>
                    <m:r>
                      <a:rPr lang="en-US" b="0" i="1" baseline="-25000" smtClean="0">
                        <a:solidFill>
                          <a:schemeClr val="tx1">
                            <a:lumMod val="95000"/>
                            <a:lumOff val="5000"/>
                          </a:schemeClr>
                        </a:solidFill>
                        <a:latin typeface="Cambria Math" panose="02040503050406030204" pitchFamily="18" charset="0"/>
                      </a:rPr>
                      <m:t>1</m:t>
                    </m:r>
                  </m:oMath>
                </a14:m>
                <a:r>
                  <a:rPr lang="en-US" dirty="0">
                    <a:solidFill>
                      <a:schemeClr val="tx1">
                        <a:lumMod val="95000"/>
                        <a:lumOff val="5000"/>
                      </a:schemeClr>
                    </a:solidFill>
                  </a:rPr>
                  <a:t> in simulation of corrupt Alice.</a:t>
                </a:r>
              </a:p>
            </p:txBody>
          </p:sp>
        </mc:Choice>
        <mc:Fallback xmlns="">
          <p:sp>
            <p:nvSpPr>
              <p:cNvPr id="10" name="Rounded Rectangle 9">
                <a:extLst>
                  <a:ext uri="{FF2B5EF4-FFF2-40B4-BE49-F238E27FC236}">
                    <a16:creationId xmlns:a16="http://schemas.microsoft.com/office/drawing/2014/main" id="{BD33C8A9-7EE6-0813-6A6A-1994106E39DA}"/>
                  </a:ext>
                </a:extLst>
              </p:cNvPr>
              <p:cNvSpPr>
                <a:spLocks noRot="1" noChangeAspect="1" noMove="1" noResize="1" noEditPoints="1" noAdjustHandles="1" noChangeArrowheads="1" noChangeShapeType="1" noTextEdit="1"/>
              </p:cNvSpPr>
              <p:nvPr/>
            </p:nvSpPr>
            <p:spPr>
              <a:xfrm>
                <a:off x="3166051" y="5548272"/>
                <a:ext cx="4799656" cy="554217"/>
              </a:xfrm>
              <a:prstGeom prst="roundRect">
                <a:avLst/>
              </a:prstGeom>
              <a:blipFill>
                <a:blip r:embed="rId18"/>
                <a:stretch>
                  <a:fillRect t="-10870" b="-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a:extLst>
                  <a:ext uri="{FF2B5EF4-FFF2-40B4-BE49-F238E27FC236}">
                    <a16:creationId xmlns:a16="http://schemas.microsoft.com/office/drawing/2014/main" id="{AEF8FCB3-69C5-9D94-462D-F46DECEC4714}"/>
                  </a:ext>
                </a:extLst>
              </p:cNvPr>
              <p:cNvSpPr/>
              <p:nvPr/>
            </p:nvSpPr>
            <p:spPr>
              <a:xfrm>
                <a:off x="3936896" y="6183353"/>
                <a:ext cx="3552022" cy="55421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95000"/>
                        <a:lumOff val="5000"/>
                      </a:schemeClr>
                    </a:solidFill>
                  </a:rPr>
                  <a:t>Incorrect output</a:t>
                </a:r>
              </a:p>
              <a:p>
                <a:pPr algn="ctr"/>
                <a:r>
                  <a:rPr lang="en-US" dirty="0">
                    <a:solidFill>
                      <a:schemeClr val="tx1">
                        <a:lumMod val="95000"/>
                        <a:lumOff val="5000"/>
                      </a:schemeClr>
                    </a:solidFill>
                  </a:rPr>
                  <a:t>Alice sends </a:t>
                </a:r>
                <a14:m>
                  <m:oMath xmlns:m="http://schemas.openxmlformats.org/officeDocument/2006/math">
                    <m:sSup>
                      <m:sSupPr>
                        <m:ctrlPr>
                          <a:rPr lang="en-US" b="0" i="1" dirty="0" smtClean="0">
                            <a:solidFill>
                              <a:schemeClr val="tx1">
                                <a:lumMod val="95000"/>
                                <a:lumOff val="5000"/>
                              </a:schemeClr>
                            </a:solidFill>
                            <a:latin typeface="Cambria Math" panose="02040503050406030204" pitchFamily="18" charset="0"/>
                          </a:rPr>
                        </m:ctrlPr>
                      </m:sSupPr>
                      <m:e>
                        <m:r>
                          <a:rPr lang="en-US" b="0" i="1" dirty="0" smtClean="0">
                            <a:solidFill>
                              <a:schemeClr val="tx1">
                                <a:lumMod val="95000"/>
                                <a:lumOff val="5000"/>
                              </a:schemeClr>
                            </a:solidFill>
                            <a:latin typeface="Cambria Math" panose="02040503050406030204" pitchFamily="18" charset="0"/>
                          </a:rPr>
                          <m:t>𝑦</m:t>
                        </m:r>
                      </m:e>
                      <m:sup>
                        <m:r>
                          <a:rPr lang="en-US" b="0" i="1" dirty="0" smtClean="0">
                            <a:solidFill>
                              <a:schemeClr val="tx1">
                                <a:lumMod val="95000"/>
                                <a:lumOff val="5000"/>
                              </a:schemeClr>
                            </a:solidFill>
                            <a:latin typeface="Cambria Math" panose="02040503050406030204" pitchFamily="18" charset="0"/>
                          </a:rPr>
                          <m:t>′</m:t>
                        </m:r>
                      </m:sup>
                    </m:sSup>
                    <m:r>
                      <a:rPr lang="en-US" b="0" i="1" dirty="0" smtClean="0">
                        <a:solidFill>
                          <a:schemeClr val="tx1">
                            <a:lumMod val="95000"/>
                            <a:lumOff val="5000"/>
                          </a:schemeClr>
                        </a:solidFill>
                        <a:latin typeface="Cambria Math" panose="02040503050406030204" pitchFamily="18" charset="0"/>
                        <a:ea typeface="Cambria Math" panose="02040503050406030204" pitchFamily="18" charset="0"/>
                      </a:rPr>
                      <m:t>≠</m:t>
                    </m:r>
                    <m:r>
                      <a:rPr lang="en-US" b="0" i="1" dirty="0" smtClean="0">
                        <a:solidFill>
                          <a:schemeClr val="tx1">
                            <a:lumMod val="95000"/>
                            <a:lumOff val="5000"/>
                          </a:schemeClr>
                        </a:solidFill>
                        <a:latin typeface="Cambria Math" panose="02040503050406030204" pitchFamily="18" charset="0"/>
                      </a:rPr>
                      <m:t>𝑦</m:t>
                    </m:r>
                  </m:oMath>
                </a14:m>
                <a:r>
                  <a:rPr lang="en-US" dirty="0">
                    <a:solidFill>
                      <a:schemeClr val="tx1">
                        <a:lumMod val="95000"/>
                        <a:lumOff val="5000"/>
                      </a:schemeClr>
                    </a:solidFill>
                  </a:rPr>
                  <a:t> to Bob</a:t>
                </a:r>
              </a:p>
            </p:txBody>
          </p:sp>
        </mc:Choice>
        <mc:Fallback xmlns="">
          <p:sp>
            <p:nvSpPr>
              <p:cNvPr id="12" name="Rounded Rectangle 11">
                <a:extLst>
                  <a:ext uri="{FF2B5EF4-FFF2-40B4-BE49-F238E27FC236}">
                    <a16:creationId xmlns:a16="http://schemas.microsoft.com/office/drawing/2014/main" id="{AEF8FCB3-69C5-9D94-462D-F46DECEC4714}"/>
                  </a:ext>
                </a:extLst>
              </p:cNvPr>
              <p:cNvSpPr>
                <a:spLocks noRot="1" noChangeAspect="1" noMove="1" noResize="1" noEditPoints="1" noAdjustHandles="1" noChangeArrowheads="1" noChangeShapeType="1" noTextEdit="1"/>
              </p:cNvSpPr>
              <p:nvPr/>
            </p:nvSpPr>
            <p:spPr>
              <a:xfrm>
                <a:off x="3936896" y="6183353"/>
                <a:ext cx="3552022" cy="554217"/>
              </a:xfrm>
              <a:prstGeom prst="roundRect">
                <a:avLst/>
              </a:prstGeom>
              <a:blipFill>
                <a:blip r:embed="rId19"/>
                <a:stretch>
                  <a:fillRect t="-10870" b="-21739"/>
                </a:stretch>
              </a:blipFill>
            </p:spPr>
            <p:txBody>
              <a:bodyPr/>
              <a:lstStyle/>
              <a:p>
                <a:r>
                  <a:rPr lang="en-US">
                    <a:noFill/>
                  </a:rPr>
                  <a:t> </a:t>
                </a:r>
              </a:p>
            </p:txBody>
          </p:sp>
        </mc:Fallback>
      </mc:AlternateContent>
      <p:sp>
        <p:nvSpPr>
          <p:cNvPr id="14" name="Down Arrow 13">
            <a:extLst>
              <a:ext uri="{FF2B5EF4-FFF2-40B4-BE49-F238E27FC236}">
                <a16:creationId xmlns:a16="http://schemas.microsoft.com/office/drawing/2014/main" id="{D3D62BCD-A7DA-B540-F7A3-B5CFB43E7050}"/>
              </a:ext>
            </a:extLst>
          </p:cNvPr>
          <p:cNvSpPr/>
          <p:nvPr/>
        </p:nvSpPr>
        <p:spPr>
          <a:xfrm>
            <a:off x="1283971" y="3679489"/>
            <a:ext cx="294057" cy="118471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B55E5D9D-AB4F-A2F6-B8F4-43FC666FD9CD}"/>
              </a:ext>
            </a:extLst>
          </p:cNvPr>
          <p:cNvSpPr/>
          <p:nvPr/>
        </p:nvSpPr>
        <p:spPr>
          <a:xfrm>
            <a:off x="5565879" y="3606243"/>
            <a:ext cx="294057" cy="18782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94A0B4-66EA-45BF-F740-5C5094A16AE0}"/>
              </a:ext>
            </a:extLst>
          </p:cNvPr>
          <p:cNvSpPr/>
          <p:nvPr/>
        </p:nvSpPr>
        <p:spPr>
          <a:xfrm>
            <a:off x="5483615" y="3120251"/>
            <a:ext cx="457946" cy="441503"/>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7" name="Down Arrow 16">
            <a:extLst>
              <a:ext uri="{FF2B5EF4-FFF2-40B4-BE49-F238E27FC236}">
                <a16:creationId xmlns:a16="http://schemas.microsoft.com/office/drawing/2014/main" id="{B8016362-4524-08B5-DB7B-CB00F3DCBF75}"/>
              </a:ext>
            </a:extLst>
          </p:cNvPr>
          <p:cNvSpPr/>
          <p:nvPr/>
        </p:nvSpPr>
        <p:spPr>
          <a:xfrm>
            <a:off x="5565879" y="4927309"/>
            <a:ext cx="294057" cy="121401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36CBF72-0EFB-086C-6EF2-6630C7AEB285}"/>
              </a:ext>
            </a:extLst>
          </p:cNvPr>
          <p:cNvSpPr txBox="1"/>
          <p:nvPr/>
        </p:nvSpPr>
        <p:spPr>
          <a:xfrm>
            <a:off x="4999585" y="4902246"/>
            <a:ext cx="601268" cy="461665"/>
          </a:xfrm>
          <a:prstGeom prst="rect">
            <a:avLst/>
          </a:prstGeom>
          <a:noFill/>
        </p:spPr>
        <p:txBody>
          <a:bodyPr wrap="square" rtlCol="0">
            <a:spAutoFit/>
          </a:bodyPr>
          <a:lstStyle/>
          <a:p>
            <a:r>
              <a:rPr lang="en-US" sz="2400" dirty="0"/>
              <a:t>✅</a:t>
            </a:r>
          </a:p>
        </p:txBody>
      </p:sp>
      <p:sp>
        <p:nvSpPr>
          <p:cNvPr id="19" name="TextBox 18">
            <a:extLst>
              <a:ext uri="{FF2B5EF4-FFF2-40B4-BE49-F238E27FC236}">
                <a16:creationId xmlns:a16="http://schemas.microsoft.com/office/drawing/2014/main" id="{4E0E06A1-8CA2-845C-31A6-728B57CF45C5}"/>
              </a:ext>
            </a:extLst>
          </p:cNvPr>
          <p:cNvSpPr txBox="1"/>
          <p:nvPr/>
        </p:nvSpPr>
        <p:spPr>
          <a:xfrm>
            <a:off x="6555782" y="6158456"/>
            <a:ext cx="601268"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19847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32"/>
                                        </p:tgtEl>
                                      </p:cBhvr>
                                    </p:animEffect>
                                    <p:set>
                                      <p:cBhvr>
                                        <p:cTn id="26" dur="1" fill="hold">
                                          <p:stCondLst>
                                            <p:cond delay="499"/>
                                          </p:stCondLst>
                                        </p:cTn>
                                        <p:tgtEl>
                                          <p:spTgt spid="32"/>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9"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36"/>
                                        </p:tgtEl>
                                      </p:cBhvr>
                                    </p:animEffect>
                                    <p:set>
                                      <p:cBhvr>
                                        <p:cTn id="61" dur="1" fill="hold">
                                          <p:stCondLst>
                                            <p:cond delay="499"/>
                                          </p:stCondLst>
                                        </p:cTn>
                                        <p:tgtEl>
                                          <p:spTgt spid="3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9" presetClass="exit" presetSubtype="0" fill="hold" grpId="1" nodeType="withEffect">
                                  <p:stCondLst>
                                    <p:cond delay="0"/>
                                  </p:stCondLst>
                                  <p:childTnLst>
                                    <p:animEffect transition="out" filter="dissolv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9" presetClass="exit" presetSubtype="0" fill="hold" grpId="1" nodeType="withEffect">
                                  <p:stCondLst>
                                    <p:cond delay="0"/>
                                  </p:stCondLst>
                                  <p:childTnLst>
                                    <p:animEffect transition="out" filter="dissolv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9"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1" nodeType="click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grpId="2" nodeType="clickEffect">
                                  <p:stCondLst>
                                    <p:cond delay="0"/>
                                  </p:stCondLst>
                                  <p:childTnLst>
                                    <p:animEffect transition="out" filter="dissolv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9" presetClass="exit" presetSubtype="0" fill="hold" grpId="1" nodeType="withEffect">
                                  <p:stCondLst>
                                    <p:cond delay="0"/>
                                  </p:stCondLst>
                                  <p:childTnLst>
                                    <p:animEffect transition="out" filter="dissolv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9"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dissolv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 grpId="0" animBg="1"/>
      <p:bldP spid="3" grpId="1" animBg="1"/>
      <p:bldP spid="8" grpId="0" animBg="1"/>
      <p:bldP spid="8" grpId="1" animBg="1"/>
      <p:bldP spid="9" grpId="0" animBg="1"/>
      <p:bldP spid="10" grpId="0" animBg="1"/>
      <p:bldP spid="10" grpId="1" animBg="1"/>
      <p:bldP spid="12" grpId="0" animBg="1"/>
      <p:bldP spid="14" grpId="0" animBg="1"/>
      <p:bldP spid="14" grpId="1" animBg="1"/>
      <p:bldP spid="15" grpId="1" animBg="1"/>
      <p:bldP spid="15" grpId="2" animBg="1"/>
      <p:bldP spid="16" grpId="0" animBg="1"/>
      <p:bldP spid="16" grpId="1" animBg="1"/>
      <p:bldP spid="17" grpId="0" animBg="1"/>
      <p:bldP spid="18" grpId="0"/>
      <p:bldP spid="18" grpId="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60E38805-852C-592F-58CA-68192C9343FD}"/>
                  </a:ext>
                </a:extLst>
              </p:cNvPr>
              <p:cNvSpPr txBox="1">
                <a:spLocks/>
              </p:cNvSpPr>
              <p:nvPr/>
            </p:nvSpPr>
            <p:spPr>
              <a:xfrm>
                <a:off x="838200" y="2766218"/>
                <a:ext cx="10515600" cy="1325563"/>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rPr>
                  <a:t>Fixing Issue: Inability to extract </a:t>
                </a:r>
                <a14:m>
                  <m:oMath xmlns:m="http://schemas.openxmlformats.org/officeDocument/2006/math">
                    <m:r>
                      <a:rPr lang="en-US" smtClean="0">
                        <a:solidFill>
                          <a:schemeClr val="accent6">
                            <a:lumMod val="50000"/>
                          </a:schemeClr>
                        </a:solidFill>
                        <a:latin typeface="Cambria Math" panose="02040503050406030204" pitchFamily="18" charset="0"/>
                      </a:rPr>
                      <m:t> </m:t>
                    </m:r>
                    <m:r>
                      <a:rPr lang="en-US" i="1" smtClean="0">
                        <a:solidFill>
                          <a:schemeClr val="accent6">
                            <a:lumMod val="50000"/>
                          </a:schemeClr>
                        </a:solidFill>
                        <a:latin typeface="Cambria Math" panose="02040503050406030204" pitchFamily="18" charset="0"/>
                      </a:rPr>
                      <m:t>𝑥</m:t>
                    </m:r>
                    <m:r>
                      <a:rPr lang="en-US" i="1" baseline="-25000" smtClean="0">
                        <a:solidFill>
                          <a:schemeClr val="accent6">
                            <a:lumMod val="50000"/>
                          </a:schemeClr>
                        </a:solidFill>
                        <a:latin typeface="Cambria Math" panose="02040503050406030204" pitchFamily="18" charset="0"/>
                      </a:rPr>
                      <m:t>1</m:t>
                    </m:r>
                  </m:oMath>
                </a14:m>
                <a:endParaRPr lang="en-US" dirty="0">
                  <a:solidFill>
                    <a:schemeClr val="accent6">
                      <a:lumMod val="50000"/>
                    </a:schemeClr>
                  </a:solidFill>
                </a:endParaRPr>
              </a:p>
            </p:txBody>
          </p:sp>
        </mc:Choice>
        <mc:Fallback xmlns="">
          <p:sp>
            <p:nvSpPr>
              <p:cNvPr id="5" name="Title 1">
                <a:extLst>
                  <a:ext uri="{FF2B5EF4-FFF2-40B4-BE49-F238E27FC236}">
                    <a16:creationId xmlns:a16="http://schemas.microsoft.com/office/drawing/2014/main" id="{60E38805-852C-592F-58CA-68192C9343FD}"/>
                  </a:ext>
                </a:extLst>
              </p:cNvPr>
              <p:cNvSpPr txBox="1">
                <a:spLocks noRot="1" noChangeAspect="1" noMove="1" noResize="1" noEditPoints="1" noAdjustHandles="1" noChangeArrowheads="1" noChangeShapeType="1" noTextEdit="1"/>
              </p:cNvSpPr>
              <p:nvPr/>
            </p:nvSpPr>
            <p:spPr>
              <a:xfrm>
                <a:off x="838200" y="2766218"/>
                <a:ext cx="10515600" cy="1325563"/>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72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drawing of a person&#10;&#10;AI-generated content may be incorrect.">
            <a:extLst>
              <a:ext uri="{FF2B5EF4-FFF2-40B4-BE49-F238E27FC236}">
                <a16:creationId xmlns:a16="http://schemas.microsoft.com/office/drawing/2014/main" id="{DB67BC7E-9FF2-71F1-2B62-8236C7F60334}"/>
              </a:ext>
            </a:extLst>
          </p:cNvPr>
          <p:cNvPicPr>
            <a:picLocks noChangeAspect="1"/>
          </p:cNvPicPr>
          <p:nvPr/>
        </p:nvPicPr>
        <p:blipFill>
          <a:blip r:embed="rId3"/>
          <a:stretch>
            <a:fillRect/>
          </a:stretch>
        </p:blipFill>
        <p:spPr>
          <a:xfrm>
            <a:off x="335875" y="910108"/>
            <a:ext cx="1543751" cy="165755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D2ADC00-7670-4F82-F4F4-1F43F17A2B1F}"/>
                  </a:ext>
                </a:extLst>
              </p:cNvPr>
              <p:cNvSpPr txBox="1"/>
              <p:nvPr/>
            </p:nvSpPr>
            <p:spPr>
              <a:xfrm>
                <a:off x="2936704" y="2116181"/>
                <a:ext cx="42511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1</m:t>
                      </m:r>
                    </m:oMath>
                  </m:oMathPara>
                </a14:m>
                <a:endParaRPr lang="en-US" baseline="-25000" dirty="0"/>
              </a:p>
            </p:txBody>
          </p:sp>
        </mc:Choice>
        <mc:Fallback xmlns="">
          <p:sp>
            <p:nvSpPr>
              <p:cNvPr id="5" name="TextBox 4">
                <a:extLst>
                  <a:ext uri="{FF2B5EF4-FFF2-40B4-BE49-F238E27FC236}">
                    <a16:creationId xmlns:a16="http://schemas.microsoft.com/office/drawing/2014/main" id="{9D2ADC00-7670-4F82-F4F4-1F43F17A2B1F}"/>
                  </a:ext>
                </a:extLst>
              </p:cNvPr>
              <p:cNvSpPr txBox="1">
                <a:spLocks noRot="1" noChangeAspect="1" noMove="1" noResize="1" noEditPoints="1" noAdjustHandles="1" noChangeArrowheads="1" noChangeShapeType="1" noTextEdit="1"/>
              </p:cNvSpPr>
              <p:nvPr/>
            </p:nvSpPr>
            <p:spPr>
              <a:xfrm>
                <a:off x="2936704" y="2116181"/>
                <a:ext cx="425116" cy="362984"/>
              </a:xfrm>
              <a:prstGeom prst="rect">
                <a:avLst/>
              </a:prstGeom>
              <a:blipFill>
                <a:blip r:embed="rId5"/>
                <a:stretch>
                  <a:fillRect/>
                </a:stretch>
              </a:blipFill>
            </p:spPr>
            <p:txBody>
              <a:bodyPr/>
              <a:lstStyle/>
              <a:p>
                <a:r>
                  <a:rPr lang="en-US">
                    <a:noFill/>
                  </a:rPr>
                  <a:t> </a:t>
                </a:r>
              </a:p>
            </p:txBody>
          </p:sp>
        </mc:Fallback>
      </mc:AlternateContent>
      <p:pic>
        <p:nvPicPr>
          <p:cNvPr id="6" name="Picture 5" descr="A person with short hair wearing glasses&#10;&#10;AI-generated content may be incorrect.">
            <a:extLst>
              <a:ext uri="{FF2B5EF4-FFF2-40B4-BE49-F238E27FC236}">
                <a16:creationId xmlns:a16="http://schemas.microsoft.com/office/drawing/2014/main" id="{87718F0A-51C9-3CAD-A169-50EEBBF8A87B}"/>
              </a:ext>
            </a:extLst>
          </p:cNvPr>
          <p:cNvPicPr>
            <a:picLocks noChangeAspect="1"/>
          </p:cNvPicPr>
          <p:nvPr/>
        </p:nvPicPr>
        <p:blipFill>
          <a:blip r:embed="rId6"/>
          <a:stretch>
            <a:fillRect/>
          </a:stretch>
        </p:blipFill>
        <p:spPr>
          <a:xfrm>
            <a:off x="10312374" y="1046205"/>
            <a:ext cx="1543751" cy="1657553"/>
          </a:xfrm>
          <a:prstGeom prst="rect">
            <a:avLst/>
          </a:prstGeom>
        </p:spPr>
      </p:pic>
      <p:sp>
        <p:nvSpPr>
          <p:cNvPr id="7" name="Rounded Rectangle 6">
            <a:extLst>
              <a:ext uri="{FF2B5EF4-FFF2-40B4-BE49-F238E27FC236}">
                <a16:creationId xmlns:a16="http://schemas.microsoft.com/office/drawing/2014/main" id="{D0926627-0826-BB7B-4DB4-59A70E8541CA}"/>
              </a:ext>
            </a:extLst>
          </p:cNvPr>
          <p:cNvSpPr/>
          <p:nvPr/>
        </p:nvSpPr>
        <p:spPr>
          <a:xfrm>
            <a:off x="4628010" y="1370785"/>
            <a:ext cx="3746555" cy="801324"/>
          </a:xfrm>
          <a:prstGeom prst="round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Use Verifiable Secret Sharing (VSS) with cut-and-choose</a:t>
            </a:r>
          </a:p>
        </p:txBody>
      </p:sp>
      <mc:AlternateContent xmlns:mc="http://schemas.openxmlformats.org/markup-compatibility/2006" xmlns:a14="http://schemas.microsoft.com/office/drawing/2010/main">
        <mc:Choice Requires="a14">
          <p:sp>
            <p:nvSpPr>
              <p:cNvPr id="13" name="Rounded Rectangle 12">
                <a:extLst>
                  <a:ext uri="{FF2B5EF4-FFF2-40B4-BE49-F238E27FC236}">
                    <a16:creationId xmlns:a16="http://schemas.microsoft.com/office/drawing/2014/main" id="{E3CE9B49-5F4B-339D-FBD6-39633CFA9A6F}"/>
                  </a:ext>
                </a:extLst>
              </p:cNvPr>
              <p:cNvSpPr/>
              <p:nvPr/>
            </p:nvSpPr>
            <p:spPr>
              <a:xfrm>
                <a:off x="755991" y="2968773"/>
                <a:ext cx="315951" cy="33881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p>
                      </m:sSubSup>
                    </m:oMath>
                  </m:oMathPara>
                </a14:m>
                <a:endParaRPr lang="en-US" sz="1400" dirty="0">
                  <a:solidFill>
                    <a:schemeClr val="tx1">
                      <a:lumMod val="95000"/>
                      <a:lumOff val="5000"/>
                    </a:schemeClr>
                  </a:solidFill>
                </a:endParaRPr>
              </a:p>
            </p:txBody>
          </p:sp>
        </mc:Choice>
        <mc:Fallback xmlns="">
          <p:sp>
            <p:nvSpPr>
              <p:cNvPr id="13" name="Rounded Rectangle 12">
                <a:extLst>
                  <a:ext uri="{FF2B5EF4-FFF2-40B4-BE49-F238E27FC236}">
                    <a16:creationId xmlns:a16="http://schemas.microsoft.com/office/drawing/2014/main" id="{E3CE9B49-5F4B-339D-FBD6-39633CFA9A6F}"/>
                  </a:ext>
                </a:extLst>
              </p:cNvPr>
              <p:cNvSpPr>
                <a:spLocks noRot="1" noChangeAspect="1" noMove="1" noResize="1" noEditPoints="1" noAdjustHandles="1" noChangeArrowheads="1" noChangeShapeType="1" noTextEdit="1"/>
              </p:cNvSpPr>
              <p:nvPr/>
            </p:nvSpPr>
            <p:spPr>
              <a:xfrm>
                <a:off x="755991" y="2968773"/>
                <a:ext cx="315951" cy="338811"/>
              </a:xfrm>
              <a:prstGeom prst="roundRect">
                <a:avLst/>
              </a:prstGeom>
              <a:blipFill>
                <a:blip r:embed="rId7"/>
                <a:stretch>
                  <a:fillRect/>
                </a:stretch>
              </a:blipFill>
            </p:spPr>
            <p:txBody>
              <a:bodyPr/>
              <a:lstStyle/>
              <a:p>
                <a:r>
                  <a:rPr lang="en-US">
                    <a:noFill/>
                  </a:rPr>
                  <a:t> </a:t>
                </a:r>
              </a:p>
            </p:txBody>
          </p:sp>
        </mc:Fallback>
      </mc:AlternateContent>
      <p:sp>
        <p:nvSpPr>
          <p:cNvPr id="15" name="Down Arrow 14">
            <a:extLst>
              <a:ext uri="{FF2B5EF4-FFF2-40B4-BE49-F238E27FC236}">
                <a16:creationId xmlns:a16="http://schemas.microsoft.com/office/drawing/2014/main" id="{C2B70234-70CC-F9C0-A578-5BBBF6030485}"/>
              </a:ext>
            </a:extLst>
          </p:cNvPr>
          <p:cNvSpPr/>
          <p:nvPr/>
        </p:nvSpPr>
        <p:spPr>
          <a:xfrm flipH="1">
            <a:off x="3085288" y="2512481"/>
            <a:ext cx="127948" cy="39402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722AB9-B7ED-9FED-353E-305A60A518D1}"/>
              </a:ext>
            </a:extLst>
          </p:cNvPr>
          <p:cNvSpPr txBox="1"/>
          <p:nvPr/>
        </p:nvSpPr>
        <p:spPr>
          <a:xfrm>
            <a:off x="3149185" y="2519092"/>
            <a:ext cx="575542" cy="369332"/>
          </a:xfrm>
          <a:prstGeom prst="rect">
            <a:avLst/>
          </a:prstGeom>
          <a:noFill/>
        </p:spPr>
        <p:txBody>
          <a:bodyPr wrap="none" rtlCol="0">
            <a:spAutoFit/>
          </a:bodyPr>
          <a:lstStyle/>
          <a:p>
            <a:r>
              <a:rPr lang="en-US" dirty="0"/>
              <a:t>VSS</a:t>
            </a:r>
          </a:p>
        </p:txBody>
      </p:sp>
      <mc:AlternateContent xmlns:mc="http://schemas.openxmlformats.org/markup-compatibility/2006" xmlns:a14="http://schemas.microsoft.com/office/drawing/2010/main">
        <mc:Choice Requires="a14">
          <p:sp>
            <p:nvSpPr>
              <p:cNvPr id="19" name="Rounded Rectangle 18">
                <a:extLst>
                  <a:ext uri="{FF2B5EF4-FFF2-40B4-BE49-F238E27FC236}">
                    <a16:creationId xmlns:a16="http://schemas.microsoft.com/office/drawing/2014/main" id="{084017D0-1F70-33DD-DA65-CB1AC43D98F3}"/>
                  </a:ext>
                </a:extLst>
              </p:cNvPr>
              <p:cNvSpPr/>
              <p:nvPr/>
            </p:nvSpPr>
            <p:spPr>
              <a:xfrm>
                <a:off x="106573" y="3821949"/>
                <a:ext cx="1614788"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𝑐</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p>
                    </m:sSubSup>
                  </m:oMath>
                </a14:m>
                <a:r>
                  <a:rPr lang="en-US" sz="1400" dirty="0">
                    <a:solidFill>
                      <a:schemeClr val="tx1">
                        <a:lumMod val="95000"/>
                        <a:lumOff val="5000"/>
                      </a:schemeClr>
                    </a:solidFill>
                  </a:rPr>
                  <a:t>=Enc(</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𝑝𝑘</m:t>
                    </m:r>
                    <m:r>
                      <a:rPr lang="en-US" sz="1400" b="0" i="1" dirty="0" smtClean="0">
                        <a:solidFill>
                          <a:schemeClr val="tx1">
                            <a:lumMod val="95000"/>
                            <a:lumOff val="5000"/>
                          </a:schemeClr>
                        </a:solidFill>
                        <a:latin typeface="Cambria Math" panose="02040503050406030204" pitchFamily="18" charset="0"/>
                      </a:rPr>
                      <m:t>,</m:t>
                    </m:r>
                    <m:sSubSup>
                      <m:sSubSupPr>
                        <m:ctrlPr>
                          <a:rPr lang="en-US" sz="1400" i="1">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i="1">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i="1">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i="1">
                            <a:solidFill>
                              <a:schemeClr val="tx1">
                                <a:lumMod val="95000"/>
                                <a:lumOff val="5000"/>
                              </a:schemeClr>
                            </a:solidFill>
                            <a:latin typeface="Cambria Math" panose="02040503050406030204" pitchFamily="18" charset="0"/>
                            <a:ea typeface="Cambria Math" panose="02040503050406030204" pitchFamily="18" charset="0"/>
                          </a:rPr>
                          <m:t>1</m:t>
                        </m:r>
                      </m:sup>
                    </m:sSubSup>
                  </m:oMath>
                </a14:m>
                <a:r>
                  <a:rPr lang="en-US" sz="1400" dirty="0">
                    <a:solidFill>
                      <a:schemeClr val="tx1">
                        <a:lumMod val="95000"/>
                        <a:lumOff val="5000"/>
                      </a:schemeClr>
                    </a:solidFill>
                  </a:rPr>
                  <a:t>, </a:t>
                </a:r>
                <a14:m>
                  <m:oMath xmlns:m="http://schemas.openxmlformats.org/officeDocument/2006/math">
                    <m:r>
                      <a:rPr lang="en-US" sz="1400" i="1" dirty="0" smtClean="0">
                        <a:solidFill>
                          <a:schemeClr val="tx1">
                            <a:lumMod val="95000"/>
                            <a:lumOff val="5000"/>
                          </a:schemeClr>
                        </a:solidFill>
                        <a:latin typeface="Cambria Math" panose="02040503050406030204" pitchFamily="18" charset="0"/>
                      </a:rPr>
                      <m:t>𝑟</m:t>
                    </m:r>
                    <m:r>
                      <a:rPr lang="en-US" sz="1400" i="1" baseline="-25000" dirty="0" smtClean="0">
                        <a:solidFill>
                          <a:schemeClr val="tx1">
                            <a:lumMod val="95000"/>
                            <a:lumOff val="5000"/>
                          </a:schemeClr>
                        </a:solidFill>
                        <a:latin typeface="Cambria Math" panose="02040503050406030204" pitchFamily="18" charset="0"/>
                      </a:rPr>
                      <m:t>1</m:t>
                    </m:r>
                  </m:oMath>
                </a14:m>
                <a:r>
                  <a:rPr lang="en-US" sz="1400" dirty="0">
                    <a:solidFill>
                      <a:schemeClr val="tx1">
                        <a:lumMod val="95000"/>
                        <a:lumOff val="5000"/>
                      </a:schemeClr>
                    </a:solidFill>
                  </a:rPr>
                  <a:t>)</a:t>
                </a:r>
              </a:p>
            </p:txBody>
          </p:sp>
        </mc:Choice>
        <mc:Fallback xmlns="">
          <p:sp>
            <p:nvSpPr>
              <p:cNvPr id="19" name="Rounded Rectangle 18">
                <a:extLst>
                  <a:ext uri="{FF2B5EF4-FFF2-40B4-BE49-F238E27FC236}">
                    <a16:creationId xmlns:a16="http://schemas.microsoft.com/office/drawing/2014/main" id="{084017D0-1F70-33DD-DA65-CB1AC43D98F3}"/>
                  </a:ext>
                </a:extLst>
              </p:cNvPr>
              <p:cNvSpPr>
                <a:spLocks noRot="1" noChangeAspect="1" noMove="1" noResize="1" noEditPoints="1" noAdjustHandles="1" noChangeArrowheads="1" noChangeShapeType="1" noTextEdit="1"/>
              </p:cNvSpPr>
              <p:nvPr/>
            </p:nvSpPr>
            <p:spPr>
              <a:xfrm>
                <a:off x="106573" y="3821949"/>
                <a:ext cx="1614788" cy="338811"/>
              </a:xfrm>
              <a:prstGeom prst="roundRect">
                <a:avLst/>
              </a:prstGeom>
              <a:blipFill>
                <a:blip r:embed="rId8"/>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a:extLst>
                  <a:ext uri="{FF2B5EF4-FFF2-40B4-BE49-F238E27FC236}">
                    <a16:creationId xmlns:a16="http://schemas.microsoft.com/office/drawing/2014/main" id="{5E48D308-BD4E-2BEE-1283-FE3B2BBBEA3F}"/>
                  </a:ext>
                </a:extLst>
              </p:cNvPr>
              <p:cNvSpPr/>
              <p:nvPr/>
            </p:nvSpPr>
            <p:spPr>
              <a:xfrm>
                <a:off x="1887520" y="3827337"/>
                <a:ext cx="1602045"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𝑐</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2</m:t>
                        </m:r>
                      </m:sup>
                    </m:sSubSup>
                  </m:oMath>
                </a14:m>
                <a:r>
                  <a:rPr lang="en-US" sz="1400" dirty="0">
                    <a:solidFill>
                      <a:schemeClr val="tx1">
                        <a:lumMod val="95000"/>
                        <a:lumOff val="5000"/>
                      </a:schemeClr>
                    </a:solidFill>
                  </a:rPr>
                  <a:t>=Enc(</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𝑝𝑘</m:t>
                    </m:r>
                    <m:r>
                      <a:rPr lang="en-US" sz="1400" b="0" i="1" dirty="0" smtClean="0">
                        <a:solidFill>
                          <a:schemeClr val="tx1">
                            <a:lumMod val="95000"/>
                            <a:lumOff val="5000"/>
                          </a:schemeClr>
                        </a:solidFill>
                        <a:latin typeface="Cambria Math" panose="02040503050406030204" pitchFamily="18" charset="0"/>
                      </a:rPr>
                      <m:t>,</m:t>
                    </m:r>
                    <m:sSubSup>
                      <m:sSubSupPr>
                        <m:ctrlPr>
                          <a:rPr lang="en-US" sz="1400" i="1">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i="1">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i="1">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2</m:t>
                        </m:r>
                      </m:sup>
                    </m:sSubSup>
                  </m:oMath>
                </a14:m>
                <a:r>
                  <a:rPr lang="en-US" sz="1400" dirty="0">
                    <a:solidFill>
                      <a:schemeClr val="tx1">
                        <a:lumMod val="95000"/>
                        <a:lumOff val="5000"/>
                      </a:schemeClr>
                    </a:solidFill>
                  </a:rPr>
                  <a:t>, </a:t>
                </a:r>
                <a14:m>
                  <m:oMath xmlns:m="http://schemas.openxmlformats.org/officeDocument/2006/math">
                    <m:r>
                      <a:rPr lang="en-US" sz="1400" i="1" dirty="0" smtClean="0">
                        <a:solidFill>
                          <a:schemeClr val="tx1">
                            <a:lumMod val="95000"/>
                            <a:lumOff val="5000"/>
                          </a:schemeClr>
                        </a:solidFill>
                        <a:latin typeface="Cambria Math" panose="02040503050406030204" pitchFamily="18" charset="0"/>
                      </a:rPr>
                      <m:t>𝑟</m:t>
                    </m:r>
                    <m:r>
                      <a:rPr lang="en-US" sz="1400" b="0" i="1" baseline="-25000" dirty="0" smtClean="0">
                        <a:solidFill>
                          <a:schemeClr val="tx1">
                            <a:lumMod val="95000"/>
                            <a:lumOff val="5000"/>
                          </a:schemeClr>
                        </a:solidFill>
                        <a:latin typeface="Cambria Math" panose="02040503050406030204" pitchFamily="18" charset="0"/>
                      </a:rPr>
                      <m:t>2</m:t>
                    </m:r>
                  </m:oMath>
                </a14:m>
                <a:r>
                  <a:rPr lang="en-US" sz="1400" dirty="0">
                    <a:solidFill>
                      <a:schemeClr val="tx1">
                        <a:lumMod val="95000"/>
                        <a:lumOff val="5000"/>
                      </a:schemeClr>
                    </a:solidFill>
                  </a:rPr>
                  <a:t>)</a:t>
                </a:r>
              </a:p>
            </p:txBody>
          </p:sp>
        </mc:Choice>
        <mc:Fallback xmlns="">
          <p:sp>
            <p:nvSpPr>
              <p:cNvPr id="20" name="Rounded Rectangle 19">
                <a:extLst>
                  <a:ext uri="{FF2B5EF4-FFF2-40B4-BE49-F238E27FC236}">
                    <a16:creationId xmlns:a16="http://schemas.microsoft.com/office/drawing/2014/main" id="{5E48D308-BD4E-2BEE-1283-FE3B2BBBEA3F}"/>
                  </a:ext>
                </a:extLst>
              </p:cNvPr>
              <p:cNvSpPr>
                <a:spLocks noRot="1" noChangeAspect="1" noMove="1" noResize="1" noEditPoints="1" noAdjustHandles="1" noChangeArrowheads="1" noChangeShapeType="1" noTextEdit="1"/>
              </p:cNvSpPr>
              <p:nvPr/>
            </p:nvSpPr>
            <p:spPr>
              <a:xfrm>
                <a:off x="1887520" y="3827337"/>
                <a:ext cx="1602045" cy="338811"/>
              </a:xfrm>
              <a:prstGeom prst="roundRect">
                <a:avLst/>
              </a:prstGeom>
              <a:blipFill>
                <a:blip r:embed="rId9"/>
                <a:stretch>
                  <a:fillRect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71EE0587-A517-5F56-8652-6D0AB9A2261A}"/>
                  </a:ext>
                </a:extLst>
              </p:cNvPr>
              <p:cNvSpPr/>
              <p:nvPr/>
            </p:nvSpPr>
            <p:spPr>
              <a:xfrm>
                <a:off x="4464441" y="3821948"/>
                <a:ext cx="1614788"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𝑐</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𝑛</m:t>
                        </m:r>
                      </m:sup>
                    </m:sSubSup>
                  </m:oMath>
                </a14:m>
                <a:r>
                  <a:rPr lang="en-US" sz="1400" dirty="0">
                    <a:solidFill>
                      <a:schemeClr val="tx1">
                        <a:lumMod val="95000"/>
                        <a:lumOff val="5000"/>
                      </a:schemeClr>
                    </a:solidFill>
                  </a:rPr>
                  <a:t>=Enc(</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𝑝𝑘</m:t>
                    </m:r>
                    <m:r>
                      <a:rPr lang="en-US" sz="1400" b="0" i="1" dirty="0" smtClean="0">
                        <a:solidFill>
                          <a:schemeClr val="tx1">
                            <a:lumMod val="95000"/>
                            <a:lumOff val="5000"/>
                          </a:schemeClr>
                        </a:solidFill>
                        <a:latin typeface="Cambria Math" panose="02040503050406030204" pitchFamily="18" charset="0"/>
                      </a:rPr>
                      <m:t>,</m:t>
                    </m:r>
                    <m:sSubSup>
                      <m:sSubSupPr>
                        <m:ctrlPr>
                          <a:rPr lang="en-US" sz="1400" i="1">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i="1">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i="1">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𝑛</m:t>
                        </m:r>
                      </m:sup>
                    </m:sSubSup>
                  </m:oMath>
                </a14:m>
                <a:r>
                  <a:rPr lang="en-US" sz="1400" dirty="0">
                    <a:solidFill>
                      <a:schemeClr val="tx1">
                        <a:lumMod val="95000"/>
                        <a:lumOff val="5000"/>
                      </a:schemeClr>
                    </a:solidFill>
                  </a:rPr>
                  <a:t>, </a:t>
                </a:r>
                <a14:m>
                  <m:oMath xmlns:m="http://schemas.openxmlformats.org/officeDocument/2006/math">
                    <m:r>
                      <a:rPr lang="en-US" sz="1400" i="1" dirty="0" smtClean="0">
                        <a:solidFill>
                          <a:schemeClr val="tx1">
                            <a:lumMod val="95000"/>
                            <a:lumOff val="5000"/>
                          </a:schemeClr>
                        </a:solidFill>
                        <a:latin typeface="Cambria Math" panose="02040503050406030204" pitchFamily="18" charset="0"/>
                      </a:rPr>
                      <m:t>𝑟</m:t>
                    </m:r>
                    <m:r>
                      <a:rPr lang="en-US" sz="1400" b="0" i="1" baseline="-25000" dirty="0" smtClean="0">
                        <a:solidFill>
                          <a:schemeClr val="tx1">
                            <a:lumMod val="95000"/>
                            <a:lumOff val="5000"/>
                          </a:schemeClr>
                        </a:solidFill>
                        <a:latin typeface="Cambria Math" panose="02040503050406030204" pitchFamily="18" charset="0"/>
                      </a:rPr>
                      <m:t>𝑛</m:t>
                    </m:r>
                  </m:oMath>
                </a14:m>
                <a:r>
                  <a:rPr lang="en-US" sz="1400" dirty="0">
                    <a:solidFill>
                      <a:schemeClr val="tx1">
                        <a:lumMod val="95000"/>
                        <a:lumOff val="5000"/>
                      </a:schemeClr>
                    </a:solidFill>
                  </a:rPr>
                  <a:t>)</a:t>
                </a:r>
              </a:p>
            </p:txBody>
          </p:sp>
        </mc:Choice>
        <mc:Fallback xmlns="">
          <p:sp>
            <p:nvSpPr>
              <p:cNvPr id="21" name="Rounded Rectangle 20">
                <a:extLst>
                  <a:ext uri="{FF2B5EF4-FFF2-40B4-BE49-F238E27FC236}">
                    <a16:creationId xmlns:a16="http://schemas.microsoft.com/office/drawing/2014/main" id="{71EE0587-A517-5F56-8652-6D0AB9A2261A}"/>
                  </a:ext>
                </a:extLst>
              </p:cNvPr>
              <p:cNvSpPr>
                <a:spLocks noRot="1" noChangeAspect="1" noMove="1" noResize="1" noEditPoints="1" noAdjustHandles="1" noChangeArrowheads="1" noChangeShapeType="1" noTextEdit="1"/>
              </p:cNvSpPr>
              <p:nvPr/>
            </p:nvSpPr>
            <p:spPr>
              <a:xfrm>
                <a:off x="4464441" y="3821948"/>
                <a:ext cx="1614788" cy="338811"/>
              </a:xfrm>
              <a:prstGeom prst="roundRect">
                <a:avLst/>
              </a:prstGeom>
              <a:blipFill>
                <a:blip r:embed="rId10"/>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a:extLst>
                  <a:ext uri="{FF2B5EF4-FFF2-40B4-BE49-F238E27FC236}">
                    <a16:creationId xmlns:a16="http://schemas.microsoft.com/office/drawing/2014/main" id="{10FA6CA0-1EE5-E5F8-1B73-47830E3B4B75}"/>
                  </a:ext>
                </a:extLst>
              </p:cNvPr>
              <p:cNvSpPr/>
              <p:nvPr/>
            </p:nvSpPr>
            <p:spPr>
              <a:xfrm>
                <a:off x="2493344" y="2968773"/>
                <a:ext cx="315951" cy="33881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2</m:t>
                          </m:r>
                        </m:sup>
                      </m:sSubSup>
                    </m:oMath>
                  </m:oMathPara>
                </a14:m>
                <a:endParaRPr lang="en-US" sz="1400" dirty="0">
                  <a:solidFill>
                    <a:schemeClr val="tx1">
                      <a:lumMod val="95000"/>
                      <a:lumOff val="5000"/>
                    </a:schemeClr>
                  </a:solidFill>
                </a:endParaRPr>
              </a:p>
            </p:txBody>
          </p:sp>
        </mc:Choice>
        <mc:Fallback xmlns="">
          <p:sp>
            <p:nvSpPr>
              <p:cNvPr id="22" name="Rounded Rectangle 21">
                <a:extLst>
                  <a:ext uri="{FF2B5EF4-FFF2-40B4-BE49-F238E27FC236}">
                    <a16:creationId xmlns:a16="http://schemas.microsoft.com/office/drawing/2014/main" id="{10FA6CA0-1EE5-E5F8-1B73-47830E3B4B75}"/>
                  </a:ext>
                </a:extLst>
              </p:cNvPr>
              <p:cNvSpPr>
                <a:spLocks noRot="1" noChangeAspect="1" noMove="1" noResize="1" noEditPoints="1" noAdjustHandles="1" noChangeArrowheads="1" noChangeShapeType="1" noTextEdit="1"/>
              </p:cNvSpPr>
              <p:nvPr/>
            </p:nvSpPr>
            <p:spPr>
              <a:xfrm>
                <a:off x="2493344" y="2968773"/>
                <a:ext cx="315951" cy="338811"/>
              </a:xfrm>
              <a:prstGeom prst="round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6CE20043-7142-451C-3ED4-D0535BD8E3BE}"/>
                  </a:ext>
                </a:extLst>
              </p:cNvPr>
              <p:cNvSpPr/>
              <p:nvPr/>
            </p:nvSpPr>
            <p:spPr>
              <a:xfrm>
                <a:off x="5030908" y="3026812"/>
                <a:ext cx="315951" cy="33881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𝑛</m:t>
                          </m:r>
                        </m:sup>
                      </m:sSubSup>
                    </m:oMath>
                  </m:oMathPara>
                </a14:m>
                <a:endParaRPr lang="en-US" sz="1400" dirty="0">
                  <a:solidFill>
                    <a:schemeClr val="tx1">
                      <a:lumMod val="95000"/>
                      <a:lumOff val="5000"/>
                    </a:schemeClr>
                  </a:solidFill>
                </a:endParaRPr>
              </a:p>
            </p:txBody>
          </p:sp>
        </mc:Choice>
        <mc:Fallback xmlns="">
          <p:sp>
            <p:nvSpPr>
              <p:cNvPr id="23" name="Rounded Rectangle 22">
                <a:extLst>
                  <a:ext uri="{FF2B5EF4-FFF2-40B4-BE49-F238E27FC236}">
                    <a16:creationId xmlns:a16="http://schemas.microsoft.com/office/drawing/2014/main" id="{6CE20043-7142-451C-3ED4-D0535BD8E3BE}"/>
                  </a:ext>
                </a:extLst>
              </p:cNvPr>
              <p:cNvSpPr>
                <a:spLocks noRot="1" noChangeAspect="1" noMove="1" noResize="1" noEditPoints="1" noAdjustHandles="1" noChangeArrowheads="1" noChangeShapeType="1" noTextEdit="1"/>
              </p:cNvSpPr>
              <p:nvPr/>
            </p:nvSpPr>
            <p:spPr>
              <a:xfrm>
                <a:off x="5030908" y="3026812"/>
                <a:ext cx="315951" cy="338811"/>
              </a:xfrm>
              <a:prstGeom prst="roundRect">
                <a:avLst/>
              </a:prstGeom>
              <a:blipFill>
                <a:blip r:embed="rId12"/>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88816FB-935A-B06D-0A05-19FF93A218B0}"/>
              </a:ext>
            </a:extLst>
          </p:cNvPr>
          <p:cNvSpPr txBox="1"/>
          <p:nvPr/>
        </p:nvSpPr>
        <p:spPr>
          <a:xfrm>
            <a:off x="3804121" y="2968773"/>
            <a:ext cx="381836"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965F488F-63C9-0296-111A-BA89BA6CEF22}"/>
              </a:ext>
            </a:extLst>
          </p:cNvPr>
          <p:cNvSpPr txBox="1"/>
          <p:nvPr/>
        </p:nvSpPr>
        <p:spPr>
          <a:xfrm>
            <a:off x="3838866" y="3791427"/>
            <a:ext cx="381836" cy="369332"/>
          </a:xfrm>
          <a:prstGeom prst="rect">
            <a:avLst/>
          </a:prstGeom>
          <a:noFill/>
        </p:spPr>
        <p:txBody>
          <a:bodyPr wrap="none" rtlCol="0">
            <a:spAutoFit/>
          </a:bodyPr>
          <a:lstStyle/>
          <a:p>
            <a:r>
              <a:rPr lang="en-US" dirty="0"/>
              <a:t>…</a:t>
            </a:r>
          </a:p>
        </p:txBody>
      </p:sp>
      <p:sp>
        <p:nvSpPr>
          <p:cNvPr id="28" name="Down Arrow 27">
            <a:extLst>
              <a:ext uri="{FF2B5EF4-FFF2-40B4-BE49-F238E27FC236}">
                <a16:creationId xmlns:a16="http://schemas.microsoft.com/office/drawing/2014/main" id="{CB24761C-1E0F-4238-C55F-3AD943A2F95A}"/>
              </a:ext>
            </a:extLst>
          </p:cNvPr>
          <p:cNvSpPr/>
          <p:nvPr/>
        </p:nvSpPr>
        <p:spPr>
          <a:xfrm flipH="1">
            <a:off x="3080662" y="3356661"/>
            <a:ext cx="127948" cy="39402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21DE053-4485-BE63-4058-EF15AEA03CB5}"/>
              </a:ext>
            </a:extLst>
          </p:cNvPr>
          <p:cNvSpPr txBox="1"/>
          <p:nvPr/>
        </p:nvSpPr>
        <p:spPr>
          <a:xfrm>
            <a:off x="3149185" y="3365623"/>
            <a:ext cx="598241" cy="369332"/>
          </a:xfrm>
          <a:prstGeom prst="rect">
            <a:avLst/>
          </a:prstGeom>
          <a:noFill/>
        </p:spPr>
        <p:txBody>
          <a:bodyPr wrap="none" rtlCol="0">
            <a:spAutoFit/>
          </a:bodyPr>
          <a:lstStyle/>
          <a:p>
            <a:r>
              <a:rPr lang="en-US" dirty="0"/>
              <a:t>FHE</a:t>
            </a:r>
          </a:p>
        </p:txBody>
      </p:sp>
      <p:sp>
        <p:nvSpPr>
          <p:cNvPr id="30" name="Down Arrow 29">
            <a:extLst>
              <a:ext uri="{FF2B5EF4-FFF2-40B4-BE49-F238E27FC236}">
                <a16:creationId xmlns:a16="http://schemas.microsoft.com/office/drawing/2014/main" id="{C815A02E-717D-FCBD-EFC4-F679F21803EE}"/>
              </a:ext>
            </a:extLst>
          </p:cNvPr>
          <p:cNvSpPr/>
          <p:nvPr/>
        </p:nvSpPr>
        <p:spPr>
          <a:xfrm flipH="1">
            <a:off x="3080662" y="4257620"/>
            <a:ext cx="127948" cy="394023"/>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BDC2D07-21F5-EA19-5EBD-4C98C2695EEA}"/>
              </a:ext>
            </a:extLst>
          </p:cNvPr>
          <p:cNvSpPr txBox="1"/>
          <p:nvPr/>
        </p:nvSpPr>
        <p:spPr>
          <a:xfrm>
            <a:off x="3149185" y="4266582"/>
            <a:ext cx="995785" cy="369332"/>
          </a:xfrm>
          <a:prstGeom prst="rect">
            <a:avLst/>
          </a:prstGeom>
          <a:noFill/>
        </p:spPr>
        <p:txBody>
          <a:bodyPr wrap="none" rtlCol="0">
            <a:spAutoFit/>
          </a:bodyPr>
          <a:lstStyle/>
          <a:p>
            <a:r>
              <a:rPr lang="en-US" dirty="0"/>
              <a:t>Commit</a:t>
            </a:r>
          </a:p>
        </p:txBody>
      </p:sp>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1ACD7361-AB75-2D8C-C0C1-FB859F701946}"/>
                  </a:ext>
                </a:extLst>
              </p:cNvPr>
              <p:cNvSpPr/>
              <p:nvPr/>
            </p:nvSpPr>
            <p:spPr>
              <a:xfrm>
                <a:off x="594368" y="4760330"/>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p>
                    </m:sSubSup>
                  </m:oMath>
                </a14:m>
                <a:r>
                  <a:rPr lang="en-US" sz="1400" dirty="0">
                    <a:solidFill>
                      <a:schemeClr val="tx1">
                        <a:lumMod val="95000"/>
                        <a:lumOff val="5000"/>
                      </a:schemeClr>
                    </a:solidFill>
                  </a:rPr>
                  <a:t>, </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𝑟</m:t>
                    </m:r>
                    <m:r>
                      <a:rPr lang="en-US" sz="1400" i="1" baseline="-25000" dirty="0">
                        <a:solidFill>
                          <a:schemeClr val="tx1">
                            <a:lumMod val="95000"/>
                            <a:lumOff val="5000"/>
                          </a:schemeClr>
                        </a:solidFill>
                        <a:latin typeface="Cambria Math" panose="02040503050406030204" pitchFamily="18" charset="0"/>
                      </a:rPr>
                      <m:t>1</m:t>
                    </m:r>
                  </m:oMath>
                </a14:m>
                <a:endParaRPr lang="en-US" sz="1400" dirty="0">
                  <a:solidFill>
                    <a:schemeClr val="tx1">
                      <a:lumMod val="95000"/>
                      <a:lumOff val="5000"/>
                    </a:schemeClr>
                  </a:solidFill>
                </a:endParaRPr>
              </a:p>
            </p:txBody>
          </p:sp>
        </mc:Choice>
        <mc:Fallback xmlns="">
          <p:sp>
            <p:nvSpPr>
              <p:cNvPr id="32" name="Rounded Rectangle 31">
                <a:extLst>
                  <a:ext uri="{FF2B5EF4-FFF2-40B4-BE49-F238E27FC236}">
                    <a16:creationId xmlns:a16="http://schemas.microsoft.com/office/drawing/2014/main" id="{1ACD7361-AB75-2D8C-C0C1-FB859F701946}"/>
                  </a:ext>
                </a:extLst>
              </p:cNvPr>
              <p:cNvSpPr>
                <a:spLocks noRot="1" noChangeAspect="1" noMove="1" noResize="1" noEditPoints="1" noAdjustHandles="1" noChangeArrowheads="1" noChangeShapeType="1" noTextEdit="1"/>
              </p:cNvSpPr>
              <p:nvPr/>
            </p:nvSpPr>
            <p:spPr>
              <a:xfrm>
                <a:off x="594368" y="4760330"/>
                <a:ext cx="650468" cy="338811"/>
              </a:xfrm>
              <a:prstGeom prst="roundRect">
                <a:avLst/>
              </a:prstGeom>
              <a:blipFill>
                <a:blip r:embed="rId13"/>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ounded Rectangle 32">
                <a:extLst>
                  <a:ext uri="{FF2B5EF4-FFF2-40B4-BE49-F238E27FC236}">
                    <a16:creationId xmlns:a16="http://schemas.microsoft.com/office/drawing/2014/main" id="{0B487D82-106E-89DF-7785-4693D93D87C9}"/>
                  </a:ext>
                </a:extLst>
              </p:cNvPr>
              <p:cNvSpPr/>
              <p:nvPr/>
            </p:nvSpPr>
            <p:spPr>
              <a:xfrm>
                <a:off x="2320295" y="4760330"/>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2</m:t>
                        </m:r>
                      </m:sup>
                    </m:sSubSup>
                  </m:oMath>
                </a14:m>
                <a:r>
                  <a:rPr lang="en-US" sz="1400" dirty="0">
                    <a:solidFill>
                      <a:schemeClr val="tx1">
                        <a:lumMod val="95000"/>
                        <a:lumOff val="5000"/>
                      </a:schemeClr>
                    </a:solidFill>
                  </a:rPr>
                  <a:t>, </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𝑟</m:t>
                    </m:r>
                    <m:r>
                      <a:rPr lang="en-US" sz="1400" b="0" i="1" baseline="-25000" dirty="0" smtClean="0">
                        <a:solidFill>
                          <a:schemeClr val="tx1">
                            <a:lumMod val="95000"/>
                            <a:lumOff val="5000"/>
                          </a:schemeClr>
                        </a:solidFill>
                        <a:latin typeface="Cambria Math" panose="02040503050406030204" pitchFamily="18" charset="0"/>
                      </a:rPr>
                      <m:t>2</m:t>
                    </m:r>
                  </m:oMath>
                </a14:m>
                <a:endParaRPr lang="en-US" sz="1400" dirty="0">
                  <a:solidFill>
                    <a:schemeClr val="tx1">
                      <a:lumMod val="95000"/>
                      <a:lumOff val="5000"/>
                    </a:schemeClr>
                  </a:solidFill>
                </a:endParaRPr>
              </a:p>
            </p:txBody>
          </p:sp>
        </mc:Choice>
        <mc:Fallback xmlns="">
          <p:sp>
            <p:nvSpPr>
              <p:cNvPr id="33" name="Rounded Rectangle 32">
                <a:extLst>
                  <a:ext uri="{FF2B5EF4-FFF2-40B4-BE49-F238E27FC236}">
                    <a16:creationId xmlns:a16="http://schemas.microsoft.com/office/drawing/2014/main" id="{0B487D82-106E-89DF-7785-4693D93D87C9}"/>
                  </a:ext>
                </a:extLst>
              </p:cNvPr>
              <p:cNvSpPr>
                <a:spLocks noRot="1" noChangeAspect="1" noMove="1" noResize="1" noEditPoints="1" noAdjustHandles="1" noChangeArrowheads="1" noChangeShapeType="1" noTextEdit="1"/>
              </p:cNvSpPr>
              <p:nvPr/>
            </p:nvSpPr>
            <p:spPr>
              <a:xfrm>
                <a:off x="2320295" y="4760330"/>
                <a:ext cx="650468" cy="338811"/>
              </a:xfrm>
              <a:prstGeom prst="roundRect">
                <a:avLst/>
              </a:prstGeom>
              <a:blipFill>
                <a:blip r:embed="rId14"/>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ounded Rectangle 33">
                <a:extLst>
                  <a:ext uri="{FF2B5EF4-FFF2-40B4-BE49-F238E27FC236}">
                    <a16:creationId xmlns:a16="http://schemas.microsoft.com/office/drawing/2014/main" id="{157DE4B4-7C00-165F-ECEC-D5EE5DFE1395}"/>
                  </a:ext>
                </a:extLst>
              </p:cNvPr>
              <p:cNvSpPr/>
              <p:nvPr/>
            </p:nvSpPr>
            <p:spPr>
              <a:xfrm>
                <a:off x="4869733" y="4760330"/>
                <a:ext cx="755344"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lumMod val="95000"/>
                                <a:lumOff val="5000"/>
                              </a:schemeClr>
                            </a:solidFill>
                            <a:latin typeface="Cambria Math" panose="02040503050406030204" pitchFamily="18" charset="0"/>
                            <a:ea typeface="Cambria Math" panose="02040503050406030204" pitchFamily="18" charset="0"/>
                          </a:rPr>
                        </m:ctrlPr>
                      </m:sSubSupPr>
                      <m:e>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𝑥</m:t>
                        </m:r>
                      </m:e>
                      <m:sub>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1</m:t>
                        </m:r>
                      </m:sub>
                      <m:sup>
                        <m:r>
                          <a:rPr lang="en-US" sz="1400" b="0" i="1" smtClean="0">
                            <a:solidFill>
                              <a:schemeClr val="tx1">
                                <a:lumMod val="95000"/>
                                <a:lumOff val="5000"/>
                              </a:schemeClr>
                            </a:solidFill>
                            <a:latin typeface="Cambria Math" panose="02040503050406030204" pitchFamily="18" charset="0"/>
                            <a:ea typeface="Cambria Math" panose="02040503050406030204" pitchFamily="18" charset="0"/>
                          </a:rPr>
                          <m:t>𝑛</m:t>
                        </m:r>
                      </m:sup>
                    </m:sSubSup>
                  </m:oMath>
                </a14:m>
                <a:r>
                  <a:rPr lang="en-US" sz="1400" dirty="0">
                    <a:solidFill>
                      <a:schemeClr val="tx1">
                        <a:lumMod val="95000"/>
                        <a:lumOff val="5000"/>
                      </a:schemeClr>
                    </a:solidFill>
                  </a:rPr>
                  <a:t>, </a:t>
                </a:r>
                <a14:m>
                  <m:oMath xmlns:m="http://schemas.openxmlformats.org/officeDocument/2006/math">
                    <m:r>
                      <a:rPr lang="en-US" sz="1400" i="1" dirty="0">
                        <a:solidFill>
                          <a:schemeClr val="tx1">
                            <a:lumMod val="95000"/>
                            <a:lumOff val="5000"/>
                          </a:schemeClr>
                        </a:solidFill>
                        <a:latin typeface="Cambria Math" panose="02040503050406030204" pitchFamily="18" charset="0"/>
                      </a:rPr>
                      <m:t>𝑟</m:t>
                    </m:r>
                    <m:r>
                      <a:rPr lang="en-US" sz="1400" b="0" i="1" baseline="-25000" dirty="0" smtClean="0">
                        <a:solidFill>
                          <a:schemeClr val="tx1">
                            <a:lumMod val="95000"/>
                            <a:lumOff val="5000"/>
                          </a:schemeClr>
                        </a:solidFill>
                        <a:latin typeface="Cambria Math" panose="02040503050406030204" pitchFamily="18" charset="0"/>
                      </a:rPr>
                      <m:t>𝑛</m:t>
                    </m:r>
                  </m:oMath>
                </a14:m>
                <a:endParaRPr lang="en-US" sz="1400" dirty="0">
                  <a:solidFill>
                    <a:schemeClr val="tx1">
                      <a:lumMod val="95000"/>
                      <a:lumOff val="5000"/>
                    </a:schemeClr>
                  </a:solidFill>
                </a:endParaRPr>
              </a:p>
            </p:txBody>
          </p:sp>
        </mc:Choice>
        <mc:Fallback xmlns="">
          <p:sp>
            <p:nvSpPr>
              <p:cNvPr id="34" name="Rounded Rectangle 33">
                <a:extLst>
                  <a:ext uri="{FF2B5EF4-FFF2-40B4-BE49-F238E27FC236}">
                    <a16:creationId xmlns:a16="http://schemas.microsoft.com/office/drawing/2014/main" id="{157DE4B4-7C00-165F-ECEC-D5EE5DFE1395}"/>
                  </a:ext>
                </a:extLst>
              </p:cNvPr>
              <p:cNvSpPr>
                <a:spLocks noRot="1" noChangeAspect="1" noMove="1" noResize="1" noEditPoints="1" noAdjustHandles="1" noChangeArrowheads="1" noChangeShapeType="1" noTextEdit="1"/>
              </p:cNvSpPr>
              <p:nvPr/>
            </p:nvSpPr>
            <p:spPr>
              <a:xfrm>
                <a:off x="4869733" y="4760330"/>
                <a:ext cx="755344" cy="338811"/>
              </a:xfrm>
              <a:prstGeom prst="roundRect">
                <a:avLst/>
              </a:prstGeom>
              <a:blipFill>
                <a:blip r:embed="rId15"/>
                <a:stretch>
                  <a:fillRect b="-10345"/>
                </a:stretch>
              </a:blipFill>
            </p:spPr>
            <p:txBody>
              <a:bodyPr/>
              <a:lstStyle/>
              <a:p>
                <a:r>
                  <a:rPr lang="en-US">
                    <a:noFill/>
                  </a:rPr>
                  <a:t> </a:t>
                </a:r>
              </a:p>
            </p:txBody>
          </p:sp>
        </mc:Fallback>
      </mc:AlternateContent>
      <p:sp>
        <p:nvSpPr>
          <p:cNvPr id="48" name="Right Arrow 47">
            <a:extLst>
              <a:ext uri="{FF2B5EF4-FFF2-40B4-BE49-F238E27FC236}">
                <a16:creationId xmlns:a16="http://schemas.microsoft.com/office/drawing/2014/main" id="{51B75BAF-4623-CD91-30EF-BA474FDDBBD3}"/>
              </a:ext>
            </a:extLst>
          </p:cNvPr>
          <p:cNvSpPr/>
          <p:nvPr/>
        </p:nvSpPr>
        <p:spPr>
          <a:xfrm>
            <a:off x="6263632" y="4868087"/>
            <a:ext cx="3186009" cy="13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Rounded Rectangle 48">
                <a:extLst>
                  <a:ext uri="{FF2B5EF4-FFF2-40B4-BE49-F238E27FC236}">
                    <a16:creationId xmlns:a16="http://schemas.microsoft.com/office/drawing/2014/main" id="{BF3A1213-31E3-0E2B-3C09-3E8F101B0DB7}"/>
                  </a:ext>
                </a:extLst>
              </p:cNvPr>
              <p:cNvSpPr/>
              <p:nvPr/>
            </p:nvSpPr>
            <p:spPr>
              <a:xfrm>
                <a:off x="6528359" y="4018991"/>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1</m:t>
                          </m:r>
                        </m:sup>
                      </m:sSubSup>
                    </m:oMath>
                  </m:oMathPara>
                </a14:m>
                <a:endParaRPr lang="en-US" sz="1400" dirty="0">
                  <a:solidFill>
                    <a:schemeClr val="tx1"/>
                  </a:solidFill>
                </a:endParaRPr>
              </a:p>
            </p:txBody>
          </p:sp>
        </mc:Choice>
        <mc:Fallback xmlns="">
          <p:sp>
            <p:nvSpPr>
              <p:cNvPr id="49" name="Rounded Rectangle 48">
                <a:extLst>
                  <a:ext uri="{FF2B5EF4-FFF2-40B4-BE49-F238E27FC236}">
                    <a16:creationId xmlns:a16="http://schemas.microsoft.com/office/drawing/2014/main" id="{BF3A1213-31E3-0E2B-3C09-3E8F101B0DB7}"/>
                  </a:ext>
                </a:extLst>
              </p:cNvPr>
              <p:cNvSpPr>
                <a:spLocks noRot="1" noChangeAspect="1" noMove="1" noResize="1" noEditPoints="1" noAdjustHandles="1" noChangeArrowheads="1" noChangeShapeType="1" noTextEdit="1"/>
              </p:cNvSpPr>
              <p:nvPr/>
            </p:nvSpPr>
            <p:spPr>
              <a:xfrm>
                <a:off x="6528359" y="4018991"/>
                <a:ext cx="381836" cy="338811"/>
              </a:xfrm>
              <a:prstGeom prst="round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le 49">
                <a:extLst>
                  <a:ext uri="{FF2B5EF4-FFF2-40B4-BE49-F238E27FC236}">
                    <a16:creationId xmlns:a16="http://schemas.microsoft.com/office/drawing/2014/main" id="{E13F8C48-8A6D-405D-98FA-02A8B949FD57}"/>
                  </a:ext>
                </a:extLst>
              </p:cNvPr>
              <p:cNvSpPr/>
              <p:nvPr/>
            </p:nvSpPr>
            <p:spPr>
              <a:xfrm>
                <a:off x="7369592" y="4021567"/>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2</m:t>
                          </m:r>
                        </m:sup>
                      </m:sSubSup>
                    </m:oMath>
                  </m:oMathPara>
                </a14:m>
                <a:endParaRPr lang="en-US" sz="1400" dirty="0">
                  <a:solidFill>
                    <a:schemeClr val="tx1"/>
                  </a:solidFill>
                </a:endParaRPr>
              </a:p>
            </p:txBody>
          </p:sp>
        </mc:Choice>
        <mc:Fallback xmlns="">
          <p:sp>
            <p:nvSpPr>
              <p:cNvPr id="50" name="Rounded Rectangle 49">
                <a:extLst>
                  <a:ext uri="{FF2B5EF4-FFF2-40B4-BE49-F238E27FC236}">
                    <a16:creationId xmlns:a16="http://schemas.microsoft.com/office/drawing/2014/main" id="{E13F8C48-8A6D-405D-98FA-02A8B949FD57}"/>
                  </a:ext>
                </a:extLst>
              </p:cNvPr>
              <p:cNvSpPr>
                <a:spLocks noRot="1" noChangeAspect="1" noMove="1" noResize="1" noEditPoints="1" noAdjustHandles="1" noChangeArrowheads="1" noChangeShapeType="1" noTextEdit="1"/>
              </p:cNvSpPr>
              <p:nvPr/>
            </p:nvSpPr>
            <p:spPr>
              <a:xfrm>
                <a:off x="7369592" y="4021567"/>
                <a:ext cx="381836" cy="338811"/>
              </a:xfrm>
              <a:prstGeom prst="round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ounded Rectangle 50">
                <a:extLst>
                  <a:ext uri="{FF2B5EF4-FFF2-40B4-BE49-F238E27FC236}">
                    <a16:creationId xmlns:a16="http://schemas.microsoft.com/office/drawing/2014/main" id="{0425A76D-C977-DBAA-241C-D316E43D9CB8}"/>
                  </a:ext>
                </a:extLst>
              </p:cNvPr>
              <p:cNvSpPr/>
              <p:nvPr/>
            </p:nvSpPr>
            <p:spPr>
              <a:xfrm>
                <a:off x="8557701" y="4013259"/>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𝑛</m:t>
                          </m:r>
                        </m:sup>
                      </m:sSubSup>
                    </m:oMath>
                  </m:oMathPara>
                </a14:m>
                <a:endParaRPr lang="en-US" sz="1400" dirty="0">
                  <a:solidFill>
                    <a:schemeClr val="tx1"/>
                  </a:solidFill>
                </a:endParaRPr>
              </a:p>
            </p:txBody>
          </p:sp>
        </mc:Choice>
        <mc:Fallback xmlns="">
          <p:sp>
            <p:nvSpPr>
              <p:cNvPr id="51" name="Rounded Rectangle 50">
                <a:extLst>
                  <a:ext uri="{FF2B5EF4-FFF2-40B4-BE49-F238E27FC236}">
                    <a16:creationId xmlns:a16="http://schemas.microsoft.com/office/drawing/2014/main" id="{0425A76D-C977-DBAA-241C-D316E43D9CB8}"/>
                  </a:ext>
                </a:extLst>
              </p:cNvPr>
              <p:cNvSpPr>
                <a:spLocks noRot="1" noChangeAspect="1" noMove="1" noResize="1" noEditPoints="1" noAdjustHandles="1" noChangeArrowheads="1" noChangeShapeType="1" noTextEdit="1"/>
              </p:cNvSpPr>
              <p:nvPr/>
            </p:nvSpPr>
            <p:spPr>
              <a:xfrm>
                <a:off x="8557701" y="4013259"/>
                <a:ext cx="381836" cy="338811"/>
              </a:xfrm>
              <a:prstGeom prst="round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E96B8529-5A8F-FEF7-33AB-6D5AA0761EDD}"/>
                  </a:ext>
                </a:extLst>
              </p:cNvPr>
              <p:cNvSpPr/>
              <p:nvPr/>
            </p:nvSpPr>
            <p:spPr>
              <a:xfrm>
                <a:off x="6429401" y="4472454"/>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1</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i="1" baseline="-25000" dirty="0">
                        <a:solidFill>
                          <a:schemeClr val="tx1"/>
                        </a:solidFill>
                        <a:latin typeface="Cambria Math" panose="02040503050406030204" pitchFamily="18" charset="0"/>
                      </a:rPr>
                      <m:t>1</m:t>
                    </m:r>
                  </m:oMath>
                </a14:m>
                <a:endParaRPr lang="en-US" sz="1400" dirty="0">
                  <a:solidFill>
                    <a:schemeClr val="tx1"/>
                  </a:solidFill>
                </a:endParaRPr>
              </a:p>
            </p:txBody>
          </p:sp>
        </mc:Choice>
        <mc:Fallback xmlns="">
          <p:sp>
            <p:nvSpPr>
              <p:cNvPr id="52" name="Rounded Rectangle 51">
                <a:extLst>
                  <a:ext uri="{FF2B5EF4-FFF2-40B4-BE49-F238E27FC236}">
                    <a16:creationId xmlns:a16="http://schemas.microsoft.com/office/drawing/2014/main" id="{E96B8529-5A8F-FEF7-33AB-6D5AA0761EDD}"/>
                  </a:ext>
                </a:extLst>
              </p:cNvPr>
              <p:cNvSpPr>
                <a:spLocks noRot="1" noChangeAspect="1" noMove="1" noResize="1" noEditPoints="1" noAdjustHandles="1" noChangeArrowheads="1" noChangeShapeType="1" noTextEdit="1"/>
              </p:cNvSpPr>
              <p:nvPr/>
            </p:nvSpPr>
            <p:spPr>
              <a:xfrm>
                <a:off x="6429401" y="4472454"/>
                <a:ext cx="650468" cy="338811"/>
              </a:xfrm>
              <a:prstGeom prst="roundRect">
                <a:avLst/>
              </a:prstGeom>
              <a:blipFill>
                <a:blip r:embed="rId19"/>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6094EFA9-6607-1DE0-CD09-2D041D70D0D7}"/>
                  </a:ext>
                </a:extLst>
              </p:cNvPr>
              <p:cNvSpPr/>
              <p:nvPr/>
            </p:nvSpPr>
            <p:spPr>
              <a:xfrm>
                <a:off x="7256573" y="4473791"/>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2</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b="0" i="1" baseline="-25000" dirty="0" smtClean="0">
                        <a:solidFill>
                          <a:schemeClr val="tx1"/>
                        </a:solidFill>
                        <a:latin typeface="Cambria Math" panose="02040503050406030204" pitchFamily="18" charset="0"/>
                      </a:rPr>
                      <m:t>2</m:t>
                    </m:r>
                  </m:oMath>
                </a14:m>
                <a:endParaRPr lang="en-US" sz="1400" dirty="0">
                  <a:solidFill>
                    <a:schemeClr val="tx1"/>
                  </a:solidFill>
                </a:endParaRPr>
              </a:p>
            </p:txBody>
          </p:sp>
        </mc:Choice>
        <mc:Fallback xmlns="">
          <p:sp>
            <p:nvSpPr>
              <p:cNvPr id="58" name="Rounded Rectangle 57">
                <a:extLst>
                  <a:ext uri="{FF2B5EF4-FFF2-40B4-BE49-F238E27FC236}">
                    <a16:creationId xmlns:a16="http://schemas.microsoft.com/office/drawing/2014/main" id="{6094EFA9-6607-1DE0-CD09-2D041D70D0D7}"/>
                  </a:ext>
                </a:extLst>
              </p:cNvPr>
              <p:cNvSpPr>
                <a:spLocks noRot="1" noChangeAspect="1" noMove="1" noResize="1" noEditPoints="1" noAdjustHandles="1" noChangeArrowheads="1" noChangeShapeType="1" noTextEdit="1"/>
              </p:cNvSpPr>
              <p:nvPr/>
            </p:nvSpPr>
            <p:spPr>
              <a:xfrm>
                <a:off x="7256573" y="4473791"/>
                <a:ext cx="650468" cy="338811"/>
              </a:xfrm>
              <a:prstGeom prst="roundRect">
                <a:avLst/>
              </a:prstGeom>
              <a:blipFill>
                <a:blip r:embed="rId20"/>
                <a:stretch>
                  <a:fillRect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3" name="Rounded Rectangle 1032">
                <a:extLst>
                  <a:ext uri="{FF2B5EF4-FFF2-40B4-BE49-F238E27FC236}">
                    <a16:creationId xmlns:a16="http://schemas.microsoft.com/office/drawing/2014/main" id="{3FA12EB5-5B2B-9857-A845-42133A331591}"/>
                  </a:ext>
                </a:extLst>
              </p:cNvPr>
              <p:cNvSpPr/>
              <p:nvPr/>
            </p:nvSpPr>
            <p:spPr>
              <a:xfrm>
                <a:off x="8374565" y="4473791"/>
                <a:ext cx="755344"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𝑛</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b="0" i="1" baseline="-25000" dirty="0" smtClean="0">
                        <a:solidFill>
                          <a:schemeClr val="tx1"/>
                        </a:solidFill>
                        <a:latin typeface="Cambria Math" panose="02040503050406030204" pitchFamily="18" charset="0"/>
                      </a:rPr>
                      <m:t>𝑛</m:t>
                    </m:r>
                  </m:oMath>
                </a14:m>
                <a:endParaRPr lang="en-US" sz="1400" dirty="0">
                  <a:solidFill>
                    <a:schemeClr val="tx1"/>
                  </a:solidFill>
                </a:endParaRPr>
              </a:p>
            </p:txBody>
          </p:sp>
        </mc:Choice>
        <mc:Fallback xmlns="">
          <p:sp>
            <p:nvSpPr>
              <p:cNvPr id="1033" name="Rounded Rectangle 1032">
                <a:extLst>
                  <a:ext uri="{FF2B5EF4-FFF2-40B4-BE49-F238E27FC236}">
                    <a16:creationId xmlns:a16="http://schemas.microsoft.com/office/drawing/2014/main" id="{3FA12EB5-5B2B-9857-A845-42133A331591}"/>
                  </a:ext>
                </a:extLst>
              </p:cNvPr>
              <p:cNvSpPr>
                <a:spLocks noRot="1" noChangeAspect="1" noMove="1" noResize="1" noEditPoints="1" noAdjustHandles="1" noChangeArrowheads="1" noChangeShapeType="1" noTextEdit="1"/>
              </p:cNvSpPr>
              <p:nvPr/>
            </p:nvSpPr>
            <p:spPr>
              <a:xfrm>
                <a:off x="8374565" y="4473791"/>
                <a:ext cx="755344" cy="338811"/>
              </a:xfrm>
              <a:prstGeom prst="roundRect">
                <a:avLst/>
              </a:prstGeom>
              <a:blipFill>
                <a:blip r:embed="rId21"/>
                <a:stretch>
                  <a:fillRect b="-13793"/>
                </a:stretch>
              </a:blipFill>
            </p:spPr>
            <p:txBody>
              <a:bodyPr/>
              <a:lstStyle/>
              <a:p>
                <a:r>
                  <a:rPr lang="en-US">
                    <a:noFill/>
                  </a:rPr>
                  <a:t> </a:t>
                </a:r>
              </a:p>
            </p:txBody>
          </p:sp>
        </mc:Fallback>
      </mc:AlternateContent>
      <p:sp>
        <p:nvSpPr>
          <p:cNvPr id="1038" name="TextBox 1037">
            <a:extLst>
              <a:ext uri="{FF2B5EF4-FFF2-40B4-BE49-F238E27FC236}">
                <a16:creationId xmlns:a16="http://schemas.microsoft.com/office/drawing/2014/main" id="{61B7EEDC-7F4B-92FA-D93C-75BCA08248F6}"/>
              </a:ext>
            </a:extLst>
          </p:cNvPr>
          <p:cNvSpPr txBox="1"/>
          <p:nvPr/>
        </p:nvSpPr>
        <p:spPr>
          <a:xfrm>
            <a:off x="7935831" y="3956673"/>
            <a:ext cx="381836" cy="369332"/>
          </a:xfrm>
          <a:prstGeom prst="rect">
            <a:avLst/>
          </a:prstGeom>
          <a:noFill/>
        </p:spPr>
        <p:txBody>
          <a:bodyPr wrap="none" rtlCol="0">
            <a:spAutoFit/>
          </a:bodyPr>
          <a:lstStyle/>
          <a:p>
            <a:r>
              <a:rPr lang="en-US" dirty="0"/>
              <a:t>…</a:t>
            </a:r>
          </a:p>
        </p:txBody>
      </p:sp>
      <p:sp>
        <p:nvSpPr>
          <p:cNvPr id="1039" name="TextBox 1038">
            <a:extLst>
              <a:ext uri="{FF2B5EF4-FFF2-40B4-BE49-F238E27FC236}">
                <a16:creationId xmlns:a16="http://schemas.microsoft.com/office/drawing/2014/main" id="{8B88C44D-6F81-83AC-3080-B9716E3B089A}"/>
              </a:ext>
            </a:extLst>
          </p:cNvPr>
          <p:cNvSpPr txBox="1"/>
          <p:nvPr/>
        </p:nvSpPr>
        <p:spPr>
          <a:xfrm>
            <a:off x="7937374" y="4431407"/>
            <a:ext cx="381836" cy="369332"/>
          </a:xfrm>
          <a:prstGeom prst="rect">
            <a:avLst/>
          </a:prstGeom>
          <a:noFill/>
        </p:spPr>
        <p:txBody>
          <a:bodyPr wrap="none" rtlCol="0">
            <a:spAutoFit/>
          </a:bodyPr>
          <a:lstStyle/>
          <a:p>
            <a:r>
              <a:rPr lang="en-US" dirty="0"/>
              <a:t>…</a:t>
            </a:r>
          </a:p>
        </p:txBody>
      </p:sp>
      <p:sp>
        <p:nvSpPr>
          <p:cNvPr id="1040" name="TextBox 1039">
            <a:extLst>
              <a:ext uri="{FF2B5EF4-FFF2-40B4-BE49-F238E27FC236}">
                <a16:creationId xmlns:a16="http://schemas.microsoft.com/office/drawing/2014/main" id="{A62374C7-4306-BEC2-F361-E8756E50F93E}"/>
              </a:ext>
            </a:extLst>
          </p:cNvPr>
          <p:cNvSpPr txBox="1"/>
          <p:nvPr/>
        </p:nvSpPr>
        <p:spPr>
          <a:xfrm>
            <a:off x="3804121" y="4742878"/>
            <a:ext cx="381836" cy="369332"/>
          </a:xfrm>
          <a:prstGeom prst="rect">
            <a:avLst/>
          </a:prstGeom>
          <a:noFill/>
        </p:spPr>
        <p:txBody>
          <a:bodyPr wrap="none" rtlCol="0">
            <a:spAutoFit/>
          </a:bodyPr>
          <a:lstStyle/>
          <a:p>
            <a:r>
              <a:rPr lang="en-US" dirty="0"/>
              <a:t>…</a:t>
            </a:r>
          </a:p>
        </p:txBody>
      </p:sp>
      <p:sp>
        <p:nvSpPr>
          <p:cNvPr id="1041" name="Right Arrow 1040">
            <a:extLst>
              <a:ext uri="{FF2B5EF4-FFF2-40B4-BE49-F238E27FC236}">
                <a16:creationId xmlns:a16="http://schemas.microsoft.com/office/drawing/2014/main" id="{448FA307-16AD-0BB7-8CA1-4AE494528D59}"/>
              </a:ext>
            </a:extLst>
          </p:cNvPr>
          <p:cNvSpPr/>
          <p:nvPr/>
        </p:nvSpPr>
        <p:spPr>
          <a:xfrm flipH="1">
            <a:off x="6263631" y="5487215"/>
            <a:ext cx="3186009" cy="13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42" name="TextBox 1041">
                <a:extLst>
                  <a:ext uri="{FF2B5EF4-FFF2-40B4-BE49-F238E27FC236}">
                    <a16:creationId xmlns:a16="http://schemas.microsoft.com/office/drawing/2014/main" id="{3D524615-8ABD-564D-5730-E50BEA5358C8}"/>
                  </a:ext>
                </a:extLst>
              </p:cNvPr>
              <p:cNvSpPr txBox="1"/>
              <p:nvPr/>
            </p:nvSpPr>
            <p:spPr>
              <a:xfrm>
                <a:off x="6600563" y="5216277"/>
                <a:ext cx="2338974" cy="307777"/>
              </a:xfrm>
              <a:prstGeom prst="rect">
                <a:avLst/>
              </a:prstGeom>
              <a:noFill/>
            </p:spPr>
            <p:txBody>
              <a:bodyPr wrap="none" rtlCol="0">
                <a:spAutoFit/>
              </a:bodyPr>
              <a:lstStyle/>
              <a:p>
                <a:r>
                  <a:rPr lang="en-US" sz="1400" b="0" dirty="0"/>
                  <a:t>Open </a:t>
                </a:r>
                <a14:m>
                  <m:oMath xmlns:m="http://schemas.openxmlformats.org/officeDocument/2006/math">
                    <m:r>
                      <a:rPr lang="en-US" sz="1400" b="0" i="1" dirty="0" smtClean="0">
                        <a:latin typeface="Cambria Math" panose="02040503050406030204" pitchFamily="18" charset="0"/>
                      </a:rPr>
                      <m:t>“</m:t>
                    </m:r>
                    <m:r>
                      <a:rPr lang="en-US" sz="1400" b="0" i="1" dirty="0" smtClean="0">
                        <a:latin typeface="Cambria Math" panose="02040503050406030204" pitchFamily="18" charset="0"/>
                      </a:rPr>
                      <m:t>𝑡</m:t>
                    </m:r>
                  </m:oMath>
                </a14:m>
                <a:r>
                  <a:rPr lang="en-US" sz="1400" b="0" dirty="0"/>
                  <a:t>” commits: </a:t>
                </a:r>
                <a14:m>
                  <m:oMath xmlns:m="http://schemas.openxmlformats.org/officeDocument/2006/math">
                    <m:r>
                      <a:rPr lang="en-US" sz="1400" b="0" i="1" dirty="0" smtClean="0">
                        <a:latin typeface="Cambria Math" panose="02040503050406030204" pitchFamily="18" charset="0"/>
                      </a:rPr>
                      <m:t>2</m:t>
                    </m:r>
                    <m:r>
                      <a:rPr lang="en-US" sz="1400" i="1" dirty="0" smtClean="0">
                        <a:latin typeface="Cambria Math" panose="02040503050406030204" pitchFamily="18" charset="0"/>
                      </a:rPr>
                      <m:t>, </m:t>
                    </m:r>
                    <m:r>
                      <a:rPr lang="en-US" sz="1400" b="0" i="1" dirty="0" smtClean="0">
                        <a:latin typeface="Cambria Math" panose="02040503050406030204" pitchFamily="18" charset="0"/>
                      </a:rPr>
                      <m:t>7</m:t>
                    </m:r>
                    <m:r>
                      <a:rPr lang="en-US" sz="1400" i="1" dirty="0" smtClean="0">
                        <a:latin typeface="Cambria Math" panose="02040503050406030204" pitchFamily="18" charset="0"/>
                      </a:rPr>
                      <m:t>, …, </m:t>
                    </m:r>
                    <m:r>
                      <a:rPr lang="en-US" sz="1400" b="0" i="1" dirty="0" smtClean="0">
                        <a:latin typeface="Cambria Math" panose="02040503050406030204" pitchFamily="18" charset="0"/>
                      </a:rPr>
                      <m:t>𝑛</m:t>
                    </m:r>
                  </m:oMath>
                </a14:m>
                <a:endParaRPr lang="en-US" sz="1400" baseline="-25000" dirty="0"/>
              </a:p>
            </p:txBody>
          </p:sp>
        </mc:Choice>
        <mc:Fallback xmlns="">
          <p:sp>
            <p:nvSpPr>
              <p:cNvPr id="1042" name="TextBox 1041">
                <a:extLst>
                  <a:ext uri="{FF2B5EF4-FFF2-40B4-BE49-F238E27FC236}">
                    <a16:creationId xmlns:a16="http://schemas.microsoft.com/office/drawing/2014/main" id="{3D524615-8ABD-564D-5730-E50BEA5358C8}"/>
                  </a:ext>
                </a:extLst>
              </p:cNvPr>
              <p:cNvSpPr txBox="1">
                <a:spLocks noRot="1" noChangeAspect="1" noMove="1" noResize="1" noEditPoints="1" noAdjustHandles="1" noChangeArrowheads="1" noChangeShapeType="1" noTextEdit="1"/>
              </p:cNvSpPr>
              <p:nvPr/>
            </p:nvSpPr>
            <p:spPr>
              <a:xfrm>
                <a:off x="6600563" y="5216277"/>
                <a:ext cx="2338974" cy="307777"/>
              </a:xfrm>
              <a:prstGeom prst="rect">
                <a:avLst/>
              </a:prstGeom>
              <a:blipFill>
                <a:blip r:embed="rId22"/>
                <a:stretch>
                  <a:fillRect l="-541" t="-4000" b="-24000"/>
                </a:stretch>
              </a:blipFill>
            </p:spPr>
            <p:txBody>
              <a:bodyPr/>
              <a:lstStyle/>
              <a:p>
                <a:r>
                  <a:rPr lang="en-US">
                    <a:noFill/>
                  </a:rPr>
                  <a:t> </a:t>
                </a:r>
              </a:p>
            </p:txBody>
          </p:sp>
        </mc:Fallback>
      </mc:AlternateContent>
      <p:sp>
        <p:nvSpPr>
          <p:cNvPr id="1043" name="Right Arrow 1042">
            <a:extLst>
              <a:ext uri="{FF2B5EF4-FFF2-40B4-BE49-F238E27FC236}">
                <a16:creationId xmlns:a16="http://schemas.microsoft.com/office/drawing/2014/main" id="{707EA348-40C6-F8E4-487D-9CFF98626785}"/>
              </a:ext>
            </a:extLst>
          </p:cNvPr>
          <p:cNvSpPr/>
          <p:nvPr/>
        </p:nvSpPr>
        <p:spPr>
          <a:xfrm>
            <a:off x="6271368" y="6214978"/>
            <a:ext cx="3186009" cy="13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45" name="Rounded Rectangle 1044">
                <a:extLst>
                  <a:ext uri="{FF2B5EF4-FFF2-40B4-BE49-F238E27FC236}">
                    <a16:creationId xmlns:a16="http://schemas.microsoft.com/office/drawing/2014/main" id="{E3F0E747-F1DA-FC89-1789-6C6BDF947EE2}"/>
                  </a:ext>
                </a:extLst>
              </p:cNvPr>
              <p:cNvSpPr/>
              <p:nvPr/>
            </p:nvSpPr>
            <p:spPr>
              <a:xfrm>
                <a:off x="6429284" y="5838587"/>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2</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b="0" i="1" baseline="-25000" dirty="0" smtClean="0">
                        <a:solidFill>
                          <a:schemeClr val="tx1"/>
                        </a:solidFill>
                        <a:latin typeface="Cambria Math" panose="02040503050406030204" pitchFamily="18" charset="0"/>
                      </a:rPr>
                      <m:t>2</m:t>
                    </m:r>
                  </m:oMath>
                </a14:m>
                <a:endParaRPr lang="en-US" sz="1400" dirty="0">
                  <a:solidFill>
                    <a:schemeClr val="tx1"/>
                  </a:solidFill>
                </a:endParaRPr>
              </a:p>
            </p:txBody>
          </p:sp>
        </mc:Choice>
        <mc:Fallback xmlns="">
          <p:sp>
            <p:nvSpPr>
              <p:cNvPr id="1045" name="Rounded Rectangle 1044">
                <a:extLst>
                  <a:ext uri="{FF2B5EF4-FFF2-40B4-BE49-F238E27FC236}">
                    <a16:creationId xmlns:a16="http://schemas.microsoft.com/office/drawing/2014/main" id="{E3F0E747-F1DA-FC89-1789-6C6BDF947EE2}"/>
                  </a:ext>
                </a:extLst>
              </p:cNvPr>
              <p:cNvSpPr>
                <a:spLocks noRot="1" noChangeAspect="1" noMove="1" noResize="1" noEditPoints="1" noAdjustHandles="1" noChangeArrowheads="1" noChangeShapeType="1" noTextEdit="1"/>
              </p:cNvSpPr>
              <p:nvPr/>
            </p:nvSpPr>
            <p:spPr>
              <a:xfrm>
                <a:off x="6429284" y="5838587"/>
                <a:ext cx="650468" cy="338811"/>
              </a:xfrm>
              <a:prstGeom prst="roundRect">
                <a:avLst/>
              </a:prstGeom>
              <a:blipFill>
                <a:blip r:embed="rId23"/>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6" name="Rounded Rectangle 1045">
                <a:extLst>
                  <a:ext uri="{FF2B5EF4-FFF2-40B4-BE49-F238E27FC236}">
                    <a16:creationId xmlns:a16="http://schemas.microsoft.com/office/drawing/2014/main" id="{A0DE7D65-5235-7595-84DF-BE0811C247CE}"/>
                  </a:ext>
                </a:extLst>
              </p:cNvPr>
              <p:cNvSpPr/>
              <p:nvPr/>
            </p:nvSpPr>
            <p:spPr>
              <a:xfrm>
                <a:off x="7256573" y="5838587"/>
                <a:ext cx="650468"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7</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b="0" i="1" baseline="-25000" dirty="0" smtClean="0">
                        <a:solidFill>
                          <a:schemeClr val="tx1"/>
                        </a:solidFill>
                        <a:latin typeface="Cambria Math" panose="02040503050406030204" pitchFamily="18" charset="0"/>
                      </a:rPr>
                      <m:t>7</m:t>
                    </m:r>
                  </m:oMath>
                </a14:m>
                <a:endParaRPr lang="en-US" sz="1400" dirty="0">
                  <a:solidFill>
                    <a:schemeClr val="tx1"/>
                  </a:solidFill>
                </a:endParaRPr>
              </a:p>
            </p:txBody>
          </p:sp>
        </mc:Choice>
        <mc:Fallback xmlns="">
          <p:sp>
            <p:nvSpPr>
              <p:cNvPr id="1046" name="Rounded Rectangle 1045">
                <a:extLst>
                  <a:ext uri="{FF2B5EF4-FFF2-40B4-BE49-F238E27FC236}">
                    <a16:creationId xmlns:a16="http://schemas.microsoft.com/office/drawing/2014/main" id="{A0DE7D65-5235-7595-84DF-BE0811C247CE}"/>
                  </a:ext>
                </a:extLst>
              </p:cNvPr>
              <p:cNvSpPr>
                <a:spLocks noRot="1" noChangeAspect="1" noMove="1" noResize="1" noEditPoints="1" noAdjustHandles="1" noChangeArrowheads="1" noChangeShapeType="1" noTextEdit="1"/>
              </p:cNvSpPr>
              <p:nvPr/>
            </p:nvSpPr>
            <p:spPr>
              <a:xfrm>
                <a:off x="7256573" y="5838587"/>
                <a:ext cx="650468" cy="338811"/>
              </a:xfrm>
              <a:prstGeom prst="roundRect">
                <a:avLst/>
              </a:prstGeom>
              <a:blipFill>
                <a:blip r:embed="rId24"/>
                <a:stretch>
                  <a:fillRect b="-10345"/>
                </a:stretch>
              </a:blipFill>
            </p:spPr>
            <p:txBody>
              <a:bodyPr/>
              <a:lstStyle/>
              <a:p>
                <a:r>
                  <a:rPr lang="en-US">
                    <a:noFill/>
                  </a:rPr>
                  <a:t> </a:t>
                </a:r>
              </a:p>
            </p:txBody>
          </p:sp>
        </mc:Fallback>
      </mc:AlternateContent>
      <p:sp>
        <p:nvSpPr>
          <p:cNvPr id="1047" name="TextBox 1046">
            <a:extLst>
              <a:ext uri="{FF2B5EF4-FFF2-40B4-BE49-F238E27FC236}">
                <a16:creationId xmlns:a16="http://schemas.microsoft.com/office/drawing/2014/main" id="{D0911288-B781-C87D-3C1C-9C1BBFCA015A}"/>
              </a:ext>
            </a:extLst>
          </p:cNvPr>
          <p:cNvSpPr txBox="1"/>
          <p:nvPr/>
        </p:nvSpPr>
        <p:spPr>
          <a:xfrm>
            <a:off x="7930325" y="5785580"/>
            <a:ext cx="381836"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1048" name="Rounded Rectangle 1047">
                <a:extLst>
                  <a:ext uri="{FF2B5EF4-FFF2-40B4-BE49-F238E27FC236}">
                    <a16:creationId xmlns:a16="http://schemas.microsoft.com/office/drawing/2014/main" id="{AD29A422-1DC7-9DD1-95A1-3E83597DEAAF}"/>
                  </a:ext>
                </a:extLst>
              </p:cNvPr>
              <p:cNvSpPr/>
              <p:nvPr/>
            </p:nvSpPr>
            <p:spPr>
              <a:xfrm>
                <a:off x="8370947" y="5838587"/>
                <a:ext cx="755344" cy="33881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𝑥</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𝑛</m:t>
                        </m:r>
                      </m:sup>
                    </m:sSubSup>
                  </m:oMath>
                </a14:m>
                <a:r>
                  <a:rPr lang="en-US" sz="1400" dirty="0">
                    <a:solidFill>
                      <a:schemeClr val="tx1"/>
                    </a:solidFill>
                  </a:rPr>
                  <a:t>, </a:t>
                </a:r>
                <a14:m>
                  <m:oMath xmlns:m="http://schemas.openxmlformats.org/officeDocument/2006/math">
                    <m:r>
                      <a:rPr lang="en-US" sz="1400" i="1" dirty="0">
                        <a:solidFill>
                          <a:schemeClr val="tx1"/>
                        </a:solidFill>
                        <a:latin typeface="Cambria Math" panose="02040503050406030204" pitchFamily="18" charset="0"/>
                      </a:rPr>
                      <m:t>𝑟</m:t>
                    </m:r>
                    <m:r>
                      <a:rPr lang="en-US" sz="1400" b="0" i="1" baseline="-25000" dirty="0" smtClean="0">
                        <a:solidFill>
                          <a:schemeClr val="tx1"/>
                        </a:solidFill>
                        <a:latin typeface="Cambria Math" panose="02040503050406030204" pitchFamily="18" charset="0"/>
                      </a:rPr>
                      <m:t>𝑛</m:t>
                    </m:r>
                  </m:oMath>
                </a14:m>
                <a:endParaRPr lang="en-US" sz="1400" dirty="0">
                  <a:solidFill>
                    <a:schemeClr val="tx1"/>
                  </a:solidFill>
                </a:endParaRPr>
              </a:p>
            </p:txBody>
          </p:sp>
        </mc:Choice>
        <mc:Fallback xmlns="">
          <p:sp>
            <p:nvSpPr>
              <p:cNvPr id="1048" name="Rounded Rectangle 1047">
                <a:extLst>
                  <a:ext uri="{FF2B5EF4-FFF2-40B4-BE49-F238E27FC236}">
                    <a16:creationId xmlns:a16="http://schemas.microsoft.com/office/drawing/2014/main" id="{AD29A422-1DC7-9DD1-95A1-3E83597DEAAF}"/>
                  </a:ext>
                </a:extLst>
              </p:cNvPr>
              <p:cNvSpPr>
                <a:spLocks noRot="1" noChangeAspect="1" noMove="1" noResize="1" noEditPoints="1" noAdjustHandles="1" noChangeArrowheads="1" noChangeShapeType="1" noTextEdit="1"/>
              </p:cNvSpPr>
              <p:nvPr/>
            </p:nvSpPr>
            <p:spPr>
              <a:xfrm>
                <a:off x="8370947" y="5838587"/>
                <a:ext cx="755344" cy="338811"/>
              </a:xfrm>
              <a:prstGeom prst="roundRect">
                <a:avLst/>
              </a:prstGeom>
              <a:blipFill>
                <a:blip r:embed="rId25"/>
                <a:stretch>
                  <a:fillRect b="-10345"/>
                </a:stretch>
              </a:blipFill>
            </p:spPr>
            <p:txBody>
              <a:bodyPr/>
              <a:lstStyle/>
              <a:p>
                <a:r>
                  <a:rPr lang="en-US">
                    <a:noFill/>
                  </a:rPr>
                  <a:t> </a:t>
                </a:r>
              </a:p>
            </p:txBody>
          </p:sp>
        </mc:Fallback>
      </mc:AlternateContent>
      <p:sp>
        <p:nvSpPr>
          <p:cNvPr id="1049" name="Rounded Rectangle 1048">
            <a:extLst>
              <a:ext uri="{FF2B5EF4-FFF2-40B4-BE49-F238E27FC236}">
                <a16:creationId xmlns:a16="http://schemas.microsoft.com/office/drawing/2014/main" id="{89146902-E72E-FDA6-5F0F-72C73E7E9C95}"/>
              </a:ext>
            </a:extLst>
          </p:cNvPr>
          <p:cNvSpPr/>
          <p:nvPr/>
        </p:nvSpPr>
        <p:spPr>
          <a:xfrm>
            <a:off x="9842048" y="2776084"/>
            <a:ext cx="2243379" cy="1378159"/>
          </a:xfrm>
          <a:prstGeom prst="round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Perform consistency checks of: </a:t>
            </a:r>
          </a:p>
          <a:p>
            <a:pPr marL="342900" indent="-342900">
              <a:buFont typeface="+mj-lt"/>
              <a:buAutoNum type="arabicPeriod"/>
            </a:pPr>
            <a:r>
              <a:rPr lang="en-US" sz="1600" dirty="0"/>
              <a:t>VSS shares</a:t>
            </a:r>
          </a:p>
          <a:p>
            <a:pPr marL="342900" indent="-342900">
              <a:buFont typeface="+mj-lt"/>
              <a:buAutoNum type="arabicPeriod"/>
            </a:pPr>
            <a:r>
              <a:rPr lang="en-US" sz="1600" dirty="0"/>
              <a:t>Commitments</a:t>
            </a:r>
          </a:p>
          <a:p>
            <a:pPr marL="342900" indent="-342900">
              <a:buFont typeface="+mj-lt"/>
              <a:buAutoNum type="arabicPeriod"/>
            </a:pPr>
            <a:r>
              <a:rPr lang="en-US" sz="1600" dirty="0"/>
              <a:t>Ciphertexts</a:t>
            </a:r>
          </a:p>
        </p:txBody>
      </p:sp>
      <mc:AlternateContent xmlns:mc="http://schemas.openxmlformats.org/markup-compatibility/2006" xmlns:a14="http://schemas.microsoft.com/office/drawing/2010/main">
        <mc:Choice Requires="a14">
          <p:sp>
            <p:nvSpPr>
              <p:cNvPr id="1051" name="Rounded Rectangle 1050">
                <a:extLst>
                  <a:ext uri="{FF2B5EF4-FFF2-40B4-BE49-F238E27FC236}">
                    <a16:creationId xmlns:a16="http://schemas.microsoft.com/office/drawing/2014/main" id="{55958782-C794-C3BF-64F7-00701786D1BD}"/>
                  </a:ext>
                </a:extLst>
              </p:cNvPr>
              <p:cNvSpPr/>
              <p:nvPr/>
            </p:nvSpPr>
            <p:spPr>
              <a:xfrm>
                <a:off x="6426304" y="5838587"/>
                <a:ext cx="366363"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2</m:t>
                          </m:r>
                        </m:sup>
                      </m:sSubSup>
                    </m:oMath>
                  </m:oMathPara>
                </a14:m>
                <a:endParaRPr lang="en-US" sz="1400" dirty="0"/>
              </a:p>
            </p:txBody>
          </p:sp>
        </mc:Choice>
        <mc:Fallback xmlns="">
          <p:sp>
            <p:nvSpPr>
              <p:cNvPr id="1051" name="Rounded Rectangle 1050">
                <a:extLst>
                  <a:ext uri="{FF2B5EF4-FFF2-40B4-BE49-F238E27FC236}">
                    <a16:creationId xmlns:a16="http://schemas.microsoft.com/office/drawing/2014/main" id="{55958782-C794-C3BF-64F7-00701786D1BD}"/>
                  </a:ext>
                </a:extLst>
              </p:cNvPr>
              <p:cNvSpPr>
                <a:spLocks noRot="1" noChangeAspect="1" noMove="1" noResize="1" noEditPoints="1" noAdjustHandles="1" noChangeArrowheads="1" noChangeShapeType="1" noTextEdit="1"/>
              </p:cNvSpPr>
              <p:nvPr/>
            </p:nvSpPr>
            <p:spPr>
              <a:xfrm>
                <a:off x="6426304" y="5838587"/>
                <a:ext cx="366363" cy="338811"/>
              </a:xfrm>
              <a:prstGeom prst="round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3" name="Rounded Rectangle 1052">
                <a:extLst>
                  <a:ext uri="{FF2B5EF4-FFF2-40B4-BE49-F238E27FC236}">
                    <a16:creationId xmlns:a16="http://schemas.microsoft.com/office/drawing/2014/main" id="{9B43A2D9-8F8B-CD9A-891C-906C50CAEDBF}"/>
                  </a:ext>
                </a:extLst>
              </p:cNvPr>
              <p:cNvSpPr/>
              <p:nvPr/>
            </p:nvSpPr>
            <p:spPr>
              <a:xfrm>
                <a:off x="7256573" y="5837679"/>
                <a:ext cx="366363"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7</m:t>
                          </m:r>
                        </m:sup>
                      </m:sSubSup>
                    </m:oMath>
                  </m:oMathPara>
                </a14:m>
                <a:endParaRPr lang="en-US" sz="1400" dirty="0"/>
              </a:p>
            </p:txBody>
          </p:sp>
        </mc:Choice>
        <mc:Fallback xmlns="">
          <p:sp>
            <p:nvSpPr>
              <p:cNvPr id="1053" name="Rounded Rectangle 1052">
                <a:extLst>
                  <a:ext uri="{FF2B5EF4-FFF2-40B4-BE49-F238E27FC236}">
                    <a16:creationId xmlns:a16="http://schemas.microsoft.com/office/drawing/2014/main" id="{9B43A2D9-8F8B-CD9A-891C-906C50CAEDBF}"/>
                  </a:ext>
                </a:extLst>
              </p:cNvPr>
              <p:cNvSpPr>
                <a:spLocks noRot="1" noChangeAspect="1" noMove="1" noResize="1" noEditPoints="1" noAdjustHandles="1" noChangeArrowheads="1" noChangeShapeType="1" noTextEdit="1"/>
              </p:cNvSpPr>
              <p:nvPr/>
            </p:nvSpPr>
            <p:spPr>
              <a:xfrm>
                <a:off x="7256573" y="5837679"/>
                <a:ext cx="366363" cy="338811"/>
              </a:xfrm>
              <a:prstGeom prst="round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4" name="Rounded Rectangle 1053">
                <a:extLst>
                  <a:ext uri="{FF2B5EF4-FFF2-40B4-BE49-F238E27FC236}">
                    <a16:creationId xmlns:a16="http://schemas.microsoft.com/office/drawing/2014/main" id="{010B4C38-1F83-865A-01DC-8DEA01E68C66}"/>
                  </a:ext>
                </a:extLst>
              </p:cNvPr>
              <p:cNvSpPr/>
              <p:nvPr/>
            </p:nvSpPr>
            <p:spPr>
              <a:xfrm>
                <a:off x="8370947" y="5837678"/>
                <a:ext cx="381836"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𝑛</m:t>
                          </m:r>
                        </m:sup>
                      </m:sSubSup>
                    </m:oMath>
                  </m:oMathPara>
                </a14:m>
                <a:endParaRPr lang="en-US" sz="1400" dirty="0"/>
              </a:p>
            </p:txBody>
          </p:sp>
        </mc:Choice>
        <mc:Fallback xmlns="">
          <p:sp>
            <p:nvSpPr>
              <p:cNvPr id="1054" name="Rounded Rectangle 1053">
                <a:extLst>
                  <a:ext uri="{FF2B5EF4-FFF2-40B4-BE49-F238E27FC236}">
                    <a16:creationId xmlns:a16="http://schemas.microsoft.com/office/drawing/2014/main" id="{010B4C38-1F83-865A-01DC-8DEA01E68C66}"/>
                  </a:ext>
                </a:extLst>
              </p:cNvPr>
              <p:cNvSpPr>
                <a:spLocks noRot="1" noChangeAspect="1" noMove="1" noResize="1" noEditPoints="1" noAdjustHandles="1" noChangeArrowheads="1" noChangeShapeType="1" noTextEdit="1"/>
              </p:cNvSpPr>
              <p:nvPr/>
            </p:nvSpPr>
            <p:spPr>
              <a:xfrm>
                <a:off x="8370947" y="5837678"/>
                <a:ext cx="381836" cy="338811"/>
              </a:xfrm>
              <a:prstGeom prst="round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5" name="Rounded Rectangle 1054">
                <a:extLst>
                  <a:ext uri="{FF2B5EF4-FFF2-40B4-BE49-F238E27FC236}">
                    <a16:creationId xmlns:a16="http://schemas.microsoft.com/office/drawing/2014/main" id="{E2C1501C-BEDB-8B92-8F71-5A3DBFFE2B79}"/>
                  </a:ext>
                </a:extLst>
              </p:cNvPr>
              <p:cNvSpPr/>
              <p:nvPr/>
            </p:nvSpPr>
            <p:spPr>
              <a:xfrm>
                <a:off x="6423018" y="5837678"/>
                <a:ext cx="650468"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2</m:t>
                        </m:r>
                      </m:sup>
                    </m:sSubSup>
                  </m:oMath>
                </a14:m>
                <a:r>
                  <a:rPr lang="en-US" sz="1400" dirty="0"/>
                  <a:t>, </a:t>
                </a:r>
                <a14:m>
                  <m:oMath xmlns:m="http://schemas.openxmlformats.org/officeDocument/2006/math">
                    <m:r>
                      <a:rPr lang="en-US" sz="1400" i="1" dirty="0">
                        <a:latin typeface="Cambria Math" panose="02040503050406030204" pitchFamily="18" charset="0"/>
                      </a:rPr>
                      <m:t>𝑟</m:t>
                    </m:r>
                    <m:r>
                      <a:rPr lang="en-US" sz="1400" b="0" i="1" baseline="-25000" dirty="0" smtClean="0">
                        <a:latin typeface="Cambria Math" panose="02040503050406030204" pitchFamily="18" charset="0"/>
                      </a:rPr>
                      <m:t>2</m:t>
                    </m:r>
                  </m:oMath>
                </a14:m>
                <a:endParaRPr lang="en-US" sz="1400" dirty="0"/>
              </a:p>
            </p:txBody>
          </p:sp>
        </mc:Choice>
        <mc:Fallback xmlns="">
          <p:sp>
            <p:nvSpPr>
              <p:cNvPr id="1055" name="Rounded Rectangle 1054">
                <a:extLst>
                  <a:ext uri="{FF2B5EF4-FFF2-40B4-BE49-F238E27FC236}">
                    <a16:creationId xmlns:a16="http://schemas.microsoft.com/office/drawing/2014/main" id="{E2C1501C-BEDB-8B92-8F71-5A3DBFFE2B79}"/>
                  </a:ext>
                </a:extLst>
              </p:cNvPr>
              <p:cNvSpPr>
                <a:spLocks noRot="1" noChangeAspect="1" noMove="1" noResize="1" noEditPoints="1" noAdjustHandles="1" noChangeArrowheads="1" noChangeShapeType="1" noTextEdit="1"/>
              </p:cNvSpPr>
              <p:nvPr/>
            </p:nvSpPr>
            <p:spPr>
              <a:xfrm>
                <a:off x="6423018" y="5837678"/>
                <a:ext cx="650468" cy="338811"/>
              </a:xfrm>
              <a:prstGeom prst="roundRect">
                <a:avLst/>
              </a:prstGeom>
              <a:blipFill>
                <a:blip r:embed="rId29"/>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6" name="Rounded Rectangle 1055">
                <a:extLst>
                  <a:ext uri="{FF2B5EF4-FFF2-40B4-BE49-F238E27FC236}">
                    <a16:creationId xmlns:a16="http://schemas.microsoft.com/office/drawing/2014/main" id="{BCF5AB5A-74CB-2FFE-8E40-E42954AB6C8E}"/>
                  </a:ext>
                </a:extLst>
              </p:cNvPr>
              <p:cNvSpPr/>
              <p:nvPr/>
            </p:nvSpPr>
            <p:spPr>
              <a:xfrm>
                <a:off x="7240340" y="5836769"/>
                <a:ext cx="650468"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7</m:t>
                        </m:r>
                      </m:sup>
                    </m:sSubSup>
                  </m:oMath>
                </a14:m>
                <a:r>
                  <a:rPr lang="en-US" sz="1400" dirty="0"/>
                  <a:t>, </a:t>
                </a:r>
                <a14:m>
                  <m:oMath xmlns:m="http://schemas.openxmlformats.org/officeDocument/2006/math">
                    <m:r>
                      <a:rPr lang="en-US" sz="1400" i="1" dirty="0">
                        <a:latin typeface="Cambria Math" panose="02040503050406030204" pitchFamily="18" charset="0"/>
                      </a:rPr>
                      <m:t>𝑟</m:t>
                    </m:r>
                    <m:r>
                      <a:rPr lang="en-US" sz="1400" b="0" i="1" baseline="-25000" dirty="0" smtClean="0">
                        <a:latin typeface="Cambria Math" panose="02040503050406030204" pitchFamily="18" charset="0"/>
                      </a:rPr>
                      <m:t>7</m:t>
                    </m:r>
                  </m:oMath>
                </a14:m>
                <a:endParaRPr lang="en-US" sz="1400" dirty="0"/>
              </a:p>
            </p:txBody>
          </p:sp>
        </mc:Choice>
        <mc:Fallback xmlns="">
          <p:sp>
            <p:nvSpPr>
              <p:cNvPr id="1056" name="Rounded Rectangle 1055">
                <a:extLst>
                  <a:ext uri="{FF2B5EF4-FFF2-40B4-BE49-F238E27FC236}">
                    <a16:creationId xmlns:a16="http://schemas.microsoft.com/office/drawing/2014/main" id="{BCF5AB5A-74CB-2FFE-8E40-E42954AB6C8E}"/>
                  </a:ext>
                </a:extLst>
              </p:cNvPr>
              <p:cNvSpPr>
                <a:spLocks noRot="1" noChangeAspect="1" noMove="1" noResize="1" noEditPoints="1" noAdjustHandles="1" noChangeArrowheads="1" noChangeShapeType="1" noTextEdit="1"/>
              </p:cNvSpPr>
              <p:nvPr/>
            </p:nvSpPr>
            <p:spPr>
              <a:xfrm>
                <a:off x="7240340" y="5836769"/>
                <a:ext cx="650468" cy="338811"/>
              </a:xfrm>
              <a:prstGeom prst="roundRect">
                <a:avLst/>
              </a:prstGeom>
              <a:blipFill>
                <a:blip r:embed="rId3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7" name="Rounded Rectangle 1056">
                <a:extLst>
                  <a:ext uri="{FF2B5EF4-FFF2-40B4-BE49-F238E27FC236}">
                    <a16:creationId xmlns:a16="http://schemas.microsoft.com/office/drawing/2014/main" id="{61AE177A-94E3-F78F-87CC-933ADDB5CE88}"/>
                  </a:ext>
                </a:extLst>
              </p:cNvPr>
              <p:cNvSpPr/>
              <p:nvPr/>
            </p:nvSpPr>
            <p:spPr>
              <a:xfrm>
                <a:off x="8370947" y="5836769"/>
                <a:ext cx="755344"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𝑛</m:t>
                        </m:r>
                      </m:sup>
                    </m:sSubSup>
                  </m:oMath>
                </a14:m>
                <a:r>
                  <a:rPr lang="en-US" sz="1400" dirty="0"/>
                  <a:t>, </a:t>
                </a:r>
                <a14:m>
                  <m:oMath xmlns:m="http://schemas.openxmlformats.org/officeDocument/2006/math">
                    <m:r>
                      <a:rPr lang="en-US" sz="1400" i="1" dirty="0">
                        <a:latin typeface="Cambria Math" panose="02040503050406030204" pitchFamily="18" charset="0"/>
                      </a:rPr>
                      <m:t>𝑟</m:t>
                    </m:r>
                    <m:r>
                      <a:rPr lang="en-US" sz="1400" b="0" i="1" baseline="-25000" dirty="0" smtClean="0">
                        <a:latin typeface="Cambria Math" panose="02040503050406030204" pitchFamily="18" charset="0"/>
                      </a:rPr>
                      <m:t>𝑛</m:t>
                    </m:r>
                  </m:oMath>
                </a14:m>
                <a:endParaRPr lang="en-US" sz="1400" dirty="0"/>
              </a:p>
            </p:txBody>
          </p:sp>
        </mc:Choice>
        <mc:Fallback xmlns="">
          <p:sp>
            <p:nvSpPr>
              <p:cNvPr id="1057" name="Rounded Rectangle 1056">
                <a:extLst>
                  <a:ext uri="{FF2B5EF4-FFF2-40B4-BE49-F238E27FC236}">
                    <a16:creationId xmlns:a16="http://schemas.microsoft.com/office/drawing/2014/main" id="{61AE177A-94E3-F78F-87CC-933ADDB5CE88}"/>
                  </a:ext>
                </a:extLst>
              </p:cNvPr>
              <p:cNvSpPr>
                <a:spLocks noRot="1" noChangeAspect="1" noMove="1" noResize="1" noEditPoints="1" noAdjustHandles="1" noChangeArrowheads="1" noChangeShapeType="1" noTextEdit="1"/>
              </p:cNvSpPr>
              <p:nvPr/>
            </p:nvSpPr>
            <p:spPr>
              <a:xfrm>
                <a:off x="8370947" y="5836769"/>
                <a:ext cx="755344" cy="338811"/>
              </a:xfrm>
              <a:prstGeom prst="roundRect">
                <a:avLst/>
              </a:prstGeom>
              <a:blipFill>
                <a:blip r:embed="rId31"/>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8" name="Rounded Rectangle 1057">
                <a:extLst>
                  <a:ext uri="{FF2B5EF4-FFF2-40B4-BE49-F238E27FC236}">
                    <a16:creationId xmlns:a16="http://schemas.microsoft.com/office/drawing/2014/main" id="{6427DC31-6607-4AA4-FC3C-A43B27AB228D}"/>
                  </a:ext>
                </a:extLst>
              </p:cNvPr>
              <p:cNvSpPr/>
              <p:nvPr/>
            </p:nvSpPr>
            <p:spPr>
              <a:xfrm>
                <a:off x="7252465" y="4472992"/>
                <a:ext cx="650468"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2</m:t>
                        </m:r>
                      </m:sup>
                    </m:sSubSup>
                  </m:oMath>
                </a14:m>
                <a:r>
                  <a:rPr lang="en-US" sz="1400" dirty="0"/>
                  <a:t>, </a:t>
                </a:r>
                <a14:m>
                  <m:oMath xmlns:m="http://schemas.openxmlformats.org/officeDocument/2006/math">
                    <m:r>
                      <a:rPr lang="en-US" sz="1400" i="1" dirty="0">
                        <a:latin typeface="Cambria Math" panose="02040503050406030204" pitchFamily="18" charset="0"/>
                      </a:rPr>
                      <m:t>𝑟</m:t>
                    </m:r>
                    <m:r>
                      <a:rPr lang="en-US" sz="1400" b="0" i="1" baseline="-25000" dirty="0" smtClean="0">
                        <a:latin typeface="Cambria Math" panose="02040503050406030204" pitchFamily="18" charset="0"/>
                      </a:rPr>
                      <m:t>2</m:t>
                    </m:r>
                  </m:oMath>
                </a14:m>
                <a:endParaRPr lang="en-US" sz="1400" dirty="0"/>
              </a:p>
            </p:txBody>
          </p:sp>
        </mc:Choice>
        <mc:Fallback xmlns="">
          <p:sp>
            <p:nvSpPr>
              <p:cNvPr id="1058" name="Rounded Rectangle 1057">
                <a:extLst>
                  <a:ext uri="{FF2B5EF4-FFF2-40B4-BE49-F238E27FC236}">
                    <a16:creationId xmlns:a16="http://schemas.microsoft.com/office/drawing/2014/main" id="{6427DC31-6607-4AA4-FC3C-A43B27AB228D}"/>
                  </a:ext>
                </a:extLst>
              </p:cNvPr>
              <p:cNvSpPr>
                <a:spLocks noRot="1" noChangeAspect="1" noMove="1" noResize="1" noEditPoints="1" noAdjustHandles="1" noChangeArrowheads="1" noChangeShapeType="1" noTextEdit="1"/>
              </p:cNvSpPr>
              <p:nvPr/>
            </p:nvSpPr>
            <p:spPr>
              <a:xfrm>
                <a:off x="7252465" y="4472992"/>
                <a:ext cx="650468" cy="338811"/>
              </a:xfrm>
              <a:prstGeom prst="roundRect">
                <a:avLst/>
              </a:prstGeom>
              <a:blipFill>
                <a:blip r:embed="rId32"/>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0" name="Rounded Rectangle 1059">
                <a:extLst>
                  <a:ext uri="{FF2B5EF4-FFF2-40B4-BE49-F238E27FC236}">
                    <a16:creationId xmlns:a16="http://schemas.microsoft.com/office/drawing/2014/main" id="{814205FC-CBC5-ABED-B63C-A909BA35376D}"/>
                  </a:ext>
                </a:extLst>
              </p:cNvPr>
              <p:cNvSpPr/>
              <p:nvPr/>
            </p:nvSpPr>
            <p:spPr>
              <a:xfrm>
                <a:off x="8371342" y="4483848"/>
                <a:ext cx="755344" cy="338811"/>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𝑛</m:t>
                        </m:r>
                      </m:sup>
                    </m:sSubSup>
                  </m:oMath>
                </a14:m>
                <a:r>
                  <a:rPr lang="en-US" sz="1400" dirty="0"/>
                  <a:t>, </a:t>
                </a:r>
                <a14:m>
                  <m:oMath xmlns:m="http://schemas.openxmlformats.org/officeDocument/2006/math">
                    <m:r>
                      <a:rPr lang="en-US" sz="1400" i="1" dirty="0">
                        <a:latin typeface="Cambria Math" panose="02040503050406030204" pitchFamily="18" charset="0"/>
                      </a:rPr>
                      <m:t>𝑟</m:t>
                    </m:r>
                    <m:r>
                      <a:rPr lang="en-US" sz="1400" b="0" i="1" baseline="-25000" dirty="0" smtClean="0">
                        <a:latin typeface="Cambria Math" panose="02040503050406030204" pitchFamily="18" charset="0"/>
                      </a:rPr>
                      <m:t>𝑛</m:t>
                    </m:r>
                  </m:oMath>
                </a14:m>
                <a:endParaRPr lang="en-US" sz="1400" dirty="0"/>
              </a:p>
            </p:txBody>
          </p:sp>
        </mc:Choice>
        <mc:Fallback xmlns="">
          <p:sp>
            <p:nvSpPr>
              <p:cNvPr id="1060" name="Rounded Rectangle 1059">
                <a:extLst>
                  <a:ext uri="{FF2B5EF4-FFF2-40B4-BE49-F238E27FC236}">
                    <a16:creationId xmlns:a16="http://schemas.microsoft.com/office/drawing/2014/main" id="{814205FC-CBC5-ABED-B63C-A909BA35376D}"/>
                  </a:ext>
                </a:extLst>
              </p:cNvPr>
              <p:cNvSpPr>
                <a:spLocks noRot="1" noChangeAspect="1" noMove="1" noResize="1" noEditPoints="1" noAdjustHandles="1" noChangeArrowheads="1" noChangeShapeType="1" noTextEdit="1"/>
              </p:cNvSpPr>
              <p:nvPr/>
            </p:nvSpPr>
            <p:spPr>
              <a:xfrm>
                <a:off x="8371342" y="4483848"/>
                <a:ext cx="755344" cy="338811"/>
              </a:xfrm>
              <a:prstGeom prst="roundRect">
                <a:avLst/>
              </a:prstGeom>
              <a:blipFill>
                <a:blip r:embed="rId33"/>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1" name="Rounded Rectangle 1060">
                <a:extLst>
                  <a:ext uri="{FF2B5EF4-FFF2-40B4-BE49-F238E27FC236}">
                    <a16:creationId xmlns:a16="http://schemas.microsoft.com/office/drawing/2014/main" id="{E0458298-321A-9311-F6F3-C0EDD3AB90DF}"/>
                  </a:ext>
                </a:extLst>
              </p:cNvPr>
              <p:cNvSpPr/>
              <p:nvPr/>
            </p:nvSpPr>
            <p:spPr>
              <a:xfrm>
                <a:off x="7367938" y="4020534"/>
                <a:ext cx="381836" cy="33881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𝑐</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2</m:t>
                          </m:r>
                        </m:sup>
                      </m:sSubSup>
                    </m:oMath>
                  </m:oMathPara>
                </a14:m>
                <a:endParaRPr lang="en-US" sz="1400" dirty="0"/>
              </a:p>
            </p:txBody>
          </p:sp>
        </mc:Choice>
        <mc:Fallback xmlns="">
          <p:sp>
            <p:nvSpPr>
              <p:cNvPr id="1061" name="Rounded Rectangle 1060">
                <a:extLst>
                  <a:ext uri="{FF2B5EF4-FFF2-40B4-BE49-F238E27FC236}">
                    <a16:creationId xmlns:a16="http://schemas.microsoft.com/office/drawing/2014/main" id="{E0458298-321A-9311-F6F3-C0EDD3AB90DF}"/>
                  </a:ext>
                </a:extLst>
              </p:cNvPr>
              <p:cNvSpPr>
                <a:spLocks noRot="1" noChangeAspect="1" noMove="1" noResize="1" noEditPoints="1" noAdjustHandles="1" noChangeArrowheads="1" noChangeShapeType="1" noTextEdit="1"/>
              </p:cNvSpPr>
              <p:nvPr/>
            </p:nvSpPr>
            <p:spPr>
              <a:xfrm>
                <a:off x="7367938" y="4020534"/>
                <a:ext cx="381836" cy="338811"/>
              </a:xfrm>
              <a:prstGeom prst="round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2" name="Rounded Rectangle 1061">
                <a:extLst>
                  <a:ext uri="{FF2B5EF4-FFF2-40B4-BE49-F238E27FC236}">
                    <a16:creationId xmlns:a16="http://schemas.microsoft.com/office/drawing/2014/main" id="{8D62ECCA-9C7A-7D89-75F6-F817C3A7B338}"/>
                  </a:ext>
                </a:extLst>
              </p:cNvPr>
              <p:cNvSpPr/>
              <p:nvPr/>
            </p:nvSpPr>
            <p:spPr>
              <a:xfrm>
                <a:off x="8562120" y="4007483"/>
                <a:ext cx="381836" cy="33881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ea typeface="Cambria Math" panose="02040503050406030204" pitchFamily="18" charset="0"/>
                            </a:rPr>
                          </m:ctrlPr>
                        </m:sSubSupPr>
                        <m:e>
                          <m:r>
                            <a:rPr lang="en-US" sz="1400" b="0" i="1" smtClean="0">
                              <a:latin typeface="Cambria Math" panose="02040503050406030204" pitchFamily="18" charset="0"/>
                              <a:ea typeface="Cambria Math" panose="02040503050406030204" pitchFamily="18" charset="0"/>
                            </a:rPr>
                            <m:t>𝑐</m:t>
                          </m:r>
                        </m:e>
                        <m:sub>
                          <m:r>
                            <a:rPr lang="en-US" sz="1400" b="0" i="1" smtClean="0">
                              <a:latin typeface="Cambria Math" panose="02040503050406030204" pitchFamily="18" charset="0"/>
                              <a:ea typeface="Cambria Math" panose="02040503050406030204" pitchFamily="18" charset="0"/>
                            </a:rPr>
                            <m:t>1</m:t>
                          </m:r>
                        </m:sub>
                        <m:sup>
                          <m:r>
                            <a:rPr lang="en-US" sz="1400" b="0" i="1" smtClean="0">
                              <a:latin typeface="Cambria Math" panose="02040503050406030204" pitchFamily="18" charset="0"/>
                              <a:ea typeface="Cambria Math" panose="02040503050406030204" pitchFamily="18" charset="0"/>
                            </a:rPr>
                            <m:t>𝑛</m:t>
                          </m:r>
                        </m:sup>
                      </m:sSubSup>
                    </m:oMath>
                  </m:oMathPara>
                </a14:m>
                <a:endParaRPr lang="en-US" sz="1400" dirty="0"/>
              </a:p>
            </p:txBody>
          </p:sp>
        </mc:Choice>
        <mc:Fallback xmlns="">
          <p:sp>
            <p:nvSpPr>
              <p:cNvPr id="1062" name="Rounded Rectangle 1061">
                <a:extLst>
                  <a:ext uri="{FF2B5EF4-FFF2-40B4-BE49-F238E27FC236}">
                    <a16:creationId xmlns:a16="http://schemas.microsoft.com/office/drawing/2014/main" id="{8D62ECCA-9C7A-7D89-75F6-F817C3A7B338}"/>
                  </a:ext>
                </a:extLst>
              </p:cNvPr>
              <p:cNvSpPr>
                <a:spLocks noRot="1" noChangeAspect="1" noMove="1" noResize="1" noEditPoints="1" noAdjustHandles="1" noChangeArrowheads="1" noChangeShapeType="1" noTextEdit="1"/>
              </p:cNvSpPr>
              <p:nvPr/>
            </p:nvSpPr>
            <p:spPr>
              <a:xfrm>
                <a:off x="8562120" y="4007483"/>
                <a:ext cx="381836" cy="338811"/>
              </a:xfrm>
              <a:prstGeom prst="roundRect">
                <a:avLst/>
              </a:prstGeom>
              <a:blipFill>
                <a:blip r:embed="rId35"/>
                <a:stretch>
                  <a:fillRect/>
                </a:stretch>
              </a:blipFill>
            </p:spPr>
            <p:txBody>
              <a:bodyPr/>
              <a:lstStyle/>
              <a:p>
                <a:r>
                  <a:rPr lang="en-US">
                    <a:noFill/>
                  </a:rPr>
                  <a:t> </a:t>
                </a:r>
              </a:p>
            </p:txBody>
          </p:sp>
        </mc:Fallback>
      </mc:AlternateContent>
      <p:grpSp>
        <p:nvGrpSpPr>
          <p:cNvPr id="1078" name="Group 1077">
            <a:extLst>
              <a:ext uri="{FF2B5EF4-FFF2-40B4-BE49-F238E27FC236}">
                <a16:creationId xmlns:a16="http://schemas.microsoft.com/office/drawing/2014/main" id="{1A1FF2ED-3C84-BC75-2CE5-82163F6B289A}"/>
              </a:ext>
            </a:extLst>
          </p:cNvPr>
          <p:cNvGrpSpPr/>
          <p:nvPr/>
        </p:nvGrpSpPr>
        <p:grpSpPr>
          <a:xfrm>
            <a:off x="9674249" y="4270601"/>
            <a:ext cx="2411178" cy="403705"/>
            <a:chOff x="6680759" y="4109073"/>
            <a:chExt cx="2411178" cy="403705"/>
          </a:xfrm>
        </p:grpSpPr>
        <mc:AlternateContent xmlns:mc="http://schemas.openxmlformats.org/markup-compatibility/2006" xmlns:a14="http://schemas.microsoft.com/office/drawing/2010/main">
          <mc:Choice Requires="a14">
            <p:sp>
              <p:nvSpPr>
                <p:cNvPr id="1074" name="Rounded Rectangle 1073">
                  <a:extLst>
                    <a:ext uri="{FF2B5EF4-FFF2-40B4-BE49-F238E27FC236}">
                      <a16:creationId xmlns:a16="http://schemas.microsoft.com/office/drawing/2014/main" id="{953083CE-F367-A2E8-5137-ABC7D5B98F4D}"/>
                    </a:ext>
                  </a:extLst>
                </p:cNvPr>
                <p:cNvSpPr/>
                <p:nvPr/>
              </p:nvSpPr>
              <p:spPr>
                <a:xfrm>
                  <a:off x="6680759" y="4171391"/>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1</m:t>
                            </m:r>
                          </m:sup>
                        </m:sSubSup>
                      </m:oMath>
                    </m:oMathPara>
                  </a14:m>
                  <a:endParaRPr lang="en-US" sz="1400" dirty="0">
                    <a:solidFill>
                      <a:schemeClr val="tx1"/>
                    </a:solidFill>
                  </a:endParaRPr>
                </a:p>
              </p:txBody>
            </p:sp>
          </mc:Choice>
          <mc:Fallback xmlns="">
            <p:sp>
              <p:nvSpPr>
                <p:cNvPr id="1074" name="Rounded Rectangle 1073">
                  <a:extLst>
                    <a:ext uri="{FF2B5EF4-FFF2-40B4-BE49-F238E27FC236}">
                      <a16:creationId xmlns:a16="http://schemas.microsoft.com/office/drawing/2014/main" id="{953083CE-F367-A2E8-5137-ABC7D5B98F4D}"/>
                    </a:ext>
                  </a:extLst>
                </p:cNvPr>
                <p:cNvSpPr>
                  <a:spLocks noRot="1" noChangeAspect="1" noMove="1" noResize="1" noEditPoints="1" noAdjustHandles="1" noChangeArrowheads="1" noChangeShapeType="1" noTextEdit="1"/>
                </p:cNvSpPr>
                <p:nvPr/>
              </p:nvSpPr>
              <p:spPr>
                <a:xfrm>
                  <a:off x="6680759" y="4171391"/>
                  <a:ext cx="381836" cy="338811"/>
                </a:xfrm>
                <a:prstGeom prst="round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5" name="Rounded Rectangle 1074">
                  <a:extLst>
                    <a:ext uri="{FF2B5EF4-FFF2-40B4-BE49-F238E27FC236}">
                      <a16:creationId xmlns:a16="http://schemas.microsoft.com/office/drawing/2014/main" id="{AB4AC125-DDCC-C3CA-4015-034E6166B8F3}"/>
                    </a:ext>
                  </a:extLst>
                </p:cNvPr>
                <p:cNvSpPr/>
                <p:nvPr/>
              </p:nvSpPr>
              <p:spPr>
                <a:xfrm>
                  <a:off x="7521992" y="4173967"/>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2</m:t>
                            </m:r>
                          </m:sup>
                        </m:sSubSup>
                      </m:oMath>
                    </m:oMathPara>
                  </a14:m>
                  <a:endParaRPr lang="en-US" sz="1400" dirty="0">
                    <a:solidFill>
                      <a:schemeClr val="tx1"/>
                    </a:solidFill>
                  </a:endParaRPr>
                </a:p>
              </p:txBody>
            </p:sp>
          </mc:Choice>
          <mc:Fallback xmlns="">
            <p:sp>
              <p:nvSpPr>
                <p:cNvPr id="1075" name="Rounded Rectangle 1074">
                  <a:extLst>
                    <a:ext uri="{FF2B5EF4-FFF2-40B4-BE49-F238E27FC236}">
                      <a16:creationId xmlns:a16="http://schemas.microsoft.com/office/drawing/2014/main" id="{AB4AC125-DDCC-C3CA-4015-034E6166B8F3}"/>
                    </a:ext>
                  </a:extLst>
                </p:cNvPr>
                <p:cNvSpPr>
                  <a:spLocks noRot="1" noChangeAspect="1" noMove="1" noResize="1" noEditPoints="1" noAdjustHandles="1" noChangeArrowheads="1" noChangeShapeType="1" noTextEdit="1"/>
                </p:cNvSpPr>
                <p:nvPr/>
              </p:nvSpPr>
              <p:spPr>
                <a:xfrm>
                  <a:off x="7521992" y="4173967"/>
                  <a:ext cx="381836" cy="338811"/>
                </a:xfrm>
                <a:prstGeom prst="round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6" name="Rounded Rectangle 1075">
                  <a:extLst>
                    <a:ext uri="{FF2B5EF4-FFF2-40B4-BE49-F238E27FC236}">
                      <a16:creationId xmlns:a16="http://schemas.microsoft.com/office/drawing/2014/main" id="{1C8BB186-1912-0EAB-6EAB-C3449064A6F8}"/>
                    </a:ext>
                  </a:extLst>
                </p:cNvPr>
                <p:cNvSpPr/>
                <p:nvPr/>
              </p:nvSpPr>
              <p:spPr>
                <a:xfrm>
                  <a:off x="8710101" y="4165659"/>
                  <a:ext cx="381836" cy="3388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400" i="1" smtClean="0">
                                <a:solidFill>
                                  <a:schemeClr val="tx1"/>
                                </a:solidFill>
                                <a:latin typeface="Cambria Math" panose="02040503050406030204" pitchFamily="18" charset="0"/>
                                <a:ea typeface="Cambria Math" panose="02040503050406030204" pitchFamily="18" charset="0"/>
                              </a:rPr>
                            </m:ctrlPr>
                          </m:sSubSupPr>
                          <m:e>
                            <m:r>
                              <a:rPr lang="en-US" sz="1400" b="0" i="1" smtClean="0">
                                <a:solidFill>
                                  <a:schemeClr val="tx1"/>
                                </a:solidFill>
                                <a:latin typeface="Cambria Math" panose="02040503050406030204" pitchFamily="18" charset="0"/>
                                <a:ea typeface="Cambria Math" panose="02040503050406030204" pitchFamily="18" charset="0"/>
                              </a:rPr>
                              <m:t>𝑐</m:t>
                            </m:r>
                          </m:e>
                          <m:sub>
                            <m:r>
                              <a:rPr lang="en-US" sz="1400" b="0" i="1" smtClean="0">
                                <a:solidFill>
                                  <a:schemeClr val="tx1"/>
                                </a:solidFill>
                                <a:latin typeface="Cambria Math" panose="02040503050406030204" pitchFamily="18" charset="0"/>
                                <a:ea typeface="Cambria Math" panose="02040503050406030204" pitchFamily="18" charset="0"/>
                              </a:rPr>
                              <m:t>1</m:t>
                            </m:r>
                          </m:sub>
                          <m:sup>
                            <m:r>
                              <a:rPr lang="en-US" sz="1400" b="0" i="1" smtClean="0">
                                <a:solidFill>
                                  <a:schemeClr val="tx1"/>
                                </a:solidFill>
                                <a:latin typeface="Cambria Math" panose="02040503050406030204" pitchFamily="18" charset="0"/>
                                <a:ea typeface="Cambria Math" panose="02040503050406030204" pitchFamily="18" charset="0"/>
                              </a:rPr>
                              <m:t>𝑛</m:t>
                            </m:r>
                          </m:sup>
                        </m:sSubSup>
                      </m:oMath>
                    </m:oMathPara>
                  </a14:m>
                  <a:endParaRPr lang="en-US" sz="1400" dirty="0">
                    <a:solidFill>
                      <a:schemeClr val="tx1"/>
                    </a:solidFill>
                  </a:endParaRPr>
                </a:p>
              </p:txBody>
            </p:sp>
          </mc:Choice>
          <mc:Fallback xmlns="">
            <p:sp>
              <p:nvSpPr>
                <p:cNvPr id="1076" name="Rounded Rectangle 1075">
                  <a:extLst>
                    <a:ext uri="{FF2B5EF4-FFF2-40B4-BE49-F238E27FC236}">
                      <a16:creationId xmlns:a16="http://schemas.microsoft.com/office/drawing/2014/main" id="{1C8BB186-1912-0EAB-6EAB-C3449064A6F8}"/>
                    </a:ext>
                  </a:extLst>
                </p:cNvPr>
                <p:cNvSpPr>
                  <a:spLocks noRot="1" noChangeAspect="1" noMove="1" noResize="1" noEditPoints="1" noAdjustHandles="1" noChangeArrowheads="1" noChangeShapeType="1" noTextEdit="1"/>
                </p:cNvSpPr>
                <p:nvPr/>
              </p:nvSpPr>
              <p:spPr>
                <a:xfrm>
                  <a:off x="8710101" y="4165659"/>
                  <a:ext cx="381836" cy="338811"/>
                </a:xfrm>
                <a:prstGeom prst="roundRect">
                  <a:avLst/>
                </a:prstGeom>
                <a:blipFill>
                  <a:blip r:embed="rId38"/>
                  <a:stretch>
                    <a:fillRect/>
                  </a:stretch>
                </a:blipFill>
              </p:spPr>
              <p:txBody>
                <a:bodyPr/>
                <a:lstStyle/>
                <a:p>
                  <a:r>
                    <a:rPr lang="en-US">
                      <a:noFill/>
                    </a:rPr>
                    <a:t> </a:t>
                  </a:r>
                </a:p>
              </p:txBody>
            </p:sp>
          </mc:Fallback>
        </mc:AlternateContent>
        <p:sp>
          <p:nvSpPr>
            <p:cNvPr id="1077" name="TextBox 1076">
              <a:extLst>
                <a:ext uri="{FF2B5EF4-FFF2-40B4-BE49-F238E27FC236}">
                  <a16:creationId xmlns:a16="http://schemas.microsoft.com/office/drawing/2014/main" id="{0287D46F-3560-76A0-D62E-D9FDF579AD85}"/>
                </a:ext>
              </a:extLst>
            </p:cNvPr>
            <p:cNvSpPr txBox="1"/>
            <p:nvPr/>
          </p:nvSpPr>
          <p:spPr>
            <a:xfrm>
              <a:off x="8088231" y="4109073"/>
              <a:ext cx="381836" cy="369332"/>
            </a:xfrm>
            <a:prstGeom prst="rect">
              <a:avLst/>
            </a:prstGeom>
            <a:noFill/>
          </p:spPr>
          <p:txBody>
            <a:bodyPr wrap="none" rtlCol="0">
              <a:spAutoFit/>
            </a:bodyPr>
            <a:lstStyle/>
            <a:p>
              <a:r>
                <a:rPr lang="en-US" dirty="0"/>
                <a:t>…</a:t>
              </a:r>
            </a:p>
          </p:txBody>
        </p:sp>
      </p:grpSp>
      <mc:AlternateContent xmlns:mc="http://schemas.openxmlformats.org/markup-compatibility/2006" xmlns:a14="http://schemas.microsoft.com/office/drawing/2010/main">
        <mc:Choice Requires="a14">
          <p:sp>
            <p:nvSpPr>
              <p:cNvPr id="1079" name="Rounded Rectangle 1078">
                <a:extLst>
                  <a:ext uri="{FF2B5EF4-FFF2-40B4-BE49-F238E27FC236}">
                    <a16:creationId xmlns:a16="http://schemas.microsoft.com/office/drawing/2014/main" id="{9B07DA10-2470-FF6E-673D-E357E2418702}"/>
                  </a:ext>
                </a:extLst>
              </p:cNvPr>
              <p:cNvSpPr/>
              <p:nvPr/>
            </p:nvSpPr>
            <p:spPr>
              <a:xfrm>
                <a:off x="9674249" y="4992945"/>
                <a:ext cx="2411178" cy="494270"/>
              </a:xfrm>
              <a:prstGeom prst="round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solidFill>
                      <a:schemeClr val="tx1"/>
                    </a:solidFill>
                  </a:rPr>
                  <a:t>Eval(pk, </a:t>
                </a:r>
                <a14:m>
                  <m:oMath xmlns:m="http://schemas.openxmlformats.org/officeDocument/2006/math">
                    <m:r>
                      <a:rPr lang="en-US" sz="1600" b="0" i="0" dirty="0" smtClean="0">
                        <a:solidFill>
                          <a:schemeClr val="tx1"/>
                        </a:solidFill>
                        <a:latin typeface="Cambria Math" panose="02040503050406030204" pitchFamily="18" charset="0"/>
                        <a:ea typeface="Cambria Math" panose="02040503050406030204" pitchFamily="18" charset="0"/>
                      </a:rPr>
                      <m:t> </m:t>
                    </m:r>
                    <m:r>
                      <a:rPr lang="en-US" sz="1600" i="1" dirty="0" smtClean="0">
                        <a:solidFill>
                          <a:schemeClr val="tx1"/>
                        </a:solidFill>
                        <a:latin typeface="Cambria Math" panose="02040503050406030204" pitchFamily="18" charset="0"/>
                        <a:ea typeface="Cambria Math" panose="02040503050406030204" pitchFamily="18" charset="0"/>
                      </a:rPr>
                      <m:t>∙</m:t>
                    </m:r>
                  </m:oMath>
                </a14:m>
                <a:r>
                  <a:rPr lang="en-US" sz="1600" dirty="0">
                    <a:solidFill>
                      <a:schemeClr val="tx1"/>
                    </a:solidFill>
                  </a:rPr>
                  <a:t> ,</a:t>
                </a:r>
                <a:r>
                  <a:rPr lang="en-US" sz="1600" dirty="0" err="1">
                    <a:solidFill>
                      <a:schemeClr val="tx1"/>
                    </a:solidFill>
                  </a:rPr>
                  <a:t>VSSRec</a:t>
                </a:r>
                <a:r>
                  <a:rPr lang="en-US" sz="1600" dirty="0">
                    <a:solidFill>
                      <a:schemeClr val="tx1"/>
                    </a:solidFill>
                  </a:rPr>
                  <a:t>)</a:t>
                </a:r>
              </a:p>
            </p:txBody>
          </p:sp>
        </mc:Choice>
        <mc:Fallback xmlns="">
          <p:sp>
            <p:nvSpPr>
              <p:cNvPr id="1079" name="Rounded Rectangle 1078">
                <a:extLst>
                  <a:ext uri="{FF2B5EF4-FFF2-40B4-BE49-F238E27FC236}">
                    <a16:creationId xmlns:a16="http://schemas.microsoft.com/office/drawing/2014/main" id="{9B07DA10-2470-FF6E-673D-E357E2418702}"/>
                  </a:ext>
                </a:extLst>
              </p:cNvPr>
              <p:cNvSpPr>
                <a:spLocks noRot="1" noChangeAspect="1" noMove="1" noResize="1" noEditPoints="1" noAdjustHandles="1" noChangeArrowheads="1" noChangeShapeType="1" noTextEdit="1"/>
              </p:cNvSpPr>
              <p:nvPr/>
            </p:nvSpPr>
            <p:spPr>
              <a:xfrm>
                <a:off x="9674249" y="4992945"/>
                <a:ext cx="2411178" cy="494270"/>
              </a:xfrm>
              <a:prstGeom prst="roundRect">
                <a:avLst/>
              </a:prstGeom>
              <a:blipFill>
                <a:blip r:embed="rId39"/>
                <a:stretch>
                  <a:fillRect/>
                </a:stretch>
              </a:blipFill>
            </p:spPr>
            <p:txBody>
              <a:bodyPr/>
              <a:lstStyle/>
              <a:p>
                <a:r>
                  <a:rPr lang="en-US">
                    <a:noFill/>
                  </a:rPr>
                  <a:t> </a:t>
                </a:r>
              </a:p>
            </p:txBody>
          </p:sp>
        </mc:Fallback>
      </mc:AlternateContent>
      <p:sp>
        <p:nvSpPr>
          <p:cNvPr id="1081" name="Down Arrow 1080">
            <a:extLst>
              <a:ext uri="{FF2B5EF4-FFF2-40B4-BE49-F238E27FC236}">
                <a16:creationId xmlns:a16="http://schemas.microsoft.com/office/drawing/2014/main" id="{AE39A670-25A1-62E4-2F4A-C5305FCE0268}"/>
              </a:ext>
            </a:extLst>
          </p:cNvPr>
          <p:cNvSpPr/>
          <p:nvPr/>
        </p:nvSpPr>
        <p:spPr>
          <a:xfrm>
            <a:off x="9829736" y="4706090"/>
            <a:ext cx="70861" cy="22212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2" name="Down Arrow 1081">
            <a:extLst>
              <a:ext uri="{FF2B5EF4-FFF2-40B4-BE49-F238E27FC236}">
                <a16:creationId xmlns:a16="http://schemas.microsoft.com/office/drawing/2014/main" id="{49D9F067-6AA0-DACF-6FB4-E82A24A26093}"/>
              </a:ext>
            </a:extLst>
          </p:cNvPr>
          <p:cNvSpPr/>
          <p:nvPr/>
        </p:nvSpPr>
        <p:spPr>
          <a:xfrm>
            <a:off x="10670969" y="4714011"/>
            <a:ext cx="70861" cy="22212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3" name="Down Arrow 1082">
            <a:extLst>
              <a:ext uri="{FF2B5EF4-FFF2-40B4-BE49-F238E27FC236}">
                <a16:creationId xmlns:a16="http://schemas.microsoft.com/office/drawing/2014/main" id="{33E8C8BC-6817-A54D-7EA1-872A9E737720}"/>
              </a:ext>
            </a:extLst>
          </p:cNvPr>
          <p:cNvSpPr/>
          <p:nvPr/>
        </p:nvSpPr>
        <p:spPr>
          <a:xfrm>
            <a:off x="11859078" y="4711597"/>
            <a:ext cx="70861" cy="22212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86" name="Rounded Rectangle 1085">
                <a:extLst>
                  <a:ext uri="{FF2B5EF4-FFF2-40B4-BE49-F238E27FC236}">
                    <a16:creationId xmlns:a16="http://schemas.microsoft.com/office/drawing/2014/main" id="{9D72AC47-0488-3AAB-29EA-4A22718678AC}"/>
                  </a:ext>
                </a:extLst>
              </p:cNvPr>
              <p:cNvSpPr/>
              <p:nvPr/>
            </p:nvSpPr>
            <p:spPr>
              <a:xfrm>
                <a:off x="10589099" y="5862835"/>
                <a:ext cx="423298" cy="35214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𝑐𝑡</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86" name="Rounded Rectangle 1085">
                <a:extLst>
                  <a:ext uri="{FF2B5EF4-FFF2-40B4-BE49-F238E27FC236}">
                    <a16:creationId xmlns:a16="http://schemas.microsoft.com/office/drawing/2014/main" id="{9D72AC47-0488-3AAB-29EA-4A22718678AC}"/>
                  </a:ext>
                </a:extLst>
              </p:cNvPr>
              <p:cNvSpPr>
                <a:spLocks noRot="1" noChangeAspect="1" noMove="1" noResize="1" noEditPoints="1" noAdjustHandles="1" noChangeArrowheads="1" noChangeShapeType="1" noTextEdit="1"/>
              </p:cNvSpPr>
              <p:nvPr/>
            </p:nvSpPr>
            <p:spPr>
              <a:xfrm>
                <a:off x="10589099" y="5862835"/>
                <a:ext cx="423298" cy="352143"/>
              </a:xfrm>
              <a:prstGeom prst="roundRect">
                <a:avLst/>
              </a:prstGeom>
              <a:blipFill>
                <a:blip r:embed="rId40"/>
                <a:stretch>
                  <a:fillRect l="-5714"/>
                </a:stretch>
              </a:blipFill>
            </p:spPr>
            <p:txBody>
              <a:bodyPr/>
              <a:lstStyle/>
              <a:p>
                <a:r>
                  <a:rPr lang="en-US">
                    <a:noFill/>
                  </a:rPr>
                  <a:t> </a:t>
                </a:r>
              </a:p>
            </p:txBody>
          </p:sp>
        </mc:Fallback>
      </mc:AlternateContent>
      <p:sp>
        <p:nvSpPr>
          <p:cNvPr id="1087" name="Down Arrow 1086">
            <a:extLst>
              <a:ext uri="{FF2B5EF4-FFF2-40B4-BE49-F238E27FC236}">
                <a16:creationId xmlns:a16="http://schemas.microsoft.com/office/drawing/2014/main" id="{FBABBC0C-E683-E164-2AC2-C8A42E43B3A0}"/>
              </a:ext>
            </a:extLst>
          </p:cNvPr>
          <p:cNvSpPr/>
          <p:nvPr/>
        </p:nvSpPr>
        <p:spPr>
          <a:xfrm>
            <a:off x="10760079" y="5563456"/>
            <a:ext cx="70861" cy="222124"/>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88" name="Rounded Rectangle 1087">
            <a:extLst>
              <a:ext uri="{FF2B5EF4-FFF2-40B4-BE49-F238E27FC236}">
                <a16:creationId xmlns:a16="http://schemas.microsoft.com/office/drawing/2014/main" id="{BFC92472-97F3-8A74-A1B4-1EB3AD3CB2F5}"/>
              </a:ext>
            </a:extLst>
          </p:cNvPr>
          <p:cNvSpPr/>
          <p:nvPr/>
        </p:nvSpPr>
        <p:spPr>
          <a:xfrm>
            <a:off x="232534" y="5630219"/>
            <a:ext cx="3492193" cy="801324"/>
          </a:xfrm>
          <a:prstGeom prst="round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How to simulate?</a:t>
            </a:r>
          </a:p>
          <a:p>
            <a:pPr marL="285750" indent="-285750">
              <a:buFont typeface="Arial" panose="020B0604020202020204" pitchFamily="34" charset="0"/>
              <a:buChar char="•"/>
            </a:pPr>
            <a:r>
              <a:rPr lang="en-US" dirty="0"/>
              <a:t>Other subtleties ... see paper for details!</a:t>
            </a:r>
          </a:p>
        </p:txBody>
      </p:sp>
      <p:grpSp>
        <p:nvGrpSpPr>
          <p:cNvPr id="1030" name="Group 1029">
            <a:extLst>
              <a:ext uri="{FF2B5EF4-FFF2-40B4-BE49-F238E27FC236}">
                <a16:creationId xmlns:a16="http://schemas.microsoft.com/office/drawing/2014/main" id="{E8D4C425-1FEC-0DD9-5E4F-87A989D08CFC}"/>
              </a:ext>
            </a:extLst>
          </p:cNvPr>
          <p:cNvGrpSpPr/>
          <p:nvPr/>
        </p:nvGrpSpPr>
        <p:grpSpPr>
          <a:xfrm>
            <a:off x="1114775" y="4714492"/>
            <a:ext cx="210936" cy="154077"/>
            <a:chOff x="6079229" y="3138178"/>
            <a:chExt cx="295586" cy="218483"/>
          </a:xfrm>
        </p:grpSpPr>
        <p:sp>
          <p:nvSpPr>
            <p:cNvPr id="9" name="Rounded Rectangle 8">
              <a:extLst>
                <a:ext uri="{FF2B5EF4-FFF2-40B4-BE49-F238E27FC236}">
                  <a16:creationId xmlns:a16="http://schemas.microsoft.com/office/drawing/2014/main" id="{FF010BE9-1071-35CB-2A7E-0A31749C1414}"/>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29" name="Triangle 1028">
              <a:extLst>
                <a:ext uri="{FF2B5EF4-FFF2-40B4-BE49-F238E27FC236}">
                  <a16:creationId xmlns:a16="http://schemas.microsoft.com/office/drawing/2014/main" id="{A5D8BEA9-73AD-4E73-24FB-0353A9BA8DED}"/>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66" name="Group 1065">
            <a:extLst>
              <a:ext uri="{FF2B5EF4-FFF2-40B4-BE49-F238E27FC236}">
                <a16:creationId xmlns:a16="http://schemas.microsoft.com/office/drawing/2014/main" id="{6CCC1890-CDF8-EFE3-F76C-29942806B8AC}"/>
              </a:ext>
            </a:extLst>
          </p:cNvPr>
          <p:cNvGrpSpPr/>
          <p:nvPr/>
        </p:nvGrpSpPr>
        <p:grpSpPr>
          <a:xfrm>
            <a:off x="5489836" y="4714011"/>
            <a:ext cx="210936" cy="154077"/>
            <a:chOff x="6079229" y="3138178"/>
            <a:chExt cx="295586" cy="218483"/>
          </a:xfrm>
        </p:grpSpPr>
        <p:sp>
          <p:nvSpPr>
            <p:cNvPr id="1067" name="Rounded Rectangle 1066">
              <a:extLst>
                <a:ext uri="{FF2B5EF4-FFF2-40B4-BE49-F238E27FC236}">
                  <a16:creationId xmlns:a16="http://schemas.microsoft.com/office/drawing/2014/main" id="{CACC210C-D924-4A16-9CEA-1D7A6DED313C}"/>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68" name="Triangle 1067">
              <a:extLst>
                <a:ext uri="{FF2B5EF4-FFF2-40B4-BE49-F238E27FC236}">
                  <a16:creationId xmlns:a16="http://schemas.microsoft.com/office/drawing/2014/main" id="{2CFC99F0-739A-D6CF-F636-97AFC5C7B419}"/>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69" name="Group 1068">
            <a:extLst>
              <a:ext uri="{FF2B5EF4-FFF2-40B4-BE49-F238E27FC236}">
                <a16:creationId xmlns:a16="http://schemas.microsoft.com/office/drawing/2014/main" id="{B9871CA0-B8CD-85B8-62DE-CB2C39DDC585}"/>
              </a:ext>
            </a:extLst>
          </p:cNvPr>
          <p:cNvGrpSpPr/>
          <p:nvPr/>
        </p:nvGrpSpPr>
        <p:grpSpPr>
          <a:xfrm>
            <a:off x="2831236" y="4714010"/>
            <a:ext cx="210936" cy="154077"/>
            <a:chOff x="6079229" y="3138178"/>
            <a:chExt cx="295586" cy="218483"/>
          </a:xfrm>
        </p:grpSpPr>
        <p:sp>
          <p:nvSpPr>
            <p:cNvPr id="1070" name="Rounded Rectangle 1069">
              <a:extLst>
                <a:ext uri="{FF2B5EF4-FFF2-40B4-BE49-F238E27FC236}">
                  <a16:creationId xmlns:a16="http://schemas.microsoft.com/office/drawing/2014/main" id="{A54C67FA-CF75-1B30-FF83-6BDA1D42A271}"/>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71" name="Triangle 1070">
              <a:extLst>
                <a:ext uri="{FF2B5EF4-FFF2-40B4-BE49-F238E27FC236}">
                  <a16:creationId xmlns:a16="http://schemas.microsoft.com/office/drawing/2014/main" id="{DA848CF2-C7D3-CBB9-7570-DE3CDDA1B3B3}"/>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72" name="Group 1071">
            <a:extLst>
              <a:ext uri="{FF2B5EF4-FFF2-40B4-BE49-F238E27FC236}">
                <a16:creationId xmlns:a16="http://schemas.microsoft.com/office/drawing/2014/main" id="{5D6DF1CD-156A-F4BA-B5A4-96490E98EBD8}"/>
              </a:ext>
            </a:extLst>
          </p:cNvPr>
          <p:cNvGrpSpPr/>
          <p:nvPr/>
        </p:nvGrpSpPr>
        <p:grpSpPr>
          <a:xfrm>
            <a:off x="9015141" y="4423605"/>
            <a:ext cx="210936" cy="154077"/>
            <a:chOff x="6079229" y="3138178"/>
            <a:chExt cx="295586" cy="218483"/>
          </a:xfrm>
        </p:grpSpPr>
        <p:sp>
          <p:nvSpPr>
            <p:cNvPr id="1073" name="Rounded Rectangle 1072">
              <a:extLst>
                <a:ext uri="{FF2B5EF4-FFF2-40B4-BE49-F238E27FC236}">
                  <a16:creationId xmlns:a16="http://schemas.microsoft.com/office/drawing/2014/main" id="{19FE86D6-1D2C-04A2-D859-42C694365C65}"/>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0" name="Triangle 1079">
              <a:extLst>
                <a:ext uri="{FF2B5EF4-FFF2-40B4-BE49-F238E27FC236}">
                  <a16:creationId xmlns:a16="http://schemas.microsoft.com/office/drawing/2014/main" id="{264CD92B-ACD5-2641-8B14-DDBB5FACFF56}"/>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4" name="Group 1083">
            <a:extLst>
              <a:ext uri="{FF2B5EF4-FFF2-40B4-BE49-F238E27FC236}">
                <a16:creationId xmlns:a16="http://schemas.microsoft.com/office/drawing/2014/main" id="{EF27A0B2-36F1-8EAA-ED8A-EEE5A8A23E8D}"/>
              </a:ext>
            </a:extLst>
          </p:cNvPr>
          <p:cNvGrpSpPr/>
          <p:nvPr/>
        </p:nvGrpSpPr>
        <p:grpSpPr>
          <a:xfrm>
            <a:off x="7799363" y="4423148"/>
            <a:ext cx="210936" cy="154077"/>
            <a:chOff x="6079229" y="3138178"/>
            <a:chExt cx="295586" cy="218483"/>
          </a:xfrm>
        </p:grpSpPr>
        <p:sp>
          <p:nvSpPr>
            <p:cNvPr id="1085" name="Rounded Rectangle 1084">
              <a:extLst>
                <a:ext uri="{FF2B5EF4-FFF2-40B4-BE49-F238E27FC236}">
                  <a16:creationId xmlns:a16="http://schemas.microsoft.com/office/drawing/2014/main" id="{DAE23B5F-161E-F2C3-3A10-F8B74D44143C}"/>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9" name="Triangle 1088">
              <a:extLst>
                <a:ext uri="{FF2B5EF4-FFF2-40B4-BE49-F238E27FC236}">
                  <a16:creationId xmlns:a16="http://schemas.microsoft.com/office/drawing/2014/main" id="{507C630F-AB35-7BFC-C113-3192FF3FC3A4}"/>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91" name="Group 1090">
            <a:extLst>
              <a:ext uri="{FF2B5EF4-FFF2-40B4-BE49-F238E27FC236}">
                <a16:creationId xmlns:a16="http://schemas.microsoft.com/office/drawing/2014/main" id="{EFAC81A8-89F2-7BA6-FBE8-E1EE79268F37}"/>
              </a:ext>
            </a:extLst>
          </p:cNvPr>
          <p:cNvGrpSpPr/>
          <p:nvPr/>
        </p:nvGrpSpPr>
        <p:grpSpPr>
          <a:xfrm>
            <a:off x="6957285" y="4418177"/>
            <a:ext cx="210936" cy="154077"/>
            <a:chOff x="6079229" y="3138178"/>
            <a:chExt cx="295586" cy="218483"/>
          </a:xfrm>
        </p:grpSpPr>
        <p:sp>
          <p:nvSpPr>
            <p:cNvPr id="1092" name="Rounded Rectangle 1091">
              <a:extLst>
                <a:ext uri="{FF2B5EF4-FFF2-40B4-BE49-F238E27FC236}">
                  <a16:creationId xmlns:a16="http://schemas.microsoft.com/office/drawing/2014/main" id="{B8CAB5FB-1F3C-A91F-9320-DB01C7709DCE}"/>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93" name="Triangle 1092">
              <a:extLst>
                <a:ext uri="{FF2B5EF4-FFF2-40B4-BE49-F238E27FC236}">
                  <a16:creationId xmlns:a16="http://schemas.microsoft.com/office/drawing/2014/main" id="{17F5A020-0E97-2178-339D-16D52E4B01AE}"/>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65717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6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33"/>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038"/>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0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9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8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7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4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4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4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49">
                                            <p:txEl>
                                              <p:pRg st="0" end="0"/>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9" presetClass="entr" presetSubtype="0" fill="hold" nodeType="clickEffect">
                                  <p:stCondLst>
                                    <p:cond delay="0"/>
                                  </p:stCondLst>
                                  <p:childTnLst>
                                    <p:set>
                                      <p:cBhvr>
                                        <p:cTn id="112" dur="1" fill="hold">
                                          <p:stCondLst>
                                            <p:cond delay="0"/>
                                          </p:stCondLst>
                                        </p:cTn>
                                        <p:tgtEl>
                                          <p:spTgt spid="1049">
                                            <p:txEl>
                                              <p:pRg st="1" end="1"/>
                                            </p:txEl>
                                          </p:spTgt>
                                        </p:tgtEl>
                                        <p:attrNameLst>
                                          <p:attrName>style.visibility</p:attrName>
                                        </p:attrNameLst>
                                      </p:cBhvr>
                                      <p:to>
                                        <p:strVal val="visible"/>
                                      </p:to>
                                    </p:set>
                                    <p:animEffect transition="in" filter="dissolve">
                                      <p:cBhvr>
                                        <p:cTn id="113" dur="500"/>
                                        <p:tgtEl>
                                          <p:spTgt spid="1049">
                                            <p:txEl>
                                              <p:pRg st="1" end="1"/>
                                            </p:txEl>
                                          </p:spTgt>
                                        </p:tgtEl>
                                      </p:cBhvr>
                                    </p:animEffect>
                                  </p:childTnLst>
                                </p:cTn>
                              </p:par>
                              <p:par>
                                <p:cTn id="114" presetID="9" presetClass="entr" presetSubtype="0" fill="hold" grpId="0" nodeType="withEffect">
                                  <p:stCondLst>
                                    <p:cond delay="0"/>
                                  </p:stCondLst>
                                  <p:childTnLst>
                                    <p:set>
                                      <p:cBhvr>
                                        <p:cTn id="115" dur="1" fill="hold">
                                          <p:stCondLst>
                                            <p:cond delay="0"/>
                                          </p:stCondLst>
                                        </p:cTn>
                                        <p:tgtEl>
                                          <p:spTgt spid="1051"/>
                                        </p:tgtEl>
                                        <p:attrNameLst>
                                          <p:attrName>style.visibility</p:attrName>
                                        </p:attrNameLst>
                                      </p:cBhvr>
                                      <p:to>
                                        <p:strVal val="visible"/>
                                      </p:to>
                                    </p:set>
                                    <p:animEffect transition="in" filter="dissolve">
                                      <p:cBhvr>
                                        <p:cTn id="116" dur="500"/>
                                        <p:tgtEl>
                                          <p:spTgt spid="1051"/>
                                        </p:tgtEl>
                                      </p:cBhvr>
                                    </p:animEffect>
                                  </p:childTnLst>
                                </p:cTn>
                              </p:par>
                              <p:par>
                                <p:cTn id="117" presetID="9" presetClass="entr" presetSubtype="0" fill="hold" grpId="0" nodeType="withEffect">
                                  <p:stCondLst>
                                    <p:cond delay="0"/>
                                  </p:stCondLst>
                                  <p:childTnLst>
                                    <p:set>
                                      <p:cBhvr>
                                        <p:cTn id="118" dur="1" fill="hold">
                                          <p:stCondLst>
                                            <p:cond delay="0"/>
                                          </p:stCondLst>
                                        </p:cTn>
                                        <p:tgtEl>
                                          <p:spTgt spid="1053"/>
                                        </p:tgtEl>
                                        <p:attrNameLst>
                                          <p:attrName>style.visibility</p:attrName>
                                        </p:attrNameLst>
                                      </p:cBhvr>
                                      <p:to>
                                        <p:strVal val="visible"/>
                                      </p:to>
                                    </p:set>
                                    <p:animEffect transition="in" filter="dissolve">
                                      <p:cBhvr>
                                        <p:cTn id="119" dur="500"/>
                                        <p:tgtEl>
                                          <p:spTgt spid="1053"/>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1054"/>
                                        </p:tgtEl>
                                        <p:attrNameLst>
                                          <p:attrName>style.visibility</p:attrName>
                                        </p:attrNameLst>
                                      </p:cBhvr>
                                      <p:to>
                                        <p:strVal val="visible"/>
                                      </p:to>
                                    </p:set>
                                    <p:animEffect transition="in" filter="dissolve">
                                      <p:cBhvr>
                                        <p:cTn id="122" dur="500"/>
                                        <p:tgtEl>
                                          <p:spTgt spid="1054"/>
                                        </p:tgtEl>
                                      </p:cBhvr>
                                    </p:animEffec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1" nodeType="clickEffect">
                                  <p:stCondLst>
                                    <p:cond delay="0"/>
                                  </p:stCondLst>
                                  <p:childTnLst>
                                    <p:animEffect transition="out" filter="dissolve">
                                      <p:cBhvr>
                                        <p:cTn id="126" dur="500"/>
                                        <p:tgtEl>
                                          <p:spTgt spid="1054"/>
                                        </p:tgtEl>
                                      </p:cBhvr>
                                    </p:animEffect>
                                    <p:set>
                                      <p:cBhvr>
                                        <p:cTn id="127" dur="1" fill="hold">
                                          <p:stCondLst>
                                            <p:cond delay="499"/>
                                          </p:stCondLst>
                                        </p:cTn>
                                        <p:tgtEl>
                                          <p:spTgt spid="1054"/>
                                        </p:tgtEl>
                                        <p:attrNameLst>
                                          <p:attrName>style.visibility</p:attrName>
                                        </p:attrNameLst>
                                      </p:cBhvr>
                                      <p:to>
                                        <p:strVal val="hidden"/>
                                      </p:to>
                                    </p:set>
                                  </p:childTnLst>
                                </p:cTn>
                              </p:par>
                              <p:par>
                                <p:cTn id="128" presetID="9" presetClass="exit" presetSubtype="0" fill="hold" grpId="1" nodeType="withEffect">
                                  <p:stCondLst>
                                    <p:cond delay="0"/>
                                  </p:stCondLst>
                                  <p:childTnLst>
                                    <p:animEffect transition="out" filter="dissolve">
                                      <p:cBhvr>
                                        <p:cTn id="129" dur="500"/>
                                        <p:tgtEl>
                                          <p:spTgt spid="1053"/>
                                        </p:tgtEl>
                                      </p:cBhvr>
                                    </p:animEffect>
                                    <p:set>
                                      <p:cBhvr>
                                        <p:cTn id="130" dur="1" fill="hold">
                                          <p:stCondLst>
                                            <p:cond delay="499"/>
                                          </p:stCondLst>
                                        </p:cTn>
                                        <p:tgtEl>
                                          <p:spTgt spid="1053"/>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1051"/>
                                        </p:tgtEl>
                                      </p:cBhvr>
                                    </p:animEffect>
                                    <p:set>
                                      <p:cBhvr>
                                        <p:cTn id="133" dur="1" fill="hold">
                                          <p:stCondLst>
                                            <p:cond delay="499"/>
                                          </p:stCondLst>
                                        </p:cTn>
                                        <p:tgtEl>
                                          <p:spTgt spid="1051"/>
                                        </p:tgtEl>
                                        <p:attrNameLst>
                                          <p:attrName>style.visibility</p:attrName>
                                        </p:attrNameLst>
                                      </p:cBhvr>
                                      <p:to>
                                        <p:strVal val="hidden"/>
                                      </p:to>
                                    </p:set>
                                  </p:childTnLst>
                                </p:cTn>
                              </p:par>
                              <p:par>
                                <p:cTn id="134" presetID="9" presetClass="entr" presetSubtype="0" fill="hold" nodeType="withEffect">
                                  <p:stCondLst>
                                    <p:cond delay="0"/>
                                  </p:stCondLst>
                                  <p:childTnLst>
                                    <p:set>
                                      <p:cBhvr>
                                        <p:cTn id="135" dur="1" fill="hold">
                                          <p:stCondLst>
                                            <p:cond delay="0"/>
                                          </p:stCondLst>
                                        </p:cTn>
                                        <p:tgtEl>
                                          <p:spTgt spid="1049">
                                            <p:txEl>
                                              <p:pRg st="2" end="2"/>
                                            </p:txEl>
                                          </p:spTgt>
                                        </p:tgtEl>
                                        <p:attrNameLst>
                                          <p:attrName>style.visibility</p:attrName>
                                        </p:attrNameLst>
                                      </p:cBhvr>
                                      <p:to>
                                        <p:strVal val="visible"/>
                                      </p:to>
                                    </p:set>
                                    <p:animEffect transition="in" filter="dissolve">
                                      <p:cBhvr>
                                        <p:cTn id="136" dur="500"/>
                                        <p:tgtEl>
                                          <p:spTgt spid="1049">
                                            <p:txEl>
                                              <p:pRg st="2" end="2"/>
                                            </p:txEl>
                                          </p:spTgt>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1058"/>
                                        </p:tgtEl>
                                        <p:attrNameLst>
                                          <p:attrName>style.visibility</p:attrName>
                                        </p:attrNameLst>
                                      </p:cBhvr>
                                      <p:to>
                                        <p:strVal val="visible"/>
                                      </p:to>
                                    </p:set>
                                    <p:animEffect transition="in" filter="dissolve">
                                      <p:cBhvr>
                                        <p:cTn id="139" dur="500"/>
                                        <p:tgtEl>
                                          <p:spTgt spid="1058"/>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060"/>
                                        </p:tgtEl>
                                        <p:attrNameLst>
                                          <p:attrName>style.visibility</p:attrName>
                                        </p:attrNameLst>
                                      </p:cBhvr>
                                      <p:to>
                                        <p:strVal val="visible"/>
                                      </p:to>
                                    </p:set>
                                    <p:animEffect transition="in" filter="dissolve">
                                      <p:cBhvr>
                                        <p:cTn id="142" dur="500"/>
                                        <p:tgtEl>
                                          <p:spTgt spid="1060"/>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055"/>
                                        </p:tgtEl>
                                        <p:attrNameLst>
                                          <p:attrName>style.visibility</p:attrName>
                                        </p:attrNameLst>
                                      </p:cBhvr>
                                      <p:to>
                                        <p:strVal val="visible"/>
                                      </p:to>
                                    </p:set>
                                    <p:animEffect transition="in" filter="dissolve">
                                      <p:cBhvr>
                                        <p:cTn id="145" dur="500"/>
                                        <p:tgtEl>
                                          <p:spTgt spid="1055"/>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056"/>
                                        </p:tgtEl>
                                        <p:attrNameLst>
                                          <p:attrName>style.visibility</p:attrName>
                                        </p:attrNameLst>
                                      </p:cBhvr>
                                      <p:to>
                                        <p:strVal val="visible"/>
                                      </p:to>
                                    </p:set>
                                    <p:animEffect transition="in" filter="dissolve">
                                      <p:cBhvr>
                                        <p:cTn id="148" dur="500"/>
                                        <p:tgtEl>
                                          <p:spTgt spid="1056"/>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1057"/>
                                        </p:tgtEl>
                                        <p:attrNameLst>
                                          <p:attrName>style.visibility</p:attrName>
                                        </p:attrNameLst>
                                      </p:cBhvr>
                                      <p:to>
                                        <p:strVal val="visible"/>
                                      </p:to>
                                    </p:set>
                                    <p:animEffect transition="in" filter="dissolve">
                                      <p:cBhvr>
                                        <p:cTn id="151" dur="500"/>
                                        <p:tgtEl>
                                          <p:spTgt spid="1057"/>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xit" presetSubtype="0" fill="hold" grpId="1" nodeType="clickEffect">
                                  <p:stCondLst>
                                    <p:cond delay="0"/>
                                  </p:stCondLst>
                                  <p:childTnLst>
                                    <p:animEffect transition="out" filter="dissolve">
                                      <p:cBhvr>
                                        <p:cTn id="155" dur="500"/>
                                        <p:tgtEl>
                                          <p:spTgt spid="1058"/>
                                        </p:tgtEl>
                                      </p:cBhvr>
                                    </p:animEffect>
                                    <p:set>
                                      <p:cBhvr>
                                        <p:cTn id="156" dur="1" fill="hold">
                                          <p:stCondLst>
                                            <p:cond delay="499"/>
                                          </p:stCondLst>
                                        </p:cTn>
                                        <p:tgtEl>
                                          <p:spTgt spid="1058"/>
                                        </p:tgtEl>
                                        <p:attrNameLst>
                                          <p:attrName>style.visibility</p:attrName>
                                        </p:attrNameLst>
                                      </p:cBhvr>
                                      <p:to>
                                        <p:strVal val="hidden"/>
                                      </p:to>
                                    </p:set>
                                  </p:childTnLst>
                                </p:cTn>
                              </p:par>
                              <p:par>
                                <p:cTn id="157" presetID="9" presetClass="exit" presetSubtype="0" fill="hold" grpId="1" nodeType="withEffect">
                                  <p:stCondLst>
                                    <p:cond delay="0"/>
                                  </p:stCondLst>
                                  <p:childTnLst>
                                    <p:animEffect transition="out" filter="dissolve">
                                      <p:cBhvr>
                                        <p:cTn id="158" dur="500"/>
                                        <p:tgtEl>
                                          <p:spTgt spid="1060"/>
                                        </p:tgtEl>
                                      </p:cBhvr>
                                    </p:animEffect>
                                    <p:set>
                                      <p:cBhvr>
                                        <p:cTn id="159" dur="1" fill="hold">
                                          <p:stCondLst>
                                            <p:cond delay="499"/>
                                          </p:stCondLst>
                                        </p:cTn>
                                        <p:tgtEl>
                                          <p:spTgt spid="1060"/>
                                        </p:tgtEl>
                                        <p:attrNameLst>
                                          <p:attrName>style.visibility</p:attrName>
                                        </p:attrNameLst>
                                      </p:cBhvr>
                                      <p:to>
                                        <p:strVal val="hidden"/>
                                      </p:to>
                                    </p:set>
                                  </p:childTnLst>
                                </p:cTn>
                              </p:par>
                              <p:par>
                                <p:cTn id="160" presetID="1" presetClass="entr" presetSubtype="0" fill="hold" nodeType="withEffect">
                                  <p:stCondLst>
                                    <p:cond delay="0"/>
                                  </p:stCondLst>
                                  <p:childTnLst>
                                    <p:set>
                                      <p:cBhvr>
                                        <p:cTn id="161" dur="1" fill="hold">
                                          <p:stCondLst>
                                            <p:cond delay="0"/>
                                          </p:stCondLst>
                                        </p:cTn>
                                        <p:tgtEl>
                                          <p:spTgt spid="1049">
                                            <p:txEl>
                                              <p:pRg st="3" end="3"/>
                                            </p:txEl>
                                          </p:spTgt>
                                        </p:tgtEl>
                                        <p:attrNameLst>
                                          <p:attrName>style.visibility</p:attrName>
                                        </p:attrNameLst>
                                      </p:cBhvr>
                                      <p:to>
                                        <p:strVal val="visible"/>
                                      </p:to>
                                    </p:set>
                                  </p:childTnLst>
                                </p:cTn>
                              </p:par>
                              <p:par>
                                <p:cTn id="162" presetID="9" presetClass="entr" presetSubtype="0" fill="hold" grpId="0" nodeType="withEffect">
                                  <p:stCondLst>
                                    <p:cond delay="0"/>
                                  </p:stCondLst>
                                  <p:childTnLst>
                                    <p:set>
                                      <p:cBhvr>
                                        <p:cTn id="163" dur="1" fill="hold">
                                          <p:stCondLst>
                                            <p:cond delay="0"/>
                                          </p:stCondLst>
                                        </p:cTn>
                                        <p:tgtEl>
                                          <p:spTgt spid="1061"/>
                                        </p:tgtEl>
                                        <p:attrNameLst>
                                          <p:attrName>style.visibility</p:attrName>
                                        </p:attrNameLst>
                                      </p:cBhvr>
                                      <p:to>
                                        <p:strVal val="visible"/>
                                      </p:to>
                                    </p:set>
                                    <p:animEffect transition="in" filter="dissolve">
                                      <p:cBhvr>
                                        <p:cTn id="164" dur="500"/>
                                        <p:tgtEl>
                                          <p:spTgt spid="1061"/>
                                        </p:tgtEl>
                                      </p:cBhvr>
                                    </p:animEffect>
                                  </p:childTnLst>
                                </p:cTn>
                              </p:par>
                              <p:par>
                                <p:cTn id="165" presetID="9" presetClass="entr" presetSubtype="0" fill="hold" grpId="0" nodeType="withEffect">
                                  <p:stCondLst>
                                    <p:cond delay="0"/>
                                  </p:stCondLst>
                                  <p:childTnLst>
                                    <p:set>
                                      <p:cBhvr>
                                        <p:cTn id="166" dur="1" fill="hold">
                                          <p:stCondLst>
                                            <p:cond delay="0"/>
                                          </p:stCondLst>
                                        </p:cTn>
                                        <p:tgtEl>
                                          <p:spTgt spid="1062"/>
                                        </p:tgtEl>
                                        <p:attrNameLst>
                                          <p:attrName>style.visibility</p:attrName>
                                        </p:attrNameLst>
                                      </p:cBhvr>
                                      <p:to>
                                        <p:strVal val="visible"/>
                                      </p:to>
                                    </p:set>
                                    <p:animEffect transition="in" filter="dissolve">
                                      <p:cBhvr>
                                        <p:cTn id="167" dur="500"/>
                                        <p:tgtEl>
                                          <p:spTgt spid="1062"/>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3" nodeType="clickEffect">
                                  <p:stCondLst>
                                    <p:cond delay="0"/>
                                  </p:stCondLst>
                                  <p:childTnLst>
                                    <p:animEffect transition="out" filter="dissolve">
                                      <p:cBhvr>
                                        <p:cTn id="171" dur="500"/>
                                        <p:tgtEl>
                                          <p:spTgt spid="1055"/>
                                        </p:tgtEl>
                                      </p:cBhvr>
                                    </p:animEffect>
                                    <p:set>
                                      <p:cBhvr>
                                        <p:cTn id="172" dur="1" fill="hold">
                                          <p:stCondLst>
                                            <p:cond delay="499"/>
                                          </p:stCondLst>
                                        </p:cTn>
                                        <p:tgtEl>
                                          <p:spTgt spid="1055"/>
                                        </p:tgtEl>
                                        <p:attrNameLst>
                                          <p:attrName>style.visibility</p:attrName>
                                        </p:attrNameLst>
                                      </p:cBhvr>
                                      <p:to>
                                        <p:strVal val="hidden"/>
                                      </p:to>
                                    </p:set>
                                  </p:childTnLst>
                                </p:cTn>
                              </p:par>
                              <p:par>
                                <p:cTn id="173" presetID="9" presetClass="exit" presetSubtype="0" fill="hold" grpId="3" nodeType="withEffect">
                                  <p:stCondLst>
                                    <p:cond delay="0"/>
                                  </p:stCondLst>
                                  <p:childTnLst>
                                    <p:animEffect transition="out" filter="dissolve">
                                      <p:cBhvr>
                                        <p:cTn id="174" dur="500"/>
                                        <p:tgtEl>
                                          <p:spTgt spid="1056"/>
                                        </p:tgtEl>
                                      </p:cBhvr>
                                    </p:animEffect>
                                    <p:set>
                                      <p:cBhvr>
                                        <p:cTn id="175" dur="1" fill="hold">
                                          <p:stCondLst>
                                            <p:cond delay="499"/>
                                          </p:stCondLst>
                                        </p:cTn>
                                        <p:tgtEl>
                                          <p:spTgt spid="1056"/>
                                        </p:tgtEl>
                                        <p:attrNameLst>
                                          <p:attrName>style.visibility</p:attrName>
                                        </p:attrNameLst>
                                      </p:cBhvr>
                                      <p:to>
                                        <p:strVal val="hidden"/>
                                      </p:to>
                                    </p:set>
                                  </p:childTnLst>
                                </p:cTn>
                              </p:par>
                              <p:par>
                                <p:cTn id="176" presetID="9" presetClass="exit" presetSubtype="0" fill="hold" grpId="3" nodeType="withEffect">
                                  <p:stCondLst>
                                    <p:cond delay="0"/>
                                  </p:stCondLst>
                                  <p:childTnLst>
                                    <p:animEffect transition="out" filter="dissolve">
                                      <p:cBhvr>
                                        <p:cTn id="177" dur="500"/>
                                        <p:tgtEl>
                                          <p:spTgt spid="1057"/>
                                        </p:tgtEl>
                                      </p:cBhvr>
                                    </p:animEffect>
                                    <p:set>
                                      <p:cBhvr>
                                        <p:cTn id="178" dur="1" fill="hold">
                                          <p:stCondLst>
                                            <p:cond delay="499"/>
                                          </p:stCondLst>
                                        </p:cTn>
                                        <p:tgtEl>
                                          <p:spTgt spid="1057"/>
                                        </p:tgtEl>
                                        <p:attrNameLst>
                                          <p:attrName>style.visibility</p:attrName>
                                        </p:attrNameLst>
                                      </p:cBhvr>
                                      <p:to>
                                        <p:strVal val="hidden"/>
                                      </p:to>
                                    </p:set>
                                  </p:childTnLst>
                                </p:cTn>
                              </p:par>
                              <p:par>
                                <p:cTn id="179" presetID="9" presetClass="exit" presetSubtype="0" fill="hold" grpId="1" nodeType="withEffect">
                                  <p:stCondLst>
                                    <p:cond delay="0"/>
                                  </p:stCondLst>
                                  <p:childTnLst>
                                    <p:animEffect transition="out" filter="dissolve">
                                      <p:cBhvr>
                                        <p:cTn id="180" dur="500"/>
                                        <p:tgtEl>
                                          <p:spTgt spid="1061"/>
                                        </p:tgtEl>
                                      </p:cBhvr>
                                    </p:animEffect>
                                    <p:set>
                                      <p:cBhvr>
                                        <p:cTn id="181" dur="1" fill="hold">
                                          <p:stCondLst>
                                            <p:cond delay="499"/>
                                          </p:stCondLst>
                                        </p:cTn>
                                        <p:tgtEl>
                                          <p:spTgt spid="1061"/>
                                        </p:tgtEl>
                                        <p:attrNameLst>
                                          <p:attrName>style.visibility</p:attrName>
                                        </p:attrNameLst>
                                      </p:cBhvr>
                                      <p:to>
                                        <p:strVal val="hidden"/>
                                      </p:to>
                                    </p:set>
                                  </p:childTnLst>
                                </p:cTn>
                              </p:par>
                              <p:par>
                                <p:cTn id="182" presetID="9" presetClass="exit" presetSubtype="0" fill="hold" grpId="1" nodeType="withEffect">
                                  <p:stCondLst>
                                    <p:cond delay="0"/>
                                  </p:stCondLst>
                                  <p:childTnLst>
                                    <p:animEffect transition="out" filter="dissolve">
                                      <p:cBhvr>
                                        <p:cTn id="183" dur="500"/>
                                        <p:tgtEl>
                                          <p:spTgt spid="1062"/>
                                        </p:tgtEl>
                                      </p:cBhvr>
                                    </p:animEffect>
                                    <p:set>
                                      <p:cBhvr>
                                        <p:cTn id="184" dur="1" fill="hold">
                                          <p:stCondLst>
                                            <p:cond delay="499"/>
                                          </p:stCondLst>
                                        </p:cTn>
                                        <p:tgtEl>
                                          <p:spTgt spid="1062"/>
                                        </p:tgtEl>
                                        <p:attrNameLst>
                                          <p:attrName>style.visibility</p:attrName>
                                        </p:attrNameLst>
                                      </p:cBhvr>
                                      <p:to>
                                        <p:strVal val="hidden"/>
                                      </p:to>
                                    </p:set>
                                  </p:childTnLst>
                                </p:cTn>
                              </p:par>
                              <p:par>
                                <p:cTn id="185" presetID="9" presetClass="entr" presetSubtype="0" fill="hold" nodeType="withEffect">
                                  <p:stCondLst>
                                    <p:cond delay="0"/>
                                  </p:stCondLst>
                                  <p:childTnLst>
                                    <p:set>
                                      <p:cBhvr>
                                        <p:cTn id="186" dur="1" fill="hold">
                                          <p:stCondLst>
                                            <p:cond delay="0"/>
                                          </p:stCondLst>
                                        </p:cTn>
                                        <p:tgtEl>
                                          <p:spTgt spid="1078"/>
                                        </p:tgtEl>
                                        <p:attrNameLst>
                                          <p:attrName>style.visibility</p:attrName>
                                        </p:attrNameLst>
                                      </p:cBhvr>
                                      <p:to>
                                        <p:strVal val="visible"/>
                                      </p:to>
                                    </p:set>
                                    <p:animEffect transition="in" filter="dissolve">
                                      <p:cBhvr>
                                        <p:cTn id="187" dur="500"/>
                                        <p:tgtEl>
                                          <p:spTgt spid="1078"/>
                                        </p:tgtEl>
                                      </p:cBhvr>
                                    </p:animEffect>
                                  </p:childTnLst>
                                </p:cTn>
                              </p:par>
                              <p:par>
                                <p:cTn id="188" presetID="9" presetClass="entr" presetSubtype="0" fill="hold" grpId="0" nodeType="withEffect">
                                  <p:stCondLst>
                                    <p:cond delay="0"/>
                                  </p:stCondLst>
                                  <p:childTnLst>
                                    <p:set>
                                      <p:cBhvr>
                                        <p:cTn id="189" dur="1" fill="hold">
                                          <p:stCondLst>
                                            <p:cond delay="0"/>
                                          </p:stCondLst>
                                        </p:cTn>
                                        <p:tgtEl>
                                          <p:spTgt spid="1081"/>
                                        </p:tgtEl>
                                        <p:attrNameLst>
                                          <p:attrName>style.visibility</p:attrName>
                                        </p:attrNameLst>
                                      </p:cBhvr>
                                      <p:to>
                                        <p:strVal val="visible"/>
                                      </p:to>
                                    </p:set>
                                    <p:animEffect transition="in" filter="dissolve">
                                      <p:cBhvr>
                                        <p:cTn id="190" dur="500"/>
                                        <p:tgtEl>
                                          <p:spTgt spid="1081"/>
                                        </p:tgtEl>
                                      </p:cBhvr>
                                    </p:animEffect>
                                  </p:childTnLst>
                                </p:cTn>
                              </p:par>
                              <p:par>
                                <p:cTn id="191" presetID="9" presetClass="entr" presetSubtype="0" fill="hold" grpId="0" nodeType="withEffect">
                                  <p:stCondLst>
                                    <p:cond delay="0"/>
                                  </p:stCondLst>
                                  <p:childTnLst>
                                    <p:set>
                                      <p:cBhvr>
                                        <p:cTn id="192" dur="1" fill="hold">
                                          <p:stCondLst>
                                            <p:cond delay="0"/>
                                          </p:stCondLst>
                                        </p:cTn>
                                        <p:tgtEl>
                                          <p:spTgt spid="1082"/>
                                        </p:tgtEl>
                                        <p:attrNameLst>
                                          <p:attrName>style.visibility</p:attrName>
                                        </p:attrNameLst>
                                      </p:cBhvr>
                                      <p:to>
                                        <p:strVal val="visible"/>
                                      </p:to>
                                    </p:set>
                                    <p:animEffect transition="in" filter="dissolve">
                                      <p:cBhvr>
                                        <p:cTn id="193" dur="500"/>
                                        <p:tgtEl>
                                          <p:spTgt spid="1082"/>
                                        </p:tgtEl>
                                      </p:cBhvr>
                                    </p:animEffect>
                                  </p:childTnLst>
                                </p:cTn>
                              </p:par>
                              <p:par>
                                <p:cTn id="194" presetID="9" presetClass="entr" presetSubtype="0" fill="hold" grpId="0" nodeType="withEffect">
                                  <p:stCondLst>
                                    <p:cond delay="0"/>
                                  </p:stCondLst>
                                  <p:childTnLst>
                                    <p:set>
                                      <p:cBhvr>
                                        <p:cTn id="195" dur="1" fill="hold">
                                          <p:stCondLst>
                                            <p:cond delay="0"/>
                                          </p:stCondLst>
                                        </p:cTn>
                                        <p:tgtEl>
                                          <p:spTgt spid="1083"/>
                                        </p:tgtEl>
                                        <p:attrNameLst>
                                          <p:attrName>style.visibility</p:attrName>
                                        </p:attrNameLst>
                                      </p:cBhvr>
                                      <p:to>
                                        <p:strVal val="visible"/>
                                      </p:to>
                                    </p:set>
                                    <p:animEffect transition="in" filter="dissolve">
                                      <p:cBhvr>
                                        <p:cTn id="196" dur="500"/>
                                        <p:tgtEl>
                                          <p:spTgt spid="1083"/>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107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grpId="0" nodeType="clickEffect">
                                  <p:stCondLst>
                                    <p:cond delay="0"/>
                                  </p:stCondLst>
                                  <p:childTnLst>
                                    <p:set>
                                      <p:cBhvr>
                                        <p:cTn id="204" dur="1" fill="hold">
                                          <p:stCondLst>
                                            <p:cond delay="0"/>
                                          </p:stCondLst>
                                        </p:cTn>
                                        <p:tgtEl>
                                          <p:spTgt spid="1087"/>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086"/>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88"/>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088">
                                            <p:txEl>
                                              <p:pRg st="0" end="0"/>
                                            </p:txEl>
                                          </p:spTgt>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10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animBg="1"/>
      <p:bldP spid="16" grpId="0"/>
      <p:bldP spid="19" grpId="0" animBg="1"/>
      <p:bldP spid="20" grpId="0" animBg="1"/>
      <p:bldP spid="21" grpId="0" animBg="1"/>
      <p:bldP spid="22" grpId="0" animBg="1"/>
      <p:bldP spid="23" grpId="0" animBg="1"/>
      <p:bldP spid="24" grpId="0"/>
      <p:bldP spid="25" grpId="0"/>
      <p:bldP spid="28" grpId="0" animBg="1"/>
      <p:bldP spid="29" grpId="0"/>
      <p:bldP spid="30" grpId="0" animBg="1"/>
      <p:bldP spid="31" grpId="0"/>
      <p:bldP spid="32" grpId="0" animBg="1"/>
      <p:bldP spid="33" grpId="0" animBg="1"/>
      <p:bldP spid="34" grpId="0" animBg="1"/>
      <p:bldP spid="48" grpId="0" animBg="1"/>
      <p:bldP spid="49" grpId="0" animBg="1"/>
      <p:bldP spid="50" grpId="0" animBg="1"/>
      <p:bldP spid="51" grpId="0" animBg="1"/>
      <p:bldP spid="52" grpId="0" animBg="1"/>
      <p:bldP spid="58" grpId="0" animBg="1"/>
      <p:bldP spid="1033" grpId="0" animBg="1"/>
      <p:bldP spid="1038" grpId="0"/>
      <p:bldP spid="1038" grpId="1"/>
      <p:bldP spid="1039" grpId="0"/>
      <p:bldP spid="1039" grpId="1"/>
      <p:bldP spid="1040" grpId="0"/>
      <p:bldP spid="1041" grpId="0" animBg="1"/>
      <p:bldP spid="1042" grpId="0"/>
      <p:bldP spid="1043" grpId="0" animBg="1"/>
      <p:bldP spid="1045" grpId="0" animBg="1"/>
      <p:bldP spid="1046" grpId="0" animBg="1"/>
      <p:bldP spid="1047" grpId="0"/>
      <p:bldP spid="1048" grpId="0" animBg="1"/>
      <p:bldP spid="1049" grpId="0" animBg="1"/>
      <p:bldP spid="1051" grpId="0" animBg="1"/>
      <p:bldP spid="1051" grpId="1" animBg="1"/>
      <p:bldP spid="1053" grpId="0" animBg="1"/>
      <p:bldP spid="1053" grpId="1" animBg="1"/>
      <p:bldP spid="1054" grpId="0" animBg="1"/>
      <p:bldP spid="1054" grpId="1" animBg="1"/>
      <p:bldP spid="1055" grpId="0" animBg="1"/>
      <p:bldP spid="1055" grpId="3" animBg="1"/>
      <p:bldP spid="1056" grpId="0" animBg="1"/>
      <p:bldP spid="1056" grpId="3" animBg="1"/>
      <p:bldP spid="1057" grpId="0" animBg="1"/>
      <p:bldP spid="1057" grpId="3" animBg="1"/>
      <p:bldP spid="1058" grpId="0" animBg="1"/>
      <p:bldP spid="1058" grpId="1" animBg="1"/>
      <p:bldP spid="1060" grpId="0" animBg="1"/>
      <p:bldP spid="1060" grpId="1" animBg="1"/>
      <p:bldP spid="1061" grpId="0" animBg="1"/>
      <p:bldP spid="1061" grpId="1" animBg="1"/>
      <p:bldP spid="1062" grpId="0" animBg="1"/>
      <p:bldP spid="1062" grpId="1" animBg="1"/>
      <p:bldP spid="1079" grpId="0" animBg="1"/>
      <p:bldP spid="1081" grpId="0" animBg="1"/>
      <p:bldP spid="1082" grpId="0" animBg="1"/>
      <p:bldP spid="1083" grpId="0" animBg="1"/>
      <p:bldP spid="1086" grpId="0" animBg="1"/>
      <p:bldP spid="1087" grpId="0" animBg="1"/>
      <p:bldP spid="10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6BE35-190A-EEFB-7B7A-C3BC0CB96C3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CEFC523C-DEAB-6C3E-188F-C1016411242F}"/>
                  </a:ext>
                </a:extLst>
              </p:cNvPr>
              <p:cNvSpPr txBox="1">
                <a:spLocks/>
              </p:cNvSpPr>
              <p:nvPr/>
            </p:nvSpPr>
            <p:spPr>
              <a:xfrm>
                <a:off x="481348" y="2766218"/>
                <a:ext cx="11229304" cy="1325563"/>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6">
                        <a:lumMod val="50000"/>
                      </a:schemeClr>
                    </a:solidFill>
                  </a:rPr>
                  <a:t>Fixing Issue: </a:t>
                </a:r>
                <a:r>
                  <a:rPr lang="en-US" sz="4400" dirty="0">
                    <a:solidFill>
                      <a:schemeClr val="accent6">
                        <a:lumMod val="50000"/>
                      </a:schemeClr>
                    </a:solidFill>
                  </a:rPr>
                  <a:t>Evaluate a function different from </a:t>
                </a:r>
                <a14:m>
                  <m:oMath xmlns:m="http://schemas.openxmlformats.org/officeDocument/2006/math">
                    <m:r>
                      <a:rPr lang="en-US" sz="4400" b="0" i="1" dirty="0" smtClean="0">
                        <a:solidFill>
                          <a:schemeClr val="accent6">
                            <a:lumMod val="50000"/>
                          </a:schemeClr>
                        </a:solidFill>
                        <a:latin typeface="Cambria Math" panose="02040503050406030204" pitchFamily="18" charset="0"/>
                      </a:rPr>
                      <m:t>𝑓</m:t>
                    </m:r>
                  </m:oMath>
                </a14:m>
                <a:endParaRPr lang="en-US" dirty="0">
                  <a:solidFill>
                    <a:schemeClr val="accent6">
                      <a:lumMod val="50000"/>
                    </a:schemeClr>
                  </a:solidFill>
                </a:endParaRPr>
              </a:p>
            </p:txBody>
          </p:sp>
        </mc:Choice>
        <mc:Fallback xmlns="">
          <p:sp>
            <p:nvSpPr>
              <p:cNvPr id="5" name="Title 1">
                <a:extLst>
                  <a:ext uri="{FF2B5EF4-FFF2-40B4-BE49-F238E27FC236}">
                    <a16:creationId xmlns:a16="http://schemas.microsoft.com/office/drawing/2014/main" id="{CEFC523C-DEAB-6C3E-188F-C1016411242F}"/>
                  </a:ext>
                </a:extLst>
              </p:cNvPr>
              <p:cNvSpPr txBox="1">
                <a:spLocks noRot="1" noChangeAspect="1" noMove="1" noResize="1" noEditPoints="1" noAdjustHandles="1" noChangeArrowheads="1" noChangeShapeType="1" noTextEdit="1"/>
              </p:cNvSpPr>
              <p:nvPr/>
            </p:nvSpPr>
            <p:spPr>
              <a:xfrm>
                <a:off x="481348" y="2766218"/>
                <a:ext cx="11229304" cy="1325563"/>
              </a:xfrm>
              <a:prstGeom prst="rect">
                <a:avLst/>
              </a:prstGeom>
              <a:blipFill>
                <a:blip r:embed="rId2"/>
                <a:stretch>
                  <a:fillRect l="-789"/>
                </a:stretch>
              </a:blipFill>
            </p:spPr>
            <p:txBody>
              <a:bodyPr/>
              <a:lstStyle/>
              <a:p>
                <a:r>
                  <a:rPr lang="en-US">
                    <a:noFill/>
                  </a:rPr>
                  <a:t> </a:t>
                </a:r>
              </a:p>
            </p:txBody>
          </p:sp>
        </mc:Fallback>
      </mc:AlternateContent>
    </p:spTree>
    <p:extLst>
      <p:ext uri="{BB962C8B-B14F-4D97-AF65-F5344CB8AC3E}">
        <p14:creationId xmlns:p14="http://schemas.microsoft.com/office/powerpoint/2010/main" val="110294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6B68-EB42-6887-0029-D15BCD1777F3}"/>
              </a:ext>
            </a:extLst>
          </p:cNvPr>
          <p:cNvSpPr>
            <a:spLocks noGrp="1"/>
          </p:cNvSpPr>
          <p:nvPr>
            <p:ph type="title"/>
          </p:nvPr>
        </p:nvSpPr>
        <p:spPr>
          <a:xfrm>
            <a:off x="838200" y="-218769"/>
            <a:ext cx="10515600" cy="1325563"/>
          </a:xfrm>
        </p:spPr>
        <p:txBody>
          <a:bodyPr>
            <a:normAutofit/>
          </a:bodyPr>
          <a:lstStyle/>
          <a:p>
            <a:r>
              <a:rPr lang="en-US" sz="3600" dirty="0"/>
              <a:t>Probabilistically Checkable Proofs of Proximity (PCPPs)</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DADF69E-D076-DAC0-53FB-A9EE9A36D0C3}"/>
                  </a:ext>
                </a:extLst>
              </p:cNvPr>
              <p:cNvSpPr/>
              <p:nvPr/>
            </p:nvSpPr>
            <p:spPr>
              <a:xfrm>
                <a:off x="1449034" y="940746"/>
                <a:ext cx="1712052" cy="9093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sz="1400" dirty="0"/>
                  <a:t>Input: </a:t>
                </a:r>
              </a:p>
              <a:p>
                <a:pPr marL="285750" indent="-285750">
                  <a:buFont typeface="Arial" panose="020B0604020202020204" pitchFamily="34" charset="0"/>
                  <a:buChar char="•"/>
                </a:pPr>
                <a:r>
                  <a:rPr lang="en-US" sz="1400" dirty="0"/>
                  <a:t>Input </a:t>
                </a:r>
                <a14:m>
                  <m:oMath xmlns:m="http://schemas.openxmlformats.org/officeDocument/2006/math">
                    <m:r>
                      <a:rPr lang="en-US" sz="1400" i="1" dirty="0" smtClean="0">
                        <a:latin typeface="Cambria Math" panose="02040503050406030204" pitchFamily="18" charset="0"/>
                      </a:rPr>
                      <m:t>𝑥</m:t>
                    </m:r>
                  </m:oMath>
                </a14:m>
                <a:endParaRPr lang="en-US" sz="1400" dirty="0"/>
              </a:p>
              <a:p>
                <a:pPr marL="285750" indent="-285750">
                  <a:buFont typeface="Arial" panose="020B0604020202020204" pitchFamily="34" charset="0"/>
                  <a:buChar char="•"/>
                </a:pPr>
                <a:r>
                  <a:rPr lang="en-US" sz="1400" dirty="0"/>
                  <a:t>Witness </a:t>
                </a:r>
                <a14:m>
                  <m:oMath xmlns:m="http://schemas.openxmlformats.org/officeDocument/2006/math">
                    <m:r>
                      <a:rPr lang="en-US" sz="1400" i="1" dirty="0" smtClean="0">
                        <a:latin typeface="Cambria Math" panose="02040503050406030204" pitchFamily="18" charset="0"/>
                      </a:rPr>
                      <m:t>𝑤</m:t>
                    </m:r>
                  </m:oMath>
                </a14:m>
                <a:endParaRPr lang="en-US" sz="1400" dirty="0"/>
              </a:p>
            </p:txBody>
          </p:sp>
        </mc:Choice>
        <mc:Fallback xmlns="">
          <p:sp>
            <p:nvSpPr>
              <p:cNvPr id="6" name="Rectangle 5">
                <a:extLst>
                  <a:ext uri="{FF2B5EF4-FFF2-40B4-BE49-F238E27FC236}">
                    <a16:creationId xmlns:a16="http://schemas.microsoft.com/office/drawing/2014/main" id="{9DADF69E-D076-DAC0-53FB-A9EE9A36D0C3}"/>
                  </a:ext>
                </a:extLst>
              </p:cNvPr>
              <p:cNvSpPr>
                <a:spLocks noRot="1" noChangeAspect="1" noMove="1" noResize="1" noEditPoints="1" noAdjustHandles="1" noChangeArrowheads="1" noChangeShapeType="1" noTextEdit="1"/>
              </p:cNvSpPr>
              <p:nvPr/>
            </p:nvSpPr>
            <p:spPr>
              <a:xfrm>
                <a:off x="1449034" y="940746"/>
                <a:ext cx="1712052" cy="909392"/>
              </a:xfrm>
              <a:prstGeom prst="rect">
                <a:avLst/>
              </a:prstGeom>
              <a:blipFill>
                <a:blip r:embed="rId6"/>
                <a:stretch>
                  <a:fillRect l="-730"/>
                </a:stretch>
              </a:blipFill>
            </p:spPr>
            <p:txBody>
              <a:bodyPr/>
              <a:lstStyle/>
              <a:p>
                <a:r>
                  <a:rPr lang="en-US">
                    <a:noFill/>
                  </a:rPr>
                  <a:t> </a:t>
                </a:r>
              </a:p>
            </p:txBody>
          </p:sp>
        </mc:Fallback>
      </mc:AlternateContent>
      <p:graphicFrame>
        <p:nvGraphicFramePr>
          <p:cNvPr id="10" name="Table 8">
            <a:extLst>
              <a:ext uri="{FF2B5EF4-FFF2-40B4-BE49-F238E27FC236}">
                <a16:creationId xmlns:a16="http://schemas.microsoft.com/office/drawing/2014/main" id="{A42F91DB-4683-FEF7-0BC4-589ECF58B146}"/>
              </a:ext>
            </a:extLst>
          </p:cNvPr>
          <p:cNvGraphicFramePr>
            <a:graphicFrameLocks noGrp="1"/>
          </p:cNvGraphicFramePr>
          <p:nvPr/>
        </p:nvGraphicFramePr>
        <p:xfrm>
          <a:off x="3354671" y="2772123"/>
          <a:ext cx="5939830" cy="367747"/>
        </p:xfrm>
        <a:graphic>
          <a:graphicData uri="http://schemas.openxmlformats.org/drawingml/2006/table">
            <a:tbl>
              <a:tblPr firstRow="1" bandRow="1">
                <a:tableStyleId>{5940675A-B579-460E-94D1-54222C63F5DA}</a:tableStyleId>
              </a:tblPr>
              <a:tblGrid>
                <a:gridCol w="593983">
                  <a:extLst>
                    <a:ext uri="{9D8B030D-6E8A-4147-A177-3AD203B41FA5}">
                      <a16:colId xmlns:a16="http://schemas.microsoft.com/office/drawing/2014/main" val="2881341600"/>
                    </a:ext>
                  </a:extLst>
                </a:gridCol>
                <a:gridCol w="593983">
                  <a:extLst>
                    <a:ext uri="{9D8B030D-6E8A-4147-A177-3AD203B41FA5}">
                      <a16:colId xmlns:a16="http://schemas.microsoft.com/office/drawing/2014/main" val="2938819632"/>
                    </a:ext>
                  </a:extLst>
                </a:gridCol>
                <a:gridCol w="593983">
                  <a:extLst>
                    <a:ext uri="{9D8B030D-6E8A-4147-A177-3AD203B41FA5}">
                      <a16:colId xmlns:a16="http://schemas.microsoft.com/office/drawing/2014/main" val="3909217177"/>
                    </a:ext>
                  </a:extLst>
                </a:gridCol>
                <a:gridCol w="593983">
                  <a:extLst>
                    <a:ext uri="{9D8B030D-6E8A-4147-A177-3AD203B41FA5}">
                      <a16:colId xmlns:a16="http://schemas.microsoft.com/office/drawing/2014/main" val="219484760"/>
                    </a:ext>
                  </a:extLst>
                </a:gridCol>
                <a:gridCol w="593983">
                  <a:extLst>
                    <a:ext uri="{9D8B030D-6E8A-4147-A177-3AD203B41FA5}">
                      <a16:colId xmlns:a16="http://schemas.microsoft.com/office/drawing/2014/main" val="65456216"/>
                    </a:ext>
                  </a:extLst>
                </a:gridCol>
                <a:gridCol w="593983">
                  <a:extLst>
                    <a:ext uri="{9D8B030D-6E8A-4147-A177-3AD203B41FA5}">
                      <a16:colId xmlns:a16="http://schemas.microsoft.com/office/drawing/2014/main" val="3923616971"/>
                    </a:ext>
                  </a:extLst>
                </a:gridCol>
                <a:gridCol w="593983">
                  <a:extLst>
                    <a:ext uri="{9D8B030D-6E8A-4147-A177-3AD203B41FA5}">
                      <a16:colId xmlns:a16="http://schemas.microsoft.com/office/drawing/2014/main" val="276147149"/>
                    </a:ext>
                  </a:extLst>
                </a:gridCol>
                <a:gridCol w="593983">
                  <a:extLst>
                    <a:ext uri="{9D8B030D-6E8A-4147-A177-3AD203B41FA5}">
                      <a16:colId xmlns:a16="http://schemas.microsoft.com/office/drawing/2014/main" val="2452585352"/>
                    </a:ext>
                  </a:extLst>
                </a:gridCol>
                <a:gridCol w="593983">
                  <a:extLst>
                    <a:ext uri="{9D8B030D-6E8A-4147-A177-3AD203B41FA5}">
                      <a16:colId xmlns:a16="http://schemas.microsoft.com/office/drawing/2014/main" val="581724994"/>
                    </a:ext>
                  </a:extLst>
                </a:gridCol>
                <a:gridCol w="593983">
                  <a:extLst>
                    <a:ext uri="{9D8B030D-6E8A-4147-A177-3AD203B41FA5}">
                      <a16:colId xmlns:a16="http://schemas.microsoft.com/office/drawing/2014/main" val="1104093731"/>
                    </a:ext>
                  </a:extLst>
                </a:gridCol>
              </a:tblGrid>
              <a:tr h="367747">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E9206FC-B27F-53BE-3A1F-6986B1924153}"/>
                  </a:ext>
                </a:extLst>
              </p:cNvPr>
              <p:cNvSpPr txBox="1"/>
              <p:nvPr/>
            </p:nvSpPr>
            <p:spPr>
              <a:xfrm>
                <a:off x="318737" y="2436373"/>
                <a:ext cx="1879414" cy="3099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dirty="0">
                    <a:solidFill>
                      <a:schemeClr val="tx1"/>
                    </a:solidFill>
                  </a:rPr>
                  <a:t>Compute </a:t>
                </a:r>
                <a14:m>
                  <m:oMath xmlns:m="http://schemas.openxmlformats.org/officeDocument/2006/math">
                    <m:r>
                      <a:rPr lang="en-US" sz="1400" i="1" dirty="0" smtClean="0">
                        <a:solidFill>
                          <a:schemeClr val="tx1"/>
                        </a:solidFill>
                        <a:latin typeface="Cambria Math" panose="02040503050406030204" pitchFamily="18" charset="0"/>
                      </a:rPr>
                      <m:t>𝐸𝑛𝑐</m:t>
                    </m:r>
                    <m:r>
                      <a:rPr lang="en-US" sz="1400" i="1" dirty="0" smtClean="0">
                        <a:solidFill>
                          <a:schemeClr val="tx1"/>
                        </a:solidFill>
                        <a:latin typeface="Cambria Math" panose="02040503050406030204" pitchFamily="18" charset="0"/>
                      </a:rPr>
                      <m:t>(</m:t>
                    </m:r>
                    <m:r>
                      <a:rPr lang="en-US" sz="1400" i="1" dirty="0" smtClean="0">
                        <a:solidFill>
                          <a:schemeClr val="tx1"/>
                        </a:solidFill>
                        <a:latin typeface="Cambria Math" panose="02040503050406030204" pitchFamily="18" charset="0"/>
                      </a:rPr>
                      <m:t>𝑥</m:t>
                    </m:r>
                    <m:r>
                      <a:rPr lang="en-US" sz="1400" i="1" dirty="0" smtClean="0">
                        <a:solidFill>
                          <a:schemeClr val="tx1"/>
                        </a:solidFill>
                        <a:latin typeface="Cambria Math" panose="02040503050406030204" pitchFamily="18" charset="0"/>
                      </a:rPr>
                      <m:t>)</m:t>
                    </m:r>
                  </m:oMath>
                </a14:m>
                <a:endParaRPr lang="en-US" sz="1400" dirty="0">
                  <a:solidFill>
                    <a:schemeClr val="tx1"/>
                  </a:solidFill>
                </a:endParaRPr>
              </a:p>
            </p:txBody>
          </p:sp>
        </mc:Choice>
        <mc:Fallback xmlns="">
          <p:sp>
            <p:nvSpPr>
              <p:cNvPr id="12" name="TextBox 11">
                <a:extLst>
                  <a:ext uri="{FF2B5EF4-FFF2-40B4-BE49-F238E27FC236}">
                    <a16:creationId xmlns:a16="http://schemas.microsoft.com/office/drawing/2014/main" id="{0E9206FC-B27F-53BE-3A1F-6986B1924153}"/>
                  </a:ext>
                </a:extLst>
              </p:cNvPr>
              <p:cNvSpPr txBox="1">
                <a:spLocks noRot="1" noChangeAspect="1" noMove="1" noResize="1" noEditPoints="1" noAdjustHandles="1" noChangeArrowheads="1" noChangeShapeType="1" noTextEdit="1"/>
              </p:cNvSpPr>
              <p:nvPr/>
            </p:nvSpPr>
            <p:spPr>
              <a:xfrm>
                <a:off x="318737" y="2436373"/>
                <a:ext cx="1879414" cy="309924"/>
              </a:xfrm>
              <a:prstGeom prst="rect">
                <a:avLst/>
              </a:prstGeom>
              <a:blipFill>
                <a:blip r:embed="rId7"/>
                <a:stretch>
                  <a:fillRect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4CEB855-FE7D-4462-055E-C074E47B6F07}"/>
                  </a:ext>
                </a:extLst>
              </p:cNvPr>
              <p:cNvSpPr txBox="1"/>
              <p:nvPr/>
            </p:nvSpPr>
            <p:spPr>
              <a:xfrm>
                <a:off x="2768799" y="2775220"/>
                <a:ext cx="3922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𝑋</m:t>
                      </m:r>
                    </m:oMath>
                  </m:oMathPara>
                </a14:m>
                <a:endParaRPr lang="en-US" dirty="0"/>
              </a:p>
            </p:txBody>
          </p:sp>
        </mc:Choice>
        <mc:Fallback xmlns="">
          <p:sp>
            <p:nvSpPr>
              <p:cNvPr id="13" name="TextBox 12">
                <a:extLst>
                  <a:ext uri="{FF2B5EF4-FFF2-40B4-BE49-F238E27FC236}">
                    <a16:creationId xmlns:a16="http://schemas.microsoft.com/office/drawing/2014/main" id="{E4CEB855-FE7D-4462-055E-C074E47B6F07}"/>
                  </a:ext>
                </a:extLst>
              </p:cNvPr>
              <p:cNvSpPr txBox="1">
                <a:spLocks noRot="1" noChangeAspect="1" noMove="1" noResize="1" noEditPoints="1" noAdjustHandles="1" noChangeArrowheads="1" noChangeShapeType="1" noTextEdit="1"/>
              </p:cNvSpPr>
              <p:nvPr/>
            </p:nvSpPr>
            <p:spPr>
              <a:xfrm>
                <a:off x="2768799" y="2775220"/>
                <a:ext cx="39228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6653D2D-9F0A-8431-214B-8C8F6F578499}"/>
                  </a:ext>
                </a:extLst>
              </p:cNvPr>
              <p:cNvSpPr txBox="1"/>
              <p:nvPr/>
            </p:nvSpPr>
            <p:spPr>
              <a:xfrm>
                <a:off x="222330" y="3376530"/>
                <a:ext cx="3390162"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400" dirty="0">
                    <a:solidFill>
                      <a:schemeClr val="tx1"/>
                    </a:solidFill>
                  </a:rPr>
                  <a:t>Compute proof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rPr>
                      <m:t>𝜋</m:t>
                    </m:r>
                  </m:oMath>
                </a14:m>
                <a:r>
                  <a:rPr lang="en-US" sz="1400" dirty="0">
                    <a:solidFill>
                      <a:schemeClr val="tx1"/>
                    </a:solidFill>
                  </a:rPr>
                  <a:t> for the statement </a:t>
                </a:r>
                <a14:m>
                  <m:oMath xmlns:m="http://schemas.openxmlformats.org/officeDocument/2006/math">
                    <m:r>
                      <a:rPr lang="en-US" sz="1400" i="1" dirty="0" smtClean="0">
                        <a:solidFill>
                          <a:schemeClr val="tx1"/>
                        </a:solidFill>
                        <a:latin typeface="Cambria Math" panose="02040503050406030204" pitchFamily="18" charset="0"/>
                      </a:rPr>
                      <m:t>𝑅</m:t>
                    </m:r>
                    <m:d>
                      <m:dPr>
                        <m:ctrlPr>
                          <a:rPr lang="en-US" sz="1400" i="1" dirty="0" smtClean="0">
                            <a:solidFill>
                              <a:schemeClr val="tx1"/>
                            </a:solidFill>
                            <a:latin typeface="Cambria Math" panose="02040503050406030204" pitchFamily="18" charset="0"/>
                          </a:rPr>
                        </m:ctrlPr>
                      </m:dPr>
                      <m:e>
                        <m:r>
                          <a:rPr lang="en-US" sz="1400" b="0" i="1" dirty="0" smtClean="0">
                            <a:solidFill>
                              <a:schemeClr val="tx1"/>
                            </a:solidFill>
                            <a:latin typeface="Cambria Math" panose="02040503050406030204" pitchFamily="18" charset="0"/>
                          </a:rPr>
                          <m:t>𝑥</m:t>
                        </m:r>
                        <m:r>
                          <a:rPr lang="en-US" sz="1400" i="1" dirty="0" smtClean="0">
                            <a:solidFill>
                              <a:schemeClr val="tx1"/>
                            </a:solidFill>
                            <a:latin typeface="Cambria Math" panose="02040503050406030204" pitchFamily="18" charset="0"/>
                          </a:rPr>
                          <m:t>,</m:t>
                        </m:r>
                        <m:r>
                          <a:rPr lang="en-US" sz="1400" i="1" dirty="0" smtClean="0">
                            <a:solidFill>
                              <a:schemeClr val="tx1"/>
                            </a:solidFill>
                            <a:latin typeface="Cambria Math" panose="02040503050406030204" pitchFamily="18" charset="0"/>
                          </a:rPr>
                          <m:t>𝑤</m:t>
                        </m:r>
                      </m:e>
                    </m:d>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𝑎𝑐𝑐𝑒𝑝𝑡</m:t>
                    </m:r>
                  </m:oMath>
                </a14:m>
                <a:endParaRPr lang="en-US" sz="1400" dirty="0">
                  <a:solidFill>
                    <a:schemeClr val="tx1"/>
                  </a:solidFill>
                </a:endParaRPr>
              </a:p>
            </p:txBody>
          </p:sp>
        </mc:Choice>
        <mc:Fallback xmlns="">
          <p:sp>
            <p:nvSpPr>
              <p:cNvPr id="18" name="TextBox 17">
                <a:extLst>
                  <a:ext uri="{FF2B5EF4-FFF2-40B4-BE49-F238E27FC236}">
                    <a16:creationId xmlns:a16="http://schemas.microsoft.com/office/drawing/2014/main" id="{76653D2D-9F0A-8431-214B-8C8F6F578499}"/>
                  </a:ext>
                </a:extLst>
              </p:cNvPr>
              <p:cNvSpPr txBox="1">
                <a:spLocks noRot="1" noChangeAspect="1" noMove="1" noResize="1" noEditPoints="1" noAdjustHandles="1" noChangeArrowheads="1" noChangeShapeType="1" noTextEdit="1"/>
              </p:cNvSpPr>
              <p:nvPr/>
            </p:nvSpPr>
            <p:spPr>
              <a:xfrm>
                <a:off x="222330" y="3376530"/>
                <a:ext cx="3390162" cy="523220"/>
              </a:xfrm>
              <a:prstGeom prst="rect">
                <a:avLst/>
              </a:prstGeom>
              <a:blipFill>
                <a:blip r:embed="rId9"/>
                <a:stretch>
                  <a:fillRect t="-2326" b="-2326"/>
                </a:stretch>
              </a:blipFill>
            </p:spPr>
            <p:txBody>
              <a:bodyPr/>
              <a:lstStyle/>
              <a:p>
                <a:r>
                  <a:rPr lang="en-US">
                    <a:noFill/>
                  </a:rPr>
                  <a:t> </a:t>
                </a:r>
              </a:p>
            </p:txBody>
          </p:sp>
        </mc:Fallback>
      </mc:AlternateContent>
      <p:graphicFrame>
        <p:nvGraphicFramePr>
          <p:cNvPr id="19" name="Table 8">
            <a:extLst>
              <a:ext uri="{FF2B5EF4-FFF2-40B4-BE49-F238E27FC236}">
                <a16:creationId xmlns:a16="http://schemas.microsoft.com/office/drawing/2014/main" id="{ED6F1857-4650-535C-FA14-15A035FE2D85}"/>
              </a:ext>
            </a:extLst>
          </p:cNvPr>
          <p:cNvGraphicFramePr>
            <a:graphicFrameLocks noGrp="1"/>
          </p:cNvGraphicFramePr>
          <p:nvPr/>
        </p:nvGraphicFramePr>
        <p:xfrm>
          <a:off x="2644332" y="4389336"/>
          <a:ext cx="7694325" cy="367747"/>
        </p:xfrm>
        <a:graphic>
          <a:graphicData uri="http://schemas.openxmlformats.org/drawingml/2006/table">
            <a:tbl>
              <a:tblPr firstRow="1" bandRow="1">
                <a:tableStyleId>{5940675A-B579-460E-94D1-54222C63F5DA}</a:tableStyleId>
              </a:tblPr>
              <a:tblGrid>
                <a:gridCol w="512955">
                  <a:extLst>
                    <a:ext uri="{9D8B030D-6E8A-4147-A177-3AD203B41FA5}">
                      <a16:colId xmlns:a16="http://schemas.microsoft.com/office/drawing/2014/main" val="2881341600"/>
                    </a:ext>
                  </a:extLst>
                </a:gridCol>
                <a:gridCol w="512955">
                  <a:extLst>
                    <a:ext uri="{9D8B030D-6E8A-4147-A177-3AD203B41FA5}">
                      <a16:colId xmlns:a16="http://schemas.microsoft.com/office/drawing/2014/main" val="2938819632"/>
                    </a:ext>
                  </a:extLst>
                </a:gridCol>
                <a:gridCol w="512955">
                  <a:extLst>
                    <a:ext uri="{9D8B030D-6E8A-4147-A177-3AD203B41FA5}">
                      <a16:colId xmlns:a16="http://schemas.microsoft.com/office/drawing/2014/main" val="3909217177"/>
                    </a:ext>
                  </a:extLst>
                </a:gridCol>
                <a:gridCol w="512955">
                  <a:extLst>
                    <a:ext uri="{9D8B030D-6E8A-4147-A177-3AD203B41FA5}">
                      <a16:colId xmlns:a16="http://schemas.microsoft.com/office/drawing/2014/main" val="219484760"/>
                    </a:ext>
                  </a:extLst>
                </a:gridCol>
                <a:gridCol w="512955">
                  <a:extLst>
                    <a:ext uri="{9D8B030D-6E8A-4147-A177-3AD203B41FA5}">
                      <a16:colId xmlns:a16="http://schemas.microsoft.com/office/drawing/2014/main" val="65456216"/>
                    </a:ext>
                  </a:extLst>
                </a:gridCol>
                <a:gridCol w="512955">
                  <a:extLst>
                    <a:ext uri="{9D8B030D-6E8A-4147-A177-3AD203B41FA5}">
                      <a16:colId xmlns:a16="http://schemas.microsoft.com/office/drawing/2014/main" val="1190263825"/>
                    </a:ext>
                  </a:extLst>
                </a:gridCol>
                <a:gridCol w="512955">
                  <a:extLst>
                    <a:ext uri="{9D8B030D-6E8A-4147-A177-3AD203B41FA5}">
                      <a16:colId xmlns:a16="http://schemas.microsoft.com/office/drawing/2014/main" val="3923616971"/>
                    </a:ext>
                  </a:extLst>
                </a:gridCol>
                <a:gridCol w="512955">
                  <a:extLst>
                    <a:ext uri="{9D8B030D-6E8A-4147-A177-3AD203B41FA5}">
                      <a16:colId xmlns:a16="http://schemas.microsoft.com/office/drawing/2014/main" val="3407942452"/>
                    </a:ext>
                  </a:extLst>
                </a:gridCol>
                <a:gridCol w="512955">
                  <a:extLst>
                    <a:ext uri="{9D8B030D-6E8A-4147-A177-3AD203B41FA5}">
                      <a16:colId xmlns:a16="http://schemas.microsoft.com/office/drawing/2014/main" val="2632177405"/>
                    </a:ext>
                  </a:extLst>
                </a:gridCol>
                <a:gridCol w="512955">
                  <a:extLst>
                    <a:ext uri="{9D8B030D-6E8A-4147-A177-3AD203B41FA5}">
                      <a16:colId xmlns:a16="http://schemas.microsoft.com/office/drawing/2014/main" val="3139351624"/>
                    </a:ext>
                  </a:extLst>
                </a:gridCol>
                <a:gridCol w="512955">
                  <a:extLst>
                    <a:ext uri="{9D8B030D-6E8A-4147-A177-3AD203B41FA5}">
                      <a16:colId xmlns:a16="http://schemas.microsoft.com/office/drawing/2014/main" val="276147149"/>
                    </a:ext>
                  </a:extLst>
                </a:gridCol>
                <a:gridCol w="512955">
                  <a:extLst>
                    <a:ext uri="{9D8B030D-6E8A-4147-A177-3AD203B41FA5}">
                      <a16:colId xmlns:a16="http://schemas.microsoft.com/office/drawing/2014/main" val="2452585352"/>
                    </a:ext>
                  </a:extLst>
                </a:gridCol>
                <a:gridCol w="512955">
                  <a:extLst>
                    <a:ext uri="{9D8B030D-6E8A-4147-A177-3AD203B41FA5}">
                      <a16:colId xmlns:a16="http://schemas.microsoft.com/office/drawing/2014/main" val="581724994"/>
                    </a:ext>
                  </a:extLst>
                </a:gridCol>
                <a:gridCol w="512955">
                  <a:extLst>
                    <a:ext uri="{9D8B030D-6E8A-4147-A177-3AD203B41FA5}">
                      <a16:colId xmlns:a16="http://schemas.microsoft.com/office/drawing/2014/main" val="2260308860"/>
                    </a:ext>
                  </a:extLst>
                </a:gridCol>
                <a:gridCol w="512955">
                  <a:extLst>
                    <a:ext uri="{9D8B030D-6E8A-4147-A177-3AD203B41FA5}">
                      <a16:colId xmlns:a16="http://schemas.microsoft.com/office/drawing/2014/main" val="1104093731"/>
                    </a:ext>
                  </a:extLst>
                </a:gridCol>
              </a:tblGrid>
              <a:tr h="367747">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45A26C4-38BB-ACE1-0E49-B6D32DC33E6F}"/>
                  </a:ext>
                </a:extLst>
              </p:cNvPr>
              <p:cNvSpPr txBox="1"/>
              <p:nvPr/>
            </p:nvSpPr>
            <p:spPr>
              <a:xfrm>
                <a:off x="2108916" y="4389336"/>
                <a:ext cx="3922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ea typeface="Cambria Math" panose="02040503050406030204" pitchFamily="18" charset="0"/>
                        </a:rPr>
                        <m:t>𝜋</m:t>
                      </m:r>
                    </m:oMath>
                  </m:oMathPara>
                </a14:m>
                <a:endParaRPr lang="en-US" dirty="0"/>
              </a:p>
            </p:txBody>
          </p:sp>
        </mc:Choice>
        <mc:Fallback xmlns="">
          <p:sp>
            <p:nvSpPr>
              <p:cNvPr id="20" name="TextBox 19">
                <a:extLst>
                  <a:ext uri="{FF2B5EF4-FFF2-40B4-BE49-F238E27FC236}">
                    <a16:creationId xmlns:a16="http://schemas.microsoft.com/office/drawing/2014/main" id="{045A26C4-38BB-ACE1-0E49-B6D32DC33E6F}"/>
                  </a:ext>
                </a:extLst>
              </p:cNvPr>
              <p:cNvSpPr txBox="1">
                <a:spLocks noRot="1" noChangeAspect="1" noMove="1" noResize="1" noEditPoints="1" noAdjustHandles="1" noChangeArrowheads="1" noChangeShapeType="1" noTextEdit="1"/>
              </p:cNvSpPr>
              <p:nvPr/>
            </p:nvSpPr>
            <p:spPr>
              <a:xfrm>
                <a:off x="2108916" y="4389336"/>
                <a:ext cx="392287" cy="369332"/>
              </a:xfrm>
              <a:prstGeom prst="rect">
                <a:avLst/>
              </a:prstGeom>
              <a:blipFill>
                <a:blip r:embed="rId10"/>
                <a:stretch>
                  <a:fillRect/>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52CD1A56-A34F-427E-AC50-2A6D46C8F944}"/>
              </a:ext>
            </a:extLst>
          </p:cNvPr>
          <p:cNvCxnSpPr>
            <a:cxnSpLocks/>
          </p:cNvCxnSpPr>
          <p:nvPr/>
        </p:nvCxnSpPr>
        <p:spPr>
          <a:xfrm flipV="1">
            <a:off x="4244008" y="3139870"/>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ADCDEB6-5CE2-1494-E2BF-3E25AFA5391A}"/>
              </a:ext>
            </a:extLst>
          </p:cNvPr>
          <p:cNvCxnSpPr>
            <a:cxnSpLocks/>
          </p:cNvCxnSpPr>
          <p:nvPr/>
        </p:nvCxnSpPr>
        <p:spPr>
          <a:xfrm flipV="1">
            <a:off x="6032814" y="3139870"/>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5647585-B664-8F36-E718-622A89B7AEEC}"/>
              </a:ext>
            </a:extLst>
          </p:cNvPr>
          <p:cNvCxnSpPr>
            <a:cxnSpLocks/>
          </p:cNvCxnSpPr>
          <p:nvPr/>
        </p:nvCxnSpPr>
        <p:spPr>
          <a:xfrm flipV="1">
            <a:off x="8411816" y="3139870"/>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EB7C54C-6B46-53F3-3440-3D823717E2BC}"/>
              </a:ext>
            </a:extLst>
          </p:cNvPr>
          <p:cNvCxnSpPr>
            <a:cxnSpLocks/>
          </p:cNvCxnSpPr>
          <p:nvPr/>
        </p:nvCxnSpPr>
        <p:spPr>
          <a:xfrm flipV="1">
            <a:off x="3929268" y="4757083"/>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6EE5D33-E080-0C6C-4631-09D384A32E66}"/>
              </a:ext>
            </a:extLst>
          </p:cNvPr>
          <p:cNvCxnSpPr>
            <a:cxnSpLocks/>
          </p:cNvCxnSpPr>
          <p:nvPr/>
        </p:nvCxnSpPr>
        <p:spPr>
          <a:xfrm flipV="1">
            <a:off x="5459895" y="4767083"/>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316667DC-97D8-CBAD-D489-AC98EF56C58C}"/>
              </a:ext>
            </a:extLst>
          </p:cNvPr>
          <p:cNvCxnSpPr>
            <a:cxnSpLocks/>
          </p:cNvCxnSpPr>
          <p:nvPr/>
        </p:nvCxnSpPr>
        <p:spPr>
          <a:xfrm flipV="1">
            <a:off x="8998225" y="4757083"/>
            <a:ext cx="0" cy="32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CAFD6ED-EADD-9AC1-16E4-22D4A642DBBD}"/>
              </a:ext>
            </a:extLst>
          </p:cNvPr>
          <p:cNvCxnSpPr>
            <a:cxnSpLocks/>
          </p:cNvCxnSpPr>
          <p:nvPr/>
        </p:nvCxnSpPr>
        <p:spPr>
          <a:xfrm>
            <a:off x="4244008" y="3469910"/>
            <a:ext cx="6749732"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78CD609-7144-2B22-C03F-158DBC7104BB}"/>
              </a:ext>
            </a:extLst>
          </p:cNvPr>
          <p:cNvCxnSpPr>
            <a:cxnSpLocks/>
          </p:cNvCxnSpPr>
          <p:nvPr/>
        </p:nvCxnSpPr>
        <p:spPr>
          <a:xfrm>
            <a:off x="3929268" y="5087123"/>
            <a:ext cx="7064472"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9D5A4A2-3C3F-FBE6-5CB2-DF8EF0EA37F3}"/>
                  </a:ext>
                </a:extLst>
              </p:cNvPr>
              <p:cNvSpPr txBox="1"/>
              <p:nvPr/>
            </p:nvSpPr>
            <p:spPr>
              <a:xfrm>
                <a:off x="10644712" y="3392551"/>
                <a:ext cx="1324958" cy="17543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dirty="0"/>
              </a:p>
              <a:p>
                <a:pPr algn="ctr"/>
                <a:r>
                  <a:rPr lang="en-US" dirty="0"/>
                  <a:t>Makes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𝑄</m:t>
                    </m:r>
                  </m:oMath>
                </a14:m>
                <a:r>
                  <a:rPr lang="en-US" dirty="0"/>
                  <a:t> queries to oracles </a:t>
                </a:r>
                <a14:m>
                  <m:oMath xmlns:m="http://schemas.openxmlformats.org/officeDocument/2006/math">
                    <m:r>
                      <a:rPr lang="en-US" i="1" dirty="0" smtClean="0">
                        <a:latin typeface="Cambria Math" panose="02040503050406030204" pitchFamily="18" charset="0"/>
                      </a:rPr>
                      <m:t>𝑋</m:t>
                    </m:r>
                  </m:oMath>
                </a14:m>
                <a:r>
                  <a:rPr lang="en-US" dirty="0"/>
                  <a:t> and </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endParaRPr lang="en-US" dirty="0"/>
              </a:p>
              <a:p>
                <a:pPr algn="ctr"/>
                <a:endParaRPr lang="en-US" dirty="0"/>
              </a:p>
            </p:txBody>
          </p:sp>
        </mc:Choice>
        <mc:Fallback xmlns="">
          <p:sp>
            <p:nvSpPr>
              <p:cNvPr id="38" name="TextBox 37">
                <a:extLst>
                  <a:ext uri="{FF2B5EF4-FFF2-40B4-BE49-F238E27FC236}">
                    <a16:creationId xmlns:a16="http://schemas.microsoft.com/office/drawing/2014/main" id="{59D5A4A2-3C3F-FBE6-5CB2-DF8EF0EA37F3}"/>
                  </a:ext>
                </a:extLst>
              </p:cNvPr>
              <p:cNvSpPr txBox="1">
                <a:spLocks noRot="1" noChangeAspect="1" noMove="1" noResize="1" noEditPoints="1" noAdjustHandles="1" noChangeArrowheads="1" noChangeShapeType="1" noTextEdit="1"/>
              </p:cNvSpPr>
              <p:nvPr/>
            </p:nvSpPr>
            <p:spPr>
              <a:xfrm>
                <a:off x="10644712" y="3392551"/>
                <a:ext cx="1324958" cy="175432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ounded Rectangle 39">
                <a:extLst>
                  <a:ext uri="{FF2B5EF4-FFF2-40B4-BE49-F238E27FC236}">
                    <a16:creationId xmlns:a16="http://schemas.microsoft.com/office/drawing/2014/main" id="{A1CD72C1-B683-B5A6-DBA5-1F5D15425EBC}"/>
                  </a:ext>
                </a:extLst>
              </p:cNvPr>
              <p:cNvSpPr/>
              <p:nvPr/>
            </p:nvSpPr>
            <p:spPr>
              <a:xfrm>
                <a:off x="4533901" y="817923"/>
                <a:ext cx="2968868" cy="823849"/>
              </a:xfrm>
              <a:prstGeom prst="roundRect">
                <a:avLst/>
              </a:prstGeom>
              <a:solidFill>
                <a:schemeClr val="accent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NP Relation </a:t>
                </a:r>
                <a14:m>
                  <m:oMath xmlns:m="http://schemas.openxmlformats.org/officeDocument/2006/math">
                    <m:r>
                      <a:rPr lang="en-US" i="1" dirty="0" smtClean="0">
                        <a:latin typeface="Cambria Math" panose="02040503050406030204" pitchFamily="18" charset="0"/>
                      </a:rPr>
                      <m:t>𝑅</m:t>
                    </m:r>
                  </m:oMath>
                </a14:m>
                <a:r>
                  <a:rPr lang="en-US" dirty="0"/>
                  <a:t> computed by a TM in Time </a:t>
                </a:r>
                <a14:m>
                  <m:oMath xmlns:m="http://schemas.openxmlformats.org/officeDocument/2006/math">
                    <m:r>
                      <a:rPr lang="en-US" i="1" dirty="0" smtClean="0">
                        <a:latin typeface="Cambria Math" panose="02040503050406030204" pitchFamily="18" charset="0"/>
                      </a:rPr>
                      <m:t>𝑇</m:t>
                    </m:r>
                  </m:oMath>
                </a14:m>
                <a:endParaRPr lang="en-US" dirty="0"/>
              </a:p>
            </p:txBody>
          </p:sp>
        </mc:Choice>
        <mc:Fallback xmlns="">
          <p:sp>
            <p:nvSpPr>
              <p:cNvPr id="40" name="Rounded Rectangle 39">
                <a:extLst>
                  <a:ext uri="{FF2B5EF4-FFF2-40B4-BE49-F238E27FC236}">
                    <a16:creationId xmlns:a16="http://schemas.microsoft.com/office/drawing/2014/main" id="{A1CD72C1-B683-B5A6-DBA5-1F5D15425EBC}"/>
                  </a:ext>
                </a:extLst>
              </p:cNvPr>
              <p:cNvSpPr>
                <a:spLocks noRot="1" noChangeAspect="1" noMove="1" noResize="1" noEditPoints="1" noAdjustHandles="1" noChangeArrowheads="1" noChangeShapeType="1" noTextEdit="1"/>
              </p:cNvSpPr>
              <p:nvPr/>
            </p:nvSpPr>
            <p:spPr>
              <a:xfrm>
                <a:off x="4533901" y="817923"/>
                <a:ext cx="2968868" cy="823849"/>
              </a:xfrm>
              <a:prstGeom prst="roundRect">
                <a:avLst/>
              </a:prstGeom>
              <a:blipFill>
                <a:blip r:embed="rId12"/>
                <a:stretch>
                  <a:fillRect b="-149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596F9AB-12AC-F404-84CE-78B210293B7B}"/>
              </a:ext>
            </a:extLst>
          </p:cNvPr>
          <p:cNvSpPr txBox="1"/>
          <p:nvPr/>
        </p:nvSpPr>
        <p:spPr>
          <a:xfrm>
            <a:off x="2757278" y="5823026"/>
            <a:ext cx="7468432" cy="646331"/>
          </a:xfrm>
          <a:prstGeom prst="rect">
            <a:avLst/>
          </a:prstGeom>
          <a:solidFill>
            <a:schemeClr val="bg1">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r>
              <a:rPr lang="en-US" dirty="0"/>
              <a:t>Every NP language has a PCPP with low query complexity [AS98, BGH+05]</a:t>
            </a:r>
          </a:p>
          <a:p>
            <a:r>
              <a:rPr lang="en-US" dirty="0"/>
              <a:t>… even with quasi-optimal complexity [BCGT13]</a:t>
            </a:r>
          </a:p>
        </p:txBody>
      </p:sp>
      <p:pic>
        <p:nvPicPr>
          <p:cNvPr id="9" name="Picture 8" descr="A black and white drawing of a person&#10;&#10;AI-generated content may be incorrect.">
            <a:extLst>
              <a:ext uri="{FF2B5EF4-FFF2-40B4-BE49-F238E27FC236}">
                <a16:creationId xmlns:a16="http://schemas.microsoft.com/office/drawing/2014/main" id="{4476B0E8-3274-38F8-75FF-F3198794B92A}"/>
              </a:ext>
            </a:extLst>
          </p:cNvPr>
          <p:cNvPicPr>
            <a:picLocks noChangeAspect="1"/>
          </p:cNvPicPr>
          <p:nvPr/>
        </p:nvPicPr>
        <p:blipFill>
          <a:blip r:embed="rId13"/>
          <a:stretch>
            <a:fillRect/>
          </a:stretch>
        </p:blipFill>
        <p:spPr>
          <a:xfrm>
            <a:off x="76219" y="916098"/>
            <a:ext cx="1234554" cy="1325563"/>
          </a:xfrm>
          <a:prstGeom prst="rect">
            <a:avLst/>
          </a:prstGeom>
        </p:spPr>
      </p:pic>
      <p:pic>
        <p:nvPicPr>
          <p:cNvPr id="11" name="Picture 10" descr="A person with short hair wearing glasses&#10;&#10;AI-generated content may be incorrect.">
            <a:extLst>
              <a:ext uri="{FF2B5EF4-FFF2-40B4-BE49-F238E27FC236}">
                <a16:creationId xmlns:a16="http://schemas.microsoft.com/office/drawing/2014/main" id="{87362297-DC01-B15E-536B-A67C6B9E3C3C}"/>
              </a:ext>
            </a:extLst>
          </p:cNvPr>
          <p:cNvPicPr>
            <a:picLocks noChangeAspect="1"/>
          </p:cNvPicPr>
          <p:nvPr/>
        </p:nvPicPr>
        <p:blipFill>
          <a:blip r:embed="rId14"/>
          <a:stretch>
            <a:fillRect/>
          </a:stretch>
        </p:blipFill>
        <p:spPr>
          <a:xfrm>
            <a:off x="10873267" y="916097"/>
            <a:ext cx="1234554" cy="1325563"/>
          </a:xfrm>
          <a:prstGeom prst="rect">
            <a:avLst/>
          </a:prstGeom>
        </p:spPr>
      </p:pic>
    </p:spTree>
    <p:extLst>
      <p:ext uri="{BB962C8B-B14F-4D97-AF65-F5344CB8AC3E}">
        <p14:creationId xmlns:p14="http://schemas.microsoft.com/office/powerpoint/2010/main" val="35482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ounded Rectangle 26">
                <a:extLst>
                  <a:ext uri="{FF2B5EF4-FFF2-40B4-BE49-F238E27FC236}">
                    <a16:creationId xmlns:a16="http://schemas.microsoft.com/office/drawing/2014/main" id="{48B59D80-359C-D798-9009-937ECE257630}"/>
                  </a:ext>
                </a:extLst>
              </p:cNvPr>
              <p:cNvSpPr/>
              <p:nvPr/>
            </p:nvSpPr>
            <p:spPr>
              <a:xfrm>
                <a:off x="5024213" y="2419907"/>
                <a:ext cx="450765" cy="362984"/>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panose="02040503050406030204" pitchFamily="18" charset="0"/>
                        </a:rPr>
                        <m:t>𝑐𝑡</m:t>
                      </m:r>
                      <m:r>
                        <a:rPr lang="en-US" b="0" i="1" baseline="-25000" dirty="0" smtClean="0">
                          <a:solidFill>
                            <a:schemeClr val="tx1"/>
                          </a:solidFill>
                          <a:latin typeface="Cambria Math" panose="02040503050406030204" pitchFamily="18" charset="0"/>
                        </a:rPr>
                        <m:t>𝐸</m:t>
                      </m:r>
                    </m:oMath>
                  </m:oMathPara>
                </a14:m>
                <a:endParaRPr lang="en-US" baseline="-25000" dirty="0">
                  <a:solidFill>
                    <a:schemeClr val="tx1"/>
                  </a:solidFill>
                </a:endParaRPr>
              </a:p>
            </p:txBody>
          </p:sp>
        </mc:Choice>
        <mc:Fallback xmlns="">
          <p:sp>
            <p:nvSpPr>
              <p:cNvPr id="27" name="Rounded Rectangle 26">
                <a:extLst>
                  <a:ext uri="{FF2B5EF4-FFF2-40B4-BE49-F238E27FC236}">
                    <a16:creationId xmlns:a16="http://schemas.microsoft.com/office/drawing/2014/main" id="{48B59D80-359C-D798-9009-937ECE257630}"/>
                  </a:ext>
                </a:extLst>
              </p:cNvPr>
              <p:cNvSpPr>
                <a:spLocks noRot="1" noChangeAspect="1" noMove="1" noResize="1" noEditPoints="1" noAdjustHandles="1" noChangeArrowheads="1" noChangeShapeType="1" noTextEdit="1"/>
              </p:cNvSpPr>
              <p:nvPr/>
            </p:nvSpPr>
            <p:spPr>
              <a:xfrm>
                <a:off x="5024213" y="2419907"/>
                <a:ext cx="450765" cy="362984"/>
              </a:xfrm>
              <a:prstGeom prst="roundRect">
                <a:avLst/>
              </a:prstGeom>
              <a:blipFill>
                <a:blip r:embed="rId3"/>
                <a:stretch>
                  <a:fillRect l="-2632"/>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3B20F31-2796-FBBA-FF9F-A373AB10F5CC}"/>
              </a:ext>
            </a:extLst>
          </p:cNvPr>
          <p:cNvSpPr>
            <a:spLocks noGrp="1"/>
          </p:cNvSpPr>
          <p:nvPr>
            <p:ph type="title"/>
          </p:nvPr>
        </p:nvSpPr>
        <p:spPr>
          <a:xfrm>
            <a:off x="745921" y="0"/>
            <a:ext cx="10515600" cy="1325563"/>
          </a:xfrm>
        </p:spPr>
        <p:txBody>
          <a:bodyPr/>
          <a:lstStyle/>
          <a:p>
            <a:pPr algn="ctr"/>
            <a:r>
              <a:rPr lang="en-US" dirty="0"/>
              <a:t>Failed Attempt</a:t>
            </a:r>
          </a:p>
        </p:txBody>
      </p:sp>
      <p:pic>
        <p:nvPicPr>
          <p:cNvPr id="10" name="Picture 9" descr="A person with short hair wearing glasses&#10;&#10;AI-generated content may be incorrect.">
            <a:extLst>
              <a:ext uri="{FF2B5EF4-FFF2-40B4-BE49-F238E27FC236}">
                <a16:creationId xmlns:a16="http://schemas.microsoft.com/office/drawing/2014/main" id="{BE740F7D-D713-D5E0-A728-99BEA1F87CDB}"/>
              </a:ext>
            </a:extLst>
          </p:cNvPr>
          <p:cNvPicPr>
            <a:picLocks noChangeAspect="1"/>
          </p:cNvPicPr>
          <p:nvPr/>
        </p:nvPicPr>
        <p:blipFill>
          <a:blip r:embed="rId4"/>
          <a:stretch>
            <a:fillRect/>
          </a:stretch>
        </p:blipFill>
        <p:spPr>
          <a:xfrm>
            <a:off x="10383083" y="1176095"/>
            <a:ext cx="1543751" cy="165755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8E7AB2-A1CA-7BFC-6FE0-28D7081467A9}"/>
                  </a:ext>
                </a:extLst>
              </p:cNvPr>
              <p:cNvSpPr txBox="1"/>
              <p:nvPr/>
            </p:nvSpPr>
            <p:spPr>
              <a:xfrm>
                <a:off x="6548602" y="1434262"/>
                <a:ext cx="294888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t>Generate </a:t>
                </a:r>
                <a14:m>
                  <m:oMath xmlns:m="http://schemas.openxmlformats.org/officeDocument/2006/math">
                    <m:r>
                      <a:rPr lang="en-US" sz="1400" b="0" i="1" dirty="0" smtClean="0">
                        <a:latin typeface="Cambria Math" panose="02040503050406030204" pitchFamily="18" charset="0"/>
                      </a:rPr>
                      <m:t>𝑐𝑡</m:t>
                    </m:r>
                    <m:r>
                      <a:rPr lang="en-US" sz="1400" b="0" i="1" baseline="-25000" dirty="0" smtClean="0">
                        <a:latin typeface="Cambria Math" panose="02040503050406030204" pitchFamily="18" charset="0"/>
                      </a:rPr>
                      <m:t>2</m:t>
                    </m:r>
                    <m:r>
                      <a:rPr lang="en-US" sz="1400" b="0" i="1" dirty="0" smtClean="0">
                        <a:latin typeface="Cambria Math" panose="02040503050406030204" pitchFamily="18" charset="0"/>
                        <a:ea typeface="Cambria Math" panose="02040503050406030204" pitchFamily="18" charset="0"/>
                      </a:rPr>
                      <m:t>←</m:t>
                    </m:r>
                  </m:oMath>
                </a14:m>
                <a:r>
                  <a:rPr lang="en-US" sz="1400" b="0" i="0" dirty="0">
                    <a:latin typeface="+mj-lt"/>
                  </a:rPr>
                  <a:t> Enc</a:t>
                </a:r>
                <a14:m>
                  <m:oMath xmlns:m="http://schemas.openxmlformats.org/officeDocument/2006/math">
                    <m:d>
                      <m:dPr>
                        <m:ctrlPr>
                          <a:rPr lang="en-US" sz="1400" b="0" i="1" dirty="0" smtClean="0">
                            <a:latin typeface="Cambria Math" panose="02040503050406030204" pitchFamily="18" charset="0"/>
                          </a:rPr>
                        </m:ctrlPr>
                      </m:dPr>
                      <m:e>
                        <m:r>
                          <a:rPr lang="en-US" sz="1400" b="0" i="1" dirty="0" smtClean="0">
                            <a:latin typeface="Cambria Math" panose="02040503050406030204" pitchFamily="18" charset="0"/>
                          </a:rPr>
                          <m:t>𝑝𝑘</m:t>
                        </m:r>
                        <m:r>
                          <a:rPr lang="en-US" sz="1400" b="0" i="1" dirty="0" smtClean="0">
                            <a:latin typeface="Cambria Math" panose="02040503050406030204" pitchFamily="18" charset="0"/>
                          </a:rPr>
                          <m:t>,</m:t>
                        </m:r>
                        <m:r>
                          <a:rPr lang="en-US" sz="1400" b="0" i="1" dirty="0" smtClean="0">
                            <a:latin typeface="Cambria Math" panose="02040503050406030204" pitchFamily="18" charset="0"/>
                          </a:rPr>
                          <m:t>𝑥</m:t>
                        </m:r>
                        <m:r>
                          <a:rPr lang="en-US" sz="1400" b="0" i="1" baseline="-25000" dirty="0" smtClean="0">
                            <a:latin typeface="Cambria Math" panose="02040503050406030204" pitchFamily="18" charset="0"/>
                          </a:rPr>
                          <m:t>2</m:t>
                        </m:r>
                      </m:e>
                    </m:d>
                  </m:oMath>
                </a14:m>
                <a:endParaRPr lang="en-US" sz="1400" b="0" i="0" dirty="0">
                  <a:latin typeface="+mj-lt"/>
                </a:endParaRPr>
              </a:p>
              <a:p>
                <a:r>
                  <a:rPr lang="en-US" sz="1400" dirty="0"/>
                  <a:t>Compute </a:t>
                </a:r>
                <a14:m>
                  <m:oMath xmlns:m="http://schemas.openxmlformats.org/officeDocument/2006/math">
                    <m:r>
                      <a:rPr lang="en-US" sz="1400" i="1" dirty="0" smtClean="0">
                        <a:latin typeface="Cambria Math" panose="02040503050406030204" pitchFamily="18" charset="0"/>
                      </a:rPr>
                      <m:t>𝑐</m:t>
                    </m:r>
                    <m:r>
                      <a:rPr lang="en-US" sz="1400" b="0" i="1" dirty="0" smtClean="0">
                        <a:latin typeface="Cambria Math" panose="02040503050406030204" pitchFamily="18" charset="0"/>
                      </a:rPr>
                      <m:t>𝑡</m:t>
                    </m:r>
                    <m:r>
                      <a:rPr lang="en-US" sz="1400" b="0" i="1" dirty="0" smtClean="0">
                        <a:latin typeface="Cambria Math" panose="02040503050406030204" pitchFamily="18" charset="0"/>
                        <a:ea typeface="Cambria Math" panose="02040503050406030204" pitchFamily="18" charset="0"/>
                      </a:rPr>
                      <m:t>←</m:t>
                    </m:r>
                  </m:oMath>
                </a14:m>
                <a:r>
                  <a:rPr lang="en-US" sz="1400" dirty="0"/>
                  <a:t> Eval(</a:t>
                </a:r>
                <a14:m>
                  <m:oMath xmlns:m="http://schemas.openxmlformats.org/officeDocument/2006/math">
                    <m:r>
                      <a:rPr lang="en-US" sz="1400" i="1" dirty="0" smtClean="0">
                        <a:latin typeface="Cambria Math" panose="02040503050406030204" pitchFamily="18" charset="0"/>
                      </a:rPr>
                      <m:t>𝑝𝑘</m:t>
                    </m:r>
                  </m:oMath>
                </a14:m>
                <a:r>
                  <a:rPr lang="en-US" sz="1400" dirty="0"/>
                  <a:t> , (</a:t>
                </a:r>
                <a14:m>
                  <m:oMath xmlns:m="http://schemas.openxmlformats.org/officeDocument/2006/math">
                    <m:r>
                      <a:rPr lang="en-US" sz="1400" i="1" dirty="0" smtClean="0">
                        <a:latin typeface="Cambria Math" panose="02040503050406030204" pitchFamily="18" charset="0"/>
                      </a:rPr>
                      <m:t>𝑐</m:t>
                    </m:r>
                    <m:r>
                      <a:rPr lang="en-US" sz="1400" b="0" i="1" dirty="0" smtClean="0">
                        <a:latin typeface="Cambria Math" panose="02040503050406030204" pitchFamily="18" charset="0"/>
                      </a:rPr>
                      <m:t>𝑡</m:t>
                    </m:r>
                    <m:r>
                      <a:rPr lang="en-US" sz="1400" i="1" baseline="-25000" dirty="0" smtClean="0">
                        <a:latin typeface="Cambria Math" panose="02040503050406030204" pitchFamily="18" charset="0"/>
                      </a:rPr>
                      <m:t>1</m:t>
                    </m:r>
                    <m:r>
                      <a:rPr lang="en-US" sz="1400" i="1" dirty="0" smtClean="0">
                        <a:latin typeface="Cambria Math" panose="02040503050406030204" pitchFamily="18" charset="0"/>
                      </a:rPr>
                      <m:t>, </m:t>
                    </m:r>
                    <m:r>
                      <a:rPr lang="en-US" sz="1400" i="1" dirty="0" err="1" smtClean="0">
                        <a:latin typeface="Cambria Math" panose="02040503050406030204" pitchFamily="18" charset="0"/>
                      </a:rPr>
                      <m:t>𝑐</m:t>
                    </m:r>
                    <m:r>
                      <a:rPr lang="en-US" sz="1400" b="0" i="1" dirty="0" smtClean="0">
                        <a:latin typeface="Cambria Math" panose="02040503050406030204" pitchFamily="18" charset="0"/>
                      </a:rPr>
                      <m:t>𝑡</m:t>
                    </m:r>
                    <m:r>
                      <a:rPr lang="en-US" sz="1400" b="0" i="1" baseline="-25000" dirty="0" smtClean="0">
                        <a:latin typeface="Cambria Math" panose="02040503050406030204" pitchFamily="18" charset="0"/>
                      </a:rPr>
                      <m:t>2</m:t>
                    </m:r>
                  </m:oMath>
                </a14:m>
                <a:r>
                  <a:rPr lang="en-US" sz="1400" dirty="0"/>
                  <a:t>) , </a:t>
                </a:r>
                <a14:m>
                  <m:oMath xmlns:m="http://schemas.openxmlformats.org/officeDocument/2006/math">
                    <m:r>
                      <a:rPr lang="en-US" sz="1400" i="1" dirty="0" smtClean="0">
                        <a:latin typeface="Cambria Math" panose="02040503050406030204" pitchFamily="18" charset="0"/>
                      </a:rPr>
                      <m:t>𝑓</m:t>
                    </m:r>
                  </m:oMath>
                </a14:m>
                <a:r>
                  <a:rPr lang="en-US" sz="1400" dirty="0"/>
                  <a:t>)</a:t>
                </a:r>
              </a:p>
            </p:txBody>
          </p:sp>
        </mc:Choice>
        <mc:Fallback xmlns="">
          <p:sp>
            <p:nvSpPr>
              <p:cNvPr id="12" name="TextBox 11">
                <a:extLst>
                  <a:ext uri="{FF2B5EF4-FFF2-40B4-BE49-F238E27FC236}">
                    <a16:creationId xmlns:a16="http://schemas.microsoft.com/office/drawing/2014/main" id="{9B8E7AB2-A1CA-7BFC-6FE0-28D7081467A9}"/>
                  </a:ext>
                </a:extLst>
              </p:cNvPr>
              <p:cNvSpPr txBox="1">
                <a:spLocks noRot="1" noChangeAspect="1" noMove="1" noResize="1" noEditPoints="1" noAdjustHandles="1" noChangeArrowheads="1" noChangeShapeType="1" noTextEdit="1"/>
              </p:cNvSpPr>
              <p:nvPr/>
            </p:nvSpPr>
            <p:spPr>
              <a:xfrm>
                <a:off x="6548602" y="1434262"/>
                <a:ext cx="2948884" cy="523220"/>
              </a:xfrm>
              <a:prstGeom prst="rect">
                <a:avLst/>
              </a:prstGeom>
              <a:blipFill>
                <a:blip r:embed="rId6"/>
                <a:stretch>
                  <a:fillRect l="-427" t="-2273" b="-9091"/>
                </a:stretch>
              </a:blipFill>
            </p:spPr>
            <p:txBody>
              <a:bodyPr/>
              <a:lstStyle/>
              <a:p>
                <a:r>
                  <a:rPr lang="en-US">
                    <a:noFill/>
                  </a:rPr>
                  <a:t> </a:t>
                </a:r>
              </a:p>
            </p:txBody>
          </p:sp>
        </mc:Fallback>
      </mc:AlternateContent>
      <p:graphicFrame>
        <p:nvGraphicFramePr>
          <p:cNvPr id="13" name="Table 8">
            <a:extLst>
              <a:ext uri="{FF2B5EF4-FFF2-40B4-BE49-F238E27FC236}">
                <a16:creationId xmlns:a16="http://schemas.microsoft.com/office/drawing/2014/main" id="{54AB5479-CFEC-3B44-F43D-A6E7D828DC18}"/>
              </a:ext>
            </a:extLst>
          </p:cNvPr>
          <p:cNvGraphicFramePr>
            <a:graphicFrameLocks noGrp="1"/>
          </p:cNvGraphicFramePr>
          <p:nvPr>
            <p:extLst>
              <p:ext uri="{D42A27DB-BD31-4B8C-83A1-F6EECF244321}">
                <p14:modId xmlns:p14="http://schemas.microsoft.com/office/powerpoint/2010/main" val="1267918421"/>
              </p:ext>
            </p:extLst>
          </p:nvPr>
        </p:nvGraphicFramePr>
        <p:xfrm>
          <a:off x="6350182" y="4066917"/>
          <a:ext cx="3216224" cy="478998"/>
        </p:xfrm>
        <a:graphic>
          <a:graphicData uri="http://schemas.openxmlformats.org/drawingml/2006/table">
            <a:tbl>
              <a:tblPr firstRow="1" bandRow="1">
                <a:tableStyleId>{5940675A-B579-460E-94D1-54222C63F5DA}</a:tableStyleId>
              </a:tblPr>
              <a:tblGrid>
                <a:gridCol w="292384">
                  <a:extLst>
                    <a:ext uri="{9D8B030D-6E8A-4147-A177-3AD203B41FA5}">
                      <a16:colId xmlns:a16="http://schemas.microsoft.com/office/drawing/2014/main" val="2881341600"/>
                    </a:ext>
                  </a:extLst>
                </a:gridCol>
                <a:gridCol w="292384">
                  <a:extLst>
                    <a:ext uri="{9D8B030D-6E8A-4147-A177-3AD203B41FA5}">
                      <a16:colId xmlns:a16="http://schemas.microsoft.com/office/drawing/2014/main" val="2938819632"/>
                    </a:ext>
                  </a:extLst>
                </a:gridCol>
                <a:gridCol w="292384">
                  <a:extLst>
                    <a:ext uri="{9D8B030D-6E8A-4147-A177-3AD203B41FA5}">
                      <a16:colId xmlns:a16="http://schemas.microsoft.com/office/drawing/2014/main" val="3909217177"/>
                    </a:ext>
                  </a:extLst>
                </a:gridCol>
                <a:gridCol w="292384">
                  <a:extLst>
                    <a:ext uri="{9D8B030D-6E8A-4147-A177-3AD203B41FA5}">
                      <a16:colId xmlns:a16="http://schemas.microsoft.com/office/drawing/2014/main" val="219484760"/>
                    </a:ext>
                  </a:extLst>
                </a:gridCol>
                <a:gridCol w="292384">
                  <a:extLst>
                    <a:ext uri="{9D8B030D-6E8A-4147-A177-3AD203B41FA5}">
                      <a16:colId xmlns:a16="http://schemas.microsoft.com/office/drawing/2014/main" val="65456216"/>
                    </a:ext>
                  </a:extLst>
                </a:gridCol>
                <a:gridCol w="292384">
                  <a:extLst>
                    <a:ext uri="{9D8B030D-6E8A-4147-A177-3AD203B41FA5}">
                      <a16:colId xmlns:a16="http://schemas.microsoft.com/office/drawing/2014/main" val="1190263825"/>
                    </a:ext>
                  </a:extLst>
                </a:gridCol>
                <a:gridCol w="292384">
                  <a:extLst>
                    <a:ext uri="{9D8B030D-6E8A-4147-A177-3AD203B41FA5}">
                      <a16:colId xmlns:a16="http://schemas.microsoft.com/office/drawing/2014/main" val="3923616971"/>
                    </a:ext>
                  </a:extLst>
                </a:gridCol>
                <a:gridCol w="292384">
                  <a:extLst>
                    <a:ext uri="{9D8B030D-6E8A-4147-A177-3AD203B41FA5}">
                      <a16:colId xmlns:a16="http://schemas.microsoft.com/office/drawing/2014/main" val="276147149"/>
                    </a:ext>
                  </a:extLst>
                </a:gridCol>
                <a:gridCol w="292384">
                  <a:extLst>
                    <a:ext uri="{9D8B030D-6E8A-4147-A177-3AD203B41FA5}">
                      <a16:colId xmlns:a16="http://schemas.microsoft.com/office/drawing/2014/main" val="2452585352"/>
                    </a:ext>
                  </a:extLst>
                </a:gridCol>
                <a:gridCol w="292384">
                  <a:extLst>
                    <a:ext uri="{9D8B030D-6E8A-4147-A177-3AD203B41FA5}">
                      <a16:colId xmlns:a16="http://schemas.microsoft.com/office/drawing/2014/main" val="2260308860"/>
                    </a:ext>
                  </a:extLst>
                </a:gridCol>
                <a:gridCol w="292384">
                  <a:extLst>
                    <a:ext uri="{9D8B030D-6E8A-4147-A177-3AD203B41FA5}">
                      <a16:colId xmlns:a16="http://schemas.microsoft.com/office/drawing/2014/main" val="1104093731"/>
                    </a:ext>
                  </a:extLst>
                </a:gridCol>
              </a:tblGrid>
              <a:tr h="478998">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E418D8F5-3FD2-CA9E-6978-75F7AD5C8199}"/>
                  </a:ext>
                </a:extLst>
              </p:cNvPr>
              <p:cNvSpPr/>
              <p:nvPr/>
            </p:nvSpPr>
            <p:spPr>
              <a:xfrm>
                <a:off x="5545501" y="3299666"/>
                <a:ext cx="4951755" cy="400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Under FHE, compute PCPP proof </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for relation </a:t>
                </a:r>
                <a14:m>
                  <m:oMath xmlns:m="http://schemas.openxmlformats.org/officeDocument/2006/math">
                    <m:r>
                      <a:rPr lang="en-US" i="1" dirty="0" smtClean="0">
                        <a:latin typeface="Cambria Math" panose="02040503050406030204" pitchFamily="18" charset="0"/>
                      </a:rPr>
                      <m:t>𝑅</m:t>
                    </m:r>
                  </m:oMath>
                </a14:m>
                <a:r>
                  <a:rPr lang="en-US" dirty="0"/>
                  <a:t> </a:t>
                </a:r>
              </a:p>
            </p:txBody>
          </p:sp>
        </mc:Choice>
        <mc:Fallback xmlns="">
          <p:sp>
            <p:nvSpPr>
              <p:cNvPr id="15" name="Rounded Rectangle 14">
                <a:extLst>
                  <a:ext uri="{FF2B5EF4-FFF2-40B4-BE49-F238E27FC236}">
                    <a16:creationId xmlns:a16="http://schemas.microsoft.com/office/drawing/2014/main" id="{E418D8F5-3FD2-CA9E-6978-75F7AD5C8199}"/>
                  </a:ext>
                </a:extLst>
              </p:cNvPr>
              <p:cNvSpPr>
                <a:spLocks noRot="1" noChangeAspect="1" noMove="1" noResize="1" noEditPoints="1" noAdjustHandles="1" noChangeArrowheads="1" noChangeShapeType="1" noTextEdit="1"/>
              </p:cNvSpPr>
              <p:nvPr/>
            </p:nvSpPr>
            <p:spPr>
              <a:xfrm>
                <a:off x="5545501" y="3299666"/>
                <a:ext cx="4951755" cy="400240"/>
              </a:xfrm>
              <a:prstGeom prst="roundRect">
                <a:avLst/>
              </a:prstGeom>
              <a:blipFill>
                <a:blip r:embed="rId7"/>
                <a:stretch>
                  <a:fillRect l="-5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8D0C2099-89F1-19C2-2CFF-8E597EB24EA3}"/>
                  </a:ext>
                </a:extLst>
              </p:cNvPr>
              <p:cNvSpPr/>
              <p:nvPr/>
            </p:nvSpPr>
            <p:spPr>
              <a:xfrm>
                <a:off x="7515046" y="2087684"/>
                <a:ext cx="1012666" cy="332223"/>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Encode </a:t>
                </a:r>
                <a14:m>
                  <m:oMath xmlns:m="http://schemas.openxmlformats.org/officeDocument/2006/math">
                    <m:r>
                      <a:rPr lang="en-US" sz="1400" i="1" dirty="0" smtClean="0">
                        <a:solidFill>
                          <a:schemeClr val="tx1"/>
                        </a:solidFill>
                        <a:latin typeface="Cambria Math" panose="02040503050406030204" pitchFamily="18" charset="0"/>
                      </a:rPr>
                      <m:t>𝑥</m:t>
                    </m:r>
                    <m:r>
                      <a:rPr lang="en-US" sz="1400" i="1" baseline="-25000" dirty="0" smtClean="0">
                        <a:solidFill>
                          <a:schemeClr val="tx1"/>
                        </a:solidFill>
                        <a:latin typeface="Cambria Math" panose="02040503050406030204" pitchFamily="18" charset="0"/>
                      </a:rPr>
                      <m:t>2</m:t>
                    </m:r>
                  </m:oMath>
                </a14:m>
                <a:endParaRPr lang="en-US" sz="1400" baseline="-25000" dirty="0">
                  <a:solidFill>
                    <a:schemeClr val="tx1"/>
                  </a:solidFill>
                </a:endParaRPr>
              </a:p>
            </p:txBody>
          </p:sp>
        </mc:Choice>
        <mc:Fallback xmlns="">
          <p:sp>
            <p:nvSpPr>
              <p:cNvPr id="17" name="Rounded Rectangle 16">
                <a:extLst>
                  <a:ext uri="{FF2B5EF4-FFF2-40B4-BE49-F238E27FC236}">
                    <a16:creationId xmlns:a16="http://schemas.microsoft.com/office/drawing/2014/main" id="{8D0C2099-89F1-19C2-2CFF-8E597EB24EA3}"/>
                  </a:ext>
                </a:extLst>
              </p:cNvPr>
              <p:cNvSpPr>
                <a:spLocks noRot="1" noChangeAspect="1" noMove="1" noResize="1" noEditPoints="1" noAdjustHandles="1" noChangeArrowheads="1" noChangeShapeType="1" noTextEdit="1"/>
              </p:cNvSpPr>
              <p:nvPr/>
            </p:nvSpPr>
            <p:spPr>
              <a:xfrm>
                <a:off x="7515046" y="2087684"/>
                <a:ext cx="1012666" cy="332223"/>
              </a:xfrm>
              <a:prstGeom prst="roundRect">
                <a:avLst/>
              </a:prstGeom>
              <a:blipFill>
                <a:blip r:embed="rId8"/>
                <a:stretch>
                  <a:fillRect b="-10345"/>
                </a:stretch>
              </a:blipFill>
            </p:spPr>
            <p:txBody>
              <a:bodyPr/>
              <a:lstStyle/>
              <a:p>
                <a:r>
                  <a:rPr lang="en-US">
                    <a:noFill/>
                  </a:rPr>
                  <a:t> </a:t>
                </a:r>
              </a:p>
            </p:txBody>
          </p:sp>
        </mc:Fallback>
      </mc:AlternateContent>
      <p:graphicFrame>
        <p:nvGraphicFramePr>
          <p:cNvPr id="18" name="Table 8">
            <a:extLst>
              <a:ext uri="{FF2B5EF4-FFF2-40B4-BE49-F238E27FC236}">
                <a16:creationId xmlns:a16="http://schemas.microsoft.com/office/drawing/2014/main" id="{20635D94-A18B-1611-BC61-0B44A9413D13}"/>
              </a:ext>
            </a:extLst>
          </p:cNvPr>
          <p:cNvGraphicFramePr>
            <a:graphicFrameLocks noGrp="1"/>
          </p:cNvGraphicFramePr>
          <p:nvPr>
            <p:extLst>
              <p:ext uri="{D42A27DB-BD31-4B8C-83A1-F6EECF244321}">
                <p14:modId xmlns:p14="http://schemas.microsoft.com/office/powerpoint/2010/main" val="393602619"/>
              </p:ext>
            </p:extLst>
          </p:nvPr>
        </p:nvGraphicFramePr>
        <p:xfrm>
          <a:off x="6910134" y="2725103"/>
          <a:ext cx="2222490" cy="400240"/>
        </p:xfrm>
        <a:graphic>
          <a:graphicData uri="http://schemas.openxmlformats.org/drawingml/2006/table">
            <a:tbl>
              <a:tblPr firstRow="1" bandRow="1">
                <a:tableStyleId>{5940675A-B579-460E-94D1-54222C63F5DA}</a:tableStyleId>
              </a:tblPr>
              <a:tblGrid>
                <a:gridCol w="370415">
                  <a:extLst>
                    <a:ext uri="{9D8B030D-6E8A-4147-A177-3AD203B41FA5}">
                      <a16:colId xmlns:a16="http://schemas.microsoft.com/office/drawing/2014/main" val="2881341600"/>
                    </a:ext>
                  </a:extLst>
                </a:gridCol>
                <a:gridCol w="370415">
                  <a:extLst>
                    <a:ext uri="{9D8B030D-6E8A-4147-A177-3AD203B41FA5}">
                      <a16:colId xmlns:a16="http://schemas.microsoft.com/office/drawing/2014/main" val="3909217177"/>
                    </a:ext>
                  </a:extLst>
                </a:gridCol>
                <a:gridCol w="369581">
                  <a:extLst>
                    <a:ext uri="{9D8B030D-6E8A-4147-A177-3AD203B41FA5}">
                      <a16:colId xmlns:a16="http://schemas.microsoft.com/office/drawing/2014/main" val="219484760"/>
                    </a:ext>
                  </a:extLst>
                </a:gridCol>
                <a:gridCol w="371249">
                  <a:extLst>
                    <a:ext uri="{9D8B030D-6E8A-4147-A177-3AD203B41FA5}">
                      <a16:colId xmlns:a16="http://schemas.microsoft.com/office/drawing/2014/main" val="65456216"/>
                    </a:ext>
                  </a:extLst>
                </a:gridCol>
                <a:gridCol w="370415">
                  <a:extLst>
                    <a:ext uri="{9D8B030D-6E8A-4147-A177-3AD203B41FA5}">
                      <a16:colId xmlns:a16="http://schemas.microsoft.com/office/drawing/2014/main" val="581724994"/>
                    </a:ext>
                  </a:extLst>
                </a:gridCol>
                <a:gridCol w="370415">
                  <a:extLst>
                    <a:ext uri="{9D8B030D-6E8A-4147-A177-3AD203B41FA5}">
                      <a16:colId xmlns:a16="http://schemas.microsoft.com/office/drawing/2014/main" val="1104093731"/>
                    </a:ext>
                  </a:extLst>
                </a:gridCol>
              </a:tblGrid>
              <a:tr h="400240">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EDFAF1A-D392-EF80-1898-4ED1F5C547AA}"/>
                  </a:ext>
                </a:extLst>
              </p:cNvPr>
              <p:cNvSpPr txBox="1"/>
              <p:nvPr/>
            </p:nvSpPr>
            <p:spPr>
              <a:xfrm>
                <a:off x="6573147" y="2743731"/>
                <a:ext cx="370038"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𝐸</m:t>
                      </m:r>
                    </m:oMath>
                  </m:oMathPara>
                </a14:m>
                <a:endParaRPr lang="en-US" baseline="-25000" dirty="0"/>
              </a:p>
            </p:txBody>
          </p:sp>
        </mc:Choice>
        <mc:Fallback xmlns="">
          <p:sp>
            <p:nvSpPr>
              <p:cNvPr id="3" name="TextBox 2">
                <a:extLst>
                  <a:ext uri="{FF2B5EF4-FFF2-40B4-BE49-F238E27FC236}">
                    <a16:creationId xmlns:a16="http://schemas.microsoft.com/office/drawing/2014/main" id="{1EDFAF1A-D392-EF80-1898-4ED1F5C547AA}"/>
                  </a:ext>
                </a:extLst>
              </p:cNvPr>
              <p:cNvSpPr txBox="1">
                <a:spLocks noRot="1" noChangeAspect="1" noMove="1" noResize="1" noEditPoints="1" noAdjustHandles="1" noChangeArrowheads="1" noChangeShapeType="1" noTextEdit="1"/>
              </p:cNvSpPr>
              <p:nvPr/>
            </p:nvSpPr>
            <p:spPr>
              <a:xfrm>
                <a:off x="6573147" y="2743731"/>
                <a:ext cx="370038" cy="362984"/>
              </a:xfrm>
              <a:prstGeom prst="rect">
                <a:avLst/>
              </a:prstGeom>
              <a:blipFill>
                <a:blip r:embed="rId9"/>
                <a:stretch>
                  <a:fillRect/>
                </a:stretch>
              </a:blipFill>
            </p:spPr>
            <p:txBody>
              <a:bodyPr/>
              <a:lstStyle/>
              <a:p>
                <a:r>
                  <a:rPr lang="en-US">
                    <a:noFill/>
                  </a:rPr>
                  <a:t> </a:t>
                </a:r>
              </a:p>
            </p:txBody>
          </p:sp>
        </mc:Fallback>
      </mc:AlternateContent>
      <p:sp>
        <p:nvSpPr>
          <p:cNvPr id="5" name="Down Arrow 4">
            <a:extLst>
              <a:ext uri="{FF2B5EF4-FFF2-40B4-BE49-F238E27FC236}">
                <a16:creationId xmlns:a16="http://schemas.microsoft.com/office/drawing/2014/main" id="{F1C19309-2D86-17F7-D2D0-6082002FBCEF}"/>
              </a:ext>
            </a:extLst>
          </p:cNvPr>
          <p:cNvSpPr/>
          <p:nvPr/>
        </p:nvSpPr>
        <p:spPr>
          <a:xfrm>
            <a:off x="7981897" y="2483667"/>
            <a:ext cx="115359" cy="17767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C35F88F3-4E66-D7F2-0CD4-496334FB1DCF}"/>
                  </a:ext>
                </a:extLst>
              </p:cNvPr>
              <p:cNvSpPr/>
              <p:nvPr/>
            </p:nvSpPr>
            <p:spPr>
              <a:xfrm>
                <a:off x="4114230" y="1403864"/>
                <a:ext cx="2032075" cy="628773"/>
              </a:xfrm>
              <a:prstGeom prst="roundRect">
                <a:avLst/>
              </a:prstGeom>
              <a:solidFill>
                <a:schemeClr val="accent4">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14:m>
                  <m:oMath xmlns:m="http://schemas.openxmlformats.org/officeDocument/2006/math">
                    <m:r>
                      <a:rPr lang="en-US" sz="1400" i="1" dirty="0" smtClean="0">
                        <a:solidFill>
                          <a:schemeClr val="tx1"/>
                        </a:solidFill>
                        <a:latin typeface="Cambria Math" panose="02040503050406030204" pitchFamily="18" charset="0"/>
                      </a:rPr>
                      <m:t>𝑅</m:t>
                    </m:r>
                    <m:d>
                      <m:dPr>
                        <m:ctrlPr>
                          <a:rPr lang="en-US" sz="1400" i="1" dirty="0" smtClean="0">
                            <a:solidFill>
                              <a:schemeClr val="tx1"/>
                            </a:solidFill>
                            <a:latin typeface="Cambria Math" panose="02040503050406030204" pitchFamily="18" charset="0"/>
                          </a:rPr>
                        </m:ctrlPr>
                      </m:dPr>
                      <m:e>
                        <m:r>
                          <a:rPr lang="en-US" sz="1400" i="1" dirty="0" smtClean="0">
                            <a:solidFill>
                              <a:schemeClr val="tx1"/>
                            </a:solidFill>
                            <a:latin typeface="Cambria Math" panose="02040503050406030204" pitchFamily="18" charset="0"/>
                          </a:rPr>
                          <m:t>𝑥</m:t>
                        </m:r>
                        <m:r>
                          <a:rPr lang="en-US" sz="1400" b="0" i="1" baseline="-25000" dirty="0" smtClean="0">
                            <a:solidFill>
                              <a:schemeClr val="tx1"/>
                            </a:solidFill>
                            <a:latin typeface="Cambria Math" panose="02040503050406030204" pitchFamily="18" charset="0"/>
                          </a:rPr>
                          <m:t>1</m:t>
                        </m:r>
                        <m:r>
                          <a:rPr lang="en-US" sz="1400" b="0" i="1" dirty="0" smtClean="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𝑥</m:t>
                        </m:r>
                        <m:r>
                          <a:rPr lang="en-US" sz="1400" i="1" baseline="-25000" dirty="0">
                            <a:solidFill>
                              <a:schemeClr val="tx1"/>
                            </a:solidFill>
                            <a:latin typeface="Cambria Math" panose="02040503050406030204" pitchFamily="18" charset="0"/>
                          </a:rPr>
                          <m:t>2</m:t>
                        </m:r>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𝑦</m:t>
                        </m:r>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𝑓</m:t>
                        </m:r>
                      </m:e>
                    </m:d>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𝑎𝑐𝑐𝑒𝑝𝑡</m:t>
                    </m:r>
                  </m:oMath>
                </a14:m>
                <a:r>
                  <a:rPr lang="en-US" sz="1400" dirty="0">
                    <a:solidFill>
                      <a:schemeClr val="tx1"/>
                    </a:solidFill>
                  </a:rPr>
                  <a:t> iff </a:t>
                </a:r>
                <a14:m>
                  <m:oMath xmlns:m="http://schemas.openxmlformats.org/officeDocument/2006/math">
                    <m:r>
                      <a:rPr lang="en-US" sz="1400" i="1" dirty="0">
                        <a:solidFill>
                          <a:schemeClr val="tx1"/>
                        </a:solidFill>
                        <a:latin typeface="Cambria Math" panose="02040503050406030204" pitchFamily="18" charset="0"/>
                      </a:rPr>
                      <m:t>𝑓</m:t>
                    </m:r>
                    <m:d>
                      <m:dPr>
                        <m:ctrlPr>
                          <a:rPr lang="en-US" sz="1400" b="0" i="1" dirty="0" smtClean="0">
                            <a:solidFill>
                              <a:schemeClr val="tx1"/>
                            </a:solidFill>
                            <a:latin typeface="Cambria Math" panose="02040503050406030204" pitchFamily="18" charset="0"/>
                          </a:rPr>
                        </m:ctrlPr>
                      </m:dPr>
                      <m:e>
                        <m:r>
                          <a:rPr lang="en-US" sz="1400" i="1" dirty="0">
                            <a:solidFill>
                              <a:schemeClr val="tx1"/>
                            </a:solidFill>
                            <a:latin typeface="Cambria Math" panose="02040503050406030204" pitchFamily="18" charset="0"/>
                          </a:rPr>
                          <m:t>𝑥</m:t>
                        </m:r>
                        <m:r>
                          <a:rPr lang="en-US" sz="1400" b="0" i="1" baseline="-25000" dirty="0" smtClean="0">
                            <a:solidFill>
                              <a:schemeClr val="tx1"/>
                            </a:solidFill>
                            <a:latin typeface="Cambria Math" panose="02040503050406030204" pitchFamily="18" charset="0"/>
                          </a:rPr>
                          <m:t>1</m:t>
                        </m:r>
                        <m:r>
                          <a:rPr lang="en-US" sz="1400" i="1" dirty="0">
                            <a:solidFill>
                              <a:schemeClr val="tx1"/>
                            </a:solidFill>
                            <a:latin typeface="Cambria Math" panose="02040503050406030204" pitchFamily="18" charset="0"/>
                          </a:rPr>
                          <m:t>,</m:t>
                        </m:r>
                        <m:r>
                          <a:rPr lang="en-US" sz="1400" i="1" dirty="0">
                            <a:solidFill>
                              <a:schemeClr val="tx1"/>
                            </a:solidFill>
                            <a:latin typeface="Cambria Math" panose="02040503050406030204" pitchFamily="18" charset="0"/>
                          </a:rPr>
                          <m:t>𝑥</m:t>
                        </m:r>
                        <m:r>
                          <a:rPr lang="en-US" sz="1400" i="1" baseline="-25000" dirty="0">
                            <a:solidFill>
                              <a:schemeClr val="tx1"/>
                            </a:solidFill>
                            <a:latin typeface="Cambria Math" panose="02040503050406030204" pitchFamily="18" charset="0"/>
                          </a:rPr>
                          <m:t>2</m:t>
                        </m:r>
                      </m:e>
                    </m:d>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𝑦</m:t>
                    </m:r>
                  </m:oMath>
                </a14:m>
                <a:r>
                  <a:rPr lang="en-US" sz="1400" dirty="0">
                    <a:solidFill>
                      <a:schemeClr val="tx1"/>
                    </a:solidFill>
                  </a:rPr>
                  <a:t>  </a:t>
                </a:r>
              </a:p>
            </p:txBody>
          </p:sp>
        </mc:Choice>
        <mc:Fallback xmlns="">
          <p:sp>
            <p:nvSpPr>
              <p:cNvPr id="7" name="Rounded Rectangle 6">
                <a:extLst>
                  <a:ext uri="{FF2B5EF4-FFF2-40B4-BE49-F238E27FC236}">
                    <a16:creationId xmlns:a16="http://schemas.microsoft.com/office/drawing/2014/main" id="{C35F88F3-4E66-D7F2-0CD4-496334FB1DCF}"/>
                  </a:ext>
                </a:extLst>
              </p:cNvPr>
              <p:cNvSpPr>
                <a:spLocks noRot="1" noChangeAspect="1" noMove="1" noResize="1" noEditPoints="1" noAdjustHandles="1" noChangeArrowheads="1" noChangeShapeType="1" noTextEdit="1"/>
              </p:cNvSpPr>
              <p:nvPr/>
            </p:nvSpPr>
            <p:spPr>
              <a:xfrm>
                <a:off x="4114230" y="1403864"/>
                <a:ext cx="2032075" cy="628773"/>
              </a:xfrm>
              <a:prstGeom prst="roundRect">
                <a:avLst/>
              </a:prstGeom>
              <a:blipFill>
                <a:blip r:embed="rId10"/>
                <a:stretch>
                  <a:fillRect b="-192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579AA627-E27C-7545-E842-DFE29996DD73}"/>
              </a:ext>
            </a:extLst>
          </p:cNvPr>
          <p:cNvGrpSpPr/>
          <p:nvPr/>
        </p:nvGrpSpPr>
        <p:grpSpPr>
          <a:xfrm>
            <a:off x="5346643" y="2336042"/>
            <a:ext cx="300771" cy="207646"/>
            <a:chOff x="6079229" y="3138178"/>
            <a:chExt cx="295586" cy="218483"/>
          </a:xfrm>
        </p:grpSpPr>
        <p:sp>
          <p:nvSpPr>
            <p:cNvPr id="11" name="Rounded Rectangle 10">
              <a:extLst>
                <a:ext uri="{FF2B5EF4-FFF2-40B4-BE49-F238E27FC236}">
                  <a16:creationId xmlns:a16="http://schemas.microsoft.com/office/drawing/2014/main" id="{0F3D37B2-9C09-1E45-70E7-826F5F7569C1}"/>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Triangle 13">
              <a:extLst>
                <a:ext uri="{FF2B5EF4-FFF2-40B4-BE49-F238E27FC236}">
                  <a16:creationId xmlns:a16="http://schemas.microsoft.com/office/drawing/2014/main" id="{55DDBFF7-73A6-D479-724A-F8EC8E92AC36}"/>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23" name="Picture 22" descr="A black and white drawing of a person&#10;&#10;AI-generated content may be incorrect.">
            <a:extLst>
              <a:ext uri="{FF2B5EF4-FFF2-40B4-BE49-F238E27FC236}">
                <a16:creationId xmlns:a16="http://schemas.microsoft.com/office/drawing/2014/main" id="{ACB482A5-F140-462D-2BB9-B605B63D7FDC}"/>
              </a:ext>
            </a:extLst>
          </p:cNvPr>
          <p:cNvPicPr>
            <a:picLocks noChangeAspect="1"/>
          </p:cNvPicPr>
          <p:nvPr/>
        </p:nvPicPr>
        <p:blipFill>
          <a:blip r:embed="rId11"/>
          <a:stretch>
            <a:fillRect/>
          </a:stretch>
        </p:blipFill>
        <p:spPr>
          <a:xfrm>
            <a:off x="628091" y="1241538"/>
            <a:ext cx="1543750" cy="1657552"/>
          </a:xfrm>
          <a:prstGeom prst="rect">
            <a:avLst/>
          </a:prstGeom>
        </p:spPr>
      </p:pic>
      <p:cxnSp>
        <p:nvCxnSpPr>
          <p:cNvPr id="25" name="Straight Arrow Connector 24">
            <a:extLst>
              <a:ext uri="{FF2B5EF4-FFF2-40B4-BE49-F238E27FC236}">
                <a16:creationId xmlns:a16="http://schemas.microsoft.com/office/drawing/2014/main" id="{1AE5BD3D-C5A4-CC61-641C-2079C973BFE6}"/>
              </a:ext>
            </a:extLst>
          </p:cNvPr>
          <p:cNvCxnSpPr>
            <a:cxnSpLocks/>
          </p:cNvCxnSpPr>
          <p:nvPr/>
        </p:nvCxnSpPr>
        <p:spPr>
          <a:xfrm flipH="1" flipV="1">
            <a:off x="3858016" y="2834242"/>
            <a:ext cx="2298453" cy="28351"/>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grpSp>
        <p:nvGrpSpPr>
          <p:cNvPr id="28" name="Group 27">
            <a:extLst>
              <a:ext uri="{FF2B5EF4-FFF2-40B4-BE49-F238E27FC236}">
                <a16:creationId xmlns:a16="http://schemas.microsoft.com/office/drawing/2014/main" id="{4AD66FF3-3A95-085E-0A54-B138F02712E2}"/>
              </a:ext>
            </a:extLst>
          </p:cNvPr>
          <p:cNvGrpSpPr/>
          <p:nvPr/>
        </p:nvGrpSpPr>
        <p:grpSpPr>
          <a:xfrm>
            <a:off x="8982833" y="2569944"/>
            <a:ext cx="216129" cy="290044"/>
            <a:chOff x="3249560" y="1826361"/>
            <a:chExt cx="319550" cy="506972"/>
          </a:xfrm>
        </p:grpSpPr>
        <p:sp>
          <p:nvSpPr>
            <p:cNvPr id="29" name="Rounded Rectangle 28">
              <a:extLst>
                <a:ext uri="{FF2B5EF4-FFF2-40B4-BE49-F238E27FC236}">
                  <a16:creationId xmlns:a16="http://schemas.microsoft.com/office/drawing/2014/main" id="{88C592C8-95F2-1D8A-A013-724B875693AA}"/>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Block Arc 29">
              <a:extLst>
                <a:ext uri="{FF2B5EF4-FFF2-40B4-BE49-F238E27FC236}">
                  <a16:creationId xmlns:a16="http://schemas.microsoft.com/office/drawing/2014/main" id="{0543DF56-CE79-2329-16DB-A93C2D465C86}"/>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2701248E-1A93-F9A3-4D8E-37C87DDF74C0}"/>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2" name="Rounded Rectangle 31">
                <a:extLst>
                  <a:ext uri="{FF2B5EF4-FFF2-40B4-BE49-F238E27FC236}">
                    <a16:creationId xmlns:a16="http://schemas.microsoft.com/office/drawing/2014/main" id="{71B8496C-CCF4-51EB-89C3-EC6584FFE848}"/>
                  </a:ext>
                </a:extLst>
              </p:cNvPr>
              <p:cNvSpPr/>
              <p:nvPr/>
            </p:nvSpPr>
            <p:spPr>
              <a:xfrm>
                <a:off x="4538524" y="2419907"/>
                <a:ext cx="387844" cy="362984"/>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panose="02040503050406030204" pitchFamily="18" charset="0"/>
                        </a:rPr>
                        <m:t>𝑐𝑡</m:t>
                      </m:r>
                    </m:oMath>
                  </m:oMathPara>
                </a14:m>
                <a:endParaRPr lang="en-US" baseline="-25000" dirty="0">
                  <a:solidFill>
                    <a:schemeClr val="tx1"/>
                  </a:solidFill>
                </a:endParaRPr>
              </a:p>
            </p:txBody>
          </p:sp>
        </mc:Choice>
        <mc:Fallback xmlns="">
          <p:sp>
            <p:nvSpPr>
              <p:cNvPr id="32" name="Rounded Rectangle 31">
                <a:extLst>
                  <a:ext uri="{FF2B5EF4-FFF2-40B4-BE49-F238E27FC236}">
                    <a16:creationId xmlns:a16="http://schemas.microsoft.com/office/drawing/2014/main" id="{71B8496C-CCF4-51EB-89C3-EC6584FFE848}"/>
                  </a:ext>
                </a:extLst>
              </p:cNvPr>
              <p:cNvSpPr>
                <a:spLocks noRot="1" noChangeAspect="1" noMove="1" noResize="1" noEditPoints="1" noAdjustHandles="1" noChangeArrowheads="1" noChangeShapeType="1" noTextEdit="1"/>
              </p:cNvSpPr>
              <p:nvPr/>
            </p:nvSpPr>
            <p:spPr>
              <a:xfrm>
                <a:off x="4538524" y="2419907"/>
                <a:ext cx="387844" cy="362984"/>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A532CFC-A198-DD46-1E52-56544E38FB51}"/>
                  </a:ext>
                </a:extLst>
              </p:cNvPr>
              <p:cNvSpPr txBox="1"/>
              <p:nvPr/>
            </p:nvSpPr>
            <p:spPr>
              <a:xfrm>
                <a:off x="6542172" y="2724267"/>
                <a:ext cx="447293" cy="362984"/>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𝑐𝑡</m:t>
                      </m:r>
                      <m:r>
                        <a:rPr lang="en-US" b="0" i="1" baseline="-25000" dirty="0" smtClean="0">
                          <a:latin typeface="Cambria Math" panose="02040503050406030204" pitchFamily="18" charset="0"/>
                        </a:rPr>
                        <m:t>𝐸</m:t>
                      </m:r>
                    </m:oMath>
                  </m:oMathPara>
                </a14:m>
                <a:endParaRPr lang="en-US" baseline="-25000" dirty="0"/>
              </a:p>
            </p:txBody>
          </p:sp>
        </mc:Choice>
        <mc:Fallback xmlns="">
          <p:sp>
            <p:nvSpPr>
              <p:cNvPr id="35" name="TextBox 34">
                <a:extLst>
                  <a:ext uri="{FF2B5EF4-FFF2-40B4-BE49-F238E27FC236}">
                    <a16:creationId xmlns:a16="http://schemas.microsoft.com/office/drawing/2014/main" id="{1A532CFC-A198-DD46-1E52-56544E38FB51}"/>
                  </a:ext>
                </a:extLst>
              </p:cNvPr>
              <p:cNvSpPr txBox="1">
                <a:spLocks noRot="1" noChangeAspect="1" noMove="1" noResize="1" noEditPoints="1" noAdjustHandles="1" noChangeArrowheads="1" noChangeShapeType="1" noTextEdit="1"/>
              </p:cNvSpPr>
              <p:nvPr/>
            </p:nvSpPr>
            <p:spPr>
              <a:xfrm>
                <a:off x="6542172" y="2724267"/>
                <a:ext cx="447293" cy="362984"/>
              </a:xfrm>
              <a:prstGeom prst="rect">
                <a:avLst/>
              </a:prstGeom>
              <a:blipFill>
                <a:blip r:embed="rId13"/>
                <a:stretch>
                  <a:fillRect l="-2778"/>
                </a:stretch>
              </a:blipFill>
            </p:spPr>
            <p:txBody>
              <a:bodyPr/>
              <a:lstStyle/>
              <a:p>
                <a:r>
                  <a:rPr lang="en-US">
                    <a:noFill/>
                  </a:rPr>
                  <a:t> </a:t>
                </a:r>
              </a:p>
            </p:txBody>
          </p:sp>
        </mc:Fallback>
      </mc:AlternateContent>
      <p:sp>
        <p:nvSpPr>
          <p:cNvPr id="36" name="Down Arrow 35">
            <a:extLst>
              <a:ext uri="{FF2B5EF4-FFF2-40B4-BE49-F238E27FC236}">
                <a16:creationId xmlns:a16="http://schemas.microsoft.com/office/drawing/2014/main" id="{CEF39E77-26DB-AB5F-A0DB-2DD8524B0939}"/>
              </a:ext>
            </a:extLst>
          </p:cNvPr>
          <p:cNvSpPr/>
          <p:nvPr/>
        </p:nvSpPr>
        <p:spPr>
          <a:xfrm>
            <a:off x="7963698" y="3789358"/>
            <a:ext cx="115359" cy="17767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DDC58D9-447B-84AF-A729-4F4991ACBDEA}"/>
              </a:ext>
            </a:extLst>
          </p:cNvPr>
          <p:cNvGrpSpPr/>
          <p:nvPr/>
        </p:nvGrpSpPr>
        <p:grpSpPr>
          <a:xfrm>
            <a:off x="9458341" y="3960989"/>
            <a:ext cx="216129" cy="290044"/>
            <a:chOff x="3249560" y="1826361"/>
            <a:chExt cx="319550" cy="506972"/>
          </a:xfrm>
        </p:grpSpPr>
        <p:sp>
          <p:nvSpPr>
            <p:cNvPr id="38" name="Rounded Rectangle 37">
              <a:extLst>
                <a:ext uri="{FF2B5EF4-FFF2-40B4-BE49-F238E27FC236}">
                  <a16:creationId xmlns:a16="http://schemas.microsoft.com/office/drawing/2014/main" id="{77CE2EA7-2150-3A6C-252B-36473224A4FC}"/>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Block Arc 38">
              <a:extLst>
                <a:ext uri="{FF2B5EF4-FFF2-40B4-BE49-F238E27FC236}">
                  <a16:creationId xmlns:a16="http://schemas.microsoft.com/office/drawing/2014/main" id="{9561B7C3-7E62-B2C8-037C-022B1E0B8CEA}"/>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0" name="Oval 39">
              <a:extLst>
                <a:ext uri="{FF2B5EF4-FFF2-40B4-BE49-F238E27FC236}">
                  <a16:creationId xmlns:a16="http://schemas.microsoft.com/office/drawing/2014/main" id="{B0400A8D-1E51-201B-EE5A-108CCB24E0CE}"/>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7BF5BE0-3CB7-BEFC-634F-A732EF8990B4}"/>
                  </a:ext>
                </a:extLst>
              </p:cNvPr>
              <p:cNvSpPr txBox="1"/>
              <p:nvPr/>
            </p:nvSpPr>
            <p:spPr>
              <a:xfrm>
                <a:off x="5922658" y="4098249"/>
                <a:ext cx="447293" cy="362984"/>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𝑐𝑡</m:t>
                      </m:r>
                      <m:r>
                        <a:rPr lang="en-US" i="1" baseline="-25000">
                          <a:latin typeface="Cambria Math" panose="02040503050406030204" pitchFamily="18" charset="0"/>
                          <a:ea typeface="Cambria Math" panose="02040503050406030204" pitchFamily="18" charset="0"/>
                        </a:rPr>
                        <m:t>𝜋</m:t>
                      </m:r>
                    </m:oMath>
                  </m:oMathPara>
                </a14:m>
                <a:endParaRPr lang="en-US" baseline="-25000" dirty="0"/>
              </a:p>
            </p:txBody>
          </p:sp>
        </mc:Choice>
        <mc:Fallback xmlns="">
          <p:sp>
            <p:nvSpPr>
              <p:cNvPr id="41" name="TextBox 40">
                <a:extLst>
                  <a:ext uri="{FF2B5EF4-FFF2-40B4-BE49-F238E27FC236}">
                    <a16:creationId xmlns:a16="http://schemas.microsoft.com/office/drawing/2014/main" id="{87BF5BE0-3CB7-BEFC-634F-A732EF8990B4}"/>
                  </a:ext>
                </a:extLst>
              </p:cNvPr>
              <p:cNvSpPr txBox="1">
                <a:spLocks noRot="1" noChangeAspect="1" noMove="1" noResize="1" noEditPoints="1" noAdjustHandles="1" noChangeArrowheads="1" noChangeShapeType="1" noTextEdit="1"/>
              </p:cNvSpPr>
              <p:nvPr/>
            </p:nvSpPr>
            <p:spPr>
              <a:xfrm>
                <a:off x="5922658" y="4098249"/>
                <a:ext cx="447293" cy="362984"/>
              </a:xfrm>
              <a:prstGeom prst="rect">
                <a:avLst/>
              </a:prstGeom>
              <a:blipFill>
                <a:blip r:embed="rId14"/>
                <a:stretch>
                  <a:fillRect l="-2778"/>
                </a:stretch>
              </a:blipFill>
            </p:spPr>
            <p:txBody>
              <a:bodyPr/>
              <a:lstStyle/>
              <a:p>
                <a:r>
                  <a:rPr lang="en-US">
                    <a:noFill/>
                  </a:rPr>
                  <a:t> </a:t>
                </a:r>
              </a:p>
            </p:txBody>
          </p:sp>
        </mc:Fallback>
      </mc:AlternateContent>
      <p:sp>
        <p:nvSpPr>
          <p:cNvPr id="43" name="Down Arrow 42">
            <a:extLst>
              <a:ext uri="{FF2B5EF4-FFF2-40B4-BE49-F238E27FC236}">
                <a16:creationId xmlns:a16="http://schemas.microsoft.com/office/drawing/2014/main" id="{564942F2-9ABE-514F-366C-2E46F7BEC241}"/>
              </a:ext>
            </a:extLst>
          </p:cNvPr>
          <p:cNvSpPr/>
          <p:nvPr/>
        </p:nvSpPr>
        <p:spPr>
          <a:xfrm rot="1110965" flipH="1">
            <a:off x="7598538" y="1397000"/>
            <a:ext cx="45719" cy="357349"/>
          </a:xfrm>
          <a:prstGeom prst="downArrow">
            <a:avLst/>
          </a:prstGeom>
          <a:solidFill>
            <a:schemeClr val="tx2">
              <a:lumMod val="50000"/>
              <a:lumOff val="5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4" name="Down Arrow 43">
            <a:extLst>
              <a:ext uri="{FF2B5EF4-FFF2-40B4-BE49-F238E27FC236}">
                <a16:creationId xmlns:a16="http://schemas.microsoft.com/office/drawing/2014/main" id="{9188F26F-8094-164F-AFE7-ACF5AFB185B0}"/>
              </a:ext>
            </a:extLst>
          </p:cNvPr>
          <p:cNvSpPr/>
          <p:nvPr/>
        </p:nvSpPr>
        <p:spPr>
          <a:xfrm rot="1110965" flipH="1">
            <a:off x="8715884" y="1382692"/>
            <a:ext cx="45719" cy="357349"/>
          </a:xfrm>
          <a:prstGeom prst="downArrow">
            <a:avLst/>
          </a:prstGeom>
          <a:solidFill>
            <a:schemeClr val="tx2">
              <a:lumMod val="50000"/>
              <a:lumOff val="5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6" name="Down Arrow 45">
            <a:extLst>
              <a:ext uri="{FF2B5EF4-FFF2-40B4-BE49-F238E27FC236}">
                <a16:creationId xmlns:a16="http://schemas.microsoft.com/office/drawing/2014/main" id="{B23B2415-906E-C8EA-1A18-938F7DEA9D7E}"/>
              </a:ext>
            </a:extLst>
          </p:cNvPr>
          <p:cNvSpPr/>
          <p:nvPr/>
        </p:nvSpPr>
        <p:spPr>
          <a:xfrm rot="1110965" flipH="1">
            <a:off x="6774802" y="2468254"/>
            <a:ext cx="45719" cy="357349"/>
          </a:xfrm>
          <a:prstGeom prst="downArrow">
            <a:avLst/>
          </a:prstGeom>
          <a:solidFill>
            <a:schemeClr val="tx2">
              <a:lumMod val="50000"/>
              <a:lumOff val="5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7" name="Rounded Rectangle 46">
                <a:extLst>
                  <a:ext uri="{FF2B5EF4-FFF2-40B4-BE49-F238E27FC236}">
                    <a16:creationId xmlns:a16="http://schemas.microsoft.com/office/drawing/2014/main" id="{09B53D66-589C-D796-690B-CF65134864FB}"/>
                  </a:ext>
                </a:extLst>
              </p:cNvPr>
              <p:cNvSpPr/>
              <p:nvPr/>
            </p:nvSpPr>
            <p:spPr>
              <a:xfrm>
                <a:off x="4346570" y="3877235"/>
                <a:ext cx="450765" cy="362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panose="02040503050406030204" pitchFamily="18" charset="0"/>
                        </a:rPr>
                        <m:t>𝑐𝑡</m:t>
                      </m:r>
                      <m:r>
                        <a:rPr lang="en-US" i="1" baseline="-25000">
                          <a:solidFill>
                            <a:schemeClr val="tx1"/>
                          </a:solidFill>
                          <a:latin typeface="Cambria Math" panose="02040503050406030204" pitchFamily="18" charset="0"/>
                          <a:ea typeface="Cambria Math" panose="02040503050406030204" pitchFamily="18" charset="0"/>
                        </a:rPr>
                        <m:t>𝜋</m:t>
                      </m:r>
                    </m:oMath>
                  </m:oMathPara>
                </a14:m>
                <a:endParaRPr lang="en-US" baseline="-25000" dirty="0">
                  <a:solidFill>
                    <a:schemeClr val="tx1"/>
                  </a:solidFill>
                </a:endParaRPr>
              </a:p>
            </p:txBody>
          </p:sp>
        </mc:Choice>
        <mc:Fallback xmlns="">
          <p:sp>
            <p:nvSpPr>
              <p:cNvPr id="47" name="Rounded Rectangle 46">
                <a:extLst>
                  <a:ext uri="{FF2B5EF4-FFF2-40B4-BE49-F238E27FC236}">
                    <a16:creationId xmlns:a16="http://schemas.microsoft.com/office/drawing/2014/main" id="{09B53D66-589C-D796-690B-CF65134864FB}"/>
                  </a:ext>
                </a:extLst>
              </p:cNvPr>
              <p:cNvSpPr>
                <a:spLocks noRot="1" noChangeAspect="1" noMove="1" noResize="1" noEditPoints="1" noAdjustHandles="1" noChangeArrowheads="1" noChangeShapeType="1" noTextEdit="1"/>
              </p:cNvSpPr>
              <p:nvPr/>
            </p:nvSpPr>
            <p:spPr>
              <a:xfrm>
                <a:off x="4346570" y="3877235"/>
                <a:ext cx="450765" cy="362984"/>
              </a:xfrm>
              <a:prstGeom prst="roundRect">
                <a:avLst/>
              </a:prstGeom>
              <a:blipFill>
                <a:blip r:embed="rId15"/>
                <a:stretch>
                  <a:fillRect/>
                </a:stretch>
              </a:blipFill>
            </p:spPr>
            <p:txBody>
              <a:bodyPr/>
              <a:lstStyle/>
              <a:p>
                <a:r>
                  <a:rPr lang="en-US">
                    <a:noFill/>
                  </a:rPr>
                  <a:t> </a:t>
                </a:r>
              </a:p>
            </p:txBody>
          </p:sp>
        </mc:Fallback>
      </mc:AlternateContent>
      <p:grpSp>
        <p:nvGrpSpPr>
          <p:cNvPr id="48" name="Group 47">
            <a:extLst>
              <a:ext uri="{FF2B5EF4-FFF2-40B4-BE49-F238E27FC236}">
                <a16:creationId xmlns:a16="http://schemas.microsoft.com/office/drawing/2014/main" id="{E0D07D9C-405D-4415-610C-6074D42CF42A}"/>
              </a:ext>
            </a:extLst>
          </p:cNvPr>
          <p:cNvGrpSpPr/>
          <p:nvPr/>
        </p:nvGrpSpPr>
        <p:grpSpPr>
          <a:xfrm>
            <a:off x="4669000" y="3793370"/>
            <a:ext cx="300771" cy="207646"/>
            <a:chOff x="6079229" y="3138178"/>
            <a:chExt cx="295586" cy="218483"/>
          </a:xfrm>
        </p:grpSpPr>
        <p:sp>
          <p:nvSpPr>
            <p:cNvPr id="49" name="Rounded Rectangle 48">
              <a:extLst>
                <a:ext uri="{FF2B5EF4-FFF2-40B4-BE49-F238E27FC236}">
                  <a16:creationId xmlns:a16="http://schemas.microsoft.com/office/drawing/2014/main" id="{6D76187C-E09C-BA29-C3B7-80817F9B8AF8}"/>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riangle 49">
              <a:extLst>
                <a:ext uri="{FF2B5EF4-FFF2-40B4-BE49-F238E27FC236}">
                  <a16:creationId xmlns:a16="http://schemas.microsoft.com/office/drawing/2014/main" id="{43E70731-99B2-7597-566A-5F1E0B074506}"/>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51" name="Straight Arrow Connector 50">
            <a:extLst>
              <a:ext uri="{FF2B5EF4-FFF2-40B4-BE49-F238E27FC236}">
                <a16:creationId xmlns:a16="http://schemas.microsoft.com/office/drawing/2014/main" id="{EA7C9E12-CB1C-E9AC-B2CE-8066CA75BE74}"/>
              </a:ext>
            </a:extLst>
          </p:cNvPr>
          <p:cNvCxnSpPr>
            <a:cxnSpLocks/>
          </p:cNvCxnSpPr>
          <p:nvPr/>
        </p:nvCxnSpPr>
        <p:spPr>
          <a:xfrm flipH="1" flipV="1">
            <a:off x="3180373" y="4291570"/>
            <a:ext cx="2298453" cy="28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2" name="Rounded Rectangle 51">
                <a:extLst>
                  <a:ext uri="{FF2B5EF4-FFF2-40B4-BE49-F238E27FC236}">
                    <a16:creationId xmlns:a16="http://schemas.microsoft.com/office/drawing/2014/main" id="{E601ACA9-D611-1F50-BC69-9F656097C008}"/>
                  </a:ext>
                </a:extLst>
              </p:cNvPr>
              <p:cNvSpPr/>
              <p:nvPr/>
            </p:nvSpPr>
            <p:spPr>
              <a:xfrm>
                <a:off x="229289" y="3106715"/>
                <a:ext cx="2354458" cy="400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Run PCPP Verifier </a:t>
                </a:r>
                <a14:m>
                  <m:oMath xmlns:m="http://schemas.openxmlformats.org/officeDocument/2006/math">
                    <m:r>
                      <a:rPr lang="en-US" i="1" dirty="0" smtClean="0">
                        <a:latin typeface="Cambria Math" panose="02040503050406030204" pitchFamily="18" charset="0"/>
                      </a:rPr>
                      <m:t>𝑉</m:t>
                    </m:r>
                  </m:oMath>
                </a14:m>
                <a:endParaRPr lang="en-US" dirty="0"/>
              </a:p>
            </p:txBody>
          </p:sp>
        </mc:Choice>
        <mc:Fallback xmlns="">
          <p:sp>
            <p:nvSpPr>
              <p:cNvPr id="52" name="Rounded Rectangle 51">
                <a:extLst>
                  <a:ext uri="{FF2B5EF4-FFF2-40B4-BE49-F238E27FC236}">
                    <a16:creationId xmlns:a16="http://schemas.microsoft.com/office/drawing/2014/main" id="{E601ACA9-D611-1F50-BC69-9F656097C008}"/>
                  </a:ext>
                </a:extLst>
              </p:cNvPr>
              <p:cNvSpPr>
                <a:spLocks noRot="1" noChangeAspect="1" noMove="1" noResize="1" noEditPoints="1" noAdjustHandles="1" noChangeArrowheads="1" noChangeShapeType="1" noTextEdit="1"/>
              </p:cNvSpPr>
              <p:nvPr/>
            </p:nvSpPr>
            <p:spPr>
              <a:xfrm>
                <a:off x="229289" y="3106715"/>
                <a:ext cx="2354458" cy="400240"/>
              </a:xfrm>
              <a:prstGeom prst="roundRect">
                <a:avLst/>
              </a:prstGeom>
              <a:blipFill>
                <a:blip r:embed="rId16"/>
                <a:stretch>
                  <a:fillRect t="-3030"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F343F63-2EE3-203E-D5E8-BB30368DC5B4}"/>
                  </a:ext>
                </a:extLst>
              </p:cNvPr>
              <p:cNvSpPr txBox="1"/>
              <p:nvPr/>
            </p:nvSpPr>
            <p:spPr>
              <a:xfrm>
                <a:off x="1298723" y="3936413"/>
                <a:ext cx="1874616" cy="369332"/>
              </a:xfrm>
              <a:prstGeom prst="rect">
                <a:avLst/>
              </a:prstGeom>
              <a:noFill/>
            </p:spPr>
            <p:txBody>
              <a:bodyPr wrap="none" rtlCol="0">
                <a:spAutoFit/>
              </a:bodyPr>
              <a:lstStyle/>
              <a:p>
                <a:r>
                  <a:rPr lang="en-US" dirty="0"/>
                  <a:t>Query q: Bit </a:t>
                </a:r>
                <a:r>
                  <a:rPr lang="en-US" i="1" dirty="0" err="1"/>
                  <a:t>i</a:t>
                </a:r>
                <a:r>
                  <a:rPr lang="en-US" i="1" dirty="0"/>
                  <a:t> </a:t>
                </a:r>
                <a:r>
                  <a:rPr lang="en-US" dirty="0"/>
                  <a:t>of </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oMath>
                </a14:m>
                <a:endParaRPr lang="en-US" dirty="0"/>
              </a:p>
            </p:txBody>
          </p:sp>
        </mc:Choice>
        <mc:Fallback xmlns="">
          <p:sp>
            <p:nvSpPr>
              <p:cNvPr id="53" name="TextBox 52">
                <a:extLst>
                  <a:ext uri="{FF2B5EF4-FFF2-40B4-BE49-F238E27FC236}">
                    <a16:creationId xmlns:a16="http://schemas.microsoft.com/office/drawing/2014/main" id="{8F343F63-2EE3-203E-D5E8-BB30368DC5B4}"/>
                  </a:ext>
                </a:extLst>
              </p:cNvPr>
              <p:cNvSpPr txBox="1">
                <a:spLocks noRot="1" noChangeAspect="1" noMove="1" noResize="1" noEditPoints="1" noAdjustHandles="1" noChangeArrowheads="1" noChangeShapeType="1" noTextEdit="1"/>
              </p:cNvSpPr>
              <p:nvPr/>
            </p:nvSpPr>
            <p:spPr>
              <a:xfrm>
                <a:off x="1298723" y="3936413"/>
                <a:ext cx="1874616" cy="369332"/>
              </a:xfrm>
              <a:prstGeom prst="rect">
                <a:avLst/>
              </a:prstGeom>
              <a:blipFill>
                <a:blip r:embed="rId17"/>
                <a:stretch>
                  <a:fillRect l="-2685" t="-10345" b="-27586"/>
                </a:stretch>
              </a:blipFill>
            </p:spPr>
            <p:txBody>
              <a:bodyPr/>
              <a:lstStyle/>
              <a:p>
                <a:r>
                  <a:rPr lang="en-US">
                    <a:noFill/>
                  </a:rPr>
                  <a:t> </a:t>
                </a:r>
              </a:p>
            </p:txBody>
          </p:sp>
        </mc:Fallback>
      </mc:AlternateContent>
      <p:grpSp>
        <p:nvGrpSpPr>
          <p:cNvPr id="54" name="Group 53">
            <a:extLst>
              <a:ext uri="{FF2B5EF4-FFF2-40B4-BE49-F238E27FC236}">
                <a16:creationId xmlns:a16="http://schemas.microsoft.com/office/drawing/2014/main" id="{AA979488-EE2A-72CC-1B9D-314E2BD43CB6}"/>
              </a:ext>
            </a:extLst>
          </p:cNvPr>
          <p:cNvGrpSpPr/>
          <p:nvPr/>
        </p:nvGrpSpPr>
        <p:grpSpPr>
          <a:xfrm>
            <a:off x="2293030" y="4339258"/>
            <a:ext cx="4111701" cy="1185070"/>
            <a:chOff x="5256426" y="4141048"/>
            <a:chExt cx="4111701" cy="1185070"/>
          </a:xfrm>
        </p:grpSpPr>
        <p:cxnSp>
          <p:nvCxnSpPr>
            <p:cNvPr id="55" name="Straight Arrow Connector 54">
              <a:extLst>
                <a:ext uri="{FF2B5EF4-FFF2-40B4-BE49-F238E27FC236}">
                  <a16:creationId xmlns:a16="http://schemas.microsoft.com/office/drawing/2014/main" id="{06007BE1-6608-97C7-CD35-7D575A5FE470}"/>
                </a:ext>
              </a:extLst>
            </p:cNvPr>
            <p:cNvCxnSpPr>
              <a:cxnSpLocks/>
            </p:cNvCxnSpPr>
            <p:nvPr/>
          </p:nvCxnSpPr>
          <p:spPr>
            <a:xfrm flipV="1">
              <a:off x="5256426" y="5322350"/>
              <a:ext cx="4111701" cy="376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91BD15C-7021-00D4-F093-7EAFB223784D}"/>
                </a:ext>
              </a:extLst>
            </p:cNvPr>
            <p:cNvCxnSpPr>
              <a:cxnSpLocks/>
            </p:cNvCxnSpPr>
            <p:nvPr/>
          </p:nvCxnSpPr>
          <p:spPr>
            <a:xfrm>
              <a:off x="5258834" y="4141048"/>
              <a:ext cx="0" cy="1181302"/>
            </a:xfrm>
            <a:prstGeom prst="line">
              <a:avLst/>
            </a:prstGeom>
            <a:ln w="19050"/>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68357FD8-DD6D-013F-8C3E-92F81448C0C7}"/>
                  </a:ext>
                </a:extLst>
              </p:cNvPr>
              <p:cNvSpPr txBox="1"/>
              <p:nvPr/>
            </p:nvSpPr>
            <p:spPr>
              <a:xfrm>
                <a:off x="2975945" y="5125750"/>
                <a:ext cx="6131490" cy="369332"/>
              </a:xfrm>
              <a:prstGeom prst="rect">
                <a:avLst/>
              </a:prstGeom>
              <a:noFill/>
            </p:spPr>
            <p:txBody>
              <a:bodyPr wrap="square">
                <a:spAutoFit/>
              </a:bodyPr>
              <a:lstStyle/>
              <a:p>
                <a:r>
                  <a:rPr lang="en-US" dirty="0"/>
                  <a:t>Open encryption of bit </a:t>
                </a:r>
                <a:r>
                  <a:rPr lang="en-US" i="1" dirty="0" err="1"/>
                  <a:t>i</a:t>
                </a:r>
                <a:r>
                  <a:rPr lang="en-US" i="1" dirty="0"/>
                  <a:t> </a:t>
                </a:r>
                <a:r>
                  <a:rPr lang="en-US" dirty="0"/>
                  <a:t>of </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oMath>
                </a14:m>
                <a:endParaRPr lang="en-US" dirty="0"/>
              </a:p>
            </p:txBody>
          </p:sp>
        </mc:Choice>
        <mc:Fallback xmlns="">
          <p:sp>
            <p:nvSpPr>
              <p:cNvPr id="57" name="TextBox 56">
                <a:extLst>
                  <a:ext uri="{FF2B5EF4-FFF2-40B4-BE49-F238E27FC236}">
                    <a16:creationId xmlns:a16="http://schemas.microsoft.com/office/drawing/2014/main" id="{68357FD8-DD6D-013F-8C3E-92F81448C0C7}"/>
                  </a:ext>
                </a:extLst>
              </p:cNvPr>
              <p:cNvSpPr txBox="1">
                <a:spLocks noRot="1" noChangeAspect="1" noMove="1" noResize="1" noEditPoints="1" noAdjustHandles="1" noChangeArrowheads="1" noChangeShapeType="1" noTextEdit="1"/>
              </p:cNvSpPr>
              <p:nvPr/>
            </p:nvSpPr>
            <p:spPr>
              <a:xfrm>
                <a:off x="2975945" y="5125750"/>
                <a:ext cx="6131490" cy="369332"/>
              </a:xfrm>
              <a:prstGeom prst="rect">
                <a:avLst/>
              </a:prstGeom>
              <a:blipFill>
                <a:blip r:embed="rId18"/>
                <a:stretch>
                  <a:fillRect l="-826" t="-6667" b="-26667"/>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89373EB9-B319-4886-D147-65EE9E9A3456}"/>
              </a:ext>
            </a:extLst>
          </p:cNvPr>
          <p:cNvCxnSpPr>
            <a:cxnSpLocks/>
          </p:cNvCxnSpPr>
          <p:nvPr/>
        </p:nvCxnSpPr>
        <p:spPr>
          <a:xfrm flipH="1">
            <a:off x="2171841" y="6068361"/>
            <a:ext cx="4135174"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85CB2EB-959B-503A-200F-CD53573001A6}"/>
              </a:ext>
            </a:extLst>
          </p:cNvPr>
          <p:cNvSpPr txBox="1"/>
          <p:nvPr/>
        </p:nvSpPr>
        <p:spPr>
          <a:xfrm>
            <a:off x="606252" y="5715151"/>
            <a:ext cx="1636809" cy="646331"/>
          </a:xfrm>
          <a:prstGeom prst="rect">
            <a:avLst/>
          </a:prstGeom>
          <a:noFill/>
        </p:spPr>
        <p:txBody>
          <a:bodyPr wrap="square" rtlCol="0">
            <a:spAutoFit/>
          </a:bodyPr>
          <a:lstStyle/>
          <a:p>
            <a:r>
              <a:rPr lang="en-US" dirty="0"/>
              <a:t>Verify opening and decrypt</a:t>
            </a:r>
          </a:p>
        </p:txBody>
      </p:sp>
      <p:sp>
        <p:nvSpPr>
          <p:cNvPr id="62" name="Curved Right Arrow 61">
            <a:extLst>
              <a:ext uri="{FF2B5EF4-FFF2-40B4-BE49-F238E27FC236}">
                <a16:creationId xmlns:a16="http://schemas.microsoft.com/office/drawing/2014/main" id="{EEB3129D-42EA-1D7A-E9AE-183EACF91BDC}"/>
              </a:ext>
            </a:extLst>
          </p:cNvPr>
          <p:cNvSpPr/>
          <p:nvPr/>
        </p:nvSpPr>
        <p:spPr>
          <a:xfrm flipH="1">
            <a:off x="1798591" y="4181822"/>
            <a:ext cx="610136" cy="1375039"/>
          </a:xfrm>
          <a:prstGeom prst="curvedRightArrow">
            <a:avLst/>
          </a:prstGeom>
          <a:solidFill>
            <a:schemeClr val="accent4">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3" name="Curved Right Arrow 62">
            <a:extLst>
              <a:ext uri="{FF2B5EF4-FFF2-40B4-BE49-F238E27FC236}">
                <a16:creationId xmlns:a16="http://schemas.microsoft.com/office/drawing/2014/main" id="{C4569612-5480-20C7-7191-15DA8279172D}"/>
              </a:ext>
            </a:extLst>
          </p:cNvPr>
          <p:cNvSpPr/>
          <p:nvPr/>
        </p:nvSpPr>
        <p:spPr>
          <a:xfrm rot="10800000" flipH="1">
            <a:off x="577381" y="4153973"/>
            <a:ext cx="610136" cy="1402888"/>
          </a:xfrm>
          <a:prstGeom prst="curvedRightArrow">
            <a:avLst>
              <a:gd name="adj1" fmla="val 25000"/>
              <a:gd name="adj2" fmla="val 50000"/>
              <a:gd name="adj3" fmla="val 29639"/>
            </a:avLst>
          </a:prstGeom>
          <a:solidFill>
            <a:schemeClr val="accent4">
              <a:lumMod val="20000"/>
              <a:lumOff val="8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2E30DFBC-9C56-DE15-0956-A2C4CBE9BC0C}"/>
              </a:ext>
            </a:extLst>
          </p:cNvPr>
          <p:cNvSpPr txBox="1"/>
          <p:nvPr/>
        </p:nvSpPr>
        <p:spPr>
          <a:xfrm>
            <a:off x="948184" y="4631725"/>
            <a:ext cx="916667" cy="369332"/>
          </a:xfrm>
          <a:prstGeom prst="rec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schemeClr val="tx1"/>
                </a:solidFill>
              </a:rPr>
              <a:t>Repeat</a:t>
            </a:r>
          </a:p>
        </p:txBody>
      </p:sp>
      <p:cxnSp>
        <p:nvCxnSpPr>
          <p:cNvPr id="65" name="Straight Arrow Connector 64">
            <a:extLst>
              <a:ext uri="{FF2B5EF4-FFF2-40B4-BE49-F238E27FC236}">
                <a16:creationId xmlns:a16="http://schemas.microsoft.com/office/drawing/2014/main" id="{916A75CA-BAFA-9339-9366-D54A49866EDC}"/>
              </a:ext>
            </a:extLst>
          </p:cNvPr>
          <p:cNvCxnSpPr>
            <a:cxnSpLocks/>
          </p:cNvCxnSpPr>
          <p:nvPr/>
        </p:nvCxnSpPr>
        <p:spPr>
          <a:xfrm>
            <a:off x="2269494" y="3520179"/>
            <a:ext cx="0" cy="39828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3CB1A66-BE0D-C5D9-2778-2852B62CE5B0}"/>
                  </a:ext>
                </a:extLst>
              </p:cNvPr>
              <p:cNvSpPr txBox="1"/>
              <p:nvPr/>
            </p:nvSpPr>
            <p:spPr>
              <a:xfrm>
                <a:off x="1281599" y="5643803"/>
                <a:ext cx="6096000" cy="369332"/>
              </a:xfrm>
              <a:prstGeom prst="rect">
                <a:avLst/>
              </a:prstGeom>
              <a:noFill/>
            </p:spPr>
            <p:txBody>
              <a:bodyPr wrap="square">
                <a:spAutoFit/>
              </a:bodyPr>
              <a:lstStyle/>
              <a:p>
                <a:pPr algn="ctr"/>
                <a:r>
                  <a:rPr lang="en-US" dirty="0"/>
                  <a:t>Send opening of </a:t>
                </a:r>
                <a14:m>
                  <m:oMath xmlns:m="http://schemas.openxmlformats.org/officeDocument/2006/math">
                    <m:r>
                      <a:rPr lang="en-US" i="1" dirty="0" smtClean="0">
                        <a:latin typeface="Cambria Math" panose="02040503050406030204" pitchFamily="18" charset="0"/>
                      </a:rPr>
                      <m:t>𝑖</m:t>
                    </m:r>
                  </m:oMath>
                </a14:m>
                <a:r>
                  <a:rPr lang="en-US" baseline="30000" dirty="0"/>
                  <a:t>th </a:t>
                </a:r>
                <a:r>
                  <a:rPr lang="en-US" dirty="0"/>
                  <a:t>ciphertext in </a:t>
                </a:r>
                <a14:m>
                  <m:oMath xmlns:m="http://schemas.openxmlformats.org/officeDocument/2006/math">
                    <m:r>
                      <a:rPr lang="en-US" i="1" dirty="0">
                        <a:latin typeface="Cambria Math" panose="02040503050406030204" pitchFamily="18" charset="0"/>
                      </a:rPr>
                      <m:t>𝑐𝑡</m:t>
                    </m:r>
                    <m:r>
                      <a:rPr lang="en-US" i="1" baseline="-25000">
                        <a:latin typeface="Cambria Math" panose="02040503050406030204" pitchFamily="18" charset="0"/>
                        <a:ea typeface="Cambria Math" panose="02040503050406030204" pitchFamily="18" charset="0"/>
                      </a:rPr>
                      <m:t>𝜋</m:t>
                    </m:r>
                  </m:oMath>
                </a14:m>
                <a:endParaRPr lang="en-US" baseline="-25000" dirty="0"/>
              </a:p>
            </p:txBody>
          </p:sp>
        </mc:Choice>
        <mc:Fallback xmlns="">
          <p:sp>
            <p:nvSpPr>
              <p:cNvPr id="70" name="TextBox 69">
                <a:extLst>
                  <a:ext uri="{FF2B5EF4-FFF2-40B4-BE49-F238E27FC236}">
                    <a16:creationId xmlns:a16="http://schemas.microsoft.com/office/drawing/2014/main" id="{63CB1A66-BE0D-C5D9-2778-2852B62CE5B0}"/>
                  </a:ext>
                </a:extLst>
              </p:cNvPr>
              <p:cNvSpPr txBox="1">
                <a:spLocks noRot="1" noChangeAspect="1" noMove="1" noResize="1" noEditPoints="1" noAdjustHandles="1" noChangeArrowheads="1" noChangeShapeType="1" noTextEdit="1"/>
              </p:cNvSpPr>
              <p:nvPr/>
            </p:nvSpPr>
            <p:spPr>
              <a:xfrm>
                <a:off x="1281599" y="5643803"/>
                <a:ext cx="6096000" cy="369332"/>
              </a:xfrm>
              <a:prstGeom prst="rect">
                <a:avLst/>
              </a:prstGeom>
              <a:blipFill>
                <a:blip r:embed="rId19"/>
                <a:stretch>
                  <a:fillRect t="-6667" b="-26667"/>
                </a:stretch>
              </a:blipFill>
            </p:spPr>
            <p:txBody>
              <a:bodyPr/>
              <a:lstStyle/>
              <a:p>
                <a:r>
                  <a:rPr lang="en-US">
                    <a:noFill/>
                  </a:rPr>
                  <a:t> </a:t>
                </a:r>
              </a:p>
            </p:txBody>
          </p:sp>
        </mc:Fallback>
      </mc:AlternateContent>
      <p:cxnSp>
        <p:nvCxnSpPr>
          <p:cNvPr id="74" name="Straight Arrow Connector 73">
            <a:extLst>
              <a:ext uri="{FF2B5EF4-FFF2-40B4-BE49-F238E27FC236}">
                <a16:creationId xmlns:a16="http://schemas.microsoft.com/office/drawing/2014/main" id="{E0308B72-C14C-31D1-AF70-8F22D2C00278}"/>
              </a:ext>
            </a:extLst>
          </p:cNvPr>
          <p:cNvCxnSpPr>
            <a:cxnSpLocks/>
          </p:cNvCxnSpPr>
          <p:nvPr/>
        </p:nvCxnSpPr>
        <p:spPr>
          <a:xfrm flipH="1" flipV="1">
            <a:off x="448814" y="3520179"/>
            <a:ext cx="72427" cy="247026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21F83AEF-EBCB-21AB-80E8-E94990299F99}"/>
                  </a:ext>
                </a:extLst>
              </p:cNvPr>
              <p:cNvSpPr/>
              <p:nvPr/>
            </p:nvSpPr>
            <p:spPr>
              <a:xfrm>
                <a:off x="8522294" y="5714265"/>
                <a:ext cx="2388107" cy="94261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 secure.. reveals </a:t>
                </a:r>
                <a14:m>
                  <m:oMath xmlns:m="http://schemas.openxmlformats.org/officeDocument/2006/math">
                    <m:r>
                      <a:rPr lang="en-US" sz="1800" b="0" i="1" dirty="0" smtClean="0">
                        <a:latin typeface="Cambria Math" panose="02040503050406030204" pitchFamily="18" charset="0"/>
                      </a:rPr>
                      <m:t>𝑥</m:t>
                    </m:r>
                    <m:r>
                      <a:rPr lang="en-US" sz="1800" b="0" i="1" baseline="-25000" dirty="0" smtClean="0">
                        <a:latin typeface="Cambria Math" panose="02040503050406030204" pitchFamily="18" charset="0"/>
                      </a:rPr>
                      <m:t>2</m:t>
                    </m:r>
                  </m:oMath>
                </a14:m>
                <a:r>
                  <a:rPr lang="en-US" dirty="0"/>
                  <a:t> to Alice! </a:t>
                </a:r>
              </a:p>
            </p:txBody>
          </p:sp>
        </mc:Choice>
        <mc:Fallback xmlns="">
          <p:sp>
            <p:nvSpPr>
              <p:cNvPr id="78" name="Rounded Rectangle 77">
                <a:extLst>
                  <a:ext uri="{FF2B5EF4-FFF2-40B4-BE49-F238E27FC236}">
                    <a16:creationId xmlns:a16="http://schemas.microsoft.com/office/drawing/2014/main" id="{21F83AEF-EBCB-21AB-80E8-E94990299F99}"/>
                  </a:ext>
                </a:extLst>
              </p:cNvPr>
              <p:cNvSpPr>
                <a:spLocks noRot="1" noChangeAspect="1" noMove="1" noResize="1" noEditPoints="1" noAdjustHandles="1" noChangeArrowheads="1" noChangeShapeType="1" noTextEdit="1"/>
              </p:cNvSpPr>
              <p:nvPr/>
            </p:nvSpPr>
            <p:spPr>
              <a:xfrm>
                <a:off x="8522294" y="5714265"/>
                <a:ext cx="2388107" cy="942611"/>
              </a:xfrm>
              <a:prstGeom prst="roundRect">
                <a:avLst/>
              </a:prstGeom>
              <a:blipFill>
                <a:blip r:embed="rId20"/>
                <a:stretch>
                  <a:fillRect/>
                </a:stretch>
              </a:blipFill>
            </p:spPr>
            <p:txBody>
              <a:bodyPr/>
              <a:lstStyle/>
              <a:p>
                <a:r>
                  <a:rPr lang="en-US">
                    <a:noFill/>
                  </a:rPr>
                  <a:t> </a:t>
                </a:r>
              </a:p>
            </p:txBody>
          </p:sp>
        </mc:Fallback>
      </mc:AlternateContent>
      <p:sp>
        <p:nvSpPr>
          <p:cNvPr id="80" name="Oval 79">
            <a:extLst>
              <a:ext uri="{FF2B5EF4-FFF2-40B4-BE49-F238E27FC236}">
                <a16:creationId xmlns:a16="http://schemas.microsoft.com/office/drawing/2014/main" id="{8DDDFC06-79EC-DCD2-D4B4-49CEF26E4930}"/>
              </a:ext>
            </a:extLst>
          </p:cNvPr>
          <p:cNvSpPr/>
          <p:nvPr/>
        </p:nvSpPr>
        <p:spPr>
          <a:xfrm>
            <a:off x="2040566" y="2029527"/>
            <a:ext cx="1671367" cy="686462"/>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Queries to input? </a:t>
            </a:r>
          </a:p>
        </p:txBody>
      </p:sp>
      <p:cxnSp>
        <p:nvCxnSpPr>
          <p:cNvPr id="81" name="Straight Arrow Connector 80">
            <a:extLst>
              <a:ext uri="{FF2B5EF4-FFF2-40B4-BE49-F238E27FC236}">
                <a16:creationId xmlns:a16="http://schemas.microsoft.com/office/drawing/2014/main" id="{BFFD9EE4-DE23-D124-1784-6A1E297F2EFC}"/>
              </a:ext>
            </a:extLst>
          </p:cNvPr>
          <p:cNvCxnSpPr>
            <a:cxnSpLocks/>
          </p:cNvCxnSpPr>
          <p:nvPr/>
        </p:nvCxnSpPr>
        <p:spPr>
          <a:xfrm flipV="1">
            <a:off x="2349085" y="2669920"/>
            <a:ext cx="171929" cy="43679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07AA831-8387-09DD-1C15-3744EDFF3C9C}"/>
                  </a:ext>
                </a:extLst>
              </p:cNvPr>
              <p:cNvSpPr txBox="1"/>
              <p:nvPr/>
            </p:nvSpPr>
            <p:spPr>
              <a:xfrm>
                <a:off x="1528549" y="2764954"/>
                <a:ext cx="575539"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1</m:t>
                      </m:r>
                    </m:oMath>
                  </m:oMathPara>
                </a14:m>
                <a:endParaRPr lang="en-US" baseline="-25000" dirty="0"/>
              </a:p>
            </p:txBody>
          </p:sp>
        </mc:Choice>
        <mc:Fallback xmlns="">
          <p:sp>
            <p:nvSpPr>
              <p:cNvPr id="87" name="TextBox 86">
                <a:extLst>
                  <a:ext uri="{FF2B5EF4-FFF2-40B4-BE49-F238E27FC236}">
                    <a16:creationId xmlns:a16="http://schemas.microsoft.com/office/drawing/2014/main" id="{D07AA831-8387-09DD-1C15-3744EDFF3C9C}"/>
                  </a:ext>
                </a:extLst>
              </p:cNvPr>
              <p:cNvSpPr txBox="1">
                <a:spLocks noRot="1" noChangeAspect="1" noMove="1" noResize="1" noEditPoints="1" noAdjustHandles="1" noChangeArrowheads="1" noChangeShapeType="1" noTextEdit="1"/>
              </p:cNvSpPr>
              <p:nvPr/>
            </p:nvSpPr>
            <p:spPr>
              <a:xfrm>
                <a:off x="1528549" y="2764954"/>
                <a:ext cx="575539" cy="362984"/>
              </a:xfrm>
              <a:prstGeom prst="rect">
                <a:avLst/>
              </a:prstGeom>
              <a:blipFill>
                <a:blip r:embed="rId21"/>
                <a:stretch>
                  <a:fillRect/>
                </a:stretch>
              </a:blipFill>
            </p:spPr>
            <p:txBody>
              <a:bodyPr/>
              <a:lstStyle/>
              <a:p>
                <a:r>
                  <a:rPr lang="en-US">
                    <a:noFill/>
                  </a:rPr>
                  <a:t> </a:t>
                </a:r>
              </a:p>
            </p:txBody>
          </p:sp>
        </mc:Fallback>
      </mc:AlternateContent>
      <p:sp>
        <p:nvSpPr>
          <p:cNvPr id="88" name="Down Arrow 87">
            <a:extLst>
              <a:ext uri="{FF2B5EF4-FFF2-40B4-BE49-F238E27FC236}">
                <a16:creationId xmlns:a16="http://schemas.microsoft.com/office/drawing/2014/main" id="{71CD9ECB-F438-D33A-3F04-015F40294A26}"/>
              </a:ext>
            </a:extLst>
          </p:cNvPr>
          <p:cNvSpPr/>
          <p:nvPr/>
        </p:nvSpPr>
        <p:spPr>
          <a:xfrm rot="3915749" flipH="1">
            <a:off x="2261352" y="2520849"/>
            <a:ext cx="45719" cy="633121"/>
          </a:xfrm>
          <a:prstGeom prst="downArrow">
            <a:avLst/>
          </a:prstGeom>
          <a:solidFill>
            <a:schemeClr val="accent4">
              <a:lumMod val="20000"/>
              <a:lumOff val="8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89" name="Down Arrow 88">
            <a:extLst>
              <a:ext uri="{FF2B5EF4-FFF2-40B4-BE49-F238E27FC236}">
                <a16:creationId xmlns:a16="http://schemas.microsoft.com/office/drawing/2014/main" id="{75653512-5E38-6DD7-2EA6-6C55277BBED7}"/>
              </a:ext>
            </a:extLst>
          </p:cNvPr>
          <p:cNvSpPr/>
          <p:nvPr/>
        </p:nvSpPr>
        <p:spPr>
          <a:xfrm rot="16368104" flipH="1">
            <a:off x="4017619" y="2140456"/>
            <a:ext cx="68119" cy="774089"/>
          </a:xfrm>
          <a:prstGeom prst="downArrow">
            <a:avLst/>
          </a:prstGeom>
          <a:solidFill>
            <a:schemeClr val="accent4">
              <a:lumMod val="20000"/>
              <a:lumOff val="8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90" name="Down Arrow 89">
            <a:extLst>
              <a:ext uri="{FF2B5EF4-FFF2-40B4-BE49-F238E27FC236}">
                <a16:creationId xmlns:a16="http://schemas.microsoft.com/office/drawing/2014/main" id="{A558361E-EF94-E688-0BDB-17B983DC107B}"/>
              </a:ext>
            </a:extLst>
          </p:cNvPr>
          <p:cNvSpPr/>
          <p:nvPr/>
        </p:nvSpPr>
        <p:spPr>
          <a:xfrm rot="17105188">
            <a:off x="4144303" y="1470690"/>
            <a:ext cx="52424" cy="1689063"/>
          </a:xfrm>
          <a:prstGeom prst="downArrow">
            <a:avLst/>
          </a:prstGeom>
          <a:solidFill>
            <a:schemeClr val="accent4">
              <a:lumMod val="20000"/>
              <a:lumOff val="80000"/>
            </a:schemeClr>
          </a:solidFill>
          <a:ln>
            <a:solidFill>
              <a:schemeClr val="tx2">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397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dissolve">
                                      <p:cBhvr>
                                        <p:cTn id="24" dur="500"/>
                                        <p:tgtEl>
                                          <p:spTgt spid="35"/>
                                        </p:tgtEl>
                                      </p:cBhvr>
                                    </p:animEffect>
                                  </p:childTnLst>
                                </p:cTn>
                              </p:par>
                              <p:par>
                                <p:cTn id="25" presetID="9" presetClass="exit" presetSubtype="0" fill="hold" grpId="1" nodeType="withEffect">
                                  <p:stCondLst>
                                    <p:cond delay="0"/>
                                  </p:stCondLst>
                                  <p:childTnLst>
                                    <p:animEffect transition="out" filter="dissolv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dissolve">
                                      <p:cBhvr>
                                        <p:cTn id="49" dur="500"/>
                                        <p:tgtEl>
                                          <p:spTgt spid="46"/>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dissolve">
                                      <p:cBhvr>
                                        <p:cTn id="52" dur="500"/>
                                        <p:tgtEl>
                                          <p:spTgt spid="4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dissolve">
                                      <p:cBhvr>
                                        <p:cTn id="55" dur="500"/>
                                        <p:tgtEl>
                                          <p:spTgt spid="44"/>
                                        </p:tgtEl>
                                      </p:cBhvr>
                                    </p:animEffect>
                                  </p:childTnLst>
                                </p:cTn>
                              </p:par>
                              <p:par>
                                <p:cTn id="56" presetID="9" presetClass="exit" presetSubtype="0" fill="hold" grpId="1" nodeType="withEffect">
                                  <p:stCondLst>
                                    <p:cond delay="0"/>
                                  </p:stCondLst>
                                  <p:childTnLst>
                                    <p:animEffect transition="out" filter="dissolv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par>
                                <p:cTn id="98" presetID="9" presetClass="exit" presetSubtype="0" fill="hold" grpId="1" nodeType="withEffect">
                                  <p:stCondLst>
                                    <p:cond delay="0"/>
                                  </p:stCondLst>
                                  <p:childTnLst>
                                    <p:animEffect transition="out" filter="dissolve">
                                      <p:cBhvr>
                                        <p:cTn id="99" dur="500"/>
                                        <p:tgtEl>
                                          <p:spTgt spid="80"/>
                                        </p:tgtEl>
                                      </p:cBhvr>
                                    </p:animEffect>
                                    <p:set>
                                      <p:cBhvr>
                                        <p:cTn id="100" dur="1" fill="hold">
                                          <p:stCondLst>
                                            <p:cond delay="499"/>
                                          </p:stCondLst>
                                        </p:cTn>
                                        <p:tgtEl>
                                          <p:spTgt spid="80"/>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500"/>
                                        <p:tgtEl>
                                          <p:spTgt spid="90"/>
                                        </p:tgtEl>
                                      </p:cBhvr>
                                    </p:animEffect>
                                    <p:set>
                                      <p:cBhvr>
                                        <p:cTn id="103" dur="1" fill="hold">
                                          <p:stCondLst>
                                            <p:cond delay="499"/>
                                          </p:stCondLst>
                                        </p:cTn>
                                        <p:tgtEl>
                                          <p:spTgt spid="9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89"/>
                                        </p:tgtEl>
                                      </p:cBhvr>
                                    </p:animEffect>
                                    <p:set>
                                      <p:cBhvr>
                                        <p:cTn id="106" dur="1" fill="hold">
                                          <p:stCondLst>
                                            <p:cond delay="499"/>
                                          </p:stCondLst>
                                        </p:cTn>
                                        <p:tgtEl>
                                          <p:spTgt spid="89"/>
                                        </p:tgtEl>
                                        <p:attrNameLst>
                                          <p:attrName>style.visibility</p:attrName>
                                        </p:attrNameLst>
                                      </p:cBhvr>
                                      <p:to>
                                        <p:strVal val="hidden"/>
                                      </p:to>
                                    </p:set>
                                  </p:childTnLst>
                                </p:cTn>
                              </p:par>
                              <p:par>
                                <p:cTn id="107" presetID="9" presetClass="exit" presetSubtype="0" fill="hold" grpId="2" nodeType="withEffect">
                                  <p:stCondLst>
                                    <p:cond delay="0"/>
                                  </p:stCondLst>
                                  <p:childTnLst>
                                    <p:animEffect transition="out" filter="dissolve">
                                      <p:cBhvr>
                                        <p:cTn id="108" dur="500"/>
                                        <p:tgtEl>
                                          <p:spTgt spid="88"/>
                                        </p:tgtEl>
                                      </p:cBhvr>
                                    </p:animEffect>
                                    <p:set>
                                      <p:cBhvr>
                                        <p:cTn id="109" dur="1" fill="hold">
                                          <p:stCondLst>
                                            <p:cond delay="499"/>
                                          </p:stCondLst>
                                        </p:cTn>
                                        <p:tgtEl>
                                          <p:spTgt spid="88"/>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5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7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6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2" grpId="0" animBg="1"/>
      <p:bldP spid="15" grpId="0" animBg="1"/>
      <p:bldP spid="17" grpId="0" animBg="1"/>
      <p:bldP spid="3" grpId="0"/>
      <p:bldP spid="3" grpId="1"/>
      <p:bldP spid="5" grpId="0" animBg="1"/>
      <p:bldP spid="7" grpId="0" animBg="1"/>
      <p:bldP spid="7" grpId="1" animBg="1"/>
      <p:bldP spid="32" grpId="0" animBg="1"/>
      <p:bldP spid="35" grpId="0"/>
      <p:bldP spid="36" grpId="0" animBg="1"/>
      <p:bldP spid="41" grpId="0"/>
      <p:bldP spid="43" grpId="0" animBg="1"/>
      <p:bldP spid="44" grpId="0" animBg="1"/>
      <p:bldP spid="46" grpId="0" animBg="1"/>
      <p:bldP spid="47" grpId="0" animBg="1"/>
      <p:bldP spid="52" grpId="0" animBg="1"/>
      <p:bldP spid="53" grpId="0"/>
      <p:bldP spid="57" grpId="0"/>
      <p:bldP spid="60" grpId="0"/>
      <p:bldP spid="62" grpId="0" animBg="1"/>
      <p:bldP spid="63" grpId="0" animBg="1"/>
      <p:bldP spid="64" grpId="0" animBg="1"/>
      <p:bldP spid="70" grpId="0"/>
      <p:bldP spid="78" grpId="0" animBg="1"/>
      <p:bldP spid="80" grpId="0" animBg="1"/>
      <p:bldP spid="80" grpId="1" animBg="1"/>
      <p:bldP spid="88" grpId="0" animBg="1"/>
      <p:bldP spid="88" grpId="1" animBg="1"/>
      <p:bldP spid="88" grpId="2" animBg="1"/>
      <p:bldP spid="89" grpId="0" animBg="1"/>
      <p:bldP spid="89" grpId="1" animBg="1"/>
      <p:bldP spid="90" grpId="0" animBg="1"/>
      <p:bldP spid="9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EEE3-DFC8-E3B9-474E-6F5E4DF585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C0E0E-529E-72C3-97B3-9CDCE98C8364}"/>
              </a:ext>
            </a:extLst>
          </p:cNvPr>
          <p:cNvSpPr>
            <a:spLocks noGrp="1"/>
          </p:cNvSpPr>
          <p:nvPr>
            <p:ph type="title"/>
          </p:nvPr>
        </p:nvSpPr>
        <p:spPr>
          <a:xfrm>
            <a:off x="745921" y="0"/>
            <a:ext cx="10515600" cy="1325563"/>
          </a:xfrm>
        </p:spPr>
        <p:txBody>
          <a:bodyPr/>
          <a:lstStyle/>
          <a:p>
            <a:pPr algn="ctr"/>
            <a:r>
              <a:rPr lang="en-US" dirty="0"/>
              <a:t>Our Approach</a:t>
            </a:r>
          </a:p>
        </p:txBody>
      </p:sp>
      <p:pic>
        <p:nvPicPr>
          <p:cNvPr id="10" name="Picture 9" descr="A person with short hair wearing glasses&#10;&#10;AI-generated content may be incorrect.">
            <a:extLst>
              <a:ext uri="{FF2B5EF4-FFF2-40B4-BE49-F238E27FC236}">
                <a16:creationId xmlns:a16="http://schemas.microsoft.com/office/drawing/2014/main" id="{495A4FB9-0EA4-CD47-AF86-22239377906C}"/>
              </a:ext>
            </a:extLst>
          </p:cNvPr>
          <p:cNvPicPr>
            <a:picLocks noChangeAspect="1"/>
          </p:cNvPicPr>
          <p:nvPr/>
        </p:nvPicPr>
        <p:blipFill>
          <a:blip r:embed="rId2"/>
          <a:stretch>
            <a:fillRect/>
          </a:stretch>
        </p:blipFill>
        <p:spPr>
          <a:xfrm>
            <a:off x="10480827" y="957948"/>
            <a:ext cx="1543751" cy="1657553"/>
          </a:xfrm>
          <a:prstGeom prst="rect">
            <a:avLst/>
          </a:prstGeom>
        </p:spPr>
      </p:pic>
      <p:graphicFrame>
        <p:nvGraphicFramePr>
          <p:cNvPr id="18" name="Table 8">
            <a:extLst>
              <a:ext uri="{FF2B5EF4-FFF2-40B4-BE49-F238E27FC236}">
                <a16:creationId xmlns:a16="http://schemas.microsoft.com/office/drawing/2014/main" id="{A06D3DC4-D6E3-E6B6-CDCA-76EC4E188D85}"/>
              </a:ext>
            </a:extLst>
          </p:cNvPr>
          <p:cNvGraphicFramePr>
            <a:graphicFrameLocks noGrp="1"/>
          </p:cNvGraphicFramePr>
          <p:nvPr>
            <p:extLst>
              <p:ext uri="{D42A27DB-BD31-4B8C-83A1-F6EECF244321}">
                <p14:modId xmlns:p14="http://schemas.microsoft.com/office/powerpoint/2010/main" val="3452042872"/>
              </p:ext>
            </p:extLst>
          </p:nvPr>
        </p:nvGraphicFramePr>
        <p:xfrm>
          <a:off x="4535676" y="1315817"/>
          <a:ext cx="2222490" cy="400240"/>
        </p:xfrm>
        <a:graphic>
          <a:graphicData uri="http://schemas.openxmlformats.org/drawingml/2006/table">
            <a:tbl>
              <a:tblPr firstRow="1" bandRow="1">
                <a:tableStyleId>{5940675A-B579-460E-94D1-54222C63F5DA}</a:tableStyleId>
              </a:tblPr>
              <a:tblGrid>
                <a:gridCol w="370415">
                  <a:extLst>
                    <a:ext uri="{9D8B030D-6E8A-4147-A177-3AD203B41FA5}">
                      <a16:colId xmlns:a16="http://schemas.microsoft.com/office/drawing/2014/main" val="2881341600"/>
                    </a:ext>
                  </a:extLst>
                </a:gridCol>
                <a:gridCol w="370415">
                  <a:extLst>
                    <a:ext uri="{9D8B030D-6E8A-4147-A177-3AD203B41FA5}">
                      <a16:colId xmlns:a16="http://schemas.microsoft.com/office/drawing/2014/main" val="3909217177"/>
                    </a:ext>
                  </a:extLst>
                </a:gridCol>
                <a:gridCol w="369581">
                  <a:extLst>
                    <a:ext uri="{9D8B030D-6E8A-4147-A177-3AD203B41FA5}">
                      <a16:colId xmlns:a16="http://schemas.microsoft.com/office/drawing/2014/main" val="219484760"/>
                    </a:ext>
                  </a:extLst>
                </a:gridCol>
                <a:gridCol w="371249">
                  <a:extLst>
                    <a:ext uri="{9D8B030D-6E8A-4147-A177-3AD203B41FA5}">
                      <a16:colId xmlns:a16="http://schemas.microsoft.com/office/drawing/2014/main" val="65456216"/>
                    </a:ext>
                  </a:extLst>
                </a:gridCol>
                <a:gridCol w="370415">
                  <a:extLst>
                    <a:ext uri="{9D8B030D-6E8A-4147-A177-3AD203B41FA5}">
                      <a16:colId xmlns:a16="http://schemas.microsoft.com/office/drawing/2014/main" val="581724994"/>
                    </a:ext>
                  </a:extLst>
                </a:gridCol>
                <a:gridCol w="370415">
                  <a:extLst>
                    <a:ext uri="{9D8B030D-6E8A-4147-A177-3AD203B41FA5}">
                      <a16:colId xmlns:a16="http://schemas.microsoft.com/office/drawing/2014/main" val="1104093731"/>
                    </a:ext>
                  </a:extLst>
                </a:gridCol>
              </a:tblGrid>
              <a:tr h="400240">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16" name="Table 8">
            <a:extLst>
              <a:ext uri="{FF2B5EF4-FFF2-40B4-BE49-F238E27FC236}">
                <a16:creationId xmlns:a16="http://schemas.microsoft.com/office/drawing/2014/main" id="{1632AA2A-38E7-09F2-3810-AA999B42168E}"/>
              </a:ext>
            </a:extLst>
          </p:cNvPr>
          <p:cNvGraphicFramePr>
            <a:graphicFrameLocks noGrp="1"/>
          </p:cNvGraphicFramePr>
          <p:nvPr>
            <p:extLst>
              <p:ext uri="{D42A27DB-BD31-4B8C-83A1-F6EECF244321}">
                <p14:modId xmlns:p14="http://schemas.microsoft.com/office/powerpoint/2010/main" val="4023584088"/>
              </p:ext>
            </p:extLst>
          </p:nvPr>
        </p:nvGraphicFramePr>
        <p:xfrm>
          <a:off x="807157" y="3095462"/>
          <a:ext cx="2222490" cy="400240"/>
        </p:xfrm>
        <a:graphic>
          <a:graphicData uri="http://schemas.openxmlformats.org/drawingml/2006/table">
            <a:tbl>
              <a:tblPr firstRow="1" bandRow="1">
                <a:tableStyleId>{5940675A-B579-460E-94D1-54222C63F5DA}</a:tableStyleId>
              </a:tblPr>
              <a:tblGrid>
                <a:gridCol w="370415">
                  <a:extLst>
                    <a:ext uri="{9D8B030D-6E8A-4147-A177-3AD203B41FA5}">
                      <a16:colId xmlns:a16="http://schemas.microsoft.com/office/drawing/2014/main" val="2881341600"/>
                    </a:ext>
                  </a:extLst>
                </a:gridCol>
                <a:gridCol w="370415">
                  <a:extLst>
                    <a:ext uri="{9D8B030D-6E8A-4147-A177-3AD203B41FA5}">
                      <a16:colId xmlns:a16="http://schemas.microsoft.com/office/drawing/2014/main" val="3909217177"/>
                    </a:ext>
                  </a:extLst>
                </a:gridCol>
                <a:gridCol w="369581">
                  <a:extLst>
                    <a:ext uri="{9D8B030D-6E8A-4147-A177-3AD203B41FA5}">
                      <a16:colId xmlns:a16="http://schemas.microsoft.com/office/drawing/2014/main" val="219484760"/>
                    </a:ext>
                  </a:extLst>
                </a:gridCol>
                <a:gridCol w="371249">
                  <a:extLst>
                    <a:ext uri="{9D8B030D-6E8A-4147-A177-3AD203B41FA5}">
                      <a16:colId xmlns:a16="http://schemas.microsoft.com/office/drawing/2014/main" val="65456216"/>
                    </a:ext>
                  </a:extLst>
                </a:gridCol>
                <a:gridCol w="370415">
                  <a:extLst>
                    <a:ext uri="{9D8B030D-6E8A-4147-A177-3AD203B41FA5}">
                      <a16:colId xmlns:a16="http://schemas.microsoft.com/office/drawing/2014/main" val="581724994"/>
                    </a:ext>
                  </a:extLst>
                </a:gridCol>
                <a:gridCol w="370415">
                  <a:extLst>
                    <a:ext uri="{9D8B030D-6E8A-4147-A177-3AD203B41FA5}">
                      <a16:colId xmlns:a16="http://schemas.microsoft.com/office/drawing/2014/main" val="1104093731"/>
                    </a:ext>
                  </a:extLst>
                </a:gridCol>
              </a:tblGrid>
              <a:tr h="400240">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pSp>
        <p:nvGrpSpPr>
          <p:cNvPr id="19" name="Group 18">
            <a:extLst>
              <a:ext uri="{FF2B5EF4-FFF2-40B4-BE49-F238E27FC236}">
                <a16:creationId xmlns:a16="http://schemas.microsoft.com/office/drawing/2014/main" id="{AC952CAA-801B-2B74-41B0-F71337F2535D}"/>
              </a:ext>
            </a:extLst>
          </p:cNvPr>
          <p:cNvGrpSpPr/>
          <p:nvPr/>
        </p:nvGrpSpPr>
        <p:grpSpPr>
          <a:xfrm>
            <a:off x="6619690" y="1180541"/>
            <a:ext cx="216129" cy="290044"/>
            <a:chOff x="3249560" y="1826361"/>
            <a:chExt cx="319550" cy="506972"/>
          </a:xfrm>
        </p:grpSpPr>
        <p:sp>
          <p:nvSpPr>
            <p:cNvPr id="20" name="Rounded Rectangle 19">
              <a:extLst>
                <a:ext uri="{FF2B5EF4-FFF2-40B4-BE49-F238E27FC236}">
                  <a16:creationId xmlns:a16="http://schemas.microsoft.com/office/drawing/2014/main" id="{61506A9C-5A49-F330-2D84-B1304BB1B958}"/>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389289C2-9AF9-740B-3F67-4E5F216D9735}"/>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F4641AB7-AA91-F291-98ED-4872205C40D3}"/>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aphicFrame>
        <p:nvGraphicFramePr>
          <p:cNvPr id="61" name="Table 8">
            <a:extLst>
              <a:ext uri="{FF2B5EF4-FFF2-40B4-BE49-F238E27FC236}">
                <a16:creationId xmlns:a16="http://schemas.microsoft.com/office/drawing/2014/main" id="{B4530FFB-B789-9DF2-D689-8228B285B431}"/>
              </a:ext>
            </a:extLst>
          </p:cNvPr>
          <p:cNvGraphicFramePr>
            <a:graphicFrameLocks noGrp="1"/>
          </p:cNvGraphicFramePr>
          <p:nvPr>
            <p:extLst>
              <p:ext uri="{D42A27DB-BD31-4B8C-83A1-F6EECF244321}">
                <p14:modId xmlns:p14="http://schemas.microsoft.com/office/powerpoint/2010/main" val="1934534575"/>
              </p:ext>
            </p:extLst>
          </p:nvPr>
        </p:nvGraphicFramePr>
        <p:xfrm>
          <a:off x="4257548" y="3103043"/>
          <a:ext cx="2222490" cy="400240"/>
        </p:xfrm>
        <a:graphic>
          <a:graphicData uri="http://schemas.openxmlformats.org/drawingml/2006/table">
            <a:tbl>
              <a:tblPr firstRow="1" bandRow="1">
                <a:tableStyleId>{5940675A-B579-460E-94D1-54222C63F5DA}</a:tableStyleId>
              </a:tblPr>
              <a:tblGrid>
                <a:gridCol w="370415">
                  <a:extLst>
                    <a:ext uri="{9D8B030D-6E8A-4147-A177-3AD203B41FA5}">
                      <a16:colId xmlns:a16="http://schemas.microsoft.com/office/drawing/2014/main" val="2881341600"/>
                    </a:ext>
                  </a:extLst>
                </a:gridCol>
                <a:gridCol w="370415">
                  <a:extLst>
                    <a:ext uri="{9D8B030D-6E8A-4147-A177-3AD203B41FA5}">
                      <a16:colId xmlns:a16="http://schemas.microsoft.com/office/drawing/2014/main" val="3909217177"/>
                    </a:ext>
                  </a:extLst>
                </a:gridCol>
                <a:gridCol w="369581">
                  <a:extLst>
                    <a:ext uri="{9D8B030D-6E8A-4147-A177-3AD203B41FA5}">
                      <a16:colId xmlns:a16="http://schemas.microsoft.com/office/drawing/2014/main" val="219484760"/>
                    </a:ext>
                  </a:extLst>
                </a:gridCol>
                <a:gridCol w="371249">
                  <a:extLst>
                    <a:ext uri="{9D8B030D-6E8A-4147-A177-3AD203B41FA5}">
                      <a16:colId xmlns:a16="http://schemas.microsoft.com/office/drawing/2014/main" val="65456216"/>
                    </a:ext>
                  </a:extLst>
                </a:gridCol>
                <a:gridCol w="370415">
                  <a:extLst>
                    <a:ext uri="{9D8B030D-6E8A-4147-A177-3AD203B41FA5}">
                      <a16:colId xmlns:a16="http://schemas.microsoft.com/office/drawing/2014/main" val="581724994"/>
                    </a:ext>
                  </a:extLst>
                </a:gridCol>
                <a:gridCol w="370415">
                  <a:extLst>
                    <a:ext uri="{9D8B030D-6E8A-4147-A177-3AD203B41FA5}">
                      <a16:colId xmlns:a16="http://schemas.microsoft.com/office/drawing/2014/main" val="1104093731"/>
                    </a:ext>
                  </a:extLst>
                </a:gridCol>
              </a:tblGrid>
              <a:tr h="400240">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66" name="Table 8">
            <a:extLst>
              <a:ext uri="{FF2B5EF4-FFF2-40B4-BE49-F238E27FC236}">
                <a16:creationId xmlns:a16="http://schemas.microsoft.com/office/drawing/2014/main" id="{3D6B7A26-DADE-3B2F-4A08-7506007A25EE}"/>
              </a:ext>
            </a:extLst>
          </p:cNvPr>
          <p:cNvGraphicFramePr>
            <a:graphicFrameLocks noGrp="1"/>
          </p:cNvGraphicFramePr>
          <p:nvPr>
            <p:extLst>
              <p:ext uri="{D42A27DB-BD31-4B8C-83A1-F6EECF244321}">
                <p14:modId xmlns:p14="http://schemas.microsoft.com/office/powerpoint/2010/main" val="2080826175"/>
              </p:ext>
            </p:extLst>
          </p:nvPr>
        </p:nvGraphicFramePr>
        <p:xfrm>
          <a:off x="8693330" y="3103043"/>
          <a:ext cx="2222490" cy="400240"/>
        </p:xfrm>
        <a:graphic>
          <a:graphicData uri="http://schemas.openxmlformats.org/drawingml/2006/table">
            <a:tbl>
              <a:tblPr firstRow="1" bandRow="1">
                <a:tableStyleId>{5940675A-B579-460E-94D1-54222C63F5DA}</a:tableStyleId>
              </a:tblPr>
              <a:tblGrid>
                <a:gridCol w="370415">
                  <a:extLst>
                    <a:ext uri="{9D8B030D-6E8A-4147-A177-3AD203B41FA5}">
                      <a16:colId xmlns:a16="http://schemas.microsoft.com/office/drawing/2014/main" val="2881341600"/>
                    </a:ext>
                  </a:extLst>
                </a:gridCol>
                <a:gridCol w="370415">
                  <a:extLst>
                    <a:ext uri="{9D8B030D-6E8A-4147-A177-3AD203B41FA5}">
                      <a16:colId xmlns:a16="http://schemas.microsoft.com/office/drawing/2014/main" val="3909217177"/>
                    </a:ext>
                  </a:extLst>
                </a:gridCol>
                <a:gridCol w="369581">
                  <a:extLst>
                    <a:ext uri="{9D8B030D-6E8A-4147-A177-3AD203B41FA5}">
                      <a16:colId xmlns:a16="http://schemas.microsoft.com/office/drawing/2014/main" val="219484760"/>
                    </a:ext>
                  </a:extLst>
                </a:gridCol>
                <a:gridCol w="371249">
                  <a:extLst>
                    <a:ext uri="{9D8B030D-6E8A-4147-A177-3AD203B41FA5}">
                      <a16:colId xmlns:a16="http://schemas.microsoft.com/office/drawing/2014/main" val="65456216"/>
                    </a:ext>
                  </a:extLst>
                </a:gridCol>
                <a:gridCol w="370415">
                  <a:extLst>
                    <a:ext uri="{9D8B030D-6E8A-4147-A177-3AD203B41FA5}">
                      <a16:colId xmlns:a16="http://schemas.microsoft.com/office/drawing/2014/main" val="581724994"/>
                    </a:ext>
                  </a:extLst>
                </a:gridCol>
                <a:gridCol w="370415">
                  <a:extLst>
                    <a:ext uri="{9D8B030D-6E8A-4147-A177-3AD203B41FA5}">
                      <a16:colId xmlns:a16="http://schemas.microsoft.com/office/drawing/2014/main" val="1104093731"/>
                    </a:ext>
                  </a:extLst>
                </a:gridCol>
              </a:tblGrid>
              <a:tr h="400240">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72" name="Table 8">
            <a:extLst>
              <a:ext uri="{FF2B5EF4-FFF2-40B4-BE49-F238E27FC236}">
                <a16:creationId xmlns:a16="http://schemas.microsoft.com/office/drawing/2014/main" id="{E3002911-C245-F1E8-5C59-8D7F175084B7}"/>
              </a:ext>
            </a:extLst>
          </p:cNvPr>
          <p:cNvGraphicFramePr>
            <a:graphicFrameLocks noGrp="1"/>
          </p:cNvGraphicFramePr>
          <p:nvPr>
            <p:extLst>
              <p:ext uri="{D42A27DB-BD31-4B8C-83A1-F6EECF244321}">
                <p14:modId xmlns:p14="http://schemas.microsoft.com/office/powerpoint/2010/main" val="177935005"/>
              </p:ext>
            </p:extLst>
          </p:nvPr>
        </p:nvGraphicFramePr>
        <p:xfrm>
          <a:off x="4038809" y="1878045"/>
          <a:ext cx="3216224" cy="478998"/>
        </p:xfrm>
        <a:graphic>
          <a:graphicData uri="http://schemas.openxmlformats.org/drawingml/2006/table">
            <a:tbl>
              <a:tblPr firstRow="1" bandRow="1">
                <a:tableStyleId>{5940675A-B579-460E-94D1-54222C63F5DA}</a:tableStyleId>
              </a:tblPr>
              <a:tblGrid>
                <a:gridCol w="292384">
                  <a:extLst>
                    <a:ext uri="{9D8B030D-6E8A-4147-A177-3AD203B41FA5}">
                      <a16:colId xmlns:a16="http://schemas.microsoft.com/office/drawing/2014/main" val="2881341600"/>
                    </a:ext>
                  </a:extLst>
                </a:gridCol>
                <a:gridCol w="292384">
                  <a:extLst>
                    <a:ext uri="{9D8B030D-6E8A-4147-A177-3AD203B41FA5}">
                      <a16:colId xmlns:a16="http://schemas.microsoft.com/office/drawing/2014/main" val="2938819632"/>
                    </a:ext>
                  </a:extLst>
                </a:gridCol>
                <a:gridCol w="292384">
                  <a:extLst>
                    <a:ext uri="{9D8B030D-6E8A-4147-A177-3AD203B41FA5}">
                      <a16:colId xmlns:a16="http://schemas.microsoft.com/office/drawing/2014/main" val="3909217177"/>
                    </a:ext>
                  </a:extLst>
                </a:gridCol>
                <a:gridCol w="292384">
                  <a:extLst>
                    <a:ext uri="{9D8B030D-6E8A-4147-A177-3AD203B41FA5}">
                      <a16:colId xmlns:a16="http://schemas.microsoft.com/office/drawing/2014/main" val="219484760"/>
                    </a:ext>
                  </a:extLst>
                </a:gridCol>
                <a:gridCol w="292384">
                  <a:extLst>
                    <a:ext uri="{9D8B030D-6E8A-4147-A177-3AD203B41FA5}">
                      <a16:colId xmlns:a16="http://schemas.microsoft.com/office/drawing/2014/main" val="65456216"/>
                    </a:ext>
                  </a:extLst>
                </a:gridCol>
                <a:gridCol w="292384">
                  <a:extLst>
                    <a:ext uri="{9D8B030D-6E8A-4147-A177-3AD203B41FA5}">
                      <a16:colId xmlns:a16="http://schemas.microsoft.com/office/drawing/2014/main" val="1190263825"/>
                    </a:ext>
                  </a:extLst>
                </a:gridCol>
                <a:gridCol w="292384">
                  <a:extLst>
                    <a:ext uri="{9D8B030D-6E8A-4147-A177-3AD203B41FA5}">
                      <a16:colId xmlns:a16="http://schemas.microsoft.com/office/drawing/2014/main" val="3923616971"/>
                    </a:ext>
                  </a:extLst>
                </a:gridCol>
                <a:gridCol w="292384">
                  <a:extLst>
                    <a:ext uri="{9D8B030D-6E8A-4147-A177-3AD203B41FA5}">
                      <a16:colId xmlns:a16="http://schemas.microsoft.com/office/drawing/2014/main" val="276147149"/>
                    </a:ext>
                  </a:extLst>
                </a:gridCol>
                <a:gridCol w="292384">
                  <a:extLst>
                    <a:ext uri="{9D8B030D-6E8A-4147-A177-3AD203B41FA5}">
                      <a16:colId xmlns:a16="http://schemas.microsoft.com/office/drawing/2014/main" val="2452585352"/>
                    </a:ext>
                  </a:extLst>
                </a:gridCol>
                <a:gridCol w="292384">
                  <a:extLst>
                    <a:ext uri="{9D8B030D-6E8A-4147-A177-3AD203B41FA5}">
                      <a16:colId xmlns:a16="http://schemas.microsoft.com/office/drawing/2014/main" val="2260308860"/>
                    </a:ext>
                  </a:extLst>
                </a:gridCol>
                <a:gridCol w="292384">
                  <a:extLst>
                    <a:ext uri="{9D8B030D-6E8A-4147-A177-3AD203B41FA5}">
                      <a16:colId xmlns:a16="http://schemas.microsoft.com/office/drawing/2014/main" val="1104093731"/>
                    </a:ext>
                  </a:extLst>
                </a:gridCol>
              </a:tblGrid>
              <a:tr h="478998">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73" name="Table 8">
            <a:extLst>
              <a:ext uri="{FF2B5EF4-FFF2-40B4-BE49-F238E27FC236}">
                <a16:creationId xmlns:a16="http://schemas.microsoft.com/office/drawing/2014/main" id="{4ADF0189-BBD0-E447-56AB-86A42279A66A}"/>
              </a:ext>
            </a:extLst>
          </p:cNvPr>
          <p:cNvGraphicFramePr>
            <a:graphicFrameLocks noGrp="1"/>
          </p:cNvGraphicFramePr>
          <p:nvPr>
            <p:extLst>
              <p:ext uri="{D42A27DB-BD31-4B8C-83A1-F6EECF244321}">
                <p14:modId xmlns:p14="http://schemas.microsoft.com/office/powerpoint/2010/main" val="449712643"/>
              </p:ext>
            </p:extLst>
          </p:nvPr>
        </p:nvGraphicFramePr>
        <p:xfrm>
          <a:off x="310290" y="3831484"/>
          <a:ext cx="3216224" cy="478998"/>
        </p:xfrm>
        <a:graphic>
          <a:graphicData uri="http://schemas.openxmlformats.org/drawingml/2006/table">
            <a:tbl>
              <a:tblPr firstRow="1" bandRow="1">
                <a:tableStyleId>{5940675A-B579-460E-94D1-54222C63F5DA}</a:tableStyleId>
              </a:tblPr>
              <a:tblGrid>
                <a:gridCol w="292384">
                  <a:extLst>
                    <a:ext uri="{9D8B030D-6E8A-4147-A177-3AD203B41FA5}">
                      <a16:colId xmlns:a16="http://schemas.microsoft.com/office/drawing/2014/main" val="2881341600"/>
                    </a:ext>
                  </a:extLst>
                </a:gridCol>
                <a:gridCol w="292384">
                  <a:extLst>
                    <a:ext uri="{9D8B030D-6E8A-4147-A177-3AD203B41FA5}">
                      <a16:colId xmlns:a16="http://schemas.microsoft.com/office/drawing/2014/main" val="2938819632"/>
                    </a:ext>
                  </a:extLst>
                </a:gridCol>
                <a:gridCol w="292384">
                  <a:extLst>
                    <a:ext uri="{9D8B030D-6E8A-4147-A177-3AD203B41FA5}">
                      <a16:colId xmlns:a16="http://schemas.microsoft.com/office/drawing/2014/main" val="3909217177"/>
                    </a:ext>
                  </a:extLst>
                </a:gridCol>
                <a:gridCol w="292384">
                  <a:extLst>
                    <a:ext uri="{9D8B030D-6E8A-4147-A177-3AD203B41FA5}">
                      <a16:colId xmlns:a16="http://schemas.microsoft.com/office/drawing/2014/main" val="219484760"/>
                    </a:ext>
                  </a:extLst>
                </a:gridCol>
                <a:gridCol w="292384">
                  <a:extLst>
                    <a:ext uri="{9D8B030D-6E8A-4147-A177-3AD203B41FA5}">
                      <a16:colId xmlns:a16="http://schemas.microsoft.com/office/drawing/2014/main" val="65456216"/>
                    </a:ext>
                  </a:extLst>
                </a:gridCol>
                <a:gridCol w="292384">
                  <a:extLst>
                    <a:ext uri="{9D8B030D-6E8A-4147-A177-3AD203B41FA5}">
                      <a16:colId xmlns:a16="http://schemas.microsoft.com/office/drawing/2014/main" val="1190263825"/>
                    </a:ext>
                  </a:extLst>
                </a:gridCol>
                <a:gridCol w="292384">
                  <a:extLst>
                    <a:ext uri="{9D8B030D-6E8A-4147-A177-3AD203B41FA5}">
                      <a16:colId xmlns:a16="http://schemas.microsoft.com/office/drawing/2014/main" val="3923616971"/>
                    </a:ext>
                  </a:extLst>
                </a:gridCol>
                <a:gridCol w="292384">
                  <a:extLst>
                    <a:ext uri="{9D8B030D-6E8A-4147-A177-3AD203B41FA5}">
                      <a16:colId xmlns:a16="http://schemas.microsoft.com/office/drawing/2014/main" val="276147149"/>
                    </a:ext>
                  </a:extLst>
                </a:gridCol>
                <a:gridCol w="292384">
                  <a:extLst>
                    <a:ext uri="{9D8B030D-6E8A-4147-A177-3AD203B41FA5}">
                      <a16:colId xmlns:a16="http://schemas.microsoft.com/office/drawing/2014/main" val="2452585352"/>
                    </a:ext>
                  </a:extLst>
                </a:gridCol>
                <a:gridCol w="292384">
                  <a:extLst>
                    <a:ext uri="{9D8B030D-6E8A-4147-A177-3AD203B41FA5}">
                      <a16:colId xmlns:a16="http://schemas.microsoft.com/office/drawing/2014/main" val="2260308860"/>
                    </a:ext>
                  </a:extLst>
                </a:gridCol>
                <a:gridCol w="292384">
                  <a:extLst>
                    <a:ext uri="{9D8B030D-6E8A-4147-A177-3AD203B41FA5}">
                      <a16:colId xmlns:a16="http://schemas.microsoft.com/office/drawing/2014/main" val="1104093731"/>
                    </a:ext>
                  </a:extLst>
                </a:gridCol>
              </a:tblGrid>
              <a:tr h="478998">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75" name="Table 8">
            <a:extLst>
              <a:ext uri="{FF2B5EF4-FFF2-40B4-BE49-F238E27FC236}">
                <a16:creationId xmlns:a16="http://schemas.microsoft.com/office/drawing/2014/main" id="{E9CFD318-5973-016C-5450-54FC9C968BF4}"/>
              </a:ext>
            </a:extLst>
          </p:cNvPr>
          <p:cNvGraphicFramePr>
            <a:graphicFrameLocks noGrp="1"/>
          </p:cNvGraphicFramePr>
          <p:nvPr>
            <p:extLst>
              <p:ext uri="{D42A27DB-BD31-4B8C-83A1-F6EECF244321}">
                <p14:modId xmlns:p14="http://schemas.microsoft.com/office/powerpoint/2010/main" val="948639631"/>
              </p:ext>
            </p:extLst>
          </p:nvPr>
        </p:nvGraphicFramePr>
        <p:xfrm>
          <a:off x="3873510" y="3834483"/>
          <a:ext cx="3216224" cy="478998"/>
        </p:xfrm>
        <a:graphic>
          <a:graphicData uri="http://schemas.openxmlformats.org/drawingml/2006/table">
            <a:tbl>
              <a:tblPr firstRow="1" bandRow="1">
                <a:tableStyleId>{5940675A-B579-460E-94D1-54222C63F5DA}</a:tableStyleId>
              </a:tblPr>
              <a:tblGrid>
                <a:gridCol w="292384">
                  <a:extLst>
                    <a:ext uri="{9D8B030D-6E8A-4147-A177-3AD203B41FA5}">
                      <a16:colId xmlns:a16="http://schemas.microsoft.com/office/drawing/2014/main" val="2881341600"/>
                    </a:ext>
                  </a:extLst>
                </a:gridCol>
                <a:gridCol w="292384">
                  <a:extLst>
                    <a:ext uri="{9D8B030D-6E8A-4147-A177-3AD203B41FA5}">
                      <a16:colId xmlns:a16="http://schemas.microsoft.com/office/drawing/2014/main" val="2938819632"/>
                    </a:ext>
                  </a:extLst>
                </a:gridCol>
                <a:gridCol w="292384">
                  <a:extLst>
                    <a:ext uri="{9D8B030D-6E8A-4147-A177-3AD203B41FA5}">
                      <a16:colId xmlns:a16="http://schemas.microsoft.com/office/drawing/2014/main" val="3909217177"/>
                    </a:ext>
                  </a:extLst>
                </a:gridCol>
                <a:gridCol w="292384">
                  <a:extLst>
                    <a:ext uri="{9D8B030D-6E8A-4147-A177-3AD203B41FA5}">
                      <a16:colId xmlns:a16="http://schemas.microsoft.com/office/drawing/2014/main" val="219484760"/>
                    </a:ext>
                  </a:extLst>
                </a:gridCol>
                <a:gridCol w="292384">
                  <a:extLst>
                    <a:ext uri="{9D8B030D-6E8A-4147-A177-3AD203B41FA5}">
                      <a16:colId xmlns:a16="http://schemas.microsoft.com/office/drawing/2014/main" val="65456216"/>
                    </a:ext>
                  </a:extLst>
                </a:gridCol>
                <a:gridCol w="292384">
                  <a:extLst>
                    <a:ext uri="{9D8B030D-6E8A-4147-A177-3AD203B41FA5}">
                      <a16:colId xmlns:a16="http://schemas.microsoft.com/office/drawing/2014/main" val="1190263825"/>
                    </a:ext>
                  </a:extLst>
                </a:gridCol>
                <a:gridCol w="292384">
                  <a:extLst>
                    <a:ext uri="{9D8B030D-6E8A-4147-A177-3AD203B41FA5}">
                      <a16:colId xmlns:a16="http://schemas.microsoft.com/office/drawing/2014/main" val="3923616971"/>
                    </a:ext>
                  </a:extLst>
                </a:gridCol>
                <a:gridCol w="292384">
                  <a:extLst>
                    <a:ext uri="{9D8B030D-6E8A-4147-A177-3AD203B41FA5}">
                      <a16:colId xmlns:a16="http://schemas.microsoft.com/office/drawing/2014/main" val="276147149"/>
                    </a:ext>
                  </a:extLst>
                </a:gridCol>
                <a:gridCol w="292384">
                  <a:extLst>
                    <a:ext uri="{9D8B030D-6E8A-4147-A177-3AD203B41FA5}">
                      <a16:colId xmlns:a16="http://schemas.microsoft.com/office/drawing/2014/main" val="2452585352"/>
                    </a:ext>
                  </a:extLst>
                </a:gridCol>
                <a:gridCol w="292384">
                  <a:extLst>
                    <a:ext uri="{9D8B030D-6E8A-4147-A177-3AD203B41FA5}">
                      <a16:colId xmlns:a16="http://schemas.microsoft.com/office/drawing/2014/main" val="2260308860"/>
                    </a:ext>
                  </a:extLst>
                </a:gridCol>
                <a:gridCol w="292384">
                  <a:extLst>
                    <a:ext uri="{9D8B030D-6E8A-4147-A177-3AD203B41FA5}">
                      <a16:colId xmlns:a16="http://schemas.microsoft.com/office/drawing/2014/main" val="1104093731"/>
                    </a:ext>
                  </a:extLst>
                </a:gridCol>
              </a:tblGrid>
              <a:tr h="478998">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76" name="Table 8">
            <a:extLst>
              <a:ext uri="{FF2B5EF4-FFF2-40B4-BE49-F238E27FC236}">
                <a16:creationId xmlns:a16="http://schemas.microsoft.com/office/drawing/2014/main" id="{9C978CC4-425F-4D03-AE62-4B3860829F12}"/>
              </a:ext>
            </a:extLst>
          </p:cNvPr>
          <p:cNvGraphicFramePr>
            <a:graphicFrameLocks noGrp="1"/>
          </p:cNvGraphicFramePr>
          <p:nvPr>
            <p:extLst>
              <p:ext uri="{D42A27DB-BD31-4B8C-83A1-F6EECF244321}">
                <p14:modId xmlns:p14="http://schemas.microsoft.com/office/powerpoint/2010/main" val="3037429122"/>
              </p:ext>
            </p:extLst>
          </p:nvPr>
        </p:nvGraphicFramePr>
        <p:xfrm>
          <a:off x="8275311" y="3840476"/>
          <a:ext cx="3216224" cy="478998"/>
        </p:xfrm>
        <a:graphic>
          <a:graphicData uri="http://schemas.openxmlformats.org/drawingml/2006/table">
            <a:tbl>
              <a:tblPr firstRow="1" bandRow="1">
                <a:tableStyleId>{5940675A-B579-460E-94D1-54222C63F5DA}</a:tableStyleId>
              </a:tblPr>
              <a:tblGrid>
                <a:gridCol w="292384">
                  <a:extLst>
                    <a:ext uri="{9D8B030D-6E8A-4147-A177-3AD203B41FA5}">
                      <a16:colId xmlns:a16="http://schemas.microsoft.com/office/drawing/2014/main" val="2881341600"/>
                    </a:ext>
                  </a:extLst>
                </a:gridCol>
                <a:gridCol w="292384">
                  <a:extLst>
                    <a:ext uri="{9D8B030D-6E8A-4147-A177-3AD203B41FA5}">
                      <a16:colId xmlns:a16="http://schemas.microsoft.com/office/drawing/2014/main" val="2938819632"/>
                    </a:ext>
                  </a:extLst>
                </a:gridCol>
                <a:gridCol w="292384">
                  <a:extLst>
                    <a:ext uri="{9D8B030D-6E8A-4147-A177-3AD203B41FA5}">
                      <a16:colId xmlns:a16="http://schemas.microsoft.com/office/drawing/2014/main" val="3909217177"/>
                    </a:ext>
                  </a:extLst>
                </a:gridCol>
                <a:gridCol w="292384">
                  <a:extLst>
                    <a:ext uri="{9D8B030D-6E8A-4147-A177-3AD203B41FA5}">
                      <a16:colId xmlns:a16="http://schemas.microsoft.com/office/drawing/2014/main" val="219484760"/>
                    </a:ext>
                  </a:extLst>
                </a:gridCol>
                <a:gridCol w="292384">
                  <a:extLst>
                    <a:ext uri="{9D8B030D-6E8A-4147-A177-3AD203B41FA5}">
                      <a16:colId xmlns:a16="http://schemas.microsoft.com/office/drawing/2014/main" val="65456216"/>
                    </a:ext>
                  </a:extLst>
                </a:gridCol>
                <a:gridCol w="292384">
                  <a:extLst>
                    <a:ext uri="{9D8B030D-6E8A-4147-A177-3AD203B41FA5}">
                      <a16:colId xmlns:a16="http://schemas.microsoft.com/office/drawing/2014/main" val="1190263825"/>
                    </a:ext>
                  </a:extLst>
                </a:gridCol>
                <a:gridCol w="292384">
                  <a:extLst>
                    <a:ext uri="{9D8B030D-6E8A-4147-A177-3AD203B41FA5}">
                      <a16:colId xmlns:a16="http://schemas.microsoft.com/office/drawing/2014/main" val="3923616971"/>
                    </a:ext>
                  </a:extLst>
                </a:gridCol>
                <a:gridCol w="292384">
                  <a:extLst>
                    <a:ext uri="{9D8B030D-6E8A-4147-A177-3AD203B41FA5}">
                      <a16:colId xmlns:a16="http://schemas.microsoft.com/office/drawing/2014/main" val="276147149"/>
                    </a:ext>
                  </a:extLst>
                </a:gridCol>
                <a:gridCol w="292384">
                  <a:extLst>
                    <a:ext uri="{9D8B030D-6E8A-4147-A177-3AD203B41FA5}">
                      <a16:colId xmlns:a16="http://schemas.microsoft.com/office/drawing/2014/main" val="2452585352"/>
                    </a:ext>
                  </a:extLst>
                </a:gridCol>
                <a:gridCol w="292384">
                  <a:extLst>
                    <a:ext uri="{9D8B030D-6E8A-4147-A177-3AD203B41FA5}">
                      <a16:colId xmlns:a16="http://schemas.microsoft.com/office/drawing/2014/main" val="2260308860"/>
                    </a:ext>
                  </a:extLst>
                </a:gridCol>
                <a:gridCol w="292384">
                  <a:extLst>
                    <a:ext uri="{9D8B030D-6E8A-4147-A177-3AD203B41FA5}">
                      <a16:colId xmlns:a16="http://schemas.microsoft.com/office/drawing/2014/main" val="1104093731"/>
                    </a:ext>
                  </a:extLst>
                </a:gridCol>
              </a:tblGrid>
              <a:tr h="478998">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sp>
        <p:nvSpPr>
          <p:cNvPr id="77" name="TextBox 76">
            <a:extLst>
              <a:ext uri="{FF2B5EF4-FFF2-40B4-BE49-F238E27FC236}">
                <a16:creationId xmlns:a16="http://schemas.microsoft.com/office/drawing/2014/main" id="{A326E90A-8783-79E3-9514-7AE7AA64C9B8}"/>
              </a:ext>
            </a:extLst>
          </p:cNvPr>
          <p:cNvSpPr txBox="1"/>
          <p:nvPr/>
        </p:nvSpPr>
        <p:spPr>
          <a:xfrm>
            <a:off x="7465102" y="3103043"/>
            <a:ext cx="381836" cy="369332"/>
          </a:xfrm>
          <a:prstGeom prst="rect">
            <a:avLst/>
          </a:prstGeom>
          <a:noFill/>
        </p:spPr>
        <p:txBody>
          <a:bodyPr wrap="none" rtlCol="0">
            <a:spAutoFit/>
          </a:bodyPr>
          <a:lstStyle/>
          <a:p>
            <a:r>
              <a:rPr lang="en-US" dirty="0"/>
              <a:t>…</a:t>
            </a:r>
          </a:p>
        </p:txBody>
      </p:sp>
      <p:sp>
        <p:nvSpPr>
          <p:cNvPr id="79" name="TextBox 78">
            <a:extLst>
              <a:ext uri="{FF2B5EF4-FFF2-40B4-BE49-F238E27FC236}">
                <a16:creationId xmlns:a16="http://schemas.microsoft.com/office/drawing/2014/main" id="{52F0C581-68DA-8DB9-50D3-FBDD22A63DED}"/>
              </a:ext>
            </a:extLst>
          </p:cNvPr>
          <p:cNvSpPr txBox="1"/>
          <p:nvPr/>
        </p:nvSpPr>
        <p:spPr>
          <a:xfrm>
            <a:off x="7469258" y="3784972"/>
            <a:ext cx="381836" cy="369332"/>
          </a:xfrm>
          <a:prstGeom prst="rect">
            <a:avLst/>
          </a:prstGeom>
          <a:noFill/>
        </p:spPr>
        <p:txBody>
          <a:bodyPr wrap="none" rtlCol="0">
            <a:spAutoFit/>
          </a:bodyPr>
          <a:lstStyle/>
          <a:p>
            <a:r>
              <a:rPr lang="en-US" dirty="0"/>
              <a:t>…</a:t>
            </a:r>
          </a:p>
        </p:txBody>
      </p:sp>
      <p:grpSp>
        <p:nvGrpSpPr>
          <p:cNvPr id="28" name="Group 27">
            <a:extLst>
              <a:ext uri="{FF2B5EF4-FFF2-40B4-BE49-F238E27FC236}">
                <a16:creationId xmlns:a16="http://schemas.microsoft.com/office/drawing/2014/main" id="{316C5FCB-9937-678A-DDAE-89DD6A992C58}"/>
              </a:ext>
            </a:extLst>
          </p:cNvPr>
          <p:cNvGrpSpPr/>
          <p:nvPr/>
        </p:nvGrpSpPr>
        <p:grpSpPr>
          <a:xfrm>
            <a:off x="7146968" y="1716787"/>
            <a:ext cx="216129" cy="290044"/>
            <a:chOff x="3249560" y="1826361"/>
            <a:chExt cx="319550" cy="506972"/>
          </a:xfrm>
        </p:grpSpPr>
        <p:sp>
          <p:nvSpPr>
            <p:cNvPr id="29" name="Rounded Rectangle 28">
              <a:extLst>
                <a:ext uri="{FF2B5EF4-FFF2-40B4-BE49-F238E27FC236}">
                  <a16:creationId xmlns:a16="http://schemas.microsoft.com/office/drawing/2014/main" id="{C7113D75-9F69-4B3E-8B9E-B9BE8252E839}"/>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Block Arc 29">
              <a:extLst>
                <a:ext uri="{FF2B5EF4-FFF2-40B4-BE49-F238E27FC236}">
                  <a16:creationId xmlns:a16="http://schemas.microsoft.com/office/drawing/2014/main" id="{D66E24E5-43C7-2A80-8D52-EE80C64E2550}"/>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1B322749-2613-A06F-EB48-628B95DD288B}"/>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F875A4E2-051E-7F9E-1A47-A39987399C4A}"/>
              </a:ext>
            </a:extLst>
          </p:cNvPr>
          <p:cNvGrpSpPr/>
          <p:nvPr/>
        </p:nvGrpSpPr>
        <p:grpSpPr>
          <a:xfrm>
            <a:off x="2921582" y="2950440"/>
            <a:ext cx="216129" cy="290044"/>
            <a:chOff x="3249560" y="1826361"/>
            <a:chExt cx="319550" cy="506972"/>
          </a:xfrm>
        </p:grpSpPr>
        <p:sp>
          <p:nvSpPr>
            <p:cNvPr id="81" name="Rounded Rectangle 80">
              <a:extLst>
                <a:ext uri="{FF2B5EF4-FFF2-40B4-BE49-F238E27FC236}">
                  <a16:creationId xmlns:a16="http://schemas.microsoft.com/office/drawing/2014/main" id="{A8B41BF9-7D28-3F3C-2310-963243BF85C6}"/>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Block Arc 81">
              <a:extLst>
                <a:ext uri="{FF2B5EF4-FFF2-40B4-BE49-F238E27FC236}">
                  <a16:creationId xmlns:a16="http://schemas.microsoft.com/office/drawing/2014/main" id="{9A530F8C-36C1-94E3-5D8C-E50C53534DE0}"/>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3" name="Oval 82">
              <a:extLst>
                <a:ext uri="{FF2B5EF4-FFF2-40B4-BE49-F238E27FC236}">
                  <a16:creationId xmlns:a16="http://schemas.microsoft.com/office/drawing/2014/main" id="{B3678935-2E35-CFA4-3B43-95C4100DBDD8}"/>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972C70BA-CF29-A8B9-1A8D-2F14DED6E1E3}"/>
              </a:ext>
            </a:extLst>
          </p:cNvPr>
          <p:cNvGrpSpPr/>
          <p:nvPr/>
        </p:nvGrpSpPr>
        <p:grpSpPr>
          <a:xfrm>
            <a:off x="6371973" y="2952488"/>
            <a:ext cx="216129" cy="290044"/>
            <a:chOff x="3249560" y="1826361"/>
            <a:chExt cx="319550" cy="506972"/>
          </a:xfrm>
        </p:grpSpPr>
        <p:sp>
          <p:nvSpPr>
            <p:cNvPr id="85" name="Rounded Rectangle 84">
              <a:extLst>
                <a:ext uri="{FF2B5EF4-FFF2-40B4-BE49-F238E27FC236}">
                  <a16:creationId xmlns:a16="http://schemas.microsoft.com/office/drawing/2014/main" id="{C6F57384-6A66-38C6-B234-C23139CA8DC5}"/>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Block Arc 85">
              <a:extLst>
                <a:ext uri="{FF2B5EF4-FFF2-40B4-BE49-F238E27FC236}">
                  <a16:creationId xmlns:a16="http://schemas.microsoft.com/office/drawing/2014/main" id="{B00BC19E-2953-84DD-815B-7E4CB84ADA2D}"/>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7" name="Oval 86">
              <a:extLst>
                <a:ext uri="{FF2B5EF4-FFF2-40B4-BE49-F238E27FC236}">
                  <a16:creationId xmlns:a16="http://schemas.microsoft.com/office/drawing/2014/main" id="{09D8795F-6FF1-E89F-8112-153E881810B1}"/>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77A19329-DA2C-D194-F1C0-18D288122C84}"/>
              </a:ext>
            </a:extLst>
          </p:cNvPr>
          <p:cNvGrpSpPr/>
          <p:nvPr/>
        </p:nvGrpSpPr>
        <p:grpSpPr>
          <a:xfrm>
            <a:off x="10807755" y="2960816"/>
            <a:ext cx="216129" cy="290044"/>
            <a:chOff x="3249560" y="1826361"/>
            <a:chExt cx="319550" cy="506972"/>
          </a:xfrm>
        </p:grpSpPr>
        <p:sp>
          <p:nvSpPr>
            <p:cNvPr id="89" name="Rounded Rectangle 88">
              <a:extLst>
                <a:ext uri="{FF2B5EF4-FFF2-40B4-BE49-F238E27FC236}">
                  <a16:creationId xmlns:a16="http://schemas.microsoft.com/office/drawing/2014/main" id="{3323718F-7AD4-B33B-7EE7-7E1525166672}"/>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Block Arc 89">
              <a:extLst>
                <a:ext uri="{FF2B5EF4-FFF2-40B4-BE49-F238E27FC236}">
                  <a16:creationId xmlns:a16="http://schemas.microsoft.com/office/drawing/2014/main" id="{D5723F16-1B9E-FE70-CA96-84C448324CC5}"/>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1" name="Oval 90">
              <a:extLst>
                <a:ext uri="{FF2B5EF4-FFF2-40B4-BE49-F238E27FC236}">
                  <a16:creationId xmlns:a16="http://schemas.microsoft.com/office/drawing/2014/main" id="{002268FD-9C10-975D-8119-98B88AEEBDA4}"/>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37C91013-608C-7050-2C8B-A2037D622E4B}"/>
              </a:ext>
            </a:extLst>
          </p:cNvPr>
          <p:cNvGrpSpPr/>
          <p:nvPr/>
        </p:nvGrpSpPr>
        <p:grpSpPr>
          <a:xfrm>
            <a:off x="3385921" y="3679594"/>
            <a:ext cx="216129" cy="290044"/>
            <a:chOff x="3249560" y="1826361"/>
            <a:chExt cx="319550" cy="506972"/>
          </a:xfrm>
        </p:grpSpPr>
        <p:sp>
          <p:nvSpPr>
            <p:cNvPr id="93" name="Rounded Rectangle 92">
              <a:extLst>
                <a:ext uri="{FF2B5EF4-FFF2-40B4-BE49-F238E27FC236}">
                  <a16:creationId xmlns:a16="http://schemas.microsoft.com/office/drawing/2014/main" id="{E9150A93-CAE2-AB35-CB42-54915935CFF7}"/>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4" name="Block Arc 93">
              <a:extLst>
                <a:ext uri="{FF2B5EF4-FFF2-40B4-BE49-F238E27FC236}">
                  <a16:creationId xmlns:a16="http://schemas.microsoft.com/office/drawing/2014/main" id="{A42A3250-221E-8C22-2CB2-F29FDC71F158}"/>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5" name="Oval 94">
              <a:extLst>
                <a:ext uri="{FF2B5EF4-FFF2-40B4-BE49-F238E27FC236}">
                  <a16:creationId xmlns:a16="http://schemas.microsoft.com/office/drawing/2014/main" id="{AFE6A384-5895-EDF7-5A39-7C5755F4B4CF}"/>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2C11F6BA-077F-20A6-37F6-23CF4F3B1149}"/>
              </a:ext>
            </a:extLst>
          </p:cNvPr>
          <p:cNvGrpSpPr/>
          <p:nvPr/>
        </p:nvGrpSpPr>
        <p:grpSpPr>
          <a:xfrm>
            <a:off x="6955302" y="3686462"/>
            <a:ext cx="216129" cy="290044"/>
            <a:chOff x="3249560" y="1826361"/>
            <a:chExt cx="319550" cy="506972"/>
          </a:xfrm>
        </p:grpSpPr>
        <p:sp>
          <p:nvSpPr>
            <p:cNvPr id="97" name="Rounded Rectangle 96">
              <a:extLst>
                <a:ext uri="{FF2B5EF4-FFF2-40B4-BE49-F238E27FC236}">
                  <a16:creationId xmlns:a16="http://schemas.microsoft.com/office/drawing/2014/main" id="{5BF38351-1C84-85B0-7297-858EAB3F0078}"/>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Block Arc 97">
              <a:extLst>
                <a:ext uri="{FF2B5EF4-FFF2-40B4-BE49-F238E27FC236}">
                  <a16:creationId xmlns:a16="http://schemas.microsoft.com/office/drawing/2014/main" id="{A8B3184E-B8F8-9A12-D242-35D158111C1A}"/>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9" name="Oval 98">
              <a:extLst>
                <a:ext uri="{FF2B5EF4-FFF2-40B4-BE49-F238E27FC236}">
                  <a16:creationId xmlns:a16="http://schemas.microsoft.com/office/drawing/2014/main" id="{FD37390E-45E9-400E-523D-8D9B7F2B84F4}"/>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4F0D6549-397B-092A-B5C0-5E18DE2D38ED}"/>
              </a:ext>
            </a:extLst>
          </p:cNvPr>
          <p:cNvGrpSpPr/>
          <p:nvPr/>
        </p:nvGrpSpPr>
        <p:grpSpPr>
          <a:xfrm>
            <a:off x="11383470" y="3679594"/>
            <a:ext cx="216129" cy="290044"/>
            <a:chOff x="3249560" y="1826361"/>
            <a:chExt cx="319550" cy="506972"/>
          </a:xfrm>
        </p:grpSpPr>
        <p:sp>
          <p:nvSpPr>
            <p:cNvPr id="101" name="Rounded Rectangle 100">
              <a:extLst>
                <a:ext uri="{FF2B5EF4-FFF2-40B4-BE49-F238E27FC236}">
                  <a16:creationId xmlns:a16="http://schemas.microsoft.com/office/drawing/2014/main" id="{20B3ACD3-F08F-FA9F-B3B7-999E3FCEEE9E}"/>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Block Arc 101">
              <a:extLst>
                <a:ext uri="{FF2B5EF4-FFF2-40B4-BE49-F238E27FC236}">
                  <a16:creationId xmlns:a16="http://schemas.microsoft.com/office/drawing/2014/main" id="{96F03E6A-63B5-3F43-7D50-8B7AF3AE04FE}"/>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3" name="Oval 102">
              <a:extLst>
                <a:ext uri="{FF2B5EF4-FFF2-40B4-BE49-F238E27FC236}">
                  <a16:creationId xmlns:a16="http://schemas.microsoft.com/office/drawing/2014/main" id="{98769EC8-E69E-8313-9DDA-C8C2B69BDA53}"/>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06" name="Straight Arrow Connector 105">
            <a:extLst>
              <a:ext uri="{FF2B5EF4-FFF2-40B4-BE49-F238E27FC236}">
                <a16:creationId xmlns:a16="http://schemas.microsoft.com/office/drawing/2014/main" id="{367E586B-BFBA-D304-44B2-06532F545AB4}"/>
              </a:ext>
            </a:extLst>
          </p:cNvPr>
          <p:cNvCxnSpPr/>
          <p:nvPr/>
        </p:nvCxnSpPr>
        <p:spPr>
          <a:xfrm flipH="1">
            <a:off x="1519830" y="5636301"/>
            <a:ext cx="818563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9" name="Rounded Rectangle 108">
                <a:extLst>
                  <a:ext uri="{FF2B5EF4-FFF2-40B4-BE49-F238E27FC236}">
                    <a16:creationId xmlns:a16="http://schemas.microsoft.com/office/drawing/2014/main" id="{2715281E-86D7-BADD-8CEB-8E5C6538B75B}"/>
                  </a:ext>
                </a:extLst>
              </p:cNvPr>
              <p:cNvSpPr/>
              <p:nvPr/>
            </p:nvSpPr>
            <p:spPr>
              <a:xfrm>
                <a:off x="1756357" y="5199104"/>
                <a:ext cx="642069" cy="362984"/>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rPr>
                            <m:t>𝐸</m:t>
                          </m:r>
                        </m:sub>
                        <m:sup>
                          <m:r>
                            <a:rPr lang="en-US" b="0" i="1" dirty="0" smtClean="0">
                              <a:solidFill>
                                <a:schemeClr val="tx1"/>
                              </a:solidFill>
                              <a:latin typeface="Cambria Math" panose="02040503050406030204" pitchFamily="18" charset="0"/>
                            </a:rPr>
                            <m:t>1</m:t>
                          </m:r>
                        </m:sup>
                      </m:sSubSup>
                    </m:oMath>
                  </m:oMathPara>
                </a14:m>
                <a:endParaRPr lang="en-US" baseline="-25000" dirty="0">
                  <a:solidFill>
                    <a:schemeClr val="tx1"/>
                  </a:solidFill>
                </a:endParaRPr>
              </a:p>
            </p:txBody>
          </p:sp>
        </mc:Choice>
        <mc:Fallback xmlns="">
          <p:sp>
            <p:nvSpPr>
              <p:cNvPr id="109" name="Rounded Rectangle 108">
                <a:extLst>
                  <a:ext uri="{FF2B5EF4-FFF2-40B4-BE49-F238E27FC236}">
                    <a16:creationId xmlns:a16="http://schemas.microsoft.com/office/drawing/2014/main" id="{2715281E-86D7-BADD-8CEB-8E5C6538B75B}"/>
                  </a:ext>
                </a:extLst>
              </p:cNvPr>
              <p:cNvSpPr>
                <a:spLocks noRot="1" noChangeAspect="1" noMove="1" noResize="1" noEditPoints="1" noAdjustHandles="1" noChangeArrowheads="1" noChangeShapeType="1" noTextEdit="1"/>
              </p:cNvSpPr>
              <p:nvPr/>
            </p:nvSpPr>
            <p:spPr>
              <a:xfrm>
                <a:off x="1756357" y="5199104"/>
                <a:ext cx="642069" cy="362984"/>
              </a:xfrm>
              <a:prstGeom prst="roundRect">
                <a:avLst/>
              </a:prstGeom>
              <a:blipFill>
                <a:blip r:embed="rId3"/>
                <a:stretch>
                  <a:fillRect b="-3226"/>
                </a:stretch>
              </a:blipFill>
            </p:spPr>
            <p:txBody>
              <a:bodyPr/>
              <a:lstStyle/>
              <a:p>
                <a:r>
                  <a:rPr lang="en-US">
                    <a:noFill/>
                  </a:rPr>
                  <a:t> </a:t>
                </a:r>
              </a:p>
            </p:txBody>
          </p:sp>
        </mc:Fallback>
      </mc:AlternateContent>
      <p:grpSp>
        <p:nvGrpSpPr>
          <p:cNvPr id="110" name="Group 109">
            <a:extLst>
              <a:ext uri="{FF2B5EF4-FFF2-40B4-BE49-F238E27FC236}">
                <a16:creationId xmlns:a16="http://schemas.microsoft.com/office/drawing/2014/main" id="{D7D6EEF7-4CF8-8219-620C-2A319D482A57}"/>
              </a:ext>
            </a:extLst>
          </p:cNvPr>
          <p:cNvGrpSpPr/>
          <p:nvPr/>
        </p:nvGrpSpPr>
        <p:grpSpPr>
          <a:xfrm>
            <a:off x="2248040" y="5140954"/>
            <a:ext cx="300771" cy="207646"/>
            <a:chOff x="6079229" y="3138178"/>
            <a:chExt cx="295586" cy="218483"/>
          </a:xfrm>
        </p:grpSpPr>
        <p:sp>
          <p:nvSpPr>
            <p:cNvPr id="111" name="Rounded Rectangle 110">
              <a:extLst>
                <a:ext uri="{FF2B5EF4-FFF2-40B4-BE49-F238E27FC236}">
                  <a16:creationId xmlns:a16="http://schemas.microsoft.com/office/drawing/2014/main" id="{091B6FDA-E6FE-2768-3751-DA52A558347B}"/>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2" name="Triangle 111">
              <a:extLst>
                <a:ext uri="{FF2B5EF4-FFF2-40B4-BE49-F238E27FC236}">
                  <a16:creationId xmlns:a16="http://schemas.microsoft.com/office/drawing/2014/main" id="{150ACBC2-8D4D-C5B8-9268-31532E3DB619}"/>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3" name="Rounded Rectangle 112">
                <a:extLst>
                  <a:ext uri="{FF2B5EF4-FFF2-40B4-BE49-F238E27FC236}">
                    <a16:creationId xmlns:a16="http://schemas.microsoft.com/office/drawing/2014/main" id="{773AE850-3069-6868-C34A-5A0C2F705764}"/>
                  </a:ext>
                </a:extLst>
              </p:cNvPr>
              <p:cNvSpPr/>
              <p:nvPr/>
            </p:nvSpPr>
            <p:spPr>
              <a:xfrm>
                <a:off x="2708610" y="5203747"/>
                <a:ext cx="642069" cy="362984"/>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rPr>
                            <m:t>𝐸</m:t>
                          </m:r>
                        </m:sub>
                        <m:sup>
                          <m:r>
                            <a:rPr lang="en-US" b="0" i="1" dirty="0" smtClean="0">
                              <a:solidFill>
                                <a:schemeClr val="tx1"/>
                              </a:solidFill>
                              <a:latin typeface="Cambria Math" panose="02040503050406030204" pitchFamily="18" charset="0"/>
                            </a:rPr>
                            <m:t>2</m:t>
                          </m:r>
                        </m:sup>
                      </m:sSubSup>
                    </m:oMath>
                  </m:oMathPara>
                </a14:m>
                <a:endParaRPr lang="en-US" baseline="-25000" dirty="0">
                  <a:solidFill>
                    <a:schemeClr val="tx1"/>
                  </a:solidFill>
                </a:endParaRPr>
              </a:p>
            </p:txBody>
          </p:sp>
        </mc:Choice>
        <mc:Fallback xmlns="">
          <p:sp>
            <p:nvSpPr>
              <p:cNvPr id="113" name="Rounded Rectangle 112">
                <a:extLst>
                  <a:ext uri="{FF2B5EF4-FFF2-40B4-BE49-F238E27FC236}">
                    <a16:creationId xmlns:a16="http://schemas.microsoft.com/office/drawing/2014/main" id="{773AE850-3069-6868-C34A-5A0C2F705764}"/>
                  </a:ext>
                </a:extLst>
              </p:cNvPr>
              <p:cNvSpPr>
                <a:spLocks noRot="1" noChangeAspect="1" noMove="1" noResize="1" noEditPoints="1" noAdjustHandles="1" noChangeArrowheads="1" noChangeShapeType="1" noTextEdit="1"/>
              </p:cNvSpPr>
              <p:nvPr/>
            </p:nvSpPr>
            <p:spPr>
              <a:xfrm>
                <a:off x="2708610" y="5203747"/>
                <a:ext cx="642069" cy="362984"/>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Rounded Rectangle 113">
                <a:extLst>
                  <a:ext uri="{FF2B5EF4-FFF2-40B4-BE49-F238E27FC236}">
                    <a16:creationId xmlns:a16="http://schemas.microsoft.com/office/drawing/2014/main" id="{99B8325D-63FF-2DC1-A0DB-0CE54E4D22C0}"/>
                  </a:ext>
                </a:extLst>
              </p:cNvPr>
              <p:cNvSpPr/>
              <p:nvPr/>
            </p:nvSpPr>
            <p:spPr>
              <a:xfrm>
                <a:off x="4338954" y="5207571"/>
                <a:ext cx="642069" cy="362984"/>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rPr>
                            <m:t>𝐸</m:t>
                          </m:r>
                        </m:sub>
                        <m:sup>
                          <m:r>
                            <a:rPr lang="en-US" b="0" i="1" dirty="0" smtClean="0">
                              <a:solidFill>
                                <a:schemeClr val="tx1"/>
                              </a:solidFill>
                              <a:latin typeface="Cambria Math" panose="02040503050406030204" pitchFamily="18" charset="0"/>
                            </a:rPr>
                            <m:t>𝑛</m:t>
                          </m:r>
                        </m:sup>
                      </m:sSubSup>
                    </m:oMath>
                  </m:oMathPara>
                </a14:m>
                <a:endParaRPr lang="en-US" baseline="-25000" dirty="0">
                  <a:solidFill>
                    <a:schemeClr val="tx1"/>
                  </a:solidFill>
                </a:endParaRPr>
              </a:p>
            </p:txBody>
          </p:sp>
        </mc:Choice>
        <mc:Fallback xmlns="">
          <p:sp>
            <p:nvSpPr>
              <p:cNvPr id="114" name="Rounded Rectangle 113">
                <a:extLst>
                  <a:ext uri="{FF2B5EF4-FFF2-40B4-BE49-F238E27FC236}">
                    <a16:creationId xmlns:a16="http://schemas.microsoft.com/office/drawing/2014/main" id="{99B8325D-63FF-2DC1-A0DB-0CE54E4D22C0}"/>
                  </a:ext>
                </a:extLst>
              </p:cNvPr>
              <p:cNvSpPr>
                <a:spLocks noRot="1" noChangeAspect="1" noMove="1" noResize="1" noEditPoints="1" noAdjustHandles="1" noChangeArrowheads="1" noChangeShapeType="1" noTextEdit="1"/>
              </p:cNvSpPr>
              <p:nvPr/>
            </p:nvSpPr>
            <p:spPr>
              <a:xfrm>
                <a:off x="4338954" y="5207571"/>
                <a:ext cx="642069" cy="362984"/>
              </a:xfrm>
              <a:prstGeom prst="roundRect">
                <a:avLst/>
              </a:prstGeom>
              <a:blipFill>
                <a:blip r:embed="rId5"/>
                <a:stretch>
                  <a:fillRect/>
                </a:stretch>
              </a:blipFill>
            </p:spPr>
            <p:txBody>
              <a:bodyPr/>
              <a:lstStyle/>
              <a:p>
                <a:r>
                  <a:rPr lang="en-US">
                    <a:noFill/>
                  </a:rPr>
                  <a:t> </a:t>
                </a:r>
              </a:p>
            </p:txBody>
          </p:sp>
        </mc:Fallback>
      </mc:AlternateContent>
      <p:grpSp>
        <p:nvGrpSpPr>
          <p:cNvPr id="115" name="Group 114">
            <a:extLst>
              <a:ext uri="{FF2B5EF4-FFF2-40B4-BE49-F238E27FC236}">
                <a16:creationId xmlns:a16="http://schemas.microsoft.com/office/drawing/2014/main" id="{25F075CC-6B2A-B032-437E-2F4245F96B85}"/>
              </a:ext>
            </a:extLst>
          </p:cNvPr>
          <p:cNvGrpSpPr/>
          <p:nvPr/>
        </p:nvGrpSpPr>
        <p:grpSpPr>
          <a:xfrm>
            <a:off x="3209707" y="5156896"/>
            <a:ext cx="300771" cy="207646"/>
            <a:chOff x="6079229" y="3138178"/>
            <a:chExt cx="295586" cy="218483"/>
          </a:xfrm>
        </p:grpSpPr>
        <p:sp>
          <p:nvSpPr>
            <p:cNvPr id="116" name="Rounded Rectangle 115">
              <a:extLst>
                <a:ext uri="{FF2B5EF4-FFF2-40B4-BE49-F238E27FC236}">
                  <a16:creationId xmlns:a16="http://schemas.microsoft.com/office/drawing/2014/main" id="{8182839D-D076-B6C0-BDA9-14A176399DC0}"/>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7" name="Triangle 116">
              <a:extLst>
                <a:ext uri="{FF2B5EF4-FFF2-40B4-BE49-F238E27FC236}">
                  <a16:creationId xmlns:a16="http://schemas.microsoft.com/office/drawing/2014/main" id="{64E25F5D-7941-50C5-76C5-ECF32D0982A9}"/>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8330644-4146-FB2A-7C4D-E021A4C95A8A}"/>
              </a:ext>
            </a:extLst>
          </p:cNvPr>
          <p:cNvGrpSpPr/>
          <p:nvPr/>
        </p:nvGrpSpPr>
        <p:grpSpPr>
          <a:xfrm>
            <a:off x="4830637" y="5141829"/>
            <a:ext cx="300771" cy="207646"/>
            <a:chOff x="6079229" y="3138178"/>
            <a:chExt cx="295586" cy="218483"/>
          </a:xfrm>
        </p:grpSpPr>
        <p:sp>
          <p:nvSpPr>
            <p:cNvPr id="119" name="Rounded Rectangle 118">
              <a:extLst>
                <a:ext uri="{FF2B5EF4-FFF2-40B4-BE49-F238E27FC236}">
                  <a16:creationId xmlns:a16="http://schemas.microsoft.com/office/drawing/2014/main" id="{2C44B604-2316-4D32-9F52-F2E73D72DF5E}"/>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0" name="Triangle 119">
              <a:extLst>
                <a:ext uri="{FF2B5EF4-FFF2-40B4-BE49-F238E27FC236}">
                  <a16:creationId xmlns:a16="http://schemas.microsoft.com/office/drawing/2014/main" id="{C86AAF62-14A5-7C82-74D5-8B59FB484AAF}"/>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21" name="TextBox 120">
            <a:extLst>
              <a:ext uri="{FF2B5EF4-FFF2-40B4-BE49-F238E27FC236}">
                <a16:creationId xmlns:a16="http://schemas.microsoft.com/office/drawing/2014/main" id="{15CA81E9-0F7B-A30B-3C25-DABD52EA1875}"/>
              </a:ext>
            </a:extLst>
          </p:cNvPr>
          <p:cNvSpPr txBox="1"/>
          <p:nvPr/>
        </p:nvSpPr>
        <p:spPr>
          <a:xfrm flipH="1">
            <a:off x="3698208" y="5186187"/>
            <a:ext cx="518292" cy="369332"/>
          </a:xfrm>
          <a:prstGeom prst="rect">
            <a:avLst/>
          </a:prstGeom>
          <a:noFill/>
        </p:spPr>
        <p:txBody>
          <a:bodyPr wrap="square" rtlCol="0">
            <a:spAutoFit/>
          </a:bodyPr>
          <a:lstStyle/>
          <a:p>
            <a:r>
              <a:rPr lang="en-US" dirty="0"/>
              <a:t>…</a:t>
            </a:r>
          </a:p>
        </p:txBody>
      </p:sp>
      <mc:AlternateContent xmlns:mc="http://schemas.openxmlformats.org/markup-compatibility/2006" xmlns:a14="http://schemas.microsoft.com/office/drawing/2010/main">
        <mc:Choice Requires="a14">
          <p:sp>
            <p:nvSpPr>
              <p:cNvPr id="148" name="Rounded Rectangle 147">
                <a:extLst>
                  <a:ext uri="{FF2B5EF4-FFF2-40B4-BE49-F238E27FC236}">
                    <a16:creationId xmlns:a16="http://schemas.microsoft.com/office/drawing/2014/main" id="{AC62EB22-E1A4-79F9-3DC3-6DDDBC127D6F}"/>
                  </a:ext>
                </a:extLst>
              </p:cNvPr>
              <p:cNvSpPr/>
              <p:nvPr/>
            </p:nvSpPr>
            <p:spPr>
              <a:xfrm>
                <a:off x="5729904" y="5199850"/>
                <a:ext cx="642069" cy="362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ea typeface="Cambria Math" panose="02040503050406030204" pitchFamily="18" charset="0"/>
                            </a:rPr>
                            <m:t>𝜋</m:t>
                          </m:r>
                        </m:sub>
                        <m:sup>
                          <m:r>
                            <a:rPr lang="en-US" b="0" i="1" dirty="0" smtClean="0">
                              <a:solidFill>
                                <a:schemeClr val="tx1"/>
                              </a:solidFill>
                              <a:latin typeface="Cambria Math" panose="02040503050406030204" pitchFamily="18" charset="0"/>
                            </a:rPr>
                            <m:t>1</m:t>
                          </m:r>
                        </m:sup>
                      </m:sSubSup>
                    </m:oMath>
                  </m:oMathPara>
                </a14:m>
                <a:endParaRPr lang="en-US" baseline="-25000" dirty="0">
                  <a:solidFill>
                    <a:schemeClr val="tx1"/>
                  </a:solidFill>
                </a:endParaRPr>
              </a:p>
            </p:txBody>
          </p:sp>
        </mc:Choice>
        <mc:Fallback xmlns="">
          <p:sp>
            <p:nvSpPr>
              <p:cNvPr id="148" name="Rounded Rectangle 147">
                <a:extLst>
                  <a:ext uri="{FF2B5EF4-FFF2-40B4-BE49-F238E27FC236}">
                    <a16:creationId xmlns:a16="http://schemas.microsoft.com/office/drawing/2014/main" id="{AC62EB22-E1A4-79F9-3DC3-6DDDBC127D6F}"/>
                  </a:ext>
                </a:extLst>
              </p:cNvPr>
              <p:cNvSpPr>
                <a:spLocks noRot="1" noChangeAspect="1" noMove="1" noResize="1" noEditPoints="1" noAdjustHandles="1" noChangeArrowheads="1" noChangeShapeType="1" noTextEdit="1"/>
              </p:cNvSpPr>
              <p:nvPr/>
            </p:nvSpPr>
            <p:spPr>
              <a:xfrm>
                <a:off x="5729904" y="5199850"/>
                <a:ext cx="642069" cy="362984"/>
              </a:xfrm>
              <a:prstGeom prst="roundRect">
                <a:avLst/>
              </a:prstGeom>
              <a:blipFill>
                <a:blip r:embed="rId6"/>
                <a:stretch>
                  <a:fillRect/>
                </a:stretch>
              </a:blipFill>
            </p:spPr>
            <p:txBody>
              <a:bodyPr/>
              <a:lstStyle/>
              <a:p>
                <a:r>
                  <a:rPr lang="en-US">
                    <a:noFill/>
                  </a:rPr>
                  <a:t> </a:t>
                </a:r>
              </a:p>
            </p:txBody>
          </p:sp>
        </mc:Fallback>
      </mc:AlternateContent>
      <p:grpSp>
        <p:nvGrpSpPr>
          <p:cNvPr id="149" name="Group 148">
            <a:extLst>
              <a:ext uri="{FF2B5EF4-FFF2-40B4-BE49-F238E27FC236}">
                <a16:creationId xmlns:a16="http://schemas.microsoft.com/office/drawing/2014/main" id="{33E23CDD-5FFD-073D-CE5B-E8227771F577}"/>
              </a:ext>
            </a:extLst>
          </p:cNvPr>
          <p:cNvGrpSpPr/>
          <p:nvPr/>
        </p:nvGrpSpPr>
        <p:grpSpPr>
          <a:xfrm>
            <a:off x="6221587" y="5141700"/>
            <a:ext cx="300771" cy="207646"/>
            <a:chOff x="6079229" y="3138178"/>
            <a:chExt cx="295586" cy="218483"/>
          </a:xfrm>
        </p:grpSpPr>
        <p:sp>
          <p:nvSpPr>
            <p:cNvPr id="150" name="Rounded Rectangle 149">
              <a:extLst>
                <a:ext uri="{FF2B5EF4-FFF2-40B4-BE49-F238E27FC236}">
                  <a16:creationId xmlns:a16="http://schemas.microsoft.com/office/drawing/2014/main" id="{B0529038-A0CD-F957-E611-F0D5E56F3B38}"/>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1" name="Triangle 150">
              <a:extLst>
                <a:ext uri="{FF2B5EF4-FFF2-40B4-BE49-F238E27FC236}">
                  <a16:creationId xmlns:a16="http://schemas.microsoft.com/office/drawing/2014/main" id="{95867745-AE38-C2DE-59F2-C695C1FCAAA3}"/>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2" name="Rounded Rectangle 151">
                <a:extLst>
                  <a:ext uri="{FF2B5EF4-FFF2-40B4-BE49-F238E27FC236}">
                    <a16:creationId xmlns:a16="http://schemas.microsoft.com/office/drawing/2014/main" id="{F69FEE3E-7669-E8F0-0BF1-FD6366FA65DE}"/>
                  </a:ext>
                </a:extLst>
              </p:cNvPr>
              <p:cNvSpPr/>
              <p:nvPr/>
            </p:nvSpPr>
            <p:spPr>
              <a:xfrm>
                <a:off x="6682157" y="5204493"/>
                <a:ext cx="642069" cy="362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ea typeface="Cambria Math" panose="02040503050406030204" pitchFamily="18" charset="0"/>
                            </a:rPr>
                            <m:t>𝜋</m:t>
                          </m:r>
                        </m:sub>
                        <m:sup>
                          <m:r>
                            <a:rPr lang="en-US" b="0" i="1" dirty="0" smtClean="0">
                              <a:solidFill>
                                <a:schemeClr val="tx1"/>
                              </a:solidFill>
                              <a:latin typeface="Cambria Math" panose="02040503050406030204" pitchFamily="18" charset="0"/>
                            </a:rPr>
                            <m:t>2</m:t>
                          </m:r>
                        </m:sup>
                      </m:sSubSup>
                    </m:oMath>
                  </m:oMathPara>
                </a14:m>
                <a:endParaRPr lang="en-US" baseline="-25000" dirty="0">
                  <a:solidFill>
                    <a:schemeClr val="tx1"/>
                  </a:solidFill>
                </a:endParaRPr>
              </a:p>
            </p:txBody>
          </p:sp>
        </mc:Choice>
        <mc:Fallback xmlns="">
          <p:sp>
            <p:nvSpPr>
              <p:cNvPr id="152" name="Rounded Rectangle 151">
                <a:extLst>
                  <a:ext uri="{FF2B5EF4-FFF2-40B4-BE49-F238E27FC236}">
                    <a16:creationId xmlns:a16="http://schemas.microsoft.com/office/drawing/2014/main" id="{F69FEE3E-7669-E8F0-0BF1-FD6366FA65DE}"/>
                  </a:ext>
                </a:extLst>
              </p:cNvPr>
              <p:cNvSpPr>
                <a:spLocks noRot="1" noChangeAspect="1" noMove="1" noResize="1" noEditPoints="1" noAdjustHandles="1" noChangeArrowheads="1" noChangeShapeType="1" noTextEdit="1"/>
              </p:cNvSpPr>
              <p:nvPr/>
            </p:nvSpPr>
            <p:spPr>
              <a:xfrm>
                <a:off x="6682157" y="5204493"/>
                <a:ext cx="642069" cy="362984"/>
              </a:xfrm>
              <a:prstGeom prst="round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3" name="Rounded Rectangle 152">
                <a:extLst>
                  <a:ext uri="{FF2B5EF4-FFF2-40B4-BE49-F238E27FC236}">
                    <a16:creationId xmlns:a16="http://schemas.microsoft.com/office/drawing/2014/main" id="{3339EFFD-E7E1-41E4-8215-D869AD46DAA6}"/>
                  </a:ext>
                </a:extLst>
              </p:cNvPr>
              <p:cNvSpPr/>
              <p:nvPr/>
            </p:nvSpPr>
            <p:spPr>
              <a:xfrm>
                <a:off x="8312501" y="5208317"/>
                <a:ext cx="642069" cy="362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b="0" i="1" dirty="0" smtClean="0">
                              <a:solidFill>
                                <a:schemeClr val="tx1"/>
                              </a:solidFill>
                              <a:latin typeface="Cambria Math" panose="02040503050406030204" pitchFamily="18" charset="0"/>
                            </a:rPr>
                          </m:ctrlPr>
                        </m:sSubSupPr>
                        <m:e>
                          <m:r>
                            <a:rPr lang="en-US" b="0" i="1" dirty="0" smtClean="0">
                              <a:solidFill>
                                <a:schemeClr val="tx1"/>
                              </a:solidFill>
                              <a:latin typeface="Cambria Math" panose="02040503050406030204" pitchFamily="18" charset="0"/>
                            </a:rPr>
                            <m:t>𝑐𝑡</m:t>
                          </m:r>
                        </m:e>
                        <m:sub>
                          <m:r>
                            <a:rPr lang="en-US" b="0" i="1" dirty="0" smtClean="0">
                              <a:solidFill>
                                <a:schemeClr val="tx1"/>
                              </a:solidFill>
                              <a:latin typeface="Cambria Math" panose="02040503050406030204" pitchFamily="18" charset="0"/>
                              <a:ea typeface="Cambria Math" panose="02040503050406030204" pitchFamily="18" charset="0"/>
                            </a:rPr>
                            <m:t>𝜋</m:t>
                          </m:r>
                        </m:sub>
                        <m:sup>
                          <m:r>
                            <a:rPr lang="en-US" b="0" i="1" dirty="0" smtClean="0">
                              <a:solidFill>
                                <a:schemeClr val="tx1"/>
                              </a:solidFill>
                              <a:latin typeface="Cambria Math" panose="02040503050406030204" pitchFamily="18" charset="0"/>
                            </a:rPr>
                            <m:t>𝑛</m:t>
                          </m:r>
                        </m:sup>
                      </m:sSubSup>
                    </m:oMath>
                  </m:oMathPara>
                </a14:m>
                <a:endParaRPr lang="en-US" baseline="-25000" dirty="0">
                  <a:solidFill>
                    <a:schemeClr val="tx1"/>
                  </a:solidFill>
                </a:endParaRPr>
              </a:p>
            </p:txBody>
          </p:sp>
        </mc:Choice>
        <mc:Fallback xmlns="">
          <p:sp>
            <p:nvSpPr>
              <p:cNvPr id="153" name="Rounded Rectangle 152">
                <a:extLst>
                  <a:ext uri="{FF2B5EF4-FFF2-40B4-BE49-F238E27FC236}">
                    <a16:creationId xmlns:a16="http://schemas.microsoft.com/office/drawing/2014/main" id="{3339EFFD-E7E1-41E4-8215-D869AD46DAA6}"/>
                  </a:ext>
                </a:extLst>
              </p:cNvPr>
              <p:cNvSpPr>
                <a:spLocks noRot="1" noChangeAspect="1" noMove="1" noResize="1" noEditPoints="1" noAdjustHandles="1" noChangeArrowheads="1" noChangeShapeType="1" noTextEdit="1"/>
              </p:cNvSpPr>
              <p:nvPr/>
            </p:nvSpPr>
            <p:spPr>
              <a:xfrm>
                <a:off x="8312501" y="5208317"/>
                <a:ext cx="642069" cy="362984"/>
              </a:xfrm>
              <a:prstGeom prst="roundRect">
                <a:avLst/>
              </a:prstGeom>
              <a:blipFill>
                <a:blip r:embed="rId8"/>
                <a:stretch>
                  <a:fillRect/>
                </a:stretch>
              </a:blipFill>
            </p:spPr>
            <p:txBody>
              <a:bodyPr/>
              <a:lstStyle/>
              <a:p>
                <a:r>
                  <a:rPr lang="en-US">
                    <a:noFill/>
                  </a:rPr>
                  <a:t> </a:t>
                </a:r>
              </a:p>
            </p:txBody>
          </p:sp>
        </mc:Fallback>
      </mc:AlternateContent>
      <p:grpSp>
        <p:nvGrpSpPr>
          <p:cNvPr id="154" name="Group 153">
            <a:extLst>
              <a:ext uri="{FF2B5EF4-FFF2-40B4-BE49-F238E27FC236}">
                <a16:creationId xmlns:a16="http://schemas.microsoft.com/office/drawing/2014/main" id="{97FFEE2E-2334-606C-9222-EB24F987E46E}"/>
              </a:ext>
            </a:extLst>
          </p:cNvPr>
          <p:cNvGrpSpPr/>
          <p:nvPr/>
        </p:nvGrpSpPr>
        <p:grpSpPr>
          <a:xfrm>
            <a:off x="7183254" y="5157642"/>
            <a:ext cx="300771" cy="207646"/>
            <a:chOff x="6079229" y="3138178"/>
            <a:chExt cx="295586" cy="218483"/>
          </a:xfrm>
        </p:grpSpPr>
        <p:sp>
          <p:nvSpPr>
            <p:cNvPr id="155" name="Rounded Rectangle 154">
              <a:extLst>
                <a:ext uri="{FF2B5EF4-FFF2-40B4-BE49-F238E27FC236}">
                  <a16:creationId xmlns:a16="http://schemas.microsoft.com/office/drawing/2014/main" id="{37EEC0B9-8C3F-8DD2-C994-9A92EEF2E7C7}"/>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6" name="Triangle 155">
              <a:extLst>
                <a:ext uri="{FF2B5EF4-FFF2-40B4-BE49-F238E27FC236}">
                  <a16:creationId xmlns:a16="http://schemas.microsoft.com/office/drawing/2014/main" id="{1DA34086-76B9-DEE2-48CB-2CB50E8F00B8}"/>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D3C413F6-BEC1-36D9-7748-60AA638F2FB3}"/>
              </a:ext>
            </a:extLst>
          </p:cNvPr>
          <p:cNvGrpSpPr/>
          <p:nvPr/>
        </p:nvGrpSpPr>
        <p:grpSpPr>
          <a:xfrm>
            <a:off x="8804184" y="5142575"/>
            <a:ext cx="300771" cy="207646"/>
            <a:chOff x="6079229" y="3138178"/>
            <a:chExt cx="295586" cy="218483"/>
          </a:xfrm>
        </p:grpSpPr>
        <p:sp>
          <p:nvSpPr>
            <p:cNvPr id="158" name="Rounded Rectangle 157">
              <a:extLst>
                <a:ext uri="{FF2B5EF4-FFF2-40B4-BE49-F238E27FC236}">
                  <a16:creationId xmlns:a16="http://schemas.microsoft.com/office/drawing/2014/main" id="{3BD3E865-5B71-B5C4-0AB1-66ED0F092E87}"/>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9" name="Triangle 158">
              <a:extLst>
                <a:ext uri="{FF2B5EF4-FFF2-40B4-BE49-F238E27FC236}">
                  <a16:creationId xmlns:a16="http://schemas.microsoft.com/office/drawing/2014/main" id="{C6BDA04C-7C4D-AF88-B7AE-95BB8C939F1E}"/>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60" name="TextBox 159">
            <a:extLst>
              <a:ext uri="{FF2B5EF4-FFF2-40B4-BE49-F238E27FC236}">
                <a16:creationId xmlns:a16="http://schemas.microsoft.com/office/drawing/2014/main" id="{F27B5B08-9B1F-2458-2DE8-2FDF8BCBC310}"/>
              </a:ext>
            </a:extLst>
          </p:cNvPr>
          <p:cNvSpPr txBox="1"/>
          <p:nvPr/>
        </p:nvSpPr>
        <p:spPr>
          <a:xfrm flipH="1">
            <a:off x="7671755" y="5186933"/>
            <a:ext cx="518292" cy="369332"/>
          </a:xfrm>
          <a:prstGeom prst="rect">
            <a:avLst/>
          </a:prstGeom>
          <a:noFill/>
        </p:spPr>
        <p:txBody>
          <a:bodyPr wrap="square" rtlCol="0">
            <a:spAutoFit/>
          </a:bodyPr>
          <a:lstStyle/>
          <a:p>
            <a:r>
              <a:rPr lang="en-US" dirty="0"/>
              <a:t>…</a:t>
            </a:r>
          </a:p>
        </p:txBody>
      </p: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3CE23CB6-45AD-0CBC-A824-E157F7726F4A}"/>
                  </a:ext>
                </a:extLst>
              </p:cNvPr>
              <p:cNvSpPr txBox="1"/>
              <p:nvPr/>
            </p:nvSpPr>
            <p:spPr>
              <a:xfrm>
                <a:off x="4087420" y="1309671"/>
                <a:ext cx="447293" cy="362984"/>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𝑐𝑡</m:t>
                      </m:r>
                      <m:r>
                        <a:rPr lang="en-US" b="0" i="1" baseline="-25000" dirty="0" smtClean="0">
                          <a:latin typeface="Cambria Math" panose="02040503050406030204" pitchFamily="18" charset="0"/>
                        </a:rPr>
                        <m:t>𝐸</m:t>
                      </m:r>
                    </m:oMath>
                  </m:oMathPara>
                </a14:m>
                <a:endParaRPr lang="en-US" baseline="-25000" dirty="0"/>
              </a:p>
            </p:txBody>
          </p:sp>
        </mc:Choice>
        <mc:Fallback xmlns="">
          <p:sp>
            <p:nvSpPr>
              <p:cNvPr id="161" name="TextBox 160">
                <a:extLst>
                  <a:ext uri="{FF2B5EF4-FFF2-40B4-BE49-F238E27FC236}">
                    <a16:creationId xmlns:a16="http://schemas.microsoft.com/office/drawing/2014/main" id="{3CE23CB6-45AD-0CBC-A824-E157F7726F4A}"/>
                  </a:ext>
                </a:extLst>
              </p:cNvPr>
              <p:cNvSpPr txBox="1">
                <a:spLocks noRot="1" noChangeAspect="1" noMove="1" noResize="1" noEditPoints="1" noAdjustHandles="1" noChangeArrowheads="1" noChangeShapeType="1" noTextEdit="1"/>
              </p:cNvSpPr>
              <p:nvPr/>
            </p:nvSpPr>
            <p:spPr>
              <a:xfrm>
                <a:off x="4087420" y="1309671"/>
                <a:ext cx="447293" cy="362984"/>
              </a:xfrm>
              <a:prstGeom prst="rect">
                <a:avLst/>
              </a:prstGeom>
              <a:blipFill>
                <a:blip r:embed="rId11"/>
                <a:stretch>
                  <a:fillRect l="-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DB29FFC4-CA0A-5381-8BC5-0F906E881D3C}"/>
                  </a:ext>
                </a:extLst>
              </p:cNvPr>
              <p:cNvSpPr txBox="1"/>
              <p:nvPr/>
            </p:nvSpPr>
            <p:spPr>
              <a:xfrm>
                <a:off x="3602050" y="1911797"/>
                <a:ext cx="447293" cy="362984"/>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b="0" i="1" dirty="0" smtClean="0">
                          <a:latin typeface="Cambria Math" panose="02040503050406030204" pitchFamily="18" charset="0"/>
                        </a:rPr>
                        <m:t>𝑐𝑡</m:t>
                      </m:r>
                      <m:r>
                        <a:rPr lang="en-US" i="1" baseline="-25000">
                          <a:latin typeface="Cambria Math" panose="02040503050406030204" pitchFamily="18" charset="0"/>
                          <a:ea typeface="Cambria Math" panose="02040503050406030204" pitchFamily="18" charset="0"/>
                        </a:rPr>
                        <m:t>𝜋</m:t>
                      </m:r>
                    </m:oMath>
                  </m:oMathPara>
                </a14:m>
                <a:endParaRPr lang="en-US" baseline="-25000" dirty="0"/>
              </a:p>
            </p:txBody>
          </p:sp>
        </mc:Choice>
        <mc:Fallback xmlns="">
          <p:sp>
            <p:nvSpPr>
              <p:cNvPr id="163" name="TextBox 162">
                <a:extLst>
                  <a:ext uri="{FF2B5EF4-FFF2-40B4-BE49-F238E27FC236}">
                    <a16:creationId xmlns:a16="http://schemas.microsoft.com/office/drawing/2014/main" id="{DB29FFC4-CA0A-5381-8BC5-0F906E881D3C}"/>
                  </a:ext>
                </a:extLst>
              </p:cNvPr>
              <p:cNvSpPr txBox="1">
                <a:spLocks noRot="1" noChangeAspect="1" noMove="1" noResize="1" noEditPoints="1" noAdjustHandles="1" noChangeArrowheads="1" noChangeShapeType="1" noTextEdit="1"/>
              </p:cNvSpPr>
              <p:nvPr/>
            </p:nvSpPr>
            <p:spPr>
              <a:xfrm>
                <a:off x="3602050" y="1911797"/>
                <a:ext cx="447293" cy="362984"/>
              </a:xfrm>
              <a:prstGeom prst="rect">
                <a:avLst/>
              </a:prstGeom>
              <a:blipFill>
                <a:blip r:embed="rId12"/>
                <a:stretch>
                  <a:fillRect l="-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Rounded Rectangle 163">
                <a:extLst>
                  <a:ext uri="{FF2B5EF4-FFF2-40B4-BE49-F238E27FC236}">
                    <a16:creationId xmlns:a16="http://schemas.microsoft.com/office/drawing/2014/main" id="{75D217C6-A479-41D2-9CA3-563453C574A0}"/>
                  </a:ext>
                </a:extLst>
              </p:cNvPr>
              <p:cNvSpPr/>
              <p:nvPr/>
            </p:nvSpPr>
            <p:spPr>
              <a:xfrm>
                <a:off x="3129835" y="2506500"/>
                <a:ext cx="5029864" cy="400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Under FHE, generate (</a:t>
                </a:r>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m:t>
                    </m:r>
                    <m:r>
                      <a:rPr lang="en-US" i="1" dirty="0" smtClean="0">
                        <a:latin typeface="Cambria Math" panose="02040503050406030204" pitchFamily="18" charset="0"/>
                      </a:rPr>
                      <m:t>𝑛</m:t>
                    </m:r>
                  </m:oMath>
                </a14:m>
                <a:r>
                  <a:rPr lang="en-US" dirty="0"/>
                  <a:t>)-VSS shares of </a:t>
                </a:r>
                <a14:m>
                  <m:oMath xmlns:m="http://schemas.openxmlformats.org/officeDocument/2006/math">
                    <m:r>
                      <a:rPr lang="en-US" i="1" dirty="0">
                        <a:latin typeface="Cambria Math" panose="02040503050406030204" pitchFamily="18" charset="0"/>
                      </a:rPr>
                      <m:t>𝐸</m:t>
                    </m:r>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𝜋</m:t>
                    </m:r>
                  </m:oMath>
                </a14:m>
                <a:endParaRPr lang="en-US" dirty="0"/>
              </a:p>
            </p:txBody>
          </p:sp>
        </mc:Choice>
        <mc:Fallback xmlns="">
          <p:sp>
            <p:nvSpPr>
              <p:cNvPr id="164" name="Rounded Rectangle 163">
                <a:extLst>
                  <a:ext uri="{FF2B5EF4-FFF2-40B4-BE49-F238E27FC236}">
                    <a16:creationId xmlns:a16="http://schemas.microsoft.com/office/drawing/2014/main" id="{75D217C6-A479-41D2-9CA3-563453C574A0}"/>
                  </a:ext>
                </a:extLst>
              </p:cNvPr>
              <p:cNvSpPr>
                <a:spLocks noRot="1" noChangeAspect="1" noMove="1" noResize="1" noEditPoints="1" noAdjustHandles="1" noChangeArrowheads="1" noChangeShapeType="1" noTextEdit="1"/>
              </p:cNvSpPr>
              <p:nvPr/>
            </p:nvSpPr>
            <p:spPr>
              <a:xfrm>
                <a:off x="3129835" y="2506500"/>
                <a:ext cx="5029864" cy="400240"/>
              </a:xfrm>
              <a:prstGeom prst="roundRect">
                <a:avLst/>
              </a:prstGeom>
              <a:blipFill>
                <a:blip r:embed="rId13"/>
                <a:stretch>
                  <a:fillRect l="-501"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5" name="Rounded Rectangle 164">
                <a:extLst>
                  <a:ext uri="{FF2B5EF4-FFF2-40B4-BE49-F238E27FC236}">
                    <a16:creationId xmlns:a16="http://schemas.microsoft.com/office/drawing/2014/main" id="{59E03321-A035-7779-4598-3DD54674A795}"/>
                  </a:ext>
                </a:extLst>
              </p:cNvPr>
              <p:cNvSpPr/>
              <p:nvPr/>
            </p:nvSpPr>
            <p:spPr>
              <a:xfrm>
                <a:off x="3187032" y="4538268"/>
                <a:ext cx="4919775" cy="4002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Commit to encryptions of VSS shares of </a:t>
                </a:r>
                <a14:m>
                  <m:oMath xmlns:m="http://schemas.openxmlformats.org/officeDocument/2006/math">
                    <m:r>
                      <a:rPr lang="en-US" i="1" dirty="0">
                        <a:latin typeface="Cambria Math" panose="02040503050406030204" pitchFamily="18" charset="0"/>
                      </a:rPr>
                      <m:t>𝐸</m:t>
                    </m:r>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𝜋</m:t>
                    </m:r>
                  </m:oMath>
                </a14:m>
                <a:endParaRPr lang="en-US" dirty="0"/>
              </a:p>
            </p:txBody>
          </p:sp>
        </mc:Choice>
        <mc:Fallback xmlns="">
          <p:sp>
            <p:nvSpPr>
              <p:cNvPr id="165" name="Rounded Rectangle 164">
                <a:extLst>
                  <a:ext uri="{FF2B5EF4-FFF2-40B4-BE49-F238E27FC236}">
                    <a16:creationId xmlns:a16="http://schemas.microsoft.com/office/drawing/2014/main" id="{59E03321-A035-7779-4598-3DD54674A795}"/>
                  </a:ext>
                </a:extLst>
              </p:cNvPr>
              <p:cNvSpPr>
                <a:spLocks noRot="1" noChangeAspect="1" noMove="1" noResize="1" noEditPoints="1" noAdjustHandles="1" noChangeArrowheads="1" noChangeShapeType="1" noTextEdit="1"/>
              </p:cNvSpPr>
              <p:nvPr/>
            </p:nvSpPr>
            <p:spPr>
              <a:xfrm>
                <a:off x="3187032" y="4538268"/>
                <a:ext cx="4919775" cy="400240"/>
              </a:xfrm>
              <a:prstGeom prst="roundRect">
                <a:avLst/>
              </a:prstGeom>
              <a:blipFill>
                <a:blip r:embed="rId14"/>
                <a:stretch>
                  <a:fillRect l="-513" b="-17647"/>
                </a:stretch>
              </a:blipFill>
            </p:spPr>
            <p:txBody>
              <a:bodyPr/>
              <a:lstStyle/>
              <a:p>
                <a:r>
                  <a:rPr lang="en-US">
                    <a:noFill/>
                  </a:rPr>
                  <a:t> </a:t>
                </a:r>
              </a:p>
            </p:txBody>
          </p:sp>
        </mc:Fallback>
      </mc:AlternateContent>
    </p:spTree>
    <p:extLst>
      <p:ext uri="{BB962C8B-B14F-4D97-AF65-F5344CB8AC3E}">
        <p14:creationId xmlns:p14="http://schemas.microsoft.com/office/powerpoint/2010/main" val="6223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9" grpId="0"/>
      <p:bldP spid="109" grpId="0" animBg="1"/>
      <p:bldP spid="113" grpId="0" animBg="1"/>
      <p:bldP spid="114" grpId="0" animBg="1"/>
      <p:bldP spid="121" grpId="0"/>
      <p:bldP spid="148" grpId="0" animBg="1"/>
      <p:bldP spid="152" grpId="0" animBg="1"/>
      <p:bldP spid="153" grpId="0" animBg="1"/>
      <p:bldP spid="160" grpId="0"/>
      <p:bldP spid="164" grpId="1" animBg="1"/>
      <p:bldP spid="1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ith short hair wearing glasses&#10;&#10;AI-generated content may be incorrect.">
            <a:extLst>
              <a:ext uri="{FF2B5EF4-FFF2-40B4-BE49-F238E27FC236}">
                <a16:creationId xmlns:a16="http://schemas.microsoft.com/office/drawing/2014/main" id="{0E0EE761-CAC4-9681-4293-4C2EDC2CBC05}"/>
              </a:ext>
            </a:extLst>
          </p:cNvPr>
          <p:cNvPicPr>
            <a:picLocks noChangeAspect="1"/>
          </p:cNvPicPr>
          <p:nvPr/>
        </p:nvPicPr>
        <p:blipFill>
          <a:blip r:embed="rId3"/>
          <a:stretch>
            <a:fillRect/>
          </a:stretch>
        </p:blipFill>
        <p:spPr>
          <a:xfrm>
            <a:off x="9978168" y="1236016"/>
            <a:ext cx="1543751" cy="1657553"/>
          </a:xfrm>
          <a:prstGeom prst="rect">
            <a:avLst/>
          </a:prstGeom>
        </p:spPr>
      </p:pic>
      <p:pic>
        <p:nvPicPr>
          <p:cNvPr id="7" name="Picture 6" descr="A black and white drawing of a person&#10;&#10;AI-generated content may be incorrect.">
            <a:extLst>
              <a:ext uri="{FF2B5EF4-FFF2-40B4-BE49-F238E27FC236}">
                <a16:creationId xmlns:a16="http://schemas.microsoft.com/office/drawing/2014/main" id="{7AA89D8E-29A1-B361-E0E1-BD91A362BA56}"/>
              </a:ext>
            </a:extLst>
          </p:cNvPr>
          <p:cNvPicPr>
            <a:picLocks noChangeAspect="1"/>
          </p:cNvPicPr>
          <p:nvPr/>
        </p:nvPicPr>
        <p:blipFill>
          <a:blip r:embed="rId4"/>
          <a:stretch>
            <a:fillRect/>
          </a:stretch>
        </p:blipFill>
        <p:spPr>
          <a:xfrm>
            <a:off x="628091" y="1241538"/>
            <a:ext cx="1543750" cy="1657552"/>
          </a:xfrm>
          <a:prstGeom prst="rect">
            <a:avLst/>
          </a:prstGeom>
        </p:spPr>
      </p:pic>
      <p:cxnSp>
        <p:nvCxnSpPr>
          <p:cNvPr id="8" name="Straight Arrow Connector 7">
            <a:extLst>
              <a:ext uri="{FF2B5EF4-FFF2-40B4-BE49-F238E27FC236}">
                <a16:creationId xmlns:a16="http://schemas.microsoft.com/office/drawing/2014/main" id="{8F712F82-DD78-57FA-BDD5-871CD4170A8A}"/>
              </a:ext>
            </a:extLst>
          </p:cNvPr>
          <p:cNvCxnSpPr>
            <a:cxnSpLocks/>
          </p:cNvCxnSpPr>
          <p:nvPr/>
        </p:nvCxnSpPr>
        <p:spPr>
          <a:xfrm>
            <a:off x="3139775" y="2623278"/>
            <a:ext cx="582434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3218497-9581-CB5F-019A-8AB5B97B6EC2}"/>
                  </a:ext>
                </a:extLst>
              </p:cNvPr>
              <p:cNvSpPr txBox="1"/>
              <p:nvPr/>
            </p:nvSpPr>
            <p:spPr>
              <a:xfrm>
                <a:off x="3954876" y="2264958"/>
                <a:ext cx="3902800" cy="307777"/>
              </a:xfrm>
              <a:prstGeom prst="rect">
                <a:avLst/>
              </a:prstGeom>
              <a:noFill/>
            </p:spPr>
            <p:txBody>
              <a:bodyPr wrap="none" rtlCol="0">
                <a:spAutoFit/>
              </a:bodyPr>
              <a:lstStyle/>
              <a:p>
                <a:r>
                  <a:rPr lang="en-US" sz="1400" dirty="0"/>
                  <a:t>Send randomness </a:t>
                </a:r>
                <a14:m>
                  <m:oMath xmlns:m="http://schemas.openxmlformats.org/officeDocument/2006/math">
                    <m:r>
                      <a:rPr lang="en-US" sz="1400" i="1" dirty="0" smtClean="0">
                        <a:solidFill>
                          <a:schemeClr val="accent6">
                            <a:lumMod val="75000"/>
                          </a:schemeClr>
                        </a:solidFill>
                        <a:latin typeface="Cambria Math" panose="02040503050406030204" pitchFamily="18" charset="0"/>
                      </a:rPr>
                      <m:t>𝑟</m:t>
                    </m:r>
                  </m:oMath>
                </a14:m>
                <a:r>
                  <a:rPr lang="en-US" sz="1400" dirty="0"/>
                  <a:t> for execution of PCP Verifier</a:t>
                </a:r>
              </a:p>
            </p:txBody>
          </p:sp>
        </mc:Choice>
        <mc:Fallback xmlns="">
          <p:sp>
            <p:nvSpPr>
              <p:cNvPr id="11" name="TextBox 10">
                <a:extLst>
                  <a:ext uri="{FF2B5EF4-FFF2-40B4-BE49-F238E27FC236}">
                    <a16:creationId xmlns:a16="http://schemas.microsoft.com/office/drawing/2014/main" id="{C3218497-9581-CB5F-019A-8AB5B97B6EC2}"/>
                  </a:ext>
                </a:extLst>
              </p:cNvPr>
              <p:cNvSpPr txBox="1">
                <a:spLocks noRot="1" noChangeAspect="1" noMove="1" noResize="1" noEditPoints="1" noAdjustHandles="1" noChangeArrowheads="1" noChangeShapeType="1" noTextEdit="1"/>
              </p:cNvSpPr>
              <p:nvPr/>
            </p:nvSpPr>
            <p:spPr>
              <a:xfrm>
                <a:off x="3954876" y="2264958"/>
                <a:ext cx="3902800" cy="307777"/>
              </a:xfrm>
              <a:prstGeom prst="rect">
                <a:avLst/>
              </a:prstGeom>
              <a:blipFill>
                <a:blip r:embed="rId7"/>
                <a:stretch>
                  <a:fillRect l="-325" t="-4000" b="-20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F053532-426B-E892-6D4E-4EEAB5319372}"/>
              </a:ext>
            </a:extLst>
          </p:cNvPr>
          <p:cNvSpPr txBox="1"/>
          <p:nvPr/>
        </p:nvSpPr>
        <p:spPr>
          <a:xfrm>
            <a:off x="6785210" y="4246073"/>
            <a:ext cx="381836" cy="369332"/>
          </a:xfrm>
          <a:prstGeom prst="rect">
            <a:avLst/>
          </a:prstGeom>
          <a:noFill/>
        </p:spPr>
        <p:txBody>
          <a:bodyPr wrap="none" rtlCol="0">
            <a:spAutoFit/>
          </a:bodyPr>
          <a:lstStyle/>
          <a:p>
            <a:r>
              <a:rPr lang="en-US" dirty="0"/>
              <a:t>…</a:t>
            </a:r>
          </a:p>
        </p:txBody>
      </p:sp>
      <p:graphicFrame>
        <p:nvGraphicFramePr>
          <p:cNvPr id="17" name="Table 8">
            <a:extLst>
              <a:ext uri="{FF2B5EF4-FFF2-40B4-BE49-F238E27FC236}">
                <a16:creationId xmlns:a16="http://schemas.microsoft.com/office/drawing/2014/main" id="{3BAFB642-40CF-1648-4C54-5ECB87637874}"/>
              </a:ext>
            </a:extLst>
          </p:cNvPr>
          <p:cNvGraphicFramePr>
            <a:graphicFrameLocks noGrp="1"/>
          </p:cNvGraphicFramePr>
          <p:nvPr>
            <p:extLst>
              <p:ext uri="{D42A27DB-BD31-4B8C-83A1-F6EECF244321}">
                <p14:modId xmlns:p14="http://schemas.microsoft.com/office/powerpoint/2010/main" val="192752127"/>
              </p:ext>
            </p:extLst>
          </p:nvPr>
        </p:nvGraphicFramePr>
        <p:xfrm>
          <a:off x="2947493" y="3194691"/>
          <a:ext cx="83312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1104093731"/>
                    </a:ext>
                  </a:extLst>
                </a:gridCol>
              </a:tblGrid>
              <a:tr h="0">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20" name="Table 8">
            <a:extLst>
              <a:ext uri="{FF2B5EF4-FFF2-40B4-BE49-F238E27FC236}">
                <a16:creationId xmlns:a16="http://schemas.microsoft.com/office/drawing/2014/main" id="{08218C64-0D48-6D38-B4ED-50DCE680FA7A}"/>
              </a:ext>
            </a:extLst>
          </p:cNvPr>
          <p:cNvGraphicFramePr>
            <a:graphicFrameLocks noGrp="1"/>
          </p:cNvGraphicFramePr>
          <p:nvPr>
            <p:extLst>
              <p:ext uri="{D42A27DB-BD31-4B8C-83A1-F6EECF244321}">
                <p14:modId xmlns:p14="http://schemas.microsoft.com/office/powerpoint/2010/main" val="2044105212"/>
              </p:ext>
            </p:extLst>
          </p:nvPr>
        </p:nvGraphicFramePr>
        <p:xfrm>
          <a:off x="2635073" y="3533271"/>
          <a:ext cx="145796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2938819632"/>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65456216"/>
                    </a:ext>
                  </a:extLst>
                </a:gridCol>
                <a:gridCol w="208280">
                  <a:extLst>
                    <a:ext uri="{9D8B030D-6E8A-4147-A177-3AD203B41FA5}">
                      <a16:colId xmlns:a16="http://schemas.microsoft.com/office/drawing/2014/main" val="1190263825"/>
                    </a:ext>
                  </a:extLst>
                </a:gridCol>
                <a:gridCol w="208280">
                  <a:extLst>
                    <a:ext uri="{9D8B030D-6E8A-4147-A177-3AD203B41FA5}">
                      <a16:colId xmlns:a16="http://schemas.microsoft.com/office/drawing/2014/main" val="3923616971"/>
                    </a:ext>
                  </a:extLst>
                </a:gridCol>
              </a:tblGrid>
              <a:tr h="127427">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21" name="Table 8">
            <a:extLst>
              <a:ext uri="{FF2B5EF4-FFF2-40B4-BE49-F238E27FC236}">
                <a16:creationId xmlns:a16="http://schemas.microsoft.com/office/drawing/2014/main" id="{DC0A1595-9274-5BA2-1A4B-E1F788819FFB}"/>
              </a:ext>
            </a:extLst>
          </p:cNvPr>
          <p:cNvGraphicFramePr>
            <a:graphicFrameLocks noGrp="1"/>
          </p:cNvGraphicFramePr>
          <p:nvPr>
            <p:extLst>
              <p:ext uri="{D42A27DB-BD31-4B8C-83A1-F6EECF244321}">
                <p14:modId xmlns:p14="http://schemas.microsoft.com/office/powerpoint/2010/main" val="2857293878"/>
              </p:ext>
            </p:extLst>
          </p:nvPr>
        </p:nvGraphicFramePr>
        <p:xfrm>
          <a:off x="5278947" y="3190476"/>
          <a:ext cx="83312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1104093731"/>
                    </a:ext>
                  </a:extLst>
                </a:gridCol>
              </a:tblGrid>
              <a:tr h="0">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22" name="Table 8">
            <a:extLst>
              <a:ext uri="{FF2B5EF4-FFF2-40B4-BE49-F238E27FC236}">
                <a16:creationId xmlns:a16="http://schemas.microsoft.com/office/drawing/2014/main" id="{05E5DC82-749C-8334-2762-64C7EF6E47FA}"/>
              </a:ext>
            </a:extLst>
          </p:cNvPr>
          <p:cNvGraphicFramePr>
            <a:graphicFrameLocks noGrp="1"/>
          </p:cNvGraphicFramePr>
          <p:nvPr>
            <p:extLst>
              <p:ext uri="{D42A27DB-BD31-4B8C-83A1-F6EECF244321}">
                <p14:modId xmlns:p14="http://schemas.microsoft.com/office/powerpoint/2010/main" val="2492177054"/>
              </p:ext>
            </p:extLst>
          </p:nvPr>
        </p:nvGraphicFramePr>
        <p:xfrm>
          <a:off x="7985277" y="3190476"/>
          <a:ext cx="83312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1104093731"/>
                    </a:ext>
                  </a:extLst>
                </a:gridCol>
              </a:tblGrid>
              <a:tr h="0">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tc>
                  <a:txBody>
                    <a:bodyPr/>
                    <a:lstStyle/>
                    <a:p>
                      <a:endParaRPr lang="en-US" sz="800" dirty="0"/>
                    </a:p>
                  </a:txBody>
                  <a:tcPr>
                    <a:solidFill>
                      <a:schemeClr val="accent6">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23" name="Table 8">
            <a:extLst>
              <a:ext uri="{FF2B5EF4-FFF2-40B4-BE49-F238E27FC236}">
                <a16:creationId xmlns:a16="http://schemas.microsoft.com/office/drawing/2014/main" id="{1C302CCD-0CEE-DA0E-7360-1393F6DBA72E}"/>
              </a:ext>
            </a:extLst>
          </p:cNvPr>
          <p:cNvGraphicFramePr>
            <a:graphicFrameLocks noGrp="1"/>
          </p:cNvGraphicFramePr>
          <p:nvPr>
            <p:extLst>
              <p:ext uri="{D42A27DB-BD31-4B8C-83A1-F6EECF244321}">
                <p14:modId xmlns:p14="http://schemas.microsoft.com/office/powerpoint/2010/main" val="1639482541"/>
              </p:ext>
            </p:extLst>
          </p:nvPr>
        </p:nvGraphicFramePr>
        <p:xfrm>
          <a:off x="4966527" y="3533271"/>
          <a:ext cx="145796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2938819632"/>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65456216"/>
                    </a:ext>
                  </a:extLst>
                </a:gridCol>
                <a:gridCol w="208280">
                  <a:extLst>
                    <a:ext uri="{9D8B030D-6E8A-4147-A177-3AD203B41FA5}">
                      <a16:colId xmlns:a16="http://schemas.microsoft.com/office/drawing/2014/main" val="1190263825"/>
                    </a:ext>
                  </a:extLst>
                </a:gridCol>
                <a:gridCol w="208280">
                  <a:extLst>
                    <a:ext uri="{9D8B030D-6E8A-4147-A177-3AD203B41FA5}">
                      <a16:colId xmlns:a16="http://schemas.microsoft.com/office/drawing/2014/main" val="3923616971"/>
                    </a:ext>
                  </a:extLst>
                </a:gridCol>
              </a:tblGrid>
              <a:tr h="127427">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graphicFrame>
        <p:nvGraphicFramePr>
          <p:cNvPr id="24" name="Table 8">
            <a:extLst>
              <a:ext uri="{FF2B5EF4-FFF2-40B4-BE49-F238E27FC236}">
                <a16:creationId xmlns:a16="http://schemas.microsoft.com/office/drawing/2014/main" id="{F7786342-FA16-5819-F29F-8B54C304739A}"/>
              </a:ext>
            </a:extLst>
          </p:cNvPr>
          <p:cNvGraphicFramePr>
            <a:graphicFrameLocks noGrp="1"/>
          </p:cNvGraphicFramePr>
          <p:nvPr>
            <p:extLst>
              <p:ext uri="{D42A27DB-BD31-4B8C-83A1-F6EECF244321}">
                <p14:modId xmlns:p14="http://schemas.microsoft.com/office/powerpoint/2010/main" val="2317491403"/>
              </p:ext>
            </p:extLst>
          </p:nvPr>
        </p:nvGraphicFramePr>
        <p:xfrm>
          <a:off x="7672857" y="3533271"/>
          <a:ext cx="1457960" cy="2133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881341600"/>
                    </a:ext>
                  </a:extLst>
                </a:gridCol>
                <a:gridCol w="208280">
                  <a:extLst>
                    <a:ext uri="{9D8B030D-6E8A-4147-A177-3AD203B41FA5}">
                      <a16:colId xmlns:a16="http://schemas.microsoft.com/office/drawing/2014/main" val="2938819632"/>
                    </a:ext>
                  </a:extLst>
                </a:gridCol>
                <a:gridCol w="208280">
                  <a:extLst>
                    <a:ext uri="{9D8B030D-6E8A-4147-A177-3AD203B41FA5}">
                      <a16:colId xmlns:a16="http://schemas.microsoft.com/office/drawing/2014/main" val="3909217177"/>
                    </a:ext>
                  </a:extLst>
                </a:gridCol>
                <a:gridCol w="208280">
                  <a:extLst>
                    <a:ext uri="{9D8B030D-6E8A-4147-A177-3AD203B41FA5}">
                      <a16:colId xmlns:a16="http://schemas.microsoft.com/office/drawing/2014/main" val="219484760"/>
                    </a:ext>
                  </a:extLst>
                </a:gridCol>
                <a:gridCol w="208280">
                  <a:extLst>
                    <a:ext uri="{9D8B030D-6E8A-4147-A177-3AD203B41FA5}">
                      <a16:colId xmlns:a16="http://schemas.microsoft.com/office/drawing/2014/main" val="65456216"/>
                    </a:ext>
                  </a:extLst>
                </a:gridCol>
                <a:gridCol w="208280">
                  <a:extLst>
                    <a:ext uri="{9D8B030D-6E8A-4147-A177-3AD203B41FA5}">
                      <a16:colId xmlns:a16="http://schemas.microsoft.com/office/drawing/2014/main" val="1190263825"/>
                    </a:ext>
                  </a:extLst>
                </a:gridCol>
                <a:gridCol w="208280">
                  <a:extLst>
                    <a:ext uri="{9D8B030D-6E8A-4147-A177-3AD203B41FA5}">
                      <a16:colId xmlns:a16="http://schemas.microsoft.com/office/drawing/2014/main" val="3923616971"/>
                    </a:ext>
                  </a:extLst>
                </a:gridCol>
              </a:tblGrid>
              <a:tr h="127427">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tc>
                  <a:txBody>
                    <a:bodyPr/>
                    <a:lstStyle/>
                    <a:p>
                      <a:endParaRPr lang="en-US" sz="800" dirty="0"/>
                    </a:p>
                  </a:txBody>
                  <a:tcPr>
                    <a:solidFill>
                      <a:schemeClr val="accent2">
                        <a:lumMod val="60000"/>
                        <a:lumOff val="40000"/>
                      </a:schemeClr>
                    </a:solidFill>
                  </a:tcPr>
                </a:tc>
                <a:extLst>
                  <a:ext uri="{0D108BD9-81ED-4DB2-BD59-A6C34878D82A}">
                    <a16:rowId xmlns:a16="http://schemas.microsoft.com/office/drawing/2014/main" val="4286487914"/>
                  </a:ext>
                </a:extLst>
              </a:tr>
            </a:tbl>
          </a:graphicData>
        </a:graphic>
      </p:graphicFrame>
      <p:sp>
        <p:nvSpPr>
          <p:cNvPr id="25" name="TextBox 24">
            <a:extLst>
              <a:ext uri="{FF2B5EF4-FFF2-40B4-BE49-F238E27FC236}">
                <a16:creationId xmlns:a16="http://schemas.microsoft.com/office/drawing/2014/main" id="{FFA6E837-09C6-01AF-4A08-06B5AA5CEF5D}"/>
              </a:ext>
            </a:extLst>
          </p:cNvPr>
          <p:cNvSpPr txBox="1"/>
          <p:nvPr/>
        </p:nvSpPr>
        <p:spPr>
          <a:xfrm>
            <a:off x="6857754" y="3403836"/>
            <a:ext cx="381836"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E460DEE0-2B6A-FC33-5D58-B854DE615A77}"/>
              </a:ext>
            </a:extLst>
          </p:cNvPr>
          <p:cNvSpPr txBox="1"/>
          <p:nvPr/>
        </p:nvSpPr>
        <p:spPr>
          <a:xfrm>
            <a:off x="6857754" y="3034503"/>
            <a:ext cx="381836" cy="369332"/>
          </a:xfrm>
          <a:prstGeom prst="rect">
            <a:avLst/>
          </a:prstGeom>
          <a:noFill/>
        </p:spPr>
        <p:txBody>
          <a:bodyPr wrap="none" rtlCol="0">
            <a:spAutoFit/>
          </a:bodyPr>
          <a:lstStyle/>
          <a:p>
            <a:r>
              <a:rPr lang="en-US" dirty="0"/>
              <a:t>…</a:t>
            </a:r>
          </a:p>
        </p:txBody>
      </p:sp>
      <p:grpSp>
        <p:nvGrpSpPr>
          <p:cNvPr id="92" name="Group 91">
            <a:extLst>
              <a:ext uri="{FF2B5EF4-FFF2-40B4-BE49-F238E27FC236}">
                <a16:creationId xmlns:a16="http://schemas.microsoft.com/office/drawing/2014/main" id="{10FCD154-F0DC-5310-71FA-585E332FC21D}"/>
              </a:ext>
            </a:extLst>
          </p:cNvPr>
          <p:cNvGrpSpPr/>
          <p:nvPr/>
        </p:nvGrpSpPr>
        <p:grpSpPr>
          <a:xfrm>
            <a:off x="2661410" y="3841926"/>
            <a:ext cx="1345394" cy="875468"/>
            <a:chOff x="2668525" y="4039884"/>
            <a:chExt cx="1391056" cy="1254843"/>
          </a:xfrm>
        </p:grpSpPr>
        <p:sp>
          <p:nvSpPr>
            <p:cNvPr id="12" name="Rounded Rectangle 11">
              <a:extLst>
                <a:ext uri="{FF2B5EF4-FFF2-40B4-BE49-F238E27FC236}">
                  <a16:creationId xmlns:a16="http://schemas.microsoft.com/office/drawing/2014/main" id="{3D44716B-ED14-5BC7-30CD-453B7D640517}"/>
                </a:ext>
              </a:extLst>
            </p:cNvPr>
            <p:cNvSpPr/>
            <p:nvPr/>
          </p:nvSpPr>
          <p:spPr>
            <a:xfrm>
              <a:off x="2668525" y="4039884"/>
              <a:ext cx="1391056" cy="125484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3" name="Group 32">
              <a:extLst>
                <a:ext uri="{FF2B5EF4-FFF2-40B4-BE49-F238E27FC236}">
                  <a16:creationId xmlns:a16="http://schemas.microsoft.com/office/drawing/2014/main" id="{A0969D7F-1D4A-6E58-0221-D6A030F738B4}"/>
                </a:ext>
              </a:extLst>
            </p:cNvPr>
            <p:cNvGrpSpPr/>
            <p:nvPr/>
          </p:nvGrpSpPr>
          <p:grpSpPr>
            <a:xfrm>
              <a:off x="2947493" y="4304139"/>
              <a:ext cx="833120" cy="726332"/>
              <a:chOff x="2947493" y="4309353"/>
              <a:chExt cx="833120" cy="726332"/>
            </a:xfrm>
          </p:grpSpPr>
          <p:cxnSp>
            <p:nvCxnSpPr>
              <p:cNvPr id="28" name="Straight Connector 27">
                <a:extLst>
                  <a:ext uri="{FF2B5EF4-FFF2-40B4-BE49-F238E27FC236}">
                    <a16:creationId xmlns:a16="http://schemas.microsoft.com/office/drawing/2014/main" id="{DAE69E87-1DA0-717F-BC77-05CBB5C9096F}"/>
                  </a:ext>
                </a:extLst>
              </p:cNvPr>
              <p:cNvCxnSpPr/>
              <p:nvPr/>
            </p:nvCxnSpPr>
            <p:spPr>
              <a:xfrm>
                <a:off x="2947493" y="4309353"/>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E7DE9BA3-7878-C881-B146-749547BC4EBD}"/>
                  </a:ext>
                </a:extLst>
              </p:cNvPr>
              <p:cNvCxnSpPr/>
              <p:nvPr/>
            </p:nvCxnSpPr>
            <p:spPr>
              <a:xfrm>
                <a:off x="2947493" y="4498852"/>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27FCF5CF-ABFF-60BF-A2D2-D43E3E349104}"/>
                  </a:ext>
                </a:extLst>
              </p:cNvPr>
              <p:cNvCxnSpPr/>
              <p:nvPr/>
            </p:nvCxnSpPr>
            <p:spPr>
              <a:xfrm>
                <a:off x="2947493" y="4673790"/>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08A7568D-0A61-5160-8E89-F49308168219}"/>
                  </a:ext>
                </a:extLst>
              </p:cNvPr>
              <p:cNvCxnSpPr/>
              <p:nvPr/>
            </p:nvCxnSpPr>
            <p:spPr>
              <a:xfrm>
                <a:off x="2947493" y="4851971"/>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4D5A062A-8526-2872-7C7B-9F5FCC100E6D}"/>
                  </a:ext>
                </a:extLst>
              </p:cNvPr>
              <p:cNvCxnSpPr/>
              <p:nvPr/>
            </p:nvCxnSpPr>
            <p:spPr>
              <a:xfrm>
                <a:off x="2947493" y="5035685"/>
                <a:ext cx="83312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93" name="Group 92">
            <a:extLst>
              <a:ext uri="{FF2B5EF4-FFF2-40B4-BE49-F238E27FC236}">
                <a16:creationId xmlns:a16="http://schemas.microsoft.com/office/drawing/2014/main" id="{F521D521-52A7-F60C-1665-A11A591F19B3}"/>
              </a:ext>
            </a:extLst>
          </p:cNvPr>
          <p:cNvGrpSpPr/>
          <p:nvPr/>
        </p:nvGrpSpPr>
        <p:grpSpPr>
          <a:xfrm>
            <a:off x="5021993" y="3859850"/>
            <a:ext cx="1402493" cy="867488"/>
            <a:chOff x="4999979" y="4039884"/>
            <a:chExt cx="1391056" cy="1254843"/>
          </a:xfrm>
        </p:grpSpPr>
        <p:sp>
          <p:nvSpPr>
            <p:cNvPr id="13" name="Rounded Rectangle 12">
              <a:extLst>
                <a:ext uri="{FF2B5EF4-FFF2-40B4-BE49-F238E27FC236}">
                  <a16:creationId xmlns:a16="http://schemas.microsoft.com/office/drawing/2014/main" id="{7C59434D-CFF3-0672-A28A-E5A64A407E79}"/>
                </a:ext>
              </a:extLst>
            </p:cNvPr>
            <p:cNvSpPr/>
            <p:nvPr/>
          </p:nvSpPr>
          <p:spPr>
            <a:xfrm>
              <a:off x="4999979" y="4039884"/>
              <a:ext cx="1391056" cy="125484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4" name="Group 33">
              <a:extLst>
                <a:ext uri="{FF2B5EF4-FFF2-40B4-BE49-F238E27FC236}">
                  <a16:creationId xmlns:a16="http://schemas.microsoft.com/office/drawing/2014/main" id="{13D1E595-9060-656E-B419-DE58A32B60E7}"/>
                </a:ext>
              </a:extLst>
            </p:cNvPr>
            <p:cNvGrpSpPr/>
            <p:nvPr/>
          </p:nvGrpSpPr>
          <p:grpSpPr>
            <a:xfrm>
              <a:off x="5278947" y="4304139"/>
              <a:ext cx="833120" cy="726332"/>
              <a:chOff x="2947493" y="4309353"/>
              <a:chExt cx="833120" cy="726332"/>
            </a:xfrm>
          </p:grpSpPr>
          <p:cxnSp>
            <p:nvCxnSpPr>
              <p:cNvPr id="35" name="Straight Connector 34">
                <a:extLst>
                  <a:ext uri="{FF2B5EF4-FFF2-40B4-BE49-F238E27FC236}">
                    <a16:creationId xmlns:a16="http://schemas.microsoft.com/office/drawing/2014/main" id="{A9759A9D-2D86-221B-4350-0A99AF06C07F}"/>
                  </a:ext>
                </a:extLst>
              </p:cNvPr>
              <p:cNvCxnSpPr/>
              <p:nvPr/>
            </p:nvCxnSpPr>
            <p:spPr>
              <a:xfrm>
                <a:off x="2947493" y="4309353"/>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4D08D2EA-FC66-D223-5BBC-32B3AE48C043}"/>
                  </a:ext>
                </a:extLst>
              </p:cNvPr>
              <p:cNvCxnSpPr/>
              <p:nvPr/>
            </p:nvCxnSpPr>
            <p:spPr>
              <a:xfrm>
                <a:off x="2947493" y="4498852"/>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8E199BC7-517B-F187-27CF-7FD305BA1478}"/>
                  </a:ext>
                </a:extLst>
              </p:cNvPr>
              <p:cNvCxnSpPr/>
              <p:nvPr/>
            </p:nvCxnSpPr>
            <p:spPr>
              <a:xfrm>
                <a:off x="2947493" y="4673790"/>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44614635-C325-8A3E-FD97-9A6DACAD7339}"/>
                  </a:ext>
                </a:extLst>
              </p:cNvPr>
              <p:cNvCxnSpPr/>
              <p:nvPr/>
            </p:nvCxnSpPr>
            <p:spPr>
              <a:xfrm>
                <a:off x="2947493" y="4851971"/>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FB808ACA-F576-9125-C3FF-B5CBBE799F79}"/>
                  </a:ext>
                </a:extLst>
              </p:cNvPr>
              <p:cNvCxnSpPr/>
              <p:nvPr/>
            </p:nvCxnSpPr>
            <p:spPr>
              <a:xfrm>
                <a:off x="2947493" y="5035685"/>
                <a:ext cx="83312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94" name="Group 93">
            <a:extLst>
              <a:ext uri="{FF2B5EF4-FFF2-40B4-BE49-F238E27FC236}">
                <a16:creationId xmlns:a16="http://schemas.microsoft.com/office/drawing/2014/main" id="{29F7E1C1-CE34-EC3A-A580-5DF889CD2D24}"/>
              </a:ext>
            </a:extLst>
          </p:cNvPr>
          <p:cNvGrpSpPr/>
          <p:nvPr/>
        </p:nvGrpSpPr>
        <p:grpSpPr>
          <a:xfrm>
            <a:off x="7723166" y="3859850"/>
            <a:ext cx="1391056" cy="857544"/>
            <a:chOff x="7672857" y="4039884"/>
            <a:chExt cx="1391056" cy="1254843"/>
          </a:xfrm>
        </p:grpSpPr>
        <p:sp>
          <p:nvSpPr>
            <p:cNvPr id="14" name="Rounded Rectangle 13">
              <a:extLst>
                <a:ext uri="{FF2B5EF4-FFF2-40B4-BE49-F238E27FC236}">
                  <a16:creationId xmlns:a16="http://schemas.microsoft.com/office/drawing/2014/main" id="{C1BBEF6B-E349-86DD-55BF-35D943F85A7E}"/>
                </a:ext>
              </a:extLst>
            </p:cNvPr>
            <p:cNvSpPr/>
            <p:nvPr/>
          </p:nvSpPr>
          <p:spPr>
            <a:xfrm>
              <a:off x="7672857" y="4039884"/>
              <a:ext cx="1391056" cy="125484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EAF71699-E657-2205-748B-88215CD1B259}"/>
                </a:ext>
              </a:extLst>
            </p:cNvPr>
            <p:cNvGrpSpPr/>
            <p:nvPr/>
          </p:nvGrpSpPr>
          <p:grpSpPr>
            <a:xfrm>
              <a:off x="7951825" y="4304139"/>
              <a:ext cx="833120" cy="726332"/>
              <a:chOff x="2947493" y="4309353"/>
              <a:chExt cx="833120" cy="726332"/>
            </a:xfrm>
          </p:grpSpPr>
          <p:cxnSp>
            <p:nvCxnSpPr>
              <p:cNvPr id="41" name="Straight Connector 40">
                <a:extLst>
                  <a:ext uri="{FF2B5EF4-FFF2-40B4-BE49-F238E27FC236}">
                    <a16:creationId xmlns:a16="http://schemas.microsoft.com/office/drawing/2014/main" id="{DDA17E92-E70D-8538-22CC-E56E92639A52}"/>
                  </a:ext>
                </a:extLst>
              </p:cNvPr>
              <p:cNvCxnSpPr/>
              <p:nvPr/>
            </p:nvCxnSpPr>
            <p:spPr>
              <a:xfrm>
                <a:off x="2947493" y="4309353"/>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80A87A91-9E18-9CF8-DCC4-20EAB84C1DB9}"/>
                  </a:ext>
                </a:extLst>
              </p:cNvPr>
              <p:cNvCxnSpPr/>
              <p:nvPr/>
            </p:nvCxnSpPr>
            <p:spPr>
              <a:xfrm>
                <a:off x="2947493" y="4498852"/>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B0B718D6-CA02-F364-D1E3-B6CA3A3A2C1B}"/>
                  </a:ext>
                </a:extLst>
              </p:cNvPr>
              <p:cNvCxnSpPr/>
              <p:nvPr/>
            </p:nvCxnSpPr>
            <p:spPr>
              <a:xfrm>
                <a:off x="2947493" y="4673790"/>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9BBA1D80-C947-4BA9-DF70-F6B6E1125562}"/>
                  </a:ext>
                </a:extLst>
              </p:cNvPr>
              <p:cNvCxnSpPr/>
              <p:nvPr/>
            </p:nvCxnSpPr>
            <p:spPr>
              <a:xfrm>
                <a:off x="2947493" y="4851971"/>
                <a:ext cx="833120" cy="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BC6D8B3C-245E-2757-0F27-3168EE6E350A}"/>
                  </a:ext>
                </a:extLst>
              </p:cNvPr>
              <p:cNvCxnSpPr/>
              <p:nvPr/>
            </p:nvCxnSpPr>
            <p:spPr>
              <a:xfrm>
                <a:off x="2947493" y="5035685"/>
                <a:ext cx="833120" cy="0"/>
              </a:xfrm>
              <a:prstGeom prst="line">
                <a:avLst/>
              </a:prstGeom>
            </p:spPr>
            <p:style>
              <a:lnRef idx="2">
                <a:schemeClr val="dk1"/>
              </a:lnRef>
              <a:fillRef idx="0">
                <a:schemeClr val="dk1"/>
              </a:fillRef>
              <a:effectRef idx="1">
                <a:schemeClr val="dk1"/>
              </a:effectRef>
              <a:fontRef idx="minor">
                <a:schemeClr val="tx1"/>
              </a:fontRef>
            </p:style>
          </p:cxnSp>
        </p:grpSp>
      </p:grpSp>
      <p:sp>
        <p:nvSpPr>
          <p:cNvPr id="46" name="Rectangle 45">
            <a:extLst>
              <a:ext uri="{FF2B5EF4-FFF2-40B4-BE49-F238E27FC236}">
                <a16:creationId xmlns:a16="http://schemas.microsoft.com/office/drawing/2014/main" id="{C3222EF3-FCD3-7F48-C612-FD65059BE62A}"/>
              </a:ext>
            </a:extLst>
          </p:cNvPr>
          <p:cNvSpPr/>
          <p:nvPr/>
        </p:nvSpPr>
        <p:spPr>
          <a:xfrm>
            <a:off x="3164309" y="3206232"/>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5C8A6BC-3D41-4D98-EB64-611D764D42A2}"/>
              </a:ext>
            </a:extLst>
          </p:cNvPr>
          <p:cNvSpPr/>
          <p:nvPr/>
        </p:nvSpPr>
        <p:spPr>
          <a:xfrm>
            <a:off x="3575188" y="3200119"/>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B4454B0-FA1E-5009-AF8D-D5F5C11AB01C}"/>
              </a:ext>
            </a:extLst>
          </p:cNvPr>
          <p:cNvSpPr/>
          <p:nvPr/>
        </p:nvSpPr>
        <p:spPr>
          <a:xfrm>
            <a:off x="5495763" y="3200119"/>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26543E6-0620-D5F3-1947-7B625CFA1FC0}"/>
              </a:ext>
            </a:extLst>
          </p:cNvPr>
          <p:cNvSpPr/>
          <p:nvPr/>
        </p:nvSpPr>
        <p:spPr>
          <a:xfrm>
            <a:off x="5906689" y="3196944"/>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788882D-3F79-17A6-B072-F78DB509B7D2}"/>
              </a:ext>
            </a:extLst>
          </p:cNvPr>
          <p:cNvSpPr/>
          <p:nvPr/>
        </p:nvSpPr>
        <p:spPr>
          <a:xfrm>
            <a:off x="2850461" y="3544812"/>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A0C52BB-5F7E-772B-0A57-16CF0A123ABC}"/>
              </a:ext>
            </a:extLst>
          </p:cNvPr>
          <p:cNvSpPr/>
          <p:nvPr/>
        </p:nvSpPr>
        <p:spPr>
          <a:xfrm>
            <a:off x="3471747" y="3549676"/>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64F38AD-799D-21F8-EEFC-D0FC5B43B6C1}"/>
              </a:ext>
            </a:extLst>
          </p:cNvPr>
          <p:cNvSpPr/>
          <p:nvPr/>
        </p:nvSpPr>
        <p:spPr>
          <a:xfrm>
            <a:off x="3882375" y="3544812"/>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A630FC3-23C8-511C-B58D-D00989198C6C}"/>
              </a:ext>
            </a:extLst>
          </p:cNvPr>
          <p:cNvSpPr/>
          <p:nvPr/>
        </p:nvSpPr>
        <p:spPr>
          <a:xfrm>
            <a:off x="5187959" y="3539948"/>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773F222-1041-2E0E-55BF-41E9C6C7AD1E}"/>
              </a:ext>
            </a:extLst>
          </p:cNvPr>
          <p:cNvSpPr/>
          <p:nvPr/>
        </p:nvSpPr>
        <p:spPr>
          <a:xfrm>
            <a:off x="5809245" y="3544812"/>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D77F26B-1ACD-8B27-7813-A1E62DDFAF9B}"/>
              </a:ext>
            </a:extLst>
          </p:cNvPr>
          <p:cNvSpPr/>
          <p:nvPr/>
        </p:nvSpPr>
        <p:spPr>
          <a:xfrm>
            <a:off x="6219873" y="3539948"/>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E6B56B3-E43C-E141-47D5-C171705E2A15}"/>
              </a:ext>
            </a:extLst>
          </p:cNvPr>
          <p:cNvSpPr/>
          <p:nvPr/>
        </p:nvSpPr>
        <p:spPr>
          <a:xfrm>
            <a:off x="7888245" y="3539948"/>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F628BD-0E26-0655-08E6-9FD74F46A2ED}"/>
              </a:ext>
            </a:extLst>
          </p:cNvPr>
          <p:cNvSpPr/>
          <p:nvPr/>
        </p:nvSpPr>
        <p:spPr>
          <a:xfrm>
            <a:off x="8509531" y="3544812"/>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DDD6F28-AF54-79CF-2D89-22EC6C935756}"/>
              </a:ext>
            </a:extLst>
          </p:cNvPr>
          <p:cNvSpPr/>
          <p:nvPr/>
        </p:nvSpPr>
        <p:spPr>
          <a:xfrm>
            <a:off x="8920159" y="3539948"/>
            <a:ext cx="194063" cy="190278"/>
          </a:xfrm>
          <a:prstGeom prst="rect">
            <a:avLst/>
          </a:prstGeom>
          <a:solidFill>
            <a:schemeClr val="accent2">
              <a:lumMod val="75000"/>
            </a:schemeClr>
          </a:solidFill>
          <a:ln>
            <a:solidFill>
              <a:schemeClr val="accent2">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73B34AE-B4AD-5AA2-E6B3-F504189EB062}"/>
              </a:ext>
            </a:extLst>
          </p:cNvPr>
          <p:cNvSpPr/>
          <p:nvPr/>
        </p:nvSpPr>
        <p:spPr>
          <a:xfrm>
            <a:off x="8197786" y="3196944"/>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2BF5BAB-6B93-8C26-C956-5791B4BDC240}"/>
              </a:ext>
            </a:extLst>
          </p:cNvPr>
          <p:cNvSpPr/>
          <p:nvPr/>
        </p:nvSpPr>
        <p:spPr>
          <a:xfrm>
            <a:off x="8624334" y="3199133"/>
            <a:ext cx="194063" cy="190278"/>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61" name="Straight Arrow Connector 60">
            <a:extLst>
              <a:ext uri="{FF2B5EF4-FFF2-40B4-BE49-F238E27FC236}">
                <a16:creationId xmlns:a16="http://schemas.microsoft.com/office/drawing/2014/main" id="{A90711DA-0D33-53B5-B32E-D35DDD030565}"/>
              </a:ext>
            </a:extLst>
          </p:cNvPr>
          <p:cNvCxnSpPr>
            <a:cxnSpLocks/>
          </p:cNvCxnSpPr>
          <p:nvPr/>
        </p:nvCxnSpPr>
        <p:spPr>
          <a:xfrm flipH="1">
            <a:off x="4295685" y="5282678"/>
            <a:ext cx="271870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C8D7F238-05DB-61DC-44D1-D9D2CED8F2B0}"/>
                  </a:ext>
                </a:extLst>
              </p:cNvPr>
              <p:cNvSpPr/>
              <p:nvPr/>
            </p:nvSpPr>
            <p:spPr>
              <a:xfrm>
                <a:off x="4638126" y="4880525"/>
                <a:ext cx="372221" cy="31084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b="0" i="1" dirty="0" smtClean="0">
                              <a:latin typeface="Cambria Math" panose="02040503050406030204" pitchFamily="18" charset="0"/>
                            </a:rPr>
                            <m:t>𝑉</m:t>
                          </m:r>
                        </m:sub>
                        <m:sup>
                          <m:r>
                            <a:rPr lang="en-US" sz="1400" i="1" dirty="0">
                              <a:latin typeface="Cambria Math" panose="02040503050406030204" pitchFamily="18" charset="0"/>
                            </a:rPr>
                            <m:t>1</m:t>
                          </m:r>
                        </m:sup>
                      </m:sSubSup>
                    </m:oMath>
                  </m:oMathPara>
                </a14:m>
                <a:endParaRPr lang="en-US" sz="1400" baseline="-25000" dirty="0"/>
              </a:p>
            </p:txBody>
          </p:sp>
        </mc:Choice>
        <mc:Fallback xmlns="">
          <p:sp>
            <p:nvSpPr>
              <p:cNvPr id="62" name="Rounded Rectangle 61">
                <a:extLst>
                  <a:ext uri="{FF2B5EF4-FFF2-40B4-BE49-F238E27FC236}">
                    <a16:creationId xmlns:a16="http://schemas.microsoft.com/office/drawing/2014/main" id="{C8D7F238-05DB-61DC-44D1-D9D2CED8F2B0}"/>
                  </a:ext>
                </a:extLst>
              </p:cNvPr>
              <p:cNvSpPr>
                <a:spLocks noRot="1" noChangeAspect="1" noMove="1" noResize="1" noEditPoints="1" noAdjustHandles="1" noChangeArrowheads="1" noChangeShapeType="1" noTextEdit="1"/>
              </p:cNvSpPr>
              <p:nvPr/>
            </p:nvSpPr>
            <p:spPr>
              <a:xfrm>
                <a:off x="4638126" y="4880525"/>
                <a:ext cx="372221" cy="310848"/>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ounded Rectangle 62">
                <a:extLst>
                  <a:ext uri="{FF2B5EF4-FFF2-40B4-BE49-F238E27FC236}">
                    <a16:creationId xmlns:a16="http://schemas.microsoft.com/office/drawing/2014/main" id="{905C73B1-BE5E-D95B-FB5E-A42A7D154D15}"/>
                  </a:ext>
                </a:extLst>
              </p:cNvPr>
              <p:cNvSpPr/>
              <p:nvPr/>
            </p:nvSpPr>
            <p:spPr>
              <a:xfrm>
                <a:off x="5294706" y="4880971"/>
                <a:ext cx="366075" cy="3108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2</m:t>
                          </m:r>
                        </m:sup>
                      </m:sSubSup>
                    </m:oMath>
                  </m:oMathPara>
                </a14:m>
                <a:endParaRPr lang="en-US" sz="1400" baseline="-25000" dirty="0"/>
              </a:p>
            </p:txBody>
          </p:sp>
        </mc:Choice>
        <mc:Fallback xmlns="">
          <p:sp>
            <p:nvSpPr>
              <p:cNvPr id="63" name="Rounded Rectangle 62">
                <a:extLst>
                  <a:ext uri="{FF2B5EF4-FFF2-40B4-BE49-F238E27FC236}">
                    <a16:creationId xmlns:a16="http://schemas.microsoft.com/office/drawing/2014/main" id="{905C73B1-BE5E-D95B-FB5E-A42A7D154D15}"/>
                  </a:ext>
                </a:extLst>
              </p:cNvPr>
              <p:cNvSpPr>
                <a:spLocks noRot="1" noChangeAspect="1" noMove="1" noResize="1" noEditPoints="1" noAdjustHandles="1" noChangeArrowheads="1" noChangeShapeType="1" noTextEdit="1"/>
              </p:cNvSpPr>
              <p:nvPr/>
            </p:nvSpPr>
            <p:spPr>
              <a:xfrm>
                <a:off x="5294706" y="4880971"/>
                <a:ext cx="366075" cy="310830"/>
              </a:xfrm>
              <a:prstGeom prst="roundRect">
                <a:avLst/>
              </a:prstGeom>
              <a:blipFill>
                <a:blip r:embed="rId9"/>
                <a:stretch>
                  <a:fillRect/>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4D1E7A1D-AC20-80CB-C8BC-8BD985E821C9}"/>
              </a:ext>
            </a:extLst>
          </p:cNvPr>
          <p:cNvSpPr txBox="1"/>
          <p:nvPr/>
        </p:nvSpPr>
        <p:spPr>
          <a:xfrm>
            <a:off x="5859388" y="4812261"/>
            <a:ext cx="381836" cy="369332"/>
          </a:xfrm>
          <a:prstGeom prst="rect">
            <a:avLst/>
          </a:prstGeom>
          <a:noFill/>
        </p:spPr>
        <p:txBody>
          <a:bodyPr wrap="none" rtlCol="0">
            <a:spAutoFit/>
          </a:bodyPr>
          <a:lstStyle/>
          <a:p>
            <a:r>
              <a:rPr lang="en-US" dirty="0"/>
              <a:t>…</a:t>
            </a:r>
          </a:p>
        </p:txBody>
      </p:sp>
      <mc:AlternateContent xmlns:mc="http://schemas.openxmlformats.org/markup-compatibility/2006" xmlns:a14="http://schemas.microsoft.com/office/drawing/2010/main">
        <mc:Choice Requires="a14">
          <p:sp>
            <p:nvSpPr>
              <p:cNvPr id="65" name="Rounded Rectangle 64">
                <a:extLst>
                  <a:ext uri="{FF2B5EF4-FFF2-40B4-BE49-F238E27FC236}">
                    <a16:creationId xmlns:a16="http://schemas.microsoft.com/office/drawing/2014/main" id="{0EF35444-2EA3-19C6-A355-33262583221E}"/>
                  </a:ext>
                </a:extLst>
              </p:cNvPr>
              <p:cNvSpPr/>
              <p:nvPr/>
            </p:nvSpPr>
            <p:spPr>
              <a:xfrm>
                <a:off x="6333823" y="4895737"/>
                <a:ext cx="381836" cy="3109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𝑛</m:t>
                          </m:r>
                        </m:sup>
                      </m:sSubSup>
                    </m:oMath>
                  </m:oMathPara>
                </a14:m>
                <a:endParaRPr lang="en-US" sz="1400" baseline="-25000" dirty="0"/>
              </a:p>
            </p:txBody>
          </p:sp>
        </mc:Choice>
        <mc:Fallback xmlns="">
          <p:sp>
            <p:nvSpPr>
              <p:cNvPr id="65" name="Rounded Rectangle 64">
                <a:extLst>
                  <a:ext uri="{FF2B5EF4-FFF2-40B4-BE49-F238E27FC236}">
                    <a16:creationId xmlns:a16="http://schemas.microsoft.com/office/drawing/2014/main" id="{0EF35444-2EA3-19C6-A355-33262583221E}"/>
                  </a:ext>
                </a:extLst>
              </p:cNvPr>
              <p:cNvSpPr>
                <a:spLocks noRot="1" noChangeAspect="1" noMove="1" noResize="1" noEditPoints="1" noAdjustHandles="1" noChangeArrowheads="1" noChangeShapeType="1" noTextEdit="1"/>
              </p:cNvSpPr>
              <p:nvPr/>
            </p:nvSpPr>
            <p:spPr>
              <a:xfrm>
                <a:off x="6333823" y="4895737"/>
                <a:ext cx="381836" cy="310936"/>
              </a:xfrm>
              <a:prstGeom prst="roundRect">
                <a:avLst/>
              </a:prstGeom>
              <a:blipFill>
                <a:blip r:embed="rId10"/>
                <a:stretch>
                  <a:fillRect/>
                </a:stretch>
              </a:blipFill>
            </p:spPr>
            <p:txBody>
              <a:bodyPr/>
              <a:lstStyle/>
              <a:p>
                <a:r>
                  <a:rPr lang="en-US">
                    <a:noFill/>
                  </a:rPr>
                  <a:t> </a:t>
                </a:r>
              </a:p>
            </p:txBody>
          </p:sp>
        </mc:Fallback>
      </mc:AlternateContent>
      <p:grpSp>
        <p:nvGrpSpPr>
          <p:cNvPr id="67" name="Group 66">
            <a:extLst>
              <a:ext uri="{FF2B5EF4-FFF2-40B4-BE49-F238E27FC236}">
                <a16:creationId xmlns:a16="http://schemas.microsoft.com/office/drawing/2014/main" id="{E3D2F542-A077-E069-D3E2-DD5E1B553B0B}"/>
              </a:ext>
            </a:extLst>
          </p:cNvPr>
          <p:cNvGrpSpPr/>
          <p:nvPr/>
        </p:nvGrpSpPr>
        <p:grpSpPr>
          <a:xfrm>
            <a:off x="3680726" y="3108881"/>
            <a:ext cx="194063" cy="190278"/>
            <a:chOff x="3249560" y="1826361"/>
            <a:chExt cx="319550" cy="506972"/>
          </a:xfrm>
        </p:grpSpPr>
        <p:sp>
          <p:nvSpPr>
            <p:cNvPr id="68" name="Rounded Rectangle 67">
              <a:extLst>
                <a:ext uri="{FF2B5EF4-FFF2-40B4-BE49-F238E27FC236}">
                  <a16:creationId xmlns:a16="http://schemas.microsoft.com/office/drawing/2014/main" id="{0ACA41D2-7F6F-2119-D6D9-A3387A98F1FD}"/>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Block Arc 68">
              <a:extLst>
                <a:ext uri="{FF2B5EF4-FFF2-40B4-BE49-F238E27FC236}">
                  <a16:creationId xmlns:a16="http://schemas.microsoft.com/office/drawing/2014/main" id="{F994B4EC-D9C5-5145-EF84-E1196ED4E867}"/>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0" name="Oval 69">
              <a:extLst>
                <a:ext uri="{FF2B5EF4-FFF2-40B4-BE49-F238E27FC236}">
                  <a16:creationId xmlns:a16="http://schemas.microsoft.com/office/drawing/2014/main" id="{91B7468D-24FB-291A-6F23-9F246047D4D2}"/>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0D753D85-C6CE-5571-3248-89EDCF4DCE40}"/>
              </a:ext>
            </a:extLst>
          </p:cNvPr>
          <p:cNvGrpSpPr/>
          <p:nvPr/>
        </p:nvGrpSpPr>
        <p:grpSpPr>
          <a:xfrm>
            <a:off x="5998968" y="3101876"/>
            <a:ext cx="194063" cy="190278"/>
            <a:chOff x="3249560" y="1826361"/>
            <a:chExt cx="319550" cy="506972"/>
          </a:xfrm>
        </p:grpSpPr>
        <p:sp>
          <p:nvSpPr>
            <p:cNvPr id="72" name="Rounded Rectangle 71">
              <a:extLst>
                <a:ext uri="{FF2B5EF4-FFF2-40B4-BE49-F238E27FC236}">
                  <a16:creationId xmlns:a16="http://schemas.microsoft.com/office/drawing/2014/main" id="{AB5C06AE-DAEF-30A4-7B0D-A365BA3DA74B}"/>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3" name="Block Arc 72">
              <a:extLst>
                <a:ext uri="{FF2B5EF4-FFF2-40B4-BE49-F238E27FC236}">
                  <a16:creationId xmlns:a16="http://schemas.microsoft.com/office/drawing/2014/main" id="{FF49032A-FD95-A9E3-1AE6-9FBC973A8FA1}"/>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4" name="Oval 73">
              <a:extLst>
                <a:ext uri="{FF2B5EF4-FFF2-40B4-BE49-F238E27FC236}">
                  <a16:creationId xmlns:a16="http://schemas.microsoft.com/office/drawing/2014/main" id="{843679E7-3AB6-5682-4B1B-F9F18B152A07}"/>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6215502D-1837-DB82-B23B-5CE7388778CA}"/>
              </a:ext>
            </a:extLst>
          </p:cNvPr>
          <p:cNvGrpSpPr/>
          <p:nvPr/>
        </p:nvGrpSpPr>
        <p:grpSpPr>
          <a:xfrm>
            <a:off x="8711644" y="3111093"/>
            <a:ext cx="194063" cy="190278"/>
            <a:chOff x="3249560" y="1826361"/>
            <a:chExt cx="319550" cy="506972"/>
          </a:xfrm>
        </p:grpSpPr>
        <p:sp>
          <p:nvSpPr>
            <p:cNvPr id="76" name="Rounded Rectangle 75">
              <a:extLst>
                <a:ext uri="{FF2B5EF4-FFF2-40B4-BE49-F238E27FC236}">
                  <a16:creationId xmlns:a16="http://schemas.microsoft.com/office/drawing/2014/main" id="{4E6ED6DF-291A-BF94-3573-710AF13A0CD7}"/>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Block Arc 76">
              <a:extLst>
                <a:ext uri="{FF2B5EF4-FFF2-40B4-BE49-F238E27FC236}">
                  <a16:creationId xmlns:a16="http://schemas.microsoft.com/office/drawing/2014/main" id="{3CD7D164-259F-5DFA-EDBF-EC20978D4DAC}"/>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8" name="Oval 77">
              <a:extLst>
                <a:ext uri="{FF2B5EF4-FFF2-40B4-BE49-F238E27FC236}">
                  <a16:creationId xmlns:a16="http://schemas.microsoft.com/office/drawing/2014/main" id="{8B451E10-934C-99CD-BCDC-F3F513B7FD83}"/>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C64A6189-F8EC-C3C7-F73D-15DC79C22945}"/>
              </a:ext>
            </a:extLst>
          </p:cNvPr>
          <p:cNvGrpSpPr/>
          <p:nvPr/>
        </p:nvGrpSpPr>
        <p:grpSpPr>
          <a:xfrm>
            <a:off x="3979580" y="3467845"/>
            <a:ext cx="194063" cy="190278"/>
            <a:chOff x="3249560" y="1826361"/>
            <a:chExt cx="319550" cy="506972"/>
          </a:xfrm>
        </p:grpSpPr>
        <p:sp>
          <p:nvSpPr>
            <p:cNvPr id="80" name="Rounded Rectangle 79">
              <a:extLst>
                <a:ext uri="{FF2B5EF4-FFF2-40B4-BE49-F238E27FC236}">
                  <a16:creationId xmlns:a16="http://schemas.microsoft.com/office/drawing/2014/main" id="{868F1348-BFA2-C287-2ACE-ADC7EA94442E}"/>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Block Arc 80">
              <a:extLst>
                <a:ext uri="{FF2B5EF4-FFF2-40B4-BE49-F238E27FC236}">
                  <a16:creationId xmlns:a16="http://schemas.microsoft.com/office/drawing/2014/main" id="{AF5D1D5F-8DC5-06B4-4569-B64A8F28F916}"/>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2" name="Oval 81">
              <a:extLst>
                <a:ext uri="{FF2B5EF4-FFF2-40B4-BE49-F238E27FC236}">
                  <a16:creationId xmlns:a16="http://schemas.microsoft.com/office/drawing/2014/main" id="{F71053EC-FE38-6D00-270F-B3352AA93E34}"/>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64F90FD9-558E-BE3F-82C2-41A710A00255}"/>
              </a:ext>
            </a:extLst>
          </p:cNvPr>
          <p:cNvGrpSpPr/>
          <p:nvPr/>
        </p:nvGrpSpPr>
        <p:grpSpPr>
          <a:xfrm>
            <a:off x="6327455" y="3441471"/>
            <a:ext cx="194063" cy="190278"/>
            <a:chOff x="3249560" y="1826361"/>
            <a:chExt cx="319550" cy="506972"/>
          </a:xfrm>
        </p:grpSpPr>
        <p:sp>
          <p:nvSpPr>
            <p:cNvPr id="84" name="Rounded Rectangle 83">
              <a:extLst>
                <a:ext uri="{FF2B5EF4-FFF2-40B4-BE49-F238E27FC236}">
                  <a16:creationId xmlns:a16="http://schemas.microsoft.com/office/drawing/2014/main" id="{40C12402-1753-D9DB-2168-C4287D3A6C8A}"/>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Block Arc 84">
              <a:extLst>
                <a:ext uri="{FF2B5EF4-FFF2-40B4-BE49-F238E27FC236}">
                  <a16:creationId xmlns:a16="http://schemas.microsoft.com/office/drawing/2014/main" id="{7B5587C4-ABB3-379B-758A-2FB9BEEF7BF2}"/>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86" name="Oval 85">
              <a:extLst>
                <a:ext uri="{FF2B5EF4-FFF2-40B4-BE49-F238E27FC236}">
                  <a16:creationId xmlns:a16="http://schemas.microsoft.com/office/drawing/2014/main" id="{31189858-E10A-2D7A-6083-D1B06AEECCA0}"/>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435CEC25-7F4D-8D87-9C15-A9ED15ADEDF4}"/>
              </a:ext>
            </a:extLst>
          </p:cNvPr>
          <p:cNvGrpSpPr/>
          <p:nvPr/>
        </p:nvGrpSpPr>
        <p:grpSpPr>
          <a:xfrm>
            <a:off x="9029904" y="3441471"/>
            <a:ext cx="194063" cy="190278"/>
            <a:chOff x="3249560" y="1826361"/>
            <a:chExt cx="319550" cy="506972"/>
          </a:xfrm>
        </p:grpSpPr>
        <p:sp>
          <p:nvSpPr>
            <p:cNvPr id="88" name="Rounded Rectangle 87">
              <a:extLst>
                <a:ext uri="{FF2B5EF4-FFF2-40B4-BE49-F238E27FC236}">
                  <a16:creationId xmlns:a16="http://schemas.microsoft.com/office/drawing/2014/main" id="{69C6CC4D-D975-71EA-7CE6-290340B79406}"/>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Block Arc 88">
              <a:extLst>
                <a:ext uri="{FF2B5EF4-FFF2-40B4-BE49-F238E27FC236}">
                  <a16:creationId xmlns:a16="http://schemas.microsoft.com/office/drawing/2014/main" id="{31BBC67D-C68D-E22A-F8AE-FEC8F849C6AB}"/>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0" name="Oval 89">
              <a:extLst>
                <a:ext uri="{FF2B5EF4-FFF2-40B4-BE49-F238E27FC236}">
                  <a16:creationId xmlns:a16="http://schemas.microsoft.com/office/drawing/2014/main" id="{FBCEFA9F-BA98-F32B-A2FF-3C9C9F2A045A}"/>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1" name="Rounded Rectangle 90">
                <a:extLst>
                  <a:ext uri="{FF2B5EF4-FFF2-40B4-BE49-F238E27FC236}">
                    <a16:creationId xmlns:a16="http://schemas.microsoft.com/office/drawing/2014/main" id="{48671D34-1EE0-08AA-660A-37AA34E4849A}"/>
                  </a:ext>
                </a:extLst>
              </p:cNvPr>
              <p:cNvSpPr/>
              <p:nvPr/>
            </p:nvSpPr>
            <p:spPr>
              <a:xfrm>
                <a:off x="2447381" y="2762471"/>
                <a:ext cx="7078584" cy="2860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Under FHE, execute PCPP verifier in the MPC-in-the-head approach using randomness “</a:t>
                </a:r>
                <a14:m>
                  <m:oMath xmlns:m="http://schemas.openxmlformats.org/officeDocument/2006/math">
                    <m:r>
                      <a:rPr lang="en-US" sz="1400" b="0" i="1" dirty="0" smtClean="0">
                        <a:solidFill>
                          <a:schemeClr val="bg1"/>
                        </a:solidFill>
                        <a:latin typeface="Cambria Math" panose="02040503050406030204" pitchFamily="18" charset="0"/>
                      </a:rPr>
                      <m:t>𝑟</m:t>
                    </m:r>
                    <m:r>
                      <a:rPr lang="en-US" sz="1400" b="0" i="1" dirty="0" smtClean="0">
                        <a:solidFill>
                          <a:schemeClr val="bg1"/>
                        </a:solidFill>
                        <a:latin typeface="Cambria Math" panose="02040503050406030204" pitchFamily="18" charset="0"/>
                      </a:rPr>
                      <m:t>”</m:t>
                    </m:r>
                  </m:oMath>
                </a14:m>
                <a:r>
                  <a:rPr lang="en-US" sz="1400" dirty="0"/>
                  <a:t>  </a:t>
                </a:r>
              </a:p>
            </p:txBody>
          </p:sp>
        </mc:Choice>
        <mc:Fallback xmlns="">
          <p:sp>
            <p:nvSpPr>
              <p:cNvPr id="91" name="Rounded Rectangle 90">
                <a:extLst>
                  <a:ext uri="{FF2B5EF4-FFF2-40B4-BE49-F238E27FC236}">
                    <a16:creationId xmlns:a16="http://schemas.microsoft.com/office/drawing/2014/main" id="{48671D34-1EE0-08AA-660A-37AA34E4849A}"/>
                  </a:ext>
                </a:extLst>
              </p:cNvPr>
              <p:cNvSpPr>
                <a:spLocks noRot="1" noChangeAspect="1" noMove="1" noResize="1" noEditPoints="1" noAdjustHandles="1" noChangeArrowheads="1" noChangeShapeType="1" noTextEdit="1"/>
              </p:cNvSpPr>
              <p:nvPr/>
            </p:nvSpPr>
            <p:spPr>
              <a:xfrm>
                <a:off x="2447381" y="2762471"/>
                <a:ext cx="7078584" cy="286036"/>
              </a:xfrm>
              <a:prstGeom prst="roundRect">
                <a:avLst/>
              </a:prstGeom>
              <a:blipFill>
                <a:blip r:embed="rId11"/>
                <a:stretch>
                  <a:fillRect b="-24000"/>
                </a:stretch>
              </a:blipFill>
            </p:spPr>
            <p:txBody>
              <a:bodyPr/>
              <a:lstStyle/>
              <a:p>
                <a:r>
                  <a:rPr lang="en-US">
                    <a:noFill/>
                  </a:rPr>
                  <a:t> </a:t>
                </a:r>
              </a:p>
            </p:txBody>
          </p:sp>
        </mc:Fallback>
      </mc:AlternateContent>
      <p:grpSp>
        <p:nvGrpSpPr>
          <p:cNvPr id="99" name="Group 98">
            <a:extLst>
              <a:ext uri="{FF2B5EF4-FFF2-40B4-BE49-F238E27FC236}">
                <a16:creationId xmlns:a16="http://schemas.microsoft.com/office/drawing/2014/main" id="{50F82DF4-3ADC-336C-F1F6-1D94B65A67C7}"/>
              </a:ext>
            </a:extLst>
          </p:cNvPr>
          <p:cNvGrpSpPr/>
          <p:nvPr/>
        </p:nvGrpSpPr>
        <p:grpSpPr>
          <a:xfrm>
            <a:off x="3898970" y="3818843"/>
            <a:ext cx="194063" cy="190278"/>
            <a:chOff x="3249560" y="1826361"/>
            <a:chExt cx="319550" cy="506972"/>
          </a:xfrm>
        </p:grpSpPr>
        <p:sp>
          <p:nvSpPr>
            <p:cNvPr id="100" name="Rounded Rectangle 99">
              <a:extLst>
                <a:ext uri="{FF2B5EF4-FFF2-40B4-BE49-F238E27FC236}">
                  <a16:creationId xmlns:a16="http://schemas.microsoft.com/office/drawing/2014/main" id="{2FA08D3A-013A-A27D-10EF-F530D7A549AE}"/>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Block Arc 100">
              <a:extLst>
                <a:ext uri="{FF2B5EF4-FFF2-40B4-BE49-F238E27FC236}">
                  <a16:creationId xmlns:a16="http://schemas.microsoft.com/office/drawing/2014/main" id="{0D2D5A55-EE60-9548-BA63-B731D1D568AB}"/>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2" name="Oval 101">
              <a:extLst>
                <a:ext uri="{FF2B5EF4-FFF2-40B4-BE49-F238E27FC236}">
                  <a16:creationId xmlns:a16="http://schemas.microsoft.com/office/drawing/2014/main" id="{4576DEED-2DCC-9B86-9553-49AE0E90C6FD}"/>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627CDB11-4F80-C71F-5A93-87C744341EDB}"/>
              </a:ext>
            </a:extLst>
          </p:cNvPr>
          <p:cNvGrpSpPr/>
          <p:nvPr/>
        </p:nvGrpSpPr>
        <p:grpSpPr>
          <a:xfrm>
            <a:off x="6291577" y="3847461"/>
            <a:ext cx="194063" cy="190278"/>
            <a:chOff x="3249560" y="1826361"/>
            <a:chExt cx="319550" cy="506972"/>
          </a:xfrm>
        </p:grpSpPr>
        <p:sp>
          <p:nvSpPr>
            <p:cNvPr id="104" name="Rounded Rectangle 103">
              <a:extLst>
                <a:ext uri="{FF2B5EF4-FFF2-40B4-BE49-F238E27FC236}">
                  <a16:creationId xmlns:a16="http://schemas.microsoft.com/office/drawing/2014/main" id="{19EBCA86-D80F-F856-3048-9FA7074C0853}"/>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 name="Block Arc 104">
              <a:extLst>
                <a:ext uri="{FF2B5EF4-FFF2-40B4-BE49-F238E27FC236}">
                  <a16:creationId xmlns:a16="http://schemas.microsoft.com/office/drawing/2014/main" id="{10AD927B-2710-8650-AB15-25B9B8955178}"/>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6" name="Oval 105">
              <a:extLst>
                <a:ext uri="{FF2B5EF4-FFF2-40B4-BE49-F238E27FC236}">
                  <a16:creationId xmlns:a16="http://schemas.microsoft.com/office/drawing/2014/main" id="{E21417F6-E533-9CDB-075F-D102DC92D34E}"/>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945ACEBB-908F-65A0-5621-45DC6B4362E0}"/>
              </a:ext>
            </a:extLst>
          </p:cNvPr>
          <p:cNvGrpSpPr/>
          <p:nvPr/>
        </p:nvGrpSpPr>
        <p:grpSpPr>
          <a:xfrm>
            <a:off x="8986542" y="3847461"/>
            <a:ext cx="194063" cy="190278"/>
            <a:chOff x="3249560" y="1826361"/>
            <a:chExt cx="319550" cy="506972"/>
          </a:xfrm>
        </p:grpSpPr>
        <p:sp>
          <p:nvSpPr>
            <p:cNvPr id="108" name="Rounded Rectangle 107">
              <a:extLst>
                <a:ext uri="{FF2B5EF4-FFF2-40B4-BE49-F238E27FC236}">
                  <a16:creationId xmlns:a16="http://schemas.microsoft.com/office/drawing/2014/main" id="{5894B624-462E-7136-54EB-06AF5481E409}"/>
                </a:ext>
              </a:extLst>
            </p:cNvPr>
            <p:cNvSpPr/>
            <p:nvPr/>
          </p:nvSpPr>
          <p:spPr>
            <a:xfrm>
              <a:off x="3249560" y="2001110"/>
              <a:ext cx="319550" cy="33222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Block Arc 108">
              <a:extLst>
                <a:ext uri="{FF2B5EF4-FFF2-40B4-BE49-F238E27FC236}">
                  <a16:creationId xmlns:a16="http://schemas.microsoft.com/office/drawing/2014/main" id="{AA024709-DA64-AD4E-AF7C-CF52C4161AE9}"/>
                </a:ext>
              </a:extLst>
            </p:cNvPr>
            <p:cNvSpPr/>
            <p:nvPr/>
          </p:nvSpPr>
          <p:spPr>
            <a:xfrm>
              <a:off x="3296264" y="1826361"/>
              <a:ext cx="226141" cy="326550"/>
            </a:xfrm>
            <a:prstGeom prst="blockArc">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0" name="Oval 109">
              <a:extLst>
                <a:ext uri="{FF2B5EF4-FFF2-40B4-BE49-F238E27FC236}">
                  <a16:creationId xmlns:a16="http://schemas.microsoft.com/office/drawing/2014/main" id="{3351952C-5BDF-6DD7-DE51-8C1FDDB51A8E}"/>
                </a:ext>
              </a:extLst>
            </p:cNvPr>
            <p:cNvSpPr/>
            <p:nvPr/>
          </p:nvSpPr>
          <p:spPr>
            <a:xfrm>
              <a:off x="3350258" y="2142162"/>
              <a:ext cx="130333" cy="1461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1499D7BC-76C9-F8C5-3139-59AC816862F8}"/>
                  </a:ext>
                </a:extLst>
              </p:cNvPr>
              <p:cNvSpPr txBox="1"/>
              <p:nvPr/>
            </p:nvSpPr>
            <p:spPr>
              <a:xfrm>
                <a:off x="1937087" y="3890091"/>
                <a:ext cx="834248" cy="30284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1400" b="0" i="1" dirty="0" smtClean="0">
                          <a:latin typeface="Cambria Math" panose="02040503050406030204" pitchFamily="18" charset="0"/>
                        </a:rPr>
                        <m:t>𝑉𝑖𝑒𝑤</m:t>
                      </m:r>
                      <m:r>
                        <a:rPr lang="en-US" sz="1400" b="0" i="1" baseline="-25000" dirty="0" smtClean="0">
                          <a:latin typeface="Cambria Math" panose="02040503050406030204" pitchFamily="18" charset="0"/>
                        </a:rPr>
                        <m:t>1</m:t>
                      </m:r>
                    </m:oMath>
                  </m:oMathPara>
                </a14:m>
                <a:endParaRPr lang="en-US" sz="1400" baseline="-25000" dirty="0"/>
              </a:p>
            </p:txBody>
          </p:sp>
        </mc:Choice>
        <mc:Fallback xmlns="">
          <p:sp>
            <p:nvSpPr>
              <p:cNvPr id="112" name="TextBox 111">
                <a:extLst>
                  <a:ext uri="{FF2B5EF4-FFF2-40B4-BE49-F238E27FC236}">
                    <a16:creationId xmlns:a16="http://schemas.microsoft.com/office/drawing/2014/main" id="{1499D7BC-76C9-F8C5-3139-59AC816862F8}"/>
                  </a:ext>
                </a:extLst>
              </p:cNvPr>
              <p:cNvSpPr txBox="1">
                <a:spLocks noRot="1" noChangeAspect="1" noMove="1" noResize="1" noEditPoints="1" noAdjustHandles="1" noChangeArrowheads="1" noChangeShapeType="1" noTextEdit="1"/>
              </p:cNvSpPr>
              <p:nvPr/>
            </p:nvSpPr>
            <p:spPr>
              <a:xfrm>
                <a:off x="1937087" y="3890091"/>
                <a:ext cx="834248" cy="30284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D5829E44-4561-3CEF-6EB8-96DC50A3AF0C}"/>
                  </a:ext>
                </a:extLst>
              </p:cNvPr>
              <p:cNvSpPr txBox="1"/>
              <p:nvPr/>
            </p:nvSpPr>
            <p:spPr>
              <a:xfrm>
                <a:off x="4280958" y="3917959"/>
                <a:ext cx="834248" cy="30284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1400" b="0" i="1" dirty="0" smtClean="0">
                          <a:latin typeface="Cambria Math" panose="02040503050406030204" pitchFamily="18" charset="0"/>
                        </a:rPr>
                        <m:t>𝑉𝑖𝑒𝑤</m:t>
                      </m:r>
                      <m:r>
                        <a:rPr lang="en-US" sz="1400" b="0" i="1" baseline="-25000" dirty="0" smtClean="0">
                          <a:latin typeface="Cambria Math" panose="02040503050406030204" pitchFamily="18" charset="0"/>
                        </a:rPr>
                        <m:t>2</m:t>
                      </m:r>
                    </m:oMath>
                  </m:oMathPara>
                </a14:m>
                <a:endParaRPr lang="en-US" sz="1400" baseline="-25000" dirty="0"/>
              </a:p>
            </p:txBody>
          </p:sp>
        </mc:Choice>
        <mc:Fallback xmlns="">
          <p:sp>
            <p:nvSpPr>
              <p:cNvPr id="113" name="TextBox 112">
                <a:extLst>
                  <a:ext uri="{FF2B5EF4-FFF2-40B4-BE49-F238E27FC236}">
                    <a16:creationId xmlns:a16="http://schemas.microsoft.com/office/drawing/2014/main" id="{D5829E44-4561-3CEF-6EB8-96DC50A3AF0C}"/>
                  </a:ext>
                </a:extLst>
              </p:cNvPr>
              <p:cNvSpPr txBox="1">
                <a:spLocks noRot="1" noChangeAspect="1" noMove="1" noResize="1" noEditPoints="1" noAdjustHandles="1" noChangeArrowheads="1" noChangeShapeType="1" noTextEdit="1"/>
              </p:cNvSpPr>
              <p:nvPr/>
            </p:nvSpPr>
            <p:spPr>
              <a:xfrm>
                <a:off x="4280958" y="3917959"/>
                <a:ext cx="834248" cy="30284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DE928C74-33B7-AADF-2E1A-62DC9243BF71}"/>
                  </a:ext>
                </a:extLst>
              </p:cNvPr>
              <p:cNvSpPr txBox="1"/>
              <p:nvPr/>
            </p:nvSpPr>
            <p:spPr>
              <a:xfrm>
                <a:off x="6972196" y="3913048"/>
                <a:ext cx="834248" cy="30284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1400" b="0" i="1" dirty="0" smtClean="0">
                          <a:latin typeface="Cambria Math" panose="02040503050406030204" pitchFamily="18" charset="0"/>
                        </a:rPr>
                        <m:t>𝑉𝑖𝑒𝑤</m:t>
                      </m:r>
                      <m:r>
                        <a:rPr lang="en-US" sz="1400" b="0" i="1" baseline="-25000" dirty="0" smtClean="0">
                          <a:latin typeface="Cambria Math" panose="02040503050406030204" pitchFamily="18" charset="0"/>
                        </a:rPr>
                        <m:t>𝑛</m:t>
                      </m:r>
                    </m:oMath>
                  </m:oMathPara>
                </a14:m>
                <a:endParaRPr lang="en-US" sz="1400" baseline="-25000" dirty="0"/>
              </a:p>
            </p:txBody>
          </p:sp>
        </mc:Choice>
        <mc:Fallback xmlns="">
          <p:sp>
            <p:nvSpPr>
              <p:cNvPr id="114" name="TextBox 113">
                <a:extLst>
                  <a:ext uri="{FF2B5EF4-FFF2-40B4-BE49-F238E27FC236}">
                    <a16:creationId xmlns:a16="http://schemas.microsoft.com/office/drawing/2014/main" id="{DE928C74-33B7-AADF-2E1A-62DC9243BF71}"/>
                  </a:ext>
                </a:extLst>
              </p:cNvPr>
              <p:cNvSpPr txBox="1">
                <a:spLocks noRot="1" noChangeAspect="1" noMove="1" noResize="1" noEditPoints="1" noAdjustHandles="1" noChangeArrowheads="1" noChangeShapeType="1" noTextEdit="1"/>
              </p:cNvSpPr>
              <p:nvPr/>
            </p:nvSpPr>
            <p:spPr>
              <a:xfrm>
                <a:off x="6972196" y="3913048"/>
                <a:ext cx="834248" cy="30284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1EB4E5A-D314-4E6D-4D9B-92B51EE96C0A}"/>
                  </a:ext>
                </a:extLst>
              </p:cNvPr>
              <p:cNvSpPr txBox="1"/>
              <p:nvPr/>
            </p:nvSpPr>
            <p:spPr>
              <a:xfrm>
                <a:off x="4491301" y="3919267"/>
                <a:ext cx="516349" cy="3119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2</m:t>
                          </m:r>
                        </m:sup>
                      </m:sSubSup>
                    </m:oMath>
                  </m:oMathPara>
                </a14:m>
                <a:endParaRPr lang="en-US" sz="1400" dirty="0"/>
              </a:p>
            </p:txBody>
          </p:sp>
        </mc:Choice>
        <mc:Fallback xmlns="">
          <p:sp>
            <p:nvSpPr>
              <p:cNvPr id="116" name="TextBox 115">
                <a:extLst>
                  <a:ext uri="{FF2B5EF4-FFF2-40B4-BE49-F238E27FC236}">
                    <a16:creationId xmlns:a16="http://schemas.microsoft.com/office/drawing/2014/main" id="{F1EB4E5A-D314-4E6D-4D9B-92B51EE96C0A}"/>
                  </a:ext>
                </a:extLst>
              </p:cNvPr>
              <p:cNvSpPr txBox="1">
                <a:spLocks noRot="1" noChangeAspect="1" noMove="1" noResize="1" noEditPoints="1" noAdjustHandles="1" noChangeArrowheads="1" noChangeShapeType="1" noTextEdit="1"/>
              </p:cNvSpPr>
              <p:nvPr/>
            </p:nvSpPr>
            <p:spPr>
              <a:xfrm>
                <a:off x="4491301" y="3919267"/>
                <a:ext cx="516349" cy="31194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646034FC-BCFC-B7FC-2A6F-D2EE621DC47B}"/>
                  </a:ext>
                </a:extLst>
              </p:cNvPr>
              <p:cNvSpPr txBox="1"/>
              <p:nvPr/>
            </p:nvSpPr>
            <p:spPr>
              <a:xfrm>
                <a:off x="7156508" y="3899255"/>
                <a:ext cx="51634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𝑛</m:t>
                          </m:r>
                        </m:sup>
                      </m:sSubSup>
                    </m:oMath>
                  </m:oMathPara>
                </a14:m>
                <a:endParaRPr lang="en-US" sz="1400" dirty="0"/>
              </a:p>
            </p:txBody>
          </p:sp>
        </mc:Choice>
        <mc:Fallback xmlns="">
          <p:sp>
            <p:nvSpPr>
              <p:cNvPr id="117" name="TextBox 116">
                <a:extLst>
                  <a:ext uri="{FF2B5EF4-FFF2-40B4-BE49-F238E27FC236}">
                    <a16:creationId xmlns:a16="http://schemas.microsoft.com/office/drawing/2014/main" id="{646034FC-BCFC-B7FC-2A6F-D2EE621DC47B}"/>
                  </a:ext>
                </a:extLst>
              </p:cNvPr>
              <p:cNvSpPr txBox="1">
                <a:spLocks noRot="1" noChangeAspect="1" noMove="1" noResize="1" noEditPoints="1" noAdjustHandles="1" noChangeArrowheads="1" noChangeShapeType="1" noTextEdit="1"/>
              </p:cNvSpPr>
              <p:nvPr/>
            </p:nvSpPr>
            <p:spPr>
              <a:xfrm>
                <a:off x="7156508" y="3899255"/>
                <a:ext cx="516349" cy="30777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D650F07C-3B88-82A1-F49E-23321BE0AE7A}"/>
                  </a:ext>
                </a:extLst>
              </p:cNvPr>
              <p:cNvSpPr txBox="1"/>
              <p:nvPr/>
            </p:nvSpPr>
            <p:spPr>
              <a:xfrm>
                <a:off x="2051857" y="3844100"/>
                <a:ext cx="516349" cy="3114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400" i="1" dirty="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i="1" dirty="0">
                              <a:latin typeface="Cambria Math" panose="02040503050406030204" pitchFamily="18" charset="0"/>
                            </a:rPr>
                            <m:t>1</m:t>
                          </m:r>
                        </m:sup>
                      </m:sSubSup>
                    </m:oMath>
                  </m:oMathPara>
                </a14:m>
                <a:endParaRPr lang="en-US" sz="1400" dirty="0"/>
              </a:p>
            </p:txBody>
          </p:sp>
        </mc:Choice>
        <mc:Fallback xmlns="">
          <p:sp>
            <p:nvSpPr>
              <p:cNvPr id="118" name="TextBox 117">
                <a:extLst>
                  <a:ext uri="{FF2B5EF4-FFF2-40B4-BE49-F238E27FC236}">
                    <a16:creationId xmlns:a16="http://schemas.microsoft.com/office/drawing/2014/main" id="{D650F07C-3B88-82A1-F49E-23321BE0AE7A}"/>
                  </a:ext>
                </a:extLst>
              </p:cNvPr>
              <p:cNvSpPr txBox="1">
                <a:spLocks noRot="1" noChangeAspect="1" noMove="1" noResize="1" noEditPoints="1" noAdjustHandles="1" noChangeArrowheads="1" noChangeShapeType="1" noTextEdit="1"/>
              </p:cNvSpPr>
              <p:nvPr/>
            </p:nvSpPr>
            <p:spPr>
              <a:xfrm>
                <a:off x="2051857" y="3844100"/>
                <a:ext cx="516349" cy="311496"/>
              </a:xfrm>
              <a:prstGeom prst="rect">
                <a:avLst/>
              </a:prstGeom>
              <a:blipFill>
                <a:blip r:embed="rId17"/>
                <a:stretch>
                  <a:fillRect/>
                </a:stretch>
              </a:blipFill>
            </p:spPr>
            <p:txBody>
              <a:bodyPr/>
              <a:lstStyle/>
              <a:p>
                <a:r>
                  <a:rPr lang="en-US">
                    <a:noFill/>
                  </a:rPr>
                  <a:t> </a:t>
                </a:r>
              </a:p>
            </p:txBody>
          </p:sp>
        </mc:Fallback>
      </mc:AlternateContent>
      <p:grpSp>
        <p:nvGrpSpPr>
          <p:cNvPr id="119" name="Group 118">
            <a:extLst>
              <a:ext uri="{FF2B5EF4-FFF2-40B4-BE49-F238E27FC236}">
                <a16:creationId xmlns:a16="http://schemas.microsoft.com/office/drawing/2014/main" id="{68124702-C9E5-6FEA-700B-2E8B8A1AAB59}"/>
              </a:ext>
            </a:extLst>
          </p:cNvPr>
          <p:cNvGrpSpPr/>
          <p:nvPr/>
        </p:nvGrpSpPr>
        <p:grpSpPr>
          <a:xfrm>
            <a:off x="4913986" y="4829724"/>
            <a:ext cx="201220" cy="155849"/>
            <a:chOff x="6079229" y="3138178"/>
            <a:chExt cx="295586" cy="218483"/>
          </a:xfrm>
        </p:grpSpPr>
        <p:sp>
          <p:nvSpPr>
            <p:cNvPr id="120" name="Rounded Rectangle 119">
              <a:extLst>
                <a:ext uri="{FF2B5EF4-FFF2-40B4-BE49-F238E27FC236}">
                  <a16:creationId xmlns:a16="http://schemas.microsoft.com/office/drawing/2014/main" id="{85CD4262-211D-9C3F-933B-2DEF2B3D9C76}"/>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1" name="Triangle 120">
              <a:extLst>
                <a:ext uri="{FF2B5EF4-FFF2-40B4-BE49-F238E27FC236}">
                  <a16:creationId xmlns:a16="http://schemas.microsoft.com/office/drawing/2014/main" id="{61A14F41-CA38-A1D1-1423-5AB65F2BDF22}"/>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CE016F31-0B43-9BBB-42E0-80810688B255}"/>
              </a:ext>
            </a:extLst>
          </p:cNvPr>
          <p:cNvGrpSpPr/>
          <p:nvPr/>
        </p:nvGrpSpPr>
        <p:grpSpPr>
          <a:xfrm>
            <a:off x="5598025" y="4841078"/>
            <a:ext cx="201220" cy="155849"/>
            <a:chOff x="6079229" y="3138178"/>
            <a:chExt cx="295586" cy="218483"/>
          </a:xfrm>
        </p:grpSpPr>
        <p:sp>
          <p:nvSpPr>
            <p:cNvPr id="129" name="Rounded Rectangle 128">
              <a:extLst>
                <a:ext uri="{FF2B5EF4-FFF2-40B4-BE49-F238E27FC236}">
                  <a16:creationId xmlns:a16="http://schemas.microsoft.com/office/drawing/2014/main" id="{5D03CB50-A79B-990B-87D5-4674043B485A}"/>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0" name="Triangle 129">
              <a:extLst>
                <a:ext uri="{FF2B5EF4-FFF2-40B4-BE49-F238E27FC236}">
                  <a16:creationId xmlns:a16="http://schemas.microsoft.com/office/drawing/2014/main" id="{3C43B2D7-F17A-493A-655C-761A3CCE5A08}"/>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78E5EAC0-D765-8C68-4843-08B347F9C895}"/>
              </a:ext>
            </a:extLst>
          </p:cNvPr>
          <p:cNvGrpSpPr/>
          <p:nvPr/>
        </p:nvGrpSpPr>
        <p:grpSpPr>
          <a:xfrm>
            <a:off x="6651425" y="4856604"/>
            <a:ext cx="201220" cy="155849"/>
            <a:chOff x="6079229" y="3138178"/>
            <a:chExt cx="295586" cy="218483"/>
          </a:xfrm>
        </p:grpSpPr>
        <p:sp>
          <p:nvSpPr>
            <p:cNvPr id="132" name="Rounded Rectangle 131">
              <a:extLst>
                <a:ext uri="{FF2B5EF4-FFF2-40B4-BE49-F238E27FC236}">
                  <a16:creationId xmlns:a16="http://schemas.microsoft.com/office/drawing/2014/main" id="{EF416FDC-83AF-575B-5A72-7DC38B2D73A3}"/>
                </a:ext>
              </a:extLst>
            </p:cNvPr>
            <p:cNvSpPr/>
            <p:nvPr/>
          </p:nvSpPr>
          <p:spPr>
            <a:xfrm>
              <a:off x="6079229" y="3138178"/>
              <a:ext cx="295586" cy="218483"/>
            </a:xfrm>
            <a:prstGeom prst="round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3" name="Triangle 132">
              <a:extLst>
                <a:ext uri="{FF2B5EF4-FFF2-40B4-BE49-F238E27FC236}">
                  <a16:creationId xmlns:a16="http://schemas.microsoft.com/office/drawing/2014/main" id="{93619FF1-FF42-53FD-374B-DB522142E06F}"/>
                </a:ext>
              </a:extLst>
            </p:cNvPr>
            <p:cNvSpPr/>
            <p:nvPr/>
          </p:nvSpPr>
          <p:spPr>
            <a:xfrm rot="10800000">
              <a:off x="6106679" y="3146745"/>
              <a:ext cx="240686" cy="123055"/>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35" name="Straight Arrow Connector 134">
            <a:extLst>
              <a:ext uri="{FF2B5EF4-FFF2-40B4-BE49-F238E27FC236}">
                <a16:creationId xmlns:a16="http://schemas.microsoft.com/office/drawing/2014/main" id="{59208583-85E1-E81F-20E0-2C6FCBD037E3}"/>
              </a:ext>
            </a:extLst>
          </p:cNvPr>
          <p:cNvCxnSpPr>
            <a:cxnSpLocks/>
          </p:cNvCxnSpPr>
          <p:nvPr/>
        </p:nvCxnSpPr>
        <p:spPr>
          <a:xfrm>
            <a:off x="4304248" y="5656180"/>
            <a:ext cx="277115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B2CD3769-F829-CD4A-3C5A-F1346304CD1B}"/>
                  </a:ext>
                </a:extLst>
              </p:cNvPr>
              <p:cNvSpPr txBox="1"/>
              <p:nvPr/>
            </p:nvSpPr>
            <p:spPr>
              <a:xfrm>
                <a:off x="4643257" y="5341598"/>
                <a:ext cx="2093137" cy="307777"/>
              </a:xfrm>
              <a:prstGeom prst="rect">
                <a:avLst/>
              </a:prstGeom>
              <a:noFill/>
            </p:spPr>
            <p:txBody>
              <a:bodyPr wrap="none" rtlCol="0">
                <a:spAutoFit/>
              </a:bodyPr>
              <a:lstStyle/>
              <a:p>
                <a:r>
                  <a:rPr lang="en-US" sz="1400" dirty="0"/>
                  <a:t>Open </a:t>
                </a:r>
                <a14:m>
                  <m:oMath xmlns:m="http://schemas.openxmlformats.org/officeDocument/2006/math">
                    <m:r>
                      <a:rPr lang="en-US" sz="1400" i="1" dirty="0">
                        <a:latin typeface="Cambria Math" panose="02040503050406030204" pitchFamily="18" charset="0"/>
                      </a:rPr>
                      <m:t>“</m:t>
                    </m:r>
                    <m:r>
                      <a:rPr lang="en-US" sz="1400" i="1" dirty="0">
                        <a:latin typeface="Cambria Math" panose="02040503050406030204" pitchFamily="18" charset="0"/>
                      </a:rPr>
                      <m:t>𝑡</m:t>
                    </m:r>
                  </m:oMath>
                </a14:m>
                <a:r>
                  <a:rPr lang="en-US" sz="1400" dirty="0"/>
                  <a:t>” views: </a:t>
                </a:r>
                <a14:m>
                  <m:oMath xmlns:m="http://schemas.openxmlformats.org/officeDocument/2006/math">
                    <m:r>
                      <a:rPr lang="en-US" sz="1400" i="1" dirty="0">
                        <a:latin typeface="Cambria Math" panose="02040503050406030204" pitchFamily="18" charset="0"/>
                      </a:rPr>
                      <m:t>2, 7, …, </m:t>
                    </m:r>
                    <m:r>
                      <a:rPr lang="en-US" sz="1400" i="1" dirty="0">
                        <a:latin typeface="Cambria Math" panose="02040503050406030204" pitchFamily="18" charset="0"/>
                      </a:rPr>
                      <m:t>𝑛</m:t>
                    </m:r>
                  </m:oMath>
                </a14:m>
                <a:endParaRPr lang="en-US" sz="1400" baseline="-25000" dirty="0"/>
              </a:p>
            </p:txBody>
          </p:sp>
        </mc:Choice>
        <mc:Fallback xmlns="">
          <p:sp>
            <p:nvSpPr>
              <p:cNvPr id="138" name="TextBox 137">
                <a:extLst>
                  <a:ext uri="{FF2B5EF4-FFF2-40B4-BE49-F238E27FC236}">
                    <a16:creationId xmlns:a16="http://schemas.microsoft.com/office/drawing/2014/main" id="{B2CD3769-F829-CD4A-3C5A-F1346304CD1B}"/>
                  </a:ext>
                </a:extLst>
              </p:cNvPr>
              <p:cNvSpPr txBox="1">
                <a:spLocks noRot="1" noChangeAspect="1" noMove="1" noResize="1" noEditPoints="1" noAdjustHandles="1" noChangeArrowheads="1" noChangeShapeType="1" noTextEdit="1"/>
              </p:cNvSpPr>
              <p:nvPr/>
            </p:nvSpPr>
            <p:spPr>
              <a:xfrm>
                <a:off x="4643257" y="5341598"/>
                <a:ext cx="2093137" cy="307777"/>
              </a:xfrm>
              <a:prstGeom prst="rect">
                <a:avLst/>
              </a:prstGeom>
              <a:blipFill>
                <a:blip r:embed="rId18"/>
                <a:stretch>
                  <a:fillRect l="-1205" t="-4000" b="-20000"/>
                </a:stretch>
              </a:blipFill>
            </p:spPr>
            <p:txBody>
              <a:bodyPr/>
              <a:lstStyle/>
              <a:p>
                <a:r>
                  <a:rPr lang="en-US">
                    <a:noFill/>
                  </a:rPr>
                  <a:t> </a:t>
                </a:r>
              </a:p>
            </p:txBody>
          </p:sp>
        </mc:Fallback>
      </mc:AlternateContent>
      <p:cxnSp>
        <p:nvCxnSpPr>
          <p:cNvPr id="139" name="Straight Arrow Connector 138">
            <a:extLst>
              <a:ext uri="{FF2B5EF4-FFF2-40B4-BE49-F238E27FC236}">
                <a16:creationId xmlns:a16="http://schemas.microsoft.com/office/drawing/2014/main" id="{93779F09-330C-EC38-6961-3EF3FF8B8E2A}"/>
              </a:ext>
            </a:extLst>
          </p:cNvPr>
          <p:cNvCxnSpPr>
            <a:cxnSpLocks/>
          </p:cNvCxnSpPr>
          <p:nvPr/>
        </p:nvCxnSpPr>
        <p:spPr>
          <a:xfrm flipH="1">
            <a:off x="3054049" y="6319198"/>
            <a:ext cx="55103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2" name="Rounded Rectangle 141">
            <a:extLst>
              <a:ext uri="{FF2B5EF4-FFF2-40B4-BE49-F238E27FC236}">
                <a16:creationId xmlns:a16="http://schemas.microsoft.com/office/drawing/2014/main" id="{2189974F-1FCF-BCA5-08F2-CF529C56DA26}"/>
              </a:ext>
            </a:extLst>
          </p:cNvPr>
          <p:cNvSpPr/>
          <p:nvPr/>
        </p:nvSpPr>
        <p:spPr>
          <a:xfrm>
            <a:off x="65260" y="5495486"/>
            <a:ext cx="2908491" cy="108277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Perform consistency checks of: </a:t>
            </a:r>
          </a:p>
          <a:p>
            <a:pPr marL="342900" indent="-342900">
              <a:buFont typeface="+mj-lt"/>
              <a:buAutoNum type="arabicPeriod"/>
            </a:pPr>
            <a:r>
              <a:rPr lang="en-US" sz="1400" dirty="0">
                <a:solidFill>
                  <a:schemeClr val="tx1"/>
                </a:solidFill>
              </a:rPr>
              <a:t>Commitments</a:t>
            </a:r>
          </a:p>
          <a:p>
            <a:pPr marL="342900" indent="-342900">
              <a:buFont typeface="+mj-lt"/>
              <a:buAutoNum type="arabicPeriod"/>
            </a:pPr>
            <a:r>
              <a:rPr lang="en-US" sz="1400" dirty="0">
                <a:solidFill>
                  <a:schemeClr val="tx1"/>
                </a:solidFill>
              </a:rPr>
              <a:t>VSS Shares (after decryption)</a:t>
            </a:r>
          </a:p>
          <a:p>
            <a:pPr marL="342900" indent="-342900">
              <a:buFont typeface="+mj-lt"/>
              <a:buAutoNum type="arabicPeriod"/>
            </a:pPr>
            <a:r>
              <a:rPr lang="en-US" sz="1400" dirty="0">
                <a:solidFill>
                  <a:schemeClr val="tx1"/>
                </a:solidFill>
              </a:rPr>
              <a:t>MPC Views (after decryption)</a:t>
            </a:r>
          </a:p>
        </p:txBody>
      </p:sp>
      <mc:AlternateContent xmlns:mc="http://schemas.openxmlformats.org/markup-compatibility/2006" xmlns:a14="http://schemas.microsoft.com/office/drawing/2010/main">
        <mc:Choice Requires="a14">
          <p:sp>
            <p:nvSpPr>
              <p:cNvPr id="144" name="Rounded Rectangle 143">
                <a:extLst>
                  <a:ext uri="{FF2B5EF4-FFF2-40B4-BE49-F238E27FC236}">
                    <a16:creationId xmlns:a16="http://schemas.microsoft.com/office/drawing/2014/main" id="{064690D5-8CB1-D7C0-698D-3159C8E5F167}"/>
                  </a:ext>
                </a:extLst>
              </p:cNvPr>
              <p:cNvSpPr/>
              <p:nvPr/>
            </p:nvSpPr>
            <p:spPr>
              <a:xfrm>
                <a:off x="3396853" y="5906802"/>
                <a:ext cx="304290" cy="30777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tx1"/>
                              </a:solidFill>
                              <a:latin typeface="Cambria Math" panose="02040503050406030204" pitchFamily="18" charset="0"/>
                            </a:rPr>
                          </m:ctrlPr>
                        </m:sSubSupPr>
                        <m:e>
                          <m:r>
                            <a:rPr lang="en-US" sz="1400" b="0" i="1" dirty="0" smtClean="0">
                              <a:solidFill>
                                <a:schemeClr val="tx1"/>
                              </a:solidFill>
                              <a:latin typeface="Cambria Math" panose="02040503050406030204" pitchFamily="18" charset="0"/>
                            </a:rPr>
                            <m:t>𝑐𝑡</m:t>
                          </m:r>
                        </m:e>
                        <m:sub>
                          <m:r>
                            <a:rPr lang="en-US" sz="1400" b="0" i="1" dirty="0" smtClean="0">
                              <a:solidFill>
                                <a:schemeClr val="tx1"/>
                              </a:solidFill>
                              <a:latin typeface="Cambria Math" panose="02040503050406030204" pitchFamily="18" charset="0"/>
                            </a:rPr>
                            <m:t>𝐸</m:t>
                          </m:r>
                        </m:sub>
                        <m:sup>
                          <m:r>
                            <a:rPr lang="en-US" sz="1400" b="0" i="1" dirty="0" smtClean="0">
                              <a:solidFill>
                                <a:schemeClr val="tx1"/>
                              </a:solidFill>
                              <a:latin typeface="Cambria Math" panose="02040503050406030204" pitchFamily="18" charset="0"/>
                            </a:rPr>
                            <m:t>2</m:t>
                          </m:r>
                        </m:sup>
                      </m:sSubSup>
                    </m:oMath>
                  </m:oMathPara>
                </a14:m>
                <a:endParaRPr lang="en-US" sz="1400" baseline="-25000" dirty="0">
                  <a:solidFill>
                    <a:schemeClr val="tx1"/>
                  </a:solidFill>
                </a:endParaRPr>
              </a:p>
            </p:txBody>
          </p:sp>
        </mc:Choice>
        <mc:Fallback xmlns="">
          <p:sp>
            <p:nvSpPr>
              <p:cNvPr id="144" name="Rounded Rectangle 143">
                <a:extLst>
                  <a:ext uri="{FF2B5EF4-FFF2-40B4-BE49-F238E27FC236}">
                    <a16:creationId xmlns:a16="http://schemas.microsoft.com/office/drawing/2014/main" id="{064690D5-8CB1-D7C0-698D-3159C8E5F167}"/>
                  </a:ext>
                </a:extLst>
              </p:cNvPr>
              <p:cNvSpPr>
                <a:spLocks noRot="1" noChangeAspect="1" noMove="1" noResize="1" noEditPoints="1" noAdjustHandles="1" noChangeArrowheads="1" noChangeShapeType="1" noTextEdit="1"/>
              </p:cNvSpPr>
              <p:nvPr/>
            </p:nvSpPr>
            <p:spPr>
              <a:xfrm>
                <a:off x="3396853" y="5906802"/>
                <a:ext cx="304290" cy="307777"/>
              </a:xfrm>
              <a:prstGeom prst="roundRect">
                <a:avLst/>
              </a:prstGeom>
              <a:blipFill>
                <a:blip r:embed="rId19"/>
                <a:stretch>
                  <a:fillRect l="-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Rounded Rectangle 144">
                <a:extLst>
                  <a:ext uri="{FF2B5EF4-FFF2-40B4-BE49-F238E27FC236}">
                    <a16:creationId xmlns:a16="http://schemas.microsoft.com/office/drawing/2014/main" id="{122EEE8E-A9AF-6A3C-CDED-E8A3E580A5D3}"/>
                  </a:ext>
                </a:extLst>
              </p:cNvPr>
              <p:cNvSpPr/>
              <p:nvPr/>
            </p:nvSpPr>
            <p:spPr>
              <a:xfrm>
                <a:off x="3813977" y="5914025"/>
                <a:ext cx="304290" cy="30777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tx1"/>
                              </a:solidFill>
                              <a:latin typeface="Cambria Math" panose="02040503050406030204" pitchFamily="18" charset="0"/>
                            </a:rPr>
                          </m:ctrlPr>
                        </m:sSubSupPr>
                        <m:e>
                          <m:r>
                            <a:rPr lang="en-US" sz="1400" b="0" i="1" dirty="0" smtClean="0">
                              <a:solidFill>
                                <a:schemeClr val="tx1"/>
                              </a:solidFill>
                              <a:latin typeface="Cambria Math" panose="02040503050406030204" pitchFamily="18" charset="0"/>
                            </a:rPr>
                            <m:t>𝑐𝑡</m:t>
                          </m:r>
                        </m:e>
                        <m:sub>
                          <m:r>
                            <a:rPr lang="en-US" sz="1400" b="0" i="1" dirty="0" smtClean="0">
                              <a:solidFill>
                                <a:schemeClr val="tx1"/>
                              </a:solidFill>
                              <a:latin typeface="Cambria Math" panose="02040503050406030204" pitchFamily="18" charset="0"/>
                            </a:rPr>
                            <m:t>𝐸</m:t>
                          </m:r>
                        </m:sub>
                        <m:sup>
                          <m:r>
                            <a:rPr lang="en-US" sz="1400" b="0" i="1" dirty="0" smtClean="0">
                              <a:solidFill>
                                <a:schemeClr val="tx1"/>
                              </a:solidFill>
                              <a:latin typeface="Cambria Math" panose="02040503050406030204" pitchFamily="18" charset="0"/>
                            </a:rPr>
                            <m:t>7</m:t>
                          </m:r>
                        </m:sup>
                      </m:sSubSup>
                    </m:oMath>
                  </m:oMathPara>
                </a14:m>
                <a:endParaRPr lang="en-US" sz="1400" baseline="-25000" dirty="0">
                  <a:solidFill>
                    <a:schemeClr val="tx1"/>
                  </a:solidFill>
                </a:endParaRPr>
              </a:p>
            </p:txBody>
          </p:sp>
        </mc:Choice>
        <mc:Fallback xmlns="">
          <p:sp>
            <p:nvSpPr>
              <p:cNvPr id="145" name="Rounded Rectangle 144">
                <a:extLst>
                  <a:ext uri="{FF2B5EF4-FFF2-40B4-BE49-F238E27FC236}">
                    <a16:creationId xmlns:a16="http://schemas.microsoft.com/office/drawing/2014/main" id="{122EEE8E-A9AF-6A3C-CDED-E8A3E580A5D3}"/>
                  </a:ext>
                </a:extLst>
              </p:cNvPr>
              <p:cNvSpPr>
                <a:spLocks noRot="1" noChangeAspect="1" noMove="1" noResize="1" noEditPoints="1" noAdjustHandles="1" noChangeArrowheads="1" noChangeShapeType="1" noTextEdit="1"/>
              </p:cNvSpPr>
              <p:nvPr/>
            </p:nvSpPr>
            <p:spPr>
              <a:xfrm>
                <a:off x="3813977" y="5914025"/>
                <a:ext cx="304290" cy="307777"/>
              </a:xfrm>
              <a:prstGeom prst="roundRect">
                <a:avLst/>
              </a:prstGeom>
              <a:blipFill>
                <a:blip r:embed="rId20"/>
                <a:stretch>
                  <a:fillRect l="-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ounded Rectangle 145">
                <a:extLst>
                  <a:ext uri="{FF2B5EF4-FFF2-40B4-BE49-F238E27FC236}">
                    <a16:creationId xmlns:a16="http://schemas.microsoft.com/office/drawing/2014/main" id="{FDCABF73-AAB3-E00D-4442-43F9F4D200B5}"/>
                  </a:ext>
                </a:extLst>
              </p:cNvPr>
              <p:cNvSpPr/>
              <p:nvPr/>
            </p:nvSpPr>
            <p:spPr>
              <a:xfrm>
                <a:off x="4497917" y="5914025"/>
                <a:ext cx="304290" cy="30777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tx1"/>
                              </a:solidFill>
                              <a:latin typeface="Cambria Math" panose="02040503050406030204" pitchFamily="18" charset="0"/>
                            </a:rPr>
                          </m:ctrlPr>
                        </m:sSubSupPr>
                        <m:e>
                          <m:r>
                            <a:rPr lang="en-US" sz="1400" b="0" i="1" dirty="0" smtClean="0">
                              <a:solidFill>
                                <a:schemeClr val="tx1"/>
                              </a:solidFill>
                              <a:latin typeface="Cambria Math" panose="02040503050406030204" pitchFamily="18" charset="0"/>
                            </a:rPr>
                            <m:t>𝑐𝑡</m:t>
                          </m:r>
                        </m:e>
                        <m:sub>
                          <m:r>
                            <a:rPr lang="en-US" sz="1400" b="0" i="1" dirty="0" smtClean="0">
                              <a:solidFill>
                                <a:schemeClr val="tx1"/>
                              </a:solidFill>
                              <a:latin typeface="Cambria Math" panose="02040503050406030204" pitchFamily="18" charset="0"/>
                            </a:rPr>
                            <m:t>𝐸</m:t>
                          </m:r>
                        </m:sub>
                        <m:sup>
                          <m:r>
                            <a:rPr lang="en-US" sz="1400" b="0" i="1" dirty="0" smtClean="0">
                              <a:solidFill>
                                <a:schemeClr val="tx1"/>
                              </a:solidFill>
                              <a:latin typeface="Cambria Math" panose="02040503050406030204" pitchFamily="18" charset="0"/>
                            </a:rPr>
                            <m:t>𝑛</m:t>
                          </m:r>
                        </m:sup>
                      </m:sSubSup>
                    </m:oMath>
                  </m:oMathPara>
                </a14:m>
                <a:endParaRPr lang="en-US" sz="1400" baseline="-25000" dirty="0">
                  <a:solidFill>
                    <a:schemeClr val="tx1"/>
                  </a:solidFill>
                </a:endParaRPr>
              </a:p>
            </p:txBody>
          </p:sp>
        </mc:Choice>
        <mc:Fallback xmlns="">
          <p:sp>
            <p:nvSpPr>
              <p:cNvPr id="146" name="Rounded Rectangle 145">
                <a:extLst>
                  <a:ext uri="{FF2B5EF4-FFF2-40B4-BE49-F238E27FC236}">
                    <a16:creationId xmlns:a16="http://schemas.microsoft.com/office/drawing/2014/main" id="{FDCABF73-AAB3-E00D-4442-43F9F4D200B5}"/>
                  </a:ext>
                </a:extLst>
              </p:cNvPr>
              <p:cNvSpPr>
                <a:spLocks noRot="1" noChangeAspect="1" noMove="1" noResize="1" noEditPoints="1" noAdjustHandles="1" noChangeArrowheads="1" noChangeShapeType="1" noTextEdit="1"/>
              </p:cNvSpPr>
              <p:nvPr/>
            </p:nvSpPr>
            <p:spPr>
              <a:xfrm>
                <a:off x="4497917" y="5914025"/>
                <a:ext cx="304290" cy="307777"/>
              </a:xfrm>
              <a:prstGeom prst="roundRect">
                <a:avLst/>
              </a:prstGeom>
              <a:blipFill>
                <a:blip r:embed="rId21"/>
                <a:stretch>
                  <a:fillRect l="-11111"/>
                </a:stretch>
              </a:blipFill>
            </p:spPr>
            <p:txBody>
              <a:bodyPr/>
              <a:lstStyle/>
              <a:p>
                <a:r>
                  <a:rPr lang="en-US">
                    <a:noFill/>
                  </a:rPr>
                  <a:t> </a:t>
                </a:r>
              </a:p>
            </p:txBody>
          </p:sp>
        </mc:Fallback>
      </mc:AlternateContent>
      <p:sp>
        <p:nvSpPr>
          <p:cNvPr id="147" name="TextBox 146">
            <a:extLst>
              <a:ext uri="{FF2B5EF4-FFF2-40B4-BE49-F238E27FC236}">
                <a16:creationId xmlns:a16="http://schemas.microsoft.com/office/drawing/2014/main" id="{2D0A7DF7-3F6D-5B14-CC5B-2BC727783E2A}"/>
              </a:ext>
            </a:extLst>
          </p:cNvPr>
          <p:cNvSpPr txBox="1"/>
          <p:nvPr/>
        </p:nvSpPr>
        <p:spPr>
          <a:xfrm flipH="1">
            <a:off x="4144416" y="5866832"/>
            <a:ext cx="245629" cy="307777"/>
          </a:xfrm>
          <a:prstGeom prst="rect">
            <a:avLst/>
          </a:prstGeom>
          <a:noFill/>
        </p:spPr>
        <p:txBody>
          <a:bodyPr wrap="square" rtlCol="0">
            <a:spAutoFit/>
          </a:bodyPr>
          <a:lstStyle/>
          <a:p>
            <a:r>
              <a:rPr lang="en-US" sz="1400" dirty="0"/>
              <a:t>…</a:t>
            </a:r>
          </a:p>
        </p:txBody>
      </p:sp>
      <mc:AlternateContent xmlns:mc="http://schemas.openxmlformats.org/markup-compatibility/2006">
        <mc:Choice xmlns:a14="http://schemas.microsoft.com/office/drawing/2010/main" Requires="a14">
          <p:sp>
            <p:nvSpPr>
              <p:cNvPr id="149" name="Rounded Rectangle 148">
                <a:extLst>
                  <a:ext uri="{FF2B5EF4-FFF2-40B4-BE49-F238E27FC236}">
                    <a16:creationId xmlns:a16="http://schemas.microsoft.com/office/drawing/2014/main" id="{96BA05CE-EE61-C3A3-AE09-26EDF28B070B}"/>
                  </a:ext>
                </a:extLst>
              </p:cNvPr>
              <p:cNvSpPr/>
              <p:nvPr/>
            </p:nvSpPr>
            <p:spPr>
              <a:xfrm>
                <a:off x="4950314" y="5914026"/>
                <a:ext cx="304290" cy="30777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bg1"/>
                              </a:solidFill>
                              <a:latin typeface="Cambria Math" panose="02040503050406030204" pitchFamily="18" charset="0"/>
                            </a:rPr>
                          </m:ctrlPr>
                        </m:sSubSupPr>
                        <m:e>
                          <m:r>
                            <a:rPr lang="en-US" sz="1400" b="0" i="1" dirty="0" smtClean="0">
                              <a:solidFill>
                                <a:schemeClr val="bg1"/>
                              </a:solidFill>
                              <a:latin typeface="Cambria Math" panose="02040503050406030204" pitchFamily="18" charset="0"/>
                            </a:rPr>
                            <m:t>𝑐𝑡</m:t>
                          </m:r>
                        </m:e>
                        <m:sub>
                          <m:r>
                            <a:rPr lang="en-US" sz="1400" b="0" i="1" dirty="0" smtClean="0">
                              <a:solidFill>
                                <a:schemeClr val="bg1"/>
                              </a:solidFill>
                              <a:latin typeface="Cambria Math" panose="02040503050406030204" pitchFamily="18" charset="0"/>
                              <a:ea typeface="Cambria Math" panose="02040503050406030204" pitchFamily="18" charset="0"/>
                            </a:rPr>
                            <m:t>𝜋</m:t>
                          </m:r>
                        </m:sub>
                        <m:sup>
                          <m:r>
                            <a:rPr lang="en-US" sz="1400" b="0" i="1" dirty="0" smtClean="0">
                              <a:solidFill>
                                <a:schemeClr val="bg1"/>
                              </a:solidFill>
                              <a:latin typeface="Cambria Math" panose="02040503050406030204" pitchFamily="18" charset="0"/>
                            </a:rPr>
                            <m:t>2</m:t>
                          </m:r>
                        </m:sup>
                      </m:sSubSup>
                    </m:oMath>
                  </m:oMathPara>
                </a14:m>
                <a:endParaRPr lang="en-US" sz="1400" baseline="-25000" dirty="0">
                  <a:solidFill>
                    <a:schemeClr val="bg1"/>
                  </a:solidFill>
                </a:endParaRPr>
              </a:p>
            </p:txBody>
          </p:sp>
        </mc:Choice>
        <mc:Fallback>
          <p:sp>
            <p:nvSpPr>
              <p:cNvPr id="149" name="Rounded Rectangle 148">
                <a:extLst>
                  <a:ext uri="{FF2B5EF4-FFF2-40B4-BE49-F238E27FC236}">
                    <a16:creationId xmlns:a16="http://schemas.microsoft.com/office/drawing/2014/main" id="{96BA05CE-EE61-C3A3-AE09-26EDF28B070B}"/>
                  </a:ext>
                </a:extLst>
              </p:cNvPr>
              <p:cNvSpPr>
                <a:spLocks noRot="1" noChangeAspect="1" noMove="1" noResize="1" noEditPoints="1" noAdjustHandles="1" noChangeArrowheads="1" noChangeShapeType="1" noTextEdit="1"/>
              </p:cNvSpPr>
              <p:nvPr/>
            </p:nvSpPr>
            <p:spPr>
              <a:xfrm>
                <a:off x="4950314" y="5914026"/>
                <a:ext cx="304290" cy="307776"/>
              </a:xfrm>
              <a:prstGeom prst="roundRect">
                <a:avLst/>
              </a:prstGeom>
              <a:blipFill>
                <a:blip r:embed="rId22"/>
                <a:stretch>
                  <a:fillRect l="-11538"/>
                </a:stretch>
              </a:blipFill>
            </p:spPr>
            <p:txBody>
              <a:bodyPr/>
              <a:lstStyle/>
              <a:p>
                <a:r>
                  <a:rPr lang="en-US">
                    <a:noFill/>
                  </a:rPr>
                  <a:t> </a:t>
                </a:r>
              </a:p>
            </p:txBody>
          </p:sp>
        </mc:Fallback>
      </mc:AlternateContent>
      <p:sp>
        <p:nvSpPr>
          <p:cNvPr id="152" name="Rounded Rectangle 151">
            <a:extLst>
              <a:ext uri="{FF2B5EF4-FFF2-40B4-BE49-F238E27FC236}">
                <a16:creationId xmlns:a16="http://schemas.microsoft.com/office/drawing/2014/main" id="{DB5F8F92-C16E-62BD-5A07-19F6470DC8F8}"/>
              </a:ext>
            </a:extLst>
          </p:cNvPr>
          <p:cNvSpPr/>
          <p:nvPr/>
        </p:nvSpPr>
        <p:spPr>
          <a:xfrm>
            <a:off x="9140459" y="5876646"/>
            <a:ext cx="2562965" cy="452363"/>
          </a:xfrm>
          <a:prstGeom prst="round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t>Several other nuances ... read paper for details!</a:t>
            </a:r>
          </a:p>
        </p:txBody>
      </p:sp>
      <mc:AlternateContent xmlns:mc="http://schemas.openxmlformats.org/markup-compatibility/2006">
        <mc:Choice xmlns:a14="http://schemas.microsoft.com/office/drawing/2010/main" Requires="a14">
          <p:sp>
            <p:nvSpPr>
              <p:cNvPr id="153" name="Rounded Rectangle 152">
                <a:extLst>
                  <a:ext uri="{FF2B5EF4-FFF2-40B4-BE49-F238E27FC236}">
                    <a16:creationId xmlns:a16="http://schemas.microsoft.com/office/drawing/2014/main" id="{8C539A0E-73F4-AE9E-F705-3526746E8393}"/>
                  </a:ext>
                </a:extLst>
              </p:cNvPr>
              <p:cNvSpPr/>
              <p:nvPr/>
            </p:nvSpPr>
            <p:spPr>
              <a:xfrm>
                <a:off x="5402711" y="5914026"/>
                <a:ext cx="304290" cy="30777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bg1"/>
                              </a:solidFill>
                              <a:latin typeface="Cambria Math" panose="02040503050406030204" pitchFamily="18" charset="0"/>
                            </a:rPr>
                          </m:ctrlPr>
                        </m:sSubSupPr>
                        <m:e>
                          <m:r>
                            <a:rPr lang="en-US" sz="1400" b="0" i="1" dirty="0" smtClean="0">
                              <a:solidFill>
                                <a:schemeClr val="bg1"/>
                              </a:solidFill>
                              <a:latin typeface="Cambria Math" panose="02040503050406030204" pitchFamily="18" charset="0"/>
                            </a:rPr>
                            <m:t>𝑐𝑡</m:t>
                          </m:r>
                        </m:e>
                        <m:sub>
                          <m:r>
                            <a:rPr lang="en-US" sz="1400" b="0" i="1" dirty="0" smtClean="0">
                              <a:solidFill>
                                <a:schemeClr val="bg1"/>
                              </a:solidFill>
                              <a:latin typeface="Cambria Math" panose="02040503050406030204" pitchFamily="18" charset="0"/>
                              <a:ea typeface="Cambria Math" panose="02040503050406030204" pitchFamily="18" charset="0"/>
                            </a:rPr>
                            <m:t>𝜋</m:t>
                          </m:r>
                        </m:sub>
                        <m:sup>
                          <m:r>
                            <a:rPr lang="en-US" sz="1400" b="0" i="1" dirty="0" smtClean="0">
                              <a:solidFill>
                                <a:schemeClr val="bg1"/>
                              </a:solidFill>
                              <a:latin typeface="Cambria Math" panose="02040503050406030204" pitchFamily="18" charset="0"/>
                            </a:rPr>
                            <m:t>7</m:t>
                          </m:r>
                        </m:sup>
                      </m:sSubSup>
                    </m:oMath>
                  </m:oMathPara>
                </a14:m>
                <a:endParaRPr lang="en-US" sz="1400" baseline="-25000" dirty="0">
                  <a:solidFill>
                    <a:schemeClr val="bg1"/>
                  </a:solidFill>
                </a:endParaRPr>
              </a:p>
            </p:txBody>
          </p:sp>
        </mc:Choice>
        <mc:Fallback>
          <p:sp>
            <p:nvSpPr>
              <p:cNvPr id="153" name="Rounded Rectangle 152">
                <a:extLst>
                  <a:ext uri="{FF2B5EF4-FFF2-40B4-BE49-F238E27FC236}">
                    <a16:creationId xmlns:a16="http://schemas.microsoft.com/office/drawing/2014/main" id="{8C539A0E-73F4-AE9E-F705-3526746E8393}"/>
                  </a:ext>
                </a:extLst>
              </p:cNvPr>
              <p:cNvSpPr>
                <a:spLocks noRot="1" noChangeAspect="1" noMove="1" noResize="1" noEditPoints="1" noAdjustHandles="1" noChangeArrowheads="1" noChangeShapeType="1" noTextEdit="1"/>
              </p:cNvSpPr>
              <p:nvPr/>
            </p:nvSpPr>
            <p:spPr>
              <a:xfrm>
                <a:off x="5402711" y="5914026"/>
                <a:ext cx="304290" cy="307776"/>
              </a:xfrm>
              <a:prstGeom prst="roundRect">
                <a:avLst/>
              </a:prstGeom>
              <a:blipFill>
                <a:blip r:embed="rId23"/>
                <a:stretch>
                  <a:fillRect l="-74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4" name="Rounded Rectangle 153">
                <a:extLst>
                  <a:ext uri="{FF2B5EF4-FFF2-40B4-BE49-F238E27FC236}">
                    <a16:creationId xmlns:a16="http://schemas.microsoft.com/office/drawing/2014/main" id="{DBB39523-36A1-1547-E04B-59E87A08E21B}"/>
                  </a:ext>
                </a:extLst>
              </p:cNvPr>
              <p:cNvSpPr/>
              <p:nvPr/>
            </p:nvSpPr>
            <p:spPr>
              <a:xfrm>
                <a:off x="6150681" y="5914026"/>
                <a:ext cx="304290" cy="30777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b="0" i="1" dirty="0" smtClean="0">
                              <a:solidFill>
                                <a:schemeClr val="bg1"/>
                              </a:solidFill>
                              <a:latin typeface="Cambria Math" panose="02040503050406030204" pitchFamily="18" charset="0"/>
                            </a:rPr>
                          </m:ctrlPr>
                        </m:sSubSupPr>
                        <m:e>
                          <m:r>
                            <a:rPr lang="en-US" sz="1400" b="0" i="1" dirty="0" smtClean="0">
                              <a:solidFill>
                                <a:schemeClr val="bg1"/>
                              </a:solidFill>
                              <a:latin typeface="Cambria Math" panose="02040503050406030204" pitchFamily="18" charset="0"/>
                            </a:rPr>
                            <m:t>𝑐𝑡</m:t>
                          </m:r>
                        </m:e>
                        <m:sub>
                          <m:r>
                            <a:rPr lang="en-US" sz="1400" b="0" i="1" dirty="0" smtClean="0">
                              <a:solidFill>
                                <a:schemeClr val="bg1"/>
                              </a:solidFill>
                              <a:latin typeface="Cambria Math" panose="02040503050406030204" pitchFamily="18" charset="0"/>
                              <a:ea typeface="Cambria Math" panose="02040503050406030204" pitchFamily="18" charset="0"/>
                            </a:rPr>
                            <m:t>𝜋</m:t>
                          </m:r>
                        </m:sub>
                        <m:sup>
                          <m:r>
                            <a:rPr lang="en-US" sz="1400" b="0" i="1" dirty="0" smtClean="0">
                              <a:solidFill>
                                <a:schemeClr val="bg1"/>
                              </a:solidFill>
                              <a:latin typeface="Cambria Math" panose="02040503050406030204" pitchFamily="18" charset="0"/>
                            </a:rPr>
                            <m:t>𝑛</m:t>
                          </m:r>
                        </m:sup>
                      </m:sSubSup>
                    </m:oMath>
                  </m:oMathPara>
                </a14:m>
                <a:endParaRPr lang="en-US" sz="1400" baseline="-25000" dirty="0">
                  <a:solidFill>
                    <a:schemeClr val="bg1"/>
                  </a:solidFill>
                </a:endParaRPr>
              </a:p>
            </p:txBody>
          </p:sp>
        </mc:Choice>
        <mc:Fallback>
          <p:sp>
            <p:nvSpPr>
              <p:cNvPr id="154" name="Rounded Rectangle 153">
                <a:extLst>
                  <a:ext uri="{FF2B5EF4-FFF2-40B4-BE49-F238E27FC236}">
                    <a16:creationId xmlns:a16="http://schemas.microsoft.com/office/drawing/2014/main" id="{DBB39523-36A1-1547-E04B-59E87A08E21B}"/>
                  </a:ext>
                </a:extLst>
              </p:cNvPr>
              <p:cNvSpPr>
                <a:spLocks noRot="1" noChangeAspect="1" noMove="1" noResize="1" noEditPoints="1" noAdjustHandles="1" noChangeArrowheads="1" noChangeShapeType="1" noTextEdit="1"/>
              </p:cNvSpPr>
              <p:nvPr/>
            </p:nvSpPr>
            <p:spPr>
              <a:xfrm>
                <a:off x="6150681" y="5914026"/>
                <a:ext cx="304290" cy="307776"/>
              </a:xfrm>
              <a:prstGeom prst="roundRect">
                <a:avLst/>
              </a:prstGeom>
              <a:blipFill>
                <a:blip r:embed="rId24"/>
                <a:stretch>
                  <a:fillRect l="-11111"/>
                </a:stretch>
              </a:blipFill>
            </p:spPr>
            <p:txBody>
              <a:bodyPr/>
              <a:lstStyle/>
              <a:p>
                <a:r>
                  <a:rPr lang="en-US">
                    <a:noFill/>
                  </a:rPr>
                  <a:t> </a:t>
                </a:r>
              </a:p>
            </p:txBody>
          </p:sp>
        </mc:Fallback>
      </mc:AlternateContent>
      <p:sp>
        <p:nvSpPr>
          <p:cNvPr id="155" name="TextBox 154">
            <a:extLst>
              <a:ext uri="{FF2B5EF4-FFF2-40B4-BE49-F238E27FC236}">
                <a16:creationId xmlns:a16="http://schemas.microsoft.com/office/drawing/2014/main" id="{38B667DA-4056-EB73-AAD8-105DCE7AEA46}"/>
              </a:ext>
            </a:extLst>
          </p:cNvPr>
          <p:cNvSpPr txBox="1"/>
          <p:nvPr/>
        </p:nvSpPr>
        <p:spPr>
          <a:xfrm>
            <a:off x="5759062" y="5876647"/>
            <a:ext cx="396321" cy="307777"/>
          </a:xfrm>
          <a:prstGeom prst="rect">
            <a:avLst/>
          </a:prstGeom>
          <a:noFill/>
        </p:spPr>
        <p:txBody>
          <a:bodyPr wrap="square" rtlCol="0">
            <a:spAutoFit/>
          </a:bodyPr>
          <a:lstStyle/>
          <a:p>
            <a:r>
              <a:rPr lang="en-US" sz="1400" dirty="0"/>
              <a:t>…</a:t>
            </a:r>
          </a:p>
        </p:txBody>
      </p:sp>
      <mc:AlternateContent xmlns:mc="http://schemas.openxmlformats.org/markup-compatibility/2006" xmlns:a14="http://schemas.microsoft.com/office/drawing/2010/main">
        <mc:Choice Requires="a14">
          <p:sp>
            <p:nvSpPr>
              <p:cNvPr id="163" name="Rounded Rectangle 162">
                <a:extLst>
                  <a:ext uri="{FF2B5EF4-FFF2-40B4-BE49-F238E27FC236}">
                    <a16:creationId xmlns:a16="http://schemas.microsoft.com/office/drawing/2014/main" id="{017D4BC7-A1CD-3876-D40A-CBDB58A9CA59}"/>
                  </a:ext>
                </a:extLst>
              </p:cNvPr>
              <p:cNvSpPr/>
              <p:nvPr/>
            </p:nvSpPr>
            <p:spPr>
              <a:xfrm>
                <a:off x="6686565" y="5922151"/>
                <a:ext cx="372221" cy="31084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b="0" i="1" dirty="0" smtClean="0">
                              <a:latin typeface="Cambria Math" panose="02040503050406030204" pitchFamily="18" charset="0"/>
                            </a:rPr>
                            <m:t>𝑉</m:t>
                          </m:r>
                        </m:sub>
                        <m:sup>
                          <m:r>
                            <a:rPr lang="en-US" sz="1400" b="0" i="1" dirty="0" smtClean="0">
                              <a:latin typeface="Cambria Math" panose="02040503050406030204" pitchFamily="18" charset="0"/>
                            </a:rPr>
                            <m:t>2</m:t>
                          </m:r>
                        </m:sup>
                      </m:sSubSup>
                    </m:oMath>
                  </m:oMathPara>
                </a14:m>
                <a:endParaRPr lang="en-US" sz="1400" baseline="-25000" dirty="0"/>
              </a:p>
            </p:txBody>
          </p:sp>
        </mc:Choice>
        <mc:Fallback xmlns="">
          <p:sp>
            <p:nvSpPr>
              <p:cNvPr id="163" name="Rounded Rectangle 162">
                <a:extLst>
                  <a:ext uri="{FF2B5EF4-FFF2-40B4-BE49-F238E27FC236}">
                    <a16:creationId xmlns:a16="http://schemas.microsoft.com/office/drawing/2014/main" id="{017D4BC7-A1CD-3876-D40A-CBDB58A9CA59}"/>
                  </a:ext>
                </a:extLst>
              </p:cNvPr>
              <p:cNvSpPr>
                <a:spLocks noRot="1" noChangeAspect="1" noMove="1" noResize="1" noEditPoints="1" noAdjustHandles="1" noChangeArrowheads="1" noChangeShapeType="1" noTextEdit="1"/>
              </p:cNvSpPr>
              <p:nvPr/>
            </p:nvSpPr>
            <p:spPr>
              <a:xfrm>
                <a:off x="6686565" y="5922151"/>
                <a:ext cx="372221" cy="310848"/>
              </a:xfrm>
              <a:prstGeom prst="round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4" name="Rounded Rectangle 163">
                <a:extLst>
                  <a:ext uri="{FF2B5EF4-FFF2-40B4-BE49-F238E27FC236}">
                    <a16:creationId xmlns:a16="http://schemas.microsoft.com/office/drawing/2014/main" id="{458BB787-D03F-3357-7BD4-1160FAADCFAB}"/>
                  </a:ext>
                </a:extLst>
              </p:cNvPr>
              <p:cNvSpPr/>
              <p:nvPr/>
            </p:nvSpPr>
            <p:spPr>
              <a:xfrm>
                <a:off x="7187467" y="5910972"/>
                <a:ext cx="366075" cy="31083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7</m:t>
                          </m:r>
                        </m:sup>
                      </m:sSubSup>
                    </m:oMath>
                  </m:oMathPara>
                </a14:m>
                <a:endParaRPr lang="en-US" sz="1400" baseline="-25000" dirty="0"/>
              </a:p>
            </p:txBody>
          </p:sp>
        </mc:Choice>
        <mc:Fallback xmlns="">
          <p:sp>
            <p:nvSpPr>
              <p:cNvPr id="164" name="Rounded Rectangle 163">
                <a:extLst>
                  <a:ext uri="{FF2B5EF4-FFF2-40B4-BE49-F238E27FC236}">
                    <a16:creationId xmlns:a16="http://schemas.microsoft.com/office/drawing/2014/main" id="{458BB787-D03F-3357-7BD4-1160FAADCFAB}"/>
                  </a:ext>
                </a:extLst>
              </p:cNvPr>
              <p:cNvSpPr>
                <a:spLocks noRot="1" noChangeAspect="1" noMove="1" noResize="1" noEditPoints="1" noAdjustHandles="1" noChangeArrowheads="1" noChangeShapeType="1" noTextEdit="1"/>
              </p:cNvSpPr>
              <p:nvPr/>
            </p:nvSpPr>
            <p:spPr>
              <a:xfrm>
                <a:off x="7187467" y="5910972"/>
                <a:ext cx="366075" cy="310830"/>
              </a:xfrm>
              <a:prstGeom prst="roundRect">
                <a:avLst/>
              </a:prstGeom>
              <a:blipFill>
                <a:blip r:embed="rId26"/>
                <a:stretch>
                  <a:fillRect/>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515C278E-99C8-7B4B-7919-1A621385B4FF}"/>
              </a:ext>
            </a:extLst>
          </p:cNvPr>
          <p:cNvSpPr txBox="1"/>
          <p:nvPr/>
        </p:nvSpPr>
        <p:spPr>
          <a:xfrm flipH="1">
            <a:off x="7627259" y="5891304"/>
            <a:ext cx="459178" cy="307777"/>
          </a:xfrm>
          <a:prstGeom prst="rect">
            <a:avLst/>
          </a:prstGeom>
          <a:noFill/>
        </p:spPr>
        <p:txBody>
          <a:bodyPr wrap="square" rtlCol="0">
            <a:spAutoFit/>
          </a:bodyPr>
          <a:lstStyle/>
          <a:p>
            <a:r>
              <a:rPr lang="en-US" sz="1400" dirty="0"/>
              <a:t>…</a:t>
            </a:r>
          </a:p>
        </p:txBody>
      </p:sp>
      <mc:AlternateContent xmlns:mc="http://schemas.openxmlformats.org/markup-compatibility/2006" xmlns:a14="http://schemas.microsoft.com/office/drawing/2010/main">
        <mc:Choice Requires="a14">
          <p:sp>
            <p:nvSpPr>
              <p:cNvPr id="166" name="Rounded Rectangle 165">
                <a:extLst>
                  <a:ext uri="{FF2B5EF4-FFF2-40B4-BE49-F238E27FC236}">
                    <a16:creationId xmlns:a16="http://schemas.microsoft.com/office/drawing/2014/main" id="{40A16F50-E765-50CC-A69C-5A29055F0690}"/>
                  </a:ext>
                </a:extLst>
              </p:cNvPr>
              <p:cNvSpPr/>
              <p:nvPr/>
            </p:nvSpPr>
            <p:spPr>
              <a:xfrm>
                <a:off x="8057780" y="5924268"/>
                <a:ext cx="381836" cy="3109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sSubSup>
                        <m:sSubSupPr>
                          <m:ctrlPr>
                            <a:rPr lang="en-US" sz="1400" i="1" dirty="0" smtClean="0">
                              <a:latin typeface="Cambria Math" panose="02040503050406030204" pitchFamily="18" charset="0"/>
                            </a:rPr>
                          </m:ctrlPr>
                        </m:sSubSupPr>
                        <m:e>
                          <m:r>
                            <a:rPr lang="en-US" sz="1400" i="1" dirty="0">
                              <a:latin typeface="Cambria Math" panose="02040503050406030204" pitchFamily="18" charset="0"/>
                            </a:rPr>
                            <m:t>𝑐𝑡</m:t>
                          </m:r>
                        </m:e>
                        <m:sub>
                          <m:r>
                            <a:rPr lang="en-US" sz="1400" i="1" dirty="0">
                              <a:latin typeface="Cambria Math" panose="02040503050406030204" pitchFamily="18" charset="0"/>
                            </a:rPr>
                            <m:t>𝑉</m:t>
                          </m:r>
                        </m:sub>
                        <m:sup>
                          <m:r>
                            <a:rPr lang="en-US" sz="1400" b="0" i="1" dirty="0" smtClean="0">
                              <a:latin typeface="Cambria Math" panose="02040503050406030204" pitchFamily="18" charset="0"/>
                            </a:rPr>
                            <m:t>𝑛</m:t>
                          </m:r>
                        </m:sup>
                      </m:sSubSup>
                    </m:oMath>
                  </m:oMathPara>
                </a14:m>
                <a:endParaRPr lang="en-US" sz="1400" baseline="-25000" dirty="0"/>
              </a:p>
            </p:txBody>
          </p:sp>
        </mc:Choice>
        <mc:Fallback xmlns="">
          <p:sp>
            <p:nvSpPr>
              <p:cNvPr id="166" name="Rounded Rectangle 165">
                <a:extLst>
                  <a:ext uri="{FF2B5EF4-FFF2-40B4-BE49-F238E27FC236}">
                    <a16:creationId xmlns:a16="http://schemas.microsoft.com/office/drawing/2014/main" id="{40A16F50-E765-50CC-A69C-5A29055F0690}"/>
                  </a:ext>
                </a:extLst>
              </p:cNvPr>
              <p:cNvSpPr>
                <a:spLocks noRot="1" noChangeAspect="1" noMove="1" noResize="1" noEditPoints="1" noAdjustHandles="1" noChangeArrowheads="1" noChangeShapeType="1" noTextEdit="1"/>
              </p:cNvSpPr>
              <p:nvPr/>
            </p:nvSpPr>
            <p:spPr>
              <a:xfrm>
                <a:off x="8057780" y="5924268"/>
                <a:ext cx="381836" cy="310936"/>
              </a:xfrm>
              <a:prstGeom prst="roundRect">
                <a:avLst/>
              </a:prstGeom>
              <a:blipFill>
                <a:blip r:embed="rId27"/>
                <a:stretch>
                  <a:fillRect/>
                </a:stretch>
              </a:blipFill>
            </p:spPr>
            <p:txBody>
              <a:bodyPr/>
              <a:lstStyle/>
              <a:p>
                <a:r>
                  <a:rPr lang="en-US">
                    <a:noFill/>
                  </a:rPr>
                  <a:t> </a:t>
                </a:r>
              </a:p>
            </p:txBody>
          </p:sp>
        </mc:Fallback>
      </mc:AlternateContent>
      <p:cxnSp>
        <p:nvCxnSpPr>
          <p:cNvPr id="167" name="Straight Arrow Connector 166">
            <a:extLst>
              <a:ext uri="{FF2B5EF4-FFF2-40B4-BE49-F238E27FC236}">
                <a16:creationId xmlns:a16="http://schemas.microsoft.com/office/drawing/2014/main" id="{83318A02-D01D-1809-D787-8AF94F005A13}"/>
              </a:ext>
            </a:extLst>
          </p:cNvPr>
          <p:cNvCxnSpPr>
            <a:cxnSpLocks/>
          </p:cNvCxnSpPr>
          <p:nvPr/>
        </p:nvCxnSpPr>
        <p:spPr>
          <a:xfrm flipH="1">
            <a:off x="6566408" y="7659924"/>
            <a:ext cx="46058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0" name="Straight Connector 169">
            <a:extLst>
              <a:ext uri="{FF2B5EF4-FFF2-40B4-BE49-F238E27FC236}">
                <a16:creationId xmlns:a16="http://schemas.microsoft.com/office/drawing/2014/main" id="{D9F334E4-03BB-D27B-0C84-DD6793AE63FB}"/>
              </a:ext>
            </a:extLst>
          </p:cNvPr>
          <p:cNvCxnSpPr>
            <a:cxnSpLocks/>
          </p:cNvCxnSpPr>
          <p:nvPr/>
        </p:nvCxnSpPr>
        <p:spPr>
          <a:xfrm>
            <a:off x="4860834" y="5866832"/>
            <a:ext cx="4939" cy="452366"/>
          </a:xfrm>
          <a:prstGeom prst="line">
            <a:avLst/>
          </a:prstGeom>
        </p:spPr>
        <p:style>
          <a:lnRef idx="2">
            <a:schemeClr val="dk1"/>
          </a:lnRef>
          <a:fillRef idx="0">
            <a:schemeClr val="dk1"/>
          </a:fillRef>
          <a:effectRef idx="1">
            <a:schemeClr val="dk1"/>
          </a:effectRef>
          <a:fontRef idx="minor">
            <a:schemeClr val="tx1"/>
          </a:fontRef>
        </p:style>
      </p:cxnSp>
      <p:cxnSp>
        <p:nvCxnSpPr>
          <p:cNvPr id="174" name="Straight Connector 173">
            <a:extLst>
              <a:ext uri="{FF2B5EF4-FFF2-40B4-BE49-F238E27FC236}">
                <a16:creationId xmlns:a16="http://schemas.microsoft.com/office/drawing/2014/main" id="{27F138BD-0465-968F-4593-514A2340028D}"/>
              </a:ext>
            </a:extLst>
          </p:cNvPr>
          <p:cNvCxnSpPr>
            <a:cxnSpLocks/>
          </p:cNvCxnSpPr>
          <p:nvPr/>
        </p:nvCxnSpPr>
        <p:spPr>
          <a:xfrm>
            <a:off x="6568298" y="5864640"/>
            <a:ext cx="4939" cy="452366"/>
          </a:xfrm>
          <a:prstGeom prst="line">
            <a:avLst/>
          </a:prstGeom>
        </p:spPr>
        <p:style>
          <a:lnRef idx="2">
            <a:schemeClr val="dk1"/>
          </a:lnRef>
          <a:fillRef idx="0">
            <a:schemeClr val="dk1"/>
          </a:fillRef>
          <a:effectRef idx="1">
            <a:schemeClr val="dk1"/>
          </a:effectRef>
          <a:fontRef idx="minor">
            <a:schemeClr val="tx1"/>
          </a:fontRef>
        </p:style>
      </p:cxnSp>
      <p:sp>
        <p:nvSpPr>
          <p:cNvPr id="9" name="Title 1">
            <a:extLst>
              <a:ext uri="{FF2B5EF4-FFF2-40B4-BE49-F238E27FC236}">
                <a16:creationId xmlns:a16="http://schemas.microsoft.com/office/drawing/2014/main" id="{4394F473-7BF0-AE7E-1A02-12E162BD910D}"/>
              </a:ext>
            </a:extLst>
          </p:cNvPr>
          <p:cNvSpPr>
            <a:spLocks noGrp="1"/>
          </p:cNvSpPr>
          <p:nvPr>
            <p:ph type="title"/>
          </p:nvPr>
        </p:nvSpPr>
        <p:spPr/>
        <p:txBody>
          <a:bodyPr/>
          <a:lstStyle/>
          <a:p>
            <a:pPr algn="ctr"/>
            <a:r>
              <a:rPr lang="en-US" dirty="0"/>
              <a:t>Our Approach (Continued)</a:t>
            </a:r>
          </a:p>
        </p:txBody>
      </p:sp>
    </p:spTree>
    <p:extLst>
      <p:ext uri="{BB962C8B-B14F-4D97-AF65-F5344CB8AC3E}">
        <p14:creationId xmlns:p14="http://schemas.microsoft.com/office/powerpoint/2010/main" val="91193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118"/>
                                        </p:tgtEl>
                                        <p:attrNameLst>
                                          <p:attrName>style.visibility</p:attrName>
                                        </p:attrNameLst>
                                      </p:cBhvr>
                                      <p:to>
                                        <p:strVal val="visible"/>
                                      </p:to>
                                    </p:set>
                                    <p:animEffect transition="in" filter="dissolve">
                                      <p:cBhvr>
                                        <p:cTn id="97" dur="500"/>
                                        <p:tgtEl>
                                          <p:spTgt spid="118"/>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dissolve">
                                      <p:cBhvr>
                                        <p:cTn id="100" dur="500"/>
                                        <p:tgtEl>
                                          <p:spTgt spid="116"/>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dissolve">
                                      <p:cBhvr>
                                        <p:cTn id="103" dur="500"/>
                                        <p:tgtEl>
                                          <p:spTgt spid="117"/>
                                        </p:tgtEl>
                                      </p:cBhvr>
                                    </p:animEffect>
                                  </p:childTnLst>
                                </p:cTn>
                              </p:par>
                              <p:par>
                                <p:cTn id="104" presetID="1" presetClass="entr" presetSubtype="0" fill="hold" nodeType="withEffect">
                                  <p:stCondLst>
                                    <p:cond delay="0"/>
                                  </p:stCondLst>
                                  <p:childTnLst>
                                    <p:set>
                                      <p:cBhvr>
                                        <p:cTn id="105" dur="1" fill="hold">
                                          <p:stCondLst>
                                            <p:cond delay="0"/>
                                          </p:stCondLst>
                                        </p:cTn>
                                        <p:tgtEl>
                                          <p:spTgt spid="103"/>
                                        </p:tgtEl>
                                        <p:attrNameLst>
                                          <p:attrName>style.visibility</p:attrName>
                                        </p:attrNameLst>
                                      </p:cBhvr>
                                      <p:to>
                                        <p:strVal val="visible"/>
                                      </p:to>
                                    </p:set>
                                  </p:childTnLst>
                                </p:cTn>
                              </p:par>
                              <p:par>
                                <p:cTn id="106" presetID="9" presetClass="entr" presetSubtype="0" fill="hold" nodeType="with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dissolve">
                                      <p:cBhvr>
                                        <p:cTn id="108" dur="500"/>
                                        <p:tgtEl>
                                          <p:spTgt spid="99"/>
                                        </p:tgtEl>
                                      </p:cBhvr>
                                    </p:animEffect>
                                  </p:childTnLst>
                                </p:cTn>
                              </p:par>
                              <p:par>
                                <p:cTn id="109" presetID="9" presetClass="entr" presetSubtype="0" fill="hold" nodeType="withEffect">
                                  <p:stCondLst>
                                    <p:cond delay="0"/>
                                  </p:stCondLst>
                                  <p:childTnLst>
                                    <p:set>
                                      <p:cBhvr>
                                        <p:cTn id="110" dur="1" fill="hold">
                                          <p:stCondLst>
                                            <p:cond delay="0"/>
                                          </p:stCondLst>
                                        </p:cTn>
                                        <p:tgtEl>
                                          <p:spTgt spid="107"/>
                                        </p:tgtEl>
                                        <p:attrNameLst>
                                          <p:attrName>style.visibility</p:attrName>
                                        </p:attrNameLst>
                                      </p:cBhvr>
                                      <p:to>
                                        <p:strVal val="visible"/>
                                      </p:to>
                                    </p:set>
                                    <p:animEffect transition="in" filter="dissolve">
                                      <p:cBhvr>
                                        <p:cTn id="111" dur="500"/>
                                        <p:tgtEl>
                                          <p:spTgt spid="107"/>
                                        </p:tgtEl>
                                      </p:cBhvr>
                                    </p:animEffect>
                                  </p:childTnLst>
                                </p:cTn>
                              </p:par>
                              <p:par>
                                <p:cTn id="112" presetID="9" presetClass="exit" presetSubtype="0" fill="hold" grpId="1" nodeType="withEffect">
                                  <p:stCondLst>
                                    <p:cond delay="0"/>
                                  </p:stCondLst>
                                  <p:childTnLst>
                                    <p:animEffect transition="out" filter="dissolve">
                                      <p:cBhvr>
                                        <p:cTn id="113" dur="500"/>
                                        <p:tgtEl>
                                          <p:spTgt spid="112"/>
                                        </p:tgtEl>
                                      </p:cBhvr>
                                    </p:animEffect>
                                    <p:set>
                                      <p:cBhvr>
                                        <p:cTn id="114" dur="1" fill="hold">
                                          <p:stCondLst>
                                            <p:cond delay="499"/>
                                          </p:stCondLst>
                                        </p:cTn>
                                        <p:tgtEl>
                                          <p:spTgt spid="112"/>
                                        </p:tgtEl>
                                        <p:attrNameLst>
                                          <p:attrName>style.visibility</p:attrName>
                                        </p:attrNameLst>
                                      </p:cBhvr>
                                      <p:to>
                                        <p:strVal val="hidden"/>
                                      </p:to>
                                    </p:set>
                                  </p:childTnLst>
                                </p:cTn>
                              </p:par>
                              <p:par>
                                <p:cTn id="115" presetID="9" presetClass="exit" presetSubtype="0" fill="hold" grpId="1" nodeType="withEffect">
                                  <p:stCondLst>
                                    <p:cond delay="0"/>
                                  </p:stCondLst>
                                  <p:childTnLst>
                                    <p:animEffect transition="out" filter="dissolve">
                                      <p:cBhvr>
                                        <p:cTn id="116" dur="500"/>
                                        <p:tgtEl>
                                          <p:spTgt spid="113"/>
                                        </p:tgtEl>
                                      </p:cBhvr>
                                    </p:animEffect>
                                    <p:set>
                                      <p:cBhvr>
                                        <p:cTn id="117" dur="1" fill="hold">
                                          <p:stCondLst>
                                            <p:cond delay="499"/>
                                          </p:stCondLst>
                                        </p:cTn>
                                        <p:tgtEl>
                                          <p:spTgt spid="113"/>
                                        </p:tgtEl>
                                        <p:attrNameLst>
                                          <p:attrName>style.visibility</p:attrName>
                                        </p:attrNameLst>
                                      </p:cBhvr>
                                      <p:to>
                                        <p:strVal val="hidden"/>
                                      </p:to>
                                    </p:set>
                                  </p:childTnLst>
                                </p:cTn>
                              </p:par>
                              <p:par>
                                <p:cTn id="118" presetID="9" presetClass="exit" presetSubtype="0" fill="hold" grpId="1" nodeType="withEffect">
                                  <p:stCondLst>
                                    <p:cond delay="0"/>
                                  </p:stCondLst>
                                  <p:childTnLst>
                                    <p:animEffect transition="out" filter="dissolve">
                                      <p:cBhvr>
                                        <p:cTn id="119" dur="500"/>
                                        <p:tgtEl>
                                          <p:spTgt spid="114"/>
                                        </p:tgtEl>
                                      </p:cBhvr>
                                    </p:animEffect>
                                    <p:set>
                                      <p:cBhvr>
                                        <p:cTn id="120" dur="1" fill="hold">
                                          <p:stCondLst>
                                            <p:cond delay="499"/>
                                          </p:stCondLst>
                                        </p:cTn>
                                        <p:tgtEl>
                                          <p:spTgt spid="11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2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3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38"/>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3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4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45"/>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4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46"/>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7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49"/>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55"/>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5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6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6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6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39"/>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7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6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42"/>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5" grpId="0"/>
      <p:bldP spid="26" grpId="0"/>
      <p:bldP spid="46" grpId="0" animBg="1"/>
      <p:bldP spid="47" grpId="0" animBg="1"/>
      <p:bldP spid="48" grpId="0" animBg="1"/>
      <p:bldP spid="49" grpId="0" animBg="1"/>
      <p:bldP spid="50" grpId="0" animBg="1"/>
      <p:bldP spid="51" grpId="0" animBg="1"/>
      <p:bldP spid="52" grpId="0" animBg="1"/>
      <p:bldP spid="52" grpId="1"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p:bldP spid="65" grpId="0" animBg="1"/>
      <p:bldP spid="91" grpId="0" animBg="1"/>
      <p:bldP spid="112" grpId="0"/>
      <p:bldP spid="112" grpId="1"/>
      <p:bldP spid="113" grpId="0"/>
      <p:bldP spid="113" grpId="1"/>
      <p:bldP spid="114" grpId="0"/>
      <p:bldP spid="114" grpId="1"/>
      <p:bldP spid="116" grpId="0"/>
      <p:bldP spid="117" grpId="0"/>
      <p:bldP spid="118" grpId="0"/>
      <p:bldP spid="138" grpId="0"/>
      <p:bldP spid="142" grpId="0" animBg="1"/>
      <p:bldP spid="144" grpId="0" animBg="1"/>
      <p:bldP spid="145" grpId="0" animBg="1"/>
      <p:bldP spid="146" grpId="0" animBg="1"/>
      <p:bldP spid="147" grpId="0"/>
      <p:bldP spid="149" grpId="0" animBg="1"/>
      <p:bldP spid="152" grpId="0" animBg="1"/>
      <p:bldP spid="153" grpId="0" animBg="1"/>
      <p:bldP spid="154" grpId="0" animBg="1"/>
      <p:bldP spid="155" grpId="0"/>
      <p:bldP spid="163" grpId="0" animBg="1"/>
      <p:bldP spid="164" grpId="0" animBg="1"/>
      <p:bldP spid="165" grpId="0"/>
      <p:bldP spid="1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7592-CE28-97A5-CD74-C4BEF667AC6F}"/>
              </a:ext>
            </a:extLst>
          </p:cNvPr>
          <p:cNvSpPr>
            <a:spLocks noGrp="1"/>
          </p:cNvSpPr>
          <p:nvPr>
            <p:ph type="title"/>
          </p:nvPr>
        </p:nvSpPr>
        <p:spPr>
          <a:xfrm>
            <a:off x="689919" y="2766218"/>
            <a:ext cx="10515600" cy="1325563"/>
          </a:xfrm>
          <a:solidFill>
            <a:schemeClr val="accent6">
              <a:lumMod val="20000"/>
              <a:lumOff val="80000"/>
            </a:schemeClr>
          </a:solidFill>
        </p:spPr>
        <p:txBody>
          <a:bodyPr/>
          <a:lstStyle/>
          <a:p>
            <a:pPr algn="ctr"/>
            <a:r>
              <a:rPr lang="en-US" dirty="0">
                <a:solidFill>
                  <a:schemeClr val="accent6">
                    <a:lumMod val="50000"/>
                  </a:schemeClr>
                </a:solidFill>
              </a:rPr>
              <a:t>Thank You!</a:t>
            </a:r>
            <a:br>
              <a:rPr lang="en-US" dirty="0">
                <a:solidFill>
                  <a:schemeClr val="accent6">
                    <a:lumMod val="50000"/>
                  </a:schemeClr>
                </a:solidFill>
              </a:rPr>
            </a:br>
            <a:r>
              <a:rPr lang="en-US" dirty="0">
                <a:solidFill>
                  <a:schemeClr val="accent6">
                    <a:lumMod val="50000"/>
                  </a:schemeClr>
                </a:solidFill>
              </a:rPr>
              <a:t>Questions?</a:t>
            </a:r>
          </a:p>
        </p:txBody>
      </p:sp>
    </p:spTree>
    <p:extLst>
      <p:ext uri="{BB962C8B-B14F-4D97-AF65-F5344CB8AC3E}">
        <p14:creationId xmlns:p14="http://schemas.microsoft.com/office/powerpoint/2010/main" val="3220389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E0C8-CCA9-9437-0157-CD353C1359AC}"/>
              </a:ext>
            </a:extLst>
          </p:cNvPr>
          <p:cNvSpPr>
            <a:spLocks noGrp="1"/>
          </p:cNvSpPr>
          <p:nvPr>
            <p:ph type="title"/>
          </p:nvPr>
        </p:nvSpPr>
        <p:spPr>
          <a:xfrm>
            <a:off x="838200" y="18255"/>
            <a:ext cx="10515600" cy="1325563"/>
          </a:xfrm>
        </p:spPr>
        <p:txBody>
          <a:bodyPr>
            <a:normAutofit/>
          </a:bodyPr>
          <a:lstStyle/>
          <a:p>
            <a:r>
              <a:rPr lang="en-US" sz="4000" dirty="0"/>
              <a:t>Recap of Fully Homomorphic Encryption (FHE)</a:t>
            </a:r>
          </a:p>
        </p:txBody>
      </p:sp>
      <p:sp>
        <p:nvSpPr>
          <p:cNvPr id="3" name="Content Placeholder 2">
            <a:extLst>
              <a:ext uri="{FF2B5EF4-FFF2-40B4-BE49-F238E27FC236}">
                <a16:creationId xmlns:a16="http://schemas.microsoft.com/office/drawing/2014/main" id="{1C6AF533-E880-095F-A55E-A756EDD4564B}"/>
              </a:ext>
            </a:extLst>
          </p:cNvPr>
          <p:cNvSpPr>
            <a:spLocks noGrp="1"/>
          </p:cNvSpPr>
          <p:nvPr>
            <p:ph idx="1"/>
          </p:nvPr>
        </p:nvSpPr>
        <p:spPr/>
        <p:txBody>
          <a:bodyPr>
            <a:normAutofit/>
          </a:bodyPr>
          <a:lstStyle/>
          <a:p>
            <a:r>
              <a:rPr lang="en-US" sz="3200" dirty="0"/>
              <a:t>FHE allows computation of both addition and multiplication on ciphertexts without needing to decrypt them</a:t>
            </a:r>
          </a:p>
          <a:p>
            <a:pPr marL="0" indent="0">
              <a:buNone/>
            </a:pPr>
            <a:endParaRPr lang="en-US" sz="3200" dirty="0"/>
          </a:p>
          <a:p>
            <a:r>
              <a:rPr lang="en-US" sz="3200" dirty="0"/>
              <a:t>Communication is </a:t>
            </a:r>
            <a:r>
              <a:rPr lang="en-US" sz="3200" dirty="0">
                <a:solidFill>
                  <a:schemeClr val="accent6">
                    <a:lumMod val="75000"/>
                  </a:schemeClr>
                </a:solidFill>
              </a:rPr>
              <a:t>short</a:t>
            </a:r>
            <a:r>
              <a:rPr lang="en-US" sz="3200" dirty="0"/>
              <a:t>:</a:t>
            </a:r>
          </a:p>
          <a:p>
            <a:pPr lvl="1"/>
            <a:r>
              <a:rPr lang="en-US" sz="2800" dirty="0"/>
              <a:t> Need to send only the encrypted input</a:t>
            </a:r>
          </a:p>
          <a:p>
            <a:pPr lvl="1"/>
            <a:r>
              <a:rPr lang="en-US" sz="2800" dirty="0"/>
              <a:t>Any function can be locally computed on encrypted inputs to obtain the encrypted output </a:t>
            </a:r>
          </a:p>
        </p:txBody>
      </p:sp>
      <p:sp>
        <p:nvSpPr>
          <p:cNvPr id="4" name="TextBox 3">
            <a:extLst>
              <a:ext uri="{FF2B5EF4-FFF2-40B4-BE49-F238E27FC236}">
                <a16:creationId xmlns:a16="http://schemas.microsoft.com/office/drawing/2014/main" id="{7BC024B9-D23E-6484-6767-729DE4B8681C}"/>
              </a:ext>
            </a:extLst>
          </p:cNvPr>
          <p:cNvSpPr txBox="1"/>
          <p:nvPr/>
        </p:nvSpPr>
        <p:spPr>
          <a:xfrm>
            <a:off x="4197299" y="921827"/>
            <a:ext cx="3144900" cy="461665"/>
          </a:xfrm>
          <a:prstGeom prst="rect">
            <a:avLst/>
          </a:prstGeom>
          <a:noFill/>
        </p:spPr>
        <p:txBody>
          <a:bodyPr wrap="none" rtlCol="0">
            <a:spAutoFit/>
          </a:bodyPr>
          <a:lstStyle/>
          <a:p>
            <a:r>
              <a:rPr lang="en-US" sz="2400" dirty="0"/>
              <a:t>[Gen09, BV11, BGV12]</a:t>
            </a:r>
          </a:p>
        </p:txBody>
      </p:sp>
    </p:spTree>
    <p:extLst>
      <p:ext uri="{BB962C8B-B14F-4D97-AF65-F5344CB8AC3E}">
        <p14:creationId xmlns:p14="http://schemas.microsoft.com/office/powerpoint/2010/main" val="20858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3D8F-7C5E-268C-939A-DB9EAADD4BF6}"/>
              </a:ext>
            </a:extLst>
          </p:cNvPr>
          <p:cNvSpPr>
            <a:spLocks noGrp="1"/>
          </p:cNvSpPr>
          <p:nvPr>
            <p:ph type="title"/>
          </p:nvPr>
        </p:nvSpPr>
        <p:spPr/>
        <p:txBody>
          <a:bodyPr/>
          <a:lstStyle/>
          <a:p>
            <a:r>
              <a:rPr lang="en-US" dirty="0"/>
              <a:t>References</a:t>
            </a:r>
          </a:p>
        </p:txBody>
      </p:sp>
      <p:sp>
        <p:nvSpPr>
          <p:cNvPr id="6" name="TextBox 5">
            <a:extLst>
              <a:ext uri="{FF2B5EF4-FFF2-40B4-BE49-F238E27FC236}">
                <a16:creationId xmlns:a16="http://schemas.microsoft.com/office/drawing/2014/main" id="{06E3EDA9-8F70-05BA-05CC-21121827A849}"/>
              </a:ext>
            </a:extLst>
          </p:cNvPr>
          <p:cNvSpPr txBox="1"/>
          <p:nvPr/>
        </p:nvSpPr>
        <p:spPr>
          <a:xfrm>
            <a:off x="838200" y="1535212"/>
            <a:ext cx="10739718" cy="4801314"/>
          </a:xfrm>
          <a:prstGeom prst="rect">
            <a:avLst/>
          </a:prstGeom>
          <a:noFill/>
        </p:spPr>
        <p:txBody>
          <a:bodyPr wrap="square">
            <a:spAutoFit/>
          </a:bodyPr>
          <a:lstStyle/>
          <a:p>
            <a:r>
              <a:rPr lang="en-US" dirty="0"/>
              <a:t>[</a:t>
            </a:r>
            <a:r>
              <a:rPr lang="en-US" sz="1800" dirty="0"/>
              <a:t>ABJ+19</a:t>
            </a:r>
            <a:r>
              <a:rPr lang="en-US" dirty="0"/>
              <a:t>] Prabhanjan Ananth, Saikrishna Badrinarayanan, Aayush Jain, Nathan Manohar, and Amit</a:t>
            </a:r>
          </a:p>
          <a:p>
            <a:r>
              <a:rPr lang="en-US" dirty="0"/>
              <a:t>Sahai. From FE combiners to secure MPC and back. TCC 2019.</a:t>
            </a:r>
          </a:p>
          <a:p>
            <a:r>
              <a:rPr lang="en-US" dirty="0"/>
              <a:t>[AS98] Sanjeev Arora and Shmuel Safra. Probabilistic checking of proofs: A new characterization of</a:t>
            </a:r>
          </a:p>
          <a:p>
            <a:r>
              <a:rPr lang="en-US" dirty="0"/>
              <a:t>np. JACM 1998.</a:t>
            </a:r>
          </a:p>
          <a:p>
            <a:r>
              <a:rPr lang="en-US" dirty="0"/>
              <a:t>[BCGT13] Eli Ben-Sasson, Alessandro Chiesa, Daniel Genkin, and Eran </a:t>
            </a:r>
            <a:r>
              <a:rPr lang="en-US" dirty="0" err="1"/>
              <a:t>Tromer</a:t>
            </a:r>
            <a:r>
              <a:rPr lang="en-US" dirty="0"/>
              <a:t>. On the concrete efficiency</a:t>
            </a:r>
          </a:p>
          <a:p>
            <a:r>
              <a:rPr lang="en-US" dirty="0"/>
              <a:t>of probabilistically-checkable proofs. STOC 2013.</a:t>
            </a:r>
          </a:p>
          <a:p>
            <a:r>
              <a:rPr lang="en-US" dirty="0"/>
              <a:t>[BGH+05] Eli Ben-Sasson, Oded Goldreich, </a:t>
            </a:r>
            <a:r>
              <a:rPr lang="en-US" dirty="0" err="1"/>
              <a:t>Prahladh</a:t>
            </a:r>
            <a:r>
              <a:rPr lang="en-US" dirty="0"/>
              <a:t> Harsha, Madhu Sudan, and Salil P. </a:t>
            </a:r>
            <a:r>
              <a:rPr lang="en-US" dirty="0" err="1"/>
              <a:t>Vadhan</a:t>
            </a:r>
            <a:r>
              <a:rPr lang="en-US" dirty="0"/>
              <a:t>. Short</a:t>
            </a:r>
          </a:p>
          <a:p>
            <a:r>
              <a:rPr lang="en-US" dirty="0" err="1"/>
              <a:t>pcps</a:t>
            </a:r>
            <a:r>
              <a:rPr lang="en-US" dirty="0"/>
              <a:t> verifiable in polylogarithmic time. CCC 2005.</a:t>
            </a:r>
          </a:p>
          <a:p>
            <a:r>
              <a:rPr lang="en-US" dirty="0"/>
              <a:t>[BGV12] Zvika </a:t>
            </a:r>
            <a:r>
              <a:rPr lang="en-US" dirty="0" err="1"/>
              <a:t>Brakerski</a:t>
            </a:r>
            <a:r>
              <a:rPr lang="en-US" dirty="0"/>
              <a:t>, Craig Gentry, and Vinod </a:t>
            </a:r>
            <a:r>
              <a:rPr lang="en-US" dirty="0" err="1"/>
              <a:t>Vaikuntanathan</a:t>
            </a:r>
            <a:r>
              <a:rPr lang="en-US" dirty="0"/>
              <a:t>. Fully homomorphic encryption without bootstrapping. ITCS 2012.</a:t>
            </a:r>
          </a:p>
          <a:p>
            <a:r>
              <a:rPr lang="en-US" dirty="0"/>
              <a:t>[BV11] Zvika </a:t>
            </a:r>
            <a:r>
              <a:rPr lang="en-US" dirty="0" err="1"/>
              <a:t>Brakerski</a:t>
            </a:r>
            <a:r>
              <a:rPr lang="en-US" dirty="0"/>
              <a:t> and Vinod </a:t>
            </a:r>
            <a:r>
              <a:rPr lang="en-US" dirty="0" err="1"/>
              <a:t>Vaikuntanathan</a:t>
            </a:r>
            <a:r>
              <a:rPr lang="en-US" dirty="0"/>
              <a:t>. Fully homomorphic encryption from ring-LWE and security for key dependent messages. CRYPTO 2011.</a:t>
            </a:r>
          </a:p>
          <a:p>
            <a:r>
              <a:rPr lang="en-US" dirty="0"/>
              <a:t>[COWZ22] Michele Ciampi, Rafail Ostrovsky, Hendrik Waldner, and Vassilis Zikas. Round-optimal and</a:t>
            </a:r>
          </a:p>
          <a:p>
            <a:r>
              <a:rPr lang="en-US" dirty="0"/>
              <a:t>communication-efficient multiparty computation. EUROCRYPT 2022.</a:t>
            </a:r>
          </a:p>
          <a:p>
            <a:r>
              <a:rPr lang="en-US" dirty="0"/>
              <a:t>[DD22] Nico </a:t>
            </a:r>
            <a:r>
              <a:rPr lang="en-US" dirty="0" err="1"/>
              <a:t>D¨ottling</a:t>
            </a:r>
            <a:r>
              <a:rPr lang="en-US" dirty="0"/>
              <a:t> and Jesko Dujmovic. Maliciously Circuit-Private FHE from Information-Theoretic</a:t>
            </a:r>
          </a:p>
          <a:p>
            <a:r>
              <a:rPr lang="en-US" dirty="0"/>
              <a:t>Principles. ITC 2022.</a:t>
            </a:r>
          </a:p>
          <a:p>
            <a:r>
              <a:rPr lang="en-US" dirty="0"/>
              <a:t>[Gen09] Craig Gentry. Fully homomorphic encryption using ideal lattices. STOC 2009.</a:t>
            </a:r>
          </a:p>
        </p:txBody>
      </p:sp>
    </p:spTree>
    <p:extLst>
      <p:ext uri="{BB962C8B-B14F-4D97-AF65-F5344CB8AC3E}">
        <p14:creationId xmlns:p14="http://schemas.microsoft.com/office/powerpoint/2010/main" val="4126350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8BC2C-E0F4-E51D-7B4E-A4FEE6A641E7}"/>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E6EEE64A-B998-5296-BFE2-1DD1597566E9}"/>
              </a:ext>
            </a:extLst>
          </p:cNvPr>
          <p:cNvSpPr txBox="1"/>
          <p:nvPr/>
        </p:nvSpPr>
        <p:spPr>
          <a:xfrm>
            <a:off x="838200" y="1537251"/>
            <a:ext cx="10515600" cy="4524315"/>
          </a:xfrm>
          <a:prstGeom prst="rect">
            <a:avLst/>
          </a:prstGeom>
          <a:noFill/>
        </p:spPr>
        <p:txBody>
          <a:bodyPr wrap="square">
            <a:spAutoFit/>
          </a:bodyPr>
          <a:lstStyle/>
          <a:p>
            <a:r>
              <a:rPr lang="en-US" sz="1800" dirty="0"/>
              <a:t>[Goy11] Vipul Goyal. Constant round non-malleable protocols using one way functions. STOC 2011.</a:t>
            </a:r>
          </a:p>
          <a:p>
            <a:r>
              <a:rPr lang="en-US" sz="1800" dirty="0"/>
              <a:t>[IKP10] Yuval </a:t>
            </a:r>
            <a:r>
              <a:rPr lang="en-US" sz="1800" dirty="0" err="1"/>
              <a:t>Ishai</a:t>
            </a:r>
            <a:r>
              <a:rPr lang="en-US" sz="1800" dirty="0"/>
              <a:t>, Eyal </a:t>
            </a:r>
            <a:r>
              <a:rPr lang="en-US" sz="1800" dirty="0" err="1"/>
              <a:t>Kushilevitz</a:t>
            </a:r>
            <a:r>
              <a:rPr lang="en-US" sz="1800" dirty="0"/>
              <a:t>, and Anat Paskin. Secure multiparty computation with minimal</a:t>
            </a:r>
          </a:p>
          <a:p>
            <a:r>
              <a:rPr lang="en-US" sz="1800" dirty="0"/>
              <a:t>interaction. CRYPTO 2010.</a:t>
            </a:r>
          </a:p>
          <a:p>
            <a:r>
              <a:rPr lang="en-US" dirty="0"/>
              <a:t>[</a:t>
            </a:r>
            <a:r>
              <a:rPr lang="en-US" sz="1800" dirty="0"/>
              <a:t>IKSS21] Yuval </a:t>
            </a:r>
            <a:r>
              <a:rPr lang="en-US" sz="1800" dirty="0" err="1"/>
              <a:t>Ishai</a:t>
            </a:r>
            <a:r>
              <a:rPr lang="en-US" sz="1800" dirty="0"/>
              <a:t>, Dakshita Khurana, Amit Sahai, and </a:t>
            </a:r>
            <a:r>
              <a:rPr lang="en-US" sz="1800" dirty="0" err="1"/>
              <a:t>Akshayaram</a:t>
            </a:r>
            <a:r>
              <a:rPr lang="en-US" sz="1800" dirty="0"/>
              <a:t> Srinivasan. On the round com-</a:t>
            </a:r>
          </a:p>
          <a:p>
            <a:r>
              <a:rPr lang="en-US" sz="1800" dirty="0" err="1"/>
              <a:t>plexity</a:t>
            </a:r>
            <a:r>
              <a:rPr lang="en-US" sz="1800" dirty="0"/>
              <a:t> of black-box secure MPC. CRYPTO 2021.</a:t>
            </a:r>
          </a:p>
          <a:p>
            <a:r>
              <a:rPr lang="en-US" sz="1800" dirty="0"/>
              <a:t>[IKSS23] Yuval </a:t>
            </a:r>
            <a:r>
              <a:rPr lang="en-US" sz="1800" dirty="0" err="1"/>
              <a:t>Ishai</a:t>
            </a:r>
            <a:r>
              <a:rPr lang="en-US" sz="1800" dirty="0"/>
              <a:t>, Dakshita Khurana, Amit Sahai, and </a:t>
            </a:r>
            <a:r>
              <a:rPr lang="en-US" sz="1800" dirty="0" err="1"/>
              <a:t>Akshayaram</a:t>
            </a:r>
            <a:r>
              <a:rPr lang="en-US" sz="1800" dirty="0"/>
              <a:t> Srinivasan. Round-optimal black-</a:t>
            </a:r>
          </a:p>
          <a:p>
            <a:r>
              <a:rPr lang="en-US" sz="1800" dirty="0"/>
              <a:t>box MPC in the plain model. CRYPTO 2023.</a:t>
            </a:r>
          </a:p>
          <a:p>
            <a:r>
              <a:rPr lang="en-US" sz="1800" dirty="0"/>
              <a:t>[IPS08] Yuval </a:t>
            </a:r>
            <a:r>
              <a:rPr lang="en-US" sz="1800" dirty="0" err="1"/>
              <a:t>Ishai</a:t>
            </a:r>
            <a:r>
              <a:rPr lang="en-US" sz="1800" dirty="0"/>
              <a:t>, Manoj Prabhakaran, and Amit Sahai. Founding cryptography on oblivious transfer</a:t>
            </a:r>
          </a:p>
          <a:p>
            <a:r>
              <a:rPr lang="en-US" sz="1800" dirty="0"/>
              <a:t>- efficiently. CRYPTO 2008.</a:t>
            </a:r>
            <a:endParaRPr lang="en-US" dirty="0"/>
          </a:p>
          <a:p>
            <a:r>
              <a:rPr lang="en-US" dirty="0"/>
              <a:t>[QWW18] Willy Quach, </a:t>
            </a:r>
            <a:r>
              <a:rPr lang="en-US" dirty="0" err="1"/>
              <a:t>Hoeteck</a:t>
            </a:r>
            <a:r>
              <a:rPr lang="en-US" dirty="0"/>
              <a:t> Wee, and Daniel Wichs. Laconic function evaluation and applications. FOCS 2018.</a:t>
            </a:r>
          </a:p>
          <a:p>
            <a:r>
              <a:rPr lang="en-US" dirty="0"/>
              <a:t>[</a:t>
            </a:r>
            <a:r>
              <a:rPr lang="en-US" sz="1800" dirty="0"/>
              <a:t>MPP20</a:t>
            </a:r>
            <a:r>
              <a:rPr lang="en-US" dirty="0"/>
              <a:t>] Andrew Morgan, Rafael Pass, and Antigoni </a:t>
            </a:r>
            <a:r>
              <a:rPr lang="en-US" dirty="0" err="1"/>
              <a:t>Polychroniadou</a:t>
            </a:r>
            <a:r>
              <a:rPr lang="en-US" dirty="0"/>
              <a:t>. Succinct non-interactive secure</a:t>
            </a:r>
          </a:p>
          <a:p>
            <a:r>
              <a:rPr lang="en-US" dirty="0"/>
              <a:t>computation. In Anne </a:t>
            </a:r>
            <a:r>
              <a:rPr lang="en-US" dirty="0" err="1"/>
              <a:t>Canteaut</a:t>
            </a:r>
            <a:r>
              <a:rPr lang="en-US" dirty="0"/>
              <a:t> and Yuval </a:t>
            </a:r>
            <a:r>
              <a:rPr lang="en-US" dirty="0" err="1"/>
              <a:t>Ishai</a:t>
            </a:r>
            <a:r>
              <a:rPr lang="en-US" dirty="0"/>
              <a:t>, editors, EUROCRYPT 2020, Part II, volume</a:t>
            </a:r>
          </a:p>
          <a:p>
            <a:r>
              <a:rPr lang="en-US" dirty="0"/>
              <a:t>12106 of LNCS, pages 216–245, May 2020.</a:t>
            </a:r>
          </a:p>
          <a:p>
            <a:r>
              <a:rPr lang="en-US" dirty="0"/>
              <a:t>[</a:t>
            </a:r>
            <a:r>
              <a:rPr lang="en-US" sz="1800" dirty="0"/>
              <a:t>Wee10] </a:t>
            </a:r>
            <a:r>
              <a:rPr lang="en-US" sz="1800" dirty="0" err="1"/>
              <a:t>Hoeteck</a:t>
            </a:r>
            <a:r>
              <a:rPr lang="en-US" sz="1800" dirty="0"/>
              <a:t> Wee. Black-box, round-efficient secure computation via non-malleability amplification. FOCS 2010. </a:t>
            </a:r>
            <a:endParaRPr lang="en-US" dirty="0"/>
          </a:p>
        </p:txBody>
      </p:sp>
    </p:spTree>
    <p:extLst>
      <p:ext uri="{BB962C8B-B14F-4D97-AF65-F5344CB8AC3E}">
        <p14:creationId xmlns:p14="http://schemas.microsoft.com/office/powerpoint/2010/main" val="391933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8B534-63BC-E432-4D27-06A5FFE08E78}"/>
              </a:ext>
            </a:extLst>
          </p:cNvPr>
          <p:cNvSpPr>
            <a:spLocks noGrp="1"/>
          </p:cNvSpPr>
          <p:nvPr>
            <p:ph type="title"/>
          </p:nvPr>
        </p:nvSpPr>
        <p:spPr/>
        <p:txBody>
          <a:bodyPr/>
          <a:lstStyle/>
          <a:p>
            <a:r>
              <a:rPr lang="en-US" dirty="0"/>
              <a:t>FHE: Hardware Acceleration</a:t>
            </a:r>
          </a:p>
        </p:txBody>
      </p:sp>
      <p:sp>
        <p:nvSpPr>
          <p:cNvPr id="3" name="Content Placeholder 2">
            <a:extLst>
              <a:ext uri="{FF2B5EF4-FFF2-40B4-BE49-F238E27FC236}">
                <a16:creationId xmlns:a16="http://schemas.microsoft.com/office/drawing/2014/main" id="{E3FAB381-1879-021C-766D-251E8F1D66DF}"/>
              </a:ext>
            </a:extLst>
          </p:cNvPr>
          <p:cNvSpPr>
            <a:spLocks noGrp="1"/>
          </p:cNvSpPr>
          <p:nvPr>
            <p:ph idx="1"/>
          </p:nvPr>
        </p:nvSpPr>
        <p:spPr/>
        <p:txBody>
          <a:bodyPr>
            <a:normAutofit/>
          </a:bodyPr>
          <a:lstStyle/>
          <a:p>
            <a:pPr marL="0" indent="0">
              <a:buNone/>
            </a:pPr>
            <a:r>
              <a:rPr lang="en-US" sz="3200" dirty="0"/>
              <a:t>Since FHE is still very slow, can we accelerate it using hardware?</a:t>
            </a:r>
          </a:p>
        </p:txBody>
      </p:sp>
    </p:spTree>
    <p:extLst>
      <p:ext uri="{BB962C8B-B14F-4D97-AF65-F5344CB8AC3E}">
        <p14:creationId xmlns:p14="http://schemas.microsoft.com/office/powerpoint/2010/main" val="774551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RPA Selects Researchers to Accelerate Use of Fully Homomorphic Encryption">
            <a:extLst>
              <a:ext uri="{FF2B5EF4-FFF2-40B4-BE49-F238E27FC236}">
                <a16:creationId xmlns:a16="http://schemas.microsoft.com/office/drawing/2014/main" id="{479673C3-D81D-BE59-89B0-A626A8CED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628" y="2098177"/>
            <a:ext cx="5549156" cy="28357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A8C52DD-48E9-5194-AB4F-22D2086A8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717" y="283611"/>
            <a:ext cx="2904565" cy="14885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BFCBF0B-A871-34A5-DC88-776C64D51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7670" y="5402841"/>
            <a:ext cx="4082189" cy="909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lassic Logo Design Inspiration: Intel | DesignRush">
            <a:extLst>
              <a:ext uri="{FF2B5EF4-FFF2-40B4-BE49-F238E27FC236}">
                <a16:creationId xmlns:a16="http://schemas.microsoft.com/office/drawing/2014/main" id="{4B67AC54-D951-E192-268A-F3FB1CFA0C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4777" y="5206511"/>
            <a:ext cx="2142893" cy="12863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D6FE27-B39C-CB61-235F-F5E958CF842F}"/>
              </a:ext>
            </a:extLst>
          </p:cNvPr>
          <p:cNvSpPr txBox="1"/>
          <p:nvPr/>
        </p:nvSpPr>
        <p:spPr>
          <a:xfrm>
            <a:off x="2426516" y="2098177"/>
            <a:ext cx="1063112" cy="584775"/>
          </a:xfrm>
          <a:prstGeom prst="rect">
            <a:avLst/>
          </a:prstGeom>
          <a:noFill/>
        </p:spPr>
        <p:txBody>
          <a:bodyPr wrap="none" rtlCol="0">
            <a:spAutoFit/>
          </a:bodyPr>
          <a:lstStyle/>
          <a:p>
            <a:r>
              <a:rPr lang="en-US" sz="3200" dirty="0"/>
              <a:t>2020</a:t>
            </a:r>
          </a:p>
        </p:txBody>
      </p:sp>
    </p:spTree>
    <p:extLst>
      <p:ext uri="{BB962C8B-B14F-4D97-AF65-F5344CB8AC3E}">
        <p14:creationId xmlns:p14="http://schemas.microsoft.com/office/powerpoint/2010/main" val="20692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DD07-623F-FC79-AF4E-95FC831DBD1E}"/>
              </a:ext>
            </a:extLst>
          </p:cNvPr>
          <p:cNvSpPr>
            <a:spLocks noGrp="1"/>
          </p:cNvSpPr>
          <p:nvPr>
            <p:ph type="title"/>
          </p:nvPr>
        </p:nvSpPr>
        <p:spPr/>
        <p:txBody>
          <a:bodyPr/>
          <a:lstStyle/>
          <a:p>
            <a:r>
              <a:rPr lang="en-US" dirty="0"/>
              <a:t>FHE as a collaboration tool</a:t>
            </a:r>
          </a:p>
        </p:txBody>
      </p:sp>
      <p:sp>
        <p:nvSpPr>
          <p:cNvPr id="3" name="Content Placeholder 2">
            <a:extLst>
              <a:ext uri="{FF2B5EF4-FFF2-40B4-BE49-F238E27FC236}">
                <a16:creationId xmlns:a16="http://schemas.microsoft.com/office/drawing/2014/main" id="{F868BEA4-D8FC-B81C-DB45-18133E77540B}"/>
              </a:ext>
            </a:extLst>
          </p:cNvPr>
          <p:cNvSpPr>
            <a:spLocks noGrp="1"/>
          </p:cNvSpPr>
          <p:nvPr>
            <p:ph idx="1"/>
          </p:nvPr>
        </p:nvSpPr>
        <p:spPr>
          <a:xfrm>
            <a:off x="1095778" y="1864262"/>
            <a:ext cx="10515600" cy="4351338"/>
          </a:xfrm>
        </p:spPr>
        <p:txBody>
          <a:bodyPr>
            <a:normAutofit fontScale="92500" lnSpcReduction="10000"/>
          </a:bodyPr>
          <a:lstStyle/>
          <a:p>
            <a:r>
              <a:rPr lang="en-US" dirty="0"/>
              <a:t>Alice creates an FHE public key, encrypts her input, and sends both the FHE public key and the encrypted input to Bob</a:t>
            </a:r>
          </a:p>
          <a:p>
            <a:pPr marL="0" indent="0">
              <a:buNone/>
            </a:pPr>
            <a:endParaRPr lang="en-US" dirty="0"/>
          </a:p>
          <a:p>
            <a:r>
              <a:rPr lang="en-US" dirty="0"/>
              <a:t>Bob performs the prescribed computation using hardware calls to FHE and sends the encrypted output to Alice.</a:t>
            </a:r>
          </a:p>
          <a:p>
            <a:pPr marL="0" indent="0">
              <a:buNone/>
            </a:pPr>
            <a:endParaRPr lang="en-US" dirty="0"/>
          </a:p>
          <a:p>
            <a:r>
              <a:rPr lang="en-US" dirty="0"/>
              <a:t>Alice decrypts</a:t>
            </a:r>
          </a:p>
          <a:p>
            <a:pPr marL="0" indent="0">
              <a:buNone/>
            </a:pPr>
            <a:endParaRPr lang="en-US" dirty="0"/>
          </a:p>
          <a:p>
            <a:pPr marL="0" indent="0">
              <a:buNone/>
            </a:pPr>
            <a:r>
              <a:rPr lang="en-US" dirty="0">
                <a:solidFill>
                  <a:schemeClr val="tx2">
                    <a:lumMod val="75000"/>
                    <a:lumOff val="25000"/>
                  </a:schemeClr>
                </a:solidFill>
              </a:rPr>
              <a:t>Main question of this paper</a:t>
            </a:r>
            <a:r>
              <a:rPr lang="en-US" dirty="0"/>
              <a:t>: How do we make this approach maliciously secure?</a:t>
            </a:r>
          </a:p>
          <a:p>
            <a:endParaRPr lang="en-US" dirty="0"/>
          </a:p>
        </p:txBody>
      </p:sp>
    </p:spTree>
    <p:extLst>
      <p:ext uri="{BB962C8B-B14F-4D97-AF65-F5344CB8AC3E}">
        <p14:creationId xmlns:p14="http://schemas.microsoft.com/office/powerpoint/2010/main" val="131085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38D6-EF81-E70B-BAE2-655A4186A5AE}"/>
              </a:ext>
            </a:extLst>
          </p:cNvPr>
          <p:cNvSpPr>
            <a:spLocks noGrp="1"/>
          </p:cNvSpPr>
          <p:nvPr>
            <p:ph type="title"/>
          </p:nvPr>
        </p:nvSpPr>
        <p:spPr/>
        <p:txBody>
          <a:bodyPr/>
          <a:lstStyle/>
          <a:p>
            <a:r>
              <a:rPr lang="en-US" dirty="0"/>
              <a:t>Malicious Security using Hardware FHE Calls</a:t>
            </a:r>
          </a:p>
        </p:txBody>
      </p:sp>
      <p:sp>
        <p:nvSpPr>
          <p:cNvPr id="3" name="Content Placeholder 2">
            <a:extLst>
              <a:ext uri="{FF2B5EF4-FFF2-40B4-BE49-F238E27FC236}">
                <a16:creationId xmlns:a16="http://schemas.microsoft.com/office/drawing/2014/main" id="{C1DD7D7C-AAB9-09AD-CB15-444B8621A35F}"/>
              </a:ext>
            </a:extLst>
          </p:cNvPr>
          <p:cNvSpPr>
            <a:spLocks noGrp="1"/>
          </p:cNvSpPr>
          <p:nvPr>
            <p:ph idx="1"/>
          </p:nvPr>
        </p:nvSpPr>
        <p:spPr/>
        <p:txBody>
          <a:bodyPr>
            <a:normAutofit/>
          </a:bodyPr>
          <a:lstStyle/>
          <a:p>
            <a:r>
              <a:rPr lang="en-US" dirty="0">
                <a:solidFill>
                  <a:schemeClr val="tx2">
                    <a:lumMod val="75000"/>
                    <a:lumOff val="25000"/>
                  </a:schemeClr>
                </a:solidFill>
              </a:rPr>
              <a:t>Main challenge</a:t>
            </a:r>
            <a:r>
              <a:rPr lang="en-US" dirty="0"/>
              <a:t>: We cannot prove in zero knowledge that the FHE computation is correct, as it kills all the efficiency gains from FHE acceleration</a:t>
            </a:r>
          </a:p>
          <a:p>
            <a:pPr lvl="1"/>
            <a:r>
              <a:rPr lang="en-US" dirty="0"/>
              <a:t>Note that we have to prove in software that the hardware behaved as expected</a:t>
            </a:r>
          </a:p>
          <a:p>
            <a:pPr marL="457200" lvl="1" indent="0">
              <a:buNone/>
            </a:pPr>
            <a:endParaRPr lang="en-US" dirty="0"/>
          </a:p>
          <a:p>
            <a:r>
              <a:rPr lang="en-US" dirty="0"/>
              <a:t>How can we rely on the efficiencies of hardware FHE (modeled as black-box calls to FHE only)?</a:t>
            </a:r>
          </a:p>
          <a:p>
            <a:endParaRPr lang="en-US" dirty="0"/>
          </a:p>
        </p:txBody>
      </p:sp>
    </p:spTree>
    <p:extLst>
      <p:ext uri="{BB962C8B-B14F-4D97-AF65-F5344CB8AC3E}">
        <p14:creationId xmlns:p14="http://schemas.microsoft.com/office/powerpoint/2010/main" val="8181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EE2C-CDDD-E7AD-61F7-527770AA912D}"/>
              </a:ext>
            </a:extLst>
          </p:cNvPr>
          <p:cNvSpPr>
            <a:spLocks noGrp="1"/>
          </p:cNvSpPr>
          <p:nvPr>
            <p:ph type="title"/>
          </p:nvPr>
        </p:nvSpPr>
        <p:spPr/>
        <p:txBody>
          <a:bodyPr/>
          <a:lstStyle/>
          <a:p>
            <a:r>
              <a:rPr lang="en-US" dirty="0"/>
              <a:t>Goals of this paper</a:t>
            </a:r>
          </a:p>
        </p:txBody>
      </p:sp>
      <p:sp>
        <p:nvSpPr>
          <p:cNvPr id="3" name="Content Placeholder 2">
            <a:extLst>
              <a:ext uri="{FF2B5EF4-FFF2-40B4-BE49-F238E27FC236}">
                <a16:creationId xmlns:a16="http://schemas.microsoft.com/office/drawing/2014/main" id="{3956A1D0-9399-9A53-D925-06AE42F2115E}"/>
              </a:ext>
            </a:extLst>
          </p:cNvPr>
          <p:cNvSpPr>
            <a:spLocks noGrp="1"/>
          </p:cNvSpPr>
          <p:nvPr>
            <p:ph idx="1"/>
          </p:nvPr>
        </p:nvSpPr>
        <p:spPr/>
        <p:txBody>
          <a:bodyPr/>
          <a:lstStyle/>
          <a:p>
            <a:r>
              <a:rPr lang="en-US" dirty="0"/>
              <a:t>We want full malicious security with abort, even if the adversary ignores the hardware and uses their own code (which, of course, is implied by the definition of malicious security) </a:t>
            </a:r>
          </a:p>
          <a:p>
            <a:pPr marL="0" indent="0">
              <a:buNone/>
            </a:pPr>
            <a:endParaRPr lang="en-US" dirty="0"/>
          </a:p>
          <a:p>
            <a:r>
              <a:rPr lang="en-US" dirty="0"/>
              <a:t>We want to rely only on black-box access to FHE without having to explain how it works</a:t>
            </a:r>
          </a:p>
          <a:p>
            <a:pPr marL="0" indent="0">
              <a:buNone/>
            </a:pPr>
            <a:endParaRPr lang="en-US" dirty="0"/>
          </a:p>
          <a:p>
            <a:r>
              <a:rPr lang="en-US" dirty="0"/>
              <a:t>Use only information-theoretic tools without sacrificing the efficiency of hardware FHE</a:t>
            </a:r>
          </a:p>
        </p:txBody>
      </p:sp>
    </p:spTree>
    <p:extLst>
      <p:ext uri="{BB962C8B-B14F-4D97-AF65-F5344CB8AC3E}">
        <p14:creationId xmlns:p14="http://schemas.microsoft.com/office/powerpoint/2010/main" val="347976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518C-D07B-9EB2-ACA7-D5D953B65855}"/>
              </a:ext>
            </a:extLst>
          </p:cNvPr>
          <p:cNvSpPr>
            <a:spLocks noGrp="1"/>
          </p:cNvSpPr>
          <p:nvPr>
            <p:ph type="title"/>
          </p:nvPr>
        </p:nvSpPr>
        <p:spPr>
          <a:xfrm>
            <a:off x="838200" y="0"/>
            <a:ext cx="10515600" cy="1325563"/>
          </a:xfrm>
        </p:spPr>
        <p:txBody>
          <a:bodyPr/>
          <a:lstStyle/>
          <a:p>
            <a:pPr algn="ctr"/>
            <a:r>
              <a:rPr lang="en-US" dirty="0"/>
              <a:t>Two-Party Computation (2PC)</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D1ABCA9-A92B-F1CF-271A-92665EF8D7CE}"/>
                  </a:ext>
                </a:extLst>
              </p:cNvPr>
              <p:cNvSpPr txBox="1"/>
              <p:nvPr/>
            </p:nvSpPr>
            <p:spPr>
              <a:xfrm>
                <a:off x="1706833" y="2872322"/>
                <a:ext cx="42511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1</m:t>
                      </m:r>
                    </m:oMath>
                  </m:oMathPara>
                </a14:m>
                <a:endParaRPr lang="en-US" baseline="-25000" dirty="0"/>
              </a:p>
            </p:txBody>
          </p:sp>
        </mc:Choice>
        <mc:Fallback xmlns="">
          <p:sp>
            <p:nvSpPr>
              <p:cNvPr id="25" name="TextBox 24">
                <a:extLst>
                  <a:ext uri="{FF2B5EF4-FFF2-40B4-BE49-F238E27FC236}">
                    <a16:creationId xmlns:a16="http://schemas.microsoft.com/office/drawing/2014/main" id="{7D1ABCA9-A92B-F1CF-271A-92665EF8D7CE}"/>
                  </a:ext>
                </a:extLst>
              </p:cNvPr>
              <p:cNvSpPr txBox="1">
                <a:spLocks noRot="1" noChangeAspect="1" noMove="1" noResize="1" noEditPoints="1" noAdjustHandles="1" noChangeArrowheads="1" noChangeShapeType="1" noTextEdit="1"/>
              </p:cNvSpPr>
              <p:nvPr/>
            </p:nvSpPr>
            <p:spPr>
              <a:xfrm>
                <a:off x="1706833" y="2872322"/>
                <a:ext cx="425116" cy="36298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44063DF-DB01-599D-3179-CDEDC9AB14E6}"/>
                  </a:ext>
                </a:extLst>
              </p:cNvPr>
              <p:cNvSpPr txBox="1"/>
              <p:nvPr/>
            </p:nvSpPr>
            <p:spPr>
              <a:xfrm>
                <a:off x="3502763" y="2860798"/>
                <a:ext cx="425116"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baseline="-25000" smtClean="0">
                          <a:latin typeface="Cambria Math" panose="02040503050406030204" pitchFamily="18" charset="0"/>
                        </a:rPr>
                        <m:t>2</m:t>
                      </m:r>
                    </m:oMath>
                  </m:oMathPara>
                </a14:m>
                <a:endParaRPr lang="en-US" baseline="-25000" dirty="0"/>
              </a:p>
            </p:txBody>
          </p:sp>
        </mc:Choice>
        <mc:Fallback xmlns="">
          <p:sp>
            <p:nvSpPr>
              <p:cNvPr id="26" name="TextBox 25">
                <a:extLst>
                  <a:ext uri="{FF2B5EF4-FFF2-40B4-BE49-F238E27FC236}">
                    <a16:creationId xmlns:a16="http://schemas.microsoft.com/office/drawing/2014/main" id="{F44063DF-DB01-599D-3179-CDEDC9AB14E6}"/>
                  </a:ext>
                </a:extLst>
              </p:cNvPr>
              <p:cNvSpPr txBox="1">
                <a:spLocks noRot="1" noChangeAspect="1" noMove="1" noResize="1" noEditPoints="1" noAdjustHandles="1" noChangeArrowheads="1" noChangeShapeType="1" noTextEdit="1"/>
              </p:cNvSpPr>
              <p:nvPr/>
            </p:nvSpPr>
            <p:spPr>
              <a:xfrm>
                <a:off x="3502763" y="2860798"/>
                <a:ext cx="425116" cy="36298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7" name="Rectangle 2056">
                <a:extLst>
                  <a:ext uri="{FF2B5EF4-FFF2-40B4-BE49-F238E27FC236}">
                    <a16:creationId xmlns:a16="http://schemas.microsoft.com/office/drawing/2014/main" id="{B62201F4-F2F5-5244-03EF-77C3C76E0E62}"/>
                  </a:ext>
                </a:extLst>
              </p:cNvPr>
              <p:cNvSpPr/>
              <p:nvPr/>
            </p:nvSpPr>
            <p:spPr>
              <a:xfrm>
                <a:off x="6096000" y="1536019"/>
                <a:ext cx="5630779" cy="1383644"/>
              </a:xfrm>
              <a:prstGeom prst="rect">
                <a:avLst/>
              </a:prstGeom>
              <a:solidFill>
                <a:schemeClr val="accent4">
                  <a:lumMod val="20000"/>
                  <a:lumOff val="80000"/>
                </a:schemeClr>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285750" indent="-285750" algn="just">
                  <a:buFont typeface="Arial" panose="020B0604020202020204" pitchFamily="34" charset="0"/>
                  <a:buChar char="•"/>
                </a:pPr>
                <a:r>
                  <a:rPr lang="en-US" dirty="0">
                    <a:solidFill>
                      <a:schemeClr val="tx1">
                        <a:lumMod val="95000"/>
                        <a:lumOff val="5000"/>
                      </a:schemeClr>
                    </a:solidFill>
                  </a:rPr>
                  <a:t>Alice/Bob holds private input </a:t>
                </a:r>
                <a14:m>
                  <m:oMath xmlns:m="http://schemas.openxmlformats.org/officeDocument/2006/math">
                    <m:r>
                      <a:rPr lang="en-US" i="1" dirty="0" smtClean="0">
                        <a:solidFill>
                          <a:schemeClr val="tx1">
                            <a:lumMod val="95000"/>
                            <a:lumOff val="5000"/>
                          </a:schemeClr>
                        </a:solidFill>
                        <a:latin typeface="Cambria Math" panose="02040503050406030204" pitchFamily="18" charset="0"/>
                      </a:rPr>
                      <m:t>𝑥</m:t>
                    </m:r>
                    <m:r>
                      <a:rPr lang="en-US" b="0" i="1" baseline="-25000" dirty="0" smtClean="0">
                        <a:solidFill>
                          <a:schemeClr val="tx1">
                            <a:lumMod val="95000"/>
                            <a:lumOff val="5000"/>
                          </a:schemeClr>
                        </a:solidFill>
                        <a:latin typeface="Cambria Math" panose="02040503050406030204" pitchFamily="18" charset="0"/>
                      </a:rPr>
                      <m:t>1</m:t>
                    </m:r>
                    <m:r>
                      <a:rPr lang="en-US" b="0" i="0" dirty="0" smtClean="0">
                        <a:solidFill>
                          <a:schemeClr val="tx1">
                            <a:lumMod val="95000"/>
                            <a:lumOff val="5000"/>
                          </a:schemeClr>
                        </a:solidFill>
                        <a:latin typeface="Cambria Math" panose="02040503050406030204" pitchFamily="18" charset="0"/>
                      </a:rPr>
                      <m:t>/</m:t>
                    </m:r>
                    <m:r>
                      <a:rPr lang="en-US" i="1" dirty="0" smtClean="0">
                        <a:solidFill>
                          <a:schemeClr val="tx1">
                            <a:lumMod val="95000"/>
                            <a:lumOff val="5000"/>
                          </a:schemeClr>
                        </a:solidFill>
                        <a:latin typeface="Cambria Math" panose="02040503050406030204" pitchFamily="18" charset="0"/>
                      </a:rPr>
                      <m:t>𝑥</m:t>
                    </m:r>
                    <m:r>
                      <a:rPr lang="en-US" b="0" i="1" baseline="-25000" dirty="0" smtClean="0">
                        <a:solidFill>
                          <a:schemeClr val="tx1">
                            <a:lumMod val="95000"/>
                            <a:lumOff val="5000"/>
                          </a:schemeClr>
                        </a:solidFill>
                        <a:latin typeface="Cambria Math" panose="02040503050406030204" pitchFamily="18" charset="0"/>
                      </a:rPr>
                      <m:t>2</m:t>
                    </m:r>
                  </m:oMath>
                </a14:m>
                <a:endParaRPr lang="en-US" dirty="0">
                  <a:solidFill>
                    <a:schemeClr val="tx1">
                      <a:lumMod val="95000"/>
                      <a:lumOff val="5000"/>
                    </a:schemeClr>
                  </a:solidFill>
                </a:endParaRPr>
              </a:p>
              <a:p>
                <a:pPr marL="285750" indent="-285750" algn="just">
                  <a:buFont typeface="Arial" panose="020B0604020202020204" pitchFamily="34" charset="0"/>
                  <a:buChar char="•"/>
                </a:pPr>
                <a:r>
                  <a:rPr lang="en-US" dirty="0">
                    <a:solidFill>
                      <a:schemeClr val="tx1">
                        <a:lumMod val="95000"/>
                        <a:lumOff val="5000"/>
                      </a:schemeClr>
                    </a:solidFill>
                  </a:rPr>
                  <a:t>Parties jointly compute function </a:t>
                </a:r>
                <a14:m>
                  <m:oMath xmlns:m="http://schemas.openxmlformats.org/officeDocument/2006/math">
                    <m:r>
                      <a:rPr lang="en-US" i="1" dirty="0" smtClean="0">
                        <a:solidFill>
                          <a:schemeClr val="tx1">
                            <a:lumMod val="95000"/>
                            <a:lumOff val="5000"/>
                          </a:schemeClr>
                        </a:solidFill>
                        <a:latin typeface="Cambria Math" panose="02040503050406030204" pitchFamily="18" charset="0"/>
                      </a:rPr>
                      <m:t>𝑓</m:t>
                    </m:r>
                  </m:oMath>
                </a14:m>
                <a:r>
                  <a:rPr lang="en-US" dirty="0">
                    <a:solidFill>
                      <a:schemeClr val="tx1">
                        <a:lumMod val="95000"/>
                        <a:lumOff val="5000"/>
                      </a:schemeClr>
                    </a:solidFill>
                  </a:rPr>
                  <a:t> on their private inputs</a:t>
                </a:r>
              </a:p>
              <a:p>
                <a:pPr marL="285750" indent="-285750" algn="just">
                  <a:buFont typeface="Arial" panose="020B0604020202020204" pitchFamily="34" charset="0"/>
                  <a:buChar char="•"/>
                </a:pPr>
                <a:r>
                  <a:rPr lang="en-US" dirty="0">
                    <a:solidFill>
                      <a:schemeClr val="tx1">
                        <a:lumMod val="95000"/>
                        <a:lumOff val="5000"/>
                      </a:schemeClr>
                    </a:solidFill>
                  </a:rPr>
                  <a:t>Adversary </a:t>
                </a:r>
                <a:r>
                  <a:rPr lang="en-US" dirty="0">
                    <a:solidFill>
                      <a:schemeClr val="tx1">
                        <a:lumMod val="95000"/>
                        <a:lumOff val="5000"/>
                      </a:schemeClr>
                    </a:solidFill>
                    <a:latin typeface="Lucida Calligraphy" panose="03010101010101010101" pitchFamily="66" charset="77"/>
                  </a:rPr>
                  <a:t>A </a:t>
                </a:r>
                <a:r>
                  <a:rPr lang="en-US" b="0" i="0" dirty="0">
                    <a:solidFill>
                      <a:schemeClr val="tx1">
                        <a:lumMod val="95000"/>
                        <a:lumOff val="5000"/>
                      </a:schemeClr>
                    </a:solidFill>
                    <a:latin typeface="+mj-lt"/>
                  </a:rPr>
                  <a:t>corrupts one of the two parties</a:t>
                </a:r>
                <a:endParaRPr lang="en-US" dirty="0">
                  <a:solidFill>
                    <a:schemeClr val="tx1">
                      <a:lumMod val="95000"/>
                      <a:lumOff val="5000"/>
                    </a:schemeClr>
                  </a:solidFill>
                  <a:latin typeface="Lucida Calligraphy" panose="03010101010101010101" pitchFamily="66" charset="77"/>
                </a:endParaRPr>
              </a:p>
            </p:txBody>
          </p:sp>
        </mc:Choice>
        <mc:Fallback xmlns="">
          <p:sp>
            <p:nvSpPr>
              <p:cNvPr id="2057" name="Rectangle 2056">
                <a:extLst>
                  <a:ext uri="{FF2B5EF4-FFF2-40B4-BE49-F238E27FC236}">
                    <a16:creationId xmlns:a16="http://schemas.microsoft.com/office/drawing/2014/main" id="{B62201F4-F2F5-5244-03EF-77C3C76E0E62}"/>
                  </a:ext>
                </a:extLst>
              </p:cNvPr>
              <p:cNvSpPr>
                <a:spLocks noRot="1" noChangeAspect="1" noMove="1" noResize="1" noEditPoints="1" noAdjustHandles="1" noChangeArrowheads="1" noChangeShapeType="1" noTextEdit="1"/>
              </p:cNvSpPr>
              <p:nvPr/>
            </p:nvSpPr>
            <p:spPr>
              <a:xfrm>
                <a:off x="6096000" y="1536019"/>
                <a:ext cx="5630779" cy="1383644"/>
              </a:xfrm>
              <a:prstGeom prst="rect">
                <a:avLst/>
              </a:prstGeom>
              <a:blipFill>
                <a:blip r:embed="rId5"/>
                <a:stretch>
                  <a:fillRect l="-448" r="-673"/>
                </a:stretch>
              </a:blipFill>
              <a:ln>
                <a:solidFill>
                  <a:schemeClr val="tx1"/>
                </a:solidFill>
              </a:ln>
            </p:spPr>
            <p:txBody>
              <a:bodyPr/>
              <a:lstStyle/>
              <a:p>
                <a:r>
                  <a:rPr lang="en-US">
                    <a:noFill/>
                  </a:rPr>
                  <a:t> </a:t>
                </a:r>
              </a:p>
            </p:txBody>
          </p:sp>
        </mc:Fallback>
      </mc:AlternateContent>
      <p:pic>
        <p:nvPicPr>
          <p:cNvPr id="2064" name="Picture 2063">
            <a:extLst>
              <a:ext uri="{FF2B5EF4-FFF2-40B4-BE49-F238E27FC236}">
                <a16:creationId xmlns:a16="http://schemas.microsoft.com/office/drawing/2014/main" id="{6AFEB057-77B1-0A97-4AF3-D701432505D3}"/>
              </a:ext>
            </a:extLst>
          </p:cNvPr>
          <p:cNvPicPr>
            <a:picLocks noChangeAspect="1"/>
          </p:cNvPicPr>
          <p:nvPr/>
        </p:nvPicPr>
        <p:blipFill>
          <a:blip r:embed="rId6"/>
          <a:stretch>
            <a:fillRect/>
          </a:stretch>
        </p:blipFill>
        <p:spPr>
          <a:xfrm>
            <a:off x="3724597" y="4752841"/>
            <a:ext cx="2059144" cy="1898211"/>
          </a:xfrm>
          <a:prstGeom prst="rect">
            <a:avLst/>
          </a:prstGeom>
        </p:spPr>
      </p:pic>
      <mc:AlternateContent xmlns:mc="http://schemas.openxmlformats.org/markup-compatibility/2006" xmlns:a14="http://schemas.microsoft.com/office/drawing/2010/main">
        <mc:Choice Requires="a14">
          <p:sp>
            <p:nvSpPr>
              <p:cNvPr id="2068" name="Rectangle 2067">
                <a:extLst>
                  <a:ext uri="{FF2B5EF4-FFF2-40B4-BE49-F238E27FC236}">
                    <a16:creationId xmlns:a16="http://schemas.microsoft.com/office/drawing/2014/main" id="{B93CB765-ED63-ED71-AD96-B06077349415}"/>
                  </a:ext>
                </a:extLst>
              </p:cNvPr>
              <p:cNvSpPr/>
              <p:nvPr/>
            </p:nvSpPr>
            <p:spPr>
              <a:xfrm>
                <a:off x="6096000" y="4312971"/>
                <a:ext cx="5630779" cy="1009010"/>
              </a:xfrm>
              <a:prstGeom prst="rec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en-US" dirty="0">
                    <a:solidFill>
                      <a:schemeClr val="tx1">
                        <a:lumMod val="95000"/>
                        <a:lumOff val="5000"/>
                      </a:schemeClr>
                    </a:solidFill>
                  </a:rPr>
                  <a:t>Security: </a:t>
                </a:r>
                <a:r>
                  <a:rPr lang="en-US" dirty="0">
                    <a:solidFill>
                      <a:schemeClr val="tx1">
                        <a:lumMod val="95000"/>
                        <a:lumOff val="5000"/>
                      </a:schemeClr>
                    </a:solidFill>
                    <a:latin typeface="Lucida Calligraphy" panose="03010101010101010101" pitchFamily="66" charset="77"/>
                  </a:rPr>
                  <a:t>A </a:t>
                </a:r>
                <a:r>
                  <a:rPr lang="en-US" dirty="0">
                    <a:solidFill>
                      <a:schemeClr val="tx1">
                        <a:lumMod val="95000"/>
                        <a:lumOff val="5000"/>
                      </a:schemeClr>
                    </a:solidFill>
                  </a:rPr>
                  <a:t>learns no information about private input of honest party beyond what can be obtained from the output </a:t>
                </a:r>
                <a14:m>
                  <m:oMath xmlns:m="http://schemas.openxmlformats.org/officeDocument/2006/math">
                    <m:r>
                      <a:rPr lang="en-US" sz="1800" i="1" dirty="0" smtClean="0">
                        <a:solidFill>
                          <a:schemeClr val="tx1">
                            <a:lumMod val="95000"/>
                            <a:lumOff val="5000"/>
                          </a:schemeClr>
                        </a:solidFill>
                        <a:latin typeface="Cambria Math" panose="02040503050406030204" pitchFamily="18" charset="0"/>
                      </a:rPr>
                      <m:t>𝑓</m:t>
                    </m:r>
                    <m:r>
                      <a:rPr lang="en-US" sz="1800" i="1" dirty="0" smtClean="0">
                        <a:solidFill>
                          <a:schemeClr val="tx1">
                            <a:lumMod val="95000"/>
                            <a:lumOff val="5000"/>
                          </a:schemeClr>
                        </a:solidFill>
                        <a:latin typeface="Cambria Math" panose="02040503050406030204" pitchFamily="18" charset="0"/>
                      </a:rPr>
                      <m:t>(</m:t>
                    </m:r>
                    <m:r>
                      <a:rPr lang="en-US" sz="1800" i="1" dirty="0" smtClean="0">
                        <a:solidFill>
                          <a:schemeClr val="tx1">
                            <a:lumMod val="95000"/>
                            <a:lumOff val="5000"/>
                          </a:schemeClr>
                        </a:solidFill>
                        <a:latin typeface="Cambria Math" panose="02040503050406030204" pitchFamily="18" charset="0"/>
                      </a:rPr>
                      <m:t>𝑥</m:t>
                    </m:r>
                    <m:r>
                      <a:rPr lang="en-US" sz="1800" i="1" baseline="-25000" dirty="0" smtClean="0">
                        <a:solidFill>
                          <a:schemeClr val="tx1">
                            <a:lumMod val="95000"/>
                            <a:lumOff val="5000"/>
                          </a:schemeClr>
                        </a:solidFill>
                        <a:latin typeface="Cambria Math" panose="02040503050406030204" pitchFamily="18" charset="0"/>
                      </a:rPr>
                      <m:t>1</m:t>
                    </m:r>
                    <m:r>
                      <a:rPr lang="en-US" sz="1800" i="1" dirty="0" smtClean="0">
                        <a:solidFill>
                          <a:schemeClr val="tx1">
                            <a:lumMod val="95000"/>
                            <a:lumOff val="5000"/>
                          </a:schemeClr>
                        </a:solidFill>
                        <a:latin typeface="Cambria Math" panose="02040503050406030204" pitchFamily="18" charset="0"/>
                      </a:rPr>
                      <m:t>,</m:t>
                    </m:r>
                    <m:r>
                      <a:rPr lang="en-US" sz="1800" i="1" dirty="0" smtClean="0">
                        <a:solidFill>
                          <a:schemeClr val="tx1">
                            <a:lumMod val="95000"/>
                            <a:lumOff val="5000"/>
                          </a:schemeClr>
                        </a:solidFill>
                        <a:latin typeface="Cambria Math" panose="02040503050406030204" pitchFamily="18" charset="0"/>
                      </a:rPr>
                      <m:t>𝑥</m:t>
                    </m:r>
                    <m:r>
                      <a:rPr lang="en-US" sz="1800" i="1" baseline="-25000" dirty="0" smtClean="0">
                        <a:solidFill>
                          <a:schemeClr val="tx1">
                            <a:lumMod val="95000"/>
                            <a:lumOff val="5000"/>
                          </a:schemeClr>
                        </a:solidFill>
                        <a:latin typeface="Cambria Math" panose="02040503050406030204" pitchFamily="18" charset="0"/>
                      </a:rPr>
                      <m:t>2</m:t>
                    </m:r>
                    <m:r>
                      <a:rPr lang="en-US" sz="1800" i="1" dirty="0" smtClean="0">
                        <a:solidFill>
                          <a:schemeClr val="tx1">
                            <a:lumMod val="95000"/>
                            <a:lumOff val="5000"/>
                          </a:schemeClr>
                        </a:solidFill>
                        <a:latin typeface="Cambria Math" panose="02040503050406030204" pitchFamily="18" charset="0"/>
                      </a:rPr>
                      <m:t>)</m:t>
                    </m:r>
                  </m:oMath>
                </a14:m>
                <a:endParaRPr lang="en-US" dirty="0">
                  <a:solidFill>
                    <a:schemeClr val="tx1">
                      <a:lumMod val="95000"/>
                      <a:lumOff val="5000"/>
                    </a:schemeClr>
                  </a:solidFill>
                  <a:latin typeface="Lucida Calligraphy" panose="03010101010101010101" pitchFamily="66" charset="77"/>
                </a:endParaRPr>
              </a:p>
            </p:txBody>
          </p:sp>
        </mc:Choice>
        <mc:Fallback xmlns="">
          <p:sp>
            <p:nvSpPr>
              <p:cNvPr id="2068" name="Rectangle 2067">
                <a:extLst>
                  <a:ext uri="{FF2B5EF4-FFF2-40B4-BE49-F238E27FC236}">
                    <a16:creationId xmlns:a16="http://schemas.microsoft.com/office/drawing/2014/main" id="{B93CB765-ED63-ED71-AD96-B06077349415}"/>
                  </a:ext>
                </a:extLst>
              </p:cNvPr>
              <p:cNvSpPr>
                <a:spLocks noRot="1" noChangeAspect="1" noMove="1" noResize="1" noEditPoints="1" noAdjustHandles="1" noChangeArrowheads="1" noChangeShapeType="1" noTextEdit="1"/>
              </p:cNvSpPr>
              <p:nvPr/>
            </p:nvSpPr>
            <p:spPr>
              <a:xfrm>
                <a:off x="6096000" y="4312971"/>
                <a:ext cx="5630779" cy="1009010"/>
              </a:xfrm>
              <a:prstGeom prst="rect">
                <a:avLst/>
              </a:prstGeom>
              <a:blipFill>
                <a:blip r:embed="rId7"/>
                <a:stretch>
                  <a:fillRect l="-673" r="-673" b="-2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69" name="Rectangle 2068">
                <a:extLst>
                  <a:ext uri="{FF2B5EF4-FFF2-40B4-BE49-F238E27FC236}">
                    <a16:creationId xmlns:a16="http://schemas.microsoft.com/office/drawing/2014/main" id="{D051FC0F-5E2C-33CD-6345-EEFFC4AAC77D}"/>
                  </a:ext>
                </a:extLst>
              </p:cNvPr>
              <p:cNvSpPr/>
              <p:nvPr/>
            </p:nvSpPr>
            <p:spPr>
              <a:xfrm>
                <a:off x="6096000" y="3317801"/>
                <a:ext cx="4111034" cy="691822"/>
              </a:xfrm>
              <a:prstGeom prst="rec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just"/>
                <a:r>
                  <a:rPr lang="en-US" dirty="0">
                    <a:solidFill>
                      <a:schemeClr val="tx1">
                        <a:lumMod val="95000"/>
                        <a:lumOff val="5000"/>
                      </a:schemeClr>
                    </a:solidFill>
                  </a:rPr>
                  <a:t>Correctness: Parties compute </a:t>
                </a:r>
                <a14:m>
                  <m:oMath xmlns:m="http://schemas.openxmlformats.org/officeDocument/2006/math">
                    <m:r>
                      <a:rPr lang="en-US" sz="1800" i="1" dirty="0" smtClean="0">
                        <a:solidFill>
                          <a:schemeClr val="tx1">
                            <a:lumMod val="95000"/>
                            <a:lumOff val="5000"/>
                          </a:schemeClr>
                        </a:solidFill>
                        <a:latin typeface="Cambria Math" panose="02040503050406030204" pitchFamily="18" charset="0"/>
                      </a:rPr>
                      <m:t>𝑓</m:t>
                    </m:r>
                    <m:r>
                      <a:rPr lang="en-US" sz="1800" i="1" dirty="0" smtClean="0">
                        <a:solidFill>
                          <a:schemeClr val="tx1">
                            <a:lumMod val="95000"/>
                            <a:lumOff val="5000"/>
                          </a:schemeClr>
                        </a:solidFill>
                        <a:latin typeface="Cambria Math" panose="02040503050406030204" pitchFamily="18" charset="0"/>
                      </a:rPr>
                      <m:t>(</m:t>
                    </m:r>
                    <m:r>
                      <a:rPr lang="en-US" sz="1800" i="1" dirty="0" smtClean="0">
                        <a:solidFill>
                          <a:schemeClr val="tx1">
                            <a:lumMod val="95000"/>
                            <a:lumOff val="5000"/>
                          </a:schemeClr>
                        </a:solidFill>
                        <a:latin typeface="Cambria Math" panose="02040503050406030204" pitchFamily="18" charset="0"/>
                      </a:rPr>
                      <m:t>𝑥</m:t>
                    </m:r>
                    <m:r>
                      <a:rPr lang="en-US" sz="1800" i="1" baseline="-25000" dirty="0" smtClean="0">
                        <a:solidFill>
                          <a:schemeClr val="tx1">
                            <a:lumMod val="95000"/>
                            <a:lumOff val="5000"/>
                          </a:schemeClr>
                        </a:solidFill>
                        <a:latin typeface="Cambria Math" panose="02040503050406030204" pitchFamily="18" charset="0"/>
                      </a:rPr>
                      <m:t>1</m:t>
                    </m:r>
                    <m:r>
                      <a:rPr lang="en-US" sz="1800" i="1" dirty="0" smtClean="0">
                        <a:solidFill>
                          <a:schemeClr val="tx1">
                            <a:lumMod val="95000"/>
                            <a:lumOff val="5000"/>
                          </a:schemeClr>
                        </a:solidFill>
                        <a:latin typeface="Cambria Math" panose="02040503050406030204" pitchFamily="18" charset="0"/>
                      </a:rPr>
                      <m:t>,</m:t>
                    </m:r>
                    <m:r>
                      <a:rPr lang="en-US" sz="1800" i="1" dirty="0" smtClean="0">
                        <a:solidFill>
                          <a:schemeClr val="tx1">
                            <a:lumMod val="95000"/>
                            <a:lumOff val="5000"/>
                          </a:schemeClr>
                        </a:solidFill>
                        <a:latin typeface="Cambria Math" panose="02040503050406030204" pitchFamily="18" charset="0"/>
                      </a:rPr>
                      <m:t>𝑥</m:t>
                    </m:r>
                    <m:r>
                      <a:rPr lang="en-US" sz="1800" i="1" baseline="-25000" dirty="0" smtClean="0">
                        <a:solidFill>
                          <a:schemeClr val="tx1">
                            <a:lumMod val="95000"/>
                            <a:lumOff val="5000"/>
                          </a:schemeClr>
                        </a:solidFill>
                        <a:latin typeface="Cambria Math" panose="02040503050406030204" pitchFamily="18" charset="0"/>
                      </a:rPr>
                      <m:t>2</m:t>
                    </m:r>
                    <m:r>
                      <a:rPr lang="en-US" sz="1800" i="1" dirty="0" smtClean="0">
                        <a:solidFill>
                          <a:schemeClr val="tx1">
                            <a:lumMod val="95000"/>
                            <a:lumOff val="5000"/>
                          </a:schemeClr>
                        </a:solidFill>
                        <a:latin typeface="Cambria Math" panose="02040503050406030204" pitchFamily="18" charset="0"/>
                      </a:rPr>
                      <m:t>)</m:t>
                    </m:r>
                  </m:oMath>
                </a14:m>
                <a:endParaRPr lang="en-US" dirty="0">
                  <a:solidFill>
                    <a:schemeClr val="tx1">
                      <a:lumMod val="95000"/>
                      <a:lumOff val="5000"/>
                    </a:schemeClr>
                  </a:solidFill>
                  <a:latin typeface="Lucida Calligraphy" panose="03010101010101010101" pitchFamily="66" charset="77"/>
                </a:endParaRPr>
              </a:p>
            </p:txBody>
          </p:sp>
        </mc:Choice>
        <mc:Fallback xmlns="">
          <p:sp>
            <p:nvSpPr>
              <p:cNvPr id="2069" name="Rectangle 2068">
                <a:extLst>
                  <a:ext uri="{FF2B5EF4-FFF2-40B4-BE49-F238E27FC236}">
                    <a16:creationId xmlns:a16="http://schemas.microsoft.com/office/drawing/2014/main" id="{D051FC0F-5E2C-33CD-6345-EEFFC4AAC77D}"/>
                  </a:ext>
                </a:extLst>
              </p:cNvPr>
              <p:cNvSpPr>
                <a:spLocks noRot="1" noChangeAspect="1" noMove="1" noResize="1" noEditPoints="1" noAdjustHandles="1" noChangeArrowheads="1" noChangeShapeType="1" noTextEdit="1"/>
              </p:cNvSpPr>
              <p:nvPr/>
            </p:nvSpPr>
            <p:spPr>
              <a:xfrm>
                <a:off x="6096000" y="3317801"/>
                <a:ext cx="4111034" cy="691822"/>
              </a:xfrm>
              <a:prstGeom prst="rect">
                <a:avLst/>
              </a:prstGeom>
              <a:blipFill>
                <a:blip r:embed="rId8"/>
                <a:stretch>
                  <a:fillRect l="-920"/>
                </a:stretch>
              </a:blipFill>
            </p:spPr>
            <p:txBody>
              <a:bodyPr/>
              <a:lstStyle/>
              <a:p>
                <a:r>
                  <a:rPr lang="en-US">
                    <a:noFill/>
                  </a:rPr>
                  <a:t> </a:t>
                </a:r>
              </a:p>
            </p:txBody>
          </p:sp>
        </mc:Fallback>
      </mc:AlternateContent>
      <p:sp>
        <p:nvSpPr>
          <p:cNvPr id="2070" name="Rectangle 2069">
            <a:extLst>
              <a:ext uri="{FF2B5EF4-FFF2-40B4-BE49-F238E27FC236}">
                <a16:creationId xmlns:a16="http://schemas.microsoft.com/office/drawing/2014/main" id="{E00BA0E6-DB89-DB32-D6BD-02E43E0E88DA}"/>
              </a:ext>
            </a:extLst>
          </p:cNvPr>
          <p:cNvSpPr/>
          <p:nvPr/>
        </p:nvSpPr>
        <p:spPr>
          <a:xfrm>
            <a:off x="6099355" y="5701946"/>
            <a:ext cx="4267978" cy="605841"/>
          </a:xfrm>
          <a:prstGeom prst="rect">
            <a:avLst/>
          </a:prstGeom>
          <a:solidFill>
            <a:schemeClr val="accent4">
              <a:lumMod val="20000"/>
              <a:lumOff val="8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lumMod val="95000"/>
                    <a:lumOff val="5000"/>
                  </a:schemeClr>
                </a:solidFill>
              </a:rPr>
              <a:t>Our Setting: Malicious Security with abort</a:t>
            </a:r>
          </a:p>
        </p:txBody>
      </p:sp>
      <p:pic>
        <p:nvPicPr>
          <p:cNvPr id="2072" name="Picture 2071" descr="A black and white drawing of a person&#10;&#10;AI-generated content may be incorrect.">
            <a:extLst>
              <a:ext uri="{FF2B5EF4-FFF2-40B4-BE49-F238E27FC236}">
                <a16:creationId xmlns:a16="http://schemas.microsoft.com/office/drawing/2014/main" id="{DB300BFD-DC43-C0BE-8312-6F81C5A698C5}"/>
              </a:ext>
            </a:extLst>
          </p:cNvPr>
          <p:cNvPicPr>
            <a:picLocks noChangeAspect="1"/>
          </p:cNvPicPr>
          <p:nvPr/>
        </p:nvPicPr>
        <p:blipFill>
          <a:blip r:embed="rId9"/>
          <a:stretch>
            <a:fillRect/>
          </a:stretch>
        </p:blipFill>
        <p:spPr>
          <a:xfrm>
            <a:off x="228052" y="1594021"/>
            <a:ext cx="1543751" cy="1657553"/>
          </a:xfrm>
          <a:prstGeom prst="rect">
            <a:avLst/>
          </a:prstGeom>
        </p:spPr>
      </p:pic>
      <p:pic>
        <p:nvPicPr>
          <p:cNvPr id="2073" name="Picture 2072" descr="A person with short hair wearing glasses&#10;&#10;AI-generated content may be incorrect.">
            <a:extLst>
              <a:ext uri="{FF2B5EF4-FFF2-40B4-BE49-F238E27FC236}">
                <a16:creationId xmlns:a16="http://schemas.microsoft.com/office/drawing/2014/main" id="{8EB94547-BD62-9122-3989-EB37495384E5}"/>
              </a:ext>
            </a:extLst>
          </p:cNvPr>
          <p:cNvPicPr>
            <a:picLocks noChangeAspect="1"/>
          </p:cNvPicPr>
          <p:nvPr/>
        </p:nvPicPr>
        <p:blipFill>
          <a:blip r:embed="rId10"/>
          <a:stretch>
            <a:fillRect/>
          </a:stretch>
        </p:blipFill>
        <p:spPr>
          <a:xfrm>
            <a:off x="3859360" y="1616045"/>
            <a:ext cx="1543751" cy="1657553"/>
          </a:xfrm>
          <a:prstGeom prst="rect">
            <a:avLst/>
          </a:prstGeom>
        </p:spPr>
      </p:pic>
      <p:sp>
        <p:nvSpPr>
          <p:cNvPr id="2066" name="Oval 2065">
            <a:extLst>
              <a:ext uri="{FF2B5EF4-FFF2-40B4-BE49-F238E27FC236}">
                <a16:creationId xmlns:a16="http://schemas.microsoft.com/office/drawing/2014/main" id="{87E73C13-5FF3-92EA-7A24-88E4CDD956EE}"/>
              </a:ext>
            </a:extLst>
          </p:cNvPr>
          <p:cNvSpPr/>
          <p:nvPr/>
        </p:nvSpPr>
        <p:spPr>
          <a:xfrm>
            <a:off x="3650544" y="1419589"/>
            <a:ext cx="1867193" cy="1898212"/>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pSp>
        <p:nvGrpSpPr>
          <p:cNvPr id="2096" name="Group 2095">
            <a:extLst>
              <a:ext uri="{FF2B5EF4-FFF2-40B4-BE49-F238E27FC236}">
                <a16:creationId xmlns:a16="http://schemas.microsoft.com/office/drawing/2014/main" id="{054587B4-F07E-FB08-A684-6A381085121F}"/>
              </a:ext>
            </a:extLst>
          </p:cNvPr>
          <p:cNvGrpSpPr/>
          <p:nvPr/>
        </p:nvGrpSpPr>
        <p:grpSpPr>
          <a:xfrm>
            <a:off x="1117322" y="3606425"/>
            <a:ext cx="2592911" cy="3133283"/>
            <a:chOff x="1117322" y="3606425"/>
            <a:chExt cx="2592911" cy="3133283"/>
          </a:xfrm>
        </p:grpSpPr>
        <mc:AlternateContent xmlns:mc="http://schemas.openxmlformats.org/markup-compatibility/2006" xmlns:a14="http://schemas.microsoft.com/office/drawing/2010/main">
          <mc:Choice Requires="a14">
            <p:sp>
              <p:nvSpPr>
                <p:cNvPr id="2059" name="Rectangle 2058">
                  <a:extLst>
                    <a:ext uri="{FF2B5EF4-FFF2-40B4-BE49-F238E27FC236}">
                      <a16:creationId xmlns:a16="http://schemas.microsoft.com/office/drawing/2014/main" id="{CF932474-5496-F76D-2845-ACDB3702D350}"/>
                    </a:ext>
                  </a:extLst>
                </p:cNvPr>
                <p:cNvSpPr/>
                <p:nvPr/>
              </p:nvSpPr>
              <p:spPr>
                <a:xfrm>
                  <a:off x="1824667" y="6190045"/>
                  <a:ext cx="1070944" cy="549663"/>
                </a:xfrm>
                <a:prstGeom prst="rect">
                  <a:avLst/>
                </a:prstGeom>
                <a:solidFill>
                  <a:schemeClr val="accent6">
                    <a:lumMod val="20000"/>
                    <a:lumOff val="8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b="0" i="0" dirty="0">
                      <a:solidFill>
                        <a:schemeClr val="tx1">
                          <a:lumMod val="95000"/>
                          <a:lumOff val="5000"/>
                        </a:schemeClr>
                      </a:solidFill>
                      <a:latin typeface="+mj-lt"/>
                    </a:rPr>
                    <a:t>Compute</a:t>
                  </a:r>
                  <a:endParaRPr lang="en-US" sz="1600" i="1" dirty="0">
                    <a:solidFill>
                      <a:schemeClr val="tx1">
                        <a:lumMod val="95000"/>
                        <a:lumOff val="5000"/>
                      </a:schemeClr>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i="1" dirty="0" smtClean="0">
                            <a:solidFill>
                              <a:schemeClr val="tx1">
                                <a:lumMod val="95000"/>
                                <a:lumOff val="5000"/>
                              </a:schemeClr>
                            </a:solidFill>
                            <a:latin typeface="Cambria Math" panose="02040503050406030204" pitchFamily="18" charset="0"/>
                          </a:rPr>
                          <m:t>𝑓</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1</m:t>
                        </m:r>
                        <m:r>
                          <a:rPr lang="en-US" sz="1600" i="1" dirty="0" smtClean="0">
                            <a:solidFill>
                              <a:schemeClr val="tx1">
                                <a:lumMod val="95000"/>
                                <a:lumOff val="5000"/>
                              </a:schemeClr>
                            </a:solidFill>
                            <a:latin typeface="Cambria Math" panose="02040503050406030204" pitchFamily="18" charset="0"/>
                          </a:rPr>
                          <m:t>,</m:t>
                        </m:r>
                        <m:r>
                          <a:rPr lang="en-US" sz="1600" i="1" dirty="0" smtClean="0">
                            <a:solidFill>
                              <a:schemeClr val="tx1">
                                <a:lumMod val="95000"/>
                                <a:lumOff val="5000"/>
                              </a:schemeClr>
                            </a:solidFill>
                            <a:latin typeface="Cambria Math" panose="02040503050406030204" pitchFamily="18" charset="0"/>
                          </a:rPr>
                          <m:t>𝑥</m:t>
                        </m:r>
                        <m:r>
                          <a:rPr lang="en-US" sz="1600" i="1" baseline="-25000" dirty="0" smtClean="0">
                            <a:solidFill>
                              <a:schemeClr val="tx1">
                                <a:lumMod val="95000"/>
                                <a:lumOff val="5000"/>
                              </a:schemeClr>
                            </a:solidFill>
                            <a:latin typeface="Cambria Math" panose="02040503050406030204" pitchFamily="18" charset="0"/>
                          </a:rPr>
                          <m:t>2</m:t>
                        </m:r>
                        <m:r>
                          <a:rPr lang="en-US" sz="1600" i="1" dirty="0" smtClean="0">
                            <a:solidFill>
                              <a:schemeClr val="tx1">
                                <a:lumMod val="95000"/>
                                <a:lumOff val="5000"/>
                              </a:schemeClr>
                            </a:solidFill>
                            <a:latin typeface="Cambria Math" panose="02040503050406030204" pitchFamily="18" charset="0"/>
                          </a:rPr>
                          <m:t>)</m:t>
                        </m:r>
                      </m:oMath>
                    </m:oMathPara>
                  </a14:m>
                  <a:endParaRPr lang="en-US" sz="1600" dirty="0">
                    <a:solidFill>
                      <a:schemeClr val="tx1">
                        <a:lumMod val="95000"/>
                        <a:lumOff val="5000"/>
                      </a:schemeClr>
                    </a:solidFill>
                  </a:endParaRPr>
                </a:p>
              </p:txBody>
            </p:sp>
          </mc:Choice>
          <mc:Fallback xmlns="">
            <p:sp>
              <p:nvSpPr>
                <p:cNvPr id="2059" name="Rectangle 2058">
                  <a:extLst>
                    <a:ext uri="{FF2B5EF4-FFF2-40B4-BE49-F238E27FC236}">
                      <a16:creationId xmlns:a16="http://schemas.microsoft.com/office/drawing/2014/main" id="{CF932474-5496-F76D-2845-ACDB3702D350}"/>
                    </a:ext>
                  </a:extLst>
                </p:cNvPr>
                <p:cNvSpPr>
                  <a:spLocks noRot="1" noChangeAspect="1" noMove="1" noResize="1" noEditPoints="1" noAdjustHandles="1" noChangeArrowheads="1" noChangeShapeType="1" noTextEdit="1"/>
                </p:cNvSpPr>
                <p:nvPr/>
              </p:nvSpPr>
              <p:spPr>
                <a:xfrm>
                  <a:off x="1824667" y="6190045"/>
                  <a:ext cx="1070944" cy="549663"/>
                </a:xfrm>
                <a:prstGeom prst="rect">
                  <a:avLst/>
                </a:prstGeom>
                <a:blipFill>
                  <a:blip r:embed="rId11"/>
                  <a:stretch>
                    <a:fillRect t="-4348" b="-8696"/>
                  </a:stretch>
                </a:blipFill>
              </p:spPr>
              <p:txBody>
                <a:bodyPr/>
                <a:lstStyle/>
                <a:p>
                  <a:r>
                    <a:rPr lang="en-US">
                      <a:noFill/>
                    </a:rPr>
                    <a:t> </a:t>
                  </a:r>
                </a:p>
              </p:txBody>
            </p:sp>
          </mc:Fallback>
        </mc:AlternateContent>
        <p:sp>
          <p:nvSpPr>
            <p:cNvPr id="2078" name="Right Arrow 2077">
              <a:extLst>
                <a:ext uri="{FF2B5EF4-FFF2-40B4-BE49-F238E27FC236}">
                  <a16:creationId xmlns:a16="http://schemas.microsoft.com/office/drawing/2014/main" id="{CAF8B555-F506-1774-250D-5A97FAA0C698}"/>
                </a:ext>
              </a:extLst>
            </p:cNvPr>
            <p:cNvSpPr/>
            <p:nvPr/>
          </p:nvSpPr>
          <p:spPr>
            <a:xfrm>
              <a:off x="1117324" y="3606426"/>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Right Arrow 2086">
              <a:extLst>
                <a:ext uri="{FF2B5EF4-FFF2-40B4-BE49-F238E27FC236}">
                  <a16:creationId xmlns:a16="http://schemas.microsoft.com/office/drawing/2014/main" id="{49987A95-A9A4-AE4A-7CA7-8D599FB0A77F}"/>
                </a:ext>
              </a:extLst>
            </p:cNvPr>
            <p:cNvSpPr/>
            <p:nvPr/>
          </p:nvSpPr>
          <p:spPr>
            <a:xfrm>
              <a:off x="1117323" y="4062949"/>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8" name="Right Arrow 2087">
              <a:extLst>
                <a:ext uri="{FF2B5EF4-FFF2-40B4-BE49-F238E27FC236}">
                  <a16:creationId xmlns:a16="http://schemas.microsoft.com/office/drawing/2014/main" id="{2707EBB1-774D-668B-E20B-A669D482F827}"/>
                </a:ext>
              </a:extLst>
            </p:cNvPr>
            <p:cNvSpPr/>
            <p:nvPr/>
          </p:nvSpPr>
          <p:spPr>
            <a:xfrm>
              <a:off x="1117323" y="4511103"/>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ight Arrow 2088">
              <a:extLst>
                <a:ext uri="{FF2B5EF4-FFF2-40B4-BE49-F238E27FC236}">
                  <a16:creationId xmlns:a16="http://schemas.microsoft.com/office/drawing/2014/main" id="{1A2B6EE4-2771-37DC-9E61-99F8508B7DF7}"/>
                </a:ext>
              </a:extLst>
            </p:cNvPr>
            <p:cNvSpPr/>
            <p:nvPr/>
          </p:nvSpPr>
          <p:spPr>
            <a:xfrm>
              <a:off x="1117322" y="4966424"/>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ight Arrow 2089">
              <a:extLst>
                <a:ext uri="{FF2B5EF4-FFF2-40B4-BE49-F238E27FC236}">
                  <a16:creationId xmlns:a16="http://schemas.microsoft.com/office/drawing/2014/main" id="{8B5A1A3B-026B-639C-EED7-0BE054E1DDC5}"/>
                </a:ext>
              </a:extLst>
            </p:cNvPr>
            <p:cNvSpPr/>
            <p:nvPr/>
          </p:nvSpPr>
          <p:spPr>
            <a:xfrm rot="10800000">
              <a:off x="2459153" y="3606425"/>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Right Arrow 2091">
              <a:extLst>
                <a:ext uri="{FF2B5EF4-FFF2-40B4-BE49-F238E27FC236}">
                  <a16:creationId xmlns:a16="http://schemas.microsoft.com/office/drawing/2014/main" id="{6EF80536-C47F-D46C-52C0-116E1BFF8B43}"/>
                </a:ext>
              </a:extLst>
            </p:cNvPr>
            <p:cNvSpPr/>
            <p:nvPr/>
          </p:nvSpPr>
          <p:spPr>
            <a:xfrm rot="10800000">
              <a:off x="2467416" y="4062948"/>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3" name="Right Arrow 2092">
              <a:extLst>
                <a:ext uri="{FF2B5EF4-FFF2-40B4-BE49-F238E27FC236}">
                  <a16:creationId xmlns:a16="http://schemas.microsoft.com/office/drawing/2014/main" id="{FC28A19B-8ABB-A366-3BE2-5FC6388145B1}"/>
                </a:ext>
              </a:extLst>
            </p:cNvPr>
            <p:cNvSpPr/>
            <p:nvPr/>
          </p:nvSpPr>
          <p:spPr>
            <a:xfrm rot="10800000">
              <a:off x="2459153" y="4519470"/>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Right Arrow 2093">
              <a:extLst>
                <a:ext uri="{FF2B5EF4-FFF2-40B4-BE49-F238E27FC236}">
                  <a16:creationId xmlns:a16="http://schemas.microsoft.com/office/drawing/2014/main" id="{E2939204-73DF-0450-4A25-D8CB0DCA40C7}"/>
                </a:ext>
              </a:extLst>
            </p:cNvPr>
            <p:cNvSpPr/>
            <p:nvPr/>
          </p:nvSpPr>
          <p:spPr>
            <a:xfrm rot="10800000">
              <a:off x="2459153" y="4966424"/>
              <a:ext cx="1242817" cy="36298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5" name="TextBox 2094">
              <a:extLst>
                <a:ext uri="{FF2B5EF4-FFF2-40B4-BE49-F238E27FC236}">
                  <a16:creationId xmlns:a16="http://schemas.microsoft.com/office/drawing/2014/main" id="{AC251703-EE2C-55F7-2363-1BF15A80831E}"/>
                </a:ext>
              </a:extLst>
            </p:cNvPr>
            <p:cNvSpPr txBox="1"/>
            <p:nvPr/>
          </p:nvSpPr>
          <p:spPr>
            <a:xfrm>
              <a:off x="2277266" y="5286570"/>
              <a:ext cx="419991" cy="923330"/>
            </a:xfrm>
            <a:prstGeom prst="rect">
              <a:avLst/>
            </a:prstGeom>
            <a:noFill/>
          </p:spPr>
          <p:txBody>
            <a:bodyPr wrap="square" rtlCol="0">
              <a:spAutoFit/>
            </a:bodyPr>
            <a:lstStyle/>
            <a:p>
              <a:r>
                <a:rPr lang="en-US" b="1" dirty="0"/>
                <a:t>.</a:t>
              </a:r>
            </a:p>
            <a:p>
              <a:r>
                <a:rPr lang="en-US" b="1" dirty="0"/>
                <a:t>.</a:t>
              </a:r>
            </a:p>
            <a:p>
              <a:r>
                <a:rPr lang="en-US" b="1" dirty="0"/>
                <a:t>.</a:t>
              </a:r>
            </a:p>
          </p:txBody>
        </p:sp>
      </p:grpSp>
      <p:sp>
        <p:nvSpPr>
          <p:cNvPr id="2097" name="TextBox 2096">
            <a:extLst>
              <a:ext uri="{FF2B5EF4-FFF2-40B4-BE49-F238E27FC236}">
                <a16:creationId xmlns:a16="http://schemas.microsoft.com/office/drawing/2014/main" id="{E90B9572-0698-61D9-9EDC-922AD4F416B1}"/>
              </a:ext>
            </a:extLst>
          </p:cNvPr>
          <p:cNvSpPr txBox="1"/>
          <p:nvPr/>
        </p:nvSpPr>
        <p:spPr>
          <a:xfrm>
            <a:off x="682231" y="3222534"/>
            <a:ext cx="678391" cy="369332"/>
          </a:xfrm>
          <a:prstGeom prst="rect">
            <a:avLst/>
          </a:prstGeom>
          <a:noFill/>
        </p:spPr>
        <p:txBody>
          <a:bodyPr wrap="none" rtlCol="0">
            <a:spAutoFit/>
          </a:bodyPr>
          <a:lstStyle/>
          <a:p>
            <a:r>
              <a:rPr lang="en-US" dirty="0"/>
              <a:t>Alice</a:t>
            </a:r>
          </a:p>
        </p:txBody>
      </p:sp>
      <p:sp>
        <p:nvSpPr>
          <p:cNvPr id="2098" name="TextBox 2097">
            <a:extLst>
              <a:ext uri="{FF2B5EF4-FFF2-40B4-BE49-F238E27FC236}">
                <a16:creationId xmlns:a16="http://schemas.microsoft.com/office/drawing/2014/main" id="{8CA0956F-419B-E856-581E-44B8301F0439}"/>
              </a:ext>
            </a:extLst>
          </p:cNvPr>
          <p:cNvSpPr txBox="1"/>
          <p:nvPr/>
        </p:nvSpPr>
        <p:spPr>
          <a:xfrm>
            <a:off x="4310867" y="3234051"/>
            <a:ext cx="580608" cy="369332"/>
          </a:xfrm>
          <a:prstGeom prst="rect">
            <a:avLst/>
          </a:prstGeom>
          <a:noFill/>
        </p:spPr>
        <p:txBody>
          <a:bodyPr wrap="none" rtlCol="0">
            <a:spAutoFit/>
          </a:bodyPr>
          <a:lstStyle/>
          <a:p>
            <a:r>
              <a:rPr lang="en-US" dirty="0"/>
              <a:t>Bob</a:t>
            </a:r>
          </a:p>
        </p:txBody>
      </p:sp>
    </p:spTree>
    <p:extLst>
      <p:ext uri="{BB962C8B-B14F-4D97-AF65-F5344CB8AC3E}">
        <p14:creationId xmlns:p14="http://schemas.microsoft.com/office/powerpoint/2010/main" val="121408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057" grpId="0" animBg="1"/>
      <p:bldP spid="2068" grpId="0" animBg="1"/>
      <p:bldP spid="2069" grpId="0" animBg="1"/>
      <p:bldP spid="2070" grpId="0" animBg="1"/>
      <p:bldP spid="2066" grpId="0" animBg="1"/>
      <p:bldP spid="2097" grpId="0"/>
      <p:bldP spid="2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1F55-A585-1AAE-8E9A-D727C5696EF5}"/>
              </a:ext>
            </a:extLst>
          </p:cNvPr>
          <p:cNvSpPr>
            <a:spLocks noGrp="1"/>
          </p:cNvSpPr>
          <p:nvPr>
            <p:ph type="title"/>
          </p:nvPr>
        </p:nvSpPr>
        <p:spPr>
          <a:xfrm>
            <a:off x="838200" y="0"/>
            <a:ext cx="10515600" cy="1325563"/>
          </a:xfrm>
        </p:spPr>
        <p:txBody>
          <a:bodyPr/>
          <a:lstStyle/>
          <a:p>
            <a:pPr algn="ctr"/>
            <a:r>
              <a:rPr lang="en-US" dirty="0"/>
              <a:t>Our Goals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0F1D58-3118-DCF3-F6FE-B50BA9E6DA85}"/>
                  </a:ext>
                </a:extLst>
              </p:cNvPr>
              <p:cNvSpPr>
                <a:spLocks noGrp="1"/>
              </p:cNvSpPr>
              <p:nvPr>
                <p:ph idx="1"/>
              </p:nvPr>
            </p:nvSpPr>
            <p:spPr>
              <a:xfrm>
                <a:off x="838200" y="1402093"/>
                <a:ext cx="10515600" cy="1597196"/>
              </a:xfrm>
            </p:spPr>
            <p:txBody>
              <a:bodyPr>
                <a:normAutofit/>
              </a:bodyPr>
              <a:lstStyle/>
              <a:p>
                <a:pPr marL="514350" indent="-514350">
                  <a:buFont typeface="+mj-lt"/>
                  <a:buAutoNum type="arabicPeriod"/>
                </a:pPr>
                <a:r>
                  <a:rPr lang="en-US" sz="2400" dirty="0">
                    <a:solidFill>
                      <a:schemeClr val="accent6">
                        <a:lumMod val="75000"/>
                      </a:schemeClr>
                    </a:solidFill>
                  </a:rPr>
                  <a:t>Constant Rounds</a:t>
                </a:r>
                <a:r>
                  <a:rPr lang="en-US" sz="2400" dirty="0"/>
                  <a:t> of Communication</a:t>
                </a:r>
              </a:p>
              <a:p>
                <a:pPr marL="514350" indent="-514350">
                  <a:buFont typeface="+mj-lt"/>
                  <a:buAutoNum type="arabicPeriod"/>
                </a:pPr>
                <a:r>
                  <a:rPr lang="en-US" sz="2400" dirty="0">
                    <a:solidFill>
                      <a:schemeClr val="accent6">
                        <a:lumMod val="75000"/>
                      </a:schemeClr>
                    </a:solidFill>
                  </a:rPr>
                  <a:t>Succinct</a:t>
                </a:r>
                <a:r>
                  <a:rPr lang="en-US" sz="2400" dirty="0"/>
                  <a:t> Communication: Communication cost is </a:t>
                </a:r>
                <a14:m>
                  <m:oMath xmlns:m="http://schemas.openxmlformats.org/officeDocument/2006/math">
                    <m:r>
                      <a:rPr lang="en-US" sz="2400" i="1" dirty="0" smtClean="0">
                        <a:solidFill>
                          <a:schemeClr val="accent5">
                            <a:lumMod val="75000"/>
                          </a:schemeClr>
                        </a:solidFill>
                        <a:latin typeface="Cambria Math" panose="02040503050406030204" pitchFamily="18" charset="0"/>
                      </a:rPr>
                      <m:t>𝑝𝑜𝑙𝑦𝑙𝑜𝑔</m:t>
                    </m:r>
                    <m:r>
                      <a:rPr lang="en-US" sz="2400" i="1" dirty="0" smtClean="0">
                        <a:solidFill>
                          <a:schemeClr val="accent5">
                            <a:lumMod val="75000"/>
                          </a:schemeClr>
                        </a:solidFill>
                        <a:latin typeface="Cambria Math" panose="02040503050406030204" pitchFamily="18" charset="0"/>
                      </a:rPr>
                      <m:t>(|</m:t>
                    </m:r>
                    <m:r>
                      <a:rPr lang="en-US" sz="2400" i="1" dirty="0" smtClean="0">
                        <a:solidFill>
                          <a:schemeClr val="accent5">
                            <a:lumMod val="75000"/>
                          </a:schemeClr>
                        </a:solidFill>
                        <a:latin typeface="Cambria Math" panose="02040503050406030204" pitchFamily="18" charset="0"/>
                      </a:rPr>
                      <m:t>𝑓</m:t>
                    </m:r>
                    <m:r>
                      <a:rPr lang="en-US" sz="2400" i="1" dirty="0" smtClean="0">
                        <a:solidFill>
                          <a:schemeClr val="accent5">
                            <a:lumMod val="75000"/>
                          </a:schemeClr>
                        </a:solidFill>
                        <a:latin typeface="Cambria Math" panose="02040503050406030204" pitchFamily="18" charset="0"/>
                      </a:rPr>
                      <m:t>|) </m:t>
                    </m:r>
                  </m:oMath>
                </a14:m>
                <a:endParaRPr lang="en-US" sz="2400" dirty="0"/>
              </a:p>
              <a:p>
                <a:pPr marL="514350" indent="-514350">
                  <a:buFont typeface="+mj-lt"/>
                  <a:buAutoNum type="arabicPeriod"/>
                </a:pPr>
                <a:r>
                  <a:rPr lang="en-US" sz="2400" dirty="0">
                    <a:solidFill>
                      <a:schemeClr val="accent6">
                        <a:lumMod val="75000"/>
                      </a:schemeClr>
                    </a:solidFill>
                  </a:rPr>
                  <a:t>Black box</a:t>
                </a:r>
                <a:r>
                  <a:rPr lang="en-US" sz="2400" dirty="0"/>
                  <a:t> use of all cryptographic primitives</a:t>
                </a:r>
              </a:p>
              <a:p>
                <a:endParaRPr lang="en-US" sz="2400" dirty="0"/>
              </a:p>
            </p:txBody>
          </p:sp>
        </mc:Choice>
        <mc:Fallback xmlns="">
          <p:sp>
            <p:nvSpPr>
              <p:cNvPr id="3" name="Content Placeholder 2">
                <a:extLst>
                  <a:ext uri="{FF2B5EF4-FFF2-40B4-BE49-F238E27FC236}">
                    <a16:creationId xmlns:a16="http://schemas.microsoft.com/office/drawing/2014/main" id="{B70F1D58-3118-DCF3-F6FE-B50BA9E6DA85}"/>
                  </a:ext>
                </a:extLst>
              </p:cNvPr>
              <p:cNvSpPr>
                <a:spLocks noGrp="1" noRot="1" noChangeAspect="1" noMove="1" noResize="1" noEditPoints="1" noAdjustHandles="1" noChangeArrowheads="1" noChangeShapeType="1" noTextEdit="1"/>
              </p:cNvSpPr>
              <p:nvPr>
                <p:ph idx="1"/>
              </p:nvPr>
            </p:nvSpPr>
            <p:spPr>
              <a:xfrm>
                <a:off x="838200" y="1402093"/>
                <a:ext cx="10515600" cy="1597196"/>
              </a:xfrm>
              <a:blipFill>
                <a:blip r:embed="rId3"/>
                <a:stretch>
                  <a:fillRect l="-965" t="-629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B6640C21-78A8-DCD3-64AF-0AE0B8E9FF6E}"/>
              </a:ext>
            </a:extLst>
          </p:cNvPr>
          <p:cNvSpPr txBox="1"/>
          <p:nvPr/>
        </p:nvSpPr>
        <p:spPr>
          <a:xfrm>
            <a:off x="0" y="2704550"/>
            <a:ext cx="11744198" cy="2308324"/>
          </a:xfrm>
          <a:prstGeom prst="rect">
            <a:avLst/>
          </a:prstGeom>
          <a:noFill/>
        </p:spPr>
        <p:txBody>
          <a:bodyPr wrap="square" rtlCol="0">
            <a:spAutoFit/>
          </a:bodyPr>
          <a:lstStyle/>
          <a:p>
            <a:pPr lvl="2"/>
            <a:r>
              <a:rPr lang="en-US" sz="2400" dirty="0"/>
              <a:t>  </a:t>
            </a:r>
          </a:p>
          <a:p>
            <a:pPr marL="1371600" lvl="2" indent="-457200">
              <a:buFont typeface="Arial" panose="020B0604020202020204" pitchFamily="34" charset="0"/>
              <a:buChar char="•"/>
            </a:pPr>
            <a:r>
              <a:rPr lang="en-US" sz="2400" dirty="0"/>
              <a:t>[COWZ22, QWW18, MPP20, ABJ+19]: Satisfy </a:t>
            </a:r>
            <a:r>
              <a:rPr lang="en-US" sz="2400" dirty="0">
                <a:solidFill>
                  <a:schemeClr val="accent6">
                    <a:lumMod val="75000"/>
                  </a:schemeClr>
                </a:solidFill>
              </a:rPr>
              <a:t>1+2</a:t>
            </a:r>
            <a:r>
              <a:rPr lang="en-US" sz="2400" dirty="0"/>
              <a:t>,</a:t>
            </a:r>
            <a:r>
              <a:rPr lang="en-US" sz="2400" dirty="0">
                <a:solidFill>
                  <a:schemeClr val="tx2">
                    <a:lumMod val="50000"/>
                    <a:lumOff val="50000"/>
                  </a:schemeClr>
                </a:solidFill>
              </a:rPr>
              <a:t> </a:t>
            </a:r>
            <a:r>
              <a:rPr lang="en-US" sz="2400" dirty="0"/>
              <a:t>i.e., construct </a:t>
            </a:r>
            <a:r>
              <a:rPr lang="en-US" sz="2400" dirty="0">
                <a:solidFill>
                  <a:schemeClr val="tx2">
                    <a:lumMod val="50000"/>
                    <a:lumOff val="50000"/>
                  </a:schemeClr>
                </a:solidFill>
              </a:rPr>
              <a:t>succinct constant round non-black box protocol</a:t>
            </a:r>
            <a:r>
              <a:rPr lang="en-US" sz="2400" dirty="0"/>
              <a:t> - rely on Fully Homomorphic Encryption (FHE) / Function Encryption (FE) / Homomorphic Secret Sharing</a:t>
            </a:r>
            <a:endParaRPr lang="en-US" sz="2400" dirty="0">
              <a:solidFill>
                <a:schemeClr val="accent6">
                  <a:lumMod val="75000"/>
                </a:schemeClr>
              </a:solidFill>
            </a:endParaRPr>
          </a:p>
          <a:p>
            <a:pPr marL="1371600" lvl="2" indent="-457200">
              <a:buFont typeface="Arial" panose="020B0604020202020204" pitchFamily="34" charset="0"/>
              <a:buChar char="•"/>
            </a:pPr>
            <a:r>
              <a:rPr lang="en-US" sz="2400" dirty="0"/>
              <a:t>[IPS08, Wee10, Goy11, IKSS21, IKSS23]: Satisfy</a:t>
            </a:r>
            <a:r>
              <a:rPr lang="en-US" sz="2400" dirty="0">
                <a:solidFill>
                  <a:schemeClr val="accent6">
                    <a:lumMod val="75000"/>
                  </a:schemeClr>
                </a:solidFill>
              </a:rPr>
              <a:t> 1+3</a:t>
            </a:r>
            <a:r>
              <a:rPr lang="en-US" sz="2400" dirty="0"/>
              <a:t>, i.e., </a:t>
            </a:r>
            <a:r>
              <a:rPr lang="en-US" sz="2400" dirty="0">
                <a:solidFill>
                  <a:schemeClr val="tx2">
                    <a:lumMod val="50000"/>
                    <a:lumOff val="50000"/>
                  </a:schemeClr>
                </a:solidFill>
              </a:rPr>
              <a:t>construct constant round black box protocol</a:t>
            </a:r>
          </a:p>
        </p:txBody>
      </p:sp>
      <p:sp>
        <p:nvSpPr>
          <p:cNvPr id="4" name="Content Placeholder 2">
            <a:extLst>
              <a:ext uri="{FF2B5EF4-FFF2-40B4-BE49-F238E27FC236}">
                <a16:creationId xmlns:a16="http://schemas.microsoft.com/office/drawing/2014/main" id="{90E5DE82-ED78-2D46-D468-0313CE87B18F}"/>
              </a:ext>
            </a:extLst>
          </p:cNvPr>
          <p:cNvSpPr txBox="1">
            <a:spLocks/>
          </p:cNvSpPr>
          <p:nvPr/>
        </p:nvSpPr>
        <p:spPr>
          <a:xfrm>
            <a:off x="1981736" y="5259482"/>
            <a:ext cx="8228527" cy="703437"/>
          </a:xfrm>
          <a:prstGeom prst="rect">
            <a:avLst/>
          </a:prstGeom>
          <a:solidFill>
            <a:schemeClr val="tx2">
              <a:lumMod val="10000"/>
              <a:lumOff val="90000"/>
            </a:schemeClr>
          </a:solidFill>
          <a:ln>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2400" dirty="0"/>
              <a:t>In this work, we construct the first malicious 2PC protocol that simultaneously satisfies </a:t>
            </a:r>
            <a:r>
              <a:rPr lang="en-US" sz="2400" dirty="0">
                <a:solidFill>
                  <a:schemeClr val="tx2">
                    <a:lumMod val="75000"/>
                    <a:lumOff val="25000"/>
                  </a:schemeClr>
                </a:solidFill>
              </a:rPr>
              <a:t>all the three goals</a:t>
            </a:r>
          </a:p>
        </p:txBody>
      </p:sp>
    </p:spTree>
    <p:extLst>
      <p:ext uri="{BB962C8B-B14F-4D97-AF65-F5344CB8AC3E}">
        <p14:creationId xmlns:p14="http://schemas.microsoft.com/office/powerpoint/2010/main" val="22210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51340</TotalTime>
  <Words>2505</Words>
  <Application>Microsoft Macintosh PowerPoint</Application>
  <PresentationFormat>Widescreen</PresentationFormat>
  <Paragraphs>295</Paragraphs>
  <Slides>21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Cambria Math</vt:lpstr>
      <vt:lpstr>Lucida Calligraphy</vt:lpstr>
      <vt:lpstr>Office Theme</vt:lpstr>
      <vt:lpstr>Black-Box Constant-Round Secure 2PC with Succinct Communication</vt:lpstr>
      <vt:lpstr>Recap of Fully Homomorphic Encryption (FHE)</vt:lpstr>
      <vt:lpstr>FHE: Hardware Acceleration</vt:lpstr>
      <vt:lpstr>PowerPoint Presentation</vt:lpstr>
      <vt:lpstr>FHE as a collaboration tool</vt:lpstr>
      <vt:lpstr>Malicious Security using Hardware FHE Calls</vt:lpstr>
      <vt:lpstr>Goals of this paper</vt:lpstr>
      <vt:lpstr>Two-Party Computation (2PC)</vt:lpstr>
      <vt:lpstr>Our Goals </vt:lpstr>
      <vt:lpstr>2PC using FHE in Semi-Honest Setting</vt:lpstr>
      <vt:lpstr>Extending to Malicious Security with Abort </vt:lpstr>
      <vt:lpstr>PowerPoint Presentation</vt:lpstr>
      <vt:lpstr>PowerPoint Presentation</vt:lpstr>
      <vt:lpstr>PowerPoint Presentation</vt:lpstr>
      <vt:lpstr>Probabilistically Checkable Proofs of Proximity (PCPPs)</vt:lpstr>
      <vt:lpstr>Failed Attempt</vt:lpstr>
      <vt:lpstr>Our Approach</vt:lpstr>
      <vt:lpstr>Our Approach (Continued)</vt:lpstr>
      <vt:lpstr>Thank You! Questions?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Akash Shah</dc:creator>
  <cp:lastModifiedBy>Akash Shah</cp:lastModifiedBy>
  <cp:revision>31</cp:revision>
  <dcterms:created xsi:type="dcterms:W3CDTF">2025-03-28T04:07:55Z</dcterms:created>
  <dcterms:modified xsi:type="dcterms:W3CDTF">2025-05-08T04:50:48Z</dcterms:modified>
</cp:coreProperties>
</file>