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9" r:id="rId4"/>
    <p:sldId id="290" r:id="rId5"/>
    <p:sldId id="292" r:id="rId6"/>
    <p:sldId id="289" r:id="rId7"/>
    <p:sldId id="296" r:id="rId8"/>
    <p:sldId id="294" r:id="rId9"/>
    <p:sldId id="295" r:id="rId10"/>
    <p:sldId id="297" r:id="rId11"/>
    <p:sldId id="299" r:id="rId12"/>
    <p:sldId id="300" r:id="rId13"/>
    <p:sldId id="301" r:id="rId14"/>
    <p:sldId id="303" r:id="rId15"/>
    <p:sldId id="302" r:id="rId16"/>
    <p:sldId id="304" r:id="rId17"/>
    <p:sldId id="322" r:id="rId18"/>
    <p:sldId id="305" r:id="rId19"/>
    <p:sldId id="282" r:id="rId20"/>
    <p:sldId id="317" r:id="rId21"/>
    <p:sldId id="306" r:id="rId22"/>
    <p:sldId id="308" r:id="rId23"/>
    <p:sldId id="307" r:id="rId24"/>
    <p:sldId id="309" r:id="rId25"/>
    <p:sldId id="310" r:id="rId26"/>
    <p:sldId id="311" r:id="rId27"/>
    <p:sldId id="312" r:id="rId28"/>
    <p:sldId id="313" r:id="rId29"/>
    <p:sldId id="315" r:id="rId30"/>
    <p:sldId id="316" r:id="rId31"/>
    <p:sldId id="320" r:id="rId32"/>
    <p:sldId id="319" r:id="rId33"/>
    <p:sldId id="321" r:id="rId34"/>
    <p:sldId id="286" r:id="rId35"/>
    <p:sldId id="323" r:id="rId36"/>
    <p:sldId id="324" r:id="rId37"/>
    <p:sldId id="269" r:id="rId38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82117"/>
  </p:normalViewPr>
  <p:slideViewPr>
    <p:cSldViewPr snapToGrid="0">
      <p:cViewPr varScale="1">
        <p:scale>
          <a:sx n="98" d="100"/>
          <a:sy n="98" d="100"/>
        </p:scale>
        <p:origin x="1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24C0E-17EB-D942-B3B4-7A2BAB45F2EF}" type="datetimeFigureOut">
              <a:rPr lang="en-CN" smtClean="0"/>
              <a:t>5/5/25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C4395-E1C8-3343-AF87-301FC798227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6510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731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D58D5-D8B7-1FF7-46D4-D056D62C7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62C7F2-8EB3-10C1-B6A4-06B2DEB6E0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92148F-E1FE-5A67-23EB-C229BB447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B6430-45CC-DBF5-8773-04D8B118A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94542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8D1FB-3A6F-D6E4-A24E-1F3E34041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904333-46E7-A5D2-1DDA-3B003D634F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6CE442-C86E-9CCE-9C57-7954E5908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521B8-DC08-0BAA-74A1-B5EEC84EC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86020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9844A-DC9B-7A40-EC69-36EED2D63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5DD9E-353D-EDDC-71E0-65B075228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3A8079-94F1-2A3D-E4E0-D9C040BB4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6B037-1080-9E6D-AF0B-C382ECDBF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1099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298E6-0F21-7053-6574-B899686C4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B29D1E-573C-798E-2AAB-8E9DCC44D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ADEC6-B80C-2AE9-A9C8-D38EF194F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92559-76B1-F442-8F2D-3A98304D9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14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73851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1E3C4-E364-8013-09C2-4FAD41837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4DAF36-E8A9-FC34-FFE5-78982D0C4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57347B-2C9E-1D81-E5AF-A61742F38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C3650-2412-B5A2-B6D7-D1FCAFC04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78569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F229D-3F10-F2B3-0A07-138C1E52E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7846D8-7B37-DB85-A2EB-5C137718C9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2A4162-F169-BAF3-3479-2D7112B01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Hint table size is public (losing one column per query)</a:t>
            </a:r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7FB15-8738-BA81-CF21-9F99B4CFC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16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05826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7FACD-9152-05A2-962E-1B9706F71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26C631-0E26-721E-6626-F444DEA09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80D388-EC0A-5E2F-FF46-AE1A9B4F8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Hint table size is public (losing one column per query)</a:t>
            </a:r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2A26B-60A0-8A02-1D6C-7B44FBC7E5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17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1806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F8835-1CC2-53B1-5600-99221B865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349F85-ECFF-628C-E0BB-E6B607990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EE9F5E-CAC6-FED6-C728-4677A93C6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E0E1C-D0F8-C548-E00D-D2AC7CC7B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69203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8F5B3-3804-5937-F691-6C25ED6DA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E5214-B3D2-F802-BFAD-F8DE5527C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0AC648-A4BD-C7CF-5C98-E42846E65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F2609-66E8-73FC-465B-933CE86DAB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19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23873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005DD-B683-7AE6-6160-511DD1E97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504CF4-D18A-4830-2D15-17EFBA280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448011-3AA7-0041-9C63-43FCE87C8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B8F23-8901-1DEC-05DF-82365B34D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20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7618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07196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7747B-601B-3512-AAC7-BEE191104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9D3970-8899-D6E2-3499-54CB22629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491841-2A41-2809-FE4A-89B6F1CDC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9F803-43AE-4784-09DD-A88B2B273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21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79141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7C7FF-F4D0-1583-BA79-3EAF1EE9F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371E43-F83F-99B0-CA19-2E796AAB1A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E76842-4454-DF81-FAA4-65CD2AEC6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6FB11-BB0B-860E-8B45-804485E8D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22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09074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E1B90-3E9D-2C52-95F4-7C05C5AB7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87AC4E-7648-7CEE-10A6-865415605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EEC5E1-3908-3211-6D4A-922C6A9F6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398E0-4854-4210-786C-5ABB52630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23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26892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837A9-E037-BF64-6591-0E333E36D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DBD309-E434-1E10-913A-DCED0B3B8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18DFE-CAB6-B114-F95B-858E808D0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9C82C-59FE-CF5B-E752-07B938FBA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24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72357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0C5ED-A785-8C25-CFF0-1FB92F364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17D38-C8D8-CD22-D7C4-8CC1A1CEEC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8A0089-2D00-B68A-9777-753490A4F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D413E-C5FC-6C64-1688-423FEA985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25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8542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17B80-AE6C-8B85-F20B-DB267E726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8AD71A-86A6-FB1F-0205-7A788930D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98A160-BCE6-743A-156E-67291EE90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4B747-B20F-C9A0-8B9F-A4BA49AB4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26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40723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11B12-A4CD-6C0F-F113-F7AAC98FC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353B89-11E9-0F44-9BA1-8EFE62D732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DB9C38-8B5E-FBE2-18DD-369A3607B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0420C-9931-1072-E669-5EF8CFE07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27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28054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200CB-8160-54FE-CF5C-8B1B1707E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FB1FC3-3F90-20EB-97C4-B46273CA8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E5C970-EF43-8144-BC5B-6528D54EF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7220D-A4A6-678B-281D-38182CAC8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28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93974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BC464-93B8-3CE3-9EF5-2DD5F5236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067F43-35EB-C28C-7C07-833DAF92C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CAFD45-6B0E-8D05-E60F-7D0D4D59E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AABBB-19AA-F916-A0F1-188706632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29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479860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96610-C864-F836-9C0A-1826BC555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78E66D-6489-B8F2-D2E3-00DD2C95A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24C3EC-9E1E-8A5A-C8F4-5D6A381CE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A8955-517B-0800-A770-1B3999DBE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30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980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8A7A6-FB52-2A4E-B0E3-D4E0D8B5C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C29EB-6AFA-D253-5100-DF012CD5B5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DA5B20-41C8-9E37-4021-C10421703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1D285-1797-B3C7-DE99-A7990BD7D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95360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742A6-7FC6-3D6D-833F-2DF3F71EA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3F8FF-C11F-218E-713A-7E038B588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9B8DBB-9B28-98AA-98C0-7E7F8E055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54EAF-0617-2899-B589-B381444959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31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65427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404F2-2B89-081B-E3F0-C8C94411F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8B123B-F4BA-08E8-C051-43D323F606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B1046C-84FC-CD5E-5E3B-7640A2BFB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089A9-D1AD-F216-ACC9-09429B5A3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32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367068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6963B-B67B-59F0-0F66-F62491E2D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CD82C6-BC96-1E8E-F4D2-A91A479B1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951E2D-8F3D-9C6A-6317-195BEE393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AFB7B-F02F-CBEA-8A80-3CC8ADA3B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33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811674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270C3-0392-B68C-8E42-16DCC974D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41CC38-4B5B-2B54-5109-462F48A9A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E39E85-A242-7C7B-F514-92C0E5943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unrevealed PRP entries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BF595-E20C-5F8C-F958-2CB941DEF0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34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827734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Communication cost is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/>
                  <a:t>Conjectured barrier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in </a:t>
                </a:r>
                <a:r>
                  <a:rPr lang="en-US" sz="2800" dirty="0" err="1"/>
                  <a:t>Minicrypt</a:t>
                </a: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Communication cost is 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𝐶=𝑂(𝑛/𝑆)</a:t>
                </a:r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/>
                  <a:t>Conjectured barrier </a:t>
                </a:r>
                <a:r>
                  <a:rPr lang="en-US" altLang="zh-CN" sz="2800" b="0" i="0">
                    <a:latin typeface="Cambria Math" panose="02040503050406030204" pitchFamily="18" charset="0"/>
                  </a:rPr>
                  <a:t>𝑆𝐶=</a:t>
                </a:r>
                <a:r>
                  <a:rPr lang="en-US" sz="2800" i="0" dirty="0">
                    <a:latin typeface="Cambria Math" panose="02040503050406030204" pitchFamily="18" charset="0"/>
                  </a:rPr>
                  <a:t>𝛺</a:t>
                </a:r>
                <a:r>
                  <a:rPr lang="en-US" altLang="zh-CN" sz="2800" b="0" i="0">
                    <a:latin typeface="Cambria Math" panose="02040503050406030204" pitchFamily="18" charset="0"/>
                  </a:rPr>
                  <a:t>(𝑛)</a:t>
                </a:r>
                <a:r>
                  <a:rPr lang="en-US" sz="2800" dirty="0"/>
                  <a:t> in </a:t>
                </a:r>
                <a:r>
                  <a:rPr lang="en-US" sz="2800" dirty="0" err="1"/>
                  <a:t>Minicrypt</a:t>
                </a:r>
                <a:endParaRPr lang="en-US" sz="28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35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539693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80697-1091-2117-7E4F-00E894EC8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BCB85-65EA-0140-E864-9D3339D28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FD03F74-26BE-3D90-5CE1-B25EFF6417C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Communication cost is 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𝐶=𝑂(𝑛/𝑆)</a:t>
                </a:r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/>
                  <a:t>Conjectured barrier </a:t>
                </a:r>
                <a:r>
                  <a:rPr lang="en-US" altLang="zh-CN" sz="2800" b="0" i="0">
                    <a:latin typeface="Cambria Math" panose="02040503050406030204" pitchFamily="18" charset="0"/>
                  </a:rPr>
                  <a:t>𝑆𝐶=</a:t>
                </a:r>
                <a:r>
                  <a:rPr lang="en-US" sz="2800" i="0" dirty="0">
                    <a:latin typeface="Cambria Math" panose="02040503050406030204" pitchFamily="18" charset="0"/>
                  </a:rPr>
                  <a:t>𝛺</a:t>
                </a:r>
                <a:r>
                  <a:rPr lang="en-US" altLang="zh-CN" sz="2800" b="0" i="0">
                    <a:latin typeface="Cambria Math" panose="02040503050406030204" pitchFamily="18" charset="0"/>
                  </a:rPr>
                  <a:t>(𝑛)</a:t>
                </a:r>
                <a:r>
                  <a:rPr lang="en-US" sz="2800" dirty="0"/>
                  <a:t> in </a:t>
                </a:r>
                <a:r>
                  <a:rPr lang="en-US" sz="2800" dirty="0" err="1"/>
                  <a:t>Minicrypt</a:t>
                </a:r>
                <a:endParaRPr lang="en-US" sz="28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B4AED-4333-FB7C-8403-7FC4C357C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36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76244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212CE-F027-35DB-CFC5-A59D90321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1BBA5F-132C-A41D-2CDF-44A5E4251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3A1D3E-8F7E-8A63-54AE-558C467D6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BE9AA-5415-897F-56FB-AFEEE9FDA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0942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B9AB-F703-E819-125E-4E71874F3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2FB90E-ED46-ADC9-8C75-437E95BAF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DE2F5E-D8EF-F1E6-7342-4FDF463F9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9B1CD-D0A5-140E-EF0B-223FCAE1D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73397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CDCAF-4483-7AB9-6E8B-98280692C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56EDCB-CA92-7161-C7CB-5E1EE21D8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6AE46D-2809-1457-E551-0DCFAD34E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0C967-86D7-5BD3-BABA-9386388E5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06610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D42D2-C578-93B7-79A2-6C9631C7D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E7EB25-BE5F-FDE6-E446-A352B4153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4E063E-037C-F075-48AB-AC1D7C59A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0061F-2E0A-4673-939C-085DB5E15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7725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98871-72F5-F955-39C3-A1C450A5F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AF6241-E279-7086-29ED-E8D56B5CD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69A9E1-4741-5A9D-568D-1CFE028D7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9A2D1-63EA-B8CA-AB02-C4EF5E822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5761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4DB2E-C4BB-E67F-8A55-3597A2CD9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FB6440-0181-DC6B-5E91-9C29718F71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8A57D9-FCCF-6A31-EF89-E0891917B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9AFE5-9314-02AA-0E88-029123B28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C4395-E1C8-3343-AF87-301FC7982273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2599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680DB-C3C3-2FB6-7A90-FF1965A1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32482-8DC9-F9C4-92A8-2EFBC8391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2C7FF-D0E3-AD1F-8AC8-0E9F7D03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EBC-0E19-6D4B-B7B9-ED1C269122F9}" type="datetime1">
              <a:rPr lang="en-US" smtClean="0"/>
              <a:t>5/5/25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7F75-10B0-93B2-ABE4-1956E19B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12374-D14B-F59D-B0C2-1138ECA9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3666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3EB3-C453-CAC0-DE03-A33CEFA2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AFD8E-EA38-D41C-5C5A-C8DBCAEAB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2F342-F43E-61A4-3A53-DA66C5BF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94F9-C2E0-274D-B245-62F3FF16569F}" type="datetime1">
              <a:rPr lang="en-US" smtClean="0"/>
              <a:t>5/5/25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428E7-6687-DF4F-9BBE-16DCC3283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AA68-8CAA-5AED-C6F9-96E9BBCE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2963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ED570F-5D18-1DBD-083E-895A5CF5E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F2329-1B0D-1B44-8D01-A96B4399B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24E11-3F21-73BD-C51F-0FEB9718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14B9-5CA8-FC4C-B018-87D08F22F8DD}" type="datetime1">
              <a:rPr lang="en-US" smtClean="0"/>
              <a:t>5/5/25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4838-072B-08B1-EF3C-15F07083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D9E20-37A3-CBD1-BAE7-92096B64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6668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3E35-94EA-BDF4-6474-EF511F67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764B-DBE2-61EF-A4B4-FA6A73FDA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98106-1F70-C62E-8E7B-A1A932C1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6A82-EA6D-C94A-A31D-C79A05F55960}" type="datetime1">
              <a:rPr lang="en-US" smtClean="0"/>
              <a:t>5/5/25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2270-593E-EC66-A26F-00C74FD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9F27C-F877-17B5-8399-B6CC7D24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3025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A28B2-2FE0-CC09-4D73-C90BF2E7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1C152-4198-DBEC-6DF1-8A9EAB1CB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8B143-13D0-4F10-6ECB-75987C39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75C4-A6D5-7C40-90DF-528B19675FC4}" type="datetime1">
              <a:rPr lang="en-US" smtClean="0"/>
              <a:t>5/5/25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23265-F0A2-23F8-424B-B8988CBA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1EBCB-B529-CD06-820C-A41DE9011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0753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3DE4-621B-9B09-26BB-92FCF37C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AC987-D850-A99E-79A5-80912DFBA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1BE9C-FC8D-A0BA-40EE-8DE5CFA2A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B05E4-28DD-68A8-4AFE-63C4947F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B9C-DE6E-7A49-843E-C3EA3724E18A}" type="datetime1">
              <a:rPr lang="en-US" smtClean="0"/>
              <a:t>5/5/25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729F8-1DE9-09C3-295A-2E5FA9D8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C9C0D-FE43-136A-985F-A67CB1B5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0891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3F6B-2553-662C-1155-3C2385D7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4DFE4-CC91-EA51-EE19-1584BDB57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AFE84-12F2-D87F-70C2-217BEECA0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4CFFD-636D-E4CF-002B-75DB13A33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41581-D272-5C65-2657-852D4587A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11481F-C784-61B5-8814-FE8C291A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3CB5-D2F5-DB4C-9A1B-3EC93BACDA13}" type="datetime1">
              <a:rPr lang="en-US" smtClean="0"/>
              <a:t>5/5/25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E0A861-6423-5C9C-6D29-7AB41363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878321-61F0-382A-C6B6-9203F91E7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8936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4F98-9CFC-3DC8-51EC-8326AE65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599CD-853D-C1BF-1A66-058D00BCA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DE88-0C91-3E46-9A82-AE0F702D0F3F}" type="datetime1">
              <a:rPr lang="en-US" smtClean="0"/>
              <a:t>5/5/25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49B4B-1FF3-30AE-9155-D8AA2BAC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ABEE9-E635-5876-D2C3-95C3C4B9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4035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BB9A3-4DDE-1FBF-FBE0-7C3A24D7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EE11-0AC6-D048-97DA-48B5A45DFEC1}" type="datetime1">
              <a:rPr lang="en-US" smtClean="0"/>
              <a:t>5/5/25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CD39C-42A5-D3B3-87C5-B656B8F9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43C77-72BA-9E24-8455-7D517C36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8093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E74D-A844-D306-A108-59AF01F3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A3E6-2950-3ACD-ABD7-E8EAF15C8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6955B-4564-E12C-C98D-3012E5F91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5991A-99A5-7F9E-AB33-83042F03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1BDF-2268-5745-BA8C-75FCD77BD85C}" type="datetime1">
              <a:rPr lang="en-US" smtClean="0"/>
              <a:t>5/5/25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5EBCC-CBB7-B59F-DA51-317C3863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5138B-EAD1-59E0-8CA3-CF6A65C3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6092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459B-F3B5-9147-B7AD-430B8F66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88F28-F038-FE6D-E31E-0CEE7D10F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4CF49-0B97-6A83-0C1E-CF79E4F13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5939B-5B5E-70BC-28EA-FA5DDCD3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3534-E721-D946-9FCC-E650BD3216D8}" type="datetime1">
              <a:rPr lang="en-US" smtClean="0"/>
              <a:t>5/5/25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C9979-FE33-D059-27E4-510E1CA1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8994E-2050-6EA3-84F0-60EF1E21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1664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95C30-1C3A-E594-F88A-6C652D9A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ED315-5CD0-C0FC-6B2E-C97F62F96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63E3E-8976-EEEF-D05D-686C3560E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BBC3DA-698A-0C4E-BC0A-1B5E41909F7A}" type="datetime1">
              <a:rPr lang="en-US" smtClean="0"/>
              <a:t>5/5/25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9BEFC-327D-FE9A-BF97-E631893C9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EADA8-A5C1-48DD-AD8C-B42E4E4DB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AF8125-BC66-0946-A0B9-3C73323957D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1972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5.png"/><Relationship Id="rId3" Type="http://schemas.openxmlformats.org/officeDocument/2006/relationships/image" Target="../media/image220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ADAB6-32B4-5068-B5B4-5DBDF5DA8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217" y="855346"/>
            <a:ext cx="10450286" cy="2182869"/>
          </a:xfrm>
        </p:spPr>
        <p:txBody>
          <a:bodyPr>
            <a:normAutofit/>
          </a:bodyPr>
          <a:lstStyle/>
          <a:p>
            <a:r>
              <a:rPr lang="en-CN" sz="4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Single-Server Client Preprocessing PIR with Tight Space-Time Trade-off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0D3A2-9B9E-9A21-098A-383019BB7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9492"/>
            <a:ext cx="9144000" cy="1931341"/>
          </a:xfrm>
        </p:spPr>
        <p:txBody>
          <a:bodyPr>
            <a:normAutofit/>
          </a:bodyPr>
          <a:lstStyle/>
          <a:p>
            <a:r>
              <a:rPr lang="en-CN" sz="3200" dirty="0"/>
              <a:t>Zhikun </a:t>
            </a:r>
            <a:r>
              <a:rPr lang="en-CN" sz="3200"/>
              <a:t>Wang </a:t>
            </a:r>
            <a:r>
              <a:rPr lang="en-US" sz="3200" dirty="0"/>
              <a:t> </a:t>
            </a:r>
            <a:r>
              <a:rPr lang="en-CN" sz="3200"/>
              <a:t>and</a:t>
            </a:r>
            <a:r>
              <a:rPr lang="en-US" sz="3200" dirty="0"/>
              <a:t> </a:t>
            </a:r>
            <a:r>
              <a:rPr lang="en-CN" sz="3200"/>
              <a:t> </a:t>
            </a:r>
            <a:r>
              <a:rPr lang="en-CN" sz="3200" b="1" dirty="0"/>
              <a:t>Ling Ren</a:t>
            </a:r>
          </a:p>
          <a:p>
            <a:r>
              <a:rPr lang="en-CN"/>
              <a:t>University of Illinois</a:t>
            </a:r>
            <a:r>
              <a:rPr lang="en-US" dirty="0"/>
              <a:t> at</a:t>
            </a:r>
            <a:r>
              <a:rPr lang="en-CN"/>
              <a:t> Urbana-Champaign</a:t>
            </a:r>
            <a:endParaRPr lang="en-US" dirty="0"/>
          </a:p>
          <a:p>
            <a:endParaRPr lang="en-US" dirty="0"/>
          </a:p>
          <a:p>
            <a:r>
              <a:rPr lang="en-CN" sz="2400"/>
              <a:t>Eurocrypt 2025</a:t>
            </a:r>
            <a:r>
              <a:rPr lang="en-US" sz="2400" dirty="0"/>
              <a:t>, Madrid</a:t>
            </a:r>
            <a:endParaRPr lang="en-CN" sz="2400"/>
          </a:p>
          <a:p>
            <a:endParaRPr lang="en-CN" dirty="0"/>
          </a:p>
        </p:txBody>
      </p:sp>
      <p:pic>
        <p:nvPicPr>
          <p:cNvPr id="1026" name="Picture 2" descr="University of Illinois Urbana-Champion — Regional Admissions Counselors of  California">
            <a:extLst>
              <a:ext uri="{FF2B5EF4-FFF2-40B4-BE49-F238E27FC236}">
                <a16:creationId xmlns:a16="http://schemas.microsoft.com/office/drawing/2014/main" id="{870BC9E5-4E80-047C-D078-F63EF4395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" y="5313949"/>
            <a:ext cx="3333911" cy="137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9201E-5C43-8A0D-79C1-EA8C3399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8488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CAA95-77B5-46F7-20B0-1AC078F73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6AC1-3662-712F-037A-75118C94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8903307" cy="1074918"/>
          </a:xfrm>
        </p:spPr>
        <p:txBody>
          <a:bodyPr>
            <a:normAutofit/>
          </a:bodyPr>
          <a:lstStyle/>
          <a:p>
            <a:r>
              <a:rPr lang="en-US" dirty="0"/>
              <a:t>Structured Hints of </a:t>
            </a:r>
            <a:r>
              <a:rPr lang="en-CN" sz="4000"/>
              <a:t>[LP24]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EC016-B776-71C3-0096-EC47DE8DF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6586"/>
            <a:ext cx="11101252" cy="174398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Database as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matrix, permute each row, column parities as hints</a:t>
            </a:r>
          </a:p>
          <a:p>
            <a:pPr>
              <a:lnSpc>
                <a:spcPct val="130000"/>
              </a:lnSpc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Querying an entry is similar as before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19C7338-D650-1F78-DB9A-55B8713080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6135" y="6086662"/>
                <a:ext cx="5085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[3]⨁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[6]⨁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[10]⨁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[13]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19C7338-D650-1F78-DB9A-55B871308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135" y="6086662"/>
                <a:ext cx="5085688" cy="369332"/>
              </a:xfrm>
              <a:prstGeom prst="rect">
                <a:avLst/>
              </a:prstGeom>
              <a:blipFill>
                <a:blip r:embed="rId3"/>
                <a:stretch>
                  <a:fillRect l="-2239" t="-3333" r="-174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A10A3D-5443-2CAA-D5AB-73F4C49CFC83}"/>
                  </a:ext>
                </a:extLst>
              </p:cNvPr>
              <p:cNvSpPr txBox="1"/>
              <p:nvPr/>
            </p:nvSpPr>
            <p:spPr>
              <a:xfrm>
                <a:off x="3380181" y="4300228"/>
                <a:ext cx="393502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req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3, 6, </m:t>
                    </m:r>
                    <m:r>
                      <a:rPr lang="en-US" sz="28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13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A10A3D-5443-2CAA-D5AB-73F4C49CF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181" y="4300228"/>
                <a:ext cx="3935020" cy="523220"/>
              </a:xfrm>
              <a:prstGeom prst="rect">
                <a:avLst/>
              </a:prstGeom>
              <a:blipFill>
                <a:blip r:embed="rId4"/>
                <a:stretch>
                  <a:fillRect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E3E329-1B88-DBA9-CEE5-FB88D1B65FA0}"/>
                  </a:ext>
                </a:extLst>
              </p:cNvPr>
              <p:cNvSpPr txBox="1"/>
              <p:nvPr/>
            </p:nvSpPr>
            <p:spPr>
              <a:xfrm>
                <a:off x="7437119" y="4896758"/>
                <a:ext cx="47548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[3]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[6]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[13]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E3E329-1B88-DBA9-CEE5-FB88D1B65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119" y="4896758"/>
                <a:ext cx="4754881" cy="523220"/>
              </a:xfrm>
              <a:prstGeom prst="rect">
                <a:avLst/>
              </a:prstGeom>
              <a:blipFill>
                <a:blip r:embed="rId5"/>
                <a:stretch>
                  <a:fillRect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 descr="Database Icon | Windows 8 Iconpack | Icons8">
            <a:extLst>
              <a:ext uri="{FF2B5EF4-FFF2-40B4-BE49-F238E27FC236}">
                <a16:creationId xmlns:a16="http://schemas.microsoft.com/office/drawing/2014/main" id="{A5EB735D-C92D-5688-446A-2EC457468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134" y="5482060"/>
            <a:ext cx="1034512" cy="10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D5E753D-C117-762B-1A62-EF42649D0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54381"/>
              </p:ext>
            </p:extLst>
          </p:nvPr>
        </p:nvGraphicFramePr>
        <p:xfrm>
          <a:off x="1126520" y="3822734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9279249-EF5F-3AA6-A6EB-05ACD33A4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737648"/>
              </p:ext>
            </p:extLst>
          </p:nvPr>
        </p:nvGraphicFramePr>
        <p:xfrm>
          <a:off x="1126520" y="4359746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79771D1-D4D5-72DC-DE56-9B12007AD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389124"/>
              </p:ext>
            </p:extLst>
          </p:nvPr>
        </p:nvGraphicFramePr>
        <p:xfrm>
          <a:off x="1126520" y="4896758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5C625A7-FBDD-76E2-3693-12EC46F05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92467"/>
              </p:ext>
            </p:extLst>
          </p:nvPr>
        </p:nvGraphicFramePr>
        <p:xfrm>
          <a:off x="1126520" y="5433770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DB2A4B2-DD4E-DC3F-DA16-51F4DEA17B84}"/>
              </a:ext>
            </a:extLst>
          </p:cNvPr>
          <p:cNvSpPr/>
          <p:nvPr/>
        </p:nvSpPr>
        <p:spPr>
          <a:xfrm>
            <a:off x="2702656" y="3699921"/>
            <a:ext cx="677523" cy="2828355"/>
          </a:xfrm>
          <a:prstGeom prst="round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D91E864-B429-5AB7-40B6-9DF764071C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9039" y="6030373"/>
                <a:ext cx="3766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D91E864-B429-5AB7-40B6-9DF764071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039" y="6030373"/>
                <a:ext cx="376642" cy="369332"/>
              </a:xfrm>
              <a:prstGeom prst="rect">
                <a:avLst/>
              </a:prstGeom>
              <a:blipFill>
                <a:blip r:embed="rId7"/>
                <a:stretch>
                  <a:fillRect l="-19355" r="-645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946F2F-AA33-32FE-DC60-80D158E0E0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0508" y="6030373"/>
                <a:ext cx="3695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946F2F-AA33-32FE-DC60-80D158E0E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08" y="6030373"/>
                <a:ext cx="369524" cy="369332"/>
              </a:xfrm>
              <a:prstGeom prst="rect">
                <a:avLst/>
              </a:prstGeom>
              <a:blipFill>
                <a:blip r:embed="rId8"/>
                <a:stretch>
                  <a:fillRect l="-20000" r="-6667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21DCE2-1E8A-3CFC-FE2E-B95110EB4A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6015" y="6030373"/>
                <a:ext cx="3766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21DCE2-1E8A-3CFC-FE2E-B95110EB4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015" y="6030373"/>
                <a:ext cx="376642" cy="369332"/>
              </a:xfrm>
              <a:prstGeom prst="rect">
                <a:avLst/>
              </a:prstGeom>
              <a:blipFill>
                <a:blip r:embed="rId9"/>
                <a:stretch>
                  <a:fillRect l="-20000" r="-10000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E907DE-67F8-DACE-4043-A9F9D4DE5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7483" y="6030373"/>
                <a:ext cx="3766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E907DE-67F8-DACE-4043-A9F9D4DE5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83" y="6030373"/>
                <a:ext cx="376642" cy="369332"/>
              </a:xfrm>
              <a:prstGeom prst="rect">
                <a:avLst/>
              </a:prstGeom>
              <a:blipFill>
                <a:blip r:embed="rId10"/>
                <a:stretch>
                  <a:fillRect l="-23333" r="-6667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947848-42BE-F181-255F-11F07FB5D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2425" y="3857586"/>
                <a:ext cx="21766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8, 9, 10, 11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947848-42BE-F181-255F-11F07FB5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25" y="3857586"/>
                <a:ext cx="2176621" cy="369332"/>
              </a:xfrm>
              <a:prstGeom prst="rect">
                <a:avLst/>
              </a:prstGeom>
              <a:blipFill>
                <a:blip r:embed="rId11"/>
                <a:stretch>
                  <a:fillRect l="-1744" r="-465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E26F1-F7D9-4728-3EA8-A88E5714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7309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325 3.7037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33568 -3.33333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37E8A-88B4-2A4B-EC09-EB88B3970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77CB-1D7F-9B80-067E-454F380C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9399697" cy="1074918"/>
          </a:xfrm>
        </p:spPr>
        <p:txBody>
          <a:bodyPr>
            <a:normAutofit/>
          </a:bodyPr>
          <a:lstStyle/>
          <a:p>
            <a:r>
              <a:rPr lang="en-US" dirty="0"/>
              <a:t>Structured Hints of </a:t>
            </a:r>
            <a:r>
              <a:rPr lang="en-CN" sz="4000"/>
              <a:t>[LP24]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EC0CD-BA33-4E05-4A6E-45A708532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6586"/>
            <a:ext cx="10965873" cy="199476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After a query, the hint table needs to be “refreshed”</a:t>
            </a:r>
          </a:p>
          <a:p>
            <a:pPr lvl="1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-webkit-standard"/>
              </a:rPr>
              <a:t>Every entry in the used hint is swapped with a random entry in its row</a:t>
            </a:r>
          </a:p>
          <a:p>
            <a:pPr lvl="1">
              <a:lnSpc>
                <a:spcPct val="130000"/>
              </a:lnSpc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Need to update the column parities – need the swap </a:t>
            </a:r>
            <a:r>
              <a:rPr lang="en-US" sz="2800" dirty="0">
                <a:solidFill>
                  <a:srgbClr val="000000"/>
                </a:solidFill>
                <a:latin typeface="-webkit-standard"/>
              </a:rPr>
              <a:t>entries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D3DFA62-D7AC-A5EE-45FB-84B31C8F8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228925"/>
              </p:ext>
            </p:extLst>
          </p:nvPr>
        </p:nvGraphicFramePr>
        <p:xfrm>
          <a:off x="4756006" y="3822734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C004C4C-5DAA-A772-FDB4-9E0E3D8C9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536917"/>
              </p:ext>
            </p:extLst>
          </p:nvPr>
        </p:nvGraphicFramePr>
        <p:xfrm>
          <a:off x="4756006" y="4359746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DB7A0BB-8522-E96B-822E-83B720F60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855318"/>
              </p:ext>
            </p:extLst>
          </p:nvPr>
        </p:nvGraphicFramePr>
        <p:xfrm>
          <a:off x="4756006" y="4896758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38FC682-7095-5217-4ACC-E345DD975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14863"/>
              </p:ext>
            </p:extLst>
          </p:nvPr>
        </p:nvGraphicFramePr>
        <p:xfrm>
          <a:off x="4756006" y="5433770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5EFE5A39-CFB1-D318-391F-701A5D0AC59C}"/>
              </a:ext>
            </a:extLst>
          </p:cNvPr>
          <p:cNvGrpSpPr/>
          <p:nvPr/>
        </p:nvGrpSpPr>
        <p:grpSpPr>
          <a:xfrm>
            <a:off x="5048748" y="3844199"/>
            <a:ext cx="1739356" cy="1823314"/>
            <a:chOff x="5048748" y="3844199"/>
            <a:chExt cx="1739356" cy="1823314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8746372-F139-5ACF-C52F-6682CAF57DF9}"/>
                </a:ext>
              </a:extLst>
            </p:cNvPr>
            <p:cNvSpPr/>
            <p:nvPr/>
          </p:nvSpPr>
          <p:spPr>
            <a:xfrm>
              <a:off x="5607548" y="3844199"/>
              <a:ext cx="1101998" cy="172367"/>
            </a:xfrm>
            <a:prstGeom prst="arc">
              <a:avLst>
                <a:gd name="adj1" fmla="val 10715140"/>
                <a:gd name="adj2" fmla="val 82492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72E32BD3-5110-3F15-279A-0AEF25555D43}"/>
                </a:ext>
              </a:extLst>
            </p:cNvPr>
            <p:cNvSpPr/>
            <p:nvPr/>
          </p:nvSpPr>
          <p:spPr>
            <a:xfrm>
              <a:off x="6151108" y="4395828"/>
              <a:ext cx="558438" cy="172367"/>
            </a:xfrm>
            <a:prstGeom prst="arc">
              <a:avLst>
                <a:gd name="adj1" fmla="val 10715140"/>
                <a:gd name="adj2" fmla="val 82492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B6777211-FF3E-2AD6-7326-9947A243C64C}"/>
                </a:ext>
              </a:extLst>
            </p:cNvPr>
            <p:cNvSpPr/>
            <p:nvPr/>
          </p:nvSpPr>
          <p:spPr>
            <a:xfrm>
              <a:off x="5048748" y="4946974"/>
              <a:ext cx="1630772" cy="172367"/>
            </a:xfrm>
            <a:prstGeom prst="arc">
              <a:avLst>
                <a:gd name="adj1" fmla="val 10715140"/>
                <a:gd name="adj2" fmla="val 82492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0AF89552-A4A4-3E80-996A-CCE8226F20EF}"/>
                </a:ext>
              </a:extLst>
            </p:cNvPr>
            <p:cNvSpPr/>
            <p:nvPr/>
          </p:nvSpPr>
          <p:spPr>
            <a:xfrm>
              <a:off x="6574924" y="5495146"/>
              <a:ext cx="213180" cy="172367"/>
            </a:xfrm>
            <a:prstGeom prst="arc">
              <a:avLst>
                <a:gd name="adj1" fmla="val 10715140"/>
                <a:gd name="adj2" fmla="val 82492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F213F67-FBD4-5E64-109B-22EC5204B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623851"/>
              </p:ext>
            </p:extLst>
          </p:nvPr>
        </p:nvGraphicFramePr>
        <p:xfrm>
          <a:off x="8421777" y="3819746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A75E1A0-27C0-5D18-2B07-1A68992EE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4386"/>
              </p:ext>
            </p:extLst>
          </p:nvPr>
        </p:nvGraphicFramePr>
        <p:xfrm>
          <a:off x="8421777" y="4356758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B61D677-5776-B7C4-B7E5-91B31BACF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543122"/>
              </p:ext>
            </p:extLst>
          </p:nvPr>
        </p:nvGraphicFramePr>
        <p:xfrm>
          <a:off x="8421777" y="4893770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n-CN" sz="2400" b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DFCD6A9-7C1A-D80A-3457-CA7F7D44B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80064"/>
              </p:ext>
            </p:extLst>
          </p:nvPr>
        </p:nvGraphicFramePr>
        <p:xfrm>
          <a:off x="8421777" y="5430782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AB5867C-7D84-7582-FE1C-33AA67D16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780389"/>
              </p:ext>
            </p:extLst>
          </p:nvPr>
        </p:nvGraphicFramePr>
        <p:xfrm>
          <a:off x="1126520" y="3822734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7E974A6-9399-2EBE-68E0-0B7BA3BB7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528288"/>
              </p:ext>
            </p:extLst>
          </p:nvPr>
        </p:nvGraphicFramePr>
        <p:xfrm>
          <a:off x="1126520" y="4359746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E07823A-BA00-F868-8B0E-9B8979670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271929"/>
              </p:ext>
            </p:extLst>
          </p:nvPr>
        </p:nvGraphicFramePr>
        <p:xfrm>
          <a:off x="1126520" y="4896758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A9EB6AE1-2D91-1B53-D87C-8FC134822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11451"/>
              </p:ext>
            </p:extLst>
          </p:nvPr>
        </p:nvGraphicFramePr>
        <p:xfrm>
          <a:off x="1126520" y="5433770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D351DD4-342C-184C-105B-A941CDDBEE82}"/>
              </a:ext>
            </a:extLst>
          </p:cNvPr>
          <p:cNvSpPr/>
          <p:nvPr/>
        </p:nvSpPr>
        <p:spPr>
          <a:xfrm>
            <a:off x="2702656" y="3699921"/>
            <a:ext cx="677523" cy="2828355"/>
          </a:xfrm>
          <a:prstGeom prst="round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9DD5CC-4AC2-46E1-A0C6-2D1678000D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9039" y="6030373"/>
                <a:ext cx="3766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9DD5CC-4AC2-46E1-A0C6-2D1678000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039" y="6030373"/>
                <a:ext cx="376642" cy="369332"/>
              </a:xfrm>
              <a:prstGeom prst="rect">
                <a:avLst/>
              </a:prstGeom>
              <a:blipFill>
                <a:blip r:embed="rId3"/>
                <a:stretch>
                  <a:fillRect l="-19355" r="-645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BE7676-C4CA-3FD9-0DA4-6986438399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0508" y="6030373"/>
                <a:ext cx="3695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BE7676-C4CA-3FD9-0DA4-698643839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08" y="6030373"/>
                <a:ext cx="369524" cy="369332"/>
              </a:xfrm>
              <a:prstGeom prst="rect">
                <a:avLst/>
              </a:prstGeom>
              <a:blipFill>
                <a:blip r:embed="rId4"/>
                <a:stretch>
                  <a:fillRect l="-20000" r="-6667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1DB878A-9295-6674-7E50-DEC92BB3F6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6015" y="6030373"/>
                <a:ext cx="3766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1DB878A-9295-6674-7E50-DEC92BB3F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015" y="6030373"/>
                <a:ext cx="376642" cy="369332"/>
              </a:xfrm>
              <a:prstGeom prst="rect">
                <a:avLst/>
              </a:prstGeom>
              <a:blipFill>
                <a:blip r:embed="rId5"/>
                <a:stretch>
                  <a:fillRect l="-20000" r="-10000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4B70564-9259-ABC3-B9D1-891E6750DA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7483" y="6030373"/>
                <a:ext cx="3766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4B70564-9259-ABC3-B9D1-891E6750D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83" y="6030373"/>
                <a:ext cx="376642" cy="369332"/>
              </a:xfrm>
              <a:prstGeom prst="rect">
                <a:avLst/>
              </a:prstGeom>
              <a:blipFill>
                <a:blip r:embed="rId6"/>
                <a:stretch>
                  <a:fillRect l="-23333" r="-6667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7AB86B7A-BFF5-7E73-8626-7B2074AFEA80}"/>
              </a:ext>
            </a:extLst>
          </p:cNvPr>
          <p:cNvGrpSpPr/>
          <p:nvPr/>
        </p:nvGrpSpPr>
        <p:grpSpPr>
          <a:xfrm>
            <a:off x="4902755" y="6030373"/>
            <a:ext cx="1965086" cy="369332"/>
            <a:chOff x="4902755" y="6030373"/>
            <a:chExt cx="196508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F581105-BA58-A703-C82F-47C7C29CA80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02755" y="6030373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F581105-BA58-A703-C82F-47C7C29CA8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755" y="6030373"/>
                  <a:ext cx="37664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9355" r="-9677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780BAB5-41FC-D9A8-7660-52DDF091613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434224" y="6030373"/>
                  <a:ext cx="36952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780BAB5-41FC-D9A8-7660-52DDF0916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224" y="6030373"/>
                  <a:ext cx="36952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0000" r="-6667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7290AEC-B8CA-EF6D-79FE-529413DC7C1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959731" y="6030373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7290AEC-B8CA-EF6D-79FE-529413DC7C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731" y="6030373"/>
                  <a:ext cx="376642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0000" r="-10000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4A05B74-D583-084B-219E-2668D498E60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91199" y="6030373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4A05B74-D583-084B-219E-2668D498E6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199" y="6030373"/>
                  <a:ext cx="37664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3333" r="-6667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5225750-73EE-1D2B-BB9E-1D2BF4032082}"/>
              </a:ext>
            </a:extLst>
          </p:cNvPr>
          <p:cNvGrpSpPr/>
          <p:nvPr/>
        </p:nvGrpSpPr>
        <p:grpSpPr>
          <a:xfrm>
            <a:off x="8568526" y="6030373"/>
            <a:ext cx="1965086" cy="369332"/>
            <a:chOff x="8568526" y="6030373"/>
            <a:chExt cx="196508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81D9A00-99FC-0877-D854-6BE2DB6ABED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568526" y="6030373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81D9A00-99FC-0877-D854-6BE2DB6AB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8526" y="6030373"/>
                  <a:ext cx="37664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9032" r="-193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57CB0A3-1824-15E3-8385-73B817B3314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099995" y="6030373"/>
                  <a:ext cx="36952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57CB0A3-1824-15E3-8385-73B817B331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9995" y="6030373"/>
                  <a:ext cx="369524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26667" r="-20000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103FD52-4E08-9C38-D95A-DEE24B0BC36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25502" y="6030373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103FD52-4E08-9C38-D95A-DEE24B0BC3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5502" y="6030373"/>
                  <a:ext cx="376642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5806" r="-193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9256810-ED0B-E79A-8351-CFA2302B89C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156970" y="6030373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9256810-ED0B-E79A-8351-CFA2302B8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6970" y="6030373"/>
                  <a:ext cx="376642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25806" r="-193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9A7D066-4FDC-0462-3243-A494C07321E1}"/>
              </a:ext>
            </a:extLst>
          </p:cNvPr>
          <p:cNvGrpSpPr/>
          <p:nvPr/>
        </p:nvGrpSpPr>
        <p:grpSpPr>
          <a:xfrm>
            <a:off x="4792291" y="3857853"/>
            <a:ext cx="1544082" cy="1533249"/>
            <a:chOff x="4792291" y="3857853"/>
            <a:chExt cx="1544082" cy="153324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5A118E0-1F75-527A-4B0C-BE27AB124325}"/>
                </a:ext>
              </a:extLst>
            </p:cNvPr>
            <p:cNvSpPr/>
            <p:nvPr/>
          </p:nvSpPr>
          <p:spPr>
            <a:xfrm>
              <a:off x="5336449" y="3857853"/>
              <a:ext cx="450669" cy="45466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FF4784A-DDE3-D1E7-E7AE-77B9833719A1}"/>
                </a:ext>
              </a:extLst>
            </p:cNvPr>
            <p:cNvSpPr/>
            <p:nvPr/>
          </p:nvSpPr>
          <p:spPr>
            <a:xfrm>
              <a:off x="5885704" y="4415771"/>
              <a:ext cx="450669" cy="45466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B767CCE-D4E5-DFA0-5431-A261A1AAAF50}"/>
                </a:ext>
              </a:extLst>
            </p:cNvPr>
            <p:cNvSpPr/>
            <p:nvPr/>
          </p:nvSpPr>
          <p:spPr>
            <a:xfrm>
              <a:off x="4792291" y="4936437"/>
              <a:ext cx="450669" cy="45466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6B54A-3BB7-B2D6-A3BF-17A632DD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3938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4CA2E-642A-1075-E6B9-D2B9E4A4E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4EA5C-835F-09D1-A85D-AB74EB62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9399697" cy="1074918"/>
          </a:xfrm>
        </p:spPr>
        <p:txBody>
          <a:bodyPr>
            <a:normAutofit/>
          </a:bodyPr>
          <a:lstStyle/>
          <a:p>
            <a:r>
              <a:rPr lang="en-US" dirty="0"/>
              <a:t>Two Major Downsides of </a:t>
            </a:r>
            <a:r>
              <a:rPr lang="en-CN" sz="4000"/>
              <a:t>[LP24]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00024D-C586-520F-8F68-1EF21B6D9C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76586"/>
                <a:ext cx="10909301" cy="199476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Need a </a:t>
                </a:r>
                <a:r>
                  <a:rPr lang="en-US" sz="3200" b="1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second server </a:t>
                </a:r>
                <a:r>
                  <a:rPr lang="en-US" sz="3200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to fetch swap entries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dirty="0">
                    <a:solidFill>
                      <a:srgbClr val="000000"/>
                    </a:solidFill>
                    <a:latin typeface="-webkit-standard"/>
                  </a:rPr>
                  <a:t>Need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-webkit-standard"/>
                  </a:rPr>
                  <a:t> client storage </a:t>
                </a:r>
                <a:r>
                  <a:rPr lang="en-US" sz="3200" dirty="0">
                    <a:solidFill>
                      <a:srgbClr val="000000"/>
                    </a:solidFill>
                    <a:latin typeface="-webkit-standard"/>
                  </a:rPr>
                  <a:t>for the (truly random) hint table</a:t>
                </a:r>
                <a:endParaRPr lang="en-US" sz="2800" b="0" i="0" u="none" strike="noStrike" dirty="0">
                  <a:solidFill>
                    <a:srgbClr val="000000"/>
                  </a:solidFill>
                  <a:effectLst/>
                  <a:latin typeface="-webkit-standard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00024D-C586-520F-8F68-1EF21B6D9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76586"/>
                <a:ext cx="10909301" cy="1994764"/>
              </a:xfrm>
              <a:blipFill>
                <a:blip r:embed="rId3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53026F8-FA01-402B-B722-6F3C118F6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80214"/>
              </p:ext>
            </p:extLst>
          </p:nvPr>
        </p:nvGraphicFramePr>
        <p:xfrm>
          <a:off x="4756006" y="3822734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A23C039-267C-553E-E181-5242E720E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151534"/>
              </p:ext>
            </p:extLst>
          </p:nvPr>
        </p:nvGraphicFramePr>
        <p:xfrm>
          <a:off x="4756006" y="4359746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8F31A49-99C3-1D3E-B9A4-B997F4D95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923372"/>
              </p:ext>
            </p:extLst>
          </p:nvPr>
        </p:nvGraphicFramePr>
        <p:xfrm>
          <a:off x="4756006" y="4896758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87FAF86-1AE3-E63A-48F9-C8A0BFA37653}"/>
              </a:ext>
            </a:extLst>
          </p:cNvPr>
          <p:cNvGraphicFramePr>
            <a:graphicFrameLocks noGrp="1"/>
          </p:cNvGraphicFramePr>
          <p:nvPr/>
        </p:nvGraphicFramePr>
        <p:xfrm>
          <a:off x="4756006" y="5433770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F64F78E7-593D-0F41-2A9F-C9DA674A0922}"/>
              </a:ext>
            </a:extLst>
          </p:cNvPr>
          <p:cNvGrpSpPr/>
          <p:nvPr/>
        </p:nvGrpSpPr>
        <p:grpSpPr>
          <a:xfrm>
            <a:off x="5048748" y="3844199"/>
            <a:ext cx="1739356" cy="1823314"/>
            <a:chOff x="5048748" y="3844199"/>
            <a:chExt cx="1739356" cy="1823314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BC8F170E-5DDE-EC75-DAC7-5B110BFF87BA}"/>
                </a:ext>
              </a:extLst>
            </p:cNvPr>
            <p:cNvSpPr/>
            <p:nvPr/>
          </p:nvSpPr>
          <p:spPr>
            <a:xfrm>
              <a:off x="5607548" y="3844199"/>
              <a:ext cx="1101998" cy="172367"/>
            </a:xfrm>
            <a:prstGeom prst="arc">
              <a:avLst>
                <a:gd name="adj1" fmla="val 10715140"/>
                <a:gd name="adj2" fmla="val 82492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0720D941-8C45-FC93-0687-AAE83440D658}"/>
                </a:ext>
              </a:extLst>
            </p:cNvPr>
            <p:cNvSpPr/>
            <p:nvPr/>
          </p:nvSpPr>
          <p:spPr>
            <a:xfrm>
              <a:off x="6151108" y="4395828"/>
              <a:ext cx="558438" cy="172367"/>
            </a:xfrm>
            <a:prstGeom prst="arc">
              <a:avLst>
                <a:gd name="adj1" fmla="val 10715140"/>
                <a:gd name="adj2" fmla="val 82492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64770B-3F1F-9925-825B-DBBF27462D6B}"/>
                </a:ext>
              </a:extLst>
            </p:cNvPr>
            <p:cNvSpPr/>
            <p:nvPr/>
          </p:nvSpPr>
          <p:spPr>
            <a:xfrm>
              <a:off x="5048748" y="4946974"/>
              <a:ext cx="1630772" cy="172367"/>
            </a:xfrm>
            <a:prstGeom prst="arc">
              <a:avLst>
                <a:gd name="adj1" fmla="val 10715140"/>
                <a:gd name="adj2" fmla="val 82492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31B33F01-3376-2F36-7CB0-0C7DE3BF6366}"/>
                </a:ext>
              </a:extLst>
            </p:cNvPr>
            <p:cNvSpPr/>
            <p:nvPr/>
          </p:nvSpPr>
          <p:spPr>
            <a:xfrm>
              <a:off x="6574924" y="5495146"/>
              <a:ext cx="213180" cy="172367"/>
            </a:xfrm>
            <a:prstGeom prst="arc">
              <a:avLst>
                <a:gd name="adj1" fmla="val 10715140"/>
                <a:gd name="adj2" fmla="val 82492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A3A719F-8B68-3B55-2399-20F18D13F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01359"/>
              </p:ext>
            </p:extLst>
          </p:nvPr>
        </p:nvGraphicFramePr>
        <p:xfrm>
          <a:off x="8421777" y="3819746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AB9D94A-557C-9B60-5512-63B5AF182273}"/>
              </a:ext>
            </a:extLst>
          </p:cNvPr>
          <p:cNvGraphicFramePr>
            <a:graphicFrameLocks noGrp="1"/>
          </p:cNvGraphicFramePr>
          <p:nvPr/>
        </p:nvGraphicFramePr>
        <p:xfrm>
          <a:off x="8421777" y="4356758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BED5A1B-05F2-B24D-DA29-A062C93270E1}"/>
              </a:ext>
            </a:extLst>
          </p:cNvPr>
          <p:cNvGraphicFramePr>
            <a:graphicFrameLocks noGrp="1"/>
          </p:cNvGraphicFramePr>
          <p:nvPr/>
        </p:nvGraphicFramePr>
        <p:xfrm>
          <a:off x="8421777" y="4893770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n-CN" sz="2400" b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F61849B-7251-95F2-465D-8D70DD568ACC}"/>
              </a:ext>
            </a:extLst>
          </p:cNvPr>
          <p:cNvGraphicFramePr>
            <a:graphicFrameLocks noGrp="1"/>
          </p:cNvGraphicFramePr>
          <p:nvPr/>
        </p:nvGraphicFramePr>
        <p:xfrm>
          <a:off x="8421777" y="5430782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DBA1CFD-E231-0492-703E-D20D1C88A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003516"/>
              </p:ext>
            </p:extLst>
          </p:nvPr>
        </p:nvGraphicFramePr>
        <p:xfrm>
          <a:off x="1126520" y="3822734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BCC0F14-F5F1-D379-89C5-44B20A59D276}"/>
              </a:ext>
            </a:extLst>
          </p:cNvPr>
          <p:cNvGraphicFramePr>
            <a:graphicFrameLocks noGrp="1"/>
          </p:cNvGraphicFramePr>
          <p:nvPr/>
        </p:nvGraphicFramePr>
        <p:xfrm>
          <a:off x="1126520" y="4359746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74C26CD-11D1-2325-E683-28FC45655482}"/>
              </a:ext>
            </a:extLst>
          </p:cNvPr>
          <p:cNvGraphicFramePr>
            <a:graphicFrameLocks noGrp="1"/>
          </p:cNvGraphicFramePr>
          <p:nvPr/>
        </p:nvGraphicFramePr>
        <p:xfrm>
          <a:off x="1126520" y="4896758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2763813-2E06-1BDB-6021-27773B192997}"/>
              </a:ext>
            </a:extLst>
          </p:cNvPr>
          <p:cNvGraphicFramePr>
            <a:graphicFrameLocks noGrp="1"/>
          </p:cNvGraphicFramePr>
          <p:nvPr/>
        </p:nvGraphicFramePr>
        <p:xfrm>
          <a:off x="1126520" y="5433770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C7F0869-FD91-7290-4CC0-250E83DEF4DE}"/>
              </a:ext>
            </a:extLst>
          </p:cNvPr>
          <p:cNvSpPr/>
          <p:nvPr/>
        </p:nvSpPr>
        <p:spPr>
          <a:xfrm>
            <a:off x="2702656" y="3699921"/>
            <a:ext cx="677523" cy="2828355"/>
          </a:xfrm>
          <a:prstGeom prst="round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01C3CA-BACB-FC9F-C0E7-5F32933175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9039" y="6030373"/>
                <a:ext cx="3766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01C3CA-BACB-FC9F-C0E7-5F329331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039" y="6030373"/>
                <a:ext cx="376642" cy="369332"/>
              </a:xfrm>
              <a:prstGeom prst="rect">
                <a:avLst/>
              </a:prstGeom>
              <a:blipFill>
                <a:blip r:embed="rId4"/>
                <a:stretch>
                  <a:fillRect l="-19355" r="-645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BEBD2D7-6B5A-F924-64F9-D6DBD888CD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0508" y="6030373"/>
                <a:ext cx="3695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BEBD2D7-6B5A-F924-64F9-D6DBD888C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08" y="6030373"/>
                <a:ext cx="369524" cy="369332"/>
              </a:xfrm>
              <a:prstGeom prst="rect">
                <a:avLst/>
              </a:prstGeom>
              <a:blipFill>
                <a:blip r:embed="rId5"/>
                <a:stretch>
                  <a:fillRect l="-20000" r="-6667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11D5A1D-BBA0-1045-4D96-9D951E1FA2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6015" y="6030373"/>
                <a:ext cx="3766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11D5A1D-BBA0-1045-4D96-9D951E1FA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015" y="6030373"/>
                <a:ext cx="376642" cy="369332"/>
              </a:xfrm>
              <a:prstGeom prst="rect">
                <a:avLst/>
              </a:prstGeom>
              <a:blipFill>
                <a:blip r:embed="rId6"/>
                <a:stretch>
                  <a:fillRect l="-20000" r="-10000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8D0E6D-E938-59E0-CBD7-F7FD6F300D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7483" y="6030373"/>
                <a:ext cx="3766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8D0E6D-E938-59E0-CBD7-F7FD6F300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83" y="6030373"/>
                <a:ext cx="376642" cy="369332"/>
              </a:xfrm>
              <a:prstGeom prst="rect">
                <a:avLst/>
              </a:prstGeom>
              <a:blipFill>
                <a:blip r:embed="rId7"/>
                <a:stretch>
                  <a:fillRect l="-23333" r="-6667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C358789D-55CD-472E-B432-B7D316D6B877}"/>
              </a:ext>
            </a:extLst>
          </p:cNvPr>
          <p:cNvGrpSpPr/>
          <p:nvPr/>
        </p:nvGrpSpPr>
        <p:grpSpPr>
          <a:xfrm>
            <a:off x="4902755" y="6030373"/>
            <a:ext cx="1965086" cy="369332"/>
            <a:chOff x="4902755" y="6030373"/>
            <a:chExt cx="196508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D56D1FA-30D1-CAB4-B832-4269F111FD9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02755" y="6030373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D56D1FA-30D1-CAB4-B832-4269F111FD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755" y="6030373"/>
                  <a:ext cx="37664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9355" r="-9677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CAEC9C9-7590-935E-B532-D3B6FDB9D21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434224" y="6030373"/>
                  <a:ext cx="36952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CAEC9C9-7590-935E-B532-D3B6FDB9D2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224" y="6030373"/>
                  <a:ext cx="36952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0000" r="-6667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69683A4-46B9-AF29-AF11-423DF7A483F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959731" y="6030373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69683A4-46B9-AF29-AF11-423DF7A483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731" y="6030373"/>
                  <a:ext cx="37664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0000" r="-10000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008582B-3968-A096-777E-851498C75DF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491199" y="6030373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008582B-3968-A096-777E-851498C75D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199" y="6030373"/>
                  <a:ext cx="37664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3333" r="-6667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9C296FA-E1DB-C284-A457-A188FB643448}"/>
              </a:ext>
            </a:extLst>
          </p:cNvPr>
          <p:cNvGrpSpPr/>
          <p:nvPr/>
        </p:nvGrpSpPr>
        <p:grpSpPr>
          <a:xfrm>
            <a:off x="8568526" y="6030373"/>
            <a:ext cx="1965086" cy="369332"/>
            <a:chOff x="8568526" y="6030373"/>
            <a:chExt cx="196508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649FC32-77AD-4403-934E-98094DE6EE0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568526" y="6030373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649FC32-77AD-4403-934E-98094DE6EE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8526" y="6030373"/>
                  <a:ext cx="376642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29032" r="-193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142F88E-E96B-B26F-0A6D-8DA51691AA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099995" y="6030373"/>
                  <a:ext cx="36952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142F88E-E96B-B26F-0A6D-8DA51691A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9995" y="6030373"/>
                  <a:ext cx="36952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6667" r="-20000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EA5F4A8-546F-BFE0-C2EF-0543919CEBB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25502" y="6030373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EA5F4A8-546F-BFE0-C2EF-0543919CEB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5502" y="6030373"/>
                  <a:ext cx="376642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25806" r="-193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2A96B90-0CD6-E782-8381-282C54CE931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156970" y="6030373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2A96B90-0CD6-E782-8381-282C54CE93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6970" y="6030373"/>
                  <a:ext cx="376642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25806" r="-19355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EA05E0C-1816-E17A-DE76-20F4F9E0B14A}"/>
              </a:ext>
            </a:extLst>
          </p:cNvPr>
          <p:cNvGrpSpPr/>
          <p:nvPr/>
        </p:nvGrpSpPr>
        <p:grpSpPr>
          <a:xfrm>
            <a:off x="4792291" y="3857853"/>
            <a:ext cx="1544082" cy="1533249"/>
            <a:chOff x="4792291" y="3857853"/>
            <a:chExt cx="1544082" cy="153324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7A4D2D-C333-6147-A41F-1A0E592026F3}"/>
                </a:ext>
              </a:extLst>
            </p:cNvPr>
            <p:cNvSpPr/>
            <p:nvPr/>
          </p:nvSpPr>
          <p:spPr>
            <a:xfrm>
              <a:off x="5336449" y="3857853"/>
              <a:ext cx="450669" cy="45466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42BE1C2-6D3A-5110-00D7-7C558E04357E}"/>
                </a:ext>
              </a:extLst>
            </p:cNvPr>
            <p:cNvSpPr/>
            <p:nvPr/>
          </p:nvSpPr>
          <p:spPr>
            <a:xfrm>
              <a:off x="5885704" y="4415771"/>
              <a:ext cx="450669" cy="45466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A5FCB22-8F72-E4D2-4A27-959BDA945EDD}"/>
                </a:ext>
              </a:extLst>
            </p:cNvPr>
            <p:cNvSpPr/>
            <p:nvPr/>
          </p:nvSpPr>
          <p:spPr>
            <a:xfrm>
              <a:off x="4792291" y="4936437"/>
              <a:ext cx="450669" cy="45466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306C040-9A84-2004-369B-30E6D2868637}"/>
              </a:ext>
            </a:extLst>
          </p:cNvPr>
          <p:cNvSpPr/>
          <p:nvPr/>
        </p:nvSpPr>
        <p:spPr>
          <a:xfrm>
            <a:off x="8421777" y="1751601"/>
            <a:ext cx="450669" cy="4546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E4B17-3A18-53C8-355F-0D366CBA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997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20922-6955-F6B8-4E9E-708B3D1D7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B066-C0F7-1336-1E7C-5FDAA6E3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9399697" cy="1074918"/>
          </a:xfrm>
        </p:spPr>
        <p:txBody>
          <a:bodyPr>
            <a:normAutofit/>
          </a:bodyPr>
          <a:lstStyle/>
          <a:p>
            <a:r>
              <a:rPr lang="en-US" dirty="0"/>
              <a:t>Our Technical Contributions</a:t>
            </a:r>
            <a:endParaRPr lang="en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86B516-6779-4885-D3C2-B802B1CB8E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76586"/>
                <a:ext cx="10996750" cy="437971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Need a </a:t>
                </a:r>
                <a:r>
                  <a:rPr lang="en-US" sz="3200" b="1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second server </a:t>
                </a:r>
                <a:r>
                  <a:rPr lang="en-US" sz="3200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to fetch swap entries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dirty="0">
                    <a:solidFill>
                      <a:srgbClr val="000000"/>
                    </a:solidFill>
                    <a:latin typeface="-webkit-standard"/>
                  </a:rPr>
                  <a:t>Need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-webkit-standard"/>
                  </a:rPr>
                  <a:t> client storage </a:t>
                </a:r>
                <a:r>
                  <a:rPr lang="en-US" sz="3200" dirty="0">
                    <a:solidFill>
                      <a:srgbClr val="000000"/>
                    </a:solidFill>
                    <a:latin typeface="-webkit-standard"/>
                  </a:rPr>
                  <a:t>for the (truly random) hint table</a:t>
                </a:r>
              </a:p>
              <a:p>
                <a:pPr lvl="1">
                  <a:lnSpc>
                    <a:spcPct val="130000"/>
                  </a:lnSpc>
                </a:pPr>
                <a:endParaRPr lang="en-US" sz="2800" dirty="0">
                  <a:solidFill>
                    <a:srgbClr val="000000"/>
                  </a:solidFill>
                  <a:latin typeface="-webkit-standard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3200" dirty="0">
                    <a:solidFill>
                      <a:srgbClr val="000000"/>
                    </a:solidFill>
                    <a:latin typeface="-webkit-standard"/>
                  </a:rPr>
                  <a:t>A </a:t>
                </a:r>
                <a:r>
                  <a:rPr lang="en-US" sz="3200" b="1" dirty="0">
                    <a:solidFill>
                      <a:srgbClr val="000000"/>
                    </a:solidFill>
                    <a:latin typeface="-webkit-standard"/>
                  </a:rPr>
                  <a:t>single-server</a:t>
                </a:r>
                <a:r>
                  <a:rPr lang="en-US" sz="3200" dirty="0">
                    <a:solidFill>
                      <a:srgbClr val="000000"/>
                    </a:solidFill>
                    <a:latin typeface="-webkit-standard"/>
                  </a:rPr>
                  <a:t> client preprocessing PIR using the matrix hint and</a:t>
                </a:r>
                <a:r>
                  <a:rPr lang="en-US" dirty="0">
                    <a:solidFill>
                      <a:srgbClr val="000000"/>
                    </a:solidFill>
                    <a:latin typeface="-webkit-standard"/>
                  </a:rPr>
                  <a:t> </a:t>
                </a:r>
                <a:r>
                  <a:rPr lang="en-US" sz="3200" b="1" dirty="0">
                    <a:solidFill>
                      <a:srgbClr val="000000"/>
                    </a:solidFill>
                    <a:latin typeface="-webkit-standard"/>
                  </a:rPr>
                  <a:t>pseudorandom permutations </a:t>
                </a:r>
                <a:r>
                  <a:rPr lang="en-US" sz="3200" dirty="0">
                    <a:solidFill>
                      <a:srgbClr val="000000"/>
                    </a:solidFill>
                    <a:latin typeface="-webkit-standard"/>
                  </a:rPr>
                  <a:t>(hence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-webkit-standard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latin typeface="-webkit-standard"/>
                  </a:rPr>
                  <a:t>client storage)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86B516-6779-4885-D3C2-B802B1CB8E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76586"/>
                <a:ext cx="10996750" cy="4379714"/>
              </a:xfrm>
              <a:blipFill>
                <a:blip r:embed="rId3"/>
                <a:stretch>
                  <a:fillRect l="-1153" r="-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41174-D2A3-9DF5-B144-61B7E9DB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40242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BE0C8-D865-2600-FC21-CB2FB4B92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1321-C0E8-0331-52FB-9B72E64A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9012528" cy="1074918"/>
          </a:xfrm>
        </p:spPr>
        <p:txBody>
          <a:bodyPr>
            <a:normAutofit/>
          </a:bodyPr>
          <a:lstStyle/>
          <a:p>
            <a:r>
              <a:rPr lang="en-US" dirty="0"/>
              <a:t>Step 1: Two-server to</a:t>
            </a:r>
            <a:r>
              <a:rPr lang="en-CN"/>
              <a:t> </a:t>
            </a:r>
            <a:r>
              <a:rPr lang="en-US" dirty="0"/>
              <a:t>S</a:t>
            </a:r>
            <a:r>
              <a:rPr lang="en-CN"/>
              <a:t>ingle</a:t>
            </a:r>
            <a:r>
              <a:rPr lang="en-US" dirty="0"/>
              <a:t>-</a:t>
            </a:r>
            <a:r>
              <a:rPr lang="en-CN"/>
              <a:t>server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067F8-3EFF-F6E1-C7B5-1ADD156AD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87"/>
            <a:ext cx="10714074" cy="15758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000" dirty="0"/>
              <a:t>Introduce 1x empty space (treated as 0 in parity calculation)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1117FDDC-8B16-0E1D-1DEA-19C4AA8E7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28412"/>
              </p:ext>
            </p:extLst>
          </p:nvPr>
        </p:nvGraphicFramePr>
        <p:xfrm>
          <a:off x="8751258" y="3410597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63BA3B90-C0A1-5B82-18FD-51A1AD7D7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521613"/>
              </p:ext>
            </p:extLst>
          </p:nvPr>
        </p:nvGraphicFramePr>
        <p:xfrm>
          <a:off x="8751258" y="4104864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3C2AC9BB-2815-4801-9B64-AA7EBEA19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31490"/>
              </p:ext>
            </p:extLst>
          </p:nvPr>
        </p:nvGraphicFramePr>
        <p:xfrm>
          <a:off x="8751258" y="4799130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4520DEB6-F49B-4A80-2766-FD625D665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453576"/>
              </p:ext>
            </p:extLst>
          </p:nvPr>
        </p:nvGraphicFramePr>
        <p:xfrm>
          <a:off x="8751258" y="5493397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C4C75709-0468-A37D-F34D-6DF1E98A9674}"/>
              </a:ext>
            </a:extLst>
          </p:cNvPr>
          <p:cNvSpPr txBox="1"/>
          <p:nvPr/>
        </p:nvSpPr>
        <p:spPr>
          <a:xfrm>
            <a:off x="8751258" y="6252256"/>
            <a:ext cx="2251194" cy="377026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CN" sz="2000"/>
              <a:t>Hint </a:t>
            </a:r>
            <a:r>
              <a:rPr lang="en-US" sz="2000" dirty="0"/>
              <a:t>t</a:t>
            </a:r>
            <a:r>
              <a:rPr lang="en-CN" sz="2000"/>
              <a:t>able </a:t>
            </a:r>
            <a:r>
              <a:rPr lang="en-CN" sz="2000" dirty="0"/>
              <a:t>in [LP24]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1FB1F-7D27-F9B7-3FF8-6467194FEB2E}"/>
              </a:ext>
            </a:extLst>
          </p:cNvPr>
          <p:cNvSpPr txBox="1"/>
          <p:nvPr/>
        </p:nvSpPr>
        <p:spPr>
          <a:xfrm>
            <a:off x="2445027" y="6248954"/>
            <a:ext cx="1714187" cy="377026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CN" sz="2000"/>
              <a:t>Our </a:t>
            </a:r>
            <a:r>
              <a:rPr lang="en-US" sz="2000" dirty="0"/>
              <a:t>h</a:t>
            </a:r>
            <a:r>
              <a:rPr lang="en-CN" sz="2000"/>
              <a:t>int </a:t>
            </a:r>
            <a:r>
              <a:rPr lang="en-US" sz="2000" dirty="0"/>
              <a:t>t</a:t>
            </a:r>
            <a:r>
              <a:rPr lang="en-CN" sz="2000"/>
              <a:t>able</a:t>
            </a:r>
            <a:endParaRPr lang="en-US" sz="2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3ACE4B-C496-CF8E-E358-3D1A1514D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2815"/>
              </p:ext>
            </p:extLst>
          </p:nvPr>
        </p:nvGraphicFramePr>
        <p:xfrm>
          <a:off x="1142121" y="548758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C95300B-3D6B-7026-27C8-9554BEEDA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99463"/>
              </p:ext>
            </p:extLst>
          </p:nvPr>
        </p:nvGraphicFramePr>
        <p:xfrm>
          <a:off x="1142121" y="410292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C0796CC-55B4-2947-D66C-4CF1062BB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326638"/>
              </p:ext>
            </p:extLst>
          </p:nvPr>
        </p:nvGraphicFramePr>
        <p:xfrm>
          <a:off x="1142121" y="3410597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DAEFF05-0457-F8E3-820F-0C7AF7D756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00216"/>
              </p:ext>
            </p:extLst>
          </p:nvPr>
        </p:nvGraphicFramePr>
        <p:xfrm>
          <a:off x="1142121" y="479525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34B21-FD60-ADA2-D0DD-4C090A77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14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9140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05804-C93C-1D13-1E66-1DF25937A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C74CAC5-6F1E-58CF-7E89-48C02D7A4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626498"/>
              </p:ext>
            </p:extLst>
          </p:nvPr>
        </p:nvGraphicFramePr>
        <p:xfrm>
          <a:off x="1142121" y="548758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74EC8C2-6696-6161-2EF2-A37694BD8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299865"/>
              </p:ext>
            </p:extLst>
          </p:nvPr>
        </p:nvGraphicFramePr>
        <p:xfrm>
          <a:off x="1142121" y="410292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B4B2E3-859E-FD6E-7EE3-A15E712C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9012528" cy="1074918"/>
          </a:xfrm>
        </p:spPr>
        <p:txBody>
          <a:bodyPr>
            <a:normAutofit/>
          </a:bodyPr>
          <a:lstStyle/>
          <a:p>
            <a:r>
              <a:rPr lang="en-US" dirty="0"/>
              <a:t>Step 1: Two-server to</a:t>
            </a:r>
            <a:r>
              <a:rPr lang="en-CN"/>
              <a:t> </a:t>
            </a:r>
            <a:r>
              <a:rPr lang="en-US" dirty="0"/>
              <a:t>S</a:t>
            </a:r>
            <a:r>
              <a:rPr lang="en-CN"/>
              <a:t>ingle</a:t>
            </a:r>
            <a:r>
              <a:rPr lang="en-US" dirty="0"/>
              <a:t>-</a:t>
            </a:r>
            <a:r>
              <a:rPr lang="en-CN"/>
              <a:t>server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6957A-C6A3-AC48-7804-E9AA0BB7E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87"/>
            <a:ext cx="10922000" cy="1584284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sz="3200" dirty="0"/>
              <a:t>Introduce 1x empty space (treated as 0 in parity calculation)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Relocate used entry to random empty cell (instead of swapping)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6000B09-1E0A-1DA2-EC79-4A119B246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256921"/>
              </p:ext>
            </p:extLst>
          </p:nvPr>
        </p:nvGraphicFramePr>
        <p:xfrm>
          <a:off x="1142121" y="3410597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AC8CE94-4BAC-0DFB-79EB-8DB1AFF49807}"/>
              </a:ext>
            </a:extLst>
          </p:cNvPr>
          <p:cNvSpPr/>
          <p:nvPr/>
        </p:nvSpPr>
        <p:spPr>
          <a:xfrm>
            <a:off x="3932480" y="3313202"/>
            <a:ext cx="367392" cy="2811780"/>
          </a:xfrm>
          <a:prstGeom prst="round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4D11086-9AF3-4234-1C7A-87BC75907E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502869"/>
              </p:ext>
            </p:extLst>
          </p:nvPr>
        </p:nvGraphicFramePr>
        <p:xfrm>
          <a:off x="1142121" y="479525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4" name="Arc 3">
            <a:extLst>
              <a:ext uri="{FF2B5EF4-FFF2-40B4-BE49-F238E27FC236}">
                <a16:creationId xmlns:a16="http://schemas.microsoft.com/office/drawing/2014/main" id="{59F9C698-09C2-AE18-F78F-3533E474B9F0}"/>
              </a:ext>
            </a:extLst>
          </p:cNvPr>
          <p:cNvSpPr/>
          <p:nvPr/>
        </p:nvSpPr>
        <p:spPr>
          <a:xfrm>
            <a:off x="2439392" y="3967466"/>
            <a:ext cx="1631567" cy="172367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BD6F694-2BB3-CA6C-D11A-FF2880F6490C}"/>
              </a:ext>
            </a:extLst>
          </p:cNvPr>
          <p:cNvSpPr/>
          <p:nvPr/>
        </p:nvSpPr>
        <p:spPr>
          <a:xfrm>
            <a:off x="3514582" y="5370422"/>
            <a:ext cx="580203" cy="172367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8E7E8CB8-05D5-6316-1DA1-7804A77968D0}"/>
              </a:ext>
            </a:extLst>
          </p:cNvPr>
          <p:cNvSpPr/>
          <p:nvPr/>
        </p:nvSpPr>
        <p:spPr>
          <a:xfrm>
            <a:off x="3518175" y="3284866"/>
            <a:ext cx="580203" cy="172367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09F03B-DCC2-9924-A667-1CA8C5AF9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307742"/>
              </p:ext>
            </p:extLst>
          </p:nvPr>
        </p:nvGraphicFramePr>
        <p:xfrm>
          <a:off x="6729149" y="548758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7500E7-D512-9BBD-9082-BBE835830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056989"/>
              </p:ext>
            </p:extLst>
          </p:nvPr>
        </p:nvGraphicFramePr>
        <p:xfrm>
          <a:off x="6729149" y="410292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E276E6C-A9E4-8148-1A26-14E0D28BC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191800"/>
              </p:ext>
            </p:extLst>
          </p:nvPr>
        </p:nvGraphicFramePr>
        <p:xfrm>
          <a:off x="6729149" y="3410597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756DDF-A552-3271-F1AD-D387F8D801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609226"/>
              </p:ext>
            </p:extLst>
          </p:nvPr>
        </p:nvGraphicFramePr>
        <p:xfrm>
          <a:off x="6729149" y="479525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12" name="Arc 11">
            <a:extLst>
              <a:ext uri="{FF2B5EF4-FFF2-40B4-BE49-F238E27FC236}">
                <a16:creationId xmlns:a16="http://schemas.microsoft.com/office/drawing/2014/main" id="{E844FFB1-44EB-639D-DFA3-2F4171A556D9}"/>
              </a:ext>
            </a:extLst>
          </p:cNvPr>
          <p:cNvSpPr/>
          <p:nvPr/>
        </p:nvSpPr>
        <p:spPr>
          <a:xfrm>
            <a:off x="8026420" y="3967466"/>
            <a:ext cx="1631567" cy="172367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1D736DCD-6CF7-1F6A-8004-D85E9BB61878}"/>
              </a:ext>
            </a:extLst>
          </p:cNvPr>
          <p:cNvSpPr/>
          <p:nvPr/>
        </p:nvSpPr>
        <p:spPr>
          <a:xfrm>
            <a:off x="9101610" y="5370422"/>
            <a:ext cx="580203" cy="172367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F816502-3FAD-43DB-4CCA-78BB044468EE}"/>
              </a:ext>
            </a:extLst>
          </p:cNvPr>
          <p:cNvSpPr/>
          <p:nvPr/>
        </p:nvSpPr>
        <p:spPr>
          <a:xfrm>
            <a:off x="9105203" y="3284866"/>
            <a:ext cx="580203" cy="172367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7A12D2D-6263-EB10-9316-7F333AE5EFFB}"/>
              </a:ext>
            </a:extLst>
          </p:cNvPr>
          <p:cNvSpPr/>
          <p:nvPr/>
        </p:nvSpPr>
        <p:spPr>
          <a:xfrm>
            <a:off x="9481418" y="3313202"/>
            <a:ext cx="444500" cy="281178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50C9D4-84DA-76FA-78B5-8ABB77EDBE1F}"/>
              </a:ext>
            </a:extLst>
          </p:cNvPr>
          <p:cNvGrpSpPr/>
          <p:nvPr/>
        </p:nvGrpSpPr>
        <p:grpSpPr>
          <a:xfrm>
            <a:off x="1349652" y="6188911"/>
            <a:ext cx="4051259" cy="377848"/>
            <a:chOff x="1336952" y="6176211"/>
            <a:chExt cx="4051259" cy="3778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0A1F96B-1A13-9B0C-FD6B-BB0C891F904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336952" y="6184726"/>
                  <a:ext cx="28206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0A1F96B-1A13-9B0C-FD6B-BB0C891F90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952" y="6184726"/>
                  <a:ext cx="282065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9130" r="-30435"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B536D35-B70B-B62C-2737-1C0BDC781E7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61630" y="6179580"/>
                  <a:ext cx="36952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B536D35-B70B-B62C-2737-1C0BDC781E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630" y="6179580"/>
                  <a:ext cx="36952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0000" r="-666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15D15D1-E6F0-727B-4DF4-52BF0BA46F3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80985" y="6178056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15D15D1-E6F0-727B-4DF4-52BF0BA46F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85" y="6178056"/>
                  <a:ext cx="376642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0000" r="-10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C06ED36-7B05-E2DB-C2C1-BDA52F18983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893787" y="6184727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C06ED36-7B05-E2DB-C2C1-BDA52F1898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87" y="6184727"/>
                  <a:ext cx="37664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9355" r="-6452"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1A72730-6FF3-7891-11A4-1F8842238BE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54734" y="6182881"/>
                  <a:ext cx="28206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1A72730-6FF3-7891-11A4-1F8842238B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4734" y="6182881"/>
                  <a:ext cx="28206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9130" r="-3043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33ABFD5-063F-1C3B-C72F-6D61A2B226B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79412" y="6177735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33ABFD5-063F-1C3B-C72F-6D61A2B226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412" y="6177735"/>
                  <a:ext cx="37664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9355" r="-645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3CA7951-545D-6DB0-459E-E7C1441C0DF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98767" y="6176211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3CA7951-545D-6DB0-459E-E7C1441C0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8767" y="6176211"/>
                  <a:ext cx="37664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3333" r="-666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C8F5D0E-2ACC-C6C6-BD18-D55F915D4B3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011569" y="6182882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C8F5D0E-2ACC-C6C6-BD18-D55F915D4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1569" y="6182882"/>
                  <a:ext cx="376642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9355" r="-645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1566B7-F4CC-7D49-4E0B-82BD30EBA03E}"/>
              </a:ext>
            </a:extLst>
          </p:cNvPr>
          <p:cNvGrpSpPr/>
          <p:nvPr/>
        </p:nvGrpSpPr>
        <p:grpSpPr>
          <a:xfrm>
            <a:off x="6898801" y="6178457"/>
            <a:ext cx="4051259" cy="377848"/>
            <a:chOff x="1336952" y="6176211"/>
            <a:chExt cx="4051259" cy="3778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DD61299-D2A0-0AD8-5A38-47DA8B0B20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336952" y="6184726"/>
                  <a:ext cx="28206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DD61299-D2A0-0AD8-5A38-47DA8B0B20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952" y="6184726"/>
                  <a:ext cx="282065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34783" r="-30435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5CC76D0-64EC-0BF3-6C8B-1F1A1E0E643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61630" y="6179580"/>
                  <a:ext cx="36952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5CC76D0-64EC-0BF3-6C8B-1F1A1E0E64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630" y="6179580"/>
                  <a:ext cx="369524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9355" r="-645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3FE5919-458B-7145-F4E0-21C52D3F936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80985" y="6178056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3FE5919-458B-7145-F4E0-21C52D3F9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85" y="6178056"/>
                  <a:ext cx="376642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25806" r="-1935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440979E-555A-0973-1669-22D2E78504B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893787" y="6184727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440979E-555A-0973-1669-22D2E78504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87" y="6184727"/>
                  <a:ext cx="376642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23333" r="-10000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D312E72-9E1D-FB02-A664-DA96AE6F2B1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54734" y="6182881"/>
                  <a:ext cx="28206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D312E72-9E1D-FB02-A664-DA96AE6F2B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4734" y="6182881"/>
                  <a:ext cx="282065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39130" t="-3448" r="-56522"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8864636-F0B1-3493-7FFD-E23732DFC70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60580" y="6177735"/>
                  <a:ext cx="41430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8864636-F0B1-3493-7FFD-E23732DFC7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580" y="6177735"/>
                  <a:ext cx="414306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15152" r="-303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90B762F-C14C-EC12-6771-D4BDAD09AE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98767" y="6176211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90B762F-C14C-EC12-6771-D4BDAD09A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8767" y="6176211"/>
                  <a:ext cx="376642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19355" r="-645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3D35D4F-ACB7-5169-3036-7B967DBCDDD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011569" y="6182882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3D35D4F-ACB7-5169-3036-7B967DBCDD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1569" y="6182882"/>
                  <a:ext cx="376642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23333" r="-6667"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2FF9C3D9-2B1D-0BDB-BD30-E557BA34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156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0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ADF45-D8D9-5A27-9219-84FC96E16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FD229CE-5308-E58E-F263-860C3EDFA7BB}"/>
              </a:ext>
            </a:extLst>
          </p:cNvPr>
          <p:cNvGraphicFramePr>
            <a:graphicFrameLocks noGrp="1"/>
          </p:cNvGraphicFramePr>
          <p:nvPr/>
        </p:nvGraphicFramePr>
        <p:xfrm>
          <a:off x="1142121" y="548758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C40385D-7D21-4F32-E410-A0BA72E7E9F7}"/>
              </a:ext>
            </a:extLst>
          </p:cNvPr>
          <p:cNvGraphicFramePr>
            <a:graphicFrameLocks noGrp="1"/>
          </p:cNvGraphicFramePr>
          <p:nvPr/>
        </p:nvGraphicFramePr>
        <p:xfrm>
          <a:off x="1142121" y="410292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B2A2C2-D86D-31AD-591E-5722228D0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10430370" cy="1074918"/>
          </a:xfrm>
        </p:spPr>
        <p:txBody>
          <a:bodyPr>
            <a:normAutofit/>
          </a:bodyPr>
          <a:lstStyle/>
          <a:p>
            <a:r>
              <a:rPr lang="en-US" dirty="0"/>
              <a:t>Step 1: Two-server to</a:t>
            </a:r>
            <a:r>
              <a:rPr lang="en-CN"/>
              <a:t> </a:t>
            </a:r>
            <a:r>
              <a:rPr lang="en-US" dirty="0"/>
              <a:t>S</a:t>
            </a:r>
            <a:r>
              <a:rPr lang="en-CN"/>
              <a:t>ingle</a:t>
            </a:r>
            <a:r>
              <a:rPr lang="en-US" dirty="0"/>
              <a:t>-</a:t>
            </a:r>
            <a:r>
              <a:rPr lang="en-CN"/>
              <a:t>server</a:t>
            </a:r>
            <a:r>
              <a:rPr lang="en-US" dirty="0"/>
              <a:t>: Security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76A0C-1308-3A1D-D22B-67DA4FADC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87"/>
            <a:ext cx="10998200" cy="158428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dirty="0"/>
              <a:t>Each row stay permuted (across remaining columns)</a:t>
            </a:r>
          </a:p>
          <a:p>
            <a:pPr lvl="1">
              <a:lnSpc>
                <a:spcPct val="130000"/>
              </a:lnSpc>
            </a:pPr>
            <a:endParaRPr lang="en-US" sz="28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3D2F4F4-7189-65E3-24CC-5C2B5C738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39388"/>
              </p:ext>
            </p:extLst>
          </p:nvPr>
        </p:nvGraphicFramePr>
        <p:xfrm>
          <a:off x="1142121" y="3410597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81548D-C463-26DD-A5C5-D7AF84F85957}"/>
              </a:ext>
            </a:extLst>
          </p:cNvPr>
          <p:cNvSpPr/>
          <p:nvPr/>
        </p:nvSpPr>
        <p:spPr>
          <a:xfrm>
            <a:off x="3932480" y="3313202"/>
            <a:ext cx="367392" cy="2811780"/>
          </a:xfrm>
          <a:prstGeom prst="round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F13EAF7-318E-2454-50B1-A1695102DBC8}"/>
              </a:ext>
            </a:extLst>
          </p:cNvPr>
          <p:cNvGraphicFramePr>
            <a:graphicFrameLocks/>
          </p:cNvGraphicFramePr>
          <p:nvPr/>
        </p:nvGraphicFramePr>
        <p:xfrm>
          <a:off x="1142121" y="479525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4" name="Arc 3">
            <a:extLst>
              <a:ext uri="{FF2B5EF4-FFF2-40B4-BE49-F238E27FC236}">
                <a16:creationId xmlns:a16="http://schemas.microsoft.com/office/drawing/2014/main" id="{ADFB0692-CC53-C08C-CBC6-58C4967E8FD3}"/>
              </a:ext>
            </a:extLst>
          </p:cNvPr>
          <p:cNvSpPr/>
          <p:nvPr/>
        </p:nvSpPr>
        <p:spPr>
          <a:xfrm>
            <a:off x="2439392" y="3967466"/>
            <a:ext cx="1631567" cy="172367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40F7D4F-C895-2A8D-64E3-FA137A69B9BD}"/>
              </a:ext>
            </a:extLst>
          </p:cNvPr>
          <p:cNvSpPr/>
          <p:nvPr/>
        </p:nvSpPr>
        <p:spPr>
          <a:xfrm>
            <a:off x="3514582" y="5370422"/>
            <a:ext cx="580203" cy="172367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FACADACE-4EDC-CAB3-0232-387B04FBFF08}"/>
              </a:ext>
            </a:extLst>
          </p:cNvPr>
          <p:cNvSpPr/>
          <p:nvPr/>
        </p:nvSpPr>
        <p:spPr>
          <a:xfrm>
            <a:off x="3518175" y="3284866"/>
            <a:ext cx="580203" cy="172367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4FAC87-7802-34D7-97AB-BA7FEDE4BB7F}"/>
              </a:ext>
            </a:extLst>
          </p:cNvPr>
          <p:cNvGrpSpPr/>
          <p:nvPr/>
        </p:nvGrpSpPr>
        <p:grpSpPr>
          <a:xfrm>
            <a:off x="1349652" y="6188911"/>
            <a:ext cx="4051259" cy="377848"/>
            <a:chOff x="1336952" y="6176211"/>
            <a:chExt cx="4051259" cy="3778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3F35135-2D6F-1E68-DDB9-DEF60EA9564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336952" y="6184726"/>
                  <a:ext cx="28206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3F35135-2D6F-1E68-DDB9-DEF60EA956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952" y="6184726"/>
                  <a:ext cx="282065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9130" r="-30435"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5CE31A2-791B-E900-493C-A59E8F0ACC1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61630" y="6179580"/>
                  <a:ext cx="36952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5CE31A2-791B-E900-493C-A59E8F0ACC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630" y="6179580"/>
                  <a:ext cx="36952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0000" r="-666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8194799-3386-65DB-14DF-B7AAACE9364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80985" y="6178056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8194799-3386-65DB-14DF-B7AAACE936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85" y="6178056"/>
                  <a:ext cx="376642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0000" r="-10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1260688-E63E-91BE-E393-EE2B0D3E5FB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893787" y="6184727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1260688-E63E-91BE-E393-EE2B0D3E5F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87" y="6184727"/>
                  <a:ext cx="37664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9355" r="-6452"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8172F2A-27BC-B46C-D514-FF38F9300D4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54734" y="6182881"/>
                  <a:ext cx="28206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8172F2A-27BC-B46C-D514-FF38F9300D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4734" y="6182881"/>
                  <a:ext cx="28206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9130" r="-3043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FBD5B1-CEF4-2411-A8C9-1F3A24B46EE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79412" y="6177735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FBD5B1-CEF4-2411-A8C9-1F3A24B46E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412" y="6177735"/>
                  <a:ext cx="37664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9355" r="-645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49DEF06-E888-86F0-A8EF-B278A06813D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98767" y="6176211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49DEF06-E888-86F0-A8EF-B278A06813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8767" y="6176211"/>
                  <a:ext cx="37664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3333" r="-666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614E815-62AC-BC74-9CCB-454256F4D0C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011569" y="6182882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614E815-62AC-BC74-9CCB-454256F4D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1569" y="6182882"/>
                  <a:ext cx="376642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9355" r="-645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653CABE6-3CF9-3F17-9E4F-01728A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16</a:t>
            </a:fld>
            <a:endParaRPr lang="en-CN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90DD664-E123-2C97-6BEF-B87EB7AB1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331256"/>
              </p:ext>
            </p:extLst>
          </p:nvPr>
        </p:nvGraphicFramePr>
        <p:xfrm>
          <a:off x="6729149" y="548758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1CC0D12-0672-2781-80A5-05A7FAA3B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56228"/>
              </p:ext>
            </p:extLst>
          </p:nvPr>
        </p:nvGraphicFramePr>
        <p:xfrm>
          <a:off x="6729149" y="410292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44864D61-BF8B-56F5-9932-258BBA590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416913"/>
              </p:ext>
            </p:extLst>
          </p:nvPr>
        </p:nvGraphicFramePr>
        <p:xfrm>
          <a:off x="6729149" y="3410597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D0A2A14F-847F-8EA4-3BB3-618891907D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408515"/>
              </p:ext>
            </p:extLst>
          </p:nvPr>
        </p:nvGraphicFramePr>
        <p:xfrm>
          <a:off x="6729149" y="479525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43" name="Arc 42">
            <a:extLst>
              <a:ext uri="{FF2B5EF4-FFF2-40B4-BE49-F238E27FC236}">
                <a16:creationId xmlns:a16="http://schemas.microsoft.com/office/drawing/2014/main" id="{1181C723-C217-5360-CCBB-7C2DBD944E0B}"/>
              </a:ext>
            </a:extLst>
          </p:cNvPr>
          <p:cNvSpPr/>
          <p:nvPr/>
        </p:nvSpPr>
        <p:spPr>
          <a:xfrm>
            <a:off x="8026420" y="3967466"/>
            <a:ext cx="1631567" cy="172367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971AE28B-E011-6680-A832-438552B387FB}"/>
              </a:ext>
            </a:extLst>
          </p:cNvPr>
          <p:cNvSpPr/>
          <p:nvPr/>
        </p:nvSpPr>
        <p:spPr>
          <a:xfrm>
            <a:off x="9101610" y="5370422"/>
            <a:ext cx="580203" cy="172367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637B7B3F-8693-DC01-2153-9B286EF0E0EC}"/>
              </a:ext>
            </a:extLst>
          </p:cNvPr>
          <p:cNvSpPr/>
          <p:nvPr/>
        </p:nvSpPr>
        <p:spPr>
          <a:xfrm>
            <a:off x="9105203" y="3284866"/>
            <a:ext cx="580203" cy="172367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DDD63199-9759-A1BF-1F43-864701A7BE47}"/>
              </a:ext>
            </a:extLst>
          </p:cNvPr>
          <p:cNvSpPr/>
          <p:nvPr/>
        </p:nvSpPr>
        <p:spPr>
          <a:xfrm>
            <a:off x="9481418" y="3313202"/>
            <a:ext cx="444500" cy="281178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029B436-3B96-6D7C-CE77-951492DE79B6}"/>
              </a:ext>
            </a:extLst>
          </p:cNvPr>
          <p:cNvGrpSpPr/>
          <p:nvPr/>
        </p:nvGrpSpPr>
        <p:grpSpPr>
          <a:xfrm>
            <a:off x="6898801" y="6178457"/>
            <a:ext cx="4051259" cy="377848"/>
            <a:chOff x="1336952" y="6176211"/>
            <a:chExt cx="4051259" cy="3778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CF613F7-173C-551D-2086-5FBF3BAFAFA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336952" y="6184726"/>
                  <a:ext cx="28206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DD61299-D2A0-0AD8-5A38-47DA8B0B20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952" y="6184726"/>
                  <a:ext cx="282065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34783" r="-30435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7F6E0C1-1AA8-558B-A315-1F6FA2F1828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61630" y="6179580"/>
                  <a:ext cx="36952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5CC76D0-64EC-0BF3-6C8B-1F1A1E0E64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630" y="6179580"/>
                  <a:ext cx="369524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9355" r="-645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6A6ABCF-38A6-3EDF-B1A6-18B96949165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80985" y="6178056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3FE5919-458B-7145-F4E0-21C52D3F9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85" y="6178056"/>
                  <a:ext cx="376642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25806" r="-1935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2DE69AC-ABD2-2CB3-BE3F-E5D1A8BEDB8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893787" y="6184727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440979E-555A-0973-1669-22D2E78504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87" y="6184727"/>
                  <a:ext cx="376642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23333" r="-10000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1B45B3B-136B-CD6F-E958-600DF355397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54734" y="6182881"/>
                  <a:ext cx="28206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D312E72-9E1D-FB02-A664-DA96AE6F2B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4734" y="6182881"/>
                  <a:ext cx="282065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39130" t="-3448" r="-56522"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6C0257A-80BB-CC5A-342B-DCEB2EFFEBC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60580" y="6177735"/>
                  <a:ext cx="41430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8864636-F0B1-3493-7FFD-E23732DFC7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580" y="6177735"/>
                  <a:ext cx="414306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15152" r="-303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C2B285B-26B4-77CC-35EA-A712C474DE4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98767" y="6176211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90B762F-C14C-EC12-6771-D4BDAD09A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8767" y="6176211"/>
                  <a:ext cx="376642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19355" r="-645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6607D8B-16F2-263A-6433-AC7D0579564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011569" y="6182882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3D35D4F-ACB7-5169-3036-7B967DBCDD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1569" y="6182882"/>
                  <a:ext cx="376642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23333" r="-6667"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77697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54559-C88D-C362-01AC-9E0B27B5F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07BD3A3-5E78-0343-6F13-E9B7608FC5B2}"/>
              </a:ext>
            </a:extLst>
          </p:cNvPr>
          <p:cNvGraphicFramePr>
            <a:graphicFrameLocks noGrp="1"/>
          </p:cNvGraphicFramePr>
          <p:nvPr/>
        </p:nvGraphicFramePr>
        <p:xfrm>
          <a:off x="1142121" y="548758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3B01AAD3-A206-8447-CF32-2A55DE8EB91D}"/>
              </a:ext>
            </a:extLst>
          </p:cNvPr>
          <p:cNvGraphicFramePr>
            <a:graphicFrameLocks noGrp="1"/>
          </p:cNvGraphicFramePr>
          <p:nvPr/>
        </p:nvGraphicFramePr>
        <p:xfrm>
          <a:off x="1142121" y="410292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3A4448-EAC9-5987-EC97-C7B66259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1" y="470139"/>
            <a:ext cx="10679857" cy="1074918"/>
          </a:xfrm>
        </p:spPr>
        <p:txBody>
          <a:bodyPr>
            <a:normAutofit/>
          </a:bodyPr>
          <a:lstStyle/>
          <a:p>
            <a:r>
              <a:rPr lang="en-US" dirty="0"/>
              <a:t>Step 1: Two-server to</a:t>
            </a:r>
            <a:r>
              <a:rPr lang="en-CN"/>
              <a:t> </a:t>
            </a:r>
            <a:r>
              <a:rPr lang="en-US" dirty="0"/>
              <a:t>S</a:t>
            </a:r>
            <a:r>
              <a:rPr lang="en-CN"/>
              <a:t>ingle</a:t>
            </a:r>
            <a:r>
              <a:rPr lang="en-US" dirty="0"/>
              <a:t>-</a:t>
            </a:r>
            <a:r>
              <a:rPr lang="en-CN"/>
              <a:t>server</a:t>
            </a:r>
            <a:r>
              <a:rPr lang="en-US" dirty="0"/>
              <a:t>: Efficiency</a:t>
            </a:r>
            <a:endParaRPr lang="en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316E6B-FF2B-6501-DCAE-A9EF9CCFA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6587"/>
                <a:ext cx="10998200" cy="158428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dirty="0">
                    <a:solidFill>
                      <a:srgbClr val="000000"/>
                    </a:solidFill>
                  </a:rPr>
                  <a:t>Server work and bandwidth: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dirty="0">
                    <a:solidFill>
                      <a:srgbClr val="000000"/>
                    </a:solidFill>
                  </a:rPr>
                  <a:t> amortized 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en-US" sz="2800" dirty="0">
                    <a:solidFill>
                      <a:srgbClr val="000000"/>
                    </a:solidFill>
                  </a:rPr>
                  <a:t>Offline </a:t>
                </a:r>
                <a:r>
                  <a:rPr lang="en-US" sz="2800" b="0" dirty="0">
                    <a:solidFill>
                      <a:srgbClr val="000000"/>
                    </a:solidFill>
                  </a:rPr>
                  <a:t>phase costs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but amortized over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/>
                  <a:t> online queries</a:t>
                </a:r>
              </a:p>
              <a:p>
                <a:pPr lvl="1">
                  <a:lnSpc>
                    <a:spcPct val="130000"/>
                  </a:lnSpc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316E6B-FF2B-6501-DCAE-A9EF9CCFA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6587"/>
                <a:ext cx="10998200" cy="1584284"/>
              </a:xfrm>
              <a:blipFill>
                <a:blip r:embed="rId3"/>
                <a:stretch>
                  <a:fillRect l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A621EC1-DFFC-C9B8-7F7D-7827870BC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6495"/>
              </p:ext>
            </p:extLst>
          </p:nvPr>
        </p:nvGraphicFramePr>
        <p:xfrm>
          <a:off x="1142121" y="3410597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E91F794-7E29-A2D1-0E1F-B9E3B3D28300}"/>
              </a:ext>
            </a:extLst>
          </p:cNvPr>
          <p:cNvSpPr/>
          <p:nvPr/>
        </p:nvSpPr>
        <p:spPr>
          <a:xfrm>
            <a:off x="3932480" y="3313202"/>
            <a:ext cx="367392" cy="2811780"/>
          </a:xfrm>
          <a:prstGeom prst="round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A245484-0C12-661E-0D4B-E1CECC307462}"/>
              </a:ext>
            </a:extLst>
          </p:cNvPr>
          <p:cNvGraphicFramePr>
            <a:graphicFrameLocks/>
          </p:cNvGraphicFramePr>
          <p:nvPr/>
        </p:nvGraphicFramePr>
        <p:xfrm>
          <a:off x="1142121" y="479525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4" name="Arc 3">
            <a:extLst>
              <a:ext uri="{FF2B5EF4-FFF2-40B4-BE49-F238E27FC236}">
                <a16:creationId xmlns:a16="http://schemas.microsoft.com/office/drawing/2014/main" id="{055478E0-96C4-3102-6100-5147892F7CF8}"/>
              </a:ext>
            </a:extLst>
          </p:cNvPr>
          <p:cNvSpPr/>
          <p:nvPr/>
        </p:nvSpPr>
        <p:spPr>
          <a:xfrm>
            <a:off x="2439392" y="3967466"/>
            <a:ext cx="1631567" cy="172367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B437E208-7BED-23E5-5DA3-38B93A07B7CC}"/>
              </a:ext>
            </a:extLst>
          </p:cNvPr>
          <p:cNvSpPr/>
          <p:nvPr/>
        </p:nvSpPr>
        <p:spPr>
          <a:xfrm>
            <a:off x="3514582" y="5370422"/>
            <a:ext cx="580203" cy="172367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C6CB173-28A2-A252-A3F6-2456F9411DDA}"/>
              </a:ext>
            </a:extLst>
          </p:cNvPr>
          <p:cNvSpPr/>
          <p:nvPr/>
        </p:nvSpPr>
        <p:spPr>
          <a:xfrm>
            <a:off x="3518175" y="3284866"/>
            <a:ext cx="580203" cy="172367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5A5A20-1BC6-60BB-E6E9-AE5E5F892C7F}"/>
              </a:ext>
            </a:extLst>
          </p:cNvPr>
          <p:cNvGrpSpPr/>
          <p:nvPr/>
        </p:nvGrpSpPr>
        <p:grpSpPr>
          <a:xfrm>
            <a:off x="1349652" y="6188911"/>
            <a:ext cx="4051259" cy="377848"/>
            <a:chOff x="1336952" y="6176211"/>
            <a:chExt cx="4051259" cy="3778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ECC6683-1472-B2E6-BCED-7188A989AA1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336952" y="6184726"/>
                  <a:ext cx="28206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3F35135-2D6F-1E68-DDB9-DEF60EA956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952" y="6184726"/>
                  <a:ext cx="28206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9130" r="-30435"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D808501-EC6B-D5CD-1A7E-1EF9578BD96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61630" y="6179580"/>
                  <a:ext cx="36952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5CE31A2-791B-E900-493C-A59E8F0ACC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630" y="6179580"/>
                  <a:ext cx="36952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0000" r="-666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E071AA4-C4C2-98C9-5C58-0985080A1FA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80985" y="6178056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8194799-3386-65DB-14DF-B7AAACE936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85" y="6178056"/>
                  <a:ext cx="37664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0000" r="-10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2098BA7-9639-7EBD-5E37-0A2939E0D78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893787" y="6184727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1260688-E63E-91BE-E393-EE2B0D3E5F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87" y="6184727"/>
                  <a:ext cx="37664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9355" r="-6452"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73F0E63-5062-176D-1077-98B4EC4C000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54734" y="6182881"/>
                  <a:ext cx="28206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8172F2A-27BC-B46C-D514-FF38F9300D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4734" y="6182881"/>
                  <a:ext cx="28206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9130" r="-3043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E5A1DC6-C7A4-AF89-1C12-FD0A291E467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79412" y="6177735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FBD5B1-CEF4-2411-A8C9-1F3A24B46E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412" y="6177735"/>
                  <a:ext cx="37664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9355" r="-645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3BA3AB8-789E-EC7B-49D8-3FF5A3A4296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98767" y="6176211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49DEF06-E888-86F0-A8EF-B278A06813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8767" y="6176211"/>
                  <a:ext cx="376642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23333" r="-666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B47BC9-B0DE-07D3-4979-FC2A9E43D6B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011569" y="6182882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614E815-62AC-BC74-9CCB-454256F4D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1569" y="6182882"/>
                  <a:ext cx="376642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9355" r="-645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F82697D1-267C-7C3D-775A-0F0B42BE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17</a:t>
            </a:fld>
            <a:endParaRPr lang="en-CN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4CB93A8-A6FF-2B17-7CA4-A8B34AC3D4DF}"/>
              </a:ext>
            </a:extLst>
          </p:cNvPr>
          <p:cNvGraphicFramePr>
            <a:graphicFrameLocks noGrp="1"/>
          </p:cNvGraphicFramePr>
          <p:nvPr/>
        </p:nvGraphicFramePr>
        <p:xfrm>
          <a:off x="6729149" y="548758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4FECA07-CDDA-AC7B-BC8C-27C6A6CACA84}"/>
              </a:ext>
            </a:extLst>
          </p:cNvPr>
          <p:cNvGraphicFramePr>
            <a:graphicFrameLocks noGrp="1"/>
          </p:cNvGraphicFramePr>
          <p:nvPr/>
        </p:nvGraphicFramePr>
        <p:xfrm>
          <a:off x="6729149" y="410292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DC8ECB07-5F31-C511-5BDD-20BCB6657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63692"/>
              </p:ext>
            </p:extLst>
          </p:nvPr>
        </p:nvGraphicFramePr>
        <p:xfrm>
          <a:off x="6729149" y="3410597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94E6589-BE56-1621-527B-90CC6501AC74}"/>
              </a:ext>
            </a:extLst>
          </p:cNvPr>
          <p:cNvGraphicFramePr>
            <a:graphicFrameLocks/>
          </p:cNvGraphicFramePr>
          <p:nvPr/>
        </p:nvGraphicFramePr>
        <p:xfrm>
          <a:off x="6729149" y="4795258"/>
          <a:ext cx="432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43" name="Arc 42">
            <a:extLst>
              <a:ext uri="{FF2B5EF4-FFF2-40B4-BE49-F238E27FC236}">
                <a16:creationId xmlns:a16="http://schemas.microsoft.com/office/drawing/2014/main" id="{6CF64809-5AEC-F119-778E-BB079DF83DD1}"/>
              </a:ext>
            </a:extLst>
          </p:cNvPr>
          <p:cNvSpPr/>
          <p:nvPr/>
        </p:nvSpPr>
        <p:spPr>
          <a:xfrm>
            <a:off x="8026420" y="3967466"/>
            <a:ext cx="1631567" cy="172367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33241A5A-0829-CCA1-7951-CFDACD5599C2}"/>
              </a:ext>
            </a:extLst>
          </p:cNvPr>
          <p:cNvSpPr/>
          <p:nvPr/>
        </p:nvSpPr>
        <p:spPr>
          <a:xfrm>
            <a:off x="9101610" y="5370422"/>
            <a:ext cx="580203" cy="172367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2DCBB1A4-4F5A-3FF3-8F96-354686A6921A}"/>
              </a:ext>
            </a:extLst>
          </p:cNvPr>
          <p:cNvSpPr/>
          <p:nvPr/>
        </p:nvSpPr>
        <p:spPr>
          <a:xfrm>
            <a:off x="9105203" y="3284866"/>
            <a:ext cx="580203" cy="172367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2EFD51E-D410-EF0E-2C71-1A442ACC1942}"/>
              </a:ext>
            </a:extLst>
          </p:cNvPr>
          <p:cNvSpPr/>
          <p:nvPr/>
        </p:nvSpPr>
        <p:spPr>
          <a:xfrm>
            <a:off x="9481418" y="3313202"/>
            <a:ext cx="444500" cy="281178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50AE208-30AC-3C85-310C-11E8B222F5F6}"/>
              </a:ext>
            </a:extLst>
          </p:cNvPr>
          <p:cNvGrpSpPr/>
          <p:nvPr/>
        </p:nvGrpSpPr>
        <p:grpSpPr>
          <a:xfrm>
            <a:off x="6898801" y="6178457"/>
            <a:ext cx="4051259" cy="377848"/>
            <a:chOff x="1336952" y="6176211"/>
            <a:chExt cx="4051259" cy="3778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58593DB-FE2E-691D-42FD-468242969CD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336952" y="6184726"/>
                  <a:ext cx="28206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DD61299-D2A0-0AD8-5A38-47DA8B0B20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952" y="6184726"/>
                  <a:ext cx="282065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34783" r="-30435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7D9A980-1467-1348-4F94-968FA92505A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61630" y="6179580"/>
                  <a:ext cx="36952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5CC76D0-64EC-0BF3-6C8B-1F1A1E0E64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630" y="6179580"/>
                  <a:ext cx="369524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19355" r="-645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EC49DD0-F356-AB51-2C0A-557EB2EBFCE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80985" y="6178056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3FE5919-458B-7145-F4E0-21C52D3F9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85" y="6178056"/>
                  <a:ext cx="376642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25806" r="-1935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F866BF7-8460-1E31-F4F5-AA3C74AC293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893787" y="6184727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440979E-555A-0973-1669-22D2E78504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87" y="6184727"/>
                  <a:ext cx="376642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23333" r="-10000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FEDE78E-D45C-53A6-339D-0227ABF18B5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54734" y="6182881"/>
                  <a:ext cx="28206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D312E72-9E1D-FB02-A664-DA96AE6F2B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4734" y="6182881"/>
                  <a:ext cx="282065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39130" t="-3448" r="-56522"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AB8DB21-001D-4439-CB14-B317C446D41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60580" y="6177735"/>
                  <a:ext cx="41430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8864636-F0B1-3493-7FFD-E23732DFC7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580" y="6177735"/>
                  <a:ext cx="414306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15152" r="-303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606A461-C158-FAB2-2E9C-5FE2B082EE1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98767" y="6176211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90B762F-C14C-EC12-6771-D4BDAD09A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8767" y="6176211"/>
                  <a:ext cx="376642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19355" r="-645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2DC27DF-CACB-EE0D-88D3-E2A4B27519A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011569" y="6182882"/>
                  <a:ext cx="37664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3D35D4F-ACB7-5169-3036-7B967DBCDD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1569" y="6182882"/>
                  <a:ext cx="376642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23333" r="-6667"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87015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C379E-7475-AB3B-247B-69BD32D09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6736-F254-AAF3-1368-D04F31AB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8449297" cy="1074918"/>
          </a:xfrm>
        </p:spPr>
        <p:txBody>
          <a:bodyPr>
            <a:normAutofit/>
          </a:bodyPr>
          <a:lstStyle/>
          <a:p>
            <a:r>
              <a:rPr lang="en-US" dirty="0"/>
              <a:t>Step </a:t>
            </a:r>
            <a:r>
              <a:rPr lang="en-CN"/>
              <a:t>2: Sublinear </a:t>
            </a:r>
            <a:r>
              <a:rPr lang="en-US" dirty="0"/>
              <a:t>S</a:t>
            </a:r>
            <a:r>
              <a:rPr lang="en-CN"/>
              <a:t>torage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E7879-B66A-BE4F-C7DB-DD42EA887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87"/>
            <a:ext cx="11010900" cy="482612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dirty="0"/>
              <a:t>Need to get rid of the truly random permutations for rows</a:t>
            </a:r>
            <a:endParaRPr lang="en-US" sz="2800" dirty="0"/>
          </a:p>
          <a:p>
            <a:pPr>
              <a:lnSpc>
                <a:spcPct val="130000"/>
              </a:lnSpc>
            </a:pPr>
            <a:r>
              <a:rPr lang="en-US" sz="3200" dirty="0"/>
              <a:t>A new data structure (one instance per row) that can</a:t>
            </a:r>
          </a:p>
          <a:p>
            <a:pPr lvl="1">
              <a:lnSpc>
                <a:spcPct val="130000"/>
              </a:lnSpc>
            </a:pPr>
            <a:r>
              <a:rPr lang="en-US" sz="2800" b="1" dirty="0"/>
              <a:t>Initialize</a:t>
            </a:r>
            <a:r>
              <a:rPr lang="en-US" sz="2800" dirty="0"/>
              <a:t> entries to random positions</a:t>
            </a:r>
          </a:p>
          <a:p>
            <a:pPr lvl="1">
              <a:lnSpc>
                <a:spcPct val="130000"/>
              </a:lnSpc>
            </a:pPr>
            <a:r>
              <a:rPr lang="en-US" sz="2800" b="1" dirty="0"/>
              <a:t>Locate</a:t>
            </a:r>
            <a:r>
              <a:rPr lang="en-US" sz="2800" dirty="0"/>
              <a:t> an entry (return its position)</a:t>
            </a:r>
          </a:p>
          <a:p>
            <a:pPr lvl="1">
              <a:lnSpc>
                <a:spcPct val="130000"/>
              </a:lnSpc>
            </a:pPr>
            <a:r>
              <a:rPr lang="en-US" sz="2800" b="1" dirty="0"/>
              <a:t>Access</a:t>
            </a:r>
            <a:r>
              <a:rPr lang="en-US" sz="2800" dirty="0"/>
              <a:t> an entry by position</a:t>
            </a:r>
          </a:p>
          <a:p>
            <a:pPr lvl="1">
              <a:lnSpc>
                <a:spcPct val="130000"/>
              </a:lnSpc>
            </a:pPr>
            <a:r>
              <a:rPr lang="en-US" sz="2800" b="1" dirty="0"/>
              <a:t>Relocate</a:t>
            </a:r>
            <a:r>
              <a:rPr lang="en-US" sz="2800" dirty="0"/>
              <a:t> entry to empty random position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3200" dirty="0"/>
              <a:t>… and is space-efficient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4E45E6-9421-F693-B792-A474AB016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291418"/>
              </p:ext>
            </p:extLst>
          </p:nvPr>
        </p:nvGraphicFramePr>
        <p:xfrm>
          <a:off x="8158124" y="5877843"/>
          <a:ext cx="3690976" cy="46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72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4613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BCD4F-7545-32C7-1B99-A53134AF9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317288"/>
              </p:ext>
            </p:extLst>
          </p:nvPr>
        </p:nvGraphicFramePr>
        <p:xfrm>
          <a:off x="8158124" y="4493183"/>
          <a:ext cx="3690976" cy="46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72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461372">
                <a:tc>
                  <a:txBody>
                    <a:bodyPr/>
                    <a:lstStyle/>
                    <a:p>
                      <a:pPr algn="ctr"/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1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032480-3A95-B7B9-A4E7-F5568956C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254240"/>
              </p:ext>
            </p:extLst>
          </p:nvPr>
        </p:nvGraphicFramePr>
        <p:xfrm>
          <a:off x="8158124" y="3800852"/>
          <a:ext cx="3690976" cy="46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72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461372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1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BD72C22-61A8-B2B9-6795-42AF342091D0}"/>
              </a:ext>
            </a:extLst>
          </p:cNvPr>
          <p:cNvSpPr/>
          <p:nvPr/>
        </p:nvSpPr>
        <p:spPr>
          <a:xfrm>
            <a:off x="10507162" y="3697791"/>
            <a:ext cx="394162" cy="2704924"/>
          </a:xfrm>
          <a:prstGeom prst="round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50EF7FE-0F1F-678E-D3C0-803711A436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677481"/>
              </p:ext>
            </p:extLst>
          </p:nvPr>
        </p:nvGraphicFramePr>
        <p:xfrm>
          <a:off x="8158124" y="5185513"/>
          <a:ext cx="3690976" cy="46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72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461372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</a:tblGrid>
              <a:tr h="4613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n-CN" sz="21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8594" marR="58594" marT="29297" marB="29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9" name="Arc 8">
            <a:extLst>
              <a:ext uri="{FF2B5EF4-FFF2-40B4-BE49-F238E27FC236}">
                <a16:creationId xmlns:a16="http://schemas.microsoft.com/office/drawing/2014/main" id="{E8460137-75CE-4144-C2F2-5DDB0F85CD6E}"/>
              </a:ext>
            </a:extLst>
          </p:cNvPr>
          <p:cNvSpPr/>
          <p:nvPr/>
        </p:nvSpPr>
        <p:spPr>
          <a:xfrm>
            <a:off x="9306613" y="4315783"/>
            <a:ext cx="1393998" cy="147269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F996289-1821-2CEE-24F5-9A3473E226A2}"/>
              </a:ext>
            </a:extLst>
          </p:cNvPr>
          <p:cNvSpPr/>
          <p:nvPr/>
        </p:nvSpPr>
        <p:spPr>
          <a:xfrm>
            <a:off x="10162425" y="5730574"/>
            <a:ext cx="495721" cy="147269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8E35D28-98D0-EDA3-50EB-E71B112901FF}"/>
              </a:ext>
            </a:extLst>
          </p:cNvPr>
          <p:cNvSpPr/>
          <p:nvPr/>
        </p:nvSpPr>
        <p:spPr>
          <a:xfrm>
            <a:off x="10218234" y="3621591"/>
            <a:ext cx="495721" cy="147269"/>
          </a:xfrm>
          <a:prstGeom prst="arc">
            <a:avLst>
              <a:gd name="adj1" fmla="val 10715140"/>
              <a:gd name="adj2" fmla="val 51730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7F16AD-DDDC-1095-19F8-8670FEB7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1846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90863-2770-4565-E83F-4F96F5130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9979-AAFE-A9A2-00EB-B608C4C7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10895592" cy="107491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CN"/>
              <a:t>Data </a:t>
            </a:r>
            <a:r>
              <a:rPr lang="en-CN" dirty="0"/>
              <a:t>Structure </a:t>
            </a:r>
            <a:r>
              <a:rPr lang="en-CN"/>
              <a:t>using </a:t>
            </a:r>
            <a:r>
              <a:rPr lang="en-US" dirty="0"/>
              <a:t>S</a:t>
            </a:r>
            <a:r>
              <a:rPr lang="en-CN"/>
              <a:t>mall</a:t>
            </a:r>
            <a:r>
              <a:rPr lang="en-US" dirty="0"/>
              <a:t>-</a:t>
            </a:r>
            <a:r>
              <a:rPr lang="en-CN"/>
              <a:t>domain </a:t>
            </a:r>
            <a:r>
              <a:rPr lang="en-CN" dirty="0"/>
              <a:t>PRP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A348F5-014E-A2EB-E157-4811E56584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6587"/>
                <a:ext cx="10714074" cy="204221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Small-domain Pseudorandom Permutation (PRP) </a:t>
                </a:r>
                <a:r>
                  <a:rPr lang="en-US" sz="2400" dirty="0"/>
                  <a:t>[MR14]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lvl="1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dirty="0"/>
                  <a:t> are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initial positions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/>
                  <a:t>)</a:t>
                </a:r>
              </a:p>
              <a:p>
                <a:pPr lvl="1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will be used for </a:t>
                </a:r>
                <a:r>
                  <a:rPr lang="en-US" sz="2800" dirty="0">
                    <a:solidFill>
                      <a:srgbClr val="7030A0"/>
                    </a:solidFill>
                  </a:rPr>
                  <a:t>relocations</a:t>
                </a:r>
              </a:p>
              <a:p>
                <a:pPr lvl="1">
                  <a:lnSpc>
                    <a:spcPct val="13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A348F5-014E-A2EB-E157-4811E56584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6587"/>
                <a:ext cx="10714074" cy="2042219"/>
              </a:xfrm>
              <a:blipFill>
                <a:blip r:embed="rId3"/>
                <a:stretch>
                  <a:fillRect l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31AFE0-44EE-7CAC-FCC1-148013091DAC}"/>
                  </a:ext>
                </a:extLst>
              </p:cNvPr>
              <p:cNvSpPr txBox="1"/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31AFE0-44EE-7CAC-FCC1-148013091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blipFill>
                <a:blip r:embed="rId4"/>
                <a:stretch>
                  <a:fillRect l="-1724" r="-1034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7E9212-F09D-4BE4-0454-7A81B2FAD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435749"/>
              </p:ext>
            </p:extLst>
          </p:nvPr>
        </p:nvGraphicFramePr>
        <p:xfrm>
          <a:off x="2526434" y="4361265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D6033C-BD58-1CAE-C9B8-E1556A3E1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946263"/>
              </p:ext>
            </p:extLst>
          </p:nvPr>
        </p:nvGraphicFramePr>
        <p:xfrm>
          <a:off x="2526434" y="5634227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A4E9DE-6FEE-3B94-74D0-C381518CF66A}"/>
                  </a:ext>
                </a:extLst>
              </p:cNvPr>
              <p:cNvSpPr txBox="1"/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A4E9DE-6FEE-3B94-74D0-C381518CF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blipFill>
                <a:blip r:embed="rId5"/>
                <a:stretch>
                  <a:fillRect l="-5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4AE8992-A1D8-14A4-DCC7-25DC36B19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235408"/>
              </p:ext>
            </p:extLst>
          </p:nvPr>
        </p:nvGraphicFramePr>
        <p:xfrm>
          <a:off x="2526434" y="3650336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A363108-93C6-2005-7E09-B1F2B665C083}"/>
              </a:ext>
            </a:extLst>
          </p:cNvPr>
          <p:cNvSpPr txBox="1"/>
          <p:nvPr/>
        </p:nvSpPr>
        <p:spPr>
          <a:xfrm>
            <a:off x="880772" y="5410114"/>
            <a:ext cx="164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Hint table row</a:t>
            </a:r>
            <a:endParaRPr lang="en-CN" sz="24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225723-523C-7688-7CF6-932BD4E34D93}"/>
              </a:ext>
            </a:extLst>
          </p:cNvPr>
          <p:cNvGrpSpPr/>
          <p:nvPr/>
        </p:nvGrpSpPr>
        <p:grpSpPr>
          <a:xfrm>
            <a:off x="2819961" y="4901265"/>
            <a:ext cx="3775166" cy="732962"/>
            <a:chOff x="4036423" y="4901265"/>
            <a:chExt cx="3775166" cy="73296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DDBFA39-7240-0024-40E0-27F7ADED3B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6423" y="4901265"/>
              <a:ext cx="2158814" cy="732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8630BB1-F4E8-FA80-D54D-24DD21790A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2811" y="4901265"/>
              <a:ext cx="554578" cy="732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88E54EF-9F7F-270D-0573-18AFDE76C47E}"/>
                </a:ext>
              </a:extLst>
            </p:cNvPr>
            <p:cNvCxnSpPr>
              <a:cxnSpLocks/>
            </p:cNvCxnSpPr>
            <p:nvPr/>
          </p:nvCxnSpPr>
          <p:spPr>
            <a:xfrm>
              <a:off x="4532811" y="4901265"/>
              <a:ext cx="2216349" cy="732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A90BB19-16EB-0F21-7997-1EEDDE36EA33}"/>
                </a:ext>
              </a:extLst>
            </p:cNvPr>
            <p:cNvCxnSpPr>
              <a:cxnSpLocks/>
            </p:cNvCxnSpPr>
            <p:nvPr/>
          </p:nvCxnSpPr>
          <p:spPr>
            <a:xfrm>
              <a:off x="5641313" y="4901265"/>
              <a:ext cx="2170276" cy="732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DD45C80-74AD-552C-0485-D559D67418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0332" y="4901265"/>
              <a:ext cx="554578" cy="732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79667B14-F7C5-AEB0-02A4-0F046CFE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19</a:t>
            </a:fld>
            <a:endParaRPr lang="en-C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F9EEE-78B8-B887-84FB-124C6D4709C6}"/>
              </a:ext>
            </a:extLst>
          </p:cNvPr>
          <p:cNvSpPr txBox="1"/>
          <p:nvPr/>
        </p:nvSpPr>
        <p:spPr>
          <a:xfrm>
            <a:off x="2659405" y="6141589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0         1         2          3         4         5        6          7         8         9 </a:t>
            </a:r>
            <a:endParaRPr lang="en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8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AF10-2022-F037-EFE1-C827CE768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Private </a:t>
            </a:r>
            <a:r>
              <a:rPr lang="en-CN"/>
              <a:t>Information Retrieval</a:t>
            </a:r>
            <a:r>
              <a:rPr lang="en-US" dirty="0"/>
              <a:t> </a:t>
            </a:r>
            <a:r>
              <a:rPr lang="en-US" sz="3200" dirty="0"/>
              <a:t>[CKGS98]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580A3F-6B94-B9FF-3409-83D143F073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2" y="1825625"/>
                <a:ext cx="8705820" cy="4351338"/>
              </a:xfrm>
            </p:spPr>
            <p:txBody>
              <a:bodyPr>
                <a:normAutofit/>
              </a:bodyPr>
              <a:lstStyle/>
              <a:p>
                <a:r>
                  <a:rPr lang="en-CN" sz="3200" dirty="0"/>
                  <a:t>Server hosts a public </a:t>
                </a:r>
                <a:r>
                  <a:rPr lang="en-CN" sz="3200"/>
                  <a:t>database </a:t>
                </a:r>
                <a:endParaRPr lang="en-US" sz="3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entries, each of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CN" sz="2800" dirty="0"/>
                  <a:t> bits</a:t>
                </a:r>
              </a:p>
              <a:p>
                <a:r>
                  <a:rPr lang="en-CN" sz="3200" dirty="0"/>
                  <a:t>User wishes </a:t>
                </a:r>
                <a:r>
                  <a:rPr lang="en-CN" sz="3200"/>
                  <a:t>to </a:t>
                </a:r>
                <a:r>
                  <a:rPr lang="en-US" sz="3200" dirty="0"/>
                  <a:t>retrieve</a:t>
                </a:r>
                <a:r>
                  <a:rPr lang="en-CN" sz="3200"/>
                  <a:t> one entry</a:t>
                </a:r>
                <a:endParaRPr lang="en-CN" sz="3200" dirty="0"/>
              </a:p>
              <a:p>
                <a:endParaRPr lang="en-CN" sz="3200" dirty="0"/>
              </a:p>
              <a:p>
                <a:r>
                  <a:rPr lang="en-CN" sz="3200" dirty="0"/>
                  <a:t>Correctness: </a:t>
                </a:r>
                <a:r>
                  <a:rPr lang="en-CN" sz="3200"/>
                  <a:t>user </a:t>
                </a:r>
                <a:r>
                  <a:rPr lang="en-US" sz="3200" dirty="0"/>
                  <a:t>retrieves</a:t>
                </a:r>
                <a:r>
                  <a:rPr lang="en-CN" sz="3200"/>
                  <a:t> </a:t>
                </a:r>
                <a:r>
                  <a:rPr lang="en-US" sz="3200" dirty="0"/>
                  <a:t>the entry</a:t>
                </a:r>
                <a:endParaRPr lang="en-CN" sz="3200" dirty="0"/>
              </a:p>
              <a:p>
                <a:r>
                  <a:rPr lang="en-US" sz="3200" dirty="0"/>
                  <a:t>Privacy</a:t>
                </a:r>
                <a:r>
                  <a:rPr lang="en-CN" sz="3200"/>
                  <a:t>: </a:t>
                </a:r>
                <a:r>
                  <a:rPr lang="en-US" sz="3200" dirty="0"/>
                  <a:t>s</a:t>
                </a:r>
                <a:r>
                  <a:rPr lang="en-CN" sz="3200"/>
                  <a:t>erver </a:t>
                </a:r>
                <a:r>
                  <a:rPr lang="en-US" sz="3200" dirty="0"/>
                  <a:t>learns nothing</a:t>
                </a:r>
                <a:endParaRPr lang="en-CN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580A3F-6B94-B9FF-3409-83D143F07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2" y="1825625"/>
                <a:ext cx="8705820" cy="4351338"/>
              </a:xfrm>
              <a:blipFill>
                <a:blip r:embed="rId3"/>
                <a:stretch>
                  <a:fillRect l="-1603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 descr="Database Icon | Windows 8 Iconpack | Icons8">
            <a:extLst>
              <a:ext uri="{FF2B5EF4-FFF2-40B4-BE49-F238E27FC236}">
                <a16:creationId xmlns:a16="http://schemas.microsoft.com/office/drawing/2014/main" id="{DC00A2F6-9E65-ECF2-8EEE-3E121B706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807" y="681037"/>
            <a:ext cx="1594446" cy="159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25A33CD-932C-3127-52A7-1292170F452C}"/>
              </a:ext>
            </a:extLst>
          </p:cNvPr>
          <p:cNvGrpSpPr/>
          <p:nvPr/>
        </p:nvGrpSpPr>
        <p:grpSpPr>
          <a:xfrm>
            <a:off x="10653960" y="4869281"/>
            <a:ext cx="960615" cy="1684478"/>
            <a:chOff x="9645224" y="4968089"/>
            <a:chExt cx="1027805" cy="1802300"/>
          </a:xfrm>
        </p:grpSpPr>
        <p:pic>
          <p:nvPicPr>
            <p:cNvPr id="2050" name="Picture 2" descr="user_icon - Discord Emoji">
              <a:extLst>
                <a:ext uri="{FF2B5EF4-FFF2-40B4-BE49-F238E27FC236}">
                  <a16:creationId xmlns:a16="http://schemas.microsoft.com/office/drawing/2014/main" id="{B42B1290-AE4B-D559-8BDE-10ABCB437F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853" y="6080618"/>
              <a:ext cx="689772" cy="689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Old Personal Computer Emoji (U+1F5B3)">
              <a:extLst>
                <a:ext uri="{FF2B5EF4-FFF2-40B4-BE49-F238E27FC236}">
                  <a16:creationId xmlns:a16="http://schemas.microsoft.com/office/drawing/2014/main" id="{B7AFE9CF-7AF2-418C-616D-E0E592744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5224" y="4968089"/>
              <a:ext cx="1027805" cy="1027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6B7CA1-7E25-A8F1-8D54-028F9122FD51}"/>
              </a:ext>
            </a:extLst>
          </p:cNvPr>
          <p:cNvCxnSpPr>
            <a:cxnSpLocks/>
          </p:cNvCxnSpPr>
          <p:nvPr/>
        </p:nvCxnSpPr>
        <p:spPr>
          <a:xfrm>
            <a:off x="11138466" y="2275483"/>
            <a:ext cx="0" cy="2528313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45F857-87B8-DE11-3AF8-0F44FC9B95A9}"/>
                  </a:ext>
                </a:extLst>
              </p:cNvPr>
              <p:cNvSpPr txBox="1"/>
              <p:nvPr/>
            </p:nvSpPr>
            <p:spPr>
              <a:xfrm>
                <a:off x="10855688" y="5037958"/>
                <a:ext cx="6050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45F857-87B8-DE11-3AF8-0F44FC9B9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688" y="5037958"/>
                <a:ext cx="605037" cy="276999"/>
              </a:xfrm>
              <a:prstGeom prst="rect">
                <a:avLst/>
              </a:prstGeom>
              <a:blipFill>
                <a:blip r:embed="rId7"/>
                <a:stretch>
                  <a:fillRect l="-8163" r="-1428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35BEF8-6442-B262-A5FF-840DB3E16C36}"/>
                  </a:ext>
                </a:extLst>
              </p:cNvPr>
              <p:cNvSpPr txBox="1"/>
              <p:nvPr/>
            </p:nvSpPr>
            <p:spPr>
              <a:xfrm>
                <a:off x="9692350" y="5535532"/>
                <a:ext cx="9616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35BEF8-6442-B262-A5FF-840DB3E16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350" y="5535532"/>
                <a:ext cx="961610" cy="400110"/>
              </a:xfrm>
              <a:prstGeom prst="rect">
                <a:avLst/>
              </a:prstGeom>
              <a:blipFill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4B490E-DF51-A472-7A66-49B8DA0F22AA}"/>
                  </a:ext>
                </a:extLst>
              </p:cNvPr>
              <p:cNvSpPr txBox="1"/>
              <p:nvPr/>
            </p:nvSpPr>
            <p:spPr>
              <a:xfrm>
                <a:off x="10431100" y="273792"/>
                <a:ext cx="1567417" cy="336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4B490E-DF51-A472-7A66-49B8DA0F2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100" y="273792"/>
                <a:ext cx="1567417" cy="336118"/>
              </a:xfrm>
              <a:prstGeom prst="rect">
                <a:avLst/>
              </a:prstGeom>
              <a:blipFill>
                <a:blip r:embed="rId9"/>
                <a:stretch>
                  <a:fillRect l="-3226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3A793-3337-8FB6-5068-6B9F8C76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13372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B6C88-3637-828E-75E3-E90F0385C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EFE4-FF36-DF38-F74A-1867003A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10895592" cy="107491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CN"/>
              <a:t>Data </a:t>
            </a:r>
            <a:r>
              <a:rPr lang="en-CN" dirty="0"/>
              <a:t>Structure </a:t>
            </a:r>
            <a:r>
              <a:rPr lang="en-CN"/>
              <a:t>using </a:t>
            </a:r>
            <a:r>
              <a:rPr lang="en-US" dirty="0"/>
              <a:t>S</a:t>
            </a:r>
            <a:r>
              <a:rPr lang="en-CN"/>
              <a:t>mall</a:t>
            </a:r>
            <a:r>
              <a:rPr lang="en-US" dirty="0"/>
              <a:t>-</a:t>
            </a:r>
            <a:r>
              <a:rPr lang="en-CN"/>
              <a:t>domain </a:t>
            </a:r>
            <a:r>
              <a:rPr lang="en-CN" dirty="0"/>
              <a:t>PRP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E8B334-DF14-90FC-E197-BADEE24FFA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6587"/>
                <a:ext cx="10714074" cy="204221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Small-domain Pseudorandom Permutation (PRP) </a:t>
                </a:r>
                <a:r>
                  <a:rPr lang="en-US" sz="2400" dirty="0"/>
                  <a:t>[MR14]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lvl="1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dirty="0"/>
                  <a:t> are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initial positions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/>
                  <a:t>)</a:t>
                </a:r>
              </a:p>
              <a:p>
                <a:pPr lvl="1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will be used for </a:t>
                </a:r>
                <a:r>
                  <a:rPr lang="en-US" sz="2800" dirty="0">
                    <a:solidFill>
                      <a:srgbClr val="7030A0"/>
                    </a:solidFill>
                  </a:rPr>
                  <a:t>relocations</a:t>
                </a:r>
              </a:p>
              <a:p>
                <a:pPr lvl="1">
                  <a:lnSpc>
                    <a:spcPct val="130000"/>
                  </a:lnSpc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E8B334-DF14-90FC-E197-BADEE24FF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6587"/>
                <a:ext cx="10714074" cy="2042219"/>
              </a:xfrm>
              <a:blipFill>
                <a:blip r:embed="rId3"/>
                <a:stretch>
                  <a:fillRect l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C30B66-00B3-76BC-3886-D677DE7D5236}"/>
                  </a:ext>
                </a:extLst>
              </p:cNvPr>
              <p:cNvSpPr txBox="1"/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31AFE0-44EE-7CAC-FCC1-148013091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blipFill>
                <a:blip r:embed="rId4"/>
                <a:stretch>
                  <a:fillRect l="-1724" r="-1034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D8891A-4567-CF56-057D-475FDF757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457785"/>
              </p:ext>
            </p:extLst>
          </p:nvPr>
        </p:nvGraphicFramePr>
        <p:xfrm>
          <a:off x="2526434" y="4361265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ED2912-5CE6-61C0-A800-EEB303515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08734"/>
              </p:ext>
            </p:extLst>
          </p:nvPr>
        </p:nvGraphicFramePr>
        <p:xfrm>
          <a:off x="2526434" y="5634227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DF60AE-A276-D1BE-251D-C33F1BDA563E}"/>
                  </a:ext>
                </a:extLst>
              </p:cNvPr>
              <p:cNvSpPr txBox="1"/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A4E9DE-6FEE-3B94-74D0-C381518CF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blipFill>
                <a:blip r:embed="rId5"/>
                <a:stretch>
                  <a:fillRect l="-5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580DB4C-B7B2-1C4C-DB04-C004BC30C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556298"/>
              </p:ext>
            </p:extLst>
          </p:nvPr>
        </p:nvGraphicFramePr>
        <p:xfrm>
          <a:off x="2526434" y="3650336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4BE5902-1ABB-0AA5-4C28-3B9A1D9B6131}"/>
              </a:ext>
            </a:extLst>
          </p:cNvPr>
          <p:cNvSpPr txBox="1"/>
          <p:nvPr/>
        </p:nvSpPr>
        <p:spPr>
          <a:xfrm>
            <a:off x="880772" y="5410114"/>
            <a:ext cx="164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Hint table row</a:t>
            </a:r>
            <a:endParaRPr lang="en-CN" sz="24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D7EC9D-ADD0-86C4-A3A2-1A9A11CEB3C8}"/>
              </a:ext>
            </a:extLst>
          </p:cNvPr>
          <p:cNvGrpSpPr/>
          <p:nvPr/>
        </p:nvGrpSpPr>
        <p:grpSpPr>
          <a:xfrm>
            <a:off x="2819961" y="4901265"/>
            <a:ext cx="3775166" cy="732962"/>
            <a:chOff x="4036423" y="4901265"/>
            <a:chExt cx="3775166" cy="73296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F3384B3-2DAE-1121-4CEC-2144076782EE}"/>
                </a:ext>
              </a:extLst>
            </p:cNvPr>
            <p:cNvCxnSpPr>
              <a:cxnSpLocks/>
            </p:cNvCxnSpPr>
            <p:nvPr/>
          </p:nvCxnSpPr>
          <p:spPr>
            <a:xfrm>
              <a:off x="4036423" y="4901265"/>
              <a:ext cx="2158814" cy="732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D564816-B4B4-2E4F-3981-84E3B7AC75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2811" y="4901265"/>
              <a:ext cx="554578" cy="732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1A424B4-79C5-794A-3E97-95F9124C0302}"/>
                </a:ext>
              </a:extLst>
            </p:cNvPr>
            <p:cNvCxnSpPr>
              <a:cxnSpLocks/>
            </p:cNvCxnSpPr>
            <p:nvPr/>
          </p:nvCxnSpPr>
          <p:spPr>
            <a:xfrm>
              <a:off x="4532811" y="4901265"/>
              <a:ext cx="2216349" cy="732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EEFBFDA-D357-ABED-2C68-FD166318A927}"/>
                </a:ext>
              </a:extLst>
            </p:cNvPr>
            <p:cNvCxnSpPr>
              <a:cxnSpLocks/>
            </p:cNvCxnSpPr>
            <p:nvPr/>
          </p:nvCxnSpPr>
          <p:spPr>
            <a:xfrm>
              <a:off x="5641313" y="4901265"/>
              <a:ext cx="2170276" cy="732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1A6CE14-71C1-A564-AE9E-A790DD9034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0332" y="4901265"/>
              <a:ext cx="554578" cy="732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372A629-F0C2-D6BD-40B5-334BE9FE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20</a:t>
            </a:fld>
            <a:endParaRPr lang="en-C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49B6C6-F66E-352F-677C-AB2CDED0DBE8}"/>
              </a:ext>
            </a:extLst>
          </p:cNvPr>
          <p:cNvSpPr txBox="1"/>
          <p:nvPr/>
        </p:nvSpPr>
        <p:spPr>
          <a:xfrm>
            <a:off x="2659405" y="6141589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0         1         2          3         4         5        6          7         8         9 </a:t>
            </a:r>
            <a:endParaRPr lang="en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13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0262FE7-271B-E14E-6964-3954E570E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E3166-16D5-B566-EAA7-FF34335A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1" y="470139"/>
            <a:ext cx="11176245" cy="107491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CN"/>
              <a:t>Data Structure</a:t>
            </a:r>
            <a:r>
              <a:rPr lang="en-US" dirty="0"/>
              <a:t>: Locate and Access (initially)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A4E78-A727-B63F-1D40-FA652515C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6587"/>
                <a:ext cx="10714074" cy="2042219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30000"/>
                  </a:lnSpc>
                </a:pPr>
                <a:r>
                  <a:rPr lang="en-US" sz="2800" dirty="0"/>
                  <a:t>Locate: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returns the position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dirty="0"/>
              </a:p>
              <a:p>
                <a:pPr lvl="1">
                  <a:lnSpc>
                    <a:spcPct val="130000"/>
                  </a:lnSpc>
                </a:pPr>
                <a:r>
                  <a:rPr lang="en-US" sz="2800" dirty="0"/>
                  <a:t>Access: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 returns the element in position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A4E78-A727-B63F-1D40-FA652515C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6587"/>
                <a:ext cx="10714074" cy="204221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0CDF05-2DDA-E3DD-CB9F-657960AF06F7}"/>
                  </a:ext>
                </a:extLst>
              </p:cNvPr>
              <p:cNvSpPr txBox="1"/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0CDF05-2DDA-E3DD-CB9F-657960AF0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blipFill>
                <a:blip r:embed="rId4"/>
                <a:stretch>
                  <a:fillRect l="-1724" r="-1034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929780-B188-A08D-1BCE-63DFD0C28E5B}"/>
              </a:ext>
            </a:extLst>
          </p:cNvPr>
          <p:cNvGraphicFramePr>
            <a:graphicFrameLocks noGrp="1"/>
          </p:cNvGraphicFramePr>
          <p:nvPr/>
        </p:nvGraphicFramePr>
        <p:xfrm>
          <a:off x="2526434" y="5634227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378430-685B-36B6-A769-574810A5E654}"/>
                  </a:ext>
                </a:extLst>
              </p:cNvPr>
              <p:cNvSpPr txBox="1"/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378430-685B-36B6-A769-574810A5E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blipFill>
                <a:blip r:embed="rId5"/>
                <a:stretch>
                  <a:fillRect l="-5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654FDE6-3426-9350-143B-798CE9F17810}"/>
              </a:ext>
            </a:extLst>
          </p:cNvPr>
          <p:cNvSpPr txBox="1"/>
          <p:nvPr/>
        </p:nvSpPr>
        <p:spPr>
          <a:xfrm>
            <a:off x="880772" y="5410114"/>
            <a:ext cx="164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Hint table row</a:t>
            </a:r>
            <a:endParaRPr lang="en-CN" sz="24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B3DDCD-A443-C558-F846-376C852BB812}"/>
              </a:ext>
            </a:extLst>
          </p:cNvPr>
          <p:cNvGrpSpPr/>
          <p:nvPr/>
        </p:nvGrpSpPr>
        <p:grpSpPr>
          <a:xfrm>
            <a:off x="2819961" y="4901265"/>
            <a:ext cx="3775166" cy="732962"/>
            <a:chOff x="4036423" y="4901265"/>
            <a:chExt cx="3775166" cy="73296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7C7BDB4-E4D9-22E3-8A45-44AEBF156B4E}"/>
                </a:ext>
              </a:extLst>
            </p:cNvPr>
            <p:cNvCxnSpPr>
              <a:cxnSpLocks/>
            </p:cNvCxnSpPr>
            <p:nvPr/>
          </p:nvCxnSpPr>
          <p:spPr>
            <a:xfrm>
              <a:off x="4036423" y="4901265"/>
              <a:ext cx="2158814" cy="732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EA54EA0-BE6B-4575-BEEE-3B83BDE6B7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2811" y="4901265"/>
              <a:ext cx="554578" cy="732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AF26912-AE78-9B16-4572-672C6F31C547}"/>
                </a:ext>
              </a:extLst>
            </p:cNvPr>
            <p:cNvCxnSpPr>
              <a:cxnSpLocks/>
            </p:cNvCxnSpPr>
            <p:nvPr/>
          </p:nvCxnSpPr>
          <p:spPr>
            <a:xfrm>
              <a:off x="4532811" y="4901265"/>
              <a:ext cx="2216349" cy="732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FF7E2C5-1B6F-F4D9-8769-5422DBEE5A07}"/>
                </a:ext>
              </a:extLst>
            </p:cNvPr>
            <p:cNvCxnSpPr>
              <a:cxnSpLocks/>
            </p:cNvCxnSpPr>
            <p:nvPr/>
          </p:nvCxnSpPr>
          <p:spPr>
            <a:xfrm>
              <a:off x="5641313" y="4901265"/>
              <a:ext cx="2170276" cy="732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FE45340-E502-C75E-1351-64AD62A278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0332" y="4901265"/>
              <a:ext cx="554578" cy="732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A2E4ED-4595-CFFB-3408-1E892BBB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21</a:t>
            </a:fld>
            <a:endParaRPr lang="en-C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A457D-17DE-3F02-3705-1DB7A8CE3D8C}"/>
              </a:ext>
            </a:extLst>
          </p:cNvPr>
          <p:cNvSpPr txBox="1"/>
          <p:nvPr/>
        </p:nvSpPr>
        <p:spPr>
          <a:xfrm>
            <a:off x="2659405" y="6141589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0         1         2          3         4         5        6          7         8         9 </a:t>
            </a:r>
            <a:endParaRPr lang="en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561CF17-EA6E-0A4E-6689-CF1FE8F34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579980"/>
              </p:ext>
            </p:extLst>
          </p:nvPr>
        </p:nvGraphicFramePr>
        <p:xfrm>
          <a:off x="2526434" y="4361265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855D4FA-8067-684C-DFEC-07E349A4C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132502"/>
              </p:ext>
            </p:extLst>
          </p:nvPr>
        </p:nvGraphicFramePr>
        <p:xfrm>
          <a:off x="2526434" y="3650336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215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98931-BAE6-3898-3BFF-E595ECA90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23A1-88AC-FC2E-49D9-A2D57EB79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10895592" cy="107491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CN"/>
              <a:t>Data Structure</a:t>
            </a:r>
            <a:r>
              <a:rPr lang="en-US" dirty="0"/>
              <a:t>: Relocate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BC1983-463B-806F-8535-9DBF1EF723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6587"/>
                <a:ext cx="10714074" cy="2042219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 is the relocated position for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dirty="0" err="1"/>
                  <a:t>th</a:t>
                </a:r>
                <a:r>
                  <a:rPr lang="en-US" sz="2800" dirty="0"/>
                  <a:t> consumed column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BC1983-463B-806F-8535-9DBF1EF723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6587"/>
                <a:ext cx="10714074" cy="204221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7FFB1D-5104-D417-84E3-0729795057BE}"/>
                  </a:ext>
                </a:extLst>
              </p:cNvPr>
              <p:cNvSpPr txBox="1"/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7FFB1D-5104-D417-84E3-072979505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blipFill>
                <a:blip r:embed="rId4"/>
                <a:stretch>
                  <a:fillRect l="-1724" r="-1034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68DE83-D00E-BC56-FF48-F9F1C1EAA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617091"/>
              </p:ext>
            </p:extLst>
          </p:nvPr>
        </p:nvGraphicFramePr>
        <p:xfrm>
          <a:off x="2526434" y="5634227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DB634E-9473-F561-6F3F-730033FF6217}"/>
                  </a:ext>
                </a:extLst>
              </p:cNvPr>
              <p:cNvSpPr txBox="1"/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DB634E-9473-F561-6F3F-730033FF6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blipFill>
                <a:blip r:embed="rId5"/>
                <a:stretch>
                  <a:fillRect l="-5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62E12DB-20EC-8658-4FF1-6AFC6899AAF3}"/>
              </a:ext>
            </a:extLst>
          </p:cNvPr>
          <p:cNvSpPr txBox="1"/>
          <p:nvPr/>
        </p:nvSpPr>
        <p:spPr>
          <a:xfrm>
            <a:off x="880772" y="5410114"/>
            <a:ext cx="164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Hint table row</a:t>
            </a:r>
            <a:endParaRPr lang="en-CN" sz="24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AAD85A7-E103-882B-B0E5-56D5D040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22</a:t>
            </a:fld>
            <a:endParaRPr lang="en-CN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F28B60-0435-2C4F-E990-D9338FE1073A}"/>
              </a:ext>
            </a:extLst>
          </p:cNvPr>
          <p:cNvSpPr/>
          <p:nvPr/>
        </p:nvSpPr>
        <p:spPr>
          <a:xfrm>
            <a:off x="3125085" y="5505538"/>
            <a:ext cx="449830" cy="1104268"/>
          </a:xfrm>
          <a:prstGeom prst="round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24447-0F60-1615-4E89-4D77AD3B45DA}"/>
              </a:ext>
            </a:extLst>
          </p:cNvPr>
          <p:cNvSpPr txBox="1"/>
          <p:nvPr/>
        </p:nvSpPr>
        <p:spPr>
          <a:xfrm>
            <a:off x="2659405" y="6141589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0         1         2          3         4         5        6          7         8         9 </a:t>
            </a:r>
            <a:endParaRPr lang="en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3838F54-F690-6A0F-332D-379342DE7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53476"/>
              </p:ext>
            </p:extLst>
          </p:nvPr>
        </p:nvGraphicFramePr>
        <p:xfrm>
          <a:off x="2526434" y="4361265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7E05817-318A-3AAD-F97B-8D9EFB1FF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725593"/>
              </p:ext>
            </p:extLst>
          </p:nvPr>
        </p:nvGraphicFramePr>
        <p:xfrm>
          <a:off x="2526434" y="3650336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56F60F-233A-92BD-8614-4A659E6A4053}"/>
              </a:ext>
            </a:extLst>
          </p:cNvPr>
          <p:cNvCxnSpPr>
            <a:cxnSpLocks/>
          </p:cNvCxnSpPr>
          <p:nvPr/>
        </p:nvCxnSpPr>
        <p:spPr>
          <a:xfrm>
            <a:off x="5460274" y="4901265"/>
            <a:ext cx="1658983" cy="732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93E21DDC-8313-7DA4-78ED-6F229A6172F3}"/>
              </a:ext>
            </a:extLst>
          </p:cNvPr>
          <p:cNvSpPr/>
          <p:nvPr/>
        </p:nvSpPr>
        <p:spPr>
          <a:xfrm flipH="1" flipV="1">
            <a:off x="3339163" y="6253748"/>
            <a:ext cx="3774542" cy="389500"/>
          </a:xfrm>
          <a:prstGeom prst="arc">
            <a:avLst>
              <a:gd name="adj1" fmla="val 10782877"/>
              <a:gd name="adj2" fmla="val 10749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</p:spTree>
    <p:extLst>
      <p:ext uri="{BB962C8B-B14F-4D97-AF65-F5344CB8AC3E}">
        <p14:creationId xmlns:p14="http://schemas.microsoft.com/office/powerpoint/2010/main" val="153542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A0A12-5A7C-75E9-056B-1395C01E9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4B06-6866-BC4E-C0DF-582F8841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10895592" cy="107491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CN"/>
              <a:t>Data Structure</a:t>
            </a:r>
            <a:r>
              <a:rPr lang="en-US" dirty="0"/>
              <a:t>: Relocate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B1563-ED93-C5BA-90EB-5107399341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6587"/>
                <a:ext cx="10714074" cy="2042219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 is the relocated position for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dirty="0" err="1"/>
                  <a:t>th</a:t>
                </a:r>
                <a:r>
                  <a:rPr lang="en-US" sz="2800" dirty="0"/>
                  <a:t> consumed column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B1563-ED93-C5BA-90EB-5107399341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6587"/>
                <a:ext cx="10714074" cy="204221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BFB7C2-F828-2AB0-AA02-747AEA15B06C}"/>
                  </a:ext>
                </a:extLst>
              </p:cNvPr>
              <p:cNvSpPr txBox="1"/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BFB7C2-F828-2AB0-AA02-747AEA15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blipFill>
                <a:blip r:embed="rId4"/>
                <a:stretch>
                  <a:fillRect l="-1724" r="-1034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33AE73-7CC3-E5A6-035B-BF130D159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86324"/>
              </p:ext>
            </p:extLst>
          </p:nvPr>
        </p:nvGraphicFramePr>
        <p:xfrm>
          <a:off x="2526434" y="5634227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D4EE3E-5D4B-72DE-9547-1A5A320B6170}"/>
                  </a:ext>
                </a:extLst>
              </p:cNvPr>
              <p:cNvSpPr txBox="1"/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D4EE3E-5D4B-72DE-9547-1A5A320B6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blipFill>
                <a:blip r:embed="rId5"/>
                <a:stretch>
                  <a:fillRect l="-5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09FAE6D-3BD6-1C04-6B82-EF7EF7611B5C}"/>
              </a:ext>
            </a:extLst>
          </p:cNvPr>
          <p:cNvSpPr txBox="1"/>
          <p:nvPr/>
        </p:nvSpPr>
        <p:spPr>
          <a:xfrm>
            <a:off x="880772" y="5410114"/>
            <a:ext cx="164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Hint table row</a:t>
            </a:r>
            <a:endParaRPr lang="en-CN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78A0BEE-F63F-DE88-90F6-8971AE7DC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035375"/>
              </p:ext>
            </p:extLst>
          </p:nvPr>
        </p:nvGraphicFramePr>
        <p:xfrm>
          <a:off x="9076364" y="5634227"/>
          <a:ext cx="27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5A57EC4-6665-8A36-4469-2EE9A1F20CA9}"/>
              </a:ext>
            </a:extLst>
          </p:cNvPr>
          <p:cNvSpPr txBox="1"/>
          <p:nvPr/>
        </p:nvSpPr>
        <p:spPr>
          <a:xfrm>
            <a:off x="8974915" y="4387413"/>
            <a:ext cx="2902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Store a list and a hash map for consumed columns</a:t>
            </a:r>
            <a:endParaRPr lang="en-CN" sz="24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1AFD4B-550A-BA6F-7ED6-F7E74050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23</a:t>
            </a:fld>
            <a:endParaRPr lang="en-CN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21230B1-50D6-2BD0-AF58-1232C5E9E54D}"/>
              </a:ext>
            </a:extLst>
          </p:cNvPr>
          <p:cNvSpPr/>
          <p:nvPr/>
        </p:nvSpPr>
        <p:spPr>
          <a:xfrm>
            <a:off x="3112022" y="5505538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E055B1-E1DA-20BA-8863-9D01CEB09354}"/>
              </a:ext>
            </a:extLst>
          </p:cNvPr>
          <p:cNvSpPr txBox="1"/>
          <p:nvPr/>
        </p:nvSpPr>
        <p:spPr>
          <a:xfrm>
            <a:off x="2659405" y="6141589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0         1         2          3         4         5        6          7         8         9 </a:t>
            </a:r>
            <a:endParaRPr lang="en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1696EC3-FED3-6E26-1FFE-15C64840A497}"/>
              </a:ext>
            </a:extLst>
          </p:cNvPr>
          <p:cNvSpPr/>
          <p:nvPr/>
        </p:nvSpPr>
        <p:spPr>
          <a:xfrm flipH="1" flipV="1">
            <a:off x="3339163" y="6253748"/>
            <a:ext cx="3774542" cy="389500"/>
          </a:xfrm>
          <a:prstGeom prst="arc">
            <a:avLst>
              <a:gd name="adj1" fmla="val 10782877"/>
              <a:gd name="adj2" fmla="val 10749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3C26B3C-340C-84C2-244E-DFF4FE256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53476"/>
              </p:ext>
            </p:extLst>
          </p:nvPr>
        </p:nvGraphicFramePr>
        <p:xfrm>
          <a:off x="2526434" y="4361265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6A0F7BB-18FA-229D-D988-4963F195B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266186"/>
              </p:ext>
            </p:extLst>
          </p:nvPr>
        </p:nvGraphicFramePr>
        <p:xfrm>
          <a:off x="2526434" y="3650336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115685-2FF7-6AD7-38A5-2F91658ED81D}"/>
              </a:ext>
            </a:extLst>
          </p:cNvPr>
          <p:cNvCxnSpPr>
            <a:cxnSpLocks/>
          </p:cNvCxnSpPr>
          <p:nvPr/>
        </p:nvCxnSpPr>
        <p:spPr>
          <a:xfrm>
            <a:off x="5460274" y="4901265"/>
            <a:ext cx="1658983" cy="732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42C12-2D25-BD51-6AD1-8BC25E3DB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B23AC-33DF-44EA-25FE-53BA95A6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10895592" cy="107491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CN"/>
              <a:t>Data Structure</a:t>
            </a:r>
            <a:r>
              <a:rPr lang="en-US" dirty="0"/>
              <a:t>: Relocate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9CAB0-3E8B-FD3C-D4B1-ADDAE239F6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6587"/>
                <a:ext cx="10714074" cy="2042219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 is the relocated position for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dirty="0" err="1"/>
                  <a:t>th</a:t>
                </a:r>
                <a:r>
                  <a:rPr lang="en-US" sz="2800" dirty="0"/>
                  <a:t> consumed column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en-US" sz="2800" dirty="0"/>
                  <a:t>An empty spot may be consumed and will also be “relocated”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9CAB0-3E8B-FD3C-D4B1-ADDAE239F6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6587"/>
                <a:ext cx="10714074" cy="204221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6D82C5-5EC9-76F7-D039-FC7C8BA8F78D}"/>
                  </a:ext>
                </a:extLst>
              </p:cNvPr>
              <p:cNvSpPr txBox="1"/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6D82C5-5EC9-76F7-D039-FC7C8BA8F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blipFill>
                <a:blip r:embed="rId4"/>
                <a:stretch>
                  <a:fillRect l="-1724" r="-1034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F144A4-E2D1-B54D-ED99-D85C12C88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870365"/>
              </p:ext>
            </p:extLst>
          </p:nvPr>
        </p:nvGraphicFramePr>
        <p:xfrm>
          <a:off x="2526434" y="5634227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2A7168-81DD-9456-A0C0-029B3DE01B60}"/>
                  </a:ext>
                </a:extLst>
              </p:cNvPr>
              <p:cNvSpPr txBox="1"/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2A7168-81DD-9456-A0C0-029B3DE01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blipFill>
                <a:blip r:embed="rId5"/>
                <a:stretch>
                  <a:fillRect l="-5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390A545-BBD4-C5DB-B02F-2ED289A4CF9B}"/>
              </a:ext>
            </a:extLst>
          </p:cNvPr>
          <p:cNvSpPr txBox="1"/>
          <p:nvPr/>
        </p:nvSpPr>
        <p:spPr>
          <a:xfrm>
            <a:off x="880772" y="5410114"/>
            <a:ext cx="164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Hint table row</a:t>
            </a:r>
            <a:endParaRPr lang="en-CN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1A466CD-AD1B-6E54-06AD-C8A62F808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372290"/>
              </p:ext>
            </p:extLst>
          </p:nvPr>
        </p:nvGraphicFramePr>
        <p:xfrm>
          <a:off x="9076364" y="5634227"/>
          <a:ext cx="27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3F8FB10-C31B-3315-26BA-307B2D82E039}"/>
              </a:ext>
            </a:extLst>
          </p:cNvPr>
          <p:cNvSpPr txBox="1"/>
          <p:nvPr/>
        </p:nvSpPr>
        <p:spPr>
          <a:xfrm>
            <a:off x="8974915" y="4387413"/>
            <a:ext cx="2902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Store a list and a hash map for consumed columns</a:t>
            </a:r>
            <a:endParaRPr lang="en-CN" sz="24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EE59217-EEFE-6A8A-5FB8-B882C3F1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24</a:t>
            </a:fld>
            <a:endParaRPr lang="en-CN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95ED1E6-31BC-F0BC-6168-A59395B02C66}"/>
              </a:ext>
            </a:extLst>
          </p:cNvPr>
          <p:cNvSpPr/>
          <p:nvPr/>
        </p:nvSpPr>
        <p:spPr>
          <a:xfrm>
            <a:off x="3112022" y="5505538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63433F9-0B9A-CD5A-1264-CB67166A0D19}"/>
              </a:ext>
            </a:extLst>
          </p:cNvPr>
          <p:cNvSpPr/>
          <p:nvPr/>
        </p:nvSpPr>
        <p:spPr>
          <a:xfrm>
            <a:off x="7427376" y="5498093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5C866D-5E8E-0238-BC9F-8DA16D4C616D}"/>
              </a:ext>
            </a:extLst>
          </p:cNvPr>
          <p:cNvSpPr txBox="1"/>
          <p:nvPr/>
        </p:nvSpPr>
        <p:spPr>
          <a:xfrm>
            <a:off x="2659405" y="6141589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0         1         2          3         4         5        6          7         8         9 </a:t>
            </a:r>
            <a:endParaRPr lang="en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A233F97-0795-F81D-9CA4-87D771E80F09}"/>
              </a:ext>
            </a:extLst>
          </p:cNvPr>
          <p:cNvSpPr/>
          <p:nvPr/>
        </p:nvSpPr>
        <p:spPr>
          <a:xfrm flipV="1">
            <a:off x="3870927" y="6302916"/>
            <a:ext cx="3696789" cy="381477"/>
          </a:xfrm>
          <a:prstGeom prst="arc">
            <a:avLst>
              <a:gd name="adj1" fmla="val 10782877"/>
              <a:gd name="adj2" fmla="val 10749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E931322-E63B-0D38-3599-8E3DA5A71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53476"/>
              </p:ext>
            </p:extLst>
          </p:nvPr>
        </p:nvGraphicFramePr>
        <p:xfrm>
          <a:off x="2526434" y="4361265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68DFE4D-9B07-583F-E222-9B29CBE58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725593"/>
              </p:ext>
            </p:extLst>
          </p:nvPr>
        </p:nvGraphicFramePr>
        <p:xfrm>
          <a:off x="2526434" y="3650336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9C57B97-A389-DBB0-717E-488E0501048B}"/>
              </a:ext>
            </a:extLst>
          </p:cNvPr>
          <p:cNvCxnSpPr>
            <a:cxnSpLocks/>
          </p:cNvCxnSpPr>
          <p:nvPr/>
        </p:nvCxnSpPr>
        <p:spPr>
          <a:xfrm flipH="1">
            <a:off x="3870927" y="4901265"/>
            <a:ext cx="2225073" cy="732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45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0DD7A-D7C2-751F-B05F-F16CBF537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BB14-A552-C92C-47C3-10922E9C0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10895592" cy="107491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CN"/>
              <a:t>Data Structure</a:t>
            </a:r>
            <a:r>
              <a:rPr lang="en-US" dirty="0"/>
              <a:t>: Relocate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5316B-6AB5-2D56-84EF-CA15DF96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6587"/>
            <a:ext cx="11039613" cy="2180405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sz="2800" dirty="0"/>
              <a:t>What if the position for relocation has already been consumed?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B6E33E-5779-6B05-AAF8-9FC6EBF667D0}"/>
                  </a:ext>
                </a:extLst>
              </p:cNvPr>
              <p:cNvSpPr txBox="1"/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6D82C5-5EC9-76F7-D039-FC7C8BA8F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blipFill>
                <a:blip r:embed="rId3"/>
                <a:stretch>
                  <a:fillRect l="-1724" r="-1034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CC1637-C705-2D7F-66A2-664323D0A987}"/>
              </a:ext>
            </a:extLst>
          </p:cNvPr>
          <p:cNvGraphicFramePr>
            <a:graphicFrameLocks noGrp="1"/>
          </p:cNvGraphicFramePr>
          <p:nvPr/>
        </p:nvGraphicFramePr>
        <p:xfrm>
          <a:off x="2526434" y="5634227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A74229-01DC-1952-CFD9-B8737E75178F}"/>
                  </a:ext>
                </a:extLst>
              </p:cNvPr>
              <p:cNvSpPr txBox="1"/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2A7168-81DD-9456-A0C0-029B3DE01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blipFill>
                <a:blip r:embed="rId4"/>
                <a:stretch>
                  <a:fillRect l="-5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8684F7A-289A-BD8C-7F8F-5D98B4C19361}"/>
              </a:ext>
            </a:extLst>
          </p:cNvPr>
          <p:cNvSpPr txBox="1"/>
          <p:nvPr/>
        </p:nvSpPr>
        <p:spPr>
          <a:xfrm>
            <a:off x="880772" y="5410114"/>
            <a:ext cx="164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Hint table row</a:t>
            </a:r>
            <a:endParaRPr lang="en-CN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DA2854F-B6CD-96FA-A612-6E0E07204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268196"/>
              </p:ext>
            </p:extLst>
          </p:nvPr>
        </p:nvGraphicFramePr>
        <p:xfrm>
          <a:off x="9076364" y="5634227"/>
          <a:ext cx="27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32CC1FE-5BE3-26A5-B635-4E7BEEBE2FC3}"/>
              </a:ext>
            </a:extLst>
          </p:cNvPr>
          <p:cNvSpPr txBox="1"/>
          <p:nvPr/>
        </p:nvSpPr>
        <p:spPr>
          <a:xfrm>
            <a:off x="8974915" y="4387413"/>
            <a:ext cx="2902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Store a list and a hash map for consumed columns</a:t>
            </a:r>
            <a:endParaRPr lang="en-CN" sz="24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82BDD8A-08B3-0540-82B7-56E03239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25</a:t>
            </a:fld>
            <a:endParaRPr lang="en-CN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3B2D6AC-BA13-BF57-8DA0-3E6B95DF2D6E}"/>
              </a:ext>
            </a:extLst>
          </p:cNvPr>
          <p:cNvSpPr/>
          <p:nvPr/>
        </p:nvSpPr>
        <p:spPr>
          <a:xfrm>
            <a:off x="3112022" y="5505538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A18A7FA-A56C-3075-05EB-BD21FB7D4D9A}"/>
              </a:ext>
            </a:extLst>
          </p:cNvPr>
          <p:cNvSpPr/>
          <p:nvPr/>
        </p:nvSpPr>
        <p:spPr>
          <a:xfrm>
            <a:off x="7427376" y="5498093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FCEEF9-19F9-87D6-C6AE-365E38F003B6}"/>
              </a:ext>
            </a:extLst>
          </p:cNvPr>
          <p:cNvSpPr txBox="1"/>
          <p:nvPr/>
        </p:nvSpPr>
        <p:spPr>
          <a:xfrm>
            <a:off x="2659405" y="6141589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0         1         2          3         4         5        6          7         8         9 </a:t>
            </a:r>
            <a:endParaRPr lang="en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DC88CAB-C977-55A8-23A9-36810C2EEC77}"/>
              </a:ext>
            </a:extLst>
          </p:cNvPr>
          <p:cNvSpPr/>
          <p:nvPr/>
        </p:nvSpPr>
        <p:spPr>
          <a:xfrm>
            <a:off x="6353504" y="5505538"/>
            <a:ext cx="449830" cy="1104268"/>
          </a:xfrm>
          <a:prstGeom prst="round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13BA4F4-31DF-44EC-3522-5E1AE6767C7B}"/>
              </a:ext>
            </a:extLst>
          </p:cNvPr>
          <p:cNvSpPr/>
          <p:nvPr/>
        </p:nvSpPr>
        <p:spPr>
          <a:xfrm flipH="1">
            <a:off x="6466113" y="5251832"/>
            <a:ext cx="1227910" cy="369332"/>
          </a:xfrm>
          <a:prstGeom prst="arc">
            <a:avLst>
              <a:gd name="adj1" fmla="val 10782877"/>
              <a:gd name="adj2" fmla="val 10749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EAE3003-23B8-31DA-58BE-2F9712C1F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53476"/>
              </p:ext>
            </p:extLst>
          </p:nvPr>
        </p:nvGraphicFramePr>
        <p:xfrm>
          <a:off x="2526434" y="4361265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ED4B74B-DE6D-AEF3-16F7-D0835CBE0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725593"/>
              </p:ext>
            </p:extLst>
          </p:nvPr>
        </p:nvGraphicFramePr>
        <p:xfrm>
          <a:off x="2526434" y="3650336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458191F-C646-2B92-58F0-5101DAB52775}"/>
              </a:ext>
            </a:extLst>
          </p:cNvPr>
          <p:cNvCxnSpPr>
            <a:cxnSpLocks/>
          </p:cNvCxnSpPr>
          <p:nvPr/>
        </p:nvCxnSpPr>
        <p:spPr>
          <a:xfrm>
            <a:off x="6581104" y="4901265"/>
            <a:ext cx="1112919" cy="732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108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7A830-B806-002B-23EE-5A6332F5F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EC1C-0CA2-6099-4C6B-F7BB8FF30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10895592" cy="107491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CN"/>
              <a:t>Data Structure</a:t>
            </a:r>
            <a:r>
              <a:rPr lang="en-US" dirty="0"/>
              <a:t>: Relocate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6D36-9139-EB90-1C41-66FD6129F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6587"/>
            <a:ext cx="11039613" cy="2180405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sz="2800" dirty="0"/>
              <a:t>What if the position for relocation has already been consumed?</a:t>
            </a:r>
          </a:p>
          <a:p>
            <a:pPr lvl="1">
              <a:lnSpc>
                <a:spcPct val="130000"/>
              </a:lnSpc>
            </a:pPr>
            <a:r>
              <a:rPr lang="en-US" sz="2800" dirty="0"/>
              <a:t>Chase the relocation until finding an empty spot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C82777-4C8C-CE56-4143-65EDB6422595}"/>
                  </a:ext>
                </a:extLst>
              </p:cNvPr>
              <p:cNvSpPr txBox="1"/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6D82C5-5EC9-76F7-D039-FC7C8BA8F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blipFill>
                <a:blip r:embed="rId3"/>
                <a:stretch>
                  <a:fillRect l="-1724" r="-1034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DAB4DC-6095-1BE3-3074-3E14C4517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959208"/>
              </p:ext>
            </p:extLst>
          </p:nvPr>
        </p:nvGraphicFramePr>
        <p:xfrm>
          <a:off x="2526434" y="5634227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80CC0A-1D07-41A7-A5B9-E07B68024F1B}"/>
                  </a:ext>
                </a:extLst>
              </p:cNvPr>
              <p:cNvSpPr txBox="1"/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2A7168-81DD-9456-A0C0-029B3DE01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blipFill>
                <a:blip r:embed="rId4"/>
                <a:stretch>
                  <a:fillRect l="-5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E28F0F77-8DBD-0174-8C3D-399F78DEEE9D}"/>
              </a:ext>
            </a:extLst>
          </p:cNvPr>
          <p:cNvSpPr txBox="1"/>
          <p:nvPr/>
        </p:nvSpPr>
        <p:spPr>
          <a:xfrm>
            <a:off x="880772" y="5410114"/>
            <a:ext cx="164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Hint table row</a:t>
            </a:r>
            <a:endParaRPr lang="en-CN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9AF57D-7C57-FF9C-FF28-DAD35893674D}"/>
              </a:ext>
            </a:extLst>
          </p:cNvPr>
          <p:cNvGraphicFramePr>
            <a:graphicFrameLocks noGrp="1"/>
          </p:cNvGraphicFramePr>
          <p:nvPr/>
        </p:nvGraphicFramePr>
        <p:xfrm>
          <a:off x="9076364" y="5634227"/>
          <a:ext cx="27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C7272BE-9BA5-64AF-D128-A3CBDD519A3D}"/>
              </a:ext>
            </a:extLst>
          </p:cNvPr>
          <p:cNvSpPr txBox="1"/>
          <p:nvPr/>
        </p:nvSpPr>
        <p:spPr>
          <a:xfrm>
            <a:off x="8974915" y="4387413"/>
            <a:ext cx="2902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Store a list and a hash map for consumed columns</a:t>
            </a:r>
            <a:endParaRPr lang="en-CN" sz="24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D8BDA66-BD71-D658-E795-B300BF99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26</a:t>
            </a:fld>
            <a:endParaRPr lang="en-CN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1ED5836-FF0C-8246-753C-936203644AE5}"/>
              </a:ext>
            </a:extLst>
          </p:cNvPr>
          <p:cNvSpPr/>
          <p:nvPr/>
        </p:nvSpPr>
        <p:spPr>
          <a:xfrm>
            <a:off x="3112022" y="5505538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D0E7DB1-0A3A-EB2B-7647-C660848B2023}"/>
              </a:ext>
            </a:extLst>
          </p:cNvPr>
          <p:cNvSpPr/>
          <p:nvPr/>
        </p:nvSpPr>
        <p:spPr>
          <a:xfrm>
            <a:off x="7427376" y="5498093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648C8B53-DD99-25EE-34FF-912292E5B34F}"/>
              </a:ext>
            </a:extLst>
          </p:cNvPr>
          <p:cNvSpPr/>
          <p:nvPr/>
        </p:nvSpPr>
        <p:spPr>
          <a:xfrm flipV="1">
            <a:off x="3870927" y="6302916"/>
            <a:ext cx="3696789" cy="381477"/>
          </a:xfrm>
          <a:prstGeom prst="arc">
            <a:avLst>
              <a:gd name="adj1" fmla="val 10782877"/>
              <a:gd name="adj2" fmla="val 10749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65FCE00-A9EE-3BF1-5BDC-90B5DB7DDC6F}"/>
              </a:ext>
            </a:extLst>
          </p:cNvPr>
          <p:cNvSpPr/>
          <p:nvPr/>
        </p:nvSpPr>
        <p:spPr>
          <a:xfrm flipH="1">
            <a:off x="6466113" y="5251832"/>
            <a:ext cx="1227910" cy="369332"/>
          </a:xfrm>
          <a:prstGeom prst="arc">
            <a:avLst>
              <a:gd name="adj1" fmla="val 10782877"/>
              <a:gd name="adj2" fmla="val 10749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5320A54-DB63-576D-8B61-4DF10B3BA156}"/>
              </a:ext>
            </a:extLst>
          </p:cNvPr>
          <p:cNvSpPr/>
          <p:nvPr/>
        </p:nvSpPr>
        <p:spPr>
          <a:xfrm>
            <a:off x="6358005" y="5479769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98B2DD-17DE-FCD9-B277-77D4C6E987A8}"/>
              </a:ext>
            </a:extLst>
          </p:cNvPr>
          <p:cNvSpPr txBox="1"/>
          <p:nvPr/>
        </p:nvSpPr>
        <p:spPr>
          <a:xfrm>
            <a:off x="2659405" y="6141589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0         1         2          3         4         5        6          7         8         9 </a:t>
            </a:r>
            <a:endParaRPr lang="en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F9A61E2-0756-1C58-67BB-A9850883A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53476"/>
              </p:ext>
            </p:extLst>
          </p:nvPr>
        </p:nvGraphicFramePr>
        <p:xfrm>
          <a:off x="2526434" y="4361265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9C8166E-B74C-0682-AC68-451449DE3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725593"/>
              </p:ext>
            </p:extLst>
          </p:nvPr>
        </p:nvGraphicFramePr>
        <p:xfrm>
          <a:off x="2526434" y="3650336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569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2C12D-E367-967C-C8CF-1164DF841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274E-FE4B-1FB0-2115-7B114C85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10895592" cy="107491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CN"/>
              <a:t>Data Structure</a:t>
            </a:r>
            <a:r>
              <a:rPr lang="en-US" dirty="0"/>
              <a:t>: Locate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1DFBAC-1116-A862-A8DA-0427CA1E7E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76587"/>
                <a:ext cx="11039613" cy="2180405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30000"/>
                  </a:lnSpc>
                </a:pPr>
                <a:r>
                  <a:rPr lang="en-US" sz="2800" dirty="0"/>
                  <a:t>Locate(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): start from initial position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check if the position has been consumed, chase relocation until reaching an unconsumed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1DFBAC-1116-A862-A8DA-0427CA1E7E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76587"/>
                <a:ext cx="11039613" cy="218040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5D8612-88A9-33F8-C495-0CC7E3D8E14D}"/>
                  </a:ext>
                </a:extLst>
              </p:cNvPr>
              <p:cNvSpPr txBox="1"/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6D82C5-5EC9-76F7-D039-FC7C8BA8F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blipFill>
                <a:blip r:embed="rId4"/>
                <a:stretch>
                  <a:fillRect l="-1724" r="-1034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8EDBA0-8DF7-0533-E344-282C7D51B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858350"/>
              </p:ext>
            </p:extLst>
          </p:nvPr>
        </p:nvGraphicFramePr>
        <p:xfrm>
          <a:off x="2526434" y="5634227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B49A4E-0B87-7BA7-6505-977E1D052564}"/>
                  </a:ext>
                </a:extLst>
              </p:cNvPr>
              <p:cNvSpPr txBox="1"/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2A7168-81DD-9456-A0C0-029B3DE01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blipFill>
                <a:blip r:embed="rId5"/>
                <a:stretch>
                  <a:fillRect l="-5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EB5C962-CC99-F7FC-4A26-D56CBA299E07}"/>
              </a:ext>
            </a:extLst>
          </p:cNvPr>
          <p:cNvSpPr txBox="1"/>
          <p:nvPr/>
        </p:nvSpPr>
        <p:spPr>
          <a:xfrm>
            <a:off x="880772" y="5410114"/>
            <a:ext cx="164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Hint table row</a:t>
            </a:r>
            <a:endParaRPr lang="en-CN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887E4C5-E435-34F8-EC31-5148C1325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15622"/>
              </p:ext>
            </p:extLst>
          </p:nvPr>
        </p:nvGraphicFramePr>
        <p:xfrm>
          <a:off x="9076364" y="5634227"/>
          <a:ext cx="27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DC11226-54C6-4DF1-2D12-F527E770C81A}"/>
              </a:ext>
            </a:extLst>
          </p:cNvPr>
          <p:cNvSpPr txBox="1"/>
          <p:nvPr/>
        </p:nvSpPr>
        <p:spPr>
          <a:xfrm>
            <a:off x="8974915" y="4387413"/>
            <a:ext cx="2902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Store a list and a hash map for consumed columns</a:t>
            </a:r>
            <a:endParaRPr lang="en-CN" sz="24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A59A32C-7AC2-FF43-05D7-FD7F9447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27</a:t>
            </a:fld>
            <a:endParaRPr lang="en-CN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2C8E49D-F691-C2B2-A9B5-337B9CBDF701}"/>
              </a:ext>
            </a:extLst>
          </p:cNvPr>
          <p:cNvSpPr/>
          <p:nvPr/>
        </p:nvSpPr>
        <p:spPr>
          <a:xfrm>
            <a:off x="3112022" y="5505538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02013AB-AFFC-78FB-569E-94B1D70C2920}"/>
              </a:ext>
            </a:extLst>
          </p:cNvPr>
          <p:cNvSpPr/>
          <p:nvPr/>
        </p:nvSpPr>
        <p:spPr>
          <a:xfrm>
            <a:off x="7427376" y="5498093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9576B2A-06FF-A3AD-048A-5744F26AB8E4}"/>
              </a:ext>
            </a:extLst>
          </p:cNvPr>
          <p:cNvSpPr/>
          <p:nvPr/>
        </p:nvSpPr>
        <p:spPr>
          <a:xfrm>
            <a:off x="6358005" y="5479769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F20D0D-A6C9-FE4C-B9F3-65E0266F7C7D}"/>
              </a:ext>
            </a:extLst>
          </p:cNvPr>
          <p:cNvSpPr txBox="1"/>
          <p:nvPr/>
        </p:nvSpPr>
        <p:spPr>
          <a:xfrm>
            <a:off x="2659405" y="6141589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0         1         2          3         4         5        6          7         8         9 </a:t>
            </a:r>
            <a:endParaRPr lang="en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39A4D33-CAA9-FC8D-2200-CD0F350FB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981130"/>
              </p:ext>
            </p:extLst>
          </p:nvPr>
        </p:nvGraphicFramePr>
        <p:xfrm>
          <a:off x="2526434" y="4361265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44DE06F-66BE-38E8-5A06-9AAB2E2CF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796175"/>
              </p:ext>
            </p:extLst>
          </p:nvPr>
        </p:nvGraphicFramePr>
        <p:xfrm>
          <a:off x="2526434" y="3650336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818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78A98-69D0-1689-8D78-47E7010C0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3C9E-CB64-77BE-609A-548D8EE8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10895592" cy="107491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CN"/>
              <a:t>Data Structure</a:t>
            </a:r>
            <a:r>
              <a:rPr lang="en-US" dirty="0"/>
              <a:t>: Locate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E287C7-9BCE-CDEB-AE92-E29B1F3720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76587"/>
                <a:ext cx="11039613" cy="2180405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30000"/>
                  </a:lnSpc>
                </a:pPr>
                <a:r>
                  <a:rPr lang="en-US" sz="2800" dirty="0"/>
                  <a:t>Locate(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): start from initial position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check if the position has been consumed, chase relocation until reaching an unconsumed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E287C7-9BCE-CDEB-AE92-E29B1F3720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76587"/>
                <a:ext cx="11039613" cy="218040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35A007-1256-9839-E829-0374A3855A93}"/>
                  </a:ext>
                </a:extLst>
              </p:cNvPr>
              <p:cNvSpPr txBox="1"/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6D82C5-5EC9-76F7-D039-FC7C8BA8F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blipFill>
                <a:blip r:embed="rId4"/>
                <a:stretch>
                  <a:fillRect l="-1724" r="-1034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63899D-8CF6-CF77-39B4-4143D971F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92633"/>
              </p:ext>
            </p:extLst>
          </p:nvPr>
        </p:nvGraphicFramePr>
        <p:xfrm>
          <a:off x="2526434" y="5634227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F532C3-8361-1C6C-0BC6-CD33200900D6}"/>
                  </a:ext>
                </a:extLst>
              </p:cNvPr>
              <p:cNvSpPr txBox="1"/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2A7168-81DD-9456-A0C0-029B3DE01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blipFill>
                <a:blip r:embed="rId5"/>
                <a:stretch>
                  <a:fillRect l="-5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C3F8B13-CBFB-12A1-D2D6-D343885495A0}"/>
              </a:ext>
            </a:extLst>
          </p:cNvPr>
          <p:cNvSpPr txBox="1"/>
          <p:nvPr/>
        </p:nvSpPr>
        <p:spPr>
          <a:xfrm>
            <a:off x="880772" y="5410114"/>
            <a:ext cx="164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Hint table row</a:t>
            </a:r>
            <a:endParaRPr lang="en-CN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6DA5F39-63C7-8C31-5EC9-24982E3A6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631250"/>
              </p:ext>
            </p:extLst>
          </p:nvPr>
        </p:nvGraphicFramePr>
        <p:xfrm>
          <a:off x="9076364" y="5634227"/>
          <a:ext cx="27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2E0656-ABC9-23AA-ECC1-ED65932D9565}"/>
              </a:ext>
            </a:extLst>
          </p:cNvPr>
          <p:cNvSpPr txBox="1"/>
          <p:nvPr/>
        </p:nvSpPr>
        <p:spPr>
          <a:xfrm>
            <a:off x="8974915" y="4387413"/>
            <a:ext cx="2902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Store a list and a hash map for consumed columns</a:t>
            </a:r>
            <a:endParaRPr lang="en-CN" sz="24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C1749B0-415B-0F3E-DACE-0E979EEF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28</a:t>
            </a:fld>
            <a:endParaRPr lang="en-CN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5E4E4B8-214D-EE62-5CD9-B58FA4946D1F}"/>
              </a:ext>
            </a:extLst>
          </p:cNvPr>
          <p:cNvSpPr/>
          <p:nvPr/>
        </p:nvSpPr>
        <p:spPr>
          <a:xfrm>
            <a:off x="3112022" y="5505538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78FB51B-CC37-FB3A-5BCF-E05A13478C84}"/>
              </a:ext>
            </a:extLst>
          </p:cNvPr>
          <p:cNvSpPr/>
          <p:nvPr/>
        </p:nvSpPr>
        <p:spPr>
          <a:xfrm>
            <a:off x="7427376" y="5498093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E262F0-97CC-8546-570B-09CAA31E35A9}"/>
              </a:ext>
            </a:extLst>
          </p:cNvPr>
          <p:cNvSpPr/>
          <p:nvPr/>
        </p:nvSpPr>
        <p:spPr>
          <a:xfrm>
            <a:off x="6358005" y="5479769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AEEF00-B25A-39CB-09AF-9F39479BFDDC}"/>
              </a:ext>
            </a:extLst>
          </p:cNvPr>
          <p:cNvSpPr txBox="1"/>
          <p:nvPr/>
        </p:nvSpPr>
        <p:spPr>
          <a:xfrm>
            <a:off x="2659405" y="6141589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0         1         2          3         4         5        6          7         8         9 </a:t>
            </a:r>
            <a:endParaRPr lang="en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976B1AF-17EC-F131-1D0A-F2DD4F12B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866906"/>
              </p:ext>
            </p:extLst>
          </p:nvPr>
        </p:nvGraphicFramePr>
        <p:xfrm>
          <a:off x="2526434" y="4361265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BD2A7F0-CC87-31A0-BE43-2DB5E5B92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77024"/>
              </p:ext>
            </p:extLst>
          </p:nvPr>
        </p:nvGraphicFramePr>
        <p:xfrm>
          <a:off x="2526434" y="3650336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9B70B2-7538-A763-C75D-3D2C54686DA0}"/>
              </a:ext>
            </a:extLst>
          </p:cNvPr>
          <p:cNvCxnSpPr>
            <a:cxnSpLocks/>
          </p:cNvCxnSpPr>
          <p:nvPr/>
        </p:nvCxnSpPr>
        <p:spPr>
          <a:xfrm>
            <a:off x="6581104" y="4901265"/>
            <a:ext cx="1112919" cy="732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213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DC05B-A33D-0858-06BC-423A26974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C279-0FD1-1B83-B39B-561BC3E2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10895592" cy="107491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CN"/>
              <a:t>Data Structure</a:t>
            </a:r>
            <a:r>
              <a:rPr lang="en-US" dirty="0"/>
              <a:t>: Locate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2FC8A-703C-1698-28F2-458A87B64B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76587"/>
                <a:ext cx="11039613" cy="2180405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30000"/>
                  </a:lnSpc>
                </a:pPr>
                <a:r>
                  <a:rPr lang="en-US" sz="2800" dirty="0"/>
                  <a:t>Locate(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): start from initial position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check if the position has been consumed, chase relocation until reaching an unconsumed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2FC8A-703C-1698-28F2-458A87B64B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76587"/>
                <a:ext cx="11039613" cy="218040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6D1BD2-0444-CEC6-2CBD-27E501201345}"/>
                  </a:ext>
                </a:extLst>
              </p:cNvPr>
              <p:cNvSpPr txBox="1"/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6D82C5-5EC9-76F7-D039-FC7C8BA8F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blipFill>
                <a:blip r:embed="rId4"/>
                <a:stretch>
                  <a:fillRect l="-1724" r="-1034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E0390B-D46B-E17E-032E-D9278414D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171161"/>
              </p:ext>
            </p:extLst>
          </p:nvPr>
        </p:nvGraphicFramePr>
        <p:xfrm>
          <a:off x="2526434" y="4361265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51F9F5-EC1A-167B-023B-B82A6ECF9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797734"/>
              </p:ext>
            </p:extLst>
          </p:nvPr>
        </p:nvGraphicFramePr>
        <p:xfrm>
          <a:off x="2526434" y="5634227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4E146B-D304-4621-1A8D-E9CEC5DC637D}"/>
                  </a:ext>
                </a:extLst>
              </p:cNvPr>
              <p:cNvSpPr txBox="1"/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2A7168-81DD-9456-A0C0-029B3DE01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blipFill>
                <a:blip r:embed="rId5"/>
                <a:stretch>
                  <a:fillRect l="-5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3FF8F91-9DFA-E566-E08E-AA4CD56AE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721329"/>
              </p:ext>
            </p:extLst>
          </p:nvPr>
        </p:nvGraphicFramePr>
        <p:xfrm>
          <a:off x="2526434" y="3650336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20FCB6E-76D0-8C44-29D9-F2266CDC2CAF}"/>
              </a:ext>
            </a:extLst>
          </p:cNvPr>
          <p:cNvSpPr txBox="1"/>
          <p:nvPr/>
        </p:nvSpPr>
        <p:spPr>
          <a:xfrm>
            <a:off x="880772" y="5410114"/>
            <a:ext cx="164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Hint table row</a:t>
            </a:r>
            <a:endParaRPr lang="en-CN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8DF8487-525A-9BD0-4BF5-72C7F475E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756982"/>
              </p:ext>
            </p:extLst>
          </p:nvPr>
        </p:nvGraphicFramePr>
        <p:xfrm>
          <a:off x="9076364" y="5634227"/>
          <a:ext cx="27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514F6CD-FF18-65AC-E9B8-A7538D1F4FCA}"/>
              </a:ext>
            </a:extLst>
          </p:cNvPr>
          <p:cNvSpPr txBox="1"/>
          <p:nvPr/>
        </p:nvSpPr>
        <p:spPr>
          <a:xfrm>
            <a:off x="8974915" y="4387413"/>
            <a:ext cx="2902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Store a list and a hash map for consumed columns</a:t>
            </a:r>
            <a:endParaRPr lang="en-CN" sz="24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C36BD46-940D-CF99-03AB-E5F02936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29</a:t>
            </a:fld>
            <a:endParaRPr lang="en-CN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34426A5-74D9-5262-7A2A-498A2909470D}"/>
              </a:ext>
            </a:extLst>
          </p:cNvPr>
          <p:cNvSpPr/>
          <p:nvPr/>
        </p:nvSpPr>
        <p:spPr>
          <a:xfrm>
            <a:off x="3112022" y="5505538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46A1B16-BE44-A7E2-9F47-2C3B548D8514}"/>
              </a:ext>
            </a:extLst>
          </p:cNvPr>
          <p:cNvSpPr/>
          <p:nvPr/>
        </p:nvSpPr>
        <p:spPr>
          <a:xfrm>
            <a:off x="7427376" y="5498093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07A525-D41C-B9B9-67AA-67939301370C}"/>
              </a:ext>
            </a:extLst>
          </p:cNvPr>
          <p:cNvSpPr/>
          <p:nvPr/>
        </p:nvSpPr>
        <p:spPr>
          <a:xfrm>
            <a:off x="6358005" y="5479769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4D3099-D7A6-1EAA-3F27-7DAF693F3450}"/>
              </a:ext>
            </a:extLst>
          </p:cNvPr>
          <p:cNvSpPr txBox="1"/>
          <p:nvPr/>
        </p:nvSpPr>
        <p:spPr>
          <a:xfrm>
            <a:off x="2659405" y="6141589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0         1         2          3         4         5        6          7         8         9 </a:t>
            </a:r>
            <a:endParaRPr lang="en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A6338E-30D4-0D01-2D1B-FFDCF8760284}"/>
              </a:ext>
            </a:extLst>
          </p:cNvPr>
          <p:cNvCxnSpPr>
            <a:cxnSpLocks/>
          </p:cNvCxnSpPr>
          <p:nvPr/>
        </p:nvCxnSpPr>
        <p:spPr>
          <a:xfrm flipH="1">
            <a:off x="3870927" y="4901265"/>
            <a:ext cx="2225073" cy="732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74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6DDD0-8378-8C3F-78C8-D642025C9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DA186-B407-C5EF-1E19-0DAA21BD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Private Information Retrieval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ACD9F-1315-3700-DEA4-F4D9B9721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269586" cy="4351338"/>
          </a:xfrm>
        </p:spPr>
        <p:txBody>
          <a:bodyPr>
            <a:normAutofit/>
          </a:bodyPr>
          <a:lstStyle/>
          <a:p>
            <a:r>
              <a:rPr lang="en-US" sz="3200" dirty="0"/>
              <a:t>In the most standard setting where</a:t>
            </a:r>
          </a:p>
          <a:p>
            <a:pPr lvl="1"/>
            <a:r>
              <a:rPr lang="en-US" sz="2800" dirty="0"/>
              <a:t>server stores only the unmodified database and</a:t>
            </a:r>
          </a:p>
          <a:p>
            <a:pPr lvl="1"/>
            <a:r>
              <a:rPr lang="en-US" sz="2800" dirty="0"/>
              <a:t>client has no state</a:t>
            </a:r>
          </a:p>
          <a:p>
            <a:pPr marL="0" indent="0">
              <a:buNone/>
            </a:pPr>
            <a:r>
              <a:rPr lang="en-US" sz="3200" dirty="0"/>
              <a:t>server must scan entire database </a:t>
            </a:r>
            <a:r>
              <a:rPr lang="en-US" sz="2400" dirty="0"/>
              <a:t>[BIM00]</a:t>
            </a:r>
          </a:p>
          <a:p>
            <a:endParaRPr lang="en-US" sz="3200" dirty="0">
              <a:solidFill>
                <a:srgbClr val="000000"/>
              </a:solidFill>
              <a:effectLst/>
            </a:endParaRPr>
          </a:p>
          <a:p>
            <a:r>
              <a:rPr lang="en-US" sz="3200" dirty="0"/>
              <a:t>Ways to circumvent this lower bound</a:t>
            </a:r>
          </a:p>
          <a:p>
            <a:pPr lvl="1"/>
            <a:r>
              <a:rPr lang="en-US" sz="2800" dirty="0"/>
              <a:t>Server preprocessing (doubly efficient PIR)</a:t>
            </a:r>
          </a:p>
          <a:p>
            <a:pPr lvl="1"/>
            <a:r>
              <a:rPr lang="en-US" sz="2800" b="1" dirty="0"/>
              <a:t>Client preprocessing and stores hints</a:t>
            </a:r>
          </a:p>
        </p:txBody>
      </p:sp>
      <p:pic>
        <p:nvPicPr>
          <p:cNvPr id="9" name="Picture 6" descr="Database Icon | Windows 8 Iconpack | Icons8">
            <a:extLst>
              <a:ext uri="{FF2B5EF4-FFF2-40B4-BE49-F238E27FC236}">
                <a16:creationId xmlns:a16="http://schemas.microsoft.com/office/drawing/2014/main" id="{FB25EB71-B3D0-9CED-C371-4EFCEB941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807" y="681037"/>
            <a:ext cx="1594446" cy="159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C872DD7-FFCF-31A1-5E33-ABC7A7D6BC83}"/>
              </a:ext>
            </a:extLst>
          </p:cNvPr>
          <p:cNvGrpSpPr/>
          <p:nvPr/>
        </p:nvGrpSpPr>
        <p:grpSpPr>
          <a:xfrm>
            <a:off x="10653960" y="4869281"/>
            <a:ext cx="960615" cy="1684478"/>
            <a:chOff x="9645224" y="4968089"/>
            <a:chExt cx="1027805" cy="1802300"/>
          </a:xfrm>
        </p:grpSpPr>
        <p:pic>
          <p:nvPicPr>
            <p:cNvPr id="15" name="Picture 2" descr="user_icon - Discord Emoji">
              <a:extLst>
                <a:ext uri="{FF2B5EF4-FFF2-40B4-BE49-F238E27FC236}">
                  <a16:creationId xmlns:a16="http://schemas.microsoft.com/office/drawing/2014/main" id="{76294A66-07BF-2223-971F-6C2E4458D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853" y="6080618"/>
              <a:ext cx="689772" cy="689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Old Personal Computer Emoji (U+1F5B3)">
              <a:extLst>
                <a:ext uri="{FF2B5EF4-FFF2-40B4-BE49-F238E27FC236}">
                  <a16:creationId xmlns:a16="http://schemas.microsoft.com/office/drawing/2014/main" id="{043C04DF-E454-32B2-5C33-D8BAE892F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5224" y="4968089"/>
              <a:ext cx="1027805" cy="1027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6FF1BC-F3A6-0E8E-8636-A80ECD380190}"/>
              </a:ext>
            </a:extLst>
          </p:cNvPr>
          <p:cNvCxnSpPr>
            <a:cxnSpLocks/>
          </p:cNvCxnSpPr>
          <p:nvPr/>
        </p:nvCxnSpPr>
        <p:spPr>
          <a:xfrm>
            <a:off x="11138466" y="2275483"/>
            <a:ext cx="0" cy="2528313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B8B79B-15CE-0800-7F02-C9C966318ABF}"/>
                  </a:ext>
                </a:extLst>
              </p:cNvPr>
              <p:cNvSpPr txBox="1"/>
              <p:nvPr/>
            </p:nvSpPr>
            <p:spPr>
              <a:xfrm>
                <a:off x="10855688" y="5037958"/>
                <a:ext cx="6050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B8B79B-15CE-0800-7F02-C9C966318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688" y="5037958"/>
                <a:ext cx="605037" cy="276999"/>
              </a:xfrm>
              <a:prstGeom prst="rect">
                <a:avLst/>
              </a:prstGeom>
              <a:blipFill>
                <a:blip r:embed="rId6"/>
                <a:stretch>
                  <a:fillRect l="-8163" r="-1428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6E8B6A-40DE-7531-A9E4-0DFC392B683F}"/>
                  </a:ext>
                </a:extLst>
              </p:cNvPr>
              <p:cNvSpPr txBox="1"/>
              <p:nvPr/>
            </p:nvSpPr>
            <p:spPr>
              <a:xfrm>
                <a:off x="9692350" y="5535532"/>
                <a:ext cx="9616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6E8B6A-40DE-7531-A9E4-0DFC392B6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350" y="5535532"/>
                <a:ext cx="961610" cy="400110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A7DBF5-13CB-ABF7-C1F9-DA518F7E5166}"/>
                  </a:ext>
                </a:extLst>
              </p:cNvPr>
              <p:cNvSpPr txBox="1"/>
              <p:nvPr/>
            </p:nvSpPr>
            <p:spPr>
              <a:xfrm>
                <a:off x="10431100" y="273792"/>
                <a:ext cx="1567417" cy="336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A7DBF5-13CB-ABF7-C1F9-DA518F7E5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100" y="273792"/>
                <a:ext cx="1567417" cy="336118"/>
              </a:xfrm>
              <a:prstGeom prst="rect">
                <a:avLst/>
              </a:prstGeom>
              <a:blipFill>
                <a:blip r:embed="rId8"/>
                <a:stretch>
                  <a:fillRect l="-3226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292B3-B7FD-8053-DD70-67C7822E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0706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DF804-D526-C588-D0DE-93C98BA1F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424D-B06F-6294-2CB8-218C3C2A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10895592" cy="107491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CN"/>
              <a:t>Data Structure</a:t>
            </a:r>
            <a:r>
              <a:rPr lang="en-US" dirty="0"/>
              <a:t>: Access</a:t>
            </a:r>
            <a:endParaRPr lang="en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9A8D0-4612-1910-86AC-1CA958ECDA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76587"/>
                <a:ext cx="11039613" cy="2180405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30000"/>
                  </a:lnSpc>
                </a:pPr>
                <a:r>
                  <a:rPr lang="en-US" sz="2800" dirty="0"/>
                  <a:t>Access(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): check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backtrack until reaching an unconsumed position (empty) or an initial position (an entry)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9A8D0-4612-1910-86AC-1CA958ECDA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76587"/>
                <a:ext cx="11039613" cy="2180405"/>
              </a:xfrm>
              <a:blipFill>
                <a:blip r:embed="rId3"/>
                <a:stretch>
                  <a:fillRect r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AB4459-B211-7AC8-B227-02614393A47C}"/>
                  </a:ext>
                </a:extLst>
              </p:cNvPr>
              <p:cNvSpPr txBox="1"/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6D82C5-5EC9-76F7-D039-FC7C8BA8F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blipFill>
                <a:blip r:embed="rId4"/>
                <a:stretch>
                  <a:fillRect l="-1724" r="-1034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0A953F9-B72E-CEDA-7237-57DCDBF78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145633"/>
              </p:ext>
            </p:extLst>
          </p:nvPr>
        </p:nvGraphicFramePr>
        <p:xfrm>
          <a:off x="2526434" y="5634227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48C4FE-2634-C152-3E08-D67407C4D2A8}"/>
                  </a:ext>
                </a:extLst>
              </p:cNvPr>
              <p:cNvSpPr txBox="1"/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2A7168-81DD-9456-A0C0-029B3DE01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blipFill>
                <a:blip r:embed="rId5"/>
                <a:stretch>
                  <a:fillRect l="-5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924FB5F-AC60-7A11-4C11-F6061326649C}"/>
              </a:ext>
            </a:extLst>
          </p:cNvPr>
          <p:cNvSpPr txBox="1"/>
          <p:nvPr/>
        </p:nvSpPr>
        <p:spPr>
          <a:xfrm>
            <a:off x="880772" y="5410114"/>
            <a:ext cx="164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Hint table row</a:t>
            </a:r>
            <a:endParaRPr lang="en-CN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4F5384-DA61-0D9D-C7D2-37E42A3C2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687706"/>
              </p:ext>
            </p:extLst>
          </p:nvPr>
        </p:nvGraphicFramePr>
        <p:xfrm>
          <a:off x="9076364" y="5634227"/>
          <a:ext cx="27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20DE372-8C0B-E1D3-92FB-175F3EF16B4B}"/>
              </a:ext>
            </a:extLst>
          </p:cNvPr>
          <p:cNvSpPr txBox="1"/>
          <p:nvPr/>
        </p:nvSpPr>
        <p:spPr>
          <a:xfrm>
            <a:off x="8974915" y="4387413"/>
            <a:ext cx="2902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Store a list and a hash map for consumed columns</a:t>
            </a:r>
            <a:endParaRPr lang="en-CN" sz="24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D152124-1F23-A952-6055-2D5B0739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30</a:t>
            </a:fld>
            <a:endParaRPr lang="en-CN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0157F6F-DC79-21AB-4423-36D71AD99761}"/>
              </a:ext>
            </a:extLst>
          </p:cNvPr>
          <p:cNvSpPr/>
          <p:nvPr/>
        </p:nvSpPr>
        <p:spPr>
          <a:xfrm>
            <a:off x="3112022" y="5505538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5B62086-4BF4-2EC6-E46C-341991F09364}"/>
              </a:ext>
            </a:extLst>
          </p:cNvPr>
          <p:cNvSpPr/>
          <p:nvPr/>
        </p:nvSpPr>
        <p:spPr>
          <a:xfrm>
            <a:off x="7427376" y="5498093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9B02E26-A251-2234-1C4A-684D5A700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013656"/>
              </p:ext>
            </p:extLst>
          </p:nvPr>
        </p:nvGraphicFramePr>
        <p:xfrm>
          <a:off x="2526434" y="4361265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2E704AC-6582-9129-4D36-DA52B3541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251896"/>
              </p:ext>
            </p:extLst>
          </p:nvPr>
        </p:nvGraphicFramePr>
        <p:xfrm>
          <a:off x="2526434" y="3650336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98ADC42-C161-291D-E250-7ECD49E3B982}"/>
              </a:ext>
            </a:extLst>
          </p:cNvPr>
          <p:cNvSpPr/>
          <p:nvPr/>
        </p:nvSpPr>
        <p:spPr>
          <a:xfrm>
            <a:off x="6358005" y="5479769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07288F-A6C7-2E3D-9A3E-9C9ABDD5C2B1}"/>
              </a:ext>
            </a:extLst>
          </p:cNvPr>
          <p:cNvSpPr txBox="1"/>
          <p:nvPr/>
        </p:nvSpPr>
        <p:spPr>
          <a:xfrm>
            <a:off x="2659405" y="6141589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0         1        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3         4         5        6          7         8         9 </a:t>
            </a:r>
            <a:endParaRPr lang="en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6CF1EB-44DA-F1E8-3EDC-3BAD1969E37B}"/>
              </a:ext>
            </a:extLst>
          </p:cNvPr>
          <p:cNvCxnSpPr>
            <a:cxnSpLocks/>
          </p:cNvCxnSpPr>
          <p:nvPr/>
        </p:nvCxnSpPr>
        <p:spPr>
          <a:xfrm>
            <a:off x="6096000" y="4190336"/>
            <a:ext cx="3666186" cy="1605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043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FD737-6465-9BA0-F1C5-6DCB0B805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BE816-D1D1-4805-62F5-8D3DA5F5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10895592" cy="107491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CN"/>
              <a:t>Data Structure</a:t>
            </a:r>
            <a:r>
              <a:rPr lang="en-US" dirty="0"/>
              <a:t>: Access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4EAF7-9C8C-F1AD-FE1C-EF253737EB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76587"/>
                <a:ext cx="11039613" cy="2180405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30000"/>
                  </a:lnSpc>
                </a:pPr>
                <a:r>
                  <a:rPr lang="en-US" sz="2800" dirty="0"/>
                  <a:t>Access(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): check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backtrack until reaching an unconsumed position (empty) or an initial position (an entry)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4EAF7-9C8C-F1AD-FE1C-EF253737EB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76587"/>
                <a:ext cx="11039613" cy="2180405"/>
              </a:xfrm>
              <a:blipFill>
                <a:blip r:embed="rId3"/>
                <a:stretch>
                  <a:fillRect r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EE6AD2-68A0-2BF8-DB49-7413C18459C9}"/>
                  </a:ext>
                </a:extLst>
              </p:cNvPr>
              <p:cNvSpPr txBox="1"/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6D82C5-5EC9-76F7-D039-FC7C8BA8F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blipFill>
                <a:blip r:embed="rId4"/>
                <a:stretch>
                  <a:fillRect l="-1724" r="-1034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823D6E-DE8B-7247-837D-1E04D11C8292}"/>
              </a:ext>
            </a:extLst>
          </p:cNvPr>
          <p:cNvGraphicFramePr>
            <a:graphicFrameLocks noGrp="1"/>
          </p:cNvGraphicFramePr>
          <p:nvPr/>
        </p:nvGraphicFramePr>
        <p:xfrm>
          <a:off x="2526434" y="5634227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66D5E8-9F12-BACF-3908-CFEFF2483940}"/>
                  </a:ext>
                </a:extLst>
              </p:cNvPr>
              <p:cNvSpPr txBox="1"/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2A7168-81DD-9456-A0C0-029B3DE01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blipFill>
                <a:blip r:embed="rId5"/>
                <a:stretch>
                  <a:fillRect l="-5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B842CEB-5E4B-183D-9B7A-B59E920E362F}"/>
              </a:ext>
            </a:extLst>
          </p:cNvPr>
          <p:cNvSpPr txBox="1"/>
          <p:nvPr/>
        </p:nvSpPr>
        <p:spPr>
          <a:xfrm>
            <a:off x="880772" y="5410114"/>
            <a:ext cx="164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Hint table row</a:t>
            </a:r>
            <a:endParaRPr lang="en-CN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140EF8-AE69-3154-E3CB-7BB990574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135388"/>
              </p:ext>
            </p:extLst>
          </p:nvPr>
        </p:nvGraphicFramePr>
        <p:xfrm>
          <a:off x="9076364" y="5634227"/>
          <a:ext cx="27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BECD5EE-ED85-CBDA-1120-B8C77F4584A8}"/>
              </a:ext>
            </a:extLst>
          </p:cNvPr>
          <p:cNvSpPr txBox="1"/>
          <p:nvPr/>
        </p:nvSpPr>
        <p:spPr>
          <a:xfrm>
            <a:off x="8974915" y="4387413"/>
            <a:ext cx="2902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Store a list and a hash map for consumed columns</a:t>
            </a:r>
            <a:endParaRPr lang="en-CN" sz="24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04A68FF-28D5-A01D-E315-66C5DC86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31</a:t>
            </a:fld>
            <a:endParaRPr lang="en-CN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00C7A57-26A8-8FC1-2A2E-A12C6BC9DB82}"/>
              </a:ext>
            </a:extLst>
          </p:cNvPr>
          <p:cNvSpPr/>
          <p:nvPr/>
        </p:nvSpPr>
        <p:spPr>
          <a:xfrm>
            <a:off x="3112022" y="5505538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AC61718-2B28-04CE-6546-86BB9CE8708C}"/>
              </a:ext>
            </a:extLst>
          </p:cNvPr>
          <p:cNvSpPr/>
          <p:nvPr/>
        </p:nvSpPr>
        <p:spPr>
          <a:xfrm>
            <a:off x="7427376" y="5498093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423A07-B1EE-4907-892E-0474B5ED260D}"/>
              </a:ext>
            </a:extLst>
          </p:cNvPr>
          <p:cNvGraphicFramePr>
            <a:graphicFrameLocks noGrp="1"/>
          </p:cNvGraphicFramePr>
          <p:nvPr/>
        </p:nvGraphicFramePr>
        <p:xfrm>
          <a:off x="2526434" y="4361265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4E6A2FB-3F63-C277-EA1C-E1E6955D123A}"/>
              </a:ext>
            </a:extLst>
          </p:cNvPr>
          <p:cNvGraphicFramePr>
            <a:graphicFrameLocks noGrp="1"/>
          </p:cNvGraphicFramePr>
          <p:nvPr/>
        </p:nvGraphicFramePr>
        <p:xfrm>
          <a:off x="2526434" y="3650336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1AB8477-1E6A-F9D3-41A3-3DF4C67E57A6}"/>
              </a:ext>
            </a:extLst>
          </p:cNvPr>
          <p:cNvSpPr/>
          <p:nvPr/>
        </p:nvSpPr>
        <p:spPr>
          <a:xfrm>
            <a:off x="6358005" y="5479769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63F6AC-6541-82FE-7E51-01F1CD866589}"/>
              </a:ext>
            </a:extLst>
          </p:cNvPr>
          <p:cNvSpPr txBox="1"/>
          <p:nvPr/>
        </p:nvSpPr>
        <p:spPr>
          <a:xfrm>
            <a:off x="2659405" y="6141589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0         1        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3         4         5        6          7         8         9 </a:t>
            </a:r>
            <a:endParaRPr lang="en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5EDC74-48A5-5DF4-52DF-7996F3F8D2A4}"/>
              </a:ext>
            </a:extLst>
          </p:cNvPr>
          <p:cNvCxnSpPr>
            <a:cxnSpLocks/>
          </p:cNvCxnSpPr>
          <p:nvPr/>
        </p:nvCxnSpPr>
        <p:spPr>
          <a:xfrm>
            <a:off x="6555346" y="4190336"/>
            <a:ext cx="3721995" cy="1540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370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EAE07-21BB-2A69-3C94-5CD14E56D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6820-B63E-9C59-EB82-252A74DC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10895592" cy="107491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CN"/>
              <a:t>Data Structure</a:t>
            </a:r>
            <a:r>
              <a:rPr lang="en-US" dirty="0"/>
              <a:t>: Access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8CF70-638E-9AA1-D516-359A582DD9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76587"/>
                <a:ext cx="11039613" cy="2180405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30000"/>
                  </a:lnSpc>
                </a:pPr>
                <a:r>
                  <a:rPr lang="en-US" sz="2800" dirty="0"/>
                  <a:t>Access(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): check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backtrack until reaching an unconsumed position (empty) or an initial position (an entry)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8CF70-638E-9AA1-D516-359A582DD9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76587"/>
                <a:ext cx="11039613" cy="2180405"/>
              </a:xfrm>
              <a:blipFill>
                <a:blip r:embed="rId3"/>
                <a:stretch>
                  <a:fillRect r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E0F758-6D40-CA71-B871-42041793C3EB}"/>
                  </a:ext>
                </a:extLst>
              </p:cNvPr>
              <p:cNvSpPr txBox="1"/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6D82C5-5EC9-76F7-D039-FC7C8BA8F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blipFill>
                <a:blip r:embed="rId4"/>
                <a:stretch>
                  <a:fillRect l="-1724" r="-1034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EA7B91-FBCC-E040-5121-C35C30BBC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70952"/>
              </p:ext>
            </p:extLst>
          </p:nvPr>
        </p:nvGraphicFramePr>
        <p:xfrm>
          <a:off x="2526434" y="5634227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105704-9157-CFF6-6338-83CD40C511F2}"/>
                  </a:ext>
                </a:extLst>
              </p:cNvPr>
              <p:cNvSpPr txBox="1"/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2A7168-81DD-9456-A0C0-029B3DE01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blipFill>
                <a:blip r:embed="rId5"/>
                <a:stretch>
                  <a:fillRect l="-5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C9C40C5-6C3F-619C-A614-E8FF9F7E76B6}"/>
              </a:ext>
            </a:extLst>
          </p:cNvPr>
          <p:cNvSpPr txBox="1"/>
          <p:nvPr/>
        </p:nvSpPr>
        <p:spPr>
          <a:xfrm>
            <a:off x="880772" y="5410114"/>
            <a:ext cx="164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Hint table row</a:t>
            </a:r>
            <a:endParaRPr lang="en-CN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B7F701-C6D0-C97E-CF1A-649A7AC63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815243"/>
              </p:ext>
            </p:extLst>
          </p:nvPr>
        </p:nvGraphicFramePr>
        <p:xfrm>
          <a:off x="9076364" y="5634227"/>
          <a:ext cx="27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7A3CBC5-4952-6976-5EC3-6CFB350B1E8F}"/>
              </a:ext>
            </a:extLst>
          </p:cNvPr>
          <p:cNvSpPr txBox="1"/>
          <p:nvPr/>
        </p:nvSpPr>
        <p:spPr>
          <a:xfrm>
            <a:off x="8974915" y="4387413"/>
            <a:ext cx="2902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Store a list and a hash map for consumed columns</a:t>
            </a:r>
            <a:endParaRPr lang="en-CN" sz="24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AB77CF-0650-CDDB-9148-89BE9C63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32</a:t>
            </a:fld>
            <a:endParaRPr lang="en-CN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87C5B0-A651-6D51-E92D-2FA6F5BBB79F}"/>
              </a:ext>
            </a:extLst>
          </p:cNvPr>
          <p:cNvSpPr/>
          <p:nvPr/>
        </p:nvSpPr>
        <p:spPr>
          <a:xfrm>
            <a:off x="3112022" y="5505538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6A3DD89-8902-7FC5-0798-50A3F5D30657}"/>
              </a:ext>
            </a:extLst>
          </p:cNvPr>
          <p:cNvSpPr/>
          <p:nvPr/>
        </p:nvSpPr>
        <p:spPr>
          <a:xfrm>
            <a:off x="7427376" y="5498093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2D66719-3706-2179-D902-7F6C8085C69D}"/>
              </a:ext>
            </a:extLst>
          </p:cNvPr>
          <p:cNvSpPr/>
          <p:nvPr/>
        </p:nvSpPr>
        <p:spPr>
          <a:xfrm>
            <a:off x="6358005" y="5479769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CFE21B-9B54-2DAA-B841-0CAB750DAC32}"/>
              </a:ext>
            </a:extLst>
          </p:cNvPr>
          <p:cNvSpPr txBox="1"/>
          <p:nvPr/>
        </p:nvSpPr>
        <p:spPr>
          <a:xfrm>
            <a:off x="2659405" y="6141589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0         1         2          3         4         5        6          7         8         9 </a:t>
            </a:r>
            <a:endParaRPr lang="en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C208CFE-ACFB-FEF5-F49A-47227FC88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68223"/>
              </p:ext>
            </p:extLst>
          </p:nvPr>
        </p:nvGraphicFramePr>
        <p:xfrm>
          <a:off x="2526434" y="4361265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CADB2AA-4D45-DC12-FD9B-7B4B4B4F4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22641"/>
              </p:ext>
            </p:extLst>
          </p:nvPr>
        </p:nvGraphicFramePr>
        <p:xfrm>
          <a:off x="2526434" y="3650336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475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F6E23BA-D508-7446-C0B0-6B881E5CE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F6BF-0600-DB24-2C32-783A4C52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10895592" cy="107491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CN"/>
              <a:t>Data Structure</a:t>
            </a:r>
            <a:r>
              <a:rPr lang="en-US" dirty="0"/>
              <a:t>: Relocate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F467-2341-3BBB-5264-B64005A07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6587"/>
            <a:ext cx="11039613" cy="2180405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sz="2800" dirty="0"/>
              <a:t>A loop can be created. But all positions on the loop must be empty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D23CB3-A0AB-EAF4-ED17-33B37AC7E703}"/>
                  </a:ext>
                </a:extLst>
              </p:cNvPr>
              <p:cNvSpPr txBox="1"/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6D82C5-5EC9-76F7-D039-FC7C8BA8F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25" y="4400432"/>
                <a:ext cx="726512" cy="461665"/>
              </a:xfrm>
              <a:prstGeom prst="rect">
                <a:avLst/>
              </a:prstGeom>
              <a:blipFill>
                <a:blip r:embed="rId3"/>
                <a:stretch>
                  <a:fillRect l="-1724" r="-1034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36AD89-77E8-0BD5-35D1-E9EEF7CE5C8C}"/>
              </a:ext>
            </a:extLst>
          </p:cNvPr>
          <p:cNvGraphicFramePr>
            <a:graphicFrameLocks noGrp="1"/>
          </p:cNvGraphicFramePr>
          <p:nvPr/>
        </p:nvGraphicFramePr>
        <p:xfrm>
          <a:off x="2526434" y="5634227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24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0D45D3-133A-112B-7C04-DEEA25818A90}"/>
                  </a:ext>
                </a:extLst>
              </p:cNvPr>
              <p:cNvSpPr txBox="1"/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2A7168-81DD-9456-A0C0-029B3DE01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80" y="3650336"/>
                <a:ext cx="239168" cy="461665"/>
              </a:xfrm>
              <a:prstGeom prst="rect">
                <a:avLst/>
              </a:prstGeom>
              <a:blipFill>
                <a:blip r:embed="rId4"/>
                <a:stretch>
                  <a:fillRect l="-5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78D55D0-4403-810C-F7B3-D25D7EAB7E55}"/>
              </a:ext>
            </a:extLst>
          </p:cNvPr>
          <p:cNvSpPr txBox="1"/>
          <p:nvPr/>
        </p:nvSpPr>
        <p:spPr>
          <a:xfrm>
            <a:off x="880772" y="5410114"/>
            <a:ext cx="164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Hint table row</a:t>
            </a:r>
            <a:endParaRPr lang="en-CN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F629544-B8F0-D45A-D8D0-E9592CD17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17871"/>
              </p:ext>
            </p:extLst>
          </p:nvPr>
        </p:nvGraphicFramePr>
        <p:xfrm>
          <a:off x="9076364" y="5634227"/>
          <a:ext cx="27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05A9F2-B214-2E99-326F-5A830543C8F3}"/>
              </a:ext>
            </a:extLst>
          </p:cNvPr>
          <p:cNvSpPr txBox="1"/>
          <p:nvPr/>
        </p:nvSpPr>
        <p:spPr>
          <a:xfrm>
            <a:off x="8974915" y="4387413"/>
            <a:ext cx="2902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Store a list and a hash map for consumed columns</a:t>
            </a:r>
            <a:endParaRPr lang="en-CN" sz="24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F70FFEC-4589-C2E0-6FEA-2A57920E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33</a:t>
            </a:fld>
            <a:endParaRPr lang="en-CN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6BF3680-3494-3AE8-81F7-921B89ABFF80}"/>
              </a:ext>
            </a:extLst>
          </p:cNvPr>
          <p:cNvSpPr/>
          <p:nvPr/>
        </p:nvSpPr>
        <p:spPr>
          <a:xfrm>
            <a:off x="3112022" y="5505538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00B2FB2-5B8B-3681-09C1-0A27975ED4F0}"/>
              </a:ext>
            </a:extLst>
          </p:cNvPr>
          <p:cNvSpPr/>
          <p:nvPr/>
        </p:nvSpPr>
        <p:spPr>
          <a:xfrm>
            <a:off x="7427376" y="5498093"/>
            <a:ext cx="449830" cy="110426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94A21-9C88-D26D-EC17-66822644447A}"/>
              </a:ext>
            </a:extLst>
          </p:cNvPr>
          <p:cNvSpPr txBox="1"/>
          <p:nvPr/>
        </p:nvSpPr>
        <p:spPr>
          <a:xfrm>
            <a:off x="2659405" y="6141589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0         1         2          3         4         5        6          7         8         9 </a:t>
            </a:r>
            <a:endParaRPr lang="en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B128317-940C-0D5C-2811-1B4ABDE080F0}"/>
              </a:ext>
            </a:extLst>
          </p:cNvPr>
          <p:cNvSpPr/>
          <p:nvPr/>
        </p:nvSpPr>
        <p:spPr>
          <a:xfrm>
            <a:off x="3624143" y="5505538"/>
            <a:ext cx="449830" cy="1104268"/>
          </a:xfrm>
          <a:prstGeom prst="round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3C01FAD-1ACB-4A76-8341-ACC930392465}"/>
              </a:ext>
            </a:extLst>
          </p:cNvPr>
          <p:cNvSpPr/>
          <p:nvPr/>
        </p:nvSpPr>
        <p:spPr>
          <a:xfrm flipH="1">
            <a:off x="3870927" y="5281414"/>
            <a:ext cx="3823096" cy="339750"/>
          </a:xfrm>
          <a:prstGeom prst="arc">
            <a:avLst>
              <a:gd name="adj1" fmla="val 10782877"/>
              <a:gd name="adj2" fmla="val 10749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34A83CC-D147-06E1-D7F8-43EC9EE60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32681"/>
              </p:ext>
            </p:extLst>
          </p:nvPr>
        </p:nvGraphicFramePr>
        <p:xfrm>
          <a:off x="2526434" y="4361265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A8E5558-C40D-A05F-0B6F-2CBF8770A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874482"/>
              </p:ext>
            </p:extLst>
          </p:nvPr>
        </p:nvGraphicFramePr>
        <p:xfrm>
          <a:off x="2526434" y="3650336"/>
          <a:ext cx="54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038087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545720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7340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008543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916647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7667105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sp>
        <p:nvSpPr>
          <p:cNvPr id="5" name="Arc 4">
            <a:extLst>
              <a:ext uri="{FF2B5EF4-FFF2-40B4-BE49-F238E27FC236}">
                <a16:creationId xmlns:a16="http://schemas.microsoft.com/office/drawing/2014/main" id="{46ED77DF-2B04-480B-A7E6-88E8D178BA3C}"/>
              </a:ext>
            </a:extLst>
          </p:cNvPr>
          <p:cNvSpPr/>
          <p:nvPr/>
        </p:nvSpPr>
        <p:spPr>
          <a:xfrm flipV="1">
            <a:off x="3870927" y="6302916"/>
            <a:ext cx="3696789" cy="381477"/>
          </a:xfrm>
          <a:prstGeom prst="arc">
            <a:avLst>
              <a:gd name="adj1" fmla="val 10782877"/>
              <a:gd name="adj2" fmla="val 10749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</p:spTree>
    <p:extLst>
      <p:ext uri="{BB962C8B-B14F-4D97-AF65-F5344CB8AC3E}">
        <p14:creationId xmlns:p14="http://schemas.microsoft.com/office/powerpoint/2010/main" val="3870720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6FAA1-AC5B-F183-F0C0-9F9AC74C5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E26E9-8E19-55E5-6434-6EB87FC4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2" y="470139"/>
            <a:ext cx="10895592" cy="1074918"/>
          </a:xfrm>
        </p:spPr>
        <p:txBody>
          <a:bodyPr>
            <a:normAutofit/>
          </a:bodyPr>
          <a:lstStyle/>
          <a:p>
            <a:r>
              <a:rPr lang="en-CN"/>
              <a:t>Properties of </a:t>
            </a:r>
            <a:r>
              <a:rPr lang="en-US" dirty="0"/>
              <a:t>the </a:t>
            </a:r>
            <a:r>
              <a:rPr lang="en-CN"/>
              <a:t>Data </a:t>
            </a:r>
            <a:r>
              <a:rPr lang="en-CN" dirty="0"/>
              <a:t>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CE7D5-8E9B-2678-A9EA-979E344FB8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6587"/>
                <a:ext cx="10938164" cy="476879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dirty="0"/>
                  <a:t>Correctness: Locate (Access) follow (reverse) relocation paths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Security: entries are </a:t>
                </a:r>
                <a:r>
                  <a:rPr lang="en-US" dirty="0" err="1"/>
                  <a:t>pseudorandomly</a:t>
                </a:r>
                <a:r>
                  <a:rPr lang="en-US" dirty="0"/>
                  <a:t> distributed in unconsumed positions due to relocations</a:t>
                </a:r>
              </a:p>
              <a:p>
                <a:pPr lvl="1">
                  <a:lnSpc>
                    <a:spcPct val="130000"/>
                  </a:lnSpc>
                </a:pPr>
                <a:endParaRPr lang="en-US" dirty="0"/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Time</a:t>
                </a:r>
                <a:r>
                  <a:rPr lang="en-US" sz="2800" dirty="0"/>
                  <a:t>: amortized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PRP calls per Locate/Access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Space: list of up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consumed columns, shared by all rows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CE7D5-8E9B-2678-A9EA-979E344FB8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6587"/>
                <a:ext cx="10938164" cy="4768795"/>
              </a:xfrm>
              <a:blipFill>
                <a:blip r:embed="rId3"/>
                <a:stretch>
                  <a:fillRect l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33C98-425B-06E8-DB94-C4A222DD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34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023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D8754-9B3D-D912-5873-D6586D210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5781-7374-BA09-576A-6EEAA91F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F800EA-7822-3AA2-2E8C-9738DC007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918371" cy="478811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First single-server client preprocessing PIR with client storage</a:t>
                </a:r>
                <a:r>
                  <a:rPr lang="en-CN" sz="2800" dirty="0"/>
                  <a:t> </a:t>
                </a:r>
                <a14:m>
                  <m:oMath xmlns:m="http://schemas.openxmlformats.org/officeDocument/2006/math">
                    <m:r>
                      <a:rPr lang="en-CN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amortized server work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when </a:t>
                </a:r>
                <a:r>
                  <a:rPr lang="en-US" sz="2800" dirty="0"/>
                  <a:t>entry size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/>
                  <a:t>Matches the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𝑆𝑇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 dirty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lower bound</a:t>
                </a:r>
                <a:endParaRPr lang="en-CN" sz="2800" dirty="0"/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/>
                  <a:t>Relies only on OWF (PRP)</a:t>
                </a:r>
              </a:p>
              <a:p>
                <a:pPr lvl="2">
                  <a:lnSpc>
                    <a:spcPct val="120000"/>
                  </a:lnSpc>
                </a:pPr>
                <a:endParaRPr lang="en-US" sz="2400" dirty="0"/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/>
                  <a:t>Communication is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, best among OWF-based schemes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/>
                  <a:t>Client computation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 PRP calls, expensive in practice</a:t>
                </a:r>
              </a:p>
              <a:p>
                <a:pPr>
                  <a:lnSpc>
                    <a:spcPct val="120000"/>
                  </a:lnSpc>
                </a:pPr>
                <a:endParaRPr lang="en-C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F800EA-7822-3AA2-2E8C-9738DC007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918371" cy="4788117"/>
              </a:xfrm>
              <a:blipFill>
                <a:blip r:embed="rId3"/>
                <a:stretch>
                  <a:fillRect l="-929" t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70F81-F82E-EE5B-239D-46780111C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35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7786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4E84B-B72C-9D72-461E-0F905F094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59CE-6A65-1370-B1D1-69A9FBC2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210EE-5BF3-A9E1-8BA6-5C43DC2D6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0806" cy="47711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22222"/>
                </a:solidFill>
                <a:latin typeface="Aptos" panose="020B0004020202020204" pitchFamily="34" charset="0"/>
              </a:rPr>
              <a:t>Benny Chor, Eyal </a:t>
            </a:r>
            <a:r>
              <a:rPr lang="en-US" sz="1800" dirty="0" err="1">
                <a:solidFill>
                  <a:srgbClr val="222222"/>
                </a:solidFill>
                <a:latin typeface="Aptos" panose="020B0004020202020204" pitchFamily="34" charset="0"/>
              </a:rPr>
              <a:t>Kushilevitz</a:t>
            </a:r>
            <a:r>
              <a:rPr lang="en-US" sz="1800" dirty="0">
                <a:solidFill>
                  <a:srgbClr val="222222"/>
                </a:solidFill>
                <a:latin typeface="Aptos" panose="020B0004020202020204" pitchFamily="34" charset="0"/>
              </a:rPr>
              <a:t>, Oded Goldreich, and Madhu Sudan. Private information retrieval. JACM 1998.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22222"/>
                </a:solidFill>
                <a:latin typeface="Aptos" panose="020B0004020202020204" pitchFamily="34" charset="0"/>
              </a:rPr>
              <a:t>Amos Beimel, Yuval </a:t>
            </a:r>
            <a:r>
              <a:rPr lang="en-US" sz="1800" dirty="0" err="1">
                <a:solidFill>
                  <a:srgbClr val="222222"/>
                </a:solidFill>
                <a:latin typeface="Aptos" panose="020B0004020202020204" pitchFamily="34" charset="0"/>
              </a:rPr>
              <a:t>Ishai</a:t>
            </a:r>
            <a:r>
              <a:rPr lang="en-US" sz="1800" dirty="0">
                <a:solidFill>
                  <a:srgbClr val="222222"/>
                </a:solidFill>
                <a:latin typeface="Aptos" panose="020B0004020202020204" pitchFamily="34" charset="0"/>
              </a:rPr>
              <a:t>, and Tal Malkin. Reducing the servers computation in private information retrieval: PIR with preprocessing. Crypto 2000.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22222"/>
                </a:solidFill>
                <a:latin typeface="Aptos" panose="020B0004020202020204" pitchFamily="34" charset="0"/>
              </a:rPr>
              <a:t>Sarvar Patel, Giuseppe </a:t>
            </a:r>
            <a:r>
              <a:rPr lang="en-US" sz="1800" dirty="0" err="1">
                <a:solidFill>
                  <a:srgbClr val="222222"/>
                </a:solidFill>
                <a:latin typeface="Aptos" panose="020B0004020202020204" pitchFamily="34" charset="0"/>
              </a:rPr>
              <a:t>Persiano</a:t>
            </a:r>
            <a:r>
              <a:rPr lang="en-US" sz="1800" dirty="0">
                <a:solidFill>
                  <a:srgbClr val="222222"/>
                </a:solidFill>
                <a:latin typeface="Aptos" panose="020B0004020202020204" pitchFamily="34" charset="0"/>
              </a:rPr>
              <a:t>, and Kevin Yeo. Private stateful information retrieval. CCS 2018.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22222"/>
                </a:solidFill>
                <a:latin typeface="Aptos" panose="020B0004020202020204" pitchFamily="34" charset="0"/>
              </a:rPr>
              <a:t>Henry Corrigan-Gibbs and Dmitry Kogan. Private information retrieval with sublinear online time. </a:t>
            </a:r>
            <a:r>
              <a:rPr lang="en-US" sz="1800" dirty="0" err="1">
                <a:solidFill>
                  <a:srgbClr val="222222"/>
                </a:solidFill>
                <a:latin typeface="Aptos" panose="020B0004020202020204" pitchFamily="34" charset="0"/>
              </a:rPr>
              <a:t>Eurocrypt</a:t>
            </a:r>
            <a:r>
              <a:rPr lang="en-US" sz="1800" dirty="0">
                <a:solidFill>
                  <a:srgbClr val="222222"/>
                </a:solidFill>
                <a:latin typeface="Aptos" panose="020B0004020202020204" pitchFamily="34" charset="0"/>
              </a:rPr>
              <a:t> 2020.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22222"/>
                </a:solidFill>
                <a:latin typeface="Aptos" panose="020B0004020202020204" pitchFamily="34" charset="0"/>
              </a:rPr>
              <a:t>Ling Ren, Muhammad Haris Mughees, and I Sun. Simple and Practical Amortized Sublinear Private Information Retrieval using Dummy Subsets. CCS 2024.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22222"/>
                </a:solidFill>
                <a:latin typeface="Aptos" panose="020B0004020202020204" pitchFamily="34" charset="0"/>
              </a:rPr>
              <a:t>Kevin Yeo. Lower bounds for (batch) PIR with private preprocessing. </a:t>
            </a:r>
            <a:r>
              <a:rPr lang="en-US" sz="1800" dirty="0" err="1">
                <a:solidFill>
                  <a:srgbClr val="222222"/>
                </a:solidFill>
                <a:latin typeface="Aptos" panose="020B0004020202020204" pitchFamily="34" charset="0"/>
              </a:rPr>
              <a:t>Eurocrypt</a:t>
            </a:r>
            <a:r>
              <a:rPr lang="en-US" sz="1800" dirty="0">
                <a:solidFill>
                  <a:srgbClr val="222222"/>
                </a:solidFill>
                <a:latin typeface="Aptos" panose="020B0004020202020204" pitchFamily="34" charset="0"/>
              </a:rPr>
              <a:t> 2023.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22222"/>
                </a:solidFill>
                <a:latin typeface="Aptos" panose="020B0004020202020204" pitchFamily="34" charset="0"/>
              </a:rPr>
              <a:t>Arthur </a:t>
            </a:r>
            <a:r>
              <a:rPr lang="en-US" sz="1800" dirty="0" err="1">
                <a:solidFill>
                  <a:srgbClr val="222222"/>
                </a:solidFill>
                <a:latin typeface="Aptos" panose="020B0004020202020204" pitchFamily="34" charset="0"/>
              </a:rPr>
              <a:t>Lazzaretti</a:t>
            </a:r>
            <a:r>
              <a:rPr lang="en-US" sz="1800" dirty="0">
                <a:solidFill>
                  <a:srgbClr val="222222"/>
                </a:solidFill>
                <a:latin typeface="Aptos" panose="020B0004020202020204" pitchFamily="34" charset="0"/>
              </a:rPr>
              <a:t> and Charalampos </a:t>
            </a:r>
            <a:r>
              <a:rPr lang="en-US" sz="1800" dirty="0" err="1">
                <a:solidFill>
                  <a:srgbClr val="222222"/>
                </a:solidFill>
                <a:latin typeface="Aptos" panose="020B0004020202020204" pitchFamily="34" charset="0"/>
              </a:rPr>
              <a:t>Papamanthou</a:t>
            </a:r>
            <a:r>
              <a:rPr lang="en-US" sz="1800" dirty="0">
                <a:solidFill>
                  <a:srgbClr val="222222"/>
                </a:solidFill>
                <a:latin typeface="Aptos" panose="020B0004020202020204" pitchFamily="34" charset="0"/>
              </a:rPr>
              <a:t>. Single Pass Client-Preprocessing Private Information Retrieval. </a:t>
            </a:r>
            <a:r>
              <a:rPr lang="en-US" sz="1800" dirty="0" err="1">
                <a:solidFill>
                  <a:srgbClr val="222222"/>
                </a:solidFill>
                <a:latin typeface="Aptos" panose="020B0004020202020204" pitchFamily="34" charset="0"/>
              </a:rPr>
              <a:t>Usenix</a:t>
            </a:r>
            <a:r>
              <a:rPr lang="en-US" sz="1800" dirty="0">
                <a:solidFill>
                  <a:srgbClr val="222222"/>
                </a:solidFill>
                <a:latin typeface="Aptos" panose="020B0004020202020204" pitchFamily="34" charset="0"/>
              </a:rPr>
              <a:t> Security 2024.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22222"/>
                </a:solidFill>
                <a:latin typeface="Aptos" panose="020B0004020202020204" pitchFamily="34" charset="0"/>
              </a:rPr>
              <a:t>Ben Morris and Phillip </a:t>
            </a:r>
            <a:r>
              <a:rPr lang="en-US" sz="1800" dirty="0" err="1">
                <a:solidFill>
                  <a:srgbClr val="222222"/>
                </a:solidFill>
                <a:latin typeface="Aptos" panose="020B0004020202020204" pitchFamily="34" charset="0"/>
              </a:rPr>
              <a:t>Rogaway</a:t>
            </a:r>
            <a:r>
              <a:rPr lang="en-US" sz="1800" dirty="0">
                <a:solidFill>
                  <a:srgbClr val="222222"/>
                </a:solidFill>
                <a:latin typeface="Aptos" panose="020B0004020202020204" pitchFamily="34" charset="0"/>
              </a:rPr>
              <a:t>. Sometimes-Recurse shuffle: almost-random permutations in logarithmic expected time. </a:t>
            </a:r>
            <a:r>
              <a:rPr lang="en-US" sz="1800" dirty="0" err="1">
                <a:solidFill>
                  <a:srgbClr val="222222"/>
                </a:solidFill>
                <a:latin typeface="Aptos" panose="020B0004020202020204" pitchFamily="34" charset="0"/>
              </a:rPr>
              <a:t>Eurocrypt</a:t>
            </a:r>
            <a:r>
              <a:rPr lang="en-US" sz="1800" dirty="0">
                <a:solidFill>
                  <a:srgbClr val="222222"/>
                </a:solidFill>
                <a:latin typeface="Aptos" panose="020B0004020202020204" pitchFamily="34" charset="0"/>
              </a:rPr>
              <a:t> 2014.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732E6-CA29-E2E3-4B77-808C4B76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36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98215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68A7805-8B67-2BAC-761A-C2BC687EC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6CEF-6262-DC51-0261-2DAEB105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266"/>
          </a:xfrm>
        </p:spPr>
        <p:txBody>
          <a:bodyPr/>
          <a:lstStyle/>
          <a:p>
            <a:r>
              <a:rPr lang="en-CN" dirty="0"/>
              <a:t>SZK Barrier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6D9885-04BD-8FC1-8213-B8B818DD86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1496"/>
                <a:ext cx="10515600" cy="5292245"/>
              </a:xfrm>
            </p:spPr>
            <p:txBody>
              <a:bodyPr>
                <a:normAutofit/>
              </a:bodyPr>
              <a:lstStyle/>
              <a:p>
                <a:r>
                  <a:rPr lang="en-CN" dirty="0">
                    <a:latin typeface="Aptos" panose="020B0004020202020204" pitchFamily="34" charset="0"/>
                  </a:rPr>
                  <a:t>Ishai, Shi</a:t>
                </a:r>
                <a:r>
                  <a:rPr lang="zh-CN" altLang="en-US" dirty="0">
                    <a:latin typeface="Aptos" panose="020B0004020202020204" pitchFamily="34" charset="0"/>
                  </a:rPr>
                  <a:t> </a:t>
                </a:r>
                <a:r>
                  <a:rPr lang="en-CN" altLang="zh-CN" dirty="0">
                    <a:latin typeface="Aptos" panose="020B0004020202020204" pitchFamily="34" charset="0"/>
                  </a:rPr>
                  <a:t>and</a:t>
                </a:r>
                <a:r>
                  <a:rPr lang="zh-CN" altLang="en-US" dirty="0">
                    <a:latin typeface="Aptos" panose="020B0004020202020204" pitchFamily="34" charset="0"/>
                  </a:rPr>
                  <a:t> </a:t>
                </a:r>
                <a:r>
                  <a:rPr lang="en-US" altLang="zh-CN" dirty="0" err="1">
                    <a:latin typeface="Aptos" panose="020B0004020202020204" pitchFamily="34" charset="0"/>
                  </a:rPr>
                  <a:t>Wichs</a:t>
                </a:r>
                <a:r>
                  <a:rPr lang="en-US" altLang="zh-CN" dirty="0">
                    <a:latin typeface="Aptos" panose="020B0004020202020204" pitchFamily="34" charset="0"/>
                  </a:rPr>
                  <a:t> </a:t>
                </a:r>
                <a:r>
                  <a:rPr lang="en-CN" dirty="0">
                    <a:latin typeface="Aptos" panose="020B0004020202020204" pitchFamily="34" charset="0"/>
                  </a:rPr>
                  <a:t>(Crypto 2024) </a:t>
                </a:r>
                <a:r>
                  <a:rPr lang="en-US" dirty="0">
                    <a:latin typeface="Aptos" panose="020B0004020202020204" pitchFamily="34" charset="0"/>
                  </a:rPr>
                  <a:t>showed that a database-oblivious PIR scheme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Aptos" panose="020B0004020202020204" pitchFamily="34" charset="0"/>
                  </a:rPr>
                  <a:t> bits of client storage and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dirty="0">
                    <a:latin typeface="Aptos" panose="020B0004020202020204" pitchFamily="34" charset="0"/>
                  </a:rPr>
                  <a:t> bits of communication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ptos" panose="020B0004020202020204" pitchFamily="34" charset="0"/>
                  </a:rPr>
                  <a:t>queries implies an average-case hard promise problem in Statistical Zero-Knowledge (SZK). </a:t>
                </a:r>
              </a:p>
              <a:p>
                <a:r>
                  <a:rPr lang="en-US" dirty="0">
                    <a:latin typeface="Aptos" panose="020B0004020202020204" pitchFamily="34" charset="0"/>
                  </a:rPr>
                  <a:t>This is not known to exist from OWFs, making it closer to </a:t>
                </a:r>
                <a:r>
                  <a:rPr lang="en-US" dirty="0" err="1">
                    <a:latin typeface="Aptos" panose="020B0004020202020204" pitchFamily="34" charset="0"/>
                  </a:rPr>
                  <a:t>Cryptomania</a:t>
                </a:r>
                <a:r>
                  <a:rPr lang="en-US" dirty="0">
                    <a:latin typeface="Aptos" panose="020B0004020202020204" pitchFamily="34" charset="0"/>
                  </a:rPr>
                  <a:t> than </a:t>
                </a:r>
                <a:r>
                  <a:rPr lang="en-US" dirty="0" err="1">
                    <a:latin typeface="Aptos" panose="020B0004020202020204" pitchFamily="34" charset="0"/>
                  </a:rPr>
                  <a:t>Minicrypt</a:t>
                </a:r>
                <a:endParaRPr lang="en-US" dirty="0">
                  <a:latin typeface="Aptos" panose="020B0004020202020204" pitchFamily="34" charset="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T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heir result extends to w-bit entries, and implies schemes using S bits of client storage must have either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Ω(</m:t>
                    </m:r>
                    <m:r>
                      <a:rPr lang="en-US" i="1" dirty="0" err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𝑛𝑤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worst case online communication or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Ω(</m:t>
                    </m:r>
                    <m:r>
                      <a:rPr lang="en-US" i="1" dirty="0" err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𝑛𝑤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amortized communication, or the barrier will be breached. 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Our scheme meets this barrier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 dirty="0" err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using only OWFs.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6D9885-04BD-8FC1-8213-B8B818DD86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1496"/>
                <a:ext cx="10515600" cy="5292245"/>
              </a:xfrm>
              <a:blipFill>
                <a:blip r:embed="rId2"/>
                <a:stretch>
                  <a:fillRect l="-1086" t="-1918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4856-1B50-DCC6-A60F-A1E5DFFC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37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4165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C1B6E-8B80-27D3-DF53-F67F51AC0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9B427-1440-283A-CE3A-3DAF1B28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Preprocessing PIR </a:t>
            </a:r>
            <a:r>
              <a:rPr lang="en-US" sz="3200" dirty="0"/>
              <a:t>[PPY18, CK20, …]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D7151-A306-258B-853E-4670EBC7D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7098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Offline: client privately fetches hints</a:t>
                </a:r>
              </a:p>
              <a:p>
                <a:pPr lvl="1"/>
                <a:r>
                  <a:rPr lang="en-US" sz="2800" dirty="0"/>
                  <a:t>May involve downloading the entire database</a:t>
                </a:r>
              </a:p>
              <a:p>
                <a:r>
                  <a:rPr lang="en-US" sz="3200" dirty="0"/>
                  <a:t>Online: client uses hints to make queries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After sufficiently many queries,</a:t>
                </a:r>
              </a:p>
              <a:p>
                <a:pPr lvl="1"/>
                <a:r>
                  <a:rPr lang="en-US" sz="3200" dirty="0">
                    <a:solidFill>
                      <a:srgbClr val="000000"/>
                    </a:solidFill>
                  </a:rPr>
                  <a:t>Client storage  </a:t>
                </a:r>
                <a14:m>
                  <m:oMath xmlns:m="http://schemas.openxmlformats.org/officeDocument/2006/math">
                    <m:r>
                      <a:rPr lang="en-US" sz="32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32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3200" b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lvl="1"/>
                <a:r>
                  <a:rPr lang="en-US" sz="3200" b="0" u="none" strike="noStrike" dirty="0">
                    <a:solidFill>
                      <a:srgbClr val="000000"/>
                    </a:solidFill>
                    <a:effectLst/>
                  </a:rPr>
                  <a:t>Amortized server work  </a:t>
                </a:r>
                <a14:m>
                  <m:oMath xmlns:m="http://schemas.openxmlformats.org/officeDocument/2006/math">
                    <m:r>
                      <a:rPr lang="en-US" sz="32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32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32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32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3200" dirty="0"/>
                  <a:t> hides large poly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3200" dirty="0"/>
                  <a:t> factors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D7151-A306-258B-853E-4670EBC7D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709801" cy="4351338"/>
              </a:xfrm>
              <a:blipFill>
                <a:blip r:embed="rId3"/>
                <a:stretch>
                  <a:fillRect l="-1895" t="-2907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Database Icon | Windows 8 Iconpack | Icons8">
            <a:extLst>
              <a:ext uri="{FF2B5EF4-FFF2-40B4-BE49-F238E27FC236}">
                <a16:creationId xmlns:a16="http://schemas.microsoft.com/office/drawing/2014/main" id="{A210ED82-2BDB-A64C-E049-0753E2699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807" y="681037"/>
            <a:ext cx="1594446" cy="159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97048E3-B019-F422-B1A5-48236C1EBA65}"/>
              </a:ext>
            </a:extLst>
          </p:cNvPr>
          <p:cNvGrpSpPr/>
          <p:nvPr/>
        </p:nvGrpSpPr>
        <p:grpSpPr>
          <a:xfrm>
            <a:off x="10653960" y="4869281"/>
            <a:ext cx="960615" cy="1684478"/>
            <a:chOff x="9645224" y="4968089"/>
            <a:chExt cx="1027805" cy="1802300"/>
          </a:xfrm>
        </p:grpSpPr>
        <p:pic>
          <p:nvPicPr>
            <p:cNvPr id="15" name="Picture 2" descr="user_icon - Discord Emoji">
              <a:extLst>
                <a:ext uri="{FF2B5EF4-FFF2-40B4-BE49-F238E27FC236}">
                  <a16:creationId xmlns:a16="http://schemas.microsoft.com/office/drawing/2014/main" id="{4B1AEA22-36A5-1874-7514-339E7280A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853" y="6080618"/>
              <a:ext cx="689772" cy="689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Old Personal Computer Emoji (U+1F5B3)">
              <a:extLst>
                <a:ext uri="{FF2B5EF4-FFF2-40B4-BE49-F238E27FC236}">
                  <a16:creationId xmlns:a16="http://schemas.microsoft.com/office/drawing/2014/main" id="{779675CD-4B91-0783-F7F7-0D8737789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5224" y="4968089"/>
              <a:ext cx="1027805" cy="1027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FF3BC7-DD57-90FF-90DA-F5543D51E577}"/>
                  </a:ext>
                </a:extLst>
              </p:cNvPr>
              <p:cNvSpPr txBox="1"/>
              <p:nvPr/>
            </p:nvSpPr>
            <p:spPr>
              <a:xfrm>
                <a:off x="9692350" y="5535532"/>
                <a:ext cx="9616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FF3BC7-DD57-90FF-90DA-F5543D51E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350" y="5535532"/>
                <a:ext cx="961610" cy="400110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0E2298-4D6A-8DC0-EB04-57500B5C70B3}"/>
                  </a:ext>
                </a:extLst>
              </p:cNvPr>
              <p:cNvSpPr txBox="1"/>
              <p:nvPr/>
            </p:nvSpPr>
            <p:spPr>
              <a:xfrm>
                <a:off x="10855688" y="5037958"/>
                <a:ext cx="6050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0E2298-4D6A-8DC0-EB04-57500B5C7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688" y="5037958"/>
                <a:ext cx="605037" cy="276999"/>
              </a:xfrm>
              <a:prstGeom prst="rect">
                <a:avLst/>
              </a:prstGeom>
              <a:blipFill>
                <a:blip r:embed="rId8"/>
                <a:stretch>
                  <a:fillRect l="-8163" r="-1428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D25282-D04D-FCF1-B17E-62CFA2444D39}"/>
                  </a:ext>
                </a:extLst>
              </p:cNvPr>
              <p:cNvSpPr txBox="1"/>
              <p:nvPr/>
            </p:nvSpPr>
            <p:spPr>
              <a:xfrm>
                <a:off x="10431100" y="273792"/>
                <a:ext cx="1567417" cy="336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D25282-D04D-FCF1-B17E-62CFA2444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100" y="273792"/>
                <a:ext cx="1567417" cy="336118"/>
              </a:xfrm>
              <a:prstGeom prst="rect">
                <a:avLst/>
              </a:prstGeom>
              <a:blipFill>
                <a:blip r:embed="rId9"/>
                <a:stretch>
                  <a:fillRect l="-3226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FCAD10E-5158-0B28-5E0E-A2C7BC40C835}"/>
              </a:ext>
            </a:extLst>
          </p:cNvPr>
          <p:cNvCxnSpPr>
            <a:cxnSpLocks/>
          </p:cNvCxnSpPr>
          <p:nvPr/>
        </p:nvCxnSpPr>
        <p:spPr>
          <a:xfrm>
            <a:off x="11460725" y="2285387"/>
            <a:ext cx="0" cy="2528313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E7643FC-3860-2843-34DB-9CC2B30C6EFE}"/>
              </a:ext>
            </a:extLst>
          </p:cNvPr>
          <p:cNvCxnSpPr>
            <a:cxnSpLocks/>
          </p:cNvCxnSpPr>
          <p:nvPr/>
        </p:nvCxnSpPr>
        <p:spPr>
          <a:xfrm>
            <a:off x="10804409" y="2285387"/>
            <a:ext cx="0" cy="2528313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562863-0F4F-4F75-4853-4273AA63B3F9}"/>
              </a:ext>
            </a:extLst>
          </p:cNvPr>
          <p:cNvSpPr txBox="1"/>
          <p:nvPr/>
        </p:nvSpPr>
        <p:spPr>
          <a:xfrm rot="2700000">
            <a:off x="9726247" y="3577762"/>
            <a:ext cx="1409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offline</a:t>
            </a:r>
            <a:endParaRPr lang="en-CN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1C6CD-6A01-CA17-7FB9-2D07CB46707E}"/>
              </a:ext>
            </a:extLst>
          </p:cNvPr>
          <p:cNvSpPr txBox="1"/>
          <p:nvPr/>
        </p:nvSpPr>
        <p:spPr>
          <a:xfrm rot="2700000">
            <a:off x="11377831" y="3654789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online</a:t>
            </a:r>
            <a:endParaRPr lang="en-CN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3FEF2E-2556-CFD9-C8C7-43C470CA4F81}"/>
              </a:ext>
            </a:extLst>
          </p:cNvPr>
          <p:cNvSpPr txBox="1"/>
          <p:nvPr/>
        </p:nvSpPr>
        <p:spPr>
          <a:xfrm>
            <a:off x="9791233" y="6231419"/>
            <a:ext cx="775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Hints</a:t>
            </a:r>
            <a:endParaRPr lang="en-CN" sz="2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90CBCC-DD14-6699-5A0A-99AC2BBB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542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15F91-1B18-662F-FBE5-D1E0EA257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F664-8DFF-C340-B58E-8DE8E707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Preprocessing PIR</a:t>
            </a:r>
            <a:endParaRPr lang="en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10616-CB66-235D-9081-B419024E7D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709801" cy="466725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>
                    <a:solidFill>
                      <a:srgbClr val="000000"/>
                    </a:solidFill>
                  </a:rPr>
                  <a:t>Lower bound: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𝑆𝑇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</a:rPr>
                  <a:t> [Yeo23]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State-of-art practical scheme </a:t>
                </a:r>
                <a:r>
                  <a:rPr lang="en-US" dirty="0"/>
                  <a:t>[</a:t>
                </a:r>
                <a:r>
                  <a:rPr lang="en-US" b="1" dirty="0"/>
                  <a:t>R</a:t>
                </a:r>
                <a:r>
                  <a:rPr lang="en-US" dirty="0"/>
                  <a:t>MS24]</a:t>
                </a:r>
              </a:p>
              <a:p>
                <a:pPr lvl="1"/>
                <a:r>
                  <a:rPr lang="en-US" sz="3200" dirty="0">
                    <a:solidFill>
                      <a:srgbClr val="000000"/>
                    </a:solidFill>
                  </a:rPr>
                  <a:t>Client storage  </a:t>
                </a:r>
                <a14:m>
                  <m:oMath xmlns:m="http://schemas.openxmlformats.org/officeDocument/2006/math">
                    <m:r>
                      <a:rPr lang="en-US" sz="32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ad>
                          <m:radPr>
                            <m:degHide m:val="on"/>
                            <m:ctrlPr>
                              <a:rPr lang="en-US" sz="32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3200" b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lvl="1"/>
                <a:r>
                  <a:rPr lang="en-US" sz="3200" b="0" u="none" strike="noStrike" dirty="0">
                    <a:solidFill>
                      <a:srgbClr val="000000"/>
                    </a:solidFill>
                    <a:effectLst/>
                  </a:rPr>
                  <a:t>Amortized server work  </a:t>
                </a:r>
                <a14:m>
                  <m:oMath xmlns:m="http://schemas.openxmlformats.org/officeDocument/2006/math">
                    <m:r>
                      <a:rPr lang="en-US" sz="32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2800" b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lvl="2"/>
                <a:endParaRPr lang="en-US" sz="2400" dirty="0">
                  <a:solidFill>
                    <a:srgbClr val="000000"/>
                  </a:solidFill>
                </a:endParaRPr>
              </a:p>
              <a:p>
                <a:r>
                  <a:rPr lang="en-US" sz="3200" b="1" u="none" strike="noStrike" dirty="0">
                    <a:solidFill>
                      <a:srgbClr val="000000"/>
                    </a:solidFill>
                    <a:effectLst/>
                  </a:rPr>
                  <a:t>This work: 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𝑆𝑇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</a:p>
              <a:p>
                <a:pPr lvl="1"/>
                <a:r>
                  <a:rPr lang="en-US" sz="2800" u="none" strike="noStrike" dirty="0">
                    <a:solidFill>
                      <a:srgbClr val="000000"/>
                    </a:solidFill>
                    <a:effectLst/>
                  </a:rPr>
                  <a:t>Assuming only OWF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endParaRPr lang="en-US" sz="2800" u="none" strike="noStrike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10616-CB66-235D-9081-B419024E7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709801" cy="4667250"/>
              </a:xfrm>
              <a:blipFill>
                <a:blip r:embed="rId3"/>
                <a:stretch>
                  <a:fillRect l="-1603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Database Icon | Windows 8 Iconpack | Icons8">
            <a:extLst>
              <a:ext uri="{FF2B5EF4-FFF2-40B4-BE49-F238E27FC236}">
                <a16:creationId xmlns:a16="http://schemas.microsoft.com/office/drawing/2014/main" id="{980434EE-2E3B-BEA2-AAE4-3002494C0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807" y="681037"/>
            <a:ext cx="1594446" cy="159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46C6993-A71A-0936-1F08-BDBBD0703315}"/>
              </a:ext>
            </a:extLst>
          </p:cNvPr>
          <p:cNvGrpSpPr/>
          <p:nvPr/>
        </p:nvGrpSpPr>
        <p:grpSpPr>
          <a:xfrm>
            <a:off x="10653960" y="4869281"/>
            <a:ext cx="960615" cy="1684478"/>
            <a:chOff x="9645224" y="4968089"/>
            <a:chExt cx="1027805" cy="1802300"/>
          </a:xfrm>
        </p:grpSpPr>
        <p:pic>
          <p:nvPicPr>
            <p:cNvPr id="15" name="Picture 2" descr="user_icon - Discord Emoji">
              <a:extLst>
                <a:ext uri="{FF2B5EF4-FFF2-40B4-BE49-F238E27FC236}">
                  <a16:creationId xmlns:a16="http://schemas.microsoft.com/office/drawing/2014/main" id="{F85095C6-970B-3794-0E1F-262F0449B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853" y="6080618"/>
              <a:ext cx="689772" cy="689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Old Personal Computer Emoji (U+1F5B3)">
              <a:extLst>
                <a:ext uri="{FF2B5EF4-FFF2-40B4-BE49-F238E27FC236}">
                  <a16:creationId xmlns:a16="http://schemas.microsoft.com/office/drawing/2014/main" id="{65197FA7-182C-DA26-1B14-7AB71A674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5224" y="4968089"/>
              <a:ext cx="1027805" cy="1027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E4357E-67EE-7C4F-BD31-6423796D3CC7}"/>
                  </a:ext>
                </a:extLst>
              </p:cNvPr>
              <p:cNvSpPr txBox="1"/>
              <p:nvPr/>
            </p:nvSpPr>
            <p:spPr>
              <a:xfrm>
                <a:off x="9692350" y="5535532"/>
                <a:ext cx="9616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E4357E-67EE-7C4F-BD31-6423796D3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350" y="5535532"/>
                <a:ext cx="961610" cy="400110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71D033-9B86-0F93-EDBF-7B67741EE0BC}"/>
                  </a:ext>
                </a:extLst>
              </p:cNvPr>
              <p:cNvSpPr txBox="1"/>
              <p:nvPr/>
            </p:nvSpPr>
            <p:spPr>
              <a:xfrm>
                <a:off x="10855688" y="5037958"/>
                <a:ext cx="6050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71D033-9B86-0F93-EDBF-7B67741EE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688" y="5037958"/>
                <a:ext cx="605037" cy="276999"/>
              </a:xfrm>
              <a:prstGeom prst="rect">
                <a:avLst/>
              </a:prstGeom>
              <a:blipFill>
                <a:blip r:embed="rId8"/>
                <a:stretch>
                  <a:fillRect l="-8163" r="-1428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FCE182-ED6C-2465-F0B6-360D25EF32A2}"/>
                  </a:ext>
                </a:extLst>
              </p:cNvPr>
              <p:cNvSpPr txBox="1"/>
              <p:nvPr/>
            </p:nvSpPr>
            <p:spPr>
              <a:xfrm>
                <a:off x="10431100" y="273792"/>
                <a:ext cx="1567417" cy="336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FCE182-ED6C-2465-F0B6-360D25EF3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100" y="273792"/>
                <a:ext cx="1567417" cy="336118"/>
              </a:xfrm>
              <a:prstGeom prst="rect">
                <a:avLst/>
              </a:prstGeom>
              <a:blipFill>
                <a:blip r:embed="rId9"/>
                <a:stretch>
                  <a:fillRect l="-3226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019C8C1-2B5D-AA20-479F-F4778A0C99C4}"/>
              </a:ext>
            </a:extLst>
          </p:cNvPr>
          <p:cNvCxnSpPr>
            <a:cxnSpLocks/>
          </p:cNvCxnSpPr>
          <p:nvPr/>
        </p:nvCxnSpPr>
        <p:spPr>
          <a:xfrm>
            <a:off x="11460725" y="2285387"/>
            <a:ext cx="0" cy="2528313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B453D9-105F-BF80-8A52-BE706A6EBCF6}"/>
              </a:ext>
            </a:extLst>
          </p:cNvPr>
          <p:cNvCxnSpPr>
            <a:cxnSpLocks/>
          </p:cNvCxnSpPr>
          <p:nvPr/>
        </p:nvCxnSpPr>
        <p:spPr>
          <a:xfrm>
            <a:off x="10804409" y="2285387"/>
            <a:ext cx="0" cy="2528313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8B0E1C2-E179-ECE9-84D3-C81180FF2446}"/>
              </a:ext>
            </a:extLst>
          </p:cNvPr>
          <p:cNvSpPr txBox="1"/>
          <p:nvPr/>
        </p:nvSpPr>
        <p:spPr>
          <a:xfrm rot="2700000">
            <a:off x="9726247" y="3577762"/>
            <a:ext cx="1409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offline</a:t>
            </a:r>
            <a:endParaRPr lang="en-CN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E3C5C-FDA5-8376-46E9-A4D6BA293E01}"/>
              </a:ext>
            </a:extLst>
          </p:cNvPr>
          <p:cNvSpPr txBox="1"/>
          <p:nvPr/>
        </p:nvSpPr>
        <p:spPr>
          <a:xfrm rot="2700000">
            <a:off x="11377831" y="3654789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online</a:t>
            </a:r>
            <a:endParaRPr lang="en-CN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06502C-E8E2-18B2-396B-DD4310C12640}"/>
              </a:ext>
            </a:extLst>
          </p:cNvPr>
          <p:cNvSpPr txBox="1"/>
          <p:nvPr/>
        </p:nvSpPr>
        <p:spPr>
          <a:xfrm>
            <a:off x="9791233" y="6231419"/>
            <a:ext cx="775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Hints</a:t>
            </a:r>
            <a:endParaRPr lang="en-CN" sz="2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3355C05-11D2-D166-4A7D-9A926114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101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B7122-CB9E-9CD9-D443-CF61ABCFF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56658-47DA-9B1D-4E48-60E1931E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Client Storage of CK20 Paradigm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732A1-4B06-756E-FB8D-E4FEA9A800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48999" cy="3022955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Hints: parities of pseudorandom subset of size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3200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⨁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[15]</m:t>
                    </m:r>
                  </m:oMath>
                </a14:m>
                <a:endParaRPr lang="en-US" sz="2800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⨁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⨁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⨁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[14]</m:t>
                    </m:r>
                  </m:oMath>
                </a14:m>
                <a:endParaRPr lang="en-US" sz="2800" b="1" dirty="0"/>
              </a:p>
              <a:p>
                <a:pPr lvl="1"/>
                <a:r>
                  <a:rPr lang="en-US" sz="2800" b="1" dirty="0"/>
                  <a:t>……</a:t>
                </a:r>
              </a:p>
              <a:p>
                <a:pPr lvl="2"/>
                <a:endParaRPr lang="en-US" b="1" dirty="0"/>
              </a:p>
              <a:p>
                <a:r>
                  <a:rPr lang="en-US" sz="3200" dirty="0"/>
                  <a:t>To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, client finds a hint whose subset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contains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732A1-4B06-756E-FB8D-E4FEA9A800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48999" cy="3022955"/>
              </a:xfrm>
              <a:blipFill>
                <a:blip r:embed="rId3"/>
                <a:stretch>
                  <a:fillRect l="-1263" t="-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5A114B-ED84-06EC-14BD-B235ECA01CB6}"/>
                  </a:ext>
                </a:extLst>
              </p:cNvPr>
              <p:cNvSpPr txBox="1"/>
              <p:nvPr/>
            </p:nvSpPr>
            <p:spPr>
              <a:xfrm>
                <a:off x="483324" y="5433884"/>
                <a:ext cx="47548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req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\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}=</m:t>
                    </m:r>
                  </m:oMath>
                </a14:m>
                <a:r>
                  <a:rPr lang="en-US" sz="2800" dirty="0"/>
                  <a:t>{5, 11, 14}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5A114B-ED84-06EC-14BD-B235ECA01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4" y="5433884"/>
                <a:ext cx="4754881" cy="523220"/>
              </a:xfrm>
              <a:prstGeom prst="rect">
                <a:avLst/>
              </a:prstGeom>
              <a:blipFill>
                <a:blip r:embed="rId4"/>
                <a:stretch>
                  <a:fillRect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69D82D-E2A6-737C-CCAE-4FE3C2D295D7}"/>
                  </a:ext>
                </a:extLst>
              </p:cNvPr>
              <p:cNvSpPr txBox="1"/>
              <p:nvPr/>
            </p:nvSpPr>
            <p:spPr>
              <a:xfrm>
                <a:off x="609600" y="4843319"/>
                <a:ext cx="698645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⨁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⨁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⨁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[14]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69D82D-E2A6-737C-CCAE-4FE3C2D29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43319"/>
                <a:ext cx="6986452" cy="523220"/>
              </a:xfrm>
              <a:prstGeom prst="rect">
                <a:avLst/>
              </a:prstGeom>
              <a:blipFill>
                <a:blip r:embed="rId5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Database Icon | Windows 8 Iconpack | Icons8">
            <a:extLst>
              <a:ext uri="{FF2B5EF4-FFF2-40B4-BE49-F238E27FC236}">
                <a16:creationId xmlns:a16="http://schemas.microsoft.com/office/drawing/2014/main" id="{5B34319A-1D21-EBB1-A5E5-1BB906F4C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888" y="5348249"/>
            <a:ext cx="1034512" cy="10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83063C-AF69-828F-2FE8-8EE269BF6820}"/>
                  </a:ext>
                </a:extLst>
              </p:cNvPr>
              <p:cNvSpPr txBox="1"/>
              <p:nvPr/>
            </p:nvSpPr>
            <p:spPr>
              <a:xfrm>
                <a:off x="6585488" y="6030414"/>
                <a:ext cx="39624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[5]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[11]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[14]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83063C-AF69-828F-2FE8-8EE269BF6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488" y="6030414"/>
                <a:ext cx="3962400" cy="523220"/>
              </a:xfrm>
              <a:prstGeom prst="rect">
                <a:avLst/>
              </a:prstGeom>
              <a:blipFill>
                <a:blip r:embed="rId7"/>
                <a:stretch>
                  <a:fillRect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9681A-6D91-6F7D-0622-6DA33020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274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45533 4.44444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48398 -1.11111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395C1-C95D-E6DE-9982-B5510D29C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1325-6464-1D86-C4CE-D982027A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Client Storage of CK20 Paradigm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A3188B-E61C-B7C0-5A77-7E82B974C0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48999" cy="466725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Hints: parities of pseudorandom subset of size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3200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⨁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[15]</m:t>
                    </m:r>
                  </m:oMath>
                </a14:m>
                <a:endParaRPr lang="en-US" sz="2800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strike="sngStrike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trike="sngStrike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strike="sngStrike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800" i="1" strike="sngStrike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trike="sngStrik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trike="sngStrike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i="1" strike="sngStrike">
                        <a:latin typeface="Cambria Math" panose="02040503050406030204" pitchFamily="18" charset="0"/>
                      </a:rPr>
                      <m:t> ⨁</m:t>
                    </m:r>
                  </m:oMath>
                </a14:m>
                <a:r>
                  <a:rPr lang="en-US" sz="2800" strike="sngStrik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trike="sngStrike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trike="sngStrik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trike="sngStrike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800" i="1" strike="sngStrike">
                        <a:latin typeface="Cambria Math" panose="02040503050406030204" pitchFamily="18" charset="0"/>
                      </a:rPr>
                      <m:t> ⨁</m:t>
                    </m:r>
                  </m:oMath>
                </a14:m>
                <a:r>
                  <a:rPr lang="en-US" sz="2800" strike="sngStrik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trike="sngStrike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trike="sngStrik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trike="sngStrik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trike="sngStrike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 strike="sngStrike">
                        <a:latin typeface="Cambria Math" panose="02040503050406030204" pitchFamily="18" charset="0"/>
                      </a:rPr>
                      <m:t> ⨁</m:t>
                    </m:r>
                  </m:oMath>
                </a14:m>
                <a:r>
                  <a:rPr lang="en-US" sz="2800" strike="sngStrik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trike="sngStrike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sz="2800" i="1" strike="sngStrike">
                        <a:latin typeface="Cambria Math" panose="02040503050406030204" pitchFamily="18" charset="0"/>
                      </a:rPr>
                      <m:t>[14]</m:t>
                    </m:r>
                  </m:oMath>
                </a14:m>
                <a:endParaRPr lang="en-US" sz="2800" b="1" strike="sngStrike" dirty="0"/>
              </a:p>
              <a:p>
                <a:pPr lvl="1"/>
                <a:r>
                  <a:rPr lang="en-US" sz="2800" b="1" dirty="0"/>
                  <a:t>……</a:t>
                </a:r>
              </a:p>
              <a:p>
                <a:pPr lvl="2"/>
                <a:endParaRPr lang="en-US" b="1" dirty="0"/>
              </a:p>
              <a:p>
                <a:r>
                  <a:rPr lang="en-US" sz="3200" dirty="0"/>
                  <a:t>To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, client finds a hint whose subset contains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  <a:p>
                <a:r>
                  <a:rPr lang="en-US" sz="3200" dirty="0"/>
                  <a:t>After the query, the used hint is deleted</a:t>
                </a:r>
                <a:endParaRPr lang="en-US" sz="2400" dirty="0"/>
              </a:p>
              <a:p>
                <a:r>
                  <a:rPr lang="en-US" sz="3200" dirty="0"/>
                  <a:t>Will skip more subtle details (e.g., replenish a hint)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A3188B-E61C-B7C0-5A77-7E82B974C0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48999" cy="4667250"/>
              </a:xfrm>
              <a:blipFill>
                <a:blip r:embed="rId3"/>
                <a:stretch>
                  <a:fillRect l="-1263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91248-ACFB-D7A3-C75B-C496F9AB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6521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E4454-7438-6F34-75E7-F5D990C8C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988F-5FF8-088D-15B2-E375513D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Client Storage of CK20 Paradigm</a:t>
            </a:r>
            <a:endParaRPr lang="en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C54A7D-55A2-6FE9-1131-1CFC75790F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48999" cy="466725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Hints: parities of pseudorandom subset of size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3200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⨁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[15]</m:t>
                    </m:r>
                  </m:oMath>
                </a14:m>
                <a:endParaRPr lang="en-US" sz="2800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⨁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⨁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⨁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[14]</m:t>
                    </m:r>
                  </m:oMath>
                </a14:m>
                <a:endParaRPr lang="en-US" sz="2800" b="1" dirty="0"/>
              </a:p>
              <a:p>
                <a:pPr lvl="1"/>
                <a:r>
                  <a:rPr lang="en-US" sz="2800" b="1" dirty="0"/>
                  <a:t>……</a:t>
                </a:r>
              </a:p>
              <a:p>
                <a:pPr lvl="2"/>
                <a:endParaRPr lang="en-US" b="1" dirty="0"/>
              </a:p>
              <a:p>
                <a:r>
                  <a:rPr lang="en-US" sz="3200" dirty="0"/>
                  <a:t>To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, client finds a hint whose subset contains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200" dirty="0"/>
              </a:p>
              <a:p>
                <a:pPr marL="457200" lvl="1" indent="0">
                  <a:buNone/>
                </a:pPr>
                <a:endParaRPr lang="en-US" sz="2800" dirty="0"/>
              </a:p>
              <a:p>
                <a:r>
                  <a:rPr lang="en-US" sz="3200" dirty="0"/>
                  <a:t>With </a:t>
                </a:r>
                <a:r>
                  <a:rPr lang="en-US" sz="3200" b="1" dirty="0"/>
                  <a:t>independent</a:t>
                </a:r>
                <a:r>
                  <a:rPr lang="en-US" sz="3200" dirty="0"/>
                  <a:t> hints, need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/>
                  <a:t>  hints so that every index appears at least once with all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3200" dirty="0"/>
                  <a:t> probability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C54A7D-55A2-6FE9-1131-1CFC75790F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48999" cy="4667250"/>
              </a:xfrm>
              <a:blipFill>
                <a:blip r:embed="rId3"/>
                <a:stretch>
                  <a:fillRect l="-1263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91AF9-AE89-3E19-DCD2-265D0309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9856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77F6C-9A1C-CD7C-2734-A01A21B8A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4C0B-F04E-BD81-85B2-D9818924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73" y="470139"/>
            <a:ext cx="7065048" cy="1074918"/>
          </a:xfrm>
        </p:spPr>
        <p:txBody>
          <a:bodyPr>
            <a:normAutofit/>
          </a:bodyPr>
          <a:lstStyle/>
          <a:p>
            <a:r>
              <a:rPr lang="en-US" dirty="0"/>
              <a:t>Structured Hints of </a:t>
            </a:r>
            <a:r>
              <a:rPr lang="en-CN" sz="4000"/>
              <a:t>[LP24</a:t>
            </a:r>
            <a:r>
              <a:rPr lang="en-CN" sz="4000" dirty="0"/>
              <a:t>]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CD3CE8-6D71-9354-C485-F0763D308D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76587"/>
                <a:ext cx="10965873" cy="181604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dirty="0">
                    <a:solidFill>
                      <a:srgbClr val="000000"/>
                    </a:solidFill>
                  </a:rPr>
                  <a:t>Organize the database as a square </a:t>
                </a:r>
                <a:r>
                  <a:rPr lang="en-US" sz="3200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matrix, permute each row, column parties are hints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en-US" sz="2800" dirty="0">
                    <a:solidFill>
                      <a:srgbClr val="000000"/>
                    </a:solidFill>
                    <a:latin typeface="-webkit-standard"/>
                  </a:rPr>
                  <a:t>Each entry appears exactly once, so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800" b="0" i="0" u="none" strike="noStrike" dirty="0">
                  <a:solidFill>
                    <a:srgbClr val="000000"/>
                  </a:solidFill>
                  <a:effectLst/>
                  <a:latin typeface="-webkit-standard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CD3CE8-6D71-9354-C485-F0763D308D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76587"/>
                <a:ext cx="10965873" cy="1816040"/>
              </a:xfrm>
              <a:blipFill>
                <a:blip r:embed="rId3"/>
                <a:stretch>
                  <a:fillRect l="-1156" t="-1389" r="-127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84E495-E065-23CE-2DA1-48A7AB032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817710"/>
              </p:ext>
            </p:extLst>
          </p:nvPr>
        </p:nvGraphicFramePr>
        <p:xfrm>
          <a:off x="7945821" y="3792051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B8DB4A-07E4-1B1B-5CBF-B80326AFF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549872"/>
              </p:ext>
            </p:extLst>
          </p:nvPr>
        </p:nvGraphicFramePr>
        <p:xfrm>
          <a:off x="7945821" y="4329063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2D555E-9CB7-5FBE-0A80-17F996A86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4373"/>
              </p:ext>
            </p:extLst>
          </p:nvPr>
        </p:nvGraphicFramePr>
        <p:xfrm>
          <a:off x="7945821" y="4866075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06A99AB-824D-0678-758D-57474812E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77322"/>
              </p:ext>
            </p:extLst>
          </p:nvPr>
        </p:nvGraphicFramePr>
        <p:xfrm>
          <a:off x="7945821" y="5403087"/>
          <a:ext cx="21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en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  <a:endParaRPr lang="en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7CD2238-9618-0A05-B502-7F26357F5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251132"/>
              </p:ext>
            </p:extLst>
          </p:nvPr>
        </p:nvGraphicFramePr>
        <p:xfrm>
          <a:off x="1680739" y="3783852"/>
          <a:ext cx="3876092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023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969023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969023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969023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1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DB[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en-CN" sz="1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]</a:t>
                      </a:r>
                      <a:endParaRPr lang="en-CN" sz="18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18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DB[1]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1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DB[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r>
                        <a:rPr lang="en-CN" sz="1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]</a:t>
                      </a:r>
                      <a:endParaRPr lang="en-CN" sz="18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18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DB[3]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5D7909F2-0DF7-D9E0-43DC-0D7F492C3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47178"/>
              </p:ext>
            </p:extLst>
          </p:nvPr>
        </p:nvGraphicFramePr>
        <p:xfrm>
          <a:off x="1680739" y="4321079"/>
          <a:ext cx="3876092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023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969023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969023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969023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DB[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7]</a:t>
                      </a:r>
                      <a:endParaRPr lang="en-CN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DB[5]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DB[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4]</a:t>
                      </a:r>
                      <a:endParaRPr lang="en-CN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DB[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6]</a:t>
                      </a:r>
                      <a:endParaRPr lang="en-CN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5C5F3EA7-93FD-EDB5-E1C1-D931666B3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339621"/>
              </p:ext>
            </p:extLst>
          </p:nvPr>
        </p:nvGraphicFramePr>
        <p:xfrm>
          <a:off x="1680739" y="4860362"/>
          <a:ext cx="3876092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023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969023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969023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969023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DB[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11]</a:t>
                      </a:r>
                      <a:endParaRPr lang="en-CN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DB[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8]</a:t>
                      </a:r>
                      <a:endParaRPr lang="en-CN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DB[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9]</a:t>
                      </a:r>
                      <a:endParaRPr lang="en-CN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DB[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10]</a:t>
                      </a:r>
                      <a:endParaRPr lang="en-CN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798283FF-2450-AEBB-2902-8CBDE20DF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690543"/>
              </p:ext>
            </p:extLst>
          </p:nvPr>
        </p:nvGraphicFramePr>
        <p:xfrm>
          <a:off x="1680739" y="5403087"/>
          <a:ext cx="3876092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023">
                  <a:extLst>
                    <a:ext uri="{9D8B030D-6E8A-4147-A177-3AD203B41FA5}">
                      <a16:colId xmlns:a16="http://schemas.microsoft.com/office/drawing/2014/main" val="2857522288"/>
                    </a:ext>
                  </a:extLst>
                </a:gridCol>
                <a:gridCol w="969023">
                  <a:extLst>
                    <a:ext uri="{9D8B030D-6E8A-4147-A177-3AD203B41FA5}">
                      <a16:colId xmlns:a16="http://schemas.microsoft.com/office/drawing/2014/main" val="3020841489"/>
                    </a:ext>
                  </a:extLst>
                </a:gridCol>
                <a:gridCol w="969023">
                  <a:extLst>
                    <a:ext uri="{9D8B030D-6E8A-4147-A177-3AD203B41FA5}">
                      <a16:colId xmlns:a16="http://schemas.microsoft.com/office/drawing/2014/main" val="2277281821"/>
                    </a:ext>
                  </a:extLst>
                </a:gridCol>
                <a:gridCol w="969023">
                  <a:extLst>
                    <a:ext uri="{9D8B030D-6E8A-4147-A177-3AD203B41FA5}">
                      <a16:colId xmlns:a16="http://schemas.microsoft.com/office/drawing/2014/main" val="211562377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CN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DB[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15]</a:t>
                      </a:r>
                      <a:endParaRPr lang="en-CN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DB[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14]</a:t>
                      </a:r>
                      <a:endParaRPr lang="en-CN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DB[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12]</a:t>
                      </a:r>
                      <a:endParaRPr lang="en-CN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DB[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13]</a:t>
                      </a:r>
                      <a:endParaRPr lang="en-CN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776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15AE2C0-B9C0-A49B-9433-9BD730CA0E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9426" y="6080084"/>
                <a:ext cx="3152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15AE2C0-B9C0-A49B-9433-9BD730CA0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426" y="6080084"/>
                <a:ext cx="315214" cy="307777"/>
              </a:xfrm>
              <a:prstGeom prst="rect">
                <a:avLst/>
              </a:prstGeom>
              <a:blipFill>
                <a:blip r:embed="rId4"/>
                <a:stretch>
                  <a:fillRect l="-19231" r="-7692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39F05AB-F422-E63A-AA9D-42197B2FC3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4033" y="6063802"/>
                <a:ext cx="3092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39F05AB-F422-E63A-AA9D-42197B2FC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033" y="6063802"/>
                <a:ext cx="309252" cy="307777"/>
              </a:xfrm>
              <a:prstGeom prst="rect">
                <a:avLst/>
              </a:prstGeom>
              <a:blipFill>
                <a:blip r:embed="rId5"/>
                <a:stretch>
                  <a:fillRect l="-24000" r="-8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8CAA34C-C499-58B3-9F45-0BA8B3C694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93286" y="6063801"/>
                <a:ext cx="3152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8CAA34C-C499-58B3-9F45-0BA8B3C69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286" y="6063801"/>
                <a:ext cx="315214" cy="307777"/>
              </a:xfrm>
              <a:prstGeom prst="rect">
                <a:avLst/>
              </a:prstGeom>
              <a:blipFill>
                <a:blip r:embed="rId6"/>
                <a:stretch>
                  <a:fillRect l="-19231" r="-384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762688A-A550-437E-A70B-13D97CD4B0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272" y="6063800"/>
                <a:ext cx="3152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762688A-A550-437E-A70B-13D97CD4B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272" y="6063800"/>
                <a:ext cx="315214" cy="307777"/>
              </a:xfrm>
              <a:prstGeom prst="rect">
                <a:avLst/>
              </a:prstGeom>
              <a:blipFill>
                <a:blip r:embed="rId7"/>
                <a:stretch>
                  <a:fillRect l="-19231" r="-76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D7D61-BD3C-01F9-B409-F9706FFF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8125-BC66-0946-A0B9-3C73323957D4}" type="slidenum">
              <a:rPr lang="en-CN" smtClean="0"/>
              <a:t>9</a:t>
            </a:fld>
            <a:endParaRPr lang="en-C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B0350E-8532-4755-CD6D-3078FCB6C428}"/>
              </a:ext>
            </a:extLst>
          </p:cNvPr>
          <p:cNvSpPr txBox="1"/>
          <p:nvPr/>
        </p:nvSpPr>
        <p:spPr>
          <a:xfrm>
            <a:off x="8508362" y="6080084"/>
            <a:ext cx="1222707" cy="377026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US" sz="2000" dirty="0"/>
              <a:t>H</a:t>
            </a:r>
            <a:r>
              <a:rPr lang="en-CN" sz="2000"/>
              <a:t>int </a:t>
            </a:r>
            <a:r>
              <a:rPr lang="en-US" sz="2000" dirty="0"/>
              <a:t>t</a:t>
            </a:r>
            <a:r>
              <a:rPr lang="en-CN" sz="2000"/>
              <a:t>able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67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3127</Words>
  <Application>Microsoft Macintosh PowerPoint</Application>
  <PresentationFormat>Widescreen</PresentationFormat>
  <Paragraphs>1124</Paragraphs>
  <Slides>37</Slides>
  <Notes>35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-webkit-standard</vt:lpstr>
      <vt:lpstr>Aptos</vt:lpstr>
      <vt:lpstr>Aptos Display</vt:lpstr>
      <vt:lpstr>Arial</vt:lpstr>
      <vt:lpstr>Cambria Math</vt:lpstr>
      <vt:lpstr>Office Theme</vt:lpstr>
      <vt:lpstr>Single-Server Client Preprocessing PIR with Tight Space-Time Trade-off</vt:lpstr>
      <vt:lpstr>Private Information Retrieval [CKGS98]</vt:lpstr>
      <vt:lpstr>Private Information Retrieval</vt:lpstr>
      <vt:lpstr>Client Preprocessing PIR [PPY18, CK20, …]</vt:lpstr>
      <vt:lpstr>Client Preprocessing PIR</vt:lpstr>
      <vt:lpstr>Large Client Storage of CK20 Paradigm</vt:lpstr>
      <vt:lpstr>Large Client Storage of CK20 Paradigm</vt:lpstr>
      <vt:lpstr>Large Client Storage of CK20 Paradigm</vt:lpstr>
      <vt:lpstr>Structured Hints of [LP24]</vt:lpstr>
      <vt:lpstr>Structured Hints of [LP24]</vt:lpstr>
      <vt:lpstr>Structured Hints of [LP24]</vt:lpstr>
      <vt:lpstr>Two Major Downsides of [LP24]</vt:lpstr>
      <vt:lpstr>Our Technical Contributions</vt:lpstr>
      <vt:lpstr>Step 1: Two-server to Single-server</vt:lpstr>
      <vt:lpstr>Step 1: Two-server to Single-server</vt:lpstr>
      <vt:lpstr>Step 1: Two-server to Single-server: Security</vt:lpstr>
      <vt:lpstr>Step 1: Two-server to Single-server: Efficiency</vt:lpstr>
      <vt:lpstr>Step 2: Sublinear Storage</vt:lpstr>
      <vt:lpstr>The Data Structure using Small-domain PRP</vt:lpstr>
      <vt:lpstr>The Data Structure using Small-domain PRP</vt:lpstr>
      <vt:lpstr>The Data Structure: Locate and Access (initially)</vt:lpstr>
      <vt:lpstr>The Data Structure: Relocate</vt:lpstr>
      <vt:lpstr>The Data Structure: Relocate</vt:lpstr>
      <vt:lpstr>The Data Structure: Relocate</vt:lpstr>
      <vt:lpstr>The Data Structure: Relocate</vt:lpstr>
      <vt:lpstr>The Data Structure: Relocate</vt:lpstr>
      <vt:lpstr>The Data Structure: Locate</vt:lpstr>
      <vt:lpstr>The Data Structure: Locate</vt:lpstr>
      <vt:lpstr>The Data Structure: Locate</vt:lpstr>
      <vt:lpstr>The Data Structure: Access</vt:lpstr>
      <vt:lpstr>The Data Structure: Access</vt:lpstr>
      <vt:lpstr>The Data Structure: Access</vt:lpstr>
      <vt:lpstr>The Data Structure: Relocate</vt:lpstr>
      <vt:lpstr>Properties of the Data Structure</vt:lpstr>
      <vt:lpstr>Summary</vt:lpstr>
      <vt:lpstr>References</vt:lpstr>
      <vt:lpstr>SZK Barrier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 </dc:creator>
  <cp:lastModifiedBy>Ren, Ling</cp:lastModifiedBy>
  <cp:revision>23</cp:revision>
  <dcterms:created xsi:type="dcterms:W3CDTF">2025-04-14T01:34:54Z</dcterms:created>
  <dcterms:modified xsi:type="dcterms:W3CDTF">2025-05-05T21:54:25Z</dcterms:modified>
</cp:coreProperties>
</file>