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66" r:id="rId3"/>
    <p:sldId id="267" r:id="rId4"/>
    <p:sldId id="320" r:id="rId5"/>
    <p:sldId id="268" r:id="rId6"/>
    <p:sldId id="269" r:id="rId7"/>
    <p:sldId id="277" r:id="rId8"/>
    <p:sldId id="317" r:id="rId9"/>
    <p:sldId id="319" r:id="rId10"/>
    <p:sldId id="278" r:id="rId11"/>
    <p:sldId id="280" r:id="rId12"/>
    <p:sldId id="281" r:id="rId13"/>
    <p:sldId id="287" r:id="rId14"/>
    <p:sldId id="307" r:id="rId15"/>
    <p:sldId id="289" r:id="rId16"/>
    <p:sldId id="279" r:id="rId17"/>
    <p:sldId id="309" r:id="rId18"/>
    <p:sldId id="311" r:id="rId19"/>
    <p:sldId id="322" r:id="rId20"/>
    <p:sldId id="323" r:id="rId21"/>
    <p:sldId id="300" r:id="rId22"/>
    <p:sldId id="30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9D42"/>
    <a:srgbClr val="333F48"/>
    <a:srgbClr val="FFFFFF"/>
    <a:srgbClr val="FFF7CC"/>
    <a:srgbClr val="BF5700"/>
    <a:srgbClr val="232D4B"/>
    <a:srgbClr val="00A9B7"/>
    <a:srgbClr val="FFDCBF"/>
    <a:srgbClr val="F8971F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88" autoAdjust="0"/>
    <p:restoredTop sz="95897" autoAdjust="0"/>
  </p:normalViewPr>
  <p:slideViewPr>
    <p:cSldViewPr snapToGrid="0">
      <p:cViewPr varScale="1">
        <p:scale>
          <a:sx n="89" d="100"/>
          <a:sy n="89" d="100"/>
        </p:scale>
        <p:origin x="372" y="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41097-2545-4184-B4F4-C17FB15D3BA0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80A69-3120-4F17-87B6-9315D69FF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58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5464C-F197-41DA-A2B4-A6586B752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79371"/>
            <a:ext cx="12192000" cy="2002440"/>
          </a:xfrm>
          <a:prstGeom prst="rect">
            <a:avLst/>
          </a:prstGeom>
          <a:solidFill>
            <a:srgbClr val="BF5700"/>
          </a:solidFill>
        </p:spPr>
        <p:txBody>
          <a:bodyPr anchor="ctr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A4E30F-933F-4704-82EE-90EA43906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0980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AA62A-32DD-4730-ACA5-3ECD5619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A820B-6F4B-460D-8EE0-637D05666277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C5782-C48B-4424-B4DD-FA504984C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D39A0-EBAB-4F98-BA1D-3C8D02DA8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813A-FD33-4DB4-B387-C524D41B6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1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78684-BC43-45D6-AC1A-DCF4F0E07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4666"/>
          </a:xfrm>
          <a:prstGeom prst="rect">
            <a:avLst/>
          </a:prstGeom>
          <a:solidFill>
            <a:srgbClr val="333F48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ED54B-1B82-4ED9-968D-C85E9DE7E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400"/>
            <a:ext cx="10515600" cy="460904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91BA90-4067-4496-AFE8-D4F75F62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A820B-6F4B-460D-8EE0-637D05666277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E92661-1407-48FA-A2FD-41BF094DE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33888A-32D0-44AC-A255-D457AFB3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813A-FD33-4DB4-B387-C524D41B6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5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45715-884F-4C6A-B01B-D9663D291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64476"/>
            <a:ext cx="12192000" cy="1778086"/>
          </a:xfrm>
          <a:prstGeom prst="rect">
            <a:avLst/>
          </a:prstGeom>
          <a:solidFill>
            <a:srgbClr val="BF5700"/>
          </a:solidFill>
        </p:spPr>
        <p:txBody>
          <a:bodyPr anchor="ctr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78D8E-38C4-44EE-B5F4-7AB6DC23B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59178"/>
            <a:ext cx="10515600" cy="113047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9B6A9-D585-4854-AA97-87B7EAA6B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A820B-6F4B-460D-8EE0-637D05666277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BEEB4-A0A4-453A-8A9E-EA2C6402B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AE1C2-CED2-4349-9BCD-2A2329FA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813A-FD33-4DB4-B387-C524D41B6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9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838D22-06CF-4959-860A-F7C13E545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1683B-576A-4344-B6CD-F73AF6873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6650D-7BED-4E32-B25C-76F9CAC59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A820B-6F4B-460D-8EE0-637D05666277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FF520-B7BF-4E6E-ADAF-6F6A64B64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D84FC-F8A2-4069-996D-124F9ACFF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8813A-FD33-4DB4-B387-C524D41B6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6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18" Type="http://schemas.openxmlformats.org/officeDocument/2006/relationships/image" Target="../media/image30.png"/><Relationship Id="rId3" Type="http://schemas.openxmlformats.org/officeDocument/2006/relationships/image" Target="../media/image44.png"/><Relationship Id="rId21" Type="http://schemas.openxmlformats.org/officeDocument/2006/relationships/image" Target="../media/image33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29.png"/><Relationship Id="rId2" Type="http://schemas.openxmlformats.org/officeDocument/2006/relationships/image" Target="../media/image43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10" Type="http://schemas.openxmlformats.org/officeDocument/2006/relationships/image" Target="../media/image51.png"/><Relationship Id="rId19" Type="http://schemas.openxmlformats.org/officeDocument/2006/relationships/image" Target="../media/image3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25.png"/><Relationship Id="rId22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25.png"/><Relationship Id="rId18" Type="http://schemas.openxmlformats.org/officeDocument/2006/relationships/image" Target="../media/image28.png"/><Relationship Id="rId21" Type="http://schemas.openxmlformats.org/officeDocument/2006/relationships/image" Target="../media/image31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16" Type="http://schemas.openxmlformats.org/officeDocument/2006/relationships/image" Target="../media/image43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24" Type="http://schemas.openxmlformats.org/officeDocument/2006/relationships/image" Target="../media/image34.png"/><Relationship Id="rId5" Type="http://schemas.openxmlformats.org/officeDocument/2006/relationships/image" Target="../media/image46.png"/><Relationship Id="rId15" Type="http://schemas.openxmlformats.org/officeDocument/2006/relationships/image" Target="../media/image561.png"/><Relationship Id="rId23" Type="http://schemas.openxmlformats.org/officeDocument/2006/relationships/image" Target="../media/image33.png"/><Relationship Id="rId10" Type="http://schemas.openxmlformats.org/officeDocument/2006/relationships/image" Target="../media/image51.png"/><Relationship Id="rId19" Type="http://schemas.openxmlformats.org/officeDocument/2006/relationships/image" Target="../media/image29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6.png"/><Relationship Id="rId22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39.png"/><Relationship Id="rId3" Type="http://schemas.openxmlformats.org/officeDocument/2006/relationships/image" Target="../media/image36.png"/><Relationship Id="rId7" Type="http://schemas.openxmlformats.org/officeDocument/2006/relationships/image" Target="../media/image61.png"/><Relationship Id="rId12" Type="http://schemas.openxmlformats.org/officeDocument/2006/relationships/image" Target="../media/image240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70.png"/><Relationship Id="rId5" Type="http://schemas.openxmlformats.org/officeDocument/2006/relationships/image" Target="../media/image37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Relationship Id="rId1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8" Type="http://schemas.openxmlformats.org/officeDocument/2006/relationships/image" Target="../media/image40.png"/><Relationship Id="rId3" Type="http://schemas.openxmlformats.org/officeDocument/2006/relationships/image" Target="../media/image61.png"/><Relationship Id="rId7" Type="http://schemas.openxmlformats.org/officeDocument/2006/relationships/image" Target="../media/image68.png"/><Relationship Id="rId12" Type="http://schemas.openxmlformats.org/officeDocument/2006/relationships/image" Target="../media/image42.png"/><Relationship Id="rId17" Type="http://schemas.openxmlformats.org/officeDocument/2006/relationships/image" Target="../media/image67.png"/><Relationship Id="rId2" Type="http://schemas.openxmlformats.org/officeDocument/2006/relationships/image" Target="../media/image560.png"/><Relationship Id="rId16" Type="http://schemas.openxmlformats.org/officeDocument/2006/relationships/image" Target="../media/image65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6.png"/><Relationship Id="rId5" Type="http://schemas.openxmlformats.org/officeDocument/2006/relationships/image" Target="../media/image63.png"/><Relationship Id="rId15" Type="http://schemas.openxmlformats.org/officeDocument/2006/relationships/image" Target="../media/image60.png"/><Relationship Id="rId10" Type="http://schemas.openxmlformats.org/officeDocument/2006/relationships/image" Target="../media/image600.png"/><Relationship Id="rId19" Type="http://schemas.openxmlformats.org/officeDocument/2006/relationships/image" Target="../media/image38.png"/><Relationship Id="rId4" Type="http://schemas.openxmlformats.org/officeDocument/2006/relationships/image" Target="../media/image62.png"/><Relationship Id="rId14" Type="http://schemas.openxmlformats.org/officeDocument/2006/relationships/image" Target="../media/image5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64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63.png"/><Relationship Id="rId17" Type="http://schemas.openxmlformats.org/officeDocument/2006/relationships/image" Target="../media/image55.png"/><Relationship Id="rId2" Type="http://schemas.openxmlformats.org/officeDocument/2006/relationships/image" Target="../media/image560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0.png"/><Relationship Id="rId11" Type="http://schemas.openxmlformats.org/officeDocument/2006/relationships/image" Target="../media/image62.png"/><Relationship Id="rId15" Type="http://schemas.openxmlformats.org/officeDocument/2006/relationships/image" Target="../media/image38.png"/><Relationship Id="rId10" Type="http://schemas.openxmlformats.org/officeDocument/2006/relationships/image" Target="../media/image61.png"/><Relationship Id="rId4" Type="http://schemas.openxmlformats.org/officeDocument/2006/relationships/image" Target="../media/image58.png"/><Relationship Id="rId9" Type="http://schemas.openxmlformats.org/officeDocument/2006/relationships/image" Target="../media/image69.png"/><Relationship Id="rId1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64.png"/><Relationship Id="rId3" Type="http://schemas.openxmlformats.org/officeDocument/2006/relationships/image" Target="../media/image560.png"/><Relationship Id="rId7" Type="http://schemas.openxmlformats.org/officeDocument/2006/relationships/image" Target="../media/image600.png"/><Relationship Id="rId12" Type="http://schemas.openxmlformats.org/officeDocument/2006/relationships/image" Target="../media/image63.png"/><Relationship Id="rId2" Type="http://schemas.openxmlformats.org/officeDocument/2006/relationships/image" Target="../media/image66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2.png"/><Relationship Id="rId5" Type="http://schemas.openxmlformats.org/officeDocument/2006/relationships/image" Target="../media/image58.png"/><Relationship Id="rId15" Type="http://schemas.openxmlformats.org/officeDocument/2006/relationships/image" Target="../media/image38.png"/><Relationship Id="rId10" Type="http://schemas.openxmlformats.org/officeDocument/2006/relationships/image" Target="../media/image61.png"/><Relationship Id="rId4" Type="http://schemas.openxmlformats.org/officeDocument/2006/relationships/image" Target="../media/image68.png"/><Relationship Id="rId9" Type="http://schemas.openxmlformats.org/officeDocument/2006/relationships/image" Target="../media/image76.png"/><Relationship Id="rId1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10" Type="http://schemas.openxmlformats.org/officeDocument/2006/relationships/image" Target="../media/image18.png"/><Relationship Id="rId4" Type="http://schemas.openxmlformats.org/officeDocument/2006/relationships/image" Target="../media/image79.png"/><Relationship Id="rId9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88.png"/><Relationship Id="rId18" Type="http://schemas.openxmlformats.org/officeDocument/2006/relationships/image" Target="../media/image92.png"/><Relationship Id="rId7" Type="http://schemas.openxmlformats.org/officeDocument/2006/relationships/image" Target="../media/image86.png"/><Relationship Id="rId12" Type="http://schemas.openxmlformats.org/officeDocument/2006/relationships/image" Target="../media/image87.png"/><Relationship Id="rId17" Type="http://schemas.openxmlformats.org/officeDocument/2006/relationships/image" Target="../media/image91.png"/><Relationship Id="rId16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84.png"/><Relationship Id="rId15" Type="http://schemas.openxmlformats.org/officeDocument/2006/relationships/image" Target="../media/image89.png"/><Relationship Id="rId10" Type="http://schemas.openxmlformats.org/officeDocument/2006/relationships/image" Target="../media/image74.png"/><Relationship Id="rId19" Type="http://schemas.openxmlformats.org/officeDocument/2006/relationships/image" Target="../media/image93.png"/><Relationship Id="rId9" Type="http://schemas.openxmlformats.org/officeDocument/2006/relationships/image" Target="../media/image71.png"/><Relationship Id="rId1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0.png"/><Relationship Id="rId1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90.png"/><Relationship Id="rId10" Type="http://schemas.openxmlformats.org/officeDocument/2006/relationships/image" Target="../media/image27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3.png"/><Relationship Id="rId18" Type="http://schemas.openxmlformats.org/officeDocument/2006/relationships/image" Target="../media/image108.png"/><Relationship Id="rId3" Type="http://schemas.openxmlformats.org/officeDocument/2006/relationships/image" Target="../media/image920.png"/><Relationship Id="rId21" Type="http://schemas.openxmlformats.org/officeDocument/2006/relationships/image" Target="../media/image111.png"/><Relationship Id="rId7" Type="http://schemas.openxmlformats.org/officeDocument/2006/relationships/image" Target="../media/image97.png"/><Relationship Id="rId12" Type="http://schemas.openxmlformats.org/officeDocument/2006/relationships/image" Target="../media/image101.png"/><Relationship Id="rId17" Type="http://schemas.openxmlformats.org/officeDocument/2006/relationships/image" Target="../media/image107.png"/><Relationship Id="rId2" Type="http://schemas.openxmlformats.org/officeDocument/2006/relationships/image" Target="../media/image840.png"/><Relationship Id="rId16" Type="http://schemas.openxmlformats.org/officeDocument/2006/relationships/image" Target="../media/image106.png"/><Relationship Id="rId20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26.png"/><Relationship Id="rId5" Type="http://schemas.openxmlformats.org/officeDocument/2006/relationships/image" Target="../media/image95.png"/><Relationship Id="rId15" Type="http://schemas.openxmlformats.org/officeDocument/2006/relationships/image" Target="../media/image105.png"/><Relationship Id="rId10" Type="http://schemas.openxmlformats.org/officeDocument/2006/relationships/image" Target="../media/image100.png"/><Relationship Id="rId19" Type="http://schemas.openxmlformats.org/officeDocument/2006/relationships/image" Target="../media/image109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Relationship Id="rId14" Type="http://schemas.openxmlformats.org/officeDocument/2006/relationships/image" Target="../media/image104.png"/><Relationship Id="rId22" Type="http://schemas.openxmlformats.org/officeDocument/2006/relationships/image" Target="../media/image1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3" Type="http://schemas.openxmlformats.org/officeDocument/2006/relationships/image" Target="../media/image102.png"/><Relationship Id="rId7" Type="http://schemas.openxmlformats.org/officeDocument/2006/relationships/image" Target="../media/image117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4" Type="http://schemas.openxmlformats.org/officeDocument/2006/relationships/image" Target="../media/image1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0.png"/><Relationship Id="rId12" Type="http://schemas.openxmlformats.org/officeDocument/2006/relationships/image" Target="../media/image18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23.png"/><Relationship Id="rId10" Type="http://schemas.openxmlformats.org/officeDocument/2006/relationships/image" Target="../media/image122.png"/><Relationship Id="rId9" Type="http://schemas.openxmlformats.org/officeDocument/2006/relationships/image" Target="../media/image1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2AE1F-F9A4-819D-06E4-46A3221FE5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New Techniques for Preimage Sampling:</a:t>
            </a:r>
            <a:br>
              <a:rPr lang="en-US" sz="5400" dirty="0"/>
            </a:br>
            <a:r>
              <a:rPr lang="en-US" sz="4400" dirty="0"/>
              <a:t>NIZKs and More from LWE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2EF872-9C63-3241-3751-4BCF1CCA5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8474"/>
            <a:ext cx="9144000" cy="920397"/>
          </a:xfrm>
        </p:spPr>
        <p:txBody>
          <a:bodyPr anchor="ctr">
            <a:normAutofit/>
          </a:bodyPr>
          <a:lstStyle/>
          <a:p>
            <a:r>
              <a:rPr lang="en-US" sz="4000" dirty="0"/>
              <a:t>Brent Waters, Hoeteck Wee, and </a:t>
            </a:r>
            <a:r>
              <a:rPr lang="en-US" sz="4000" u="sng" dirty="0">
                <a:solidFill>
                  <a:schemeClr val="tx1"/>
                </a:solidFill>
              </a:rPr>
              <a:t>David Wu</a:t>
            </a:r>
            <a:endParaRPr lang="en-US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56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Dual-Mode Hidden-Bits Generators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33E6F3-B943-F824-3A37-C5111084EA4B}"/>
              </a:ext>
            </a:extLst>
          </p:cNvPr>
          <p:cNvSpPr txBox="1"/>
          <p:nvPr/>
        </p:nvSpPr>
        <p:spPr>
          <a:xfrm>
            <a:off x="203200" y="1495425"/>
            <a:ext cx="4681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Hidden-bits generator </a:t>
            </a:r>
            <a:r>
              <a:rPr lang="en-US" sz="2000" dirty="0"/>
              <a:t>[FLS90, QRW19]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25A22E-03CE-8C51-DF8F-838005A1E9DC}"/>
              </a:ext>
            </a:extLst>
          </p:cNvPr>
          <p:cNvSpPr txBox="1"/>
          <p:nvPr/>
        </p:nvSpPr>
        <p:spPr>
          <a:xfrm>
            <a:off x="203200" y="1957090"/>
            <a:ext cx="11571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Used to compile (information-theoretic) NIZK in the hidden-bits model to NIZK in CRS model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4B893C-8FA9-5087-991D-FBE6B3FB9BA5}"/>
              </a:ext>
            </a:extLst>
          </p:cNvPr>
          <p:cNvSpPr/>
          <p:nvPr/>
        </p:nvSpPr>
        <p:spPr>
          <a:xfrm>
            <a:off x="3513910" y="2525908"/>
            <a:ext cx="5164180" cy="533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common reference string (CRS)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B5FD2C00-224C-C6E1-F3FC-392C2AFD76A0}"/>
                  </a:ext>
                </a:extLst>
              </p:cNvPr>
              <p:cNvSpPr/>
              <p:nvPr/>
            </p:nvSpPr>
            <p:spPr>
              <a:xfrm>
                <a:off x="647700" y="3432338"/>
                <a:ext cx="1028700" cy="495300"/>
              </a:xfrm>
              <a:prstGeom prst="roundRect">
                <a:avLst/>
              </a:prstGeom>
              <a:solidFill>
                <a:srgbClr val="232D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B5FD2C00-224C-C6E1-F3FC-392C2AFD76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3432338"/>
                <a:ext cx="1028700" cy="4953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97B6C2F-346E-7E90-A8DE-E33AD3FD48DC}"/>
              </a:ext>
            </a:extLst>
          </p:cNvPr>
          <p:cNvCxnSpPr>
            <a:cxnSpLocks/>
          </p:cNvCxnSpPr>
          <p:nvPr/>
        </p:nvCxnSpPr>
        <p:spPr>
          <a:xfrm>
            <a:off x="1905000" y="3679988"/>
            <a:ext cx="752475" cy="0"/>
          </a:xfrm>
          <a:prstGeom prst="straightConnector1">
            <a:avLst/>
          </a:prstGeom>
          <a:ln w="762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C76A621-D883-9581-850B-2406459BA795}"/>
              </a:ext>
            </a:extLst>
          </p:cNvPr>
          <p:cNvSpPr/>
          <p:nvPr/>
        </p:nvSpPr>
        <p:spPr>
          <a:xfrm>
            <a:off x="2901053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0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54AEA20-774A-5D84-204B-00D34FE1D1BE}"/>
              </a:ext>
            </a:extLst>
          </p:cNvPr>
          <p:cNvSpPr/>
          <p:nvPr/>
        </p:nvSpPr>
        <p:spPr>
          <a:xfrm>
            <a:off x="3394829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FCF876B-0E1D-2D70-6830-76C8674330BA}"/>
              </a:ext>
            </a:extLst>
          </p:cNvPr>
          <p:cNvSpPr/>
          <p:nvPr/>
        </p:nvSpPr>
        <p:spPr>
          <a:xfrm>
            <a:off x="3888605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0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1268635-D259-7831-AB6A-AE6B64424CC7}"/>
              </a:ext>
            </a:extLst>
          </p:cNvPr>
          <p:cNvSpPr/>
          <p:nvPr/>
        </p:nvSpPr>
        <p:spPr>
          <a:xfrm>
            <a:off x="4382381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0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7D25EE8-F63A-C054-C02F-18DBC414E8BA}"/>
              </a:ext>
            </a:extLst>
          </p:cNvPr>
          <p:cNvSpPr/>
          <p:nvPr/>
        </p:nvSpPr>
        <p:spPr>
          <a:xfrm>
            <a:off x="4876157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9059F56-FB64-108A-B904-DF226B86B793}"/>
              </a:ext>
            </a:extLst>
          </p:cNvPr>
          <p:cNvSpPr/>
          <p:nvPr/>
        </p:nvSpPr>
        <p:spPr>
          <a:xfrm>
            <a:off x="5369933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0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D8BD513-6863-0B4B-4EDF-1C43F02FE1D3}"/>
              </a:ext>
            </a:extLst>
          </p:cNvPr>
          <p:cNvSpPr/>
          <p:nvPr/>
        </p:nvSpPr>
        <p:spPr>
          <a:xfrm>
            <a:off x="5863709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90E7EA0-480F-6C38-2A33-E9CDA47CBAF6}"/>
              </a:ext>
            </a:extLst>
          </p:cNvPr>
          <p:cNvSpPr/>
          <p:nvPr/>
        </p:nvSpPr>
        <p:spPr>
          <a:xfrm>
            <a:off x="6357485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838236D-3FBE-5A4E-87FB-C6226899DF54}"/>
              </a:ext>
            </a:extLst>
          </p:cNvPr>
          <p:cNvSpPr/>
          <p:nvPr/>
        </p:nvSpPr>
        <p:spPr>
          <a:xfrm>
            <a:off x="6851261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D37E188-60AA-F8CA-263C-F9460038A599}"/>
                  </a:ext>
                </a:extLst>
              </p:cNvPr>
              <p:cNvSpPr txBox="1"/>
              <p:nvPr/>
            </p:nvSpPr>
            <p:spPr>
              <a:xfrm>
                <a:off x="4478930" y="4014916"/>
                <a:ext cx="755899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dirty="0"/>
                  <a:t>short commitment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dirty="0"/>
                  <a:t> determines a long pseudorandom string (length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D37E188-60AA-F8CA-263C-F9460038A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30" y="4014916"/>
                <a:ext cx="7558992" cy="400110"/>
              </a:xfrm>
              <a:prstGeom prst="rect">
                <a:avLst/>
              </a:prstGeom>
              <a:blipFill>
                <a:blip r:embed="rId3"/>
                <a:stretch>
                  <a:fillRect l="-726" t="-9231" r="-806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12F1FAA-3F16-508A-DD54-41ABB849C185}"/>
                  </a:ext>
                </a:extLst>
              </p:cNvPr>
              <p:cNvSpPr/>
              <p:nvPr/>
            </p:nvSpPr>
            <p:spPr>
              <a:xfrm>
                <a:off x="2901053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12F1FAA-3F16-508A-DD54-41ABB849C1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53" y="4531585"/>
                <a:ext cx="493776" cy="4952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6FFC800-3986-E49F-CDA5-96A6409551E9}"/>
                  </a:ext>
                </a:extLst>
              </p:cNvPr>
              <p:cNvSpPr/>
              <p:nvPr/>
            </p:nvSpPr>
            <p:spPr>
              <a:xfrm>
                <a:off x="3394829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6FFC800-3986-E49F-CDA5-96A6409551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829" y="4531585"/>
                <a:ext cx="493776" cy="4952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D35DD2BA-4B2D-5AEA-ED85-D19C6EF5A056}"/>
                  </a:ext>
                </a:extLst>
              </p:cNvPr>
              <p:cNvSpPr/>
              <p:nvPr/>
            </p:nvSpPr>
            <p:spPr>
              <a:xfrm>
                <a:off x="3888605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D35DD2BA-4B2D-5AEA-ED85-D19C6EF5A0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605" y="4531585"/>
                <a:ext cx="493776" cy="4952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4286CC2-E4E8-A750-0118-9809102FCBB4}"/>
                  </a:ext>
                </a:extLst>
              </p:cNvPr>
              <p:cNvSpPr/>
              <p:nvPr/>
            </p:nvSpPr>
            <p:spPr>
              <a:xfrm>
                <a:off x="4382381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4286CC2-E4E8-A750-0118-9809102FCB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381" y="4531585"/>
                <a:ext cx="493776" cy="4952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A317225-30C6-B944-E6F5-E2B9F57E2B5E}"/>
                  </a:ext>
                </a:extLst>
              </p:cNvPr>
              <p:cNvSpPr/>
              <p:nvPr/>
            </p:nvSpPr>
            <p:spPr>
              <a:xfrm>
                <a:off x="4876157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A317225-30C6-B944-E6F5-E2B9F57E2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157" y="4531585"/>
                <a:ext cx="493776" cy="4952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8E2FD1D-EF49-2A7C-116E-FA3FEA9156DD}"/>
                  </a:ext>
                </a:extLst>
              </p:cNvPr>
              <p:cNvSpPr/>
              <p:nvPr/>
            </p:nvSpPr>
            <p:spPr>
              <a:xfrm>
                <a:off x="5369933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8E2FD1D-EF49-2A7C-116E-FA3FEA9156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9933" y="4531585"/>
                <a:ext cx="493776" cy="4952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170E74D4-B89B-7973-880E-C5D2D394D378}"/>
                  </a:ext>
                </a:extLst>
              </p:cNvPr>
              <p:cNvSpPr/>
              <p:nvPr/>
            </p:nvSpPr>
            <p:spPr>
              <a:xfrm>
                <a:off x="5863709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170E74D4-B89B-7973-880E-C5D2D394D3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709" y="4531585"/>
                <a:ext cx="493776" cy="4952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3245E64-671D-6FC2-AD73-1E05D883F089}"/>
                  </a:ext>
                </a:extLst>
              </p:cNvPr>
              <p:cNvSpPr/>
              <p:nvPr/>
            </p:nvSpPr>
            <p:spPr>
              <a:xfrm>
                <a:off x="6357485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3245E64-671D-6FC2-AD73-1E05D883F0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485" y="4531585"/>
                <a:ext cx="493776" cy="4952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D0368E8-59CF-50CC-1639-873A82006B3E}"/>
                  </a:ext>
                </a:extLst>
              </p:cNvPr>
              <p:cNvSpPr/>
              <p:nvPr/>
            </p:nvSpPr>
            <p:spPr>
              <a:xfrm>
                <a:off x="6851261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D0368E8-59CF-50CC-1639-873A82006B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261" y="4531585"/>
                <a:ext cx="493776" cy="4952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9588C83-E596-2485-C5DB-26259D7EE4E1}"/>
                  </a:ext>
                </a:extLst>
              </p:cNvPr>
              <p:cNvSpPr txBox="1"/>
              <p:nvPr/>
            </p:nvSpPr>
            <p:spPr>
              <a:xfrm>
                <a:off x="6131049" y="5143442"/>
                <a:ext cx="59068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dirty="0"/>
                  <a:t>local openings for each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with respect to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dirty="0"/>
                  <a:t> and CRS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9588C83-E596-2485-C5DB-26259D7EE4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049" y="5143442"/>
                <a:ext cx="5906873" cy="400110"/>
              </a:xfrm>
              <a:prstGeom prst="rect">
                <a:avLst/>
              </a:prstGeom>
              <a:blipFill>
                <a:blip r:embed="rId13"/>
                <a:stretch>
                  <a:fillRect l="-103" t="-9231" r="-103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BF7B7AC-F8A0-0FD4-1042-E2DD67D17DF3}"/>
                  </a:ext>
                </a:extLst>
              </p:cNvPr>
              <p:cNvSpPr txBox="1"/>
              <p:nvPr/>
            </p:nvSpPr>
            <p:spPr>
              <a:xfrm>
                <a:off x="203200" y="5629277"/>
                <a:ext cx="8802153" cy="1256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Binding: </a:t>
                </a:r>
                <a:r>
                  <a:rPr lang="en-US" sz="2400" dirty="0"/>
                  <a:t>can only open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400" dirty="0"/>
                  <a:t> to single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sz="2400" dirty="0"/>
                  <a:t> at each index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400" b="1" dirty="0"/>
                  <a:t>Hiding: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pseudorandom given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400" dirty="0"/>
              </a:p>
              <a:p>
                <a:r>
                  <a:rPr lang="en-US" sz="2400" b="1" dirty="0"/>
                  <a:t>Succinctness: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poly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func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BF7B7AC-F8A0-0FD4-1042-E2DD67D17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00" y="5629277"/>
                <a:ext cx="8802153" cy="1256498"/>
              </a:xfrm>
              <a:prstGeom prst="rect">
                <a:avLst/>
              </a:prstGeom>
              <a:blipFill>
                <a:blip r:embed="rId14"/>
                <a:stretch>
                  <a:fillRect l="-1039" t="-3865" b="-9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C43E66-CCF4-1558-6648-AEB603353BAA}"/>
                  </a:ext>
                </a:extLst>
              </p:cNvPr>
              <p:cNvSpPr txBox="1"/>
              <p:nvPr/>
            </p:nvSpPr>
            <p:spPr>
              <a:xfrm>
                <a:off x="3411333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C43E66-CCF4-1558-6648-AEB603353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333" y="3102019"/>
                <a:ext cx="466089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80C694-8475-7134-FD92-8C507AAAF7A9}"/>
                  </a:ext>
                </a:extLst>
              </p:cNvPr>
              <p:cNvSpPr txBox="1"/>
              <p:nvPr/>
            </p:nvSpPr>
            <p:spPr>
              <a:xfrm>
                <a:off x="2917557" y="3102019"/>
                <a:ext cx="4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80C694-8475-7134-FD92-8C507AAAF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557" y="3102019"/>
                <a:ext cx="460767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BC4FDED-8103-9C91-B16A-E8EDEC851700}"/>
                  </a:ext>
                </a:extLst>
              </p:cNvPr>
              <p:cNvSpPr txBox="1"/>
              <p:nvPr/>
            </p:nvSpPr>
            <p:spPr>
              <a:xfrm>
                <a:off x="3905109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BC4FDED-8103-9C91-B16A-E8EDEC851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109" y="3102019"/>
                <a:ext cx="466089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C98A60-1DC0-1AF9-3E33-090B7DE0DB8C}"/>
                  </a:ext>
                </a:extLst>
              </p:cNvPr>
              <p:cNvSpPr txBox="1"/>
              <p:nvPr/>
            </p:nvSpPr>
            <p:spPr>
              <a:xfrm>
                <a:off x="4398885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C98A60-1DC0-1AF9-3E33-090B7DE0DB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885" y="3102019"/>
                <a:ext cx="466089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836DCF-8E3F-8EB1-7043-30B4A1E0914C}"/>
                  </a:ext>
                </a:extLst>
              </p:cNvPr>
              <p:cNvSpPr txBox="1"/>
              <p:nvPr/>
            </p:nvSpPr>
            <p:spPr>
              <a:xfrm>
                <a:off x="4893920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836DCF-8E3F-8EB1-7043-30B4A1E091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920" y="3102019"/>
                <a:ext cx="466089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DF4CA0-1A33-B58C-17A4-9C40BA4985FE}"/>
                  </a:ext>
                </a:extLst>
              </p:cNvPr>
              <p:cNvSpPr txBox="1"/>
              <p:nvPr/>
            </p:nvSpPr>
            <p:spPr>
              <a:xfrm>
                <a:off x="5383776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DF4CA0-1A33-B58C-17A4-9C40BA498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776" y="3102019"/>
                <a:ext cx="466089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3B0685-705A-2D76-A3C6-E62069F07198}"/>
                  </a:ext>
                </a:extLst>
              </p:cNvPr>
              <p:cNvSpPr txBox="1"/>
              <p:nvPr/>
            </p:nvSpPr>
            <p:spPr>
              <a:xfrm>
                <a:off x="5877552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3B0685-705A-2D76-A3C6-E62069F07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552" y="3102019"/>
                <a:ext cx="466089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E1147FA-2F79-DB2B-75AC-AAC9F91E89E4}"/>
                  </a:ext>
                </a:extLst>
              </p:cNvPr>
              <p:cNvSpPr txBox="1"/>
              <p:nvPr/>
            </p:nvSpPr>
            <p:spPr>
              <a:xfrm>
                <a:off x="6367527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E1147FA-2F79-DB2B-75AC-AAC9F91E8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527" y="3102019"/>
                <a:ext cx="466089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6C0798B-1EC9-9C94-8D19-BD267DE716D5}"/>
                  </a:ext>
                </a:extLst>
              </p:cNvPr>
              <p:cNvSpPr txBox="1"/>
              <p:nvPr/>
            </p:nvSpPr>
            <p:spPr>
              <a:xfrm>
                <a:off x="6861303" y="3102019"/>
                <a:ext cx="4612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6C0798B-1EC9-9C94-8D19-BD267DE71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03" y="3102019"/>
                <a:ext cx="461280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11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3" grpId="0"/>
      <p:bldP spid="4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Dual-Mode Hidden-Bits Generators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33E6F3-B943-F824-3A37-C5111084EA4B}"/>
              </a:ext>
            </a:extLst>
          </p:cNvPr>
          <p:cNvSpPr txBox="1"/>
          <p:nvPr/>
        </p:nvSpPr>
        <p:spPr>
          <a:xfrm>
            <a:off x="203200" y="1495425"/>
            <a:ext cx="4681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Hidden-bits generator </a:t>
            </a:r>
            <a:r>
              <a:rPr lang="en-US" sz="2000" dirty="0"/>
              <a:t>[FLS90, QRW19]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25A22E-03CE-8C51-DF8F-838005A1E9DC}"/>
              </a:ext>
            </a:extLst>
          </p:cNvPr>
          <p:cNvSpPr txBox="1"/>
          <p:nvPr/>
        </p:nvSpPr>
        <p:spPr>
          <a:xfrm>
            <a:off x="203200" y="1957090"/>
            <a:ext cx="11571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Used to compile (information-theoretic) NIZK in the hidden-bits model to NIZK in CRS model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4B893C-8FA9-5087-991D-FBE6B3FB9BA5}"/>
              </a:ext>
            </a:extLst>
          </p:cNvPr>
          <p:cNvSpPr/>
          <p:nvPr/>
        </p:nvSpPr>
        <p:spPr>
          <a:xfrm>
            <a:off x="3513910" y="2525908"/>
            <a:ext cx="5164180" cy="5333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common reference string (CRS)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97B6C2F-346E-7E90-A8DE-E33AD3FD48DC}"/>
              </a:ext>
            </a:extLst>
          </p:cNvPr>
          <p:cNvCxnSpPr>
            <a:cxnSpLocks/>
          </p:cNvCxnSpPr>
          <p:nvPr/>
        </p:nvCxnSpPr>
        <p:spPr>
          <a:xfrm>
            <a:off x="1905000" y="3679988"/>
            <a:ext cx="752475" cy="0"/>
          </a:xfrm>
          <a:prstGeom prst="straightConnector1">
            <a:avLst/>
          </a:prstGeom>
          <a:ln w="762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C76A621-D883-9581-850B-2406459BA795}"/>
              </a:ext>
            </a:extLst>
          </p:cNvPr>
          <p:cNvSpPr/>
          <p:nvPr/>
        </p:nvSpPr>
        <p:spPr>
          <a:xfrm>
            <a:off x="2901053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0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54AEA20-774A-5D84-204B-00D34FE1D1BE}"/>
              </a:ext>
            </a:extLst>
          </p:cNvPr>
          <p:cNvSpPr/>
          <p:nvPr/>
        </p:nvSpPr>
        <p:spPr>
          <a:xfrm>
            <a:off x="3394829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FCF876B-0E1D-2D70-6830-76C8674330BA}"/>
              </a:ext>
            </a:extLst>
          </p:cNvPr>
          <p:cNvSpPr/>
          <p:nvPr/>
        </p:nvSpPr>
        <p:spPr>
          <a:xfrm>
            <a:off x="3888605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0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1268635-D259-7831-AB6A-AE6B64424CC7}"/>
              </a:ext>
            </a:extLst>
          </p:cNvPr>
          <p:cNvSpPr/>
          <p:nvPr/>
        </p:nvSpPr>
        <p:spPr>
          <a:xfrm>
            <a:off x="4382381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0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7D25EE8-F63A-C054-C02F-18DBC414E8BA}"/>
              </a:ext>
            </a:extLst>
          </p:cNvPr>
          <p:cNvSpPr/>
          <p:nvPr/>
        </p:nvSpPr>
        <p:spPr>
          <a:xfrm>
            <a:off x="4876157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9059F56-FB64-108A-B904-DF226B86B793}"/>
              </a:ext>
            </a:extLst>
          </p:cNvPr>
          <p:cNvSpPr/>
          <p:nvPr/>
        </p:nvSpPr>
        <p:spPr>
          <a:xfrm>
            <a:off x="5369933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0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D8BD513-6863-0B4B-4EDF-1C43F02FE1D3}"/>
              </a:ext>
            </a:extLst>
          </p:cNvPr>
          <p:cNvSpPr/>
          <p:nvPr/>
        </p:nvSpPr>
        <p:spPr>
          <a:xfrm>
            <a:off x="5863709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90E7EA0-480F-6C38-2A33-E9CDA47CBAF6}"/>
              </a:ext>
            </a:extLst>
          </p:cNvPr>
          <p:cNvSpPr/>
          <p:nvPr/>
        </p:nvSpPr>
        <p:spPr>
          <a:xfrm>
            <a:off x="6357485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838236D-3FBE-5A4E-87FB-C6226899DF54}"/>
              </a:ext>
            </a:extLst>
          </p:cNvPr>
          <p:cNvSpPr/>
          <p:nvPr/>
        </p:nvSpPr>
        <p:spPr>
          <a:xfrm>
            <a:off x="6851261" y="3432338"/>
            <a:ext cx="493776" cy="495298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1</a:t>
            </a:r>
            <a:endParaRPr lang="en-US" sz="2000" b="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12F1FAA-3F16-508A-DD54-41ABB849C185}"/>
                  </a:ext>
                </a:extLst>
              </p:cNvPr>
              <p:cNvSpPr/>
              <p:nvPr/>
            </p:nvSpPr>
            <p:spPr>
              <a:xfrm>
                <a:off x="2901053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12F1FAA-3F16-508A-DD54-41ABB849C1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053" y="4531585"/>
                <a:ext cx="493776" cy="4952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6FFC800-3986-E49F-CDA5-96A6409551E9}"/>
                  </a:ext>
                </a:extLst>
              </p:cNvPr>
              <p:cNvSpPr/>
              <p:nvPr/>
            </p:nvSpPr>
            <p:spPr>
              <a:xfrm>
                <a:off x="3394829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46FFC800-3986-E49F-CDA5-96A6409551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829" y="4531585"/>
                <a:ext cx="493776" cy="4952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D35DD2BA-4B2D-5AEA-ED85-D19C6EF5A056}"/>
                  </a:ext>
                </a:extLst>
              </p:cNvPr>
              <p:cNvSpPr/>
              <p:nvPr/>
            </p:nvSpPr>
            <p:spPr>
              <a:xfrm>
                <a:off x="3888605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D35DD2BA-4B2D-5AEA-ED85-D19C6EF5A0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605" y="4531585"/>
                <a:ext cx="493776" cy="4952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4286CC2-E4E8-A750-0118-9809102FCBB4}"/>
                  </a:ext>
                </a:extLst>
              </p:cNvPr>
              <p:cNvSpPr/>
              <p:nvPr/>
            </p:nvSpPr>
            <p:spPr>
              <a:xfrm>
                <a:off x="4382381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4286CC2-E4E8-A750-0118-9809102FCB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381" y="4531585"/>
                <a:ext cx="493776" cy="4952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A317225-30C6-B944-E6F5-E2B9F57E2B5E}"/>
                  </a:ext>
                </a:extLst>
              </p:cNvPr>
              <p:cNvSpPr/>
              <p:nvPr/>
            </p:nvSpPr>
            <p:spPr>
              <a:xfrm>
                <a:off x="4876157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A317225-30C6-B944-E6F5-E2B9F57E2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157" y="4531585"/>
                <a:ext cx="493776" cy="4952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8E2FD1D-EF49-2A7C-116E-FA3FEA9156DD}"/>
                  </a:ext>
                </a:extLst>
              </p:cNvPr>
              <p:cNvSpPr/>
              <p:nvPr/>
            </p:nvSpPr>
            <p:spPr>
              <a:xfrm>
                <a:off x="5369933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88E2FD1D-EF49-2A7C-116E-FA3FEA9156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9933" y="4531585"/>
                <a:ext cx="493776" cy="4952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170E74D4-B89B-7973-880E-C5D2D394D378}"/>
                  </a:ext>
                </a:extLst>
              </p:cNvPr>
              <p:cNvSpPr/>
              <p:nvPr/>
            </p:nvSpPr>
            <p:spPr>
              <a:xfrm>
                <a:off x="5863709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170E74D4-B89B-7973-880E-C5D2D394D3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709" y="4531585"/>
                <a:ext cx="493776" cy="4952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3245E64-671D-6FC2-AD73-1E05D883F089}"/>
                  </a:ext>
                </a:extLst>
              </p:cNvPr>
              <p:cNvSpPr/>
              <p:nvPr/>
            </p:nvSpPr>
            <p:spPr>
              <a:xfrm>
                <a:off x="6357485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3245E64-671D-6FC2-AD73-1E05D883F0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485" y="4531585"/>
                <a:ext cx="493776" cy="4952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D0368E8-59CF-50CC-1639-873A82006B3E}"/>
                  </a:ext>
                </a:extLst>
              </p:cNvPr>
              <p:cNvSpPr/>
              <p:nvPr/>
            </p:nvSpPr>
            <p:spPr>
              <a:xfrm>
                <a:off x="6851261" y="4531585"/>
                <a:ext cx="493776" cy="495298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D0368E8-59CF-50CC-1639-873A82006B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261" y="4531585"/>
                <a:ext cx="493776" cy="4952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BF7B7AC-F8A0-0FD4-1042-E2DD67D17DF3}"/>
                  </a:ext>
                </a:extLst>
              </p:cNvPr>
              <p:cNvSpPr txBox="1"/>
              <p:nvPr/>
            </p:nvSpPr>
            <p:spPr>
              <a:xfrm>
                <a:off x="203200" y="5629277"/>
                <a:ext cx="8802153" cy="1256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Binding: </a:t>
                </a:r>
                <a:r>
                  <a:rPr lang="en-US" sz="2400" dirty="0"/>
                  <a:t>can only open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400" dirty="0"/>
                  <a:t> to single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sz="2400" dirty="0"/>
                  <a:t> at each index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endParaRPr lang="en-US" sz="2400" dirty="0"/>
              </a:p>
              <a:p>
                <a:r>
                  <a:rPr lang="en-US" sz="2400" b="1" dirty="0"/>
                  <a:t>Hiding: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pseudorandom given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400" dirty="0"/>
              </a:p>
              <a:p>
                <a:r>
                  <a:rPr lang="en-US" sz="2400" b="1" dirty="0"/>
                  <a:t>Succinctness: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poly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func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BF7B7AC-F8A0-0FD4-1042-E2DD67D17D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00" y="5629277"/>
                <a:ext cx="8802153" cy="1256498"/>
              </a:xfrm>
              <a:prstGeom prst="rect">
                <a:avLst/>
              </a:prstGeom>
              <a:blipFill>
                <a:blip r:embed="rId13"/>
                <a:stretch>
                  <a:fillRect l="-1039" t="-3865" b="-9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D1AD2C81-C276-024C-DC51-F5DE99A50E8B}"/>
              </a:ext>
            </a:extLst>
          </p:cNvPr>
          <p:cNvSpPr/>
          <p:nvPr/>
        </p:nvSpPr>
        <p:spPr>
          <a:xfrm>
            <a:off x="203200" y="4328487"/>
            <a:ext cx="5166733" cy="1186670"/>
          </a:xfrm>
          <a:prstGeom prst="wedgeRoundRectCallout">
            <a:avLst>
              <a:gd name="adj1" fmla="val -13362"/>
              <a:gd name="adj2" fmla="val 65921"/>
              <a:gd name="adj3" fmla="val 16667"/>
            </a:avLst>
          </a:prstGeom>
          <a:solidFill>
            <a:srgbClr val="232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dirty="0"/>
              <a:t>Dual mode if CRS can be sampled to be either statistically binding or statistically hiding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F10037-C13A-F3AD-8533-17F587B020EC}"/>
                  </a:ext>
                </a:extLst>
              </p:cNvPr>
              <p:cNvSpPr txBox="1"/>
              <p:nvPr/>
            </p:nvSpPr>
            <p:spPr>
              <a:xfrm>
                <a:off x="4421221" y="4014916"/>
                <a:ext cx="761670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dirty="0"/>
                  <a:t>short commitment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dirty="0"/>
                  <a:t> determines a long pseudorandom string (length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000" dirty="0"/>
                  <a:t>)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F10037-C13A-F3AD-8533-17F587B02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221" y="4014916"/>
                <a:ext cx="7616701" cy="400110"/>
              </a:xfrm>
              <a:prstGeom prst="rect">
                <a:avLst/>
              </a:prstGeom>
              <a:blipFill>
                <a:blip r:embed="rId14"/>
                <a:stretch>
                  <a:fillRect t="-9231" r="-800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B87EB4B-0CFC-FA13-AAA9-08BB3CE84A1E}"/>
                  </a:ext>
                </a:extLst>
              </p:cNvPr>
              <p:cNvSpPr txBox="1"/>
              <p:nvPr/>
            </p:nvSpPr>
            <p:spPr>
              <a:xfrm>
                <a:off x="6100847" y="5143442"/>
                <a:ext cx="59370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dirty="0"/>
                  <a:t>local openings for each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with respect to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dirty="0"/>
                  <a:t> and CRS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B87EB4B-0CFC-FA13-AAA9-08BB3CE84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847" y="5143442"/>
                <a:ext cx="5937075" cy="400110"/>
              </a:xfrm>
              <a:prstGeom prst="rect">
                <a:avLst/>
              </a:prstGeom>
              <a:blipFill>
                <a:blip r:embed="rId15"/>
                <a:stretch>
                  <a:fillRect t="-9231" r="-1027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1916766-CDED-C5EC-BE71-0750D40D8A6D}"/>
                  </a:ext>
                </a:extLst>
              </p:cNvPr>
              <p:cNvSpPr/>
              <p:nvPr/>
            </p:nvSpPr>
            <p:spPr>
              <a:xfrm>
                <a:off x="647700" y="3432338"/>
                <a:ext cx="1028700" cy="495300"/>
              </a:xfrm>
              <a:prstGeom prst="roundRect">
                <a:avLst/>
              </a:prstGeom>
              <a:solidFill>
                <a:srgbClr val="232D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1916766-CDED-C5EC-BE71-0750D40D8A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3432338"/>
                <a:ext cx="1028700" cy="495300"/>
              </a:xfrm>
              <a:prstGeom prst="round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825BD0E-77A4-D266-0E29-30BCC4D4B674}"/>
                  </a:ext>
                </a:extLst>
              </p:cNvPr>
              <p:cNvSpPr txBox="1"/>
              <p:nvPr/>
            </p:nvSpPr>
            <p:spPr>
              <a:xfrm>
                <a:off x="3411333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825BD0E-77A4-D266-0E29-30BCC4D4B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333" y="3102019"/>
                <a:ext cx="466089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0B8BBF-C72E-273A-23A8-461B3FFD524B}"/>
                  </a:ext>
                </a:extLst>
              </p:cNvPr>
              <p:cNvSpPr txBox="1"/>
              <p:nvPr/>
            </p:nvSpPr>
            <p:spPr>
              <a:xfrm>
                <a:off x="2917557" y="3102019"/>
                <a:ext cx="4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0B8BBF-C72E-273A-23A8-461B3FFD5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557" y="3102019"/>
                <a:ext cx="460767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0C6FFC-4819-1D0C-011C-A153662CACDB}"/>
                  </a:ext>
                </a:extLst>
              </p:cNvPr>
              <p:cNvSpPr txBox="1"/>
              <p:nvPr/>
            </p:nvSpPr>
            <p:spPr>
              <a:xfrm>
                <a:off x="3905109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0C6FFC-4819-1D0C-011C-A153662CA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109" y="3102019"/>
                <a:ext cx="466089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27CECB-B0A1-B26F-A82D-F64954444DDD}"/>
                  </a:ext>
                </a:extLst>
              </p:cNvPr>
              <p:cNvSpPr txBox="1"/>
              <p:nvPr/>
            </p:nvSpPr>
            <p:spPr>
              <a:xfrm>
                <a:off x="4398885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27CECB-B0A1-B26F-A82D-F64954444D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885" y="3102019"/>
                <a:ext cx="466089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ADB777-92D8-DCD6-1CF3-327ACEDA9F2D}"/>
                  </a:ext>
                </a:extLst>
              </p:cNvPr>
              <p:cNvSpPr txBox="1"/>
              <p:nvPr/>
            </p:nvSpPr>
            <p:spPr>
              <a:xfrm>
                <a:off x="4893920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ADB777-92D8-DCD6-1CF3-327ACEDA9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920" y="3102019"/>
                <a:ext cx="466089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A135D05-9EE2-7574-3FDA-74992197637A}"/>
                  </a:ext>
                </a:extLst>
              </p:cNvPr>
              <p:cNvSpPr txBox="1"/>
              <p:nvPr/>
            </p:nvSpPr>
            <p:spPr>
              <a:xfrm>
                <a:off x="5383776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A135D05-9EE2-7574-3FDA-749921976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776" y="3102019"/>
                <a:ext cx="466089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8B4CA7B-0D1B-773A-2975-5689D2DACA06}"/>
                  </a:ext>
                </a:extLst>
              </p:cNvPr>
              <p:cNvSpPr txBox="1"/>
              <p:nvPr/>
            </p:nvSpPr>
            <p:spPr>
              <a:xfrm>
                <a:off x="5877552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8B4CA7B-0D1B-773A-2975-5689D2DAC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552" y="3102019"/>
                <a:ext cx="466089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ECD12CD-0E51-BAD0-461C-C7E260BE6AFF}"/>
                  </a:ext>
                </a:extLst>
              </p:cNvPr>
              <p:cNvSpPr txBox="1"/>
              <p:nvPr/>
            </p:nvSpPr>
            <p:spPr>
              <a:xfrm>
                <a:off x="6367527" y="3102019"/>
                <a:ext cx="466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ECD12CD-0E51-BAD0-461C-C7E260BE6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527" y="3102019"/>
                <a:ext cx="466089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4D86BA6-1F82-EA80-A984-AFF2B5807B2F}"/>
                  </a:ext>
                </a:extLst>
              </p:cNvPr>
              <p:cNvSpPr txBox="1"/>
              <p:nvPr/>
            </p:nvSpPr>
            <p:spPr>
              <a:xfrm>
                <a:off x="6861303" y="3102019"/>
                <a:ext cx="4612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4D86BA6-1F82-EA80-A984-AFF2B5807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03" y="3102019"/>
                <a:ext cx="461280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5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Dual-Mode Hidden-Bits Generators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FAC2FF-86C0-9C33-77EC-D2AC9BAC29B9}"/>
              </a:ext>
            </a:extLst>
          </p:cNvPr>
          <p:cNvSpPr txBox="1"/>
          <p:nvPr/>
        </p:nvSpPr>
        <p:spPr>
          <a:xfrm>
            <a:off x="203200" y="1465311"/>
            <a:ext cx="8293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Waters </a:t>
            </a:r>
            <a:r>
              <a:rPr lang="en-US" sz="2000" dirty="0"/>
              <a:t>[Wat24]</a:t>
            </a:r>
            <a:r>
              <a:rPr lang="en-US" sz="2400" dirty="0"/>
              <a:t> (dual-mode) hidden-bits generator from LWE: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4FF697-CC3B-4CE9-8B79-198A627DE48C}"/>
              </a:ext>
            </a:extLst>
          </p:cNvPr>
          <p:cNvSpPr/>
          <p:nvPr/>
        </p:nvSpPr>
        <p:spPr>
          <a:xfrm>
            <a:off x="4120834" y="2107316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1ABDAA-92C6-95E0-1B19-57FB9A9BC7E6}"/>
              </a:ext>
            </a:extLst>
          </p:cNvPr>
          <p:cNvSpPr/>
          <p:nvPr/>
        </p:nvSpPr>
        <p:spPr>
          <a:xfrm>
            <a:off x="4284958" y="2278003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C754344-7CE4-7A6C-8C2D-9084F1128B8F}"/>
                  </a:ext>
                </a:extLst>
              </p:cNvPr>
              <p:cNvSpPr/>
              <p:nvPr/>
            </p:nvSpPr>
            <p:spPr>
              <a:xfrm>
                <a:off x="4449082" y="2448689"/>
                <a:ext cx="2179481" cy="880969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C754344-7CE4-7A6C-8C2D-9084F1128B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082" y="2448689"/>
                <a:ext cx="2179481" cy="8809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C98906D7-DA91-347F-3715-F64757E7E73A}"/>
              </a:ext>
            </a:extLst>
          </p:cNvPr>
          <p:cNvSpPr txBox="1"/>
          <p:nvPr/>
        </p:nvSpPr>
        <p:spPr>
          <a:xfrm>
            <a:off x="490193" y="2424343"/>
            <a:ext cx="3409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common reference string: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203B2B4E-962D-0C99-C6A3-E72C46AB80B2}"/>
                  </a:ext>
                </a:extLst>
              </p:cNvPr>
              <p:cNvSpPr/>
              <p:nvPr/>
            </p:nvSpPr>
            <p:spPr>
              <a:xfrm>
                <a:off x="10417082" y="2214236"/>
                <a:ext cx="1068081" cy="1068081"/>
              </a:xfrm>
              <a:prstGeom prst="diamond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aux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203B2B4E-962D-0C99-C6A3-E72C46AB80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7082" y="2214236"/>
                <a:ext cx="1068081" cy="1068081"/>
              </a:xfrm>
              <a:prstGeom prst="diamond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93EF9AE-2F47-7751-2814-522D7970D271}"/>
                  </a:ext>
                </a:extLst>
              </p:cNvPr>
              <p:cNvSpPr txBox="1"/>
              <p:nvPr/>
            </p:nvSpPr>
            <p:spPr>
              <a:xfrm>
                <a:off x="490193" y="3708554"/>
                <a:ext cx="4068486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commitment is a vector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93EF9AE-2F47-7751-2814-522D7970D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3708554"/>
                <a:ext cx="4068486" cy="490199"/>
              </a:xfrm>
              <a:prstGeom prst="rect">
                <a:avLst/>
              </a:prstGeom>
              <a:blipFill>
                <a:blip r:embed="rId4"/>
                <a:stretch>
                  <a:fillRect l="-2246" t="-8642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0BA37F5-FF99-C401-0186-B27AF501709E}"/>
                  </a:ext>
                </a:extLst>
              </p:cNvPr>
              <p:cNvSpPr txBox="1"/>
              <p:nvPr/>
            </p:nvSpPr>
            <p:spPr>
              <a:xfrm>
                <a:off x="490193" y="4226866"/>
                <a:ext cx="925779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openings are low-norm vectors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400" b="1" dirty="0"/>
                  <a:t>   </a:t>
                </a:r>
                <a:r>
                  <a:rPr lang="en-US" sz="2400" dirty="0"/>
                  <a:t>(sampled using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aux</m:t>
                    </m:r>
                  </m:oMath>
                </a14:m>
                <a:r>
                  <a:rPr lang="en-US" sz="2400" dirty="0"/>
                  <a:t>)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0BA37F5-FF99-C401-0186-B27AF501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4226866"/>
                <a:ext cx="9257791" cy="461665"/>
              </a:xfrm>
              <a:prstGeom prst="rect">
                <a:avLst/>
              </a:prstGeom>
              <a:blipFill>
                <a:blip r:embed="rId5"/>
                <a:stretch>
                  <a:fillRect l="-98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EAC0984-DA4B-8511-7A91-EC399DF832F3}"/>
                  </a:ext>
                </a:extLst>
              </p:cNvPr>
              <p:cNvSpPr/>
              <p:nvPr/>
            </p:nvSpPr>
            <p:spPr>
              <a:xfrm>
                <a:off x="7399724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EAC0984-DA4B-8511-7A91-EC399DF832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724" y="2166897"/>
                <a:ext cx="307362" cy="1162761"/>
              </a:xfrm>
              <a:prstGeom prst="rect">
                <a:avLst/>
              </a:prstGeom>
              <a:blipFill>
                <a:blip r:embed="rId7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702A8CC-98D0-380B-3089-7AC35F37E149}"/>
                  </a:ext>
                </a:extLst>
              </p:cNvPr>
              <p:cNvSpPr/>
              <p:nvPr/>
            </p:nvSpPr>
            <p:spPr>
              <a:xfrm>
                <a:off x="7830418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702A8CC-98D0-380B-3089-7AC35F37E1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418" y="2166897"/>
                <a:ext cx="307362" cy="1162761"/>
              </a:xfrm>
              <a:prstGeom prst="rect">
                <a:avLst/>
              </a:prstGeom>
              <a:blipFill>
                <a:blip r:embed="rId8"/>
                <a:stretch>
                  <a:fillRect l="-2000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D060E46-DAFC-DF4E-5AAF-BCED370107D9}"/>
                  </a:ext>
                </a:extLst>
              </p:cNvPr>
              <p:cNvSpPr/>
              <p:nvPr/>
            </p:nvSpPr>
            <p:spPr>
              <a:xfrm>
                <a:off x="9123750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D060E46-DAFC-DF4E-5AAF-BCED370107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3750" y="2166897"/>
                <a:ext cx="307362" cy="1162761"/>
              </a:xfrm>
              <a:prstGeom prst="rect">
                <a:avLst/>
              </a:prstGeom>
              <a:blipFill>
                <a:blip r:embed="rId9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313597F-DE51-B38F-1DD1-EE7EFDB73A48}"/>
                  </a:ext>
                </a:extLst>
              </p:cNvPr>
              <p:cNvSpPr txBox="1"/>
              <p:nvPr/>
            </p:nvSpPr>
            <p:spPr>
              <a:xfrm>
                <a:off x="8261112" y="2364544"/>
                <a:ext cx="73930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313597F-DE51-B38F-1DD1-EE7EFDB73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112" y="2364544"/>
                <a:ext cx="739305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1C4388-7B82-91F5-2CCD-E2C306971D85}"/>
                  </a:ext>
                </a:extLst>
              </p:cNvPr>
              <p:cNvSpPr txBox="1"/>
              <p:nvPr/>
            </p:nvSpPr>
            <p:spPr>
              <a:xfrm>
                <a:off x="490193" y="4711963"/>
                <a:ext cx="6685292" cy="510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hidden bits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⌉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1C4388-7B82-91F5-2CCD-E2C306971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4711963"/>
                <a:ext cx="6685292" cy="510140"/>
              </a:xfrm>
              <a:prstGeom prst="rect">
                <a:avLst/>
              </a:prstGeom>
              <a:blipFill>
                <a:blip r:embed="rId11"/>
                <a:stretch>
                  <a:fillRect l="-1367" t="-3571" b="-22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9FC05E-05D2-1A8F-2D3F-C629D51F3A29}"/>
                  </a:ext>
                </a:extLst>
              </p:cNvPr>
              <p:cNvSpPr txBox="1"/>
              <p:nvPr/>
            </p:nvSpPr>
            <p:spPr>
              <a:xfrm>
                <a:off x="465544" y="5386592"/>
                <a:ext cx="1147153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Observe: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aux</m:t>
                    </m:r>
                  </m:oMath>
                </a14:m>
                <a:r>
                  <a:rPr lang="en-US" sz="2400" dirty="0"/>
                  <a:t> is used to solve the shifted multi-preimage sampling problem with respect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 and targets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9FC05E-05D2-1A8F-2D3F-C629D51F3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44" y="5386592"/>
                <a:ext cx="11471531" cy="830997"/>
              </a:xfrm>
              <a:prstGeom prst="rect">
                <a:avLst/>
              </a:prstGeom>
              <a:blipFill>
                <a:blip r:embed="rId12"/>
                <a:stretch>
                  <a:fillRect l="-797" t="-5882" r="-850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3DB4EE-126A-364C-7509-0F248703E776}"/>
                  </a:ext>
                </a:extLst>
              </p:cNvPr>
              <p:cNvSpPr txBox="1"/>
              <p:nvPr/>
            </p:nvSpPr>
            <p:spPr>
              <a:xfrm>
                <a:off x="465545" y="6347631"/>
                <a:ext cx="107016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Solution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3DB4EE-126A-364C-7509-0F248703E7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45" y="6347631"/>
                <a:ext cx="10701682" cy="461665"/>
              </a:xfrm>
              <a:prstGeom prst="rect">
                <a:avLst/>
              </a:prstGeom>
              <a:blipFill>
                <a:blip r:embed="rId13"/>
                <a:stretch>
                  <a:fillRect l="-85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D67BA2-E8BE-FF22-D1C2-3AEFD84FFB8B}"/>
                  </a:ext>
                </a:extLst>
              </p:cNvPr>
              <p:cNvSpPr txBox="1"/>
              <p:nvPr/>
            </p:nvSpPr>
            <p:spPr>
              <a:xfrm>
                <a:off x="9277431" y="3430056"/>
                <a:ext cx="29614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: length of hidden-bits string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D67BA2-E8BE-FF22-D1C2-3AEFD84FFB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431" y="3430056"/>
                <a:ext cx="2961452" cy="369332"/>
              </a:xfrm>
              <a:prstGeom prst="rect">
                <a:avLst/>
              </a:prstGeom>
              <a:blipFill>
                <a:blip r:embed="rId14"/>
                <a:stretch>
                  <a:fillRect t="-10000" r="-123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538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Dual-Mode Hidden-Bits Generators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FAC2FF-86C0-9C33-77EC-D2AC9BAC29B9}"/>
              </a:ext>
            </a:extLst>
          </p:cNvPr>
          <p:cNvSpPr txBox="1"/>
          <p:nvPr/>
        </p:nvSpPr>
        <p:spPr>
          <a:xfrm>
            <a:off x="203200" y="1465311"/>
            <a:ext cx="6232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Our dual-mode hidden-bits generator from LWE: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4FF697-CC3B-4CE9-8B79-198A627DE48C}"/>
              </a:ext>
            </a:extLst>
          </p:cNvPr>
          <p:cNvSpPr/>
          <p:nvPr/>
        </p:nvSpPr>
        <p:spPr>
          <a:xfrm>
            <a:off x="4120834" y="2107316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1ABDAA-92C6-95E0-1B19-57FB9A9BC7E6}"/>
              </a:ext>
            </a:extLst>
          </p:cNvPr>
          <p:cNvSpPr/>
          <p:nvPr/>
        </p:nvSpPr>
        <p:spPr>
          <a:xfrm>
            <a:off x="4284958" y="2278003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C754344-7CE4-7A6C-8C2D-9084F1128B8F}"/>
                  </a:ext>
                </a:extLst>
              </p:cNvPr>
              <p:cNvSpPr/>
              <p:nvPr/>
            </p:nvSpPr>
            <p:spPr>
              <a:xfrm>
                <a:off x="4449082" y="2448689"/>
                <a:ext cx="2179481" cy="880969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C754344-7CE4-7A6C-8C2D-9084F1128B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082" y="2448689"/>
                <a:ext cx="2179481" cy="8809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C98906D7-DA91-347F-3715-F64757E7E73A}"/>
              </a:ext>
            </a:extLst>
          </p:cNvPr>
          <p:cNvSpPr txBox="1"/>
          <p:nvPr/>
        </p:nvSpPr>
        <p:spPr>
          <a:xfrm>
            <a:off x="490193" y="2424343"/>
            <a:ext cx="3409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common reference string: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23C63F0-18CB-19A6-34B4-F05A2DC5CEE5}"/>
                  </a:ext>
                </a:extLst>
              </p:cNvPr>
              <p:cNvSpPr/>
              <p:nvPr/>
            </p:nvSpPr>
            <p:spPr>
              <a:xfrm>
                <a:off x="7399724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23C63F0-18CB-19A6-34B4-F05A2DC5CE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724" y="2166897"/>
                <a:ext cx="307362" cy="1162761"/>
              </a:xfrm>
              <a:prstGeom prst="rect">
                <a:avLst/>
              </a:prstGeom>
              <a:blipFill>
                <a:blip r:embed="rId3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097C1A3-5F07-3A0F-AFD6-DFAEB780D8D6}"/>
                  </a:ext>
                </a:extLst>
              </p:cNvPr>
              <p:cNvSpPr/>
              <p:nvPr/>
            </p:nvSpPr>
            <p:spPr>
              <a:xfrm>
                <a:off x="7830418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097C1A3-5F07-3A0F-AFD6-DFAEB780D8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418" y="2166897"/>
                <a:ext cx="307362" cy="1162761"/>
              </a:xfrm>
              <a:prstGeom prst="rect">
                <a:avLst/>
              </a:prstGeom>
              <a:blipFill>
                <a:blip r:embed="rId4"/>
                <a:stretch>
                  <a:fillRect l="-2000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3B872D6-7078-33BD-71EE-5C1228AB9AB4}"/>
                  </a:ext>
                </a:extLst>
              </p:cNvPr>
              <p:cNvSpPr/>
              <p:nvPr/>
            </p:nvSpPr>
            <p:spPr>
              <a:xfrm>
                <a:off x="9123750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3B872D6-7078-33BD-71EE-5C1228AB9A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3750" y="2166897"/>
                <a:ext cx="307362" cy="1162761"/>
              </a:xfrm>
              <a:prstGeom prst="rect">
                <a:avLst/>
              </a:prstGeom>
              <a:blipFill>
                <a:blip r:embed="rId5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55E920C-A933-7EBD-D7E1-3F575153320F}"/>
                  </a:ext>
                </a:extLst>
              </p:cNvPr>
              <p:cNvSpPr txBox="1"/>
              <p:nvPr/>
            </p:nvSpPr>
            <p:spPr>
              <a:xfrm>
                <a:off x="8261112" y="2364544"/>
                <a:ext cx="73930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55E920C-A933-7EBD-D7E1-3F5751533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112" y="2364544"/>
                <a:ext cx="739305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203B2B4E-962D-0C99-C6A3-E72C46AB80B2}"/>
                  </a:ext>
                </a:extLst>
              </p:cNvPr>
              <p:cNvSpPr/>
              <p:nvPr/>
            </p:nvSpPr>
            <p:spPr>
              <a:xfrm>
                <a:off x="10417082" y="2214236"/>
                <a:ext cx="1068081" cy="1068081"/>
              </a:xfrm>
              <a:prstGeom prst="diamond">
                <a:avLst/>
              </a:prstGeom>
              <a:solidFill>
                <a:srgbClr val="232D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td</m:t>
                      </m:r>
                    </m:oMath>
                  </m:oMathPara>
                </a14:m>
                <a:endParaRPr lang="en-US" sz="2000" b="0" dirty="0">
                  <a:solidFill>
                    <a:schemeClr val="accent3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203B2B4E-962D-0C99-C6A3-E72C46AB80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7082" y="2214236"/>
                <a:ext cx="1068081" cy="1068081"/>
              </a:xfrm>
              <a:prstGeom prst="diamond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93EF9AE-2F47-7751-2814-522D7970D271}"/>
                  </a:ext>
                </a:extLst>
              </p:cNvPr>
              <p:cNvSpPr txBox="1"/>
              <p:nvPr/>
            </p:nvSpPr>
            <p:spPr>
              <a:xfrm>
                <a:off x="490193" y="3708554"/>
                <a:ext cx="4068486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commitment is a vector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93EF9AE-2F47-7751-2814-522D7970D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3708554"/>
                <a:ext cx="4068486" cy="490199"/>
              </a:xfrm>
              <a:prstGeom prst="rect">
                <a:avLst/>
              </a:prstGeom>
              <a:blipFill>
                <a:blip r:embed="rId8"/>
                <a:stretch>
                  <a:fillRect l="-2246" t="-8642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71C2B3A-04C2-B462-51BE-51E1175F2320}"/>
                  </a:ext>
                </a:extLst>
              </p:cNvPr>
              <p:cNvSpPr txBox="1"/>
              <p:nvPr/>
            </p:nvSpPr>
            <p:spPr>
              <a:xfrm>
                <a:off x="490193" y="4711963"/>
                <a:ext cx="6685292" cy="510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hidden bits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⌉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71C2B3A-04C2-B462-51BE-51E1175F2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4711963"/>
                <a:ext cx="6685292" cy="510140"/>
              </a:xfrm>
              <a:prstGeom prst="rect">
                <a:avLst/>
              </a:prstGeom>
              <a:blipFill>
                <a:blip r:embed="rId10"/>
                <a:stretch>
                  <a:fillRect l="-1367" t="-3571" b="-22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223A018-71B7-983D-DEDE-348A15156C58}"/>
                  </a:ext>
                </a:extLst>
              </p:cNvPr>
              <p:cNvSpPr txBox="1"/>
              <p:nvPr/>
            </p:nvSpPr>
            <p:spPr>
              <a:xfrm>
                <a:off x="895350" y="5329206"/>
                <a:ext cx="4110228" cy="489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binding mode: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223A018-71B7-983D-DEDE-348A1515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5329206"/>
                <a:ext cx="4110228" cy="489301"/>
              </a:xfrm>
              <a:prstGeom prst="rect">
                <a:avLst/>
              </a:prstGeom>
              <a:blipFill>
                <a:blip r:embed="rId11"/>
                <a:stretch>
                  <a:fillRect l="-2374" t="-5000" b="-2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BDEB7C-424A-26B0-D0D3-978BDF0ACDF7}"/>
                  </a:ext>
                </a:extLst>
              </p:cNvPr>
              <p:cNvSpPr txBox="1"/>
              <p:nvPr/>
            </p:nvSpPr>
            <p:spPr>
              <a:xfrm>
                <a:off x="895350" y="5841434"/>
                <a:ext cx="95217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essentially determined by CRS and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BDEB7C-424A-26B0-D0D3-978BDF0AC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5841434"/>
                <a:ext cx="9521732" cy="461665"/>
              </a:xfrm>
              <a:prstGeom prst="rect">
                <a:avLst/>
              </a:prstGeom>
              <a:blipFill>
                <a:blip r:embed="rId12"/>
                <a:stretch>
                  <a:fillRect l="-102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4DAE397-88FC-43AE-9C8E-ED380252B306}"/>
              </a:ext>
            </a:extLst>
          </p:cNvPr>
          <p:cNvSpPr txBox="1"/>
          <p:nvPr/>
        </p:nvSpPr>
        <p:spPr>
          <a:xfrm>
            <a:off x="7227779" y="5441324"/>
            <a:ext cx="4807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i="1" dirty="0"/>
              <a:t>essentially the same argument as in [Wat24]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932C7F-FA5C-368D-73F5-8DF00F7A18C8}"/>
                  </a:ext>
                </a:extLst>
              </p:cNvPr>
              <p:cNvSpPr txBox="1"/>
              <p:nvPr/>
            </p:nvSpPr>
            <p:spPr>
              <a:xfrm>
                <a:off x="1384846" y="6332134"/>
                <a:ext cx="1010625" cy="423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bSup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932C7F-FA5C-368D-73F5-8DF00F7A1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846" y="6332134"/>
                <a:ext cx="1010625" cy="423193"/>
              </a:xfrm>
              <a:prstGeom prst="rect">
                <a:avLst/>
              </a:prstGeom>
              <a:blipFill>
                <a:blip r:embed="rId1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F5DD11-679E-D00B-4F57-BC654946424F}"/>
                  </a:ext>
                </a:extLst>
              </p:cNvPr>
              <p:cNvSpPr txBox="1"/>
              <p:nvPr/>
            </p:nvSpPr>
            <p:spPr>
              <a:xfrm>
                <a:off x="1991219" y="6332134"/>
                <a:ext cx="2293739" cy="423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sup>
                      </m:sSubSup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8F5DD11-679E-D00B-4F57-BC65494642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219" y="6332134"/>
                <a:ext cx="2293739" cy="423193"/>
              </a:xfrm>
              <a:prstGeom prst="rect">
                <a:avLst/>
              </a:prstGeom>
              <a:blipFill>
                <a:blip r:embed="rId1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4A8F711-9FAB-3D97-F7C9-9F1751D141AA}"/>
                  </a:ext>
                </a:extLst>
              </p:cNvPr>
              <p:cNvSpPr txBox="1"/>
              <p:nvPr/>
            </p:nvSpPr>
            <p:spPr>
              <a:xfrm>
                <a:off x="3899652" y="6332134"/>
                <a:ext cx="3608731" cy="4231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≈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b="1" dirty="0"/>
                  <a:t>  </a:t>
                </a:r>
                <a:r>
                  <a:rPr lang="en-US" sz="2000" dirty="0"/>
                  <a:t>(since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is small)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4A8F711-9FAB-3D97-F7C9-9F1751D14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652" y="6332134"/>
                <a:ext cx="3608731" cy="423193"/>
              </a:xfrm>
              <a:prstGeom prst="rect">
                <a:avLst/>
              </a:prstGeom>
              <a:blipFill>
                <a:blip r:embed="rId16"/>
                <a:stretch>
                  <a:fillRect t="-2899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133DF6B-3DDE-E96A-97CA-B070001FCC2B}"/>
                  </a:ext>
                </a:extLst>
              </p:cNvPr>
              <p:cNvSpPr txBox="1"/>
              <p:nvPr/>
            </p:nvSpPr>
            <p:spPr>
              <a:xfrm>
                <a:off x="7505099" y="6355217"/>
                <a:ext cx="452970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dirty="0"/>
                  <a:t>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(from CRS) and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000" dirty="0"/>
                  <a:t> determine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133DF6B-3DDE-E96A-97CA-B070001FCC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099" y="6355217"/>
                <a:ext cx="4529702" cy="400110"/>
              </a:xfrm>
              <a:prstGeom prst="rect">
                <a:avLst/>
              </a:prstGeom>
              <a:blipFill>
                <a:blip r:embed="rId1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18F1D4-A0BE-0727-E9C1-99C48E243439}"/>
                  </a:ext>
                </a:extLst>
              </p:cNvPr>
              <p:cNvSpPr txBox="1"/>
              <p:nvPr/>
            </p:nvSpPr>
            <p:spPr>
              <a:xfrm>
                <a:off x="490193" y="4226866"/>
                <a:ext cx="115398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openings are low-norm vectors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200" dirty="0"/>
                  <a:t>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(via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0" dirty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200" dirty="0">
                    <a:solidFill>
                      <a:schemeClr val="accent3"/>
                    </a:solidFill>
                  </a:rPr>
                  <a:t> for shifted multi-preimage sampler)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18F1D4-A0BE-0727-E9C1-99C48E243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4226866"/>
                <a:ext cx="11539890" cy="461665"/>
              </a:xfrm>
              <a:prstGeom prst="rect">
                <a:avLst/>
              </a:prstGeom>
              <a:blipFill>
                <a:blip r:embed="rId18"/>
                <a:stretch>
                  <a:fillRect l="-7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5F37FF-C069-ED30-ABC5-CC68EF2F9D37}"/>
                  </a:ext>
                </a:extLst>
              </p:cNvPr>
              <p:cNvSpPr txBox="1"/>
              <p:nvPr/>
            </p:nvSpPr>
            <p:spPr>
              <a:xfrm>
                <a:off x="9277431" y="3430056"/>
                <a:ext cx="29614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: length of hidden-bits string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5F37FF-C069-ED30-ABC5-CC68EF2F9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431" y="3430056"/>
                <a:ext cx="2961452" cy="369332"/>
              </a:xfrm>
              <a:prstGeom prst="rect">
                <a:avLst/>
              </a:prstGeom>
              <a:blipFill>
                <a:blip r:embed="rId19"/>
                <a:stretch>
                  <a:fillRect t="-10000" r="-123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A262016-CB70-5434-A5F1-C452C0001D30}"/>
                  </a:ext>
                </a:extLst>
              </p:cNvPr>
              <p:cNvSpPr txBox="1"/>
              <p:nvPr/>
            </p:nvSpPr>
            <p:spPr>
              <a:xfrm>
                <a:off x="10353138" y="1726921"/>
                <a:ext cx="11959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aux</m:t>
                      </m:r>
                      <m:r>
                        <a:rPr lang="en-US" sz="2000" b="0" i="1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td</m:t>
                      </m:r>
                    </m:oMath>
                  </m:oMathPara>
                </a14:m>
                <a:endParaRPr lang="en-US" sz="2000" dirty="0">
                  <a:solidFill>
                    <a:srgbClr val="579D42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A262016-CB70-5434-A5F1-C452C0001D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3138" y="1726921"/>
                <a:ext cx="1195968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973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  <p:bldP spid="11" grpId="0"/>
      <p:bldP spid="1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68FC5-31CA-C66B-684E-D0669C1E8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06ECC-4C65-0E54-4FD8-C4C1F6AE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Dual-Mode Hidden-Bits Generators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F6DBEA-1C50-239F-84A4-0C1C64109F58}"/>
              </a:ext>
            </a:extLst>
          </p:cNvPr>
          <p:cNvSpPr txBox="1"/>
          <p:nvPr/>
        </p:nvSpPr>
        <p:spPr>
          <a:xfrm>
            <a:off x="203200" y="1465311"/>
            <a:ext cx="6232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Our dual-mode hidden-bits generator from LWE: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85923A-FC8C-EC74-E4D3-7B8827802023}"/>
              </a:ext>
            </a:extLst>
          </p:cNvPr>
          <p:cNvSpPr/>
          <p:nvPr/>
        </p:nvSpPr>
        <p:spPr>
          <a:xfrm>
            <a:off x="4120834" y="2107316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DCE5C2-8DE4-A54D-5BFB-9C74E06A2050}"/>
              </a:ext>
            </a:extLst>
          </p:cNvPr>
          <p:cNvSpPr/>
          <p:nvPr/>
        </p:nvSpPr>
        <p:spPr>
          <a:xfrm>
            <a:off x="4284958" y="2278003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4332747-9620-E2D5-6333-DCFE253BD13C}"/>
                  </a:ext>
                </a:extLst>
              </p:cNvPr>
              <p:cNvSpPr/>
              <p:nvPr/>
            </p:nvSpPr>
            <p:spPr>
              <a:xfrm>
                <a:off x="4449082" y="2448689"/>
                <a:ext cx="2179481" cy="880969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C754344-7CE4-7A6C-8C2D-9084F1128B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082" y="2448689"/>
                <a:ext cx="2179481" cy="8809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9830BFAE-17FF-BCC6-532E-402B4E112BA8}"/>
              </a:ext>
            </a:extLst>
          </p:cNvPr>
          <p:cNvSpPr txBox="1"/>
          <p:nvPr/>
        </p:nvSpPr>
        <p:spPr>
          <a:xfrm>
            <a:off x="490193" y="2424343"/>
            <a:ext cx="3409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common reference string: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6FE7A768-E55E-0072-A466-57F960201299}"/>
                  </a:ext>
                </a:extLst>
              </p:cNvPr>
              <p:cNvSpPr/>
              <p:nvPr/>
            </p:nvSpPr>
            <p:spPr>
              <a:xfrm>
                <a:off x="10417082" y="2214236"/>
                <a:ext cx="1068081" cy="1068081"/>
              </a:xfrm>
              <a:prstGeom prst="diamond">
                <a:avLst/>
              </a:prstGeom>
              <a:solidFill>
                <a:srgbClr val="232D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td</m:t>
                      </m:r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203B2B4E-962D-0C99-C6A3-E72C46AB80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7082" y="2214236"/>
                <a:ext cx="1068081" cy="1068081"/>
              </a:xfrm>
              <a:prstGeom prst="diamond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B6F0360-CAF0-B402-70D5-3D437E15B0AD}"/>
                  </a:ext>
                </a:extLst>
              </p:cNvPr>
              <p:cNvSpPr txBox="1"/>
              <p:nvPr/>
            </p:nvSpPr>
            <p:spPr>
              <a:xfrm>
                <a:off x="490193" y="3708554"/>
                <a:ext cx="4068486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commitment is a vector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B6F0360-CAF0-B402-70D5-3D437E15B0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3708554"/>
                <a:ext cx="4068486" cy="490199"/>
              </a:xfrm>
              <a:prstGeom prst="rect">
                <a:avLst/>
              </a:prstGeom>
              <a:blipFill>
                <a:blip r:embed="rId4"/>
                <a:stretch>
                  <a:fillRect l="-2246" t="-8642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5432E3E-D1DD-A3EB-5C89-CB09E45AFDA4}"/>
                  </a:ext>
                </a:extLst>
              </p:cNvPr>
              <p:cNvSpPr txBox="1"/>
              <p:nvPr/>
            </p:nvSpPr>
            <p:spPr>
              <a:xfrm>
                <a:off x="490193" y="4711963"/>
                <a:ext cx="6685292" cy="510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hidden bits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⌉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71C2B3A-04C2-B462-51BE-51E1175F2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4711963"/>
                <a:ext cx="6685292" cy="510140"/>
              </a:xfrm>
              <a:prstGeom prst="rect">
                <a:avLst/>
              </a:prstGeom>
              <a:blipFill>
                <a:blip r:embed="rId6"/>
                <a:stretch>
                  <a:fillRect l="-1367" t="-3571" b="-22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67FA1C-1504-FA89-5686-900DF6A967E5}"/>
                  </a:ext>
                </a:extLst>
              </p:cNvPr>
              <p:cNvSpPr txBox="1"/>
              <p:nvPr/>
            </p:nvSpPr>
            <p:spPr>
              <a:xfrm>
                <a:off x="895350" y="5329206"/>
                <a:ext cx="3023200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hiding mode: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223A018-71B7-983D-DEDE-348A1515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5329206"/>
                <a:ext cx="3023200" cy="490199"/>
              </a:xfrm>
              <a:prstGeom prst="rect">
                <a:avLst/>
              </a:prstGeom>
              <a:blipFill>
                <a:blip r:embed="rId7"/>
                <a:stretch>
                  <a:fillRect l="-3226" t="-8642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8CF750F-C9A7-379A-571A-7C487E53DE07}"/>
                  </a:ext>
                </a:extLst>
              </p:cNvPr>
              <p:cNvSpPr txBox="1"/>
              <p:nvPr/>
            </p:nvSpPr>
            <p:spPr>
              <a:xfrm>
                <a:off x="895350" y="5852106"/>
                <a:ext cx="10953750" cy="4901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distribution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</m:oMath>
                </a14:m>
                <a:r>
                  <a:rPr lang="en-US" sz="2400" dirty="0"/>
                  <a:t> is statistically close to sampling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5BDEB7C-424A-26B0-D0D3-978BDF0AC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5852106"/>
                <a:ext cx="10953750" cy="490199"/>
              </a:xfrm>
              <a:prstGeom prst="rect">
                <a:avLst/>
              </a:prstGeom>
              <a:blipFill>
                <a:blip r:embed="rId8"/>
                <a:stretch>
                  <a:fillRect l="-890" t="-8750" b="-2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295AEB-10D2-7FD6-B7B7-E68E7D7F4FAA}"/>
                  </a:ext>
                </a:extLst>
              </p:cNvPr>
              <p:cNvSpPr txBox="1"/>
              <p:nvPr/>
            </p:nvSpPr>
            <p:spPr>
              <a:xfrm>
                <a:off x="895350" y="6375006"/>
                <a:ext cx="10953750" cy="489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/>
                  <a:t>by leftover hash lemma (use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to extract entropy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), that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uniform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295AEB-10D2-7FD6-B7B7-E68E7D7F4F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6375006"/>
                <a:ext cx="10953750" cy="489301"/>
              </a:xfrm>
              <a:prstGeom prst="rect">
                <a:avLst/>
              </a:prstGeom>
              <a:blipFill>
                <a:blip r:embed="rId9"/>
                <a:stretch>
                  <a:fillRect l="-890" t="-5000" b="-2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01ED8CA-326F-DF7F-2F1D-3CC3B18A9E0E}"/>
                  </a:ext>
                </a:extLst>
              </p:cNvPr>
              <p:cNvSpPr/>
              <p:nvPr/>
            </p:nvSpPr>
            <p:spPr>
              <a:xfrm>
                <a:off x="7399724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B38DFF4-2404-2CC5-429B-2219BB3CF0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724" y="2166897"/>
                <a:ext cx="307362" cy="1162761"/>
              </a:xfrm>
              <a:prstGeom prst="rect">
                <a:avLst/>
              </a:prstGeom>
              <a:blipFill>
                <a:blip r:embed="rId10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63E907C-237D-2C2E-CAF5-DAFA6CC8DACA}"/>
                  </a:ext>
                </a:extLst>
              </p:cNvPr>
              <p:cNvSpPr/>
              <p:nvPr/>
            </p:nvSpPr>
            <p:spPr>
              <a:xfrm>
                <a:off x="7830418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9C5F117-9160-CD0E-D3C0-AFF05001DA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418" y="2166897"/>
                <a:ext cx="307362" cy="1162761"/>
              </a:xfrm>
              <a:prstGeom prst="rect">
                <a:avLst/>
              </a:prstGeom>
              <a:blipFill>
                <a:blip r:embed="rId11"/>
                <a:stretch>
                  <a:fillRect l="-2000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73298EC-53C7-5F70-5D2C-02BA9C20574F}"/>
                  </a:ext>
                </a:extLst>
              </p:cNvPr>
              <p:cNvSpPr/>
              <p:nvPr/>
            </p:nvSpPr>
            <p:spPr>
              <a:xfrm>
                <a:off x="9123750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67AB263E-2309-7692-C55F-00CD617F49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3750" y="2166897"/>
                <a:ext cx="307362" cy="1162761"/>
              </a:xfrm>
              <a:prstGeom prst="rect">
                <a:avLst/>
              </a:prstGeom>
              <a:blipFill>
                <a:blip r:embed="rId12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5ADE87-98FE-9BB3-BD5E-894B81EF8A38}"/>
                  </a:ext>
                </a:extLst>
              </p:cNvPr>
              <p:cNvSpPr txBox="1"/>
              <p:nvPr/>
            </p:nvSpPr>
            <p:spPr>
              <a:xfrm>
                <a:off x="8261112" y="2364544"/>
                <a:ext cx="73930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5B1806E-44FC-DBA1-CD92-EC3C4A1DB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112" y="2364544"/>
                <a:ext cx="739305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20C61E16-CDED-AB5E-B2A8-E94DC8AEE024}"/>
              </a:ext>
            </a:extLst>
          </p:cNvPr>
          <p:cNvSpPr txBox="1"/>
          <p:nvPr/>
        </p:nvSpPr>
        <p:spPr>
          <a:xfrm>
            <a:off x="8407782" y="5441324"/>
            <a:ext cx="3627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i="1" dirty="0"/>
              <a:t>different argument from [Wat24]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E06F07-8384-CEA0-6751-7ADB864526AF}"/>
                  </a:ext>
                </a:extLst>
              </p:cNvPr>
              <p:cNvSpPr txBox="1"/>
              <p:nvPr/>
            </p:nvSpPr>
            <p:spPr>
              <a:xfrm>
                <a:off x="490193" y="4226866"/>
                <a:ext cx="115398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openings are low-norm vectors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200" dirty="0"/>
                  <a:t>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(via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0" dirty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200" dirty="0">
                    <a:solidFill>
                      <a:schemeClr val="accent3"/>
                    </a:solidFill>
                  </a:rPr>
                  <a:t> for shifted multi-preimage sampler)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E06F07-8384-CEA0-6751-7ADB86452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4226866"/>
                <a:ext cx="11539890" cy="461665"/>
              </a:xfrm>
              <a:prstGeom prst="rect">
                <a:avLst/>
              </a:prstGeom>
              <a:blipFill>
                <a:blip r:embed="rId14"/>
                <a:stretch>
                  <a:fillRect l="-7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55B1FA-7B5A-9EBB-A485-6B9AFD68C767}"/>
                  </a:ext>
                </a:extLst>
              </p:cNvPr>
              <p:cNvSpPr txBox="1"/>
              <p:nvPr/>
            </p:nvSpPr>
            <p:spPr>
              <a:xfrm>
                <a:off x="9277431" y="3430056"/>
                <a:ext cx="29614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: length of hidden-bits string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55B1FA-7B5A-9EBB-A485-6B9AFD68C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431" y="3430056"/>
                <a:ext cx="2961452" cy="369332"/>
              </a:xfrm>
              <a:prstGeom prst="rect">
                <a:avLst/>
              </a:prstGeom>
              <a:blipFill>
                <a:blip r:embed="rId15"/>
                <a:stretch>
                  <a:fillRect t="-10000" r="-123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A00187-8F08-3161-48DE-83B9E69B87E6}"/>
                  </a:ext>
                </a:extLst>
              </p:cNvPr>
              <p:cNvSpPr txBox="1"/>
              <p:nvPr/>
            </p:nvSpPr>
            <p:spPr>
              <a:xfrm>
                <a:off x="10353138" y="1726921"/>
                <a:ext cx="11959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aux</m:t>
                      </m:r>
                      <m:r>
                        <a:rPr lang="en-US" sz="2000" b="0" i="1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td</m:t>
                      </m:r>
                    </m:oMath>
                  </m:oMathPara>
                </a14:m>
                <a:endParaRPr lang="en-US" sz="2000" dirty="0">
                  <a:solidFill>
                    <a:srgbClr val="579D42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A00187-8F08-3161-48DE-83B9E69B8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3138" y="1726921"/>
                <a:ext cx="1195968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Speech Bubble: Rectangle with Corners Rounded 18">
                <a:extLst>
                  <a:ext uri="{FF2B5EF4-FFF2-40B4-BE49-F238E27FC236}">
                    <a16:creationId xmlns:a16="http://schemas.microsoft.com/office/drawing/2014/main" id="{71E085F6-4E6A-67F4-C90E-267464321680}"/>
                  </a:ext>
                </a:extLst>
              </p:cNvPr>
              <p:cNvSpPr/>
              <p:nvPr/>
            </p:nvSpPr>
            <p:spPr>
              <a:xfrm>
                <a:off x="5798859" y="4205653"/>
                <a:ext cx="6286200" cy="1050711"/>
              </a:xfrm>
              <a:prstGeom prst="wedgeRoundRectCallout">
                <a:avLst>
                  <a:gd name="adj1" fmla="val 16356"/>
                  <a:gd name="adj2" fmla="val 67852"/>
                  <a:gd name="adj3" fmla="val 16667"/>
                </a:avLst>
              </a:prstGeom>
              <a:solidFill>
                <a:srgbClr val="232D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Argument in [Wat24] relied on noise smudging (and thus, super-polynomial modulus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2400" dirty="0"/>
                  <a:t>)</a:t>
                </a:r>
              </a:p>
            </p:txBody>
          </p:sp>
        </mc:Choice>
        <mc:Fallback xmlns="">
          <p:sp>
            <p:nvSpPr>
              <p:cNvPr id="19" name="Speech Bubble: Rectangle with Corners Rounded 18">
                <a:extLst>
                  <a:ext uri="{FF2B5EF4-FFF2-40B4-BE49-F238E27FC236}">
                    <a16:creationId xmlns:a16="http://schemas.microsoft.com/office/drawing/2014/main" id="{71E085F6-4E6A-67F4-C90E-2674643216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859" y="4205653"/>
                <a:ext cx="6286200" cy="1050711"/>
              </a:xfrm>
              <a:prstGeom prst="wedgeRoundRectCallout">
                <a:avLst>
                  <a:gd name="adj1" fmla="val 16356"/>
                  <a:gd name="adj2" fmla="val 67852"/>
                  <a:gd name="adj3" fmla="val 16667"/>
                </a:avLst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352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FCC339F-0EEC-0CA6-2838-74B9B9D011C2}"/>
                  </a:ext>
                </a:extLst>
              </p:cNvPr>
              <p:cNvSpPr txBox="1"/>
              <p:nvPr/>
            </p:nvSpPr>
            <p:spPr>
              <a:xfrm>
                <a:off x="895350" y="5329206"/>
                <a:ext cx="4110228" cy="489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binding mode: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FCC339F-0EEC-0CA6-2838-74B9B9D01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5329206"/>
                <a:ext cx="4110228" cy="489301"/>
              </a:xfrm>
              <a:prstGeom prst="rect">
                <a:avLst/>
              </a:prstGeom>
              <a:blipFill>
                <a:blip r:embed="rId2"/>
                <a:stretch>
                  <a:fillRect l="-2374" t="-5000" b="-2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Dual-Mode Hidden-Bits Generators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FAC2FF-86C0-9C33-77EC-D2AC9BAC29B9}"/>
              </a:ext>
            </a:extLst>
          </p:cNvPr>
          <p:cNvSpPr txBox="1"/>
          <p:nvPr/>
        </p:nvSpPr>
        <p:spPr>
          <a:xfrm>
            <a:off x="203200" y="1465311"/>
            <a:ext cx="6232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Our dual-mode hidden-bits generator from LWE: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4FF697-CC3B-4CE9-8B79-198A627DE48C}"/>
              </a:ext>
            </a:extLst>
          </p:cNvPr>
          <p:cNvSpPr/>
          <p:nvPr/>
        </p:nvSpPr>
        <p:spPr>
          <a:xfrm>
            <a:off x="4120834" y="2107316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1ABDAA-92C6-95E0-1B19-57FB9A9BC7E6}"/>
              </a:ext>
            </a:extLst>
          </p:cNvPr>
          <p:cNvSpPr/>
          <p:nvPr/>
        </p:nvSpPr>
        <p:spPr>
          <a:xfrm>
            <a:off x="4284958" y="2278003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C754344-7CE4-7A6C-8C2D-9084F1128B8F}"/>
                  </a:ext>
                </a:extLst>
              </p:cNvPr>
              <p:cNvSpPr/>
              <p:nvPr/>
            </p:nvSpPr>
            <p:spPr>
              <a:xfrm>
                <a:off x="4449082" y="2448689"/>
                <a:ext cx="2179481" cy="880969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C754344-7CE4-7A6C-8C2D-9084F1128B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082" y="2448689"/>
                <a:ext cx="2179481" cy="8809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C98906D7-DA91-347F-3715-F64757E7E73A}"/>
              </a:ext>
            </a:extLst>
          </p:cNvPr>
          <p:cNvSpPr txBox="1"/>
          <p:nvPr/>
        </p:nvSpPr>
        <p:spPr>
          <a:xfrm>
            <a:off x="490193" y="2424343"/>
            <a:ext cx="3409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common reference string: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203B2B4E-962D-0C99-C6A3-E72C46AB80B2}"/>
                  </a:ext>
                </a:extLst>
              </p:cNvPr>
              <p:cNvSpPr/>
              <p:nvPr/>
            </p:nvSpPr>
            <p:spPr>
              <a:xfrm>
                <a:off x="10417082" y="2214236"/>
                <a:ext cx="1068081" cy="1068081"/>
              </a:xfrm>
              <a:prstGeom prst="diamond">
                <a:avLst/>
              </a:prstGeom>
              <a:solidFill>
                <a:srgbClr val="232D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td</m:t>
                      </m:r>
                    </m:oMath>
                  </m:oMathPara>
                </a14:m>
                <a:endParaRPr lang="en-US" sz="2000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203B2B4E-962D-0C99-C6A3-E72C46AB80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7082" y="2214236"/>
                <a:ext cx="1068081" cy="1068081"/>
              </a:xfrm>
              <a:prstGeom prst="diamond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93EF9AE-2F47-7751-2814-522D7970D271}"/>
                  </a:ext>
                </a:extLst>
              </p:cNvPr>
              <p:cNvSpPr txBox="1"/>
              <p:nvPr/>
            </p:nvSpPr>
            <p:spPr>
              <a:xfrm>
                <a:off x="490193" y="3708554"/>
                <a:ext cx="4068486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commitment is a vector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93EF9AE-2F47-7751-2814-522D7970D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3708554"/>
                <a:ext cx="4068486" cy="490199"/>
              </a:xfrm>
              <a:prstGeom prst="rect">
                <a:avLst/>
              </a:prstGeom>
              <a:blipFill>
                <a:blip r:embed="rId5"/>
                <a:stretch>
                  <a:fillRect l="-2246" t="-8642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71C2B3A-04C2-B462-51BE-51E1175F2320}"/>
                  </a:ext>
                </a:extLst>
              </p:cNvPr>
              <p:cNvSpPr txBox="1"/>
              <p:nvPr/>
            </p:nvSpPr>
            <p:spPr>
              <a:xfrm>
                <a:off x="490193" y="4711963"/>
                <a:ext cx="6685292" cy="5101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hidden bits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⌉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p>
                        </m:sSubSup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71C2B3A-04C2-B462-51BE-51E1175F2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4711963"/>
                <a:ext cx="6685292" cy="510140"/>
              </a:xfrm>
              <a:prstGeom prst="rect">
                <a:avLst/>
              </a:prstGeom>
              <a:blipFill>
                <a:blip r:embed="rId7"/>
                <a:stretch>
                  <a:fillRect l="-1367" t="-3571" b="-22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223A018-71B7-983D-DEDE-348A15156C58}"/>
                  </a:ext>
                </a:extLst>
              </p:cNvPr>
              <p:cNvSpPr txBox="1"/>
              <p:nvPr/>
            </p:nvSpPr>
            <p:spPr>
              <a:xfrm>
                <a:off x="5862672" y="5332450"/>
                <a:ext cx="3023200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hiding mode: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223A018-71B7-983D-DEDE-348A15156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672" y="5332450"/>
                <a:ext cx="3023200" cy="490199"/>
              </a:xfrm>
              <a:prstGeom prst="rect">
                <a:avLst/>
              </a:prstGeom>
              <a:blipFill>
                <a:blip r:embed="rId8"/>
                <a:stretch>
                  <a:fillRect l="-3226" t="-8750" b="-2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764C53B-4FFB-43C1-B139-A6C909EE53AD}"/>
                  </a:ext>
                </a:extLst>
              </p:cNvPr>
              <p:cNvSpPr txBox="1"/>
              <p:nvPr/>
            </p:nvSpPr>
            <p:spPr>
              <a:xfrm>
                <a:off x="895350" y="5904421"/>
                <a:ext cx="101683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modes are indistinguishable if LWE holds with respect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(given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td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764C53B-4FFB-43C1-B139-A6C909EE53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5904421"/>
                <a:ext cx="10168361" cy="461665"/>
              </a:xfrm>
              <a:prstGeom prst="rect">
                <a:avLst/>
              </a:prstGeom>
              <a:blipFill>
                <a:blip r:embed="rId9"/>
                <a:stretch>
                  <a:fillRect l="-959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167C6AF-6A36-79B1-FEAD-556E5C28D368}"/>
                  </a:ext>
                </a:extLst>
              </p:cNvPr>
              <p:cNvSpPr/>
              <p:nvPr/>
            </p:nvSpPr>
            <p:spPr>
              <a:xfrm>
                <a:off x="7399724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167C6AF-6A36-79B1-FEAD-556E5C28D3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724" y="2166897"/>
                <a:ext cx="307362" cy="1162761"/>
              </a:xfrm>
              <a:prstGeom prst="rect">
                <a:avLst/>
              </a:prstGeom>
              <a:blipFill>
                <a:blip r:embed="rId10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AB9B570-28C6-900B-1E9C-D1AE81DA9968}"/>
                  </a:ext>
                </a:extLst>
              </p:cNvPr>
              <p:cNvSpPr/>
              <p:nvPr/>
            </p:nvSpPr>
            <p:spPr>
              <a:xfrm>
                <a:off x="7830418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AB9B570-28C6-900B-1E9C-D1AE81DA99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0418" y="2166897"/>
                <a:ext cx="307362" cy="1162761"/>
              </a:xfrm>
              <a:prstGeom prst="rect">
                <a:avLst/>
              </a:prstGeom>
              <a:blipFill>
                <a:blip r:embed="rId11"/>
                <a:stretch>
                  <a:fillRect l="-2000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24B1AEA-5E6E-7D54-AD5B-01AEE509D30A}"/>
                  </a:ext>
                </a:extLst>
              </p:cNvPr>
              <p:cNvSpPr/>
              <p:nvPr/>
            </p:nvSpPr>
            <p:spPr>
              <a:xfrm>
                <a:off x="9123750" y="2166897"/>
                <a:ext cx="307362" cy="116276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24B1AEA-5E6E-7D54-AD5B-01AEE509D3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3750" y="2166897"/>
                <a:ext cx="307362" cy="1162761"/>
              </a:xfrm>
              <a:prstGeom prst="rect">
                <a:avLst/>
              </a:prstGeom>
              <a:blipFill>
                <a:blip r:embed="rId12"/>
                <a:stretch>
                  <a:fillRect l="-18182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C35C53-F8E8-B4BB-6BFB-1E72D27E3A35}"/>
                  </a:ext>
                </a:extLst>
              </p:cNvPr>
              <p:cNvSpPr txBox="1"/>
              <p:nvPr/>
            </p:nvSpPr>
            <p:spPr>
              <a:xfrm>
                <a:off x="8261112" y="2364544"/>
                <a:ext cx="73930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C35C53-F8E8-B4BB-6BFB-1E72D27E3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112" y="2364544"/>
                <a:ext cx="739305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A53D686-95D4-4095-28EA-FAEB6F522AEC}"/>
                  </a:ext>
                </a:extLst>
              </p:cNvPr>
              <p:cNvSpPr txBox="1"/>
              <p:nvPr/>
            </p:nvSpPr>
            <p:spPr>
              <a:xfrm>
                <a:off x="490193" y="4226866"/>
                <a:ext cx="115398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openings are low-norm vectors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200" dirty="0"/>
                  <a:t>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(via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0" dirty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200" dirty="0">
                    <a:solidFill>
                      <a:schemeClr val="accent3"/>
                    </a:solidFill>
                  </a:rPr>
                  <a:t> for shifted multi-preimage sampler)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A53D686-95D4-4095-28EA-FAEB6F522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3" y="4226866"/>
                <a:ext cx="11539890" cy="461665"/>
              </a:xfrm>
              <a:prstGeom prst="rect">
                <a:avLst/>
              </a:prstGeom>
              <a:blipFill>
                <a:blip r:embed="rId14"/>
                <a:stretch>
                  <a:fillRect l="-7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3140CF0-125A-F53F-2541-3B9098F5FB55}"/>
                  </a:ext>
                </a:extLst>
              </p:cNvPr>
              <p:cNvSpPr txBox="1"/>
              <p:nvPr/>
            </p:nvSpPr>
            <p:spPr>
              <a:xfrm>
                <a:off x="9277431" y="3430056"/>
                <a:ext cx="29614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dirty="0"/>
                  <a:t>: length of hidden-bits string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3140CF0-125A-F53F-2541-3B9098F5FB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7431" y="3430056"/>
                <a:ext cx="2961452" cy="369332"/>
              </a:xfrm>
              <a:prstGeom prst="rect">
                <a:avLst/>
              </a:prstGeom>
              <a:blipFill>
                <a:blip r:embed="rId15"/>
                <a:stretch>
                  <a:fillRect t="-10000" r="-123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50D8B6D-2A06-D184-C7B7-5A6CE24B6AC2}"/>
                  </a:ext>
                </a:extLst>
              </p:cNvPr>
              <p:cNvSpPr txBox="1"/>
              <p:nvPr/>
            </p:nvSpPr>
            <p:spPr>
              <a:xfrm>
                <a:off x="10353138" y="1726921"/>
                <a:ext cx="11959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aux</m:t>
                      </m:r>
                      <m:r>
                        <a:rPr lang="en-US" sz="2000" b="0" i="1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579D42"/>
                          </a:solidFill>
                          <a:latin typeface="Cambria Math" panose="02040503050406030204" pitchFamily="18" charset="0"/>
                        </a:rPr>
                        <m:t>td</m:t>
                      </m:r>
                    </m:oMath>
                  </m:oMathPara>
                </a14:m>
                <a:endParaRPr lang="en-US" sz="2000" dirty="0">
                  <a:solidFill>
                    <a:srgbClr val="579D42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50D8B6D-2A06-D184-C7B7-5A6CE24B6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3138" y="1726921"/>
                <a:ext cx="1195968" cy="4001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6875C448-E614-597E-6B40-69392070F785}"/>
              </a:ext>
            </a:extLst>
          </p:cNvPr>
          <p:cNvSpPr txBox="1"/>
          <p:nvPr/>
        </p:nvSpPr>
        <p:spPr>
          <a:xfrm>
            <a:off x="9673308" y="6366086"/>
            <a:ext cx="2169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(by hybrid argument)</a:t>
            </a:r>
          </a:p>
        </p:txBody>
      </p:sp>
    </p:spTree>
    <p:extLst>
      <p:ext uri="{BB962C8B-B14F-4D97-AF65-F5344CB8AC3E}">
        <p14:creationId xmlns:p14="http://schemas.microsoft.com/office/powerpoint/2010/main" val="4190039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Shifted Multi-Preimage Sampler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4D271-D9EA-A459-F270-8E4175E93599}"/>
              </a:ext>
            </a:extLst>
          </p:cNvPr>
          <p:cNvSpPr txBox="1"/>
          <p:nvPr/>
        </p:nvSpPr>
        <p:spPr>
          <a:xfrm>
            <a:off x="190499" y="2711389"/>
            <a:ext cx="101895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Wee-Wu approach </a:t>
            </a:r>
            <a:r>
              <a:rPr lang="en-US" sz="2000" dirty="0"/>
              <a:t>[W</a:t>
            </a:r>
            <a:r>
              <a:rPr lang="en-US" sz="2000" dirty="0">
                <a:solidFill>
                  <a:srgbClr val="579D42"/>
                </a:solidFill>
              </a:rPr>
              <a:t>W</a:t>
            </a:r>
            <a:r>
              <a:rPr lang="en-US" sz="2000" dirty="0"/>
              <a:t>23] </a:t>
            </a:r>
            <a:r>
              <a:rPr lang="en-US" sz="2400" dirty="0"/>
              <a:t>for shifted multi-preimage sampling: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9621455-1EA1-6107-F448-21ACDC219810}"/>
                  </a:ext>
                </a:extLst>
              </p:cNvPr>
              <p:cNvSpPr txBox="1"/>
              <p:nvPr/>
            </p:nvSpPr>
            <p:spPr>
              <a:xfrm>
                <a:off x="190500" y="3244709"/>
                <a:ext cx="8294643" cy="1664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2400" dirty="0"/>
                  <a:t> and give out a </a:t>
                </a:r>
                <a:r>
                  <a:rPr lang="en-US" sz="2400" b="1" dirty="0">
                    <a:solidFill>
                      <a:schemeClr val="accent3"/>
                    </a:solidFill>
                  </a:rPr>
                  <a:t>trapdoor</a:t>
                </a:r>
                <a:r>
                  <a:rPr lang="en-US" sz="2400" dirty="0"/>
                  <a:t> for the matrix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9621455-1EA1-6107-F448-21ACDC219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3244709"/>
                <a:ext cx="8294643" cy="1664045"/>
              </a:xfrm>
              <a:prstGeom prst="rect">
                <a:avLst/>
              </a:prstGeom>
              <a:blipFill>
                <a:blip r:embed="rId2"/>
                <a:stretch>
                  <a:fillRect l="-1102" t="-2564" r="-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E3BBFD9-035C-97FA-05FA-B3E8F9BFC530}"/>
              </a:ext>
            </a:extLst>
          </p:cNvPr>
          <p:cNvCxnSpPr>
            <a:cxnSpLocks/>
          </p:cNvCxnSpPr>
          <p:nvPr/>
        </p:nvCxnSpPr>
        <p:spPr>
          <a:xfrm>
            <a:off x="5391150" y="3772745"/>
            <a:ext cx="0" cy="102785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F30B8C-AA0B-1E69-CB04-73708DC3F071}"/>
                  </a:ext>
                </a:extLst>
              </p:cNvPr>
              <p:cNvSpPr txBox="1"/>
              <p:nvPr/>
            </p:nvSpPr>
            <p:spPr>
              <a:xfrm>
                <a:off x="6800851" y="3715595"/>
                <a:ext cx="5134867" cy="939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9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e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0F30B8C-AA0B-1E69-CB04-73708DC3F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851" y="3715595"/>
                <a:ext cx="5134867" cy="9398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6B45AD1-7556-BD11-D764-2B1F13FC6A92}"/>
                  </a:ext>
                </a:extLst>
              </p:cNvPr>
              <p:cNvSpPr txBox="1"/>
              <p:nvPr/>
            </p:nvSpPr>
            <p:spPr>
              <a:xfrm>
                <a:off x="10102460" y="4735568"/>
                <a:ext cx="183325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func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6B45AD1-7556-BD11-D764-2B1F13FC6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2460" y="4735568"/>
                <a:ext cx="1833258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8884831-C432-9023-87FE-90B3AC97A194}"/>
                  </a:ext>
                </a:extLst>
              </p:cNvPr>
              <p:cNvSpPr txBox="1"/>
              <p:nvPr/>
            </p:nvSpPr>
            <p:spPr>
              <a:xfrm>
                <a:off x="190500" y="4974880"/>
                <a:ext cx="95734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Using trapdoor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, can sample (Gaussian) solutions to the linear system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8884831-C432-9023-87FE-90B3AC97A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4974880"/>
                <a:ext cx="9573455" cy="461665"/>
              </a:xfrm>
              <a:prstGeom prst="rect">
                <a:avLst/>
              </a:prstGeom>
              <a:blipFill>
                <a:blip r:embed="rId5"/>
                <a:stretch>
                  <a:fillRect l="-955" t="-10526" r="-12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E2C12F9-E556-6C5D-C295-0CF045DF2F53}"/>
                  </a:ext>
                </a:extLst>
              </p:cNvPr>
              <p:cNvSpPr txBox="1"/>
              <p:nvPr/>
            </p:nvSpPr>
            <p:spPr>
              <a:xfrm>
                <a:off x="880037" y="5431610"/>
                <a:ext cx="4421017" cy="14732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𝝅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</m:acc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E2C12F9-E556-6C5D-C295-0CF045DF2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37" y="5431610"/>
                <a:ext cx="4421017" cy="14732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row: Right 20">
            <a:extLst>
              <a:ext uri="{FF2B5EF4-FFF2-40B4-BE49-F238E27FC236}">
                <a16:creationId xmlns:a16="http://schemas.microsoft.com/office/drawing/2014/main" id="{6FF03D2E-73AD-0A23-7A19-AE6DDCA7DC2B}"/>
              </a:ext>
            </a:extLst>
          </p:cNvPr>
          <p:cNvSpPr/>
          <p:nvPr/>
        </p:nvSpPr>
        <p:spPr>
          <a:xfrm>
            <a:off x="5647299" y="5927258"/>
            <a:ext cx="1285875" cy="461665"/>
          </a:xfrm>
          <a:prstGeom prst="rightArrow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F0F8DA7-6830-3FF7-69B4-1D3DBB1EFE90}"/>
                  </a:ext>
                </a:extLst>
              </p:cNvPr>
              <p:cNvSpPr txBox="1"/>
              <p:nvPr/>
            </p:nvSpPr>
            <p:spPr>
              <a:xfrm>
                <a:off x="7296149" y="5692078"/>
                <a:ext cx="39258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for all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𝑮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F0F8DA7-6830-3FF7-69B4-1D3DBB1EFE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6149" y="5692078"/>
                <a:ext cx="3925883" cy="461665"/>
              </a:xfrm>
              <a:prstGeom prst="rect">
                <a:avLst/>
              </a:prstGeom>
              <a:blipFill>
                <a:blip r:embed="rId7"/>
                <a:stretch>
                  <a:fillRect l="-2484" t="-10667" r="-916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4A4CF1D-9644-14C7-B83E-ABF86A47BC1E}"/>
                  </a:ext>
                </a:extLst>
              </p:cNvPr>
              <p:cNvSpPr txBox="1"/>
              <p:nvPr/>
            </p:nvSpPr>
            <p:spPr>
              <a:xfrm>
                <a:off x="7296149" y="6126234"/>
                <a:ext cx="17688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set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𝑮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4A4CF1D-9644-14C7-B83E-ABF86A47B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6149" y="6126234"/>
                <a:ext cx="1768818" cy="461665"/>
              </a:xfrm>
              <a:prstGeom prst="rect">
                <a:avLst/>
              </a:prstGeom>
              <a:blipFill>
                <a:blip r:embed="rId8"/>
                <a:stretch>
                  <a:fillRect l="-5517" t="-10526" r="-2172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0D416BD-2A6E-D125-92BE-51EF0730DDAC}"/>
              </a:ext>
            </a:extLst>
          </p:cNvPr>
          <p:cNvCxnSpPr>
            <a:cxnSpLocks/>
          </p:cNvCxnSpPr>
          <p:nvPr/>
        </p:nvCxnSpPr>
        <p:spPr>
          <a:xfrm>
            <a:off x="2914650" y="5639815"/>
            <a:ext cx="0" cy="102785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3FBAE1-AF58-A4E6-17C4-C55DF03F5AB0}"/>
                  </a:ext>
                </a:extLst>
              </p:cNvPr>
              <p:cNvSpPr txBox="1"/>
              <p:nvPr/>
            </p:nvSpPr>
            <p:spPr>
              <a:xfrm>
                <a:off x="5647299" y="6499597"/>
                <a:ext cx="609814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tx1"/>
                  </a:buClr>
                </a:pPr>
                <a:r>
                  <a:rPr lang="en-US" sz="1800" b="1" dirty="0">
                    <a:solidFill>
                      <a:srgbClr val="C00000"/>
                    </a:solidFill>
                  </a:rPr>
                  <a:t>Limitation: </a:t>
                </a:r>
                <a:r>
                  <a:rPr lang="en-US" sz="1800" dirty="0">
                    <a:solidFill>
                      <a:srgbClr val="C00000"/>
                    </a:solidFill>
                  </a:rPr>
                  <a:t>trapdoor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C00000"/>
                    </a:solidFill>
                  </a:rPr>
                  <a:t> is a </a:t>
                </a:r>
                <a:r>
                  <a:rPr lang="en-US" sz="1800" b="1" dirty="0">
                    <a:solidFill>
                      <a:srgbClr val="C00000"/>
                    </a:solidFill>
                  </a:rPr>
                  <a:t>structured</a:t>
                </a:r>
                <a:r>
                  <a:rPr lang="en-US" sz="1800" dirty="0">
                    <a:solidFill>
                      <a:srgbClr val="C00000"/>
                    </a:solidFill>
                  </a:rPr>
                  <a:t> matrix (and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3FBAE1-AF58-A4E6-17C4-C55DF03F5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299" y="6499597"/>
                <a:ext cx="6098146" cy="369332"/>
              </a:xfrm>
              <a:prstGeom prst="rect">
                <a:avLst/>
              </a:prstGeom>
              <a:blipFill>
                <a:blip r:embed="rId9"/>
                <a:stretch>
                  <a:fillRect l="-79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30584E2D-CEA9-9AD3-805B-91C64D0DE284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13" name="Rectangle: Rounded Corners 3">
              <a:extLst>
                <a:ext uri="{FF2B5EF4-FFF2-40B4-BE49-F238E27FC236}">
                  <a16:creationId xmlns:a16="http://schemas.microsoft.com/office/drawing/2014/main" id="{455ED976-5ACA-D437-19C0-662EA0ED318D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5BA0795B-3069-8F56-ED72-0B0255152205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5BA0795B-3069-8F56-ED72-0B025515220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10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36B4008-14E2-1AF7-D426-7EA918E615E0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3840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6" grpId="0"/>
      <p:bldP spid="17" grpId="0"/>
      <p:bldP spid="18" grpId="0"/>
      <p:bldP spid="21" grpId="0" animBg="1"/>
      <p:bldP spid="22" grpId="0"/>
      <p:bldP spid="23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AD688-CB5E-78EA-02B0-DEECC615F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A65E-03A5-0AB1-D2A2-E9F0A43D0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Shifted Multi-Preimage Sampler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D35344-D2F9-873B-13C2-017D92CCA85E}"/>
                  </a:ext>
                </a:extLst>
              </p:cNvPr>
              <p:cNvSpPr txBox="1"/>
              <p:nvPr/>
            </p:nvSpPr>
            <p:spPr>
              <a:xfrm>
                <a:off x="190500" y="3244709"/>
                <a:ext cx="8294643" cy="1664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2400" dirty="0"/>
                  <a:t> and give out a </a:t>
                </a:r>
                <a:r>
                  <a:rPr lang="en-US" sz="2400" b="1" dirty="0">
                    <a:solidFill>
                      <a:schemeClr val="accent3"/>
                    </a:solidFill>
                  </a:rPr>
                  <a:t>trapdoor</a:t>
                </a:r>
                <a:r>
                  <a:rPr lang="en-US" sz="2400" dirty="0"/>
                  <a:t> for the matrix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/>
                              <m:e/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2D35344-D2F9-873B-13C2-017D92CCA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3244709"/>
                <a:ext cx="8294643" cy="1664045"/>
              </a:xfrm>
              <a:prstGeom prst="rect">
                <a:avLst/>
              </a:prstGeom>
              <a:blipFill>
                <a:blip r:embed="rId6"/>
                <a:stretch>
                  <a:fillRect l="-1102" t="-2564" r="-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A4979EB-9C60-6BA2-FBB3-B4F596CE8EEB}"/>
                  </a:ext>
                </a:extLst>
              </p:cNvPr>
              <p:cNvSpPr txBox="1"/>
              <p:nvPr/>
            </p:nvSpPr>
            <p:spPr>
              <a:xfrm>
                <a:off x="6800851" y="3715595"/>
                <a:ext cx="5134867" cy="9398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9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e>
                              <m:e/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  <m:e/>
                              <m:e/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A4979EB-9C60-6BA2-FBB3-B4F596CE8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851" y="3715595"/>
                <a:ext cx="5134867" cy="9398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0FD3BD7-35B0-54FA-C798-7769E9FDF93D}"/>
              </a:ext>
            </a:extLst>
          </p:cNvPr>
          <p:cNvSpPr txBox="1"/>
          <p:nvPr/>
        </p:nvSpPr>
        <p:spPr>
          <a:xfrm>
            <a:off x="190499" y="2711389"/>
            <a:ext cx="98311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Wee-Wu approach </a:t>
            </a:r>
            <a:r>
              <a:rPr lang="en-US" sz="2000" dirty="0"/>
              <a:t>[W</a:t>
            </a:r>
            <a:r>
              <a:rPr lang="en-US" sz="2000" dirty="0">
                <a:solidFill>
                  <a:srgbClr val="579D42"/>
                </a:solidFill>
              </a:rPr>
              <a:t>W</a:t>
            </a:r>
            <a:r>
              <a:rPr lang="en-US" sz="2000" dirty="0"/>
              <a:t>23] </a:t>
            </a:r>
            <a:r>
              <a:rPr lang="en-US" sz="2400" dirty="0"/>
              <a:t>for shifted multi-preimage sampling: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0A4197-0AA8-AF4D-EF16-BA9EF05DBCDB}"/>
                  </a:ext>
                </a:extLst>
              </p:cNvPr>
              <p:cNvSpPr txBox="1"/>
              <p:nvPr/>
            </p:nvSpPr>
            <p:spPr>
              <a:xfrm>
                <a:off x="190499" y="5102350"/>
                <a:ext cx="9831139" cy="489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This work:</a:t>
                </a:r>
                <a:r>
                  <a:rPr lang="en-US" sz="2400" dirty="0"/>
                  <a:t>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⊗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binary representation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0A4197-0AA8-AF4D-EF16-BA9EF05DB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9" y="5102350"/>
                <a:ext cx="9831139" cy="489301"/>
              </a:xfrm>
              <a:prstGeom prst="rect">
                <a:avLst/>
              </a:prstGeom>
              <a:blipFill>
                <a:blip r:embed="rId8"/>
                <a:stretch>
                  <a:fillRect l="-930" t="-5000" b="-2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8D4EB96-7ECB-BC20-48E0-DAB87C86FDC7}"/>
                  </a:ext>
                </a:extLst>
              </p:cNvPr>
              <p:cNvSpPr/>
              <p:nvPr/>
            </p:nvSpPr>
            <p:spPr>
              <a:xfrm>
                <a:off x="2322171" y="6303216"/>
                <a:ext cx="2179481" cy="489301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8D4EB96-7ECB-BC20-48E0-DAB87C86FD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171" y="6303216"/>
                <a:ext cx="2179481" cy="4893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06FEC5A-B949-20C6-AFC7-2471685DD9FC}"/>
                  </a:ext>
                </a:extLst>
              </p:cNvPr>
              <p:cNvSpPr/>
              <p:nvPr/>
            </p:nvSpPr>
            <p:spPr>
              <a:xfrm>
                <a:off x="4501652" y="6303216"/>
                <a:ext cx="2179481" cy="489301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0⋅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06FEC5A-B949-20C6-AFC7-2471685DD9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652" y="6303216"/>
                <a:ext cx="2179481" cy="4893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79A5FB2-F27F-E174-B2DE-8BE825C42BB5}"/>
                  </a:ext>
                </a:extLst>
              </p:cNvPr>
              <p:cNvSpPr/>
              <p:nvPr/>
            </p:nvSpPr>
            <p:spPr>
              <a:xfrm>
                <a:off x="6681133" y="6303216"/>
                <a:ext cx="2179481" cy="489301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79A5FB2-F27F-E174-B2DE-8BE825C42B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1133" y="6303216"/>
                <a:ext cx="2179481" cy="48930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BBE619-F3BC-4B60-4651-608DDFB1CDEC}"/>
                  </a:ext>
                </a:extLst>
              </p:cNvPr>
              <p:cNvSpPr/>
              <p:nvPr/>
            </p:nvSpPr>
            <p:spPr>
              <a:xfrm>
                <a:off x="8860614" y="6303216"/>
                <a:ext cx="2179481" cy="489301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𝑮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4BBE619-F3BC-4B60-4651-608DDFB1CD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0614" y="6303216"/>
                <a:ext cx="2179481" cy="4893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9D6554-CC0E-741F-8BAE-09377B66CF6F}"/>
                  </a:ext>
                </a:extLst>
              </p:cNvPr>
              <p:cNvSpPr txBox="1"/>
              <p:nvPr/>
            </p:nvSpPr>
            <p:spPr>
              <a:xfrm>
                <a:off x="1034626" y="6255479"/>
                <a:ext cx="11494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9D6554-CC0E-741F-8BAE-09377B66C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626" y="6255479"/>
                <a:ext cx="1149417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13B4BB-D80A-DC28-82B2-547C34F9DD1A}"/>
              </a:ext>
            </a:extLst>
          </p:cNvPr>
          <p:cNvCxnSpPr>
            <a:cxnSpLocks/>
          </p:cNvCxnSpPr>
          <p:nvPr/>
        </p:nvCxnSpPr>
        <p:spPr>
          <a:xfrm>
            <a:off x="5391150" y="3772745"/>
            <a:ext cx="0" cy="102785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4FA5F6FA-1373-0FC3-8CFF-63D7B020E72A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11" name="Rectangle: Rounded Corners 3">
              <a:extLst>
                <a:ext uri="{FF2B5EF4-FFF2-40B4-BE49-F238E27FC236}">
                  <a16:creationId xmlns:a16="http://schemas.microsoft.com/office/drawing/2014/main" id="{1999CD47-0408-A9F5-78E9-411E3AB474C2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0D4D0A55-C649-8E8C-135A-B20CA52AC8B1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0D4D0A55-C649-8E8C-135A-B20CA52AC8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14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5F62A8D-A894-CB38-A1D9-F0F955506B09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35F283B-0CEE-86C8-C29A-0BC2BDBA097A}"/>
                  </a:ext>
                </a:extLst>
              </p:cNvPr>
              <p:cNvSpPr/>
              <p:nvPr/>
            </p:nvSpPr>
            <p:spPr>
              <a:xfrm>
                <a:off x="2322171" y="5701775"/>
                <a:ext cx="2179481" cy="48930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35F283B-0CEE-86C8-C29A-0BC2BDBA09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171" y="5701775"/>
                <a:ext cx="2179481" cy="48930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987AB8E-7533-58AE-6B75-5003D961DC75}"/>
                  </a:ext>
                </a:extLst>
              </p:cNvPr>
              <p:cNvSpPr/>
              <p:nvPr/>
            </p:nvSpPr>
            <p:spPr>
              <a:xfrm>
                <a:off x="4501652" y="5701775"/>
                <a:ext cx="2179481" cy="48930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987AB8E-7533-58AE-6B75-5003D961DC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652" y="5701775"/>
                <a:ext cx="2179481" cy="48930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85B5DE-D025-BFBA-B793-0211C5B7579C}"/>
                  </a:ext>
                </a:extLst>
              </p:cNvPr>
              <p:cNvSpPr/>
              <p:nvPr/>
            </p:nvSpPr>
            <p:spPr>
              <a:xfrm>
                <a:off x="6681133" y="5701775"/>
                <a:ext cx="2179481" cy="48930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85B5DE-D025-BFBA-B793-0211C5B757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1133" y="5701775"/>
                <a:ext cx="2179481" cy="48930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AB760D1-245B-BA57-9673-E44B3A79DDBB}"/>
                  </a:ext>
                </a:extLst>
              </p:cNvPr>
              <p:cNvSpPr/>
              <p:nvPr/>
            </p:nvSpPr>
            <p:spPr>
              <a:xfrm>
                <a:off x="8860614" y="5701775"/>
                <a:ext cx="2179481" cy="489301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AB760D1-245B-BA57-9673-E44B3A79DD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0614" y="5701775"/>
                <a:ext cx="2179481" cy="48930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49AC149-DF4F-DFDF-0B59-B66C4F690C66}"/>
                  </a:ext>
                </a:extLst>
              </p:cNvPr>
              <p:cNvSpPr txBox="1"/>
              <p:nvPr/>
            </p:nvSpPr>
            <p:spPr>
              <a:xfrm>
                <a:off x="1189668" y="5654038"/>
                <a:ext cx="9943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49AC149-DF4F-DFDF-0B59-B66C4F690C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668" y="5654038"/>
                <a:ext cx="994375" cy="58477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30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1F5AC-784B-735D-E39B-7B6C48B19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971C1-C056-0D6C-C4A6-943ACF4D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Shifted Multi-Preimage Sampler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6F6072-5D5F-4217-31EF-48E16A4A9AA9}"/>
              </a:ext>
            </a:extLst>
          </p:cNvPr>
          <p:cNvSpPr txBox="1"/>
          <p:nvPr/>
        </p:nvSpPr>
        <p:spPr>
          <a:xfrm>
            <a:off x="190499" y="2711389"/>
            <a:ext cx="98311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Wee-Wu approach </a:t>
            </a:r>
            <a:r>
              <a:rPr lang="en-US" sz="2000" dirty="0"/>
              <a:t>[W</a:t>
            </a:r>
            <a:r>
              <a:rPr lang="en-US" sz="2000" dirty="0">
                <a:solidFill>
                  <a:srgbClr val="579D42"/>
                </a:solidFill>
              </a:rPr>
              <a:t>W</a:t>
            </a:r>
            <a:r>
              <a:rPr lang="en-US" sz="2000" dirty="0"/>
              <a:t>23] </a:t>
            </a:r>
            <a:r>
              <a:rPr lang="en-US" sz="2400" dirty="0"/>
              <a:t>for shifted multi-preimage sampling: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676B40-A01D-BCA3-F67D-3E6B4CDD113D}"/>
                  </a:ext>
                </a:extLst>
              </p:cNvPr>
              <p:cNvSpPr txBox="1"/>
              <p:nvPr/>
            </p:nvSpPr>
            <p:spPr>
              <a:xfrm>
                <a:off x="190499" y="5197945"/>
                <a:ext cx="9831139" cy="489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This work:</a:t>
                </a:r>
                <a:r>
                  <a:rPr lang="en-US" sz="2400" dirty="0"/>
                  <a:t>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⊗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binary representation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8676B40-A01D-BCA3-F67D-3E6B4CDD1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9" y="5197945"/>
                <a:ext cx="9831139" cy="489301"/>
              </a:xfrm>
              <a:prstGeom prst="rect">
                <a:avLst/>
              </a:prstGeom>
              <a:blipFill>
                <a:blip r:embed="rId8"/>
                <a:stretch>
                  <a:fillRect l="-930" t="-5000" b="-2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E58E5F5-3826-ACF5-8D84-0AD468211D39}"/>
                  </a:ext>
                </a:extLst>
              </p:cNvPr>
              <p:cNvSpPr txBox="1"/>
              <p:nvPr/>
            </p:nvSpPr>
            <p:spPr>
              <a:xfrm>
                <a:off x="190500" y="3244709"/>
                <a:ext cx="11714628" cy="1848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2400" dirty="0"/>
                  <a:t> and give out a </a:t>
                </a:r>
                <a:r>
                  <a:rPr lang="en-US" sz="2400" b="1" dirty="0">
                    <a:solidFill>
                      <a:schemeClr val="accent3"/>
                    </a:solidFill>
                  </a:rPr>
                  <a:t>trapdoor</a:t>
                </a:r>
                <a:r>
                  <a:rPr lang="en-US" sz="2400" dirty="0"/>
                  <a:t> for the matrix</a:t>
                </a:r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sup>
                                </m:sSub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⊗</m:t>
                                </m:r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e/>
                              <m:e/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/>
                              <m:e/>
                              <m:e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2400" b="0" i="0" smtClean="0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sup>
                                </m:sSub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⊗</m:t>
                                </m:r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E58E5F5-3826-ACF5-8D84-0AD468211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3244709"/>
                <a:ext cx="11714628" cy="1848711"/>
              </a:xfrm>
              <a:prstGeom prst="rect">
                <a:avLst/>
              </a:prstGeom>
              <a:blipFill>
                <a:blip r:embed="rId10"/>
                <a:stretch>
                  <a:fillRect l="-780" t="-2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450731-ECEF-85BF-870C-AEA73AA274FC}"/>
              </a:ext>
            </a:extLst>
          </p:cNvPr>
          <p:cNvCxnSpPr>
            <a:cxnSpLocks/>
          </p:cNvCxnSpPr>
          <p:nvPr/>
        </p:nvCxnSpPr>
        <p:spPr>
          <a:xfrm>
            <a:off x="8320617" y="3966403"/>
            <a:ext cx="0" cy="102785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6DAFB5-0249-F2BA-8CCB-79DA167C572C}"/>
                  </a:ext>
                </a:extLst>
              </p:cNvPr>
              <p:cNvSpPr txBox="1"/>
              <p:nvPr/>
            </p:nvSpPr>
            <p:spPr>
              <a:xfrm>
                <a:off x="190500" y="5785332"/>
                <a:ext cx="658497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Claim:</a:t>
                </a:r>
                <a:r>
                  <a:rPr lang="en-US" sz="2400" dirty="0"/>
                  <a:t> The</a:t>
                </a:r>
                <a:r>
                  <a:rPr lang="en-US" sz="2400" dirty="0">
                    <a:solidFill>
                      <a:schemeClr val="tx1"/>
                    </a:solidFill>
                  </a:rPr>
                  <a:t>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has a </a:t>
                </a:r>
                <a:r>
                  <a:rPr lang="en-US" sz="2400" b="1" dirty="0">
                    <a:solidFill>
                      <a:schemeClr val="accent3"/>
                    </a:solidFill>
                  </a:rPr>
                  <a:t>public</a:t>
                </a:r>
                <a:r>
                  <a:rPr lang="en-US" sz="2400" dirty="0">
                    <a:solidFill>
                      <a:schemeClr val="tx1"/>
                    </a:solidFill>
                  </a:rPr>
                  <a:t> trapdoor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6DAFB5-0249-F2BA-8CCB-79DA167C5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5785332"/>
                <a:ext cx="6584979" cy="461665"/>
              </a:xfrm>
              <a:prstGeom prst="rect">
                <a:avLst/>
              </a:prstGeom>
              <a:blipFill>
                <a:blip r:embed="rId11"/>
                <a:stretch>
                  <a:fillRect l="-138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A484F437-10D0-A29B-0CB3-D332ADC41070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12" name="Rectangle: Rounded Corners 3">
              <a:extLst>
                <a:ext uri="{FF2B5EF4-FFF2-40B4-BE49-F238E27FC236}">
                  <a16:creationId xmlns:a16="http://schemas.microsoft.com/office/drawing/2014/main" id="{19BD1271-C061-0DC9-E556-4FD283CE82F7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8CEC2729-3888-DA97-523E-59037392766F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8CEC2729-3888-DA97-523E-5903739276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12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59473ED-5E20-CD61-72B9-0FF9581E3D8E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10098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100505-7CE9-D969-B826-D30A0C793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C8FBE-9307-A77E-1ECA-6205106EE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Shifted Multi-Preimage Sampler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F89DBD8-EAF9-C13E-4806-1B76B336E721}"/>
                  </a:ext>
                </a:extLst>
              </p:cNvPr>
              <p:cNvSpPr txBox="1"/>
              <p:nvPr/>
            </p:nvSpPr>
            <p:spPr>
              <a:xfrm>
                <a:off x="190500" y="3104001"/>
                <a:ext cx="6584979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Claim:</a:t>
                </a:r>
                <a:r>
                  <a:rPr lang="en-US" sz="2000" dirty="0"/>
                  <a:t> The</a:t>
                </a:r>
                <a:r>
                  <a:rPr lang="en-US" sz="2000" dirty="0">
                    <a:solidFill>
                      <a:schemeClr val="tx1"/>
                    </a:solidFill>
                  </a:rPr>
                  <a:t>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has a </a:t>
                </a:r>
                <a:r>
                  <a:rPr lang="en-US" sz="2000" b="1" dirty="0">
                    <a:solidFill>
                      <a:schemeClr val="accent3"/>
                    </a:solidFill>
                  </a:rPr>
                  <a:t>public</a:t>
                </a:r>
                <a:r>
                  <a:rPr lang="en-US" sz="2000" dirty="0">
                    <a:solidFill>
                      <a:schemeClr val="tx1"/>
                    </a:solidFill>
                  </a:rPr>
                  <a:t> trapdoor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F89DBD8-EAF9-C13E-4806-1B76B336E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3104001"/>
                <a:ext cx="6584979" cy="400110"/>
              </a:xfrm>
              <a:prstGeom prst="rect">
                <a:avLst/>
              </a:prstGeom>
              <a:blipFill>
                <a:blip r:embed="rId2"/>
                <a:stretch>
                  <a:fillRect l="-926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40DCC5-5D85-08F3-80E1-DA3619AE887E}"/>
                  </a:ext>
                </a:extLst>
              </p:cNvPr>
              <p:cNvSpPr txBox="1"/>
              <p:nvPr/>
            </p:nvSpPr>
            <p:spPr>
              <a:xfrm>
                <a:off x="190500" y="1398719"/>
                <a:ext cx="11714628" cy="1478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Sample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⌈</m:t>
                        </m:r>
                        <m:func>
                          <m:func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⌉</m:t>
                        </m:r>
                      </m:sup>
                    </m:sSubSup>
                  </m:oMath>
                </a14:m>
                <a:r>
                  <a:rPr lang="en-US" sz="2000" dirty="0"/>
                  <a:t> and set</a:t>
                </a:r>
                <a:endParaRPr lang="en-US" sz="11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sup>
                                </m:sSub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⊗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e/>
                              <m:e/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  <m:mr>
                              <m:e/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/>
                              <m:e/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 i="1"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sub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⊗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40DCC5-5D85-08F3-80E1-DA3619AE8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1398719"/>
                <a:ext cx="11714628" cy="1478290"/>
              </a:xfrm>
              <a:prstGeom prst="rect">
                <a:avLst/>
              </a:prstGeom>
              <a:blipFill>
                <a:blip r:embed="rId3"/>
                <a:stretch>
                  <a:fillRect l="-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DADA92F-3EF4-1389-A494-ADE4A7403A72}"/>
              </a:ext>
            </a:extLst>
          </p:cNvPr>
          <p:cNvCxnSpPr>
            <a:cxnSpLocks/>
          </p:cNvCxnSpPr>
          <p:nvPr/>
        </p:nvCxnSpPr>
        <p:spPr>
          <a:xfrm>
            <a:off x="7954553" y="1911350"/>
            <a:ext cx="0" cy="868236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72A3604-1892-869F-4D26-0631DF0E5319}"/>
                  </a:ext>
                </a:extLst>
              </p:cNvPr>
              <p:cNvSpPr txBox="1"/>
              <p:nvPr/>
            </p:nvSpPr>
            <p:spPr>
              <a:xfrm>
                <a:off x="8557781" y="1451987"/>
                <a:ext cx="3238964" cy="40011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: binary representation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72A3604-1892-869F-4D26-0631DF0E5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781" y="1451987"/>
                <a:ext cx="3238964" cy="400110"/>
              </a:xfrm>
              <a:prstGeom prst="rect">
                <a:avLst/>
              </a:prstGeom>
              <a:blipFill>
                <a:blip r:embed="rId4"/>
                <a:stretch>
                  <a:fillRect t="-4225" b="-19718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53995B6-E062-5A44-868C-0AEB208C613D}"/>
                  </a:ext>
                </a:extLst>
              </p:cNvPr>
              <p:cNvSpPr txBox="1"/>
              <p:nvPr/>
            </p:nvSpPr>
            <p:spPr>
              <a:xfrm>
                <a:off x="190500" y="3551868"/>
                <a:ext cx="5424689" cy="424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Idea:</a:t>
                </a:r>
                <a:r>
                  <a:rPr lang="en-US" sz="2000" dirty="0"/>
                  <a:t> Define low-norm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where </a:t>
                </a:r>
                <a:endParaRPr lang="en-US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53995B6-E062-5A44-868C-0AEB208C6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3551868"/>
                <a:ext cx="5424689" cy="424796"/>
              </a:xfrm>
              <a:prstGeom prst="rect">
                <a:avLst/>
              </a:prstGeom>
              <a:blipFill>
                <a:blip r:embed="rId5"/>
                <a:stretch>
                  <a:fillRect l="-1124" t="-7246" r="-899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87DB410-2748-CA9C-7837-9725CC0D9F05}"/>
                  </a:ext>
                </a:extLst>
              </p:cNvPr>
              <p:cNvSpPr txBox="1"/>
              <p:nvPr/>
            </p:nvSpPr>
            <p:spPr>
              <a:xfrm>
                <a:off x="-252578" y="4257450"/>
                <a:ext cx="3879850" cy="4476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sup>
                          </m:sSub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⊗</m:t>
                          </m:r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</m:d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87DB410-2748-CA9C-7837-9725CC0D9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2578" y="4257450"/>
                <a:ext cx="3879850" cy="447687"/>
              </a:xfrm>
              <a:prstGeom prst="rect">
                <a:avLst/>
              </a:prstGeom>
              <a:blipFill>
                <a:blip r:embed="rId6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4E39C6A4-A463-C8EC-947C-8CDD6D5653BF}"/>
              </a:ext>
            </a:extLst>
          </p:cNvPr>
          <p:cNvGrpSpPr/>
          <p:nvPr/>
        </p:nvGrpSpPr>
        <p:grpSpPr>
          <a:xfrm>
            <a:off x="2667689" y="4068375"/>
            <a:ext cx="2239413" cy="825836"/>
            <a:chOff x="5310738" y="4483544"/>
            <a:chExt cx="2239413" cy="8258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C56A110-9CDB-F89F-1493-13FFA159432E}"/>
                    </a:ext>
                  </a:extLst>
                </p:cNvPr>
                <p:cNvSpPr txBox="1"/>
                <p:nvPr/>
              </p:nvSpPr>
              <p:spPr>
                <a:xfrm>
                  <a:off x="5310738" y="4483544"/>
                  <a:ext cx="729529" cy="77886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/>
                              <m:e/>
                            </m:eqArr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C56A110-9CDB-F89F-1493-13FFA15943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0738" y="4483544"/>
                  <a:ext cx="729529" cy="77886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B24DC2C2-131E-D6AA-F417-A5AEEA0EF8D6}"/>
                    </a:ext>
                  </a:extLst>
                </p:cNvPr>
                <p:cNvSpPr txBox="1"/>
                <p:nvPr/>
              </p:nvSpPr>
              <p:spPr>
                <a:xfrm>
                  <a:off x="5706240" y="4884584"/>
                  <a:ext cx="729529" cy="42479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B24DC2C2-131E-D6AA-F417-A5AEEA0EF8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6240" y="4884584"/>
                  <a:ext cx="729529" cy="424796"/>
                </a:xfrm>
                <a:prstGeom prst="rect">
                  <a:avLst/>
                </a:prstGeom>
                <a:blipFill>
                  <a:blip r:embed="rId8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55411372-6DD1-9400-3490-1C116B57AC43}"/>
                    </a:ext>
                  </a:extLst>
                </p:cNvPr>
                <p:cNvSpPr txBox="1"/>
                <p:nvPr/>
              </p:nvSpPr>
              <p:spPr>
                <a:xfrm>
                  <a:off x="6706979" y="4536987"/>
                  <a:ext cx="843172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55411372-6DD1-9400-3490-1C116B57AC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6979" y="4536987"/>
                  <a:ext cx="843172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079F5159-CA19-F19D-F522-B84B444B0C8A}"/>
                    </a:ext>
                  </a:extLst>
                </p:cNvPr>
                <p:cNvSpPr txBox="1"/>
                <p:nvPr/>
              </p:nvSpPr>
              <p:spPr>
                <a:xfrm>
                  <a:off x="6706979" y="4884584"/>
                  <a:ext cx="843172" cy="4001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079F5159-CA19-F19D-F522-B84B444B0C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6979" y="4884584"/>
                  <a:ext cx="843172" cy="400110"/>
                </a:xfrm>
                <a:prstGeom prst="rect">
                  <a:avLst/>
                </a:prstGeom>
                <a:blipFill>
                  <a:blip r:embed="rId10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6A89C1B3-37FD-E3CC-2E58-B21E617537A5}"/>
                    </a:ext>
                  </a:extLst>
                </p:cNvPr>
                <p:cNvSpPr txBox="1"/>
                <p:nvPr/>
              </p:nvSpPr>
              <p:spPr>
                <a:xfrm>
                  <a:off x="5706240" y="4536987"/>
                  <a:ext cx="1227859" cy="42479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6A89C1B3-37FD-E3CC-2E58-B21E617537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06240" y="4536987"/>
                  <a:ext cx="1227859" cy="424796"/>
                </a:xfrm>
                <a:prstGeom prst="rect">
                  <a:avLst/>
                </a:prstGeom>
                <a:blipFill>
                  <a:blip r:embed="rId11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6E31F3E-8F7E-9047-D84E-2AF89E41763E}"/>
              </a:ext>
            </a:extLst>
          </p:cNvPr>
          <p:cNvGrpSpPr/>
          <p:nvPr/>
        </p:nvGrpSpPr>
        <p:grpSpPr>
          <a:xfrm>
            <a:off x="176013" y="5433073"/>
            <a:ext cx="4991100" cy="1070549"/>
            <a:chOff x="390525" y="5105271"/>
            <a:chExt cx="4991100" cy="107054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5D29A909-7520-B785-51E9-4D7D1113BB48}"/>
                    </a:ext>
                  </a:extLst>
                </p:cNvPr>
                <p:cNvSpPr txBox="1"/>
                <p:nvPr/>
              </p:nvSpPr>
              <p:spPr>
                <a:xfrm>
                  <a:off x="390525" y="5105271"/>
                  <a:ext cx="4991100" cy="107054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4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𝒖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sup>
                                  </m:sSub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⊗</m:t>
                                  </m:r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  <m:e/>
                                <m:e/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</m:mr>
                              <m:mr>
                                <m:e/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⋱</m:t>
                                  </m:r>
                                </m:e>
                                <m:e/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⋮</m:t>
                                  </m:r>
                                </m:e>
                              </m:mr>
                              <m:mr>
                                <m:e/>
                                <m:e/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  <m:t>𝒖</m:t>
                                      </m:r>
                                    </m:e>
                                    <m:sub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sup>
                                  </m:sSubSup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⊗</m:t>
                                  </m:r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sz="2000" dirty="0"/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5D29A909-7520-B785-51E9-4D7D1113BB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525" y="5105271"/>
                  <a:ext cx="4991100" cy="107054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0F6AB90-45A7-F2A1-88C2-5A9606D16C62}"/>
                </a:ext>
              </a:extLst>
            </p:cNvPr>
            <p:cNvCxnSpPr>
              <a:cxnSpLocks/>
            </p:cNvCxnSpPr>
            <p:nvPr/>
          </p:nvCxnSpPr>
          <p:spPr>
            <a:xfrm>
              <a:off x="4461112" y="5181733"/>
              <a:ext cx="0" cy="917623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6DA408B-6B7A-38CA-7A59-02673B807378}"/>
                  </a:ext>
                </a:extLst>
              </p:cNvPr>
              <p:cNvSpPr txBox="1"/>
              <p:nvPr/>
            </p:nvSpPr>
            <p:spPr>
              <a:xfrm>
                <a:off x="4419401" y="5293804"/>
                <a:ext cx="5757862" cy="13631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1,1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1,ℓ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ℓ,1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ℓ, ℓ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 smtClean="0">
                                        <a:latin typeface="Cambria Math" panose="02040503050406030204" pitchFamily="18" charset="0"/>
                                      </a:rPr>
                                      <m:t>𝑮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𝑽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latin typeface="Cambria Math" panose="02040503050406030204" pitchFamily="18" charset="0"/>
                                      </a:rPr>
                                      <m:t>𝑮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𝑽</m:t>
                                        </m:r>
                                      </m:e>
                                      <m:sub>
                                        <m:r>
                                          <a:rPr lang="en-US" sz="2000" b="1" i="1" smtClean="0">
                                            <a:latin typeface="Cambria Math" panose="02040503050406030204" pitchFamily="18" charset="0"/>
                                          </a:rPr>
                                          <m:t>ℓ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6DA408B-6B7A-38CA-7A59-02673B807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401" y="5293804"/>
                <a:ext cx="5757862" cy="136319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3578EA4-78D0-C742-984E-32B60ECA31C6}"/>
                  </a:ext>
                </a:extLst>
              </p:cNvPr>
              <p:cNvSpPr txBox="1"/>
              <p:nvPr/>
            </p:nvSpPr>
            <p:spPr>
              <a:xfrm>
                <a:off x="9610526" y="5501969"/>
                <a:ext cx="2547937" cy="9327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e/>
                              <m:e/>
                            </m:mr>
                            <m:mr>
                              <m:e/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3578EA4-78D0-C742-984E-32B60ECA3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0526" y="5501969"/>
                <a:ext cx="2547937" cy="93275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Equals 42">
            <a:extLst>
              <a:ext uri="{FF2B5EF4-FFF2-40B4-BE49-F238E27FC236}">
                <a16:creationId xmlns:a16="http://schemas.microsoft.com/office/drawing/2014/main" id="{685F39C7-46FC-4442-AAAE-942732158465}"/>
              </a:ext>
            </a:extLst>
          </p:cNvPr>
          <p:cNvSpPr/>
          <p:nvPr/>
        </p:nvSpPr>
        <p:spPr>
          <a:xfrm>
            <a:off x="9050562" y="5514068"/>
            <a:ext cx="719877" cy="908558"/>
          </a:xfrm>
          <a:prstGeom prst="mathEqual">
            <a:avLst>
              <a:gd name="adj1" fmla="val 7794"/>
              <a:gd name="adj2" fmla="val 180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4" name="Multiplication Sign 43">
            <a:extLst>
              <a:ext uri="{FF2B5EF4-FFF2-40B4-BE49-F238E27FC236}">
                <a16:creationId xmlns:a16="http://schemas.microsoft.com/office/drawing/2014/main" id="{48416291-B800-7B16-0588-47D6126F0BA6}"/>
              </a:ext>
            </a:extLst>
          </p:cNvPr>
          <p:cNvSpPr/>
          <p:nvPr/>
        </p:nvSpPr>
        <p:spPr>
          <a:xfrm>
            <a:off x="5061257" y="5762850"/>
            <a:ext cx="410995" cy="410995"/>
          </a:xfrm>
          <a:prstGeom prst="mathMultiply">
            <a:avLst>
              <a:gd name="adj1" fmla="val 135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A37455F-EC23-1947-B158-971B09E87CA7}"/>
              </a:ext>
            </a:extLst>
          </p:cNvPr>
          <p:cNvCxnSpPr/>
          <p:nvPr/>
        </p:nvCxnSpPr>
        <p:spPr>
          <a:xfrm>
            <a:off x="250264" y="5157638"/>
            <a:ext cx="11595100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3FF29821-FBC5-87A9-142B-B0F0EE1947D5}"/>
              </a:ext>
            </a:extLst>
          </p:cNvPr>
          <p:cNvGrpSpPr/>
          <p:nvPr/>
        </p:nvGrpSpPr>
        <p:grpSpPr>
          <a:xfrm>
            <a:off x="5977772" y="3883423"/>
            <a:ext cx="5867592" cy="1142501"/>
            <a:chOff x="5638608" y="3794872"/>
            <a:chExt cx="5867592" cy="1142501"/>
          </a:xfrm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08EFB734-5239-B139-7321-B2F4E2D326D1}"/>
                </a:ext>
              </a:extLst>
            </p:cNvPr>
            <p:cNvSpPr/>
            <p:nvPr/>
          </p:nvSpPr>
          <p:spPr>
            <a:xfrm>
              <a:off x="5638608" y="3794872"/>
              <a:ext cx="5867592" cy="114250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9DE80AED-C6A5-C5CF-453D-E5B396F8F87E}"/>
                    </a:ext>
                  </a:extLst>
                </p:cNvPr>
                <p:cNvSpPr txBox="1"/>
                <p:nvPr/>
              </p:nvSpPr>
              <p:spPr>
                <a:xfrm>
                  <a:off x="5924857" y="4257450"/>
                  <a:ext cx="3879850" cy="44768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sup>
                            </m:sSubSup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⊗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𝑮</m:t>
                            </m:r>
                          </m:e>
                        </m:d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𝑮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d>
                          <m:d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𝑽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9DE80AED-C6A5-C5CF-453D-E5B396F8F8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4857" y="4257450"/>
                  <a:ext cx="3879850" cy="447687"/>
                </a:xfrm>
                <a:prstGeom prst="rect">
                  <a:avLst/>
                </a:prstGeom>
                <a:blipFill>
                  <a:blip r:embed="rId15"/>
                  <a:stretch>
                    <a:fillRect b="-821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55933D80-2C5D-1CEE-61B8-C9C17B88ED0C}"/>
                </a:ext>
              </a:extLst>
            </p:cNvPr>
            <p:cNvGrpSpPr/>
            <p:nvPr/>
          </p:nvGrpSpPr>
          <p:grpSpPr>
            <a:xfrm>
              <a:off x="9607584" y="4091859"/>
              <a:ext cx="1712363" cy="778868"/>
              <a:chOff x="5310738" y="4521407"/>
              <a:chExt cx="1712363" cy="77886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DC9E3A4F-CAF7-6C9B-35F6-5E1B5132AF37}"/>
                      </a:ext>
                    </a:extLst>
                  </p:cNvPr>
                  <p:cNvSpPr txBox="1"/>
                  <p:nvPr/>
                </p:nvSpPr>
                <p:spPr>
                  <a:xfrm>
                    <a:off x="5310738" y="4521407"/>
                    <a:ext cx="729529" cy="778868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/>
                                <m:e/>
                              </m:eqArr>
                            </m:e>
                          </m:d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DC9E3A4F-CAF7-6C9B-35F6-5E1B5132AF3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10738" y="4521407"/>
                    <a:ext cx="729529" cy="778868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4207F83C-E82B-4EC0-C76F-FB0593A5DEBE}"/>
                      </a:ext>
                    </a:extLst>
                  </p:cNvPr>
                  <p:cNvSpPr txBox="1"/>
                  <p:nvPr/>
                </p:nvSpPr>
                <p:spPr>
                  <a:xfrm>
                    <a:off x="5706240" y="4884584"/>
                    <a:ext cx="729529" cy="4001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oMath>
                      </m:oMathPara>
                    </a14:m>
                    <a:endParaRPr lang="en-US" sz="2000" b="1" dirty="0"/>
                  </a:p>
                </p:txBody>
              </p:sp>
            </mc:Choice>
            <mc:Fallback xmlns="">
              <p:sp>
                <p:nvSpPr>
                  <p:cNvPr id="59" name="TextBox 58">
                    <a:extLst>
                      <a:ext uri="{FF2B5EF4-FFF2-40B4-BE49-F238E27FC236}">
                        <a16:creationId xmlns:a16="http://schemas.microsoft.com/office/drawing/2014/main" id="{4207F83C-E82B-4EC0-C76F-FB0593A5DEB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06240" y="4884584"/>
                    <a:ext cx="729529" cy="400110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TextBox 59">
                    <a:extLst>
                      <a:ext uri="{FF2B5EF4-FFF2-40B4-BE49-F238E27FC236}">
                        <a16:creationId xmlns:a16="http://schemas.microsoft.com/office/drawing/2014/main" id="{60C67CD0-52A5-B3C8-8F92-8DA431EBB1AE}"/>
                      </a:ext>
                    </a:extLst>
                  </p:cNvPr>
                  <p:cNvSpPr txBox="1"/>
                  <p:nvPr/>
                </p:nvSpPr>
                <p:spPr>
                  <a:xfrm>
                    <a:off x="6179929" y="4536987"/>
                    <a:ext cx="843172" cy="4001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60" name="TextBox 59">
                    <a:extLst>
                      <a:ext uri="{FF2B5EF4-FFF2-40B4-BE49-F238E27FC236}">
                        <a16:creationId xmlns:a16="http://schemas.microsoft.com/office/drawing/2014/main" id="{60C67CD0-52A5-B3C8-8F92-8DA431EBB1A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9929" y="4536987"/>
                    <a:ext cx="843172" cy="400110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b="-1363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184F03C4-D192-53D9-CF8B-19C781745A93}"/>
                      </a:ext>
                    </a:extLst>
                  </p:cNvPr>
                  <p:cNvSpPr txBox="1"/>
                  <p:nvPr/>
                </p:nvSpPr>
                <p:spPr>
                  <a:xfrm>
                    <a:off x="6179929" y="4884584"/>
                    <a:ext cx="843172" cy="4001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oMath>
                      </m:oMathPara>
                    </a14:m>
                    <a:endParaRPr lang="en-US" sz="2000" b="1" dirty="0"/>
                  </a:p>
                </p:txBody>
              </p:sp>
            </mc:Choice>
            <mc:Fallback xmlns="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184F03C4-D192-53D9-CF8B-19C781745A9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79929" y="4884584"/>
                    <a:ext cx="843172" cy="400110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b="-1363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241F51AB-422B-BE70-5431-734EFC716349}"/>
                      </a:ext>
                    </a:extLst>
                  </p:cNvPr>
                  <p:cNvSpPr txBox="1"/>
                  <p:nvPr/>
                </p:nvSpPr>
                <p:spPr>
                  <a:xfrm>
                    <a:off x="5706240" y="4536987"/>
                    <a:ext cx="1227859" cy="400110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𝑮</m:t>
                          </m:r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241F51AB-422B-BE70-5431-734EFC71634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06240" y="4536987"/>
                    <a:ext cx="1227859" cy="400110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7C7823E4-399A-8BA7-EDAD-E045F0C09552}"/>
                    </a:ext>
                  </a:extLst>
                </p:cNvPr>
                <p:cNvSpPr txBox="1"/>
                <p:nvPr/>
              </p:nvSpPr>
              <p:spPr>
                <a:xfrm>
                  <a:off x="5638608" y="3794872"/>
                  <a:ext cx="2514150" cy="3816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th</m:t>
                          </m:r>
                        </m:sup>
                      </m:sSup>
                    </m:oMath>
                  </a14:m>
                  <a:r>
                    <a:rPr lang="en-US" dirty="0"/>
                    <a:t> block of product: </a:t>
                  </a:r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7C7823E4-399A-8BA7-EDAD-E045F0C095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8608" y="3794872"/>
                  <a:ext cx="2514150" cy="381643"/>
                </a:xfrm>
                <a:prstGeom prst="rect">
                  <a:avLst/>
                </a:prstGeom>
                <a:blipFill>
                  <a:blip r:embed="rId21"/>
                  <a:stretch>
                    <a:fillRect t="-4762" r="-1214" b="-238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4321F2B-D966-59EE-9F4A-1DBC8DCB35A7}"/>
                  </a:ext>
                </a:extLst>
              </p:cNvPr>
              <p:cNvSpPr txBox="1"/>
              <p:nvPr/>
            </p:nvSpPr>
            <p:spPr>
              <a:xfrm>
                <a:off x="5752062" y="3198977"/>
                <a:ext cx="6319012" cy="668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accent3"/>
                    </a:solidFill>
                  </a:rPr>
                  <a:t>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accent3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accent3"/>
                    </a:solidFill>
                  </a:rPr>
                  <a:t> can be </a:t>
                </a:r>
                <a:r>
                  <a:rPr lang="en-US" b="1" dirty="0">
                    <a:solidFill>
                      <a:schemeClr val="accent3"/>
                    </a:solidFill>
                  </a:rPr>
                  <a:t>publicly</a:t>
                </a:r>
                <a:r>
                  <a:rPr lang="en-US" dirty="0">
                    <a:solidFill>
                      <a:schemeClr val="accent3"/>
                    </a:solidFill>
                  </a:rPr>
                  <a:t> derived using homomorphic evaluation techniques from [GSW13, BGGHNSVV14]</a:t>
                </a: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4321F2B-D966-59EE-9F4A-1DBC8DCB3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062" y="3198977"/>
                <a:ext cx="6319012" cy="668645"/>
              </a:xfrm>
              <a:prstGeom prst="rect">
                <a:avLst/>
              </a:prstGeom>
              <a:blipFill>
                <a:blip r:embed="rId22"/>
                <a:stretch>
                  <a:fillRect l="-97" t="-4587" r="-772" b="-14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460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 animBg="1"/>
      <p:bldP spid="44" grpId="0" animBg="1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Preimage Sampling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AE74FAC-EBC0-CD89-13AA-41045A38C054}"/>
                  </a:ext>
                </a:extLst>
              </p:cNvPr>
              <p:cNvSpPr/>
              <p:nvPr/>
            </p:nvSpPr>
            <p:spPr>
              <a:xfrm>
                <a:off x="1144921" y="2159215"/>
                <a:ext cx="3649916" cy="1475334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AE74FAC-EBC0-CD89-13AA-41045A38C0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921" y="2159215"/>
                <a:ext cx="3649916" cy="14753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2B34CB3-CD5A-D8A4-A915-2D0E6351B5C1}"/>
                  </a:ext>
                </a:extLst>
              </p:cNvPr>
              <p:cNvSpPr/>
              <p:nvPr/>
            </p:nvSpPr>
            <p:spPr>
              <a:xfrm>
                <a:off x="5266123" y="2159216"/>
                <a:ext cx="596793" cy="147533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2B34CB3-CD5A-D8A4-A915-2D0E6351B5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123" y="2159216"/>
                <a:ext cx="596793" cy="14753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B9B41CD-8F91-85B0-7DEE-630DD521F865}"/>
                  </a:ext>
                </a:extLst>
              </p:cNvPr>
              <p:cNvSpPr txBox="1"/>
              <p:nvPr/>
            </p:nvSpPr>
            <p:spPr>
              <a:xfrm>
                <a:off x="238046" y="1439190"/>
                <a:ext cx="4952574" cy="622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i="1" dirty="0"/>
                  <a:t>Given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BF57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3200" i="1" dirty="0"/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A9B7"/>
                        </a:solidFill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en-US" sz="3200" b="1" i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B9B41CD-8F91-85B0-7DEE-630DD521F8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46" y="1439190"/>
                <a:ext cx="4952574" cy="622735"/>
              </a:xfrm>
              <a:prstGeom prst="rect">
                <a:avLst/>
              </a:prstGeom>
              <a:blipFill>
                <a:blip r:embed="rId4"/>
                <a:stretch>
                  <a:fillRect l="-3079" t="-117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E27B62B-510F-0FD0-7B0B-0E314C14C011}"/>
                  </a:ext>
                </a:extLst>
              </p:cNvPr>
              <p:cNvSpPr txBox="1"/>
              <p:nvPr/>
            </p:nvSpPr>
            <p:spPr>
              <a:xfrm>
                <a:off x="238046" y="3875031"/>
                <a:ext cx="6420476" cy="622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i="1" dirty="0"/>
                  <a:t>find </a:t>
                </a:r>
                <a:r>
                  <a:rPr lang="en-US" sz="3200" i="1" dirty="0">
                    <a:solidFill>
                      <a:schemeClr val="accent3"/>
                    </a:solidFill>
                  </a:rPr>
                  <a:t>low-norm</a:t>
                </a:r>
                <a:r>
                  <a:rPr lang="en-US" sz="3200" i="1" dirty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579D42"/>
                        </a:solidFill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3200" i="1" dirty="0"/>
                  <a:t> where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BF57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solidFill>
                          <a:srgbClr val="579D42"/>
                        </a:solidFill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0A9B7"/>
                        </a:solidFill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endParaRPr lang="en-US" sz="3200" b="1" i="1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E27B62B-510F-0FD0-7B0B-0E314C14C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46" y="3875031"/>
                <a:ext cx="6420476" cy="622735"/>
              </a:xfrm>
              <a:prstGeom prst="rect">
                <a:avLst/>
              </a:prstGeom>
              <a:blipFill>
                <a:blip r:embed="rId5"/>
                <a:stretch>
                  <a:fillRect l="-2374" t="-117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FB85EBE-CF1E-06AA-45BC-6E07369D0F55}"/>
                  </a:ext>
                </a:extLst>
              </p:cNvPr>
              <p:cNvSpPr/>
              <p:nvPr/>
            </p:nvSpPr>
            <p:spPr>
              <a:xfrm>
                <a:off x="782490" y="4646567"/>
                <a:ext cx="3649916" cy="1475334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5FB85EBE-CF1E-06AA-45BC-6E07369D0F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90" y="4646567"/>
                <a:ext cx="3649916" cy="14753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CAE1F4C-5034-7099-4B60-526970A7C520}"/>
                  </a:ext>
                </a:extLst>
              </p:cNvPr>
              <p:cNvSpPr/>
              <p:nvPr/>
            </p:nvSpPr>
            <p:spPr>
              <a:xfrm>
                <a:off x="6856718" y="4646567"/>
                <a:ext cx="596793" cy="147533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DCAE1F4C-5034-7099-4B60-526970A7C5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718" y="4646567"/>
                <a:ext cx="596793" cy="14753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AE7B870-7C1F-5AC2-5E16-C45ED853A790}"/>
                  </a:ext>
                </a:extLst>
              </p:cNvPr>
              <p:cNvSpPr/>
              <p:nvPr/>
            </p:nvSpPr>
            <p:spPr>
              <a:xfrm>
                <a:off x="4593827" y="4646566"/>
                <a:ext cx="596793" cy="2146119"/>
              </a:xfrm>
              <a:prstGeom prst="rect">
                <a:avLst/>
              </a:prstGeom>
              <a:solidFill>
                <a:schemeClr val="accent3"/>
              </a:solidFill>
              <a:ln w="38100"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AE7B870-7C1F-5AC2-5E16-C45ED853A7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827" y="4646566"/>
                <a:ext cx="596793" cy="21461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Equals 44">
            <a:extLst>
              <a:ext uri="{FF2B5EF4-FFF2-40B4-BE49-F238E27FC236}">
                <a16:creationId xmlns:a16="http://schemas.microsoft.com/office/drawing/2014/main" id="{59B8616E-3265-B7E5-A3FA-6F1C506F2ED1}"/>
              </a:ext>
            </a:extLst>
          </p:cNvPr>
          <p:cNvSpPr/>
          <p:nvPr/>
        </p:nvSpPr>
        <p:spPr>
          <a:xfrm>
            <a:off x="5458892" y="4980822"/>
            <a:ext cx="1129553" cy="806824"/>
          </a:xfrm>
          <a:prstGeom prst="mathEqual">
            <a:avLst>
              <a:gd name="adj1" fmla="val 14949"/>
              <a:gd name="adj2" fmla="val 1747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D3F469-72BD-ECC9-F643-F50879A21260}"/>
              </a:ext>
            </a:extLst>
          </p:cNvPr>
          <p:cNvSpPr txBox="1"/>
          <p:nvPr/>
        </p:nvSpPr>
        <p:spPr>
          <a:xfrm>
            <a:off x="6763229" y="1439190"/>
            <a:ext cx="455208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Problem is hard in general: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Short integer solutions (SIS)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Inhomogeneous 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2956DC-C7A0-9E6D-14DC-15915A02C925}"/>
                  </a:ext>
                </a:extLst>
              </p:cNvPr>
              <p:cNvSpPr txBox="1"/>
              <p:nvPr/>
            </p:nvSpPr>
            <p:spPr>
              <a:xfrm>
                <a:off x="6763229" y="2767322"/>
                <a:ext cx="471706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But easy given a trapdoor for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BF57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2956DC-C7A0-9E6D-14DC-15915A02C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229" y="2767322"/>
                <a:ext cx="4717061" cy="523220"/>
              </a:xfrm>
              <a:prstGeom prst="rect">
                <a:avLst/>
              </a:prstGeom>
              <a:blipFill>
                <a:blip r:embed="rId9"/>
                <a:stretch>
                  <a:fillRect l="-2584"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5983CEB-503C-DDDC-5103-F167E39539F8}"/>
              </a:ext>
            </a:extLst>
          </p:cNvPr>
          <p:cNvSpPr txBox="1"/>
          <p:nvPr/>
        </p:nvSpPr>
        <p:spPr>
          <a:xfrm>
            <a:off x="9967865" y="3267228"/>
            <a:ext cx="2224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[Ajt96, GPV08, MP12]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BC5924-574F-B779-5243-2CCF630B5F99}"/>
              </a:ext>
            </a:extLst>
          </p:cNvPr>
          <p:cNvSpPr txBox="1"/>
          <p:nvPr/>
        </p:nvSpPr>
        <p:spPr>
          <a:xfrm>
            <a:off x="6763229" y="3561313"/>
            <a:ext cx="3034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Many applications!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3D9DED-C0EB-77F8-4A14-9EA9FD95D9A5}"/>
              </a:ext>
            </a:extLst>
          </p:cNvPr>
          <p:cNvSpPr txBox="1"/>
          <p:nvPr/>
        </p:nvSpPr>
        <p:spPr>
          <a:xfrm>
            <a:off x="7552558" y="4033628"/>
            <a:ext cx="4639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digital signatures, IBE, ABE, SNARGs, NIZKs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151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CA3F76-BDF5-AF21-5D26-4C3B124E3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C531C-FD63-4297-08E2-8849DCA1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Shifted Multi-Preimage Sampler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23B936-DAB0-14CC-2F48-75477103413B}"/>
              </a:ext>
            </a:extLst>
          </p:cNvPr>
          <p:cNvSpPr txBox="1"/>
          <p:nvPr/>
        </p:nvSpPr>
        <p:spPr>
          <a:xfrm>
            <a:off x="1022257" y="968901"/>
            <a:ext cx="259301" cy="7165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en-US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559B651-ACF5-11E9-1268-8C4ECE63B121}"/>
                  </a:ext>
                </a:extLst>
              </p:cNvPr>
              <p:cNvSpPr txBox="1"/>
              <p:nvPr/>
            </p:nvSpPr>
            <p:spPr>
              <a:xfrm>
                <a:off x="66614" y="4268518"/>
                <a:ext cx="1228724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Letting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⊗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𝑮</m:t>
                    </m:r>
                  </m:oMath>
                </a14:m>
                <a:r>
                  <a:rPr lang="en-US" sz="2400" dirty="0"/>
                  <a:t>, the trapdoor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 gives a solution to the shifted multi-preimage sampling problem for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: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559B651-ACF5-11E9-1268-8C4ECE63B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4" y="4268518"/>
                <a:ext cx="12287249" cy="830997"/>
              </a:xfrm>
              <a:prstGeom prst="rect">
                <a:avLst/>
              </a:prstGeom>
              <a:blipFill>
                <a:blip r:embed="rId2"/>
                <a:stretch>
                  <a:fillRect l="-794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D6AE37FF-7564-C940-C82F-00987E95937C}"/>
              </a:ext>
            </a:extLst>
          </p:cNvPr>
          <p:cNvGrpSpPr/>
          <p:nvPr/>
        </p:nvGrpSpPr>
        <p:grpSpPr>
          <a:xfrm>
            <a:off x="209550" y="2444507"/>
            <a:ext cx="4991100" cy="1266180"/>
            <a:chOff x="390525" y="5105271"/>
            <a:chExt cx="4991100" cy="126618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37CB9239-60E0-B690-E6E2-B007810F60EA}"/>
                    </a:ext>
                  </a:extLst>
                </p:cNvPr>
                <p:cNvSpPr txBox="1"/>
                <p:nvPr/>
              </p:nvSpPr>
              <p:spPr>
                <a:xfrm>
                  <a:off x="390525" y="5105271"/>
                  <a:ext cx="4991100" cy="126618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4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𝒖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sup>
                                  </m:sSub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⊗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  <m:e/>
                                <m:e/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</m:mr>
                              <m:mr>
                                <m:e/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⋱</m:t>
                                  </m:r>
                                </m:e>
                                <m:e/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⋮</m:t>
                                  </m:r>
                                </m:e>
                              </m:mr>
                              <m:mr>
                                <m:e/>
                                <m:e/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𝒖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sup>
                                  </m:sSubSup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⊗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37CB9239-60E0-B690-E6E2-B007810F60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525" y="5105271"/>
                  <a:ext cx="4991100" cy="126618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42D5F50-E990-1233-57C2-AAE13CA9E479}"/>
                </a:ext>
              </a:extLst>
            </p:cNvPr>
            <p:cNvCxnSpPr>
              <a:cxnSpLocks/>
            </p:cNvCxnSpPr>
            <p:nvPr/>
          </p:nvCxnSpPr>
          <p:spPr>
            <a:xfrm>
              <a:off x="4790705" y="5248275"/>
              <a:ext cx="0" cy="1038225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56CFBC5-AC65-FFB2-2043-FCCB186ADD77}"/>
                  </a:ext>
                </a:extLst>
              </p:cNvPr>
              <p:cNvSpPr txBox="1"/>
              <p:nvPr/>
            </p:nvSpPr>
            <p:spPr>
              <a:xfrm>
                <a:off x="5578873" y="2278148"/>
                <a:ext cx="3738025" cy="15988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1,1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1,ℓ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ℓ,1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ℓ,ℓ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𝑮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 smtClean="0">
                                            <a:latin typeface="Cambria Math" panose="02040503050406030204" pitchFamily="18" charset="0"/>
                                          </a:rPr>
                                          <m:t>𝑽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  <m:t>𝑮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 smtClean="0">
                                            <a:latin typeface="Cambria Math" panose="02040503050406030204" pitchFamily="18" charset="0"/>
                                          </a:rPr>
                                          <m:t>𝑽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ℓ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56CFBC5-AC65-FFB2-2043-FCCB186AD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873" y="2278148"/>
                <a:ext cx="3738025" cy="1598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C208763-DE88-8F1D-0925-AADFD6A38E8A}"/>
                  </a:ext>
                </a:extLst>
              </p:cNvPr>
              <p:cNvSpPr txBox="1"/>
              <p:nvPr/>
            </p:nvSpPr>
            <p:spPr>
              <a:xfrm>
                <a:off x="10004001" y="2527190"/>
                <a:ext cx="1831684" cy="11008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e/>
                              <m:e/>
                            </m:mr>
                            <m:mr>
                              <m:e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C208763-DE88-8F1D-0925-AADFD6A38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4001" y="2527190"/>
                <a:ext cx="1831684" cy="11008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Equals 30">
            <a:extLst>
              <a:ext uri="{FF2B5EF4-FFF2-40B4-BE49-F238E27FC236}">
                <a16:creationId xmlns:a16="http://schemas.microsoft.com/office/drawing/2014/main" id="{E2F75B0E-BF68-55DD-67FB-2702853DBB17}"/>
              </a:ext>
            </a:extLst>
          </p:cNvPr>
          <p:cNvSpPr/>
          <p:nvPr/>
        </p:nvSpPr>
        <p:spPr>
          <a:xfrm>
            <a:off x="9300512" y="2623318"/>
            <a:ext cx="719877" cy="908558"/>
          </a:xfrm>
          <a:prstGeom prst="mathEqual">
            <a:avLst>
              <a:gd name="adj1" fmla="val 7794"/>
              <a:gd name="adj2" fmla="val 180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4B742012-7309-3F38-FFF5-E64E6444DE5C}"/>
              </a:ext>
            </a:extLst>
          </p:cNvPr>
          <p:cNvSpPr/>
          <p:nvPr/>
        </p:nvSpPr>
        <p:spPr>
          <a:xfrm rot="16200000">
            <a:off x="2581789" y="-317239"/>
            <a:ext cx="246623" cy="4726411"/>
          </a:xfrm>
          <a:prstGeom prst="rightBrace">
            <a:avLst>
              <a:gd name="adj1" fmla="val 120765"/>
              <a:gd name="adj2" fmla="val 49030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AED3669-E6AA-D951-2C7E-5344D523003F}"/>
                  </a:ext>
                </a:extLst>
              </p:cNvPr>
              <p:cNvSpPr txBox="1"/>
              <p:nvPr/>
            </p:nvSpPr>
            <p:spPr>
              <a:xfrm>
                <a:off x="2361673" y="1351810"/>
                <a:ext cx="686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AED3669-E6AA-D951-2C7E-5344D5230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673" y="1351810"/>
                <a:ext cx="68685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ight Brace 33">
            <a:extLst>
              <a:ext uri="{FF2B5EF4-FFF2-40B4-BE49-F238E27FC236}">
                <a16:creationId xmlns:a16="http://schemas.microsoft.com/office/drawing/2014/main" id="{60F9EEAD-2B97-3EDD-9E38-DEC762ED617A}"/>
              </a:ext>
            </a:extLst>
          </p:cNvPr>
          <p:cNvSpPr/>
          <p:nvPr/>
        </p:nvSpPr>
        <p:spPr>
          <a:xfrm rot="16200000">
            <a:off x="7324574" y="439326"/>
            <a:ext cx="246623" cy="3213279"/>
          </a:xfrm>
          <a:prstGeom prst="rightBrace">
            <a:avLst>
              <a:gd name="adj1" fmla="val 120765"/>
              <a:gd name="adj2" fmla="val 49030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ABA2263-BEF1-0BEB-521A-7C7A395A6AFF}"/>
                  </a:ext>
                </a:extLst>
              </p:cNvPr>
              <p:cNvSpPr txBox="1"/>
              <p:nvPr/>
            </p:nvSpPr>
            <p:spPr>
              <a:xfrm>
                <a:off x="6210239" y="1351810"/>
                <a:ext cx="247529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trapdoor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ABA2263-BEF1-0BEB-521A-7C7A395A6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239" y="1351810"/>
                <a:ext cx="2475293" cy="523220"/>
              </a:xfrm>
              <a:prstGeom prst="rect">
                <a:avLst/>
              </a:prstGeom>
              <a:blipFill>
                <a:blip r:embed="rId7"/>
                <a:stretch>
                  <a:fillRect l="-5172"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Multiplication Sign 36">
            <a:extLst>
              <a:ext uri="{FF2B5EF4-FFF2-40B4-BE49-F238E27FC236}">
                <a16:creationId xmlns:a16="http://schemas.microsoft.com/office/drawing/2014/main" id="{53D1598B-3185-FBA2-E9C3-EB278A821BAC}"/>
              </a:ext>
            </a:extLst>
          </p:cNvPr>
          <p:cNvSpPr/>
          <p:nvPr/>
        </p:nvSpPr>
        <p:spPr>
          <a:xfrm>
            <a:off x="5184264" y="2872100"/>
            <a:ext cx="410995" cy="410995"/>
          </a:xfrm>
          <a:prstGeom prst="mathMultiply">
            <a:avLst>
              <a:gd name="adj1" fmla="val 135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5184A6-0AFD-BAA9-1645-E1B0D1EFE146}"/>
                  </a:ext>
                </a:extLst>
              </p:cNvPr>
              <p:cNvSpPr txBox="1"/>
              <p:nvPr/>
            </p:nvSpPr>
            <p:spPr>
              <a:xfrm>
                <a:off x="66614" y="5232732"/>
                <a:ext cx="1188498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Observe:</a:t>
                </a:r>
                <a:r>
                  <a:rPr lang="en-US" sz="2400" dirty="0"/>
                  <a:t>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 and its trapdoor is completely specified by matrix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dirty="0"/>
                  <a:t>(recall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vector corresponding to binary representation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)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A5184A6-0AFD-BAA9-1645-E1B0D1EFE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4" y="5232732"/>
                <a:ext cx="11884980" cy="830997"/>
              </a:xfrm>
              <a:prstGeom prst="rect">
                <a:avLst/>
              </a:prstGeom>
              <a:blipFill>
                <a:blip r:embed="rId8"/>
                <a:stretch>
                  <a:fillRect l="-821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4E6BC80-14A6-66A4-1CB1-C95B13072A76}"/>
              </a:ext>
            </a:extLst>
          </p:cNvPr>
          <p:cNvSpPr txBox="1"/>
          <p:nvPr/>
        </p:nvSpPr>
        <p:spPr>
          <a:xfrm>
            <a:off x="66614" y="6196946"/>
            <a:ext cx="11884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Yields vector commitments and dual-mode NIZKs with </a:t>
            </a:r>
            <a:r>
              <a:rPr lang="en-US" sz="2400" b="1" dirty="0">
                <a:solidFill>
                  <a:schemeClr val="accent3"/>
                </a:solidFill>
              </a:rPr>
              <a:t>transparent</a:t>
            </a:r>
            <a:r>
              <a:rPr lang="en-US" sz="2400" dirty="0"/>
              <a:t> setup</a:t>
            </a:r>
          </a:p>
        </p:txBody>
      </p:sp>
    </p:spTree>
    <p:extLst>
      <p:ext uri="{BB962C8B-B14F-4D97-AF65-F5344CB8AC3E}">
        <p14:creationId xmlns:p14="http://schemas.microsoft.com/office/powerpoint/2010/main" val="185210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499BCB-4909-0F4E-6531-4D3DF27138F1}"/>
                  </a:ext>
                </a:extLst>
              </p:cNvPr>
              <p:cNvSpPr txBox="1"/>
              <p:nvPr/>
            </p:nvSpPr>
            <p:spPr>
              <a:xfrm>
                <a:off x="286869" y="2700293"/>
                <a:ext cx="11618260" cy="1490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New approach to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 together with a trapdoor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400" dirty="0"/>
                  <a:t> where: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000" dirty="0"/>
                  <a:t> can be used to solve the shifted multi-preimage sampling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td</m:t>
                        </m:r>
                      </m:e>
                    </m:d>
                  </m:oMath>
                </a14:m>
                <a:r>
                  <a:rPr lang="en-US" sz="2000" dirty="0"/>
                  <a:t> can be </a:t>
                </a:r>
                <a:r>
                  <a:rPr lang="en-US" sz="2000" i="1" dirty="0"/>
                  <a:t>publicly</a:t>
                </a:r>
                <a:r>
                  <a:rPr lang="en-US" sz="2000" dirty="0"/>
                  <a:t> derived from a uniform random matrix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⌈"/>
                            <m:endChr m:val="⌉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e>
                            </m:func>
                          </m:e>
                        </m:d>
                      </m:sup>
                    </m:sSubSup>
                  </m:oMath>
                </a14:m>
                <a:r>
                  <a:rPr lang="en-US" sz="2000" dirty="0"/>
                  <a:t>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SIS/LWE problems are hard with respect to 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given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499BCB-4909-0F4E-6531-4D3DF2713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69" y="2700293"/>
                <a:ext cx="11618260" cy="1490408"/>
              </a:xfrm>
              <a:prstGeom prst="rect">
                <a:avLst/>
              </a:prstGeom>
              <a:blipFill>
                <a:blip r:embed="rId2"/>
                <a:stretch>
                  <a:fillRect l="-787" t="-327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EFFBB58-2EB7-E6F1-60B1-CC60754CC98E}"/>
                  </a:ext>
                </a:extLst>
              </p:cNvPr>
              <p:cNvSpPr txBox="1"/>
              <p:nvPr/>
            </p:nvSpPr>
            <p:spPr>
              <a:xfrm>
                <a:off x="286869" y="4352108"/>
                <a:ext cx="1161826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Applications</a:t>
                </a:r>
                <a:r>
                  <a:rPr lang="en-US" sz="2000" b="1" dirty="0"/>
                  <a:t>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Statistically-hiding vector commitments from SIS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poly</m:t>
                    </m:r>
                    <m:d>
                      <m:dPr>
                        <m:ctrlPr>
                          <a:rPr lang="en-US" sz="2000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000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sz="2000" i="1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i="1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dirty="0">
                    <a:solidFill>
                      <a:schemeClr val="accent3"/>
                    </a:solidFill>
                  </a:rPr>
                  <a:t>-size</a:t>
                </a:r>
                <a:r>
                  <a:rPr lang="en-US" sz="2000" dirty="0"/>
                  <a:t> public parameters, commitments, and openings (and </a:t>
                </a:r>
                <a:r>
                  <a:rPr lang="en-US" sz="2000" dirty="0">
                    <a:solidFill>
                      <a:schemeClr val="accent3"/>
                    </a:solidFill>
                  </a:rPr>
                  <a:t>transparent</a:t>
                </a:r>
                <a:r>
                  <a:rPr lang="en-US" sz="2000" dirty="0"/>
                  <a:t> setup)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Dual-mode NIZK from LWE via the hidden-bits model with </a:t>
                </a:r>
                <a:r>
                  <a:rPr lang="en-US" sz="2000" dirty="0">
                    <a:solidFill>
                      <a:schemeClr val="accent3"/>
                    </a:solidFill>
                  </a:rPr>
                  <a:t>polynomial modulus</a:t>
                </a:r>
                <a:r>
                  <a:rPr lang="en-US" sz="2000" dirty="0"/>
                  <a:t>, CRS size </a:t>
                </a:r>
                <a:r>
                  <a:rPr lang="en-US" sz="2000" dirty="0">
                    <a:solidFill>
                      <a:schemeClr val="accent3"/>
                    </a:solidFill>
                  </a:rPr>
                  <a:t>linear</a:t>
                </a:r>
                <a:r>
                  <a:rPr lang="en-US" sz="2000" dirty="0"/>
                  <a:t> in the length of the hidden-bits string, and </a:t>
                </a:r>
                <a:r>
                  <a:rPr lang="en-US" sz="2000" dirty="0">
                    <a:solidFill>
                      <a:schemeClr val="accent3"/>
                    </a:solidFill>
                  </a:rPr>
                  <a:t>transparent setup in statistical ZK mode</a:t>
                </a:r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000" i="1" dirty="0"/>
                  <a:t>Subsequent work </a:t>
                </a:r>
                <a:r>
                  <a:rPr lang="en-US" i="1" dirty="0"/>
                  <a:t>[BLNW</a:t>
                </a:r>
                <a:r>
                  <a:rPr lang="en-US" i="1" dirty="0">
                    <a:solidFill>
                      <a:srgbClr val="579D42"/>
                    </a:solidFill>
                  </a:rPr>
                  <a:t>W</a:t>
                </a:r>
                <a:r>
                  <a:rPr lang="en-US" i="1" dirty="0"/>
                  <a:t>24]</a:t>
                </a:r>
                <a:r>
                  <a:rPr lang="en-US" sz="2000" i="1" dirty="0"/>
                  <a:t>: </a:t>
                </a:r>
                <a:r>
                  <a:rPr lang="en-US" sz="2000" dirty="0"/>
                  <a:t>statistical ZAP argument from LWE via the hidden-bits approach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EFFBB58-2EB7-E6F1-60B1-CC60754CC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69" y="4352108"/>
                <a:ext cx="11618260" cy="2062103"/>
              </a:xfrm>
              <a:prstGeom prst="rect">
                <a:avLst/>
              </a:prstGeom>
              <a:blipFill>
                <a:blip r:embed="rId3"/>
                <a:stretch>
                  <a:fillRect l="-787" t="-2367" b="-1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192B9B62-F7BC-E971-8961-F5210481278F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46C5F348-F63C-9650-7A61-6DEAA75B17D9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523CC2B4-8DDD-A3DC-D3E8-A8974C5954CC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523CC2B4-8DDD-A3DC-D3E8-A8974C5954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5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DA05178-DCED-4282-ECD8-D94D9145B92E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62897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24F438-A110-7889-4B94-16FCCE2CD18D}"/>
              </a:ext>
            </a:extLst>
          </p:cNvPr>
          <p:cNvSpPr txBox="1"/>
          <p:nvPr/>
        </p:nvSpPr>
        <p:spPr>
          <a:xfrm>
            <a:off x="1561428" y="5799832"/>
            <a:ext cx="9201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Thank you!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https://eprint.iacr.org/2024/1401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3D7492-BB04-B54A-0FD7-07A346E2BFEC}"/>
              </a:ext>
            </a:extLst>
          </p:cNvPr>
          <p:cNvGrpSpPr/>
          <p:nvPr/>
        </p:nvGrpSpPr>
        <p:grpSpPr>
          <a:xfrm>
            <a:off x="209550" y="3951327"/>
            <a:ext cx="4991100" cy="1266180"/>
            <a:chOff x="390525" y="5105271"/>
            <a:chExt cx="4991100" cy="126618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DCB5A9C-A39C-AE51-6D34-FD159F691749}"/>
                    </a:ext>
                  </a:extLst>
                </p:cNvPr>
                <p:cNvSpPr txBox="1"/>
                <p:nvPr/>
              </p:nvSpPr>
              <p:spPr>
                <a:xfrm>
                  <a:off x="390525" y="5105271"/>
                  <a:ext cx="4991100" cy="126618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4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𝒖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sup>
                                  </m:sSub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⊗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  <m:e/>
                                <m:e/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</m:mr>
                              <m:mr>
                                <m:e/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⋱</m:t>
                                  </m:r>
                                </m:e>
                                <m:e/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⋮</m:t>
                                  </m:r>
                                </m:e>
                              </m:mr>
                              <m:mr>
                                <m:e/>
                                <m:e/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𝒖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panose="02040503050406030204" pitchFamily="18" charset="0"/>
                                        </a:rPr>
                                        <m:t>T</m:t>
                                      </m:r>
                                    </m:sup>
                                  </m:sSubSup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⊗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𝑮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sz="24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DCB5A9C-A39C-AE51-6D34-FD159F6917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525" y="5105271"/>
                  <a:ext cx="4991100" cy="126618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20EC0C5-2991-15F5-AD23-E8CA0791AC56}"/>
                </a:ext>
              </a:extLst>
            </p:cNvPr>
            <p:cNvCxnSpPr>
              <a:cxnSpLocks/>
            </p:cNvCxnSpPr>
            <p:nvPr/>
          </p:nvCxnSpPr>
          <p:spPr>
            <a:xfrm>
              <a:off x="4790705" y="5248275"/>
              <a:ext cx="0" cy="1038225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4835607-82FE-E4F1-23C0-A9D8ACF503F9}"/>
                  </a:ext>
                </a:extLst>
              </p:cNvPr>
              <p:cNvSpPr txBox="1"/>
              <p:nvPr/>
            </p:nvSpPr>
            <p:spPr>
              <a:xfrm>
                <a:off x="5578873" y="3784968"/>
                <a:ext cx="3738025" cy="15988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1,1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1,ℓ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ℓ,1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  <m:t>𝑯</m:t>
                                    </m:r>
                                  </m:e>
                                  <m:sub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ℓ,ℓ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 smtClean="0">
                                        <a:latin typeface="Cambria Math" panose="02040503050406030204" pitchFamily="18" charset="0"/>
                                      </a:rPr>
                                      <m:t>𝑮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 smtClean="0">
                                            <a:latin typeface="Cambria Math" panose="02040503050406030204" pitchFamily="18" charset="0"/>
                                          </a:rPr>
                                          <m:t>𝑽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  <m:t>𝑮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 smtClean="0">
                                            <a:latin typeface="Cambria Math" panose="02040503050406030204" pitchFamily="18" charset="0"/>
                                          </a:rPr>
                                          <m:t>𝑽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ℓ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4835607-82FE-E4F1-23C0-A9D8ACF50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873" y="3784968"/>
                <a:ext cx="3738025" cy="15988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16B11B8-ED19-731C-529B-7605E1BE45CC}"/>
                  </a:ext>
                </a:extLst>
              </p:cNvPr>
              <p:cNvSpPr txBox="1"/>
              <p:nvPr/>
            </p:nvSpPr>
            <p:spPr>
              <a:xfrm>
                <a:off x="10004001" y="4034010"/>
                <a:ext cx="1831684" cy="11008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e/>
                              <m:e/>
                            </m:mr>
                            <m:mr>
                              <m:e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  <m:e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16B11B8-ED19-731C-529B-7605E1BE4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4001" y="4034010"/>
                <a:ext cx="1831684" cy="110081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Equals 34">
            <a:extLst>
              <a:ext uri="{FF2B5EF4-FFF2-40B4-BE49-F238E27FC236}">
                <a16:creationId xmlns:a16="http://schemas.microsoft.com/office/drawing/2014/main" id="{528057F3-B518-AE7E-C4E4-0FA5968454E6}"/>
              </a:ext>
            </a:extLst>
          </p:cNvPr>
          <p:cNvSpPr/>
          <p:nvPr/>
        </p:nvSpPr>
        <p:spPr>
          <a:xfrm>
            <a:off x="9300512" y="4130138"/>
            <a:ext cx="719877" cy="908558"/>
          </a:xfrm>
          <a:prstGeom prst="mathEqual">
            <a:avLst>
              <a:gd name="adj1" fmla="val 7794"/>
              <a:gd name="adj2" fmla="val 180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36" name="Right Brace 35">
            <a:extLst>
              <a:ext uri="{FF2B5EF4-FFF2-40B4-BE49-F238E27FC236}">
                <a16:creationId xmlns:a16="http://schemas.microsoft.com/office/drawing/2014/main" id="{FDA9C177-8CD5-D98C-B666-EDB9EA7C267C}"/>
              </a:ext>
            </a:extLst>
          </p:cNvPr>
          <p:cNvSpPr/>
          <p:nvPr/>
        </p:nvSpPr>
        <p:spPr>
          <a:xfrm rot="16200000">
            <a:off x="2581789" y="1189581"/>
            <a:ext cx="246623" cy="4726411"/>
          </a:xfrm>
          <a:prstGeom prst="rightBrace">
            <a:avLst>
              <a:gd name="adj1" fmla="val 120765"/>
              <a:gd name="adj2" fmla="val 49030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AF16865-1D41-97D2-03A5-EF29E9A5692D}"/>
                  </a:ext>
                </a:extLst>
              </p:cNvPr>
              <p:cNvSpPr txBox="1"/>
              <p:nvPr/>
            </p:nvSpPr>
            <p:spPr>
              <a:xfrm>
                <a:off x="2361673" y="2858630"/>
                <a:ext cx="6868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AF16865-1D41-97D2-03A5-EF29E9A569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673" y="2858630"/>
                <a:ext cx="68685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ight Brace 37">
            <a:extLst>
              <a:ext uri="{FF2B5EF4-FFF2-40B4-BE49-F238E27FC236}">
                <a16:creationId xmlns:a16="http://schemas.microsoft.com/office/drawing/2014/main" id="{ACF62B6C-5BAF-6651-BE60-D382C5B49682}"/>
              </a:ext>
            </a:extLst>
          </p:cNvPr>
          <p:cNvSpPr/>
          <p:nvPr/>
        </p:nvSpPr>
        <p:spPr>
          <a:xfrm rot="16200000">
            <a:off x="7324574" y="1946146"/>
            <a:ext cx="246623" cy="3213279"/>
          </a:xfrm>
          <a:prstGeom prst="rightBrace">
            <a:avLst>
              <a:gd name="adj1" fmla="val 120765"/>
              <a:gd name="adj2" fmla="val 49030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C0503F-9DA1-3C7C-0F89-D660AC57AA3C}"/>
                  </a:ext>
                </a:extLst>
              </p:cNvPr>
              <p:cNvSpPr txBox="1"/>
              <p:nvPr/>
            </p:nvSpPr>
            <p:spPr>
              <a:xfrm>
                <a:off x="6210239" y="2858630"/>
                <a:ext cx="247529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trapdoor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C0503F-9DA1-3C7C-0F89-D660AC57A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239" y="2858630"/>
                <a:ext cx="2475293" cy="523220"/>
              </a:xfrm>
              <a:prstGeom prst="rect">
                <a:avLst/>
              </a:prstGeom>
              <a:blipFill>
                <a:blip r:embed="rId11"/>
                <a:stretch>
                  <a:fillRect l="-5172"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Multiplication Sign 39">
            <a:extLst>
              <a:ext uri="{FF2B5EF4-FFF2-40B4-BE49-F238E27FC236}">
                <a16:creationId xmlns:a16="http://schemas.microsoft.com/office/drawing/2014/main" id="{AB6221F0-0880-5141-633B-520F1DB121D5}"/>
              </a:ext>
            </a:extLst>
          </p:cNvPr>
          <p:cNvSpPr/>
          <p:nvPr/>
        </p:nvSpPr>
        <p:spPr>
          <a:xfrm>
            <a:off x="5184264" y="4378920"/>
            <a:ext cx="410995" cy="410995"/>
          </a:xfrm>
          <a:prstGeom prst="mathMultiply">
            <a:avLst>
              <a:gd name="adj1" fmla="val 135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43591D-E06C-53FD-0745-84C19E083632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EF27D2CC-6B20-B9B7-E882-3C9D59542D6A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FAF55A6B-F9AF-16D5-0973-98B6A64AE04F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FAF55A6B-F9AF-16D5-0973-98B6A64AE0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12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FFD7C69-91F8-B831-900F-26D6BA825668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4606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Multi-Preimage Sampling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615934-243A-901F-252E-B10129F0235B}"/>
                  </a:ext>
                </a:extLst>
              </p:cNvPr>
              <p:cNvSpPr txBox="1"/>
              <p:nvPr/>
            </p:nvSpPr>
            <p:spPr>
              <a:xfrm>
                <a:off x="238046" y="1439190"/>
                <a:ext cx="7621574" cy="622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i="1" dirty="0"/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232D4B"/>
                        </a:solidFill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3200" i="1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en-US" sz="3200" b="1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615934-243A-901F-252E-B10129F023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46" y="1439190"/>
                <a:ext cx="7621574" cy="622735"/>
              </a:xfrm>
              <a:prstGeom prst="rect">
                <a:avLst/>
              </a:prstGeom>
              <a:blipFill>
                <a:blip r:embed="rId2"/>
                <a:stretch>
                  <a:fillRect l="-2000" t="-117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6593E264-945E-4C9F-3FBC-8E59764ADF26}"/>
              </a:ext>
            </a:extLst>
          </p:cNvPr>
          <p:cNvSpPr/>
          <p:nvPr/>
        </p:nvSpPr>
        <p:spPr>
          <a:xfrm>
            <a:off x="910460" y="2206658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8CBEC4-3D4B-1523-C1CD-6B0DD2B9B88F}"/>
              </a:ext>
            </a:extLst>
          </p:cNvPr>
          <p:cNvSpPr/>
          <p:nvPr/>
        </p:nvSpPr>
        <p:spPr>
          <a:xfrm>
            <a:off x="3887853" y="2206658"/>
            <a:ext cx="356364" cy="88096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4635B1-69D3-C52D-984B-82507E0BB812}"/>
              </a:ext>
            </a:extLst>
          </p:cNvPr>
          <p:cNvSpPr/>
          <p:nvPr/>
        </p:nvSpPr>
        <p:spPr>
          <a:xfrm>
            <a:off x="1074584" y="2377345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80A1713-00FE-749C-406D-6D6FB97506CD}"/>
                  </a:ext>
                </a:extLst>
              </p:cNvPr>
              <p:cNvSpPr/>
              <p:nvPr/>
            </p:nvSpPr>
            <p:spPr>
              <a:xfrm>
                <a:off x="1238708" y="2548031"/>
                <a:ext cx="2179481" cy="880969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80A1713-00FE-749C-406D-6D6FB97506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708" y="2548031"/>
                <a:ext cx="2179481" cy="8809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D9147255-B24A-B2C9-966A-5D280D0E4040}"/>
              </a:ext>
            </a:extLst>
          </p:cNvPr>
          <p:cNvSpPr/>
          <p:nvPr/>
        </p:nvSpPr>
        <p:spPr>
          <a:xfrm>
            <a:off x="3994923" y="2328416"/>
            <a:ext cx="356364" cy="88096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0ECD31B-9E49-A51D-58AE-C219408ECD2C}"/>
                  </a:ext>
                </a:extLst>
              </p:cNvPr>
              <p:cNvSpPr/>
              <p:nvPr/>
            </p:nvSpPr>
            <p:spPr>
              <a:xfrm>
                <a:off x="4101992" y="2450174"/>
                <a:ext cx="356364" cy="880969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0ECD31B-9E49-A51D-58AE-C219408ECD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992" y="2450174"/>
                <a:ext cx="356364" cy="880969"/>
              </a:xfrm>
              <a:prstGeom prst="rect">
                <a:avLst/>
              </a:prstGeom>
              <a:blipFill>
                <a:blip r:embed="rId4"/>
                <a:stretch>
                  <a:fillRect l="-793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6880FA5-E68F-781B-62F9-EB7DC86E1514}"/>
                  </a:ext>
                </a:extLst>
              </p:cNvPr>
              <p:cNvSpPr txBox="1"/>
              <p:nvPr/>
            </p:nvSpPr>
            <p:spPr>
              <a:xfrm>
                <a:off x="238046" y="3679861"/>
                <a:ext cx="11466088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i="1" dirty="0"/>
                  <a:t>find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sz="2800" i="1" dirty="0"/>
                  <a:t> and </a:t>
                </a:r>
                <a:r>
                  <a:rPr lang="en-US" sz="2800" i="1" dirty="0">
                    <a:solidFill>
                      <a:schemeClr val="accent3"/>
                    </a:solidFill>
                  </a:rPr>
                  <a:t>low-norm</a:t>
                </a:r>
                <a:r>
                  <a:rPr lang="en-US" sz="28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2800" i="1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800" b="1" i="1" dirty="0"/>
                  <a:t> </a:t>
                </a:r>
                <a:r>
                  <a:rPr lang="en-US" sz="2800" i="1" dirty="0"/>
                  <a:t>for all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6880FA5-E68F-781B-62F9-EB7DC86E1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46" y="3679861"/>
                <a:ext cx="11466088" cy="556434"/>
              </a:xfrm>
              <a:prstGeom prst="rect">
                <a:avLst/>
              </a:prstGeom>
              <a:blipFill>
                <a:blip r:embed="rId5"/>
                <a:stretch>
                  <a:fillRect l="-1063" t="-10989" b="-25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DD3A46A-9988-54F8-E5B7-473B49D00667}"/>
                  </a:ext>
                </a:extLst>
              </p:cNvPr>
              <p:cNvSpPr/>
              <p:nvPr/>
            </p:nvSpPr>
            <p:spPr>
              <a:xfrm>
                <a:off x="703354" y="4531852"/>
                <a:ext cx="2179481" cy="880969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DD3A46A-9988-54F8-E5B7-473B49D006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54" y="4531852"/>
                <a:ext cx="2179481" cy="8809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D82BFD9-F6CA-A075-AF72-344C531CA87F}"/>
                  </a:ext>
                </a:extLst>
              </p:cNvPr>
              <p:cNvSpPr/>
              <p:nvPr/>
            </p:nvSpPr>
            <p:spPr>
              <a:xfrm>
                <a:off x="3061825" y="4531851"/>
                <a:ext cx="356364" cy="1509441"/>
              </a:xfrm>
              <a:prstGeom prst="rect">
                <a:avLst/>
              </a:prstGeom>
              <a:solidFill>
                <a:srgbClr val="579D4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D82BFD9-F6CA-A075-AF72-344C531CA8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825" y="4531851"/>
                <a:ext cx="356364" cy="1509441"/>
              </a:xfrm>
              <a:prstGeom prst="rect">
                <a:avLst/>
              </a:prstGeom>
              <a:blipFill>
                <a:blip r:embed="rId7"/>
                <a:stretch>
                  <a:fillRect l="-781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777E9B6-0F13-28B4-A048-69DA2CD5899A}"/>
                  </a:ext>
                </a:extLst>
              </p:cNvPr>
              <p:cNvSpPr/>
              <p:nvPr/>
            </p:nvSpPr>
            <p:spPr>
              <a:xfrm>
                <a:off x="4365784" y="4531852"/>
                <a:ext cx="356364" cy="880969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777E9B6-0F13-28B4-A048-69DA2CD589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784" y="4531852"/>
                <a:ext cx="356364" cy="880969"/>
              </a:xfrm>
              <a:prstGeom prst="rect">
                <a:avLst/>
              </a:prstGeom>
              <a:blipFill>
                <a:blip r:embed="rId8"/>
                <a:stretch>
                  <a:fillRect l="-3125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Equals 25">
            <a:extLst>
              <a:ext uri="{FF2B5EF4-FFF2-40B4-BE49-F238E27FC236}">
                <a16:creationId xmlns:a16="http://schemas.microsoft.com/office/drawing/2014/main" id="{77CC455C-A1D5-7065-4416-E8E6C8B5236A}"/>
              </a:ext>
            </a:extLst>
          </p:cNvPr>
          <p:cNvSpPr/>
          <p:nvPr/>
        </p:nvSpPr>
        <p:spPr>
          <a:xfrm>
            <a:off x="3546078" y="4681831"/>
            <a:ext cx="691816" cy="581008"/>
          </a:xfrm>
          <a:prstGeom prst="mathEqual">
            <a:avLst>
              <a:gd name="adj1" fmla="val 11184"/>
              <a:gd name="adj2" fmla="val 2500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2A70D835-3210-D2E4-6956-A6260A30EF40}"/>
              </a:ext>
            </a:extLst>
          </p:cNvPr>
          <p:cNvSpPr/>
          <p:nvPr/>
        </p:nvSpPr>
        <p:spPr>
          <a:xfrm>
            <a:off x="2882835" y="6270547"/>
            <a:ext cx="1524000" cy="469368"/>
          </a:xfrm>
          <a:prstGeom prst="wedgeRoundRectCallout">
            <a:avLst>
              <a:gd name="adj1" fmla="val -27500"/>
              <a:gd name="adj2" fmla="val -79618"/>
              <a:gd name="adj3" fmla="val 16667"/>
            </a:avLst>
          </a:prstGeom>
          <a:solidFill>
            <a:srgbClr val="232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i="1" dirty="0"/>
              <a:t>preimage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8F367B-330B-8BF5-B403-10E63E9DAAFF}"/>
              </a:ext>
            </a:extLst>
          </p:cNvPr>
          <p:cNvSpPr/>
          <p:nvPr/>
        </p:nvSpPr>
        <p:spPr>
          <a:xfrm>
            <a:off x="910460" y="3770374"/>
            <a:ext cx="1718440" cy="4201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1475F7-54D8-0849-E54B-24064D469BA9}"/>
              </a:ext>
            </a:extLst>
          </p:cNvPr>
          <p:cNvSpPr/>
          <p:nvPr/>
        </p:nvSpPr>
        <p:spPr>
          <a:xfrm>
            <a:off x="9029700" y="3748025"/>
            <a:ext cx="525780" cy="4201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CB0249-67DB-1E2B-31F2-050D9BFF187A}"/>
              </a:ext>
            </a:extLst>
          </p:cNvPr>
          <p:cNvSpPr/>
          <p:nvPr/>
        </p:nvSpPr>
        <p:spPr>
          <a:xfrm>
            <a:off x="2164323" y="369178"/>
            <a:ext cx="1830599" cy="599536"/>
          </a:xfrm>
          <a:prstGeom prst="rect">
            <a:avLst/>
          </a:prstGeom>
          <a:solidFill>
            <a:srgbClr val="333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53674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1" grpId="0" animBg="1"/>
      <p:bldP spid="25" grpId="0" animBg="1"/>
      <p:bldP spid="26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AC10A-FC25-ABF4-E719-5E59F7D91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95F01-DAED-C689-F87C-72C99B7E8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Multi-Preimage Sampling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5C6A4B2-F391-56D1-16E0-3CA401043B25}"/>
                  </a:ext>
                </a:extLst>
              </p:cNvPr>
              <p:cNvSpPr txBox="1"/>
              <p:nvPr/>
            </p:nvSpPr>
            <p:spPr>
              <a:xfrm>
                <a:off x="238046" y="1439190"/>
                <a:ext cx="7621574" cy="622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i="1" dirty="0"/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232D4B"/>
                        </a:solidFill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3200" i="1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en-US" sz="3200" b="1" i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5C6A4B2-F391-56D1-16E0-3CA401043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46" y="1439190"/>
                <a:ext cx="7621574" cy="622735"/>
              </a:xfrm>
              <a:prstGeom prst="rect">
                <a:avLst/>
              </a:prstGeom>
              <a:blipFill>
                <a:blip r:embed="rId2"/>
                <a:stretch>
                  <a:fillRect l="-2000" t="-117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08CF68FE-E2F9-2187-AD68-8146109E4E16}"/>
              </a:ext>
            </a:extLst>
          </p:cNvPr>
          <p:cNvSpPr/>
          <p:nvPr/>
        </p:nvSpPr>
        <p:spPr>
          <a:xfrm>
            <a:off x="910460" y="2206658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A032D8-2C22-4350-A8DD-7E558CFF480F}"/>
              </a:ext>
            </a:extLst>
          </p:cNvPr>
          <p:cNvSpPr/>
          <p:nvPr/>
        </p:nvSpPr>
        <p:spPr>
          <a:xfrm>
            <a:off x="3887853" y="2206658"/>
            <a:ext cx="356364" cy="88096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B8A680-C2FE-039C-93FF-9B6A46C863DC}"/>
              </a:ext>
            </a:extLst>
          </p:cNvPr>
          <p:cNvSpPr/>
          <p:nvPr/>
        </p:nvSpPr>
        <p:spPr>
          <a:xfrm>
            <a:off x="1074584" y="2377345"/>
            <a:ext cx="2179481" cy="880969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53B97B4-C857-DC5E-21F9-09358B06D628}"/>
                  </a:ext>
                </a:extLst>
              </p:cNvPr>
              <p:cNvSpPr/>
              <p:nvPr/>
            </p:nvSpPr>
            <p:spPr>
              <a:xfrm>
                <a:off x="1238708" y="2548031"/>
                <a:ext cx="2179481" cy="880969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80A1713-00FE-749C-406D-6D6FB97506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708" y="2548031"/>
                <a:ext cx="2179481" cy="8809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009B1B6E-E6E1-6A50-F6CC-B7C562F20CED}"/>
              </a:ext>
            </a:extLst>
          </p:cNvPr>
          <p:cNvSpPr/>
          <p:nvPr/>
        </p:nvSpPr>
        <p:spPr>
          <a:xfrm>
            <a:off x="3994923" y="2328416"/>
            <a:ext cx="356364" cy="88096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28DA5DD-C4D7-7816-232E-883E6FEB2D82}"/>
                  </a:ext>
                </a:extLst>
              </p:cNvPr>
              <p:cNvSpPr/>
              <p:nvPr/>
            </p:nvSpPr>
            <p:spPr>
              <a:xfrm>
                <a:off x="4101992" y="2450174"/>
                <a:ext cx="356364" cy="880969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0ECD31B-9E49-A51D-58AE-C219408ECD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992" y="2450174"/>
                <a:ext cx="356364" cy="880969"/>
              </a:xfrm>
              <a:prstGeom prst="rect">
                <a:avLst/>
              </a:prstGeom>
              <a:blipFill>
                <a:blip r:embed="rId4"/>
                <a:stretch>
                  <a:fillRect l="-793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521AC8B-CA7A-ADB6-9103-9D356BC93888}"/>
                  </a:ext>
                </a:extLst>
              </p:cNvPr>
              <p:cNvSpPr txBox="1"/>
              <p:nvPr/>
            </p:nvSpPr>
            <p:spPr>
              <a:xfrm>
                <a:off x="238046" y="3679861"/>
                <a:ext cx="11466088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i="1" dirty="0"/>
                  <a:t>find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sz="2800" i="1" dirty="0"/>
                  <a:t> and </a:t>
                </a:r>
                <a:r>
                  <a:rPr lang="en-US" sz="2800" i="1" dirty="0">
                    <a:solidFill>
                      <a:schemeClr val="accent3"/>
                    </a:solidFill>
                  </a:rPr>
                  <a:t>low-norm</a:t>
                </a:r>
                <a:r>
                  <a:rPr lang="en-US" sz="28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2800" i="1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BF57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579D4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A9B7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2800" b="1" i="1" dirty="0"/>
                  <a:t> </a:t>
                </a:r>
                <a:r>
                  <a:rPr lang="en-US" sz="2800" i="1" dirty="0"/>
                  <a:t>for all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</m:d>
                  </m:oMath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521AC8B-CA7A-ADB6-9103-9D356BC93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046" y="3679861"/>
                <a:ext cx="11466088" cy="556434"/>
              </a:xfrm>
              <a:prstGeom prst="rect">
                <a:avLst/>
              </a:prstGeom>
              <a:blipFill>
                <a:blip r:embed="rId5"/>
                <a:stretch>
                  <a:fillRect l="-1063" t="-10989" b="-25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B299D74-3955-A4A2-EA26-A4C22D34EA03}"/>
                  </a:ext>
                </a:extLst>
              </p:cNvPr>
              <p:cNvSpPr/>
              <p:nvPr/>
            </p:nvSpPr>
            <p:spPr>
              <a:xfrm>
                <a:off x="703354" y="4531852"/>
                <a:ext cx="2179481" cy="880969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DD3A46A-9988-54F8-E5B7-473B49D006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54" y="4531852"/>
                <a:ext cx="2179481" cy="8809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B028262-7A43-338B-3DD6-EFF388FFAFAB}"/>
                  </a:ext>
                </a:extLst>
              </p:cNvPr>
              <p:cNvSpPr/>
              <p:nvPr/>
            </p:nvSpPr>
            <p:spPr>
              <a:xfrm>
                <a:off x="3061825" y="4531851"/>
                <a:ext cx="356364" cy="1509441"/>
              </a:xfrm>
              <a:prstGeom prst="rect">
                <a:avLst/>
              </a:prstGeom>
              <a:solidFill>
                <a:srgbClr val="579D4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D82BFD9-F6CA-A075-AF72-344C531CA8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825" y="4531851"/>
                <a:ext cx="356364" cy="1509441"/>
              </a:xfrm>
              <a:prstGeom prst="rect">
                <a:avLst/>
              </a:prstGeom>
              <a:blipFill>
                <a:blip r:embed="rId7"/>
                <a:stretch>
                  <a:fillRect l="-781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C216BD5-94F0-51B5-8B2F-5E0D4632FA67}"/>
                  </a:ext>
                </a:extLst>
              </p:cNvPr>
              <p:cNvSpPr/>
              <p:nvPr/>
            </p:nvSpPr>
            <p:spPr>
              <a:xfrm>
                <a:off x="4365784" y="4531852"/>
                <a:ext cx="356364" cy="880969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777E9B6-0F13-28B4-A048-69DA2CD589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784" y="4531852"/>
                <a:ext cx="356364" cy="880969"/>
              </a:xfrm>
              <a:prstGeom prst="rect">
                <a:avLst/>
              </a:prstGeom>
              <a:blipFill>
                <a:blip r:embed="rId8"/>
                <a:stretch>
                  <a:fillRect l="-3125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Equals 25">
            <a:extLst>
              <a:ext uri="{FF2B5EF4-FFF2-40B4-BE49-F238E27FC236}">
                <a16:creationId xmlns:a16="http://schemas.microsoft.com/office/drawing/2014/main" id="{83605BF0-C357-DF58-C436-69171E951D43}"/>
              </a:ext>
            </a:extLst>
          </p:cNvPr>
          <p:cNvSpPr/>
          <p:nvPr/>
        </p:nvSpPr>
        <p:spPr>
          <a:xfrm>
            <a:off x="3546078" y="4681831"/>
            <a:ext cx="691816" cy="581008"/>
          </a:xfrm>
          <a:prstGeom prst="mathEqual">
            <a:avLst>
              <a:gd name="adj1" fmla="val 11184"/>
              <a:gd name="adj2" fmla="val 2500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C1A6654-A407-380B-7759-F36B8076EFEE}"/>
                  </a:ext>
                </a:extLst>
              </p:cNvPr>
              <p:cNvSpPr/>
              <p:nvPr/>
            </p:nvSpPr>
            <p:spPr>
              <a:xfrm>
                <a:off x="5491561" y="4531852"/>
                <a:ext cx="356364" cy="880969"/>
              </a:xfrm>
              <a:prstGeom prst="rect">
                <a:avLst/>
              </a:prstGeom>
              <a:solidFill>
                <a:srgbClr val="7030A0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C6418119-191C-DCA0-A4B0-C003D443C8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561" y="4531852"/>
                <a:ext cx="356364" cy="8809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Plus Sign 27">
            <a:extLst>
              <a:ext uri="{FF2B5EF4-FFF2-40B4-BE49-F238E27FC236}">
                <a16:creationId xmlns:a16="http://schemas.microsoft.com/office/drawing/2014/main" id="{CD37F6DD-592E-4639-E25F-EECE9B0F8FDE}"/>
              </a:ext>
            </a:extLst>
          </p:cNvPr>
          <p:cNvSpPr/>
          <p:nvPr/>
        </p:nvSpPr>
        <p:spPr>
          <a:xfrm>
            <a:off x="4805217" y="4677319"/>
            <a:ext cx="603275" cy="590033"/>
          </a:xfrm>
          <a:prstGeom prst="mathPlus">
            <a:avLst>
              <a:gd name="adj1" fmla="val 11520"/>
            </a:avLst>
          </a:prstGeom>
          <a:solidFill>
            <a:srgbClr val="232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710B96B0-4F76-BDCB-53A3-67AFC33805DC}"/>
              </a:ext>
            </a:extLst>
          </p:cNvPr>
          <p:cNvSpPr/>
          <p:nvPr/>
        </p:nvSpPr>
        <p:spPr>
          <a:xfrm>
            <a:off x="5334000" y="5685848"/>
            <a:ext cx="1524000" cy="469368"/>
          </a:xfrm>
          <a:prstGeom prst="wedgeRoundRectCallout">
            <a:avLst>
              <a:gd name="adj1" fmla="val -27500"/>
              <a:gd name="adj2" fmla="val -79618"/>
              <a:gd name="adj3" fmla="val 16667"/>
            </a:avLst>
          </a:prstGeom>
          <a:solidFill>
            <a:srgbClr val="232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i="1" dirty="0"/>
              <a:t>shift</a:t>
            </a:r>
          </a:p>
        </p:txBody>
      </p: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EDFFCBAD-309D-2BAD-BDA7-CD5F0CFCA44C}"/>
              </a:ext>
            </a:extLst>
          </p:cNvPr>
          <p:cNvSpPr/>
          <p:nvPr/>
        </p:nvSpPr>
        <p:spPr>
          <a:xfrm>
            <a:off x="2882835" y="6270547"/>
            <a:ext cx="1524000" cy="469368"/>
          </a:xfrm>
          <a:prstGeom prst="wedgeRoundRectCallout">
            <a:avLst>
              <a:gd name="adj1" fmla="val -27500"/>
              <a:gd name="adj2" fmla="val -79618"/>
              <a:gd name="adj3" fmla="val 16667"/>
            </a:avLst>
          </a:prstGeom>
          <a:solidFill>
            <a:srgbClr val="232D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0" i="1" dirty="0"/>
              <a:t>preimage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CEAF46-379D-EC46-22BC-5405B10CC742}"/>
              </a:ext>
            </a:extLst>
          </p:cNvPr>
          <p:cNvSpPr txBox="1"/>
          <p:nvPr/>
        </p:nvSpPr>
        <p:spPr>
          <a:xfrm>
            <a:off x="6397209" y="6247116"/>
            <a:ext cx="5794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Shift gives </a:t>
            </a:r>
            <a:r>
              <a:rPr lang="en-US" sz="3200" b="1" dirty="0">
                <a:solidFill>
                  <a:schemeClr val="accent3"/>
                </a:solidFill>
              </a:rPr>
              <a:t>one</a:t>
            </a:r>
            <a:r>
              <a:rPr lang="en-US" sz="3200" dirty="0"/>
              <a:t> degree of freedom</a:t>
            </a:r>
          </a:p>
        </p:txBody>
      </p:sp>
    </p:spTree>
    <p:extLst>
      <p:ext uri="{BB962C8B-B14F-4D97-AF65-F5344CB8AC3E}">
        <p14:creationId xmlns:p14="http://schemas.microsoft.com/office/powerpoint/2010/main" val="336769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Shifted Multi-Preimage Sampling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563891-E152-94F9-8E91-C8CF7C44A909}"/>
                  </a:ext>
                </a:extLst>
              </p:cNvPr>
              <p:cNvSpPr txBox="1"/>
              <p:nvPr/>
            </p:nvSpPr>
            <p:spPr>
              <a:xfrm>
                <a:off x="250115" y="2791054"/>
                <a:ext cx="1227148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Problem is implicitly considered in several recent lattice-based constructions: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Vector commitments </a:t>
                </a:r>
                <a:r>
                  <a:rPr lang="en-US" sz="2000" dirty="0"/>
                  <a:t>[PPS21, W</a:t>
                </a:r>
                <a:r>
                  <a:rPr lang="en-US" sz="2000" dirty="0">
                    <a:solidFill>
                      <a:srgbClr val="579D42"/>
                    </a:solidFill>
                  </a:rPr>
                  <a:t>W</a:t>
                </a:r>
                <a:r>
                  <a:rPr lang="en-US" sz="2000" dirty="0"/>
                  <a:t>23]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Dual-mode NIZKs via the hidden-bits model </a:t>
                </a:r>
                <a:r>
                  <a:rPr lang="en-US" sz="2000" dirty="0"/>
                  <a:t>[Wat24]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Solving this problem typically requires a hint (i.e., trapdoor information) related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563891-E152-94F9-8E91-C8CF7C44A9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5" y="2791054"/>
                <a:ext cx="12271482" cy="1938992"/>
              </a:xfrm>
              <a:prstGeom prst="rect">
                <a:avLst/>
              </a:prstGeom>
              <a:blipFill>
                <a:blip r:embed="rId2"/>
                <a:stretch>
                  <a:fillRect l="-745" t="-2516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FE8FC0-A6F4-96D9-0ED9-3CE44778B59D}"/>
                  </a:ext>
                </a:extLst>
              </p:cNvPr>
              <p:cNvSpPr txBox="1"/>
              <p:nvPr/>
            </p:nvSpPr>
            <p:spPr>
              <a:xfrm>
                <a:off x="5885969" y="4730046"/>
                <a:ext cx="62728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Trivial solution: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hint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td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td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td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trapdoor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FE8FC0-A6F4-96D9-0ED9-3CE44778B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969" y="4730046"/>
                <a:ext cx="6272807" cy="369332"/>
              </a:xfrm>
              <a:prstGeom prst="rect">
                <a:avLst/>
              </a:prstGeom>
              <a:blipFill>
                <a:blip r:embed="rId4"/>
                <a:stretch>
                  <a:fillRect l="-875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689668B2-7A08-0C86-472B-2F3A7240CF8B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EFFD6363-4820-12E3-19FB-E15C9810FE72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F692877D-36C4-8F5E-4BDF-ED521BC1FA6E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F692877D-36C4-8F5E-4BDF-ED521BC1FA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5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494ED08-A2E0-66DD-5FE0-84295A7318C2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708CBB-F4C4-E736-2102-532C1144C037}"/>
                  </a:ext>
                </a:extLst>
              </p:cNvPr>
              <p:cNvSpPr txBox="1"/>
              <p:nvPr/>
            </p:nvSpPr>
            <p:spPr>
              <a:xfrm>
                <a:off x="250115" y="5385606"/>
                <a:ext cx="111879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Above applications require that SIS/LWE remains hard with respect to 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even given the hint (rules out trivial solution)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708CBB-F4C4-E736-2102-532C1144C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5" y="5385606"/>
                <a:ext cx="11187953" cy="830997"/>
              </a:xfrm>
              <a:prstGeom prst="rect">
                <a:avLst/>
              </a:prstGeom>
              <a:blipFill>
                <a:blip r:embed="rId6"/>
                <a:stretch>
                  <a:fillRect l="-817" t="-5839" r="-10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E34C76A-05E9-DA08-DE5B-92DE7A0579B7}"/>
              </a:ext>
            </a:extLst>
          </p:cNvPr>
          <p:cNvSpPr txBox="1"/>
          <p:nvPr/>
        </p:nvSpPr>
        <p:spPr>
          <a:xfrm>
            <a:off x="7396468" y="5961064"/>
            <a:ext cx="4746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Feasible only if we allow for the shift</a:t>
            </a:r>
          </a:p>
        </p:txBody>
      </p:sp>
    </p:spTree>
    <p:extLst>
      <p:ext uri="{BB962C8B-B14F-4D97-AF65-F5344CB8AC3E}">
        <p14:creationId xmlns:p14="http://schemas.microsoft.com/office/powerpoint/2010/main" val="403822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peech Bubble: Rectangle with Corners Rounded 13">
                <a:extLst>
                  <a:ext uri="{FF2B5EF4-FFF2-40B4-BE49-F238E27FC236}">
                    <a16:creationId xmlns:a16="http://schemas.microsoft.com/office/drawing/2014/main" id="{E70F7956-D539-4576-57C7-9B4BFFA8FFF4}"/>
                  </a:ext>
                </a:extLst>
              </p:cNvPr>
              <p:cNvSpPr/>
              <p:nvPr/>
            </p:nvSpPr>
            <p:spPr>
              <a:xfrm>
                <a:off x="1472332" y="3718223"/>
                <a:ext cx="9950824" cy="1536535"/>
              </a:xfrm>
              <a:prstGeom prst="wedgeRoundRectCallout">
                <a:avLst>
                  <a:gd name="adj1" fmla="val -27694"/>
                  <a:gd name="adj2" fmla="val -64382"/>
                  <a:gd name="adj3" fmla="val 16667"/>
                </a:avLst>
              </a:prstGeom>
              <a:solidFill>
                <a:srgbClr val="232D4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sz="2000" b="0" dirty="0"/>
                  <a:t>In fact,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000" dirty="0"/>
                  <a:t> can be used to sample solutions that are statistically close to the following distribution: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endParaRPr lang="en-US" sz="2000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d>
                  </m:oMath>
                </a14:m>
                <a:r>
                  <a:rPr lang="en-US" sz="2000" dirty="0"/>
                  <a:t> ;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is a discrete Gaussian vector satisfying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4" name="Speech Bubble: Rectangle with Corners Rounded 13">
                <a:extLst>
                  <a:ext uri="{FF2B5EF4-FFF2-40B4-BE49-F238E27FC236}">
                    <a16:creationId xmlns:a16="http://schemas.microsoft.com/office/drawing/2014/main" id="{E70F7956-D539-4576-57C7-9B4BFFA8FF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332" y="3718223"/>
                <a:ext cx="9950824" cy="1536535"/>
              </a:xfrm>
              <a:prstGeom prst="wedgeRoundRectCallout">
                <a:avLst>
                  <a:gd name="adj1" fmla="val -27694"/>
                  <a:gd name="adj2" fmla="val -64382"/>
                  <a:gd name="adj3" fmla="val 16667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3A1CAD4-C2AC-ABAA-2736-CB36B26C75B4}"/>
                  </a:ext>
                </a:extLst>
              </p:cNvPr>
              <p:cNvSpPr txBox="1"/>
              <p:nvPr/>
            </p:nvSpPr>
            <p:spPr>
              <a:xfrm>
                <a:off x="250115" y="2700293"/>
                <a:ext cx="1161826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New approach to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 together with a trapdoor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400" dirty="0"/>
                  <a:t> where:</a:t>
                </a:r>
              </a:p>
              <a:p>
                <a:pPr marL="4572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000" dirty="0"/>
                  <a:t> can be used to solve the shifted multi-preimage sampling problem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3A1CAD4-C2AC-ABAA-2736-CB36B26C7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5" y="2700293"/>
                <a:ext cx="11618260" cy="769441"/>
              </a:xfrm>
              <a:prstGeom prst="rect">
                <a:avLst/>
              </a:prstGeom>
              <a:blipFill>
                <a:blip r:embed="rId3"/>
                <a:stretch>
                  <a:fillRect l="-787" t="-6349" b="-134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46CFD5D6-5054-9D25-9CA4-5D692C8D93F2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8F703A9-6BF1-968E-5E81-BBFEF874B23D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0BD99C9-E6DA-9087-8325-F209B5849801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0BD99C9-E6DA-9087-8325-F209B58498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4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7CB2A1B-A522-6C54-6FE6-1C7817AF2825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0982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5F-E2DA-93B2-9B6F-CCE060A79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499BCB-4909-0F4E-6531-4D3DF27138F1}"/>
                  </a:ext>
                </a:extLst>
              </p:cNvPr>
              <p:cNvSpPr txBox="1"/>
              <p:nvPr/>
            </p:nvSpPr>
            <p:spPr>
              <a:xfrm>
                <a:off x="250115" y="2700293"/>
                <a:ext cx="11618260" cy="1490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New approach to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400" dirty="0"/>
                  <a:t> together with a trapdoor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400" dirty="0"/>
                  <a:t> where:</a:t>
                </a:r>
              </a:p>
              <a:p>
                <a:pPr marL="4572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td</m:t>
                    </m:r>
                  </m:oMath>
                </a14:m>
                <a:r>
                  <a:rPr lang="en-US" sz="2000" dirty="0"/>
                  <a:t> can be used to solve the shifted multi-preimage sampling problem</a:t>
                </a:r>
              </a:p>
              <a:p>
                <a:pPr marL="4572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td</m:t>
                        </m:r>
                      </m:e>
                    </m:d>
                  </m:oMath>
                </a14:m>
                <a:r>
                  <a:rPr lang="en-US" sz="2000" dirty="0"/>
                  <a:t> can be </a:t>
                </a:r>
                <a:r>
                  <a:rPr lang="en-US" sz="2000" i="1" dirty="0"/>
                  <a:t>publicly</a:t>
                </a:r>
                <a:r>
                  <a:rPr lang="en-US" sz="2000" dirty="0"/>
                  <a:t> derived from a uniform random matrix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⌈"/>
                            <m:endChr m:val="⌉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ℓ</m:t>
                                </m:r>
                              </m:e>
                            </m:func>
                          </m:e>
                        </m:d>
                      </m:sup>
                    </m:sSubSup>
                  </m:oMath>
                </a14:m>
                <a:r>
                  <a:rPr lang="en-US" sz="2000" dirty="0"/>
                  <a:t> </a:t>
                </a:r>
              </a:p>
              <a:p>
                <a:pPr marL="4572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SIS/LWE problems are hard with respect to 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given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D499BCB-4909-0F4E-6531-4D3DF2713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5" y="2700293"/>
                <a:ext cx="11618260" cy="1490408"/>
              </a:xfrm>
              <a:prstGeom prst="rect">
                <a:avLst/>
              </a:prstGeom>
              <a:blipFill>
                <a:blip r:embed="rId2"/>
                <a:stretch>
                  <a:fillRect l="-787" t="-327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C6F42C57-6705-9156-1331-BC5AAD2F7B91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5" name="Rectangle: Rounded Corners 3">
              <a:extLst>
                <a:ext uri="{FF2B5EF4-FFF2-40B4-BE49-F238E27FC236}">
                  <a16:creationId xmlns:a16="http://schemas.microsoft.com/office/drawing/2014/main" id="{539A8578-0311-FB00-F6F2-EEB35E9870D9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E8C67F35-A0D0-7A4B-B7A3-CFE9ECDC5D71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E8C67F35-A0D0-7A4B-B7A3-CFE9ECDC5D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4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5BAF58E-D4DF-BC19-9E50-699BF7284892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5181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5515C2-B140-015F-55C9-E65348769E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06B8C82-591D-2F0C-D530-49D31E1B2669}"/>
              </a:ext>
            </a:extLst>
          </p:cNvPr>
          <p:cNvSpPr/>
          <p:nvPr/>
        </p:nvSpPr>
        <p:spPr>
          <a:xfrm>
            <a:off x="250115" y="4351020"/>
            <a:ext cx="11691770" cy="23799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ABD6EA9-44F5-4FAC-6063-678D1E6F5C90}"/>
                  </a:ext>
                </a:extLst>
              </p:cNvPr>
              <p:cNvSpPr txBox="1"/>
              <p:nvPr/>
            </p:nvSpPr>
            <p:spPr>
              <a:xfrm>
                <a:off x="250115" y="2699064"/>
                <a:ext cx="11691771" cy="372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Implications</a:t>
                </a:r>
                <a:r>
                  <a:rPr lang="en-US" sz="2000" b="1" dirty="0"/>
                  <a:t>:</a:t>
                </a: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Statistically-hiding vector commitments from SIS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poly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sz="2200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200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200" dirty="0">
                    <a:solidFill>
                      <a:schemeClr val="accent3"/>
                    </a:solidFill>
                  </a:rPr>
                  <a:t>-size</a:t>
                </a:r>
                <a:r>
                  <a:rPr lang="en-US" sz="2200" dirty="0"/>
                  <a:t> public parameters, commitments, and openings (and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transparent</a:t>
                </a:r>
                <a:r>
                  <a:rPr lang="en-US" sz="2200" dirty="0"/>
                  <a:t> setup)</a:t>
                </a:r>
              </a:p>
              <a:p>
                <a:pPr marL="631825" lvl="1" indent="-288925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Previous lattice-based schemes had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long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structured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 CRS</a:t>
                </a:r>
                <a:r>
                  <a:rPr lang="en-US" sz="2000" b="0" dirty="0"/>
                  <a:t> </a:t>
                </a:r>
                <a:r>
                  <a:rPr lang="en-US" b="0" dirty="0"/>
                  <a:t>[W</a:t>
                </a:r>
                <a:r>
                  <a:rPr lang="en-US" b="0" dirty="0">
                    <a:solidFill>
                      <a:srgbClr val="579D42"/>
                    </a:solidFill>
                  </a:rPr>
                  <a:t>W</a:t>
                </a:r>
                <a:r>
                  <a:rPr lang="en-US" b="0" dirty="0"/>
                  <a:t>23]</a:t>
                </a:r>
                <a:r>
                  <a:rPr lang="en-US" sz="2000" b="0" dirty="0"/>
                  <a:t> or were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computationally</a:t>
                </a:r>
                <a:r>
                  <a:rPr lang="en-US" sz="2000" b="0" dirty="0"/>
                  <a:t>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hiding</a:t>
                </a:r>
                <a:r>
                  <a:rPr lang="en-US" sz="2000" b="0" dirty="0"/>
                  <a:t> </a:t>
                </a:r>
                <a:r>
                  <a:rPr lang="en-US" b="0" dirty="0"/>
                  <a:t>[dCP23]</a:t>
                </a:r>
                <a:endParaRPr lang="en-US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Dual-mode NIZK from LWE via the hidden-bits model with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polynomial modulus</a:t>
                </a:r>
                <a:r>
                  <a:rPr lang="en-US" sz="2200" dirty="0"/>
                  <a:t>, CRS size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linear</a:t>
                </a:r>
                <a:r>
                  <a:rPr lang="en-US" sz="2200" dirty="0"/>
                  <a:t> in the length of the hidden-bits string, and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transparent setup in statistical ZK mode</a:t>
                </a:r>
                <a:endParaRPr lang="en-US" sz="2200" dirty="0"/>
              </a:p>
              <a:p>
                <a:pPr marL="631825" lvl="1" indent="-288925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Previous construction </a:t>
                </a:r>
                <a:r>
                  <a:rPr lang="en-US" b="0" dirty="0"/>
                  <a:t>[Wat24]</a:t>
                </a:r>
                <a:r>
                  <a:rPr lang="en-US" sz="2000" b="0" dirty="0"/>
                  <a:t>: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structured CRS in both modes</a:t>
                </a:r>
                <a:r>
                  <a:rPr lang="en-US" sz="2000" b="0" dirty="0"/>
                  <a:t>, required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sub-exponential modulus</a:t>
                </a:r>
                <a:r>
                  <a:rPr lang="en-US" sz="2000" b="0" dirty="0"/>
                  <a:t>, and CRS size is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quadratic</a:t>
                </a:r>
                <a:r>
                  <a:rPr lang="en-US" sz="2000" b="0" dirty="0"/>
                  <a:t> in the length of the hidden-bit string</a:t>
                </a:r>
              </a:p>
              <a:p>
                <a:pPr marL="631825" lvl="1" indent="-288925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Achieves properties as those obtained via the correlation-intractability framework </a:t>
                </a:r>
                <a:r>
                  <a:rPr lang="en-US" b="0" dirty="0"/>
                  <a:t>[CCHLRRW19, PS19] </a:t>
                </a:r>
                <a:endParaRPr lang="en-US" sz="2000" b="0" dirty="0"/>
              </a:p>
              <a:p>
                <a:pPr marL="631825" lvl="1" indent="-288925">
                  <a:buFont typeface="Arial" panose="020B0604020202020204" pitchFamily="34" charset="0"/>
                  <a:buChar char="•"/>
                </a:pPr>
                <a:r>
                  <a:rPr lang="en-US" sz="2000" i="1" dirty="0"/>
                  <a:t>Subsequent work </a:t>
                </a:r>
                <a:r>
                  <a:rPr lang="en-US" i="1" dirty="0"/>
                  <a:t>[BLNW</a:t>
                </a:r>
                <a:r>
                  <a:rPr lang="en-US" i="1" dirty="0">
                    <a:solidFill>
                      <a:srgbClr val="579D42"/>
                    </a:solidFill>
                  </a:rPr>
                  <a:t>W</a:t>
                </a:r>
                <a:r>
                  <a:rPr lang="en-US" i="1" dirty="0"/>
                  <a:t>24]</a:t>
                </a:r>
                <a:r>
                  <a:rPr lang="en-US" sz="2000" i="1" dirty="0"/>
                  <a:t>: </a:t>
                </a:r>
                <a:r>
                  <a:rPr lang="en-US" sz="2000" dirty="0"/>
                  <a:t>statistical ZAP argument from LWE via the hidden-bits approach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ABD6EA9-44F5-4FAC-6063-678D1E6F5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5" y="2699064"/>
                <a:ext cx="11691771" cy="3724096"/>
              </a:xfrm>
              <a:prstGeom prst="rect">
                <a:avLst/>
              </a:prstGeom>
              <a:blipFill>
                <a:blip r:embed="rId2"/>
                <a:stretch>
                  <a:fillRect l="-782" t="-1309" r="-991" b="-1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E873235F-178E-8B4C-27A4-4F7180EB7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Work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EEFB8E-7B28-D5FC-0079-E7ED2F3A08A9}"/>
              </a:ext>
            </a:extLst>
          </p:cNvPr>
          <p:cNvSpPr txBox="1"/>
          <p:nvPr/>
        </p:nvSpPr>
        <p:spPr>
          <a:xfrm>
            <a:off x="10961168" y="6407325"/>
            <a:ext cx="98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This talk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5569409-D7E6-3043-274B-25B58D944974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11" name="Rectangle: Rounded Corners 3">
              <a:extLst>
                <a:ext uri="{FF2B5EF4-FFF2-40B4-BE49-F238E27FC236}">
                  <a16:creationId xmlns:a16="http://schemas.microsoft.com/office/drawing/2014/main" id="{4364E728-1D3C-7414-C0A2-F648C63D896A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9FE2C4A3-9296-D71F-EDC1-106866EB59F3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9FE2C4A3-9296-D71F-EDC1-106866EB59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3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867482-02FF-4D22-A46F-D1545C10A368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9003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F4C2C-4C7A-23D7-3AE1-65851892D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D2B2111-CE9F-38C9-D4B1-5DB6D4BA8A97}"/>
              </a:ext>
            </a:extLst>
          </p:cNvPr>
          <p:cNvSpPr/>
          <p:nvPr/>
        </p:nvSpPr>
        <p:spPr>
          <a:xfrm>
            <a:off x="250115" y="4351020"/>
            <a:ext cx="11691770" cy="23799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13216F-C4DD-18C7-0018-4EDCBD260996}"/>
                  </a:ext>
                </a:extLst>
              </p:cNvPr>
              <p:cNvSpPr txBox="1"/>
              <p:nvPr/>
            </p:nvSpPr>
            <p:spPr>
              <a:xfrm>
                <a:off x="250115" y="2699064"/>
                <a:ext cx="11691771" cy="372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Implications</a:t>
                </a:r>
                <a:r>
                  <a:rPr lang="en-US" sz="2000" b="1" dirty="0"/>
                  <a:t>:</a:t>
                </a: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Statistically-hiding vector commitments from SIS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poly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200" b="0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US" sz="2200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 b="0" i="0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200" b="0" i="1" smtClean="0">
                                <a:solidFill>
                                  <a:schemeClr val="accent3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200" dirty="0">
                    <a:solidFill>
                      <a:schemeClr val="accent3"/>
                    </a:solidFill>
                  </a:rPr>
                  <a:t>-size</a:t>
                </a:r>
                <a:r>
                  <a:rPr lang="en-US" sz="2200" dirty="0"/>
                  <a:t> public parameters, commitments, and openings (and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transparent</a:t>
                </a:r>
                <a:r>
                  <a:rPr lang="en-US" sz="2200" dirty="0"/>
                  <a:t> setup)</a:t>
                </a:r>
              </a:p>
              <a:p>
                <a:pPr marL="631825" lvl="1" indent="-288925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Previous lattice-based schemes had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long </a:t>
                </a:r>
                <a:r>
                  <a:rPr lang="en-US" sz="2000" i="1" dirty="0">
                    <a:solidFill>
                      <a:srgbClr val="C00000"/>
                    </a:solidFill>
                  </a:rPr>
                  <a:t>structured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 CRS</a:t>
                </a:r>
                <a:r>
                  <a:rPr lang="en-US" sz="2000" b="0" dirty="0"/>
                  <a:t> </a:t>
                </a:r>
                <a:r>
                  <a:rPr lang="en-US" b="0" dirty="0"/>
                  <a:t>[W</a:t>
                </a:r>
                <a:r>
                  <a:rPr lang="en-US" b="0" dirty="0">
                    <a:solidFill>
                      <a:srgbClr val="579D42"/>
                    </a:solidFill>
                  </a:rPr>
                  <a:t>W</a:t>
                </a:r>
                <a:r>
                  <a:rPr lang="en-US" b="0" dirty="0"/>
                  <a:t>23]</a:t>
                </a:r>
                <a:r>
                  <a:rPr lang="en-US" sz="2000" b="0" dirty="0"/>
                  <a:t> or were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computationally</a:t>
                </a:r>
                <a:r>
                  <a:rPr lang="en-US" sz="2000" b="0" dirty="0"/>
                  <a:t>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hiding</a:t>
                </a:r>
                <a:r>
                  <a:rPr lang="en-US" sz="2000" b="0" dirty="0"/>
                  <a:t> </a:t>
                </a:r>
                <a:r>
                  <a:rPr lang="en-US" b="0" dirty="0"/>
                  <a:t>[dCP23]</a:t>
                </a:r>
                <a:endParaRPr lang="en-US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Dual-mode NIZK from LWE via the hidden-bits model with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polynomial modulus</a:t>
                </a:r>
                <a:r>
                  <a:rPr lang="en-US" sz="2200" dirty="0"/>
                  <a:t>, CRS size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linear</a:t>
                </a:r>
                <a:r>
                  <a:rPr lang="en-US" sz="2200" dirty="0"/>
                  <a:t> in the length of the hidden-bits string, and </a:t>
                </a:r>
                <a:r>
                  <a:rPr lang="en-US" sz="2200" dirty="0">
                    <a:solidFill>
                      <a:schemeClr val="accent3"/>
                    </a:solidFill>
                  </a:rPr>
                  <a:t>transparent setup in statistical ZK mode</a:t>
                </a:r>
                <a:endParaRPr lang="en-US" sz="2200" dirty="0"/>
              </a:p>
              <a:p>
                <a:pPr marL="631825" lvl="1" indent="-288925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Previous construction </a:t>
                </a:r>
                <a:r>
                  <a:rPr lang="en-US" b="0" dirty="0"/>
                  <a:t>[Wat24]</a:t>
                </a:r>
                <a:r>
                  <a:rPr lang="en-US" sz="2000" b="0" dirty="0"/>
                  <a:t>: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structured CRS in both modes</a:t>
                </a:r>
                <a:r>
                  <a:rPr lang="en-US" sz="2000" b="0" dirty="0"/>
                  <a:t>, required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sub-exponential modulus</a:t>
                </a:r>
                <a:r>
                  <a:rPr lang="en-US" sz="2000" b="0" dirty="0"/>
                  <a:t>, and CRS size is </a:t>
                </a:r>
                <a:r>
                  <a:rPr lang="en-US" sz="2000" b="0" dirty="0">
                    <a:solidFill>
                      <a:srgbClr val="C00000"/>
                    </a:solidFill>
                  </a:rPr>
                  <a:t>quadratic</a:t>
                </a:r>
                <a:r>
                  <a:rPr lang="en-US" sz="2000" b="0" dirty="0"/>
                  <a:t> in the length of the hidden-bit string</a:t>
                </a:r>
              </a:p>
              <a:p>
                <a:pPr marL="631825" lvl="1" indent="-288925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Achieves properties as those obtained via the correlation-intractability framework </a:t>
                </a:r>
                <a:r>
                  <a:rPr lang="en-US" b="0" dirty="0"/>
                  <a:t>[CCHLRRW19, PS19] </a:t>
                </a:r>
                <a:endParaRPr lang="en-US" sz="2000" dirty="0"/>
              </a:p>
              <a:p>
                <a:pPr marL="631825" lvl="1" indent="-288925">
                  <a:buFont typeface="Arial" panose="020B0604020202020204" pitchFamily="34" charset="0"/>
                  <a:buChar char="•"/>
                </a:pPr>
                <a:r>
                  <a:rPr lang="en-US" sz="2000" i="1" dirty="0"/>
                  <a:t>Subsequent work </a:t>
                </a:r>
                <a:r>
                  <a:rPr lang="en-US" i="1" dirty="0"/>
                  <a:t>[BLNW</a:t>
                </a:r>
                <a:r>
                  <a:rPr lang="en-US" i="1" dirty="0">
                    <a:solidFill>
                      <a:srgbClr val="579D42"/>
                    </a:solidFill>
                  </a:rPr>
                  <a:t>W</a:t>
                </a:r>
                <a:r>
                  <a:rPr lang="en-US" i="1" dirty="0"/>
                  <a:t>24]</a:t>
                </a:r>
                <a:r>
                  <a:rPr lang="en-US" sz="2000" i="1" dirty="0"/>
                  <a:t>: </a:t>
                </a:r>
                <a:r>
                  <a:rPr lang="en-US" sz="2000" dirty="0"/>
                  <a:t>statistical ZAP argument from LWE via the hidden-bits approach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13216F-C4DD-18C7-0018-4EDCBD2609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5" y="2699064"/>
                <a:ext cx="11691771" cy="3724096"/>
              </a:xfrm>
              <a:prstGeom prst="rect">
                <a:avLst/>
              </a:prstGeom>
              <a:blipFill>
                <a:blip r:embed="rId2"/>
                <a:stretch>
                  <a:fillRect l="-782" t="-1309" r="-991" b="-1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450BDE1A-D021-EE38-4D71-1B8EAEEE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36AF22-A5DD-4989-45DD-1C94A86D7BC7}"/>
              </a:ext>
            </a:extLst>
          </p:cNvPr>
          <p:cNvSpPr txBox="1"/>
          <p:nvPr/>
        </p:nvSpPr>
        <p:spPr>
          <a:xfrm>
            <a:off x="10961168" y="6407325"/>
            <a:ext cx="98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This talk</a:t>
            </a:r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97C16438-8E57-86A9-0398-B8BB69BFA4C5}"/>
              </a:ext>
            </a:extLst>
          </p:cNvPr>
          <p:cNvSpPr/>
          <p:nvPr/>
        </p:nvSpPr>
        <p:spPr>
          <a:xfrm>
            <a:off x="250115" y="2638105"/>
            <a:ext cx="11691770" cy="16376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</a:rPr>
              <a:t>Concurrent work [BCDJMS25]: </a:t>
            </a:r>
            <a:r>
              <a:rPr lang="en-US" sz="2000" dirty="0">
                <a:solidFill>
                  <a:schemeClr val="tx1"/>
                </a:solidFill>
              </a:rPr>
              <a:t>dual-mode NIZK in the hidden-bits model from LWE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3"/>
                </a:solidFill>
              </a:rPr>
              <a:t>Polynomial modulus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>
                <a:solidFill>
                  <a:schemeClr val="accent3"/>
                </a:solidFill>
              </a:rPr>
              <a:t>transparent setup in statistical ZK mode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CRS size is </a:t>
            </a:r>
            <a:r>
              <a:rPr lang="en-US" sz="2000" dirty="0">
                <a:solidFill>
                  <a:srgbClr val="C00000"/>
                </a:solidFill>
              </a:rPr>
              <a:t>quadratic</a:t>
            </a:r>
            <a:r>
              <a:rPr lang="en-US" sz="2000" dirty="0">
                <a:solidFill>
                  <a:schemeClr val="tx1"/>
                </a:solidFill>
              </a:rPr>
              <a:t> in the length of the hidden-bits string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Multi-theorem zero-knowledge </a:t>
            </a:r>
            <a:r>
              <a:rPr lang="en-US" sz="2000" dirty="0">
                <a:solidFill>
                  <a:srgbClr val="C00000"/>
                </a:solidFill>
              </a:rPr>
              <a:t>requires “or-proof”</a:t>
            </a:r>
            <a:r>
              <a:rPr lang="en-US" sz="2000" dirty="0">
                <a:solidFill>
                  <a:schemeClr val="tx1"/>
                </a:solidFill>
              </a:rPr>
              <a:t> (need to apply NIZK to cryptographic language)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579D42"/>
                </a:solidFill>
              </a:rPr>
              <a:t>Does not need lattice trapdoors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FD3ACDE-428E-BF03-AC93-9E9B658EE1C5}"/>
              </a:ext>
            </a:extLst>
          </p:cNvPr>
          <p:cNvGrpSpPr/>
          <p:nvPr/>
        </p:nvGrpSpPr>
        <p:grpSpPr>
          <a:xfrm>
            <a:off x="250115" y="1471236"/>
            <a:ext cx="11691771" cy="1050068"/>
            <a:chOff x="243130" y="1439190"/>
            <a:chExt cx="8682039" cy="1050068"/>
          </a:xfrm>
        </p:grpSpPr>
        <p:sp>
          <p:nvSpPr>
            <p:cNvPr id="12" name="Rectangle: Rounded Corners 3">
              <a:extLst>
                <a:ext uri="{FF2B5EF4-FFF2-40B4-BE49-F238E27FC236}">
                  <a16:creationId xmlns:a16="http://schemas.microsoft.com/office/drawing/2014/main" id="{0F590BF2-EFF1-D2B1-7EBE-31C9E043FF9B}"/>
                </a:ext>
              </a:extLst>
            </p:cNvPr>
            <p:cNvSpPr/>
            <p:nvPr/>
          </p:nvSpPr>
          <p:spPr>
            <a:xfrm>
              <a:off x="243130" y="1439190"/>
              <a:ext cx="8682039" cy="1050068"/>
            </a:xfrm>
            <a:prstGeom prst="rect">
              <a:avLst/>
            </a:prstGeom>
            <a:solidFill>
              <a:srgbClr val="FFF7C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9A92F3D-E192-0CB1-2AE1-651A6A68E027}"/>
                    </a:ext>
                  </a:extLst>
                </p:cNvPr>
                <p:cNvSpPr txBox="1"/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Given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, </a:t>
                  </a:r>
                </a:p>
                <a:p>
                  <a:pPr algn="ctr"/>
                  <a:r>
                    <a:rPr lang="en-US" sz="2400" i="1" dirty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and low-norm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</m:oMath>
                  </a14:m>
                  <a:r>
                    <a:rPr lang="en-US" sz="2400" i="1" dirty="0">
                      <a:solidFill>
                        <a:schemeClr val="tx1"/>
                      </a:solidFill>
                    </a:rPr>
                    <a:t> where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a14:m>
                  <a:r>
                    <a:rPr lang="en-US" sz="2400" b="1" i="1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400" i="1" dirty="0">
                      <a:solidFill>
                        <a:schemeClr val="tx1"/>
                      </a:solidFill>
                    </a:rPr>
                    <a:t>for all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</m:d>
                    </m:oMath>
                  </a14:m>
                  <a:endParaRPr lang="en-US" sz="2400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9A92F3D-E192-0CB1-2AE1-651A6A68E0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3130" y="1515621"/>
                  <a:ext cx="8682039" cy="888064"/>
                </a:xfrm>
                <a:prstGeom prst="rect">
                  <a:avLst/>
                </a:prstGeom>
                <a:blipFill>
                  <a:blip r:embed="rId3"/>
                  <a:stretch>
                    <a:fillRect t="-4795" b="-1164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B23C242-ED95-42B1-F4FC-82A35F7AA81C}"/>
                </a:ext>
              </a:extLst>
            </p:cNvPr>
            <p:cNvSpPr txBox="1"/>
            <p:nvPr/>
          </p:nvSpPr>
          <p:spPr>
            <a:xfrm>
              <a:off x="944266" y="1936539"/>
              <a:ext cx="184731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627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TAustin">
  <a:themeElements>
    <a:clrScheme name="UT Austin">
      <a:dk1>
        <a:srgbClr val="000000"/>
      </a:dk1>
      <a:lt1>
        <a:srgbClr val="FFFFFF"/>
      </a:lt1>
      <a:dk2>
        <a:srgbClr val="333F48"/>
      </a:dk2>
      <a:lt2>
        <a:srgbClr val="BF5700"/>
      </a:lt2>
      <a:accent1>
        <a:srgbClr val="005F86"/>
      </a:accent1>
      <a:accent2>
        <a:srgbClr val="00A9B7"/>
      </a:accent2>
      <a:accent3>
        <a:srgbClr val="579D42"/>
      </a:accent3>
      <a:accent4>
        <a:srgbClr val="A6CD57"/>
      </a:accent4>
      <a:accent5>
        <a:srgbClr val="FFD600"/>
      </a:accent5>
      <a:accent6>
        <a:srgbClr val="F8971F"/>
      </a:accent6>
      <a:hlink>
        <a:srgbClr val="005F86"/>
      </a:hlink>
      <a:folHlink>
        <a:srgbClr val="F8971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32D4B"/>
        </a:solidFill>
        <a:ln>
          <a:noFill/>
        </a:ln>
      </a:spPr>
      <a:bodyPr rtlCol="0" anchor="ctr"/>
      <a:lstStyle>
        <a:defPPr algn="ctr">
          <a:defRPr sz="2000" b="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TAustin" id="{73F180B8-662F-4508-A6D4-F520B0429830}" vid="{3E6F6688-B60D-45C2-8AE5-0D327D5068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UTAustin</Template>
  <TotalTime>22363</TotalTime>
  <Words>2337</Words>
  <Application>Microsoft Office PowerPoint</Application>
  <PresentationFormat>Widescreen</PresentationFormat>
  <Paragraphs>334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Aptos</vt:lpstr>
      <vt:lpstr>Arial</vt:lpstr>
      <vt:lpstr>Calibri</vt:lpstr>
      <vt:lpstr>Calibri Light</vt:lpstr>
      <vt:lpstr>Cambria Math</vt:lpstr>
      <vt:lpstr>Courier New</vt:lpstr>
      <vt:lpstr>UTAustin</vt:lpstr>
      <vt:lpstr>New Techniques for Preimage Sampling: NIZKs and More from LWE</vt:lpstr>
      <vt:lpstr>The Preimage Sampling Problem</vt:lpstr>
      <vt:lpstr>Shifted Multi-Preimage Sampling</vt:lpstr>
      <vt:lpstr>Shifted Multi-Preimage Sampling</vt:lpstr>
      <vt:lpstr>Shifted Multi-Preimage Sampling</vt:lpstr>
      <vt:lpstr>This Work</vt:lpstr>
      <vt:lpstr>This Work</vt:lpstr>
      <vt:lpstr>This Work</vt:lpstr>
      <vt:lpstr>This Work</vt:lpstr>
      <vt:lpstr>Dual-Mode Hidden-Bits Generators</vt:lpstr>
      <vt:lpstr>Dual-Mode Hidden-Bits Generators</vt:lpstr>
      <vt:lpstr>Dual-Mode Hidden-Bits Generators</vt:lpstr>
      <vt:lpstr>Dual-Mode Hidden-Bits Generators</vt:lpstr>
      <vt:lpstr>Dual-Mode Hidden-Bits Generators</vt:lpstr>
      <vt:lpstr>Dual-Mode Hidden-Bits Generators</vt:lpstr>
      <vt:lpstr>Constructing a Shifted Multi-Preimage Sampler</vt:lpstr>
      <vt:lpstr>Constructing a Shifted Multi-Preimage Sampler</vt:lpstr>
      <vt:lpstr>Constructing a Shifted Multi-Preimage Sampler</vt:lpstr>
      <vt:lpstr>Constructing a Shifted Multi-Preimage Sampler</vt:lpstr>
      <vt:lpstr>Constructing a Shifted Multi-Preimage Sampler</vt:lpstr>
      <vt:lpstr>Summary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Techniques for Preimage Sampling: NIZKs and More from LWE</dc:title>
  <dc:creator>David Wu</dc:creator>
  <cp:lastModifiedBy>Wu, David J</cp:lastModifiedBy>
  <cp:revision>220</cp:revision>
  <dcterms:created xsi:type="dcterms:W3CDTF">2023-12-04T06:05:37Z</dcterms:created>
  <dcterms:modified xsi:type="dcterms:W3CDTF">2025-05-04T01:00:40Z</dcterms:modified>
</cp:coreProperties>
</file>