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40"/>
  </p:notesMasterIdLst>
  <p:sldIdLst>
    <p:sldId id="301" r:id="rId2"/>
    <p:sldId id="259" r:id="rId3"/>
    <p:sldId id="298" r:id="rId4"/>
    <p:sldId id="299" r:id="rId5"/>
    <p:sldId id="300" r:id="rId6"/>
    <p:sldId id="262" r:id="rId7"/>
    <p:sldId id="263" r:id="rId8"/>
    <p:sldId id="302" r:id="rId9"/>
    <p:sldId id="303" r:id="rId10"/>
    <p:sldId id="329" r:id="rId11"/>
    <p:sldId id="264" r:id="rId12"/>
    <p:sldId id="265" r:id="rId13"/>
    <p:sldId id="266" r:id="rId14"/>
    <p:sldId id="305" r:id="rId15"/>
    <p:sldId id="304" r:id="rId16"/>
    <p:sldId id="307" r:id="rId17"/>
    <p:sldId id="309" r:id="rId18"/>
    <p:sldId id="310" r:id="rId19"/>
    <p:sldId id="312" r:id="rId20"/>
    <p:sldId id="311" r:id="rId21"/>
    <p:sldId id="313" r:id="rId22"/>
    <p:sldId id="315" r:id="rId23"/>
    <p:sldId id="317" r:id="rId24"/>
    <p:sldId id="318" r:id="rId25"/>
    <p:sldId id="271" r:id="rId26"/>
    <p:sldId id="314" r:id="rId27"/>
    <p:sldId id="319" r:id="rId28"/>
    <p:sldId id="320" r:id="rId29"/>
    <p:sldId id="321" r:id="rId30"/>
    <p:sldId id="322" r:id="rId31"/>
    <p:sldId id="323" r:id="rId32"/>
    <p:sldId id="326" r:id="rId33"/>
    <p:sldId id="325" r:id="rId34"/>
    <p:sldId id="324" r:id="rId35"/>
    <p:sldId id="327" r:id="rId36"/>
    <p:sldId id="279" r:id="rId37"/>
    <p:sldId id="328" r:id="rId38"/>
    <p:sldId id="281" r:id="rId39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4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B91C7C-468A-419B-84C8-FEEA2B179489}">
  <a:tblStyle styleId="{C4B91C7C-468A-419B-84C8-FEEA2B1794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341" y="1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499a5c357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499a5c357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Coppersmith’s method is useful, because frequently, some cryptanalytic task reduces to solving a modular polynomial with small roots.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may be familiar with Coppersmith’s method for RSA.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recover messages up to ⅓ the bitlength of N, which can be hundreds or thousands of bits.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499a5c357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499a5c357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499a5c357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499a5c357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50dae7da19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50dae7da19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499a5c357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5499a5c357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50dae7da19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50dae7da19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>
          <a:extLst>
            <a:ext uri="{FF2B5EF4-FFF2-40B4-BE49-F238E27FC236}">
              <a16:creationId xmlns:a16="http://schemas.microsoft.com/office/drawing/2014/main" id="{4E61316E-910A-7172-D774-829B80B18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50dae7da19_0_148:notes">
            <a:extLst>
              <a:ext uri="{FF2B5EF4-FFF2-40B4-BE49-F238E27FC236}">
                <a16:creationId xmlns:a16="http://schemas.microsoft.com/office/drawing/2014/main" id="{C7B9AC5C-D2C4-236F-ED3F-79B553565B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50dae7da19_0_148:notes">
            <a:extLst>
              <a:ext uri="{FF2B5EF4-FFF2-40B4-BE49-F238E27FC236}">
                <a16:creationId xmlns:a16="http://schemas.microsoft.com/office/drawing/2014/main" id="{14225F62-8D78-E107-C134-BEF7CEFFA2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89736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50dae7da19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50dae7da19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CD9BD68A-2821-A655-B6C4-D5AB9D59C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499a5c357_0_135:notes">
            <a:extLst>
              <a:ext uri="{FF2B5EF4-FFF2-40B4-BE49-F238E27FC236}">
                <a16:creationId xmlns:a16="http://schemas.microsoft.com/office/drawing/2014/main" id="{E5CDBBB8-ECE0-E889-BFEB-AE4FA61C26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499a5c357_0_135:notes">
            <a:extLst>
              <a:ext uri="{FF2B5EF4-FFF2-40B4-BE49-F238E27FC236}">
                <a16:creationId xmlns:a16="http://schemas.microsoft.com/office/drawing/2014/main" id="{453212CA-CB8F-DB45-97CB-12C6041E4A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Coppersmith’s method is useful, because frequently, some cryptanalytic task reduces to solving a modular polynomial with small roots.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may be familiar with Coppersmith’s method for RSA.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recover messages up to ⅓ the bitlength of N, which can be hundreds or thousands of bits.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858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51E82DC9-5068-BE94-87CD-88E8D2A37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499a5c357_0_135:notes">
            <a:extLst>
              <a:ext uri="{FF2B5EF4-FFF2-40B4-BE49-F238E27FC236}">
                <a16:creationId xmlns:a16="http://schemas.microsoft.com/office/drawing/2014/main" id="{A411D908-A6EF-A502-E18F-84566D4D23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499a5c357_0_135:notes">
            <a:extLst>
              <a:ext uri="{FF2B5EF4-FFF2-40B4-BE49-F238E27FC236}">
                <a16:creationId xmlns:a16="http://schemas.microsoft.com/office/drawing/2014/main" id="{F511EED4-A1A3-46E5-85E1-5D0C05B6EC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Coppersmith’s method is useful, because frequently, some cryptanalytic task reduces to solving a modular polynomial with small roots.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may be familiar with Coppersmith’s method for RSA.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recover messages up to ⅓ the bitlength of N, which can be hundreds or thousands of bits.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3374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C04DB47D-18BF-7799-669A-15B0F4601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499a5c357_0_135:notes">
            <a:extLst>
              <a:ext uri="{FF2B5EF4-FFF2-40B4-BE49-F238E27FC236}">
                <a16:creationId xmlns:a16="http://schemas.microsoft.com/office/drawing/2014/main" id="{37411A97-2832-A580-FB4A-2D2E7FA097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5499a5c357_0_135:notes">
            <a:extLst>
              <a:ext uri="{FF2B5EF4-FFF2-40B4-BE49-F238E27FC236}">
                <a16:creationId xmlns:a16="http://schemas.microsoft.com/office/drawing/2014/main" id="{CCB2DB43-1570-8290-1F62-3EC9C83E00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Coppersmith’s method is useful, because frequently, some cryptanalytic task reduces to solving a modular polynomial with small roots.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may be familiar with Coppersmith’s method for RSA.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recover messages up to ⅓ the bitlength of N, which can be hundreds or thousands of bits.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3112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5499a5c357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5499a5c357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499a5c357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499a5c357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>
          <a:extLst>
            <a:ext uri="{FF2B5EF4-FFF2-40B4-BE49-F238E27FC236}">
              <a16:creationId xmlns:a16="http://schemas.microsoft.com/office/drawing/2014/main" id="{C8C695F4-D812-6FA8-A76F-FAB6B67E3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499a5c357_0_159:notes">
            <a:extLst>
              <a:ext uri="{FF2B5EF4-FFF2-40B4-BE49-F238E27FC236}">
                <a16:creationId xmlns:a16="http://schemas.microsoft.com/office/drawing/2014/main" id="{294E54DE-47C8-75BE-783A-1711AE77B0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499a5c357_0_159:notes">
            <a:extLst>
              <a:ext uri="{FF2B5EF4-FFF2-40B4-BE49-F238E27FC236}">
                <a16:creationId xmlns:a16="http://schemas.microsoft.com/office/drawing/2014/main" id="{9BB2F61E-8917-A44F-520F-AE78D2B97F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9343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>
          <a:extLst>
            <a:ext uri="{FF2B5EF4-FFF2-40B4-BE49-F238E27FC236}">
              <a16:creationId xmlns:a16="http://schemas.microsoft.com/office/drawing/2014/main" id="{4CBA31D3-E7D8-6A49-A3E0-26202F54E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499a5c357_0_159:notes">
            <a:extLst>
              <a:ext uri="{FF2B5EF4-FFF2-40B4-BE49-F238E27FC236}">
                <a16:creationId xmlns:a16="http://schemas.microsoft.com/office/drawing/2014/main" id="{C9D3D57A-F7BD-F0E5-2570-BE328191CB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499a5c357_0_159:notes">
            <a:extLst>
              <a:ext uri="{FF2B5EF4-FFF2-40B4-BE49-F238E27FC236}">
                <a16:creationId xmlns:a16="http://schemas.microsoft.com/office/drawing/2014/main" id="{8477C10E-8612-AF78-F70E-D37A824ACB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3245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FB3887CD-170E-41BA-A5B6-FA67FC84B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499a5c357_0_81:notes">
            <a:extLst>
              <a:ext uri="{FF2B5EF4-FFF2-40B4-BE49-F238E27FC236}">
                <a16:creationId xmlns:a16="http://schemas.microsoft.com/office/drawing/2014/main" id="{BDC71CEF-4401-F26F-E5B0-CEB7FADDFD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499a5c357_0_81:notes">
            <a:extLst>
              <a:ext uri="{FF2B5EF4-FFF2-40B4-BE49-F238E27FC236}">
                <a16:creationId xmlns:a16="http://schemas.microsoft.com/office/drawing/2014/main" id="{837CB90F-A822-328F-777F-2F69842E77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361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 bwMode="hidden">
          <a:xfrm>
            <a:off x="-1" y="0"/>
            <a:ext cx="9144002" cy="51435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432010"/>
            <a:ext cx="7203233" cy="253746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4" y="4074423"/>
            <a:ext cx="7203233" cy="3429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971550" y="3970631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73453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F431-E095-456E-AFA0-10D073437A40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526716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367393"/>
            <a:ext cx="1265465" cy="39760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367393"/>
            <a:ext cx="5690508" cy="39760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AAA7-6887-4698-BA54-893155BBC849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982203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073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377890"/>
            <a:ext cx="7200900" cy="4222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910714"/>
            <a:ext cx="7200900" cy="346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3E28-365C-4EC5-8FF8-CABA01AF08A2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46400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906180"/>
            <a:ext cx="7200900" cy="20574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4073652"/>
            <a:ext cx="7200900" cy="3429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971550" y="3970631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781DE8D-39AB-4CC6-DD10-E3EAD47C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1" y="4717259"/>
            <a:ext cx="4596023" cy="166827"/>
          </a:xfrm>
        </p:spPr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E63E87-598F-0623-A2FE-6746F039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0531" y="4717259"/>
            <a:ext cx="724460" cy="166827"/>
          </a:xfrm>
        </p:spPr>
        <p:txBody>
          <a:bodyPr/>
          <a:lstStyle/>
          <a:p>
            <a:fld id="{F3D43E28-365C-4EC5-8FF8-CABA01AF08A2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0BC20-171A-CEE9-F36B-7A0F67E0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8983" y="4717259"/>
            <a:ext cx="689162" cy="166827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1388165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377890"/>
            <a:ext cx="7200900" cy="4222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910714"/>
            <a:ext cx="3429000" cy="343268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910714"/>
            <a:ext cx="3429000" cy="343268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7563-C1D5-4D9D-A753-40C7A342B110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450590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377890"/>
            <a:ext cx="7200900" cy="4222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884414"/>
            <a:ext cx="3429000" cy="48101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1449742"/>
            <a:ext cx="3429000" cy="289365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884414"/>
            <a:ext cx="3429000" cy="48101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1449742"/>
            <a:ext cx="3429000" cy="289365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4F1F-2E02-42FF-BB61-CB77D73C1AF3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7076962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19DE-22FA-4233-A432-7A2167CEC6CE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483790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/>
        </p:nvGrpSpPr>
        <p:grpSpPr bwMode="hidden">
          <a:xfrm>
            <a:off x="-1" y="0"/>
            <a:ext cx="9144002" cy="51435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729C-37C8-418D-89F9-956283BF1C58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816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 bwMode="hidden">
          <a:xfrm>
            <a:off x="-1" y="0"/>
            <a:ext cx="9144002" cy="51435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/>
        </p:nvSpPr>
        <p:spPr>
          <a:xfrm>
            <a:off x="0" y="0"/>
            <a:ext cx="5486400" cy="51435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428625"/>
            <a:ext cx="2743200" cy="1647825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8" y="428625"/>
            <a:ext cx="4663440" cy="428625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246259"/>
            <a:ext cx="2743200" cy="171446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5942317" y="21717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149BA9-99DB-4C77-8EC5-F8E040722D27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5750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51435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51435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1717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432054"/>
            <a:ext cx="2743200" cy="164592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3309" y="-119"/>
            <a:ext cx="5486400" cy="51435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249424"/>
            <a:ext cx="2743200" cy="17145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801911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 bwMode="hidden">
          <a:xfrm>
            <a:off x="-1" y="-146957"/>
            <a:ext cx="9144002" cy="51435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377890"/>
            <a:ext cx="7200900" cy="8567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485901"/>
            <a:ext cx="7200900" cy="2857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457200" y="4629150"/>
            <a:ext cx="82296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4717259"/>
            <a:ext cx="4596023" cy="1668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Fast practical lattice reduction through iterated compression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4717259"/>
            <a:ext cx="724460" cy="1668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77555261-3A86-41FB-90F1-2BBE06E82791}" type="datetime1">
              <a:rPr lang="en-US" smtClean="0"/>
              <a:t>5/4/2025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3" y="4717259"/>
            <a:ext cx="689162" cy="1668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313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408509" indent="0" algn="l" defTabSz="685800" rtl="0" eaLnBrk="1" latinLnBrk="0" hangingPunct="1">
        <a:lnSpc>
          <a:spcPct val="90000"/>
        </a:lnSpc>
        <a:spcBef>
          <a:spcPts val="45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eeganryan/cuso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github.com/keeganryan/cuso" TargetMode="External"/><Relationship Id="rId5" Type="http://schemas.openxmlformats.org/officeDocument/2006/relationships/hyperlink" Target="https://ia.cr/2024/1577" TargetMode="External"/><Relationship Id="rId4" Type="http://schemas.openxmlformats.org/officeDocument/2006/relationships/image" Target="../media/image5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271F9E-DD19-1DDB-FF1C-A5D7346098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Solving Multivariate Coppersmith Problems with Known Moduli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29545AF-1BC1-C9F3-9AB8-49537E81B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384" y="4074423"/>
            <a:ext cx="7203233" cy="505072"/>
          </a:xfrm>
        </p:spPr>
        <p:txBody>
          <a:bodyPr>
            <a:normAutofit/>
          </a:bodyPr>
          <a:lstStyle/>
          <a:p>
            <a:r>
              <a:rPr lang="en-US" dirty="0"/>
              <a:t>Keegan Ryan</a:t>
            </a:r>
          </a:p>
          <a:p>
            <a:r>
              <a:rPr lang="en-US" dirty="0"/>
              <a:t>University of California, San Diego</a:t>
            </a:r>
          </a:p>
        </p:txBody>
      </p:sp>
    </p:spTree>
    <p:extLst>
      <p:ext uri="{BB962C8B-B14F-4D97-AF65-F5344CB8AC3E}">
        <p14:creationId xmlns:p14="http://schemas.microsoft.com/office/powerpoint/2010/main" val="222989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>
          <a:extLst>
            <a:ext uri="{FF2B5EF4-FFF2-40B4-BE49-F238E27FC236}">
              <a16:creationId xmlns:a16="http://schemas.microsoft.com/office/drawing/2014/main" id="{27FF11C3-4FE9-C51F-8BBB-77FFC6A24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>
            <a:extLst>
              <a:ext uri="{FF2B5EF4-FFF2-40B4-BE49-F238E27FC236}">
                <a16:creationId xmlns:a16="http://schemas.microsoft.com/office/drawing/2014/main" id="{C3BC9AE6-89D8-0F38-75E6-ED5636D5CC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Shift polynomial selection</a:t>
            </a:r>
            <a:endParaRPr dirty="0"/>
          </a:p>
        </p:txBody>
      </p:sp>
      <p:sp>
        <p:nvSpPr>
          <p:cNvPr id="105" name="Google Shape;105;p21">
            <a:extLst>
              <a:ext uri="{FF2B5EF4-FFF2-40B4-BE49-F238E27FC236}">
                <a16:creationId xmlns:a16="http://schemas.microsoft.com/office/drawing/2014/main" id="{458E7E59-22BE-9847-E96E-1E47E62B950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2038715"/>
            <a:ext cx="8520600" cy="10660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It’s hard to generalize Coppersmith’s method because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b="1" dirty="0"/>
              <a:t>monomials in input polynomials</a:t>
            </a:r>
            <a:r>
              <a:rPr lang="en-US" sz="2000" dirty="0"/>
              <a:t> affect the </a:t>
            </a:r>
            <a:br>
              <a:rPr lang="en-US" sz="2000" dirty="0"/>
            </a:br>
            <a:r>
              <a:rPr lang="en-US" sz="2000" b="1" dirty="0"/>
              <a:t>monomials in shift polynomials</a:t>
            </a:r>
            <a:r>
              <a:rPr lang="en-US" sz="2000" dirty="0"/>
              <a:t>, which directly affect the </a:t>
            </a:r>
            <a:r>
              <a:rPr lang="en-US" sz="2000" b="1" dirty="0"/>
              <a:t>bounds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271286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Shift polynomial selection</a:t>
            </a:r>
            <a:endParaRPr dirty="0"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We can use a </a:t>
            </a:r>
            <a:r>
              <a:rPr lang="en-US" sz="2000" b="1" dirty="0"/>
              <a:t>generic strategy </a:t>
            </a:r>
            <a:r>
              <a:rPr lang="en-US" sz="2000" dirty="0"/>
              <a:t>for constructing suitable shift polynomials from any input, but this often results in poor bounds.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We can use a </a:t>
            </a:r>
            <a:r>
              <a:rPr lang="en-US" sz="2000" b="1" dirty="0"/>
              <a:t>handcrafted strategy </a:t>
            </a:r>
            <a:r>
              <a:rPr lang="en-US" sz="2000" dirty="0"/>
              <a:t>specific to the input polynomials, but this requires expertise and may be outperformed by future work.</a:t>
            </a:r>
            <a:endParaRPr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E391D6-8707-A2DC-D445-9B6329A00528}"/>
              </a:ext>
            </a:extLst>
          </p:cNvPr>
          <p:cNvSpPr txBox="1"/>
          <p:nvPr/>
        </p:nvSpPr>
        <p:spPr>
          <a:xfrm>
            <a:off x="1603947" y="3185410"/>
            <a:ext cx="59361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999"/>
                </a:solidFill>
              </a:rPr>
              <a:t>[EC:BonDur99, AC:BonHalHow01, C:May02, C:BloMay03, EC:EJMW05, PKC:BleMay06, C:JocMay07, PKC:MayRit08, ACNS:SarMai09, AC:HerMay09, PKC:HerMay10, SAC:TakKun14, AFRICACRYPT:PHXHX14, AC:LZPL15, EC:TakLuPen17, DCC:XSHHP18, C:XSHWP19, DCC:XuHuSar20, AC:MayNowSar21, EC:MayNowSar22, AC:XSWH22, XJSSHWP23, …]</a:t>
            </a:r>
          </a:p>
          <a:p>
            <a:endParaRPr lang="en-US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48487E-DCE3-1E95-82E8-1538E2804050}"/>
              </a:ext>
            </a:extLst>
          </p:cNvPr>
          <p:cNvSpPr txBox="1"/>
          <p:nvPr/>
        </p:nvSpPr>
        <p:spPr>
          <a:xfrm>
            <a:off x="1603946" y="1801945"/>
            <a:ext cx="5936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999"/>
                </a:solidFill>
              </a:rPr>
              <a:t>[AC:JocMay06,AC:MeeNow23]</a:t>
            </a:r>
          </a:p>
          <a:p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311700" y="2010246"/>
            <a:ext cx="8520600" cy="142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i="1" dirty="0"/>
              <a:t>Can we </a:t>
            </a:r>
            <a:r>
              <a:rPr lang="en" i="1" dirty="0"/>
              <a:t>automatically</a:t>
            </a:r>
            <a:r>
              <a:rPr lang="en" b="0" i="1" dirty="0"/>
              <a:t> choose shift polynomials while achieving the </a:t>
            </a:r>
            <a:r>
              <a:rPr lang="en" i="1" dirty="0"/>
              <a:t>same bounds</a:t>
            </a:r>
            <a:r>
              <a:rPr lang="en" b="0" i="1" dirty="0"/>
              <a:t> as the handcrafted strategies?</a:t>
            </a:r>
            <a:endParaRPr b="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23"/>
          <p:cNvGraphicFramePr/>
          <p:nvPr>
            <p:extLst>
              <p:ext uri="{D42A27DB-BD31-4B8C-83A1-F6EECF244321}">
                <p14:modId xmlns:p14="http://schemas.microsoft.com/office/powerpoint/2010/main" val="198358973"/>
              </p:ext>
            </p:extLst>
          </p:nvPr>
        </p:nvGraphicFramePr>
        <p:xfrm>
          <a:off x="138169" y="800345"/>
          <a:ext cx="8323780" cy="3497840"/>
        </p:xfrm>
        <a:graphic>
          <a:graphicData uri="http://schemas.openxmlformats.org/drawingml/2006/table">
            <a:tbl>
              <a:tblPr>
                <a:noFill/>
                <a:tableStyleId>{C4B91C7C-468A-419B-84C8-FEEA2B179489}</a:tableStyleId>
              </a:tblPr>
              <a:tblGrid>
                <a:gridCol w="1836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1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307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Provable</a:t>
                      </a:r>
                      <a:endParaRPr sz="21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Graph Search</a:t>
                      </a:r>
                      <a:endParaRPr sz="21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Precomputation</a:t>
                      </a:r>
                      <a:endParaRPr sz="21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Based on</a:t>
                      </a:r>
                      <a:endParaRPr dirty="0">
                        <a:solidFill>
                          <a:srgbClr val="999999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rgbClr val="666666"/>
                          </a:solidFill>
                        </a:rPr>
                        <a:t>Gröbner bases</a:t>
                      </a:r>
                      <a:endParaRPr b="1" dirty="0">
                        <a:solidFill>
                          <a:srgbClr val="666666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66666"/>
                          </a:solidFill>
                        </a:rPr>
                        <a:t>Graph optimization</a:t>
                      </a:r>
                      <a:endParaRPr b="1" dirty="0">
                        <a:solidFill>
                          <a:srgbClr val="666666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666666"/>
                          </a:solidFill>
                        </a:rPr>
                        <a:t>Polytopes</a:t>
                      </a:r>
                      <a:endParaRPr b="1" dirty="0">
                        <a:solidFill>
                          <a:srgbClr val="666666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Guarantees</a:t>
                      </a:r>
                      <a:endParaRPr dirty="0">
                        <a:solidFill>
                          <a:srgbClr val="999999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rgbClr val="0000FF"/>
                          </a:solidFill>
                        </a:rPr>
                        <a:t>Strong</a:t>
                      </a:r>
                      <a:endParaRPr b="1" dirty="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93C47D"/>
                          </a:solidFill>
                        </a:rPr>
                        <a:t>Good</a:t>
                      </a:r>
                      <a:endParaRPr b="1" dirty="0">
                        <a:solidFill>
                          <a:srgbClr val="93C47D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3"/>
                          </a:solidFill>
                        </a:rPr>
                        <a:t>Heuristic</a:t>
                      </a:r>
                      <a:endParaRPr b="1" dirty="0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6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Automated?</a:t>
                      </a:r>
                      <a:endParaRPr dirty="0">
                        <a:solidFill>
                          <a:srgbClr val="999999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0000FF"/>
                          </a:solidFill>
                        </a:rPr>
                        <a:t>Fully</a:t>
                      </a:r>
                      <a:endParaRPr b="1" dirty="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0000FF"/>
                          </a:solidFill>
                        </a:rPr>
                        <a:t>Fully</a:t>
                      </a:r>
                      <a:endParaRPr b="1" dirty="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rgbClr val="93C47D"/>
                          </a:solidFill>
                        </a:rPr>
                        <a:t>Partially</a:t>
                      </a:r>
                      <a:endParaRPr b="1" dirty="0">
                        <a:solidFill>
                          <a:srgbClr val="93C47D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Speed</a:t>
                      </a:r>
                      <a:endParaRPr dirty="0">
                        <a:solidFill>
                          <a:srgbClr val="999999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accent3"/>
                          </a:solidFill>
                        </a:rPr>
                        <a:t>Fine</a:t>
                      </a:r>
                      <a:endParaRPr b="1" dirty="0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93C47D"/>
                          </a:solidFill>
                        </a:rPr>
                        <a:t>Better</a:t>
                      </a:r>
                      <a:endParaRPr b="1" dirty="0">
                        <a:solidFill>
                          <a:srgbClr val="93C47D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0000FF"/>
                          </a:solidFill>
                        </a:rPr>
                        <a:t>Best</a:t>
                      </a:r>
                      <a:endParaRPr b="1" dirty="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7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Theo. Runtime</a:t>
                      </a:r>
                      <a:endParaRPr dirty="0">
                        <a:solidFill>
                          <a:srgbClr val="999999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98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4"/>
                          </a:solidFill>
                        </a:rPr>
                        <a:t>Doubly Exp.</a:t>
                      </a:r>
                      <a:endParaRPr b="1" dirty="0">
                        <a:solidFill>
                          <a:schemeClr val="accent4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4"/>
                          </a:solidFill>
                        </a:rPr>
                        <a:t>Doubly Exp.</a:t>
                      </a:r>
                      <a:endParaRPr b="1" dirty="0">
                        <a:solidFill>
                          <a:schemeClr val="accent4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rgbClr val="93C47D"/>
                          </a:solidFill>
                        </a:rPr>
                        <a:t>Polynomial</a:t>
                      </a:r>
                      <a:endParaRPr b="1" dirty="0">
                        <a:solidFill>
                          <a:srgbClr val="93C47D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51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Asymp. Bounds?</a:t>
                      </a:r>
                      <a:endParaRPr dirty="0">
                        <a:solidFill>
                          <a:srgbClr val="999999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4"/>
                          </a:solidFill>
                        </a:rPr>
                        <a:t>No</a:t>
                      </a:r>
                      <a:endParaRPr b="1" dirty="0">
                        <a:solidFill>
                          <a:schemeClr val="accent4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4"/>
                          </a:solidFill>
                        </a:rPr>
                        <a:t>No</a:t>
                      </a:r>
                      <a:endParaRPr b="1" dirty="0">
                        <a:solidFill>
                          <a:schemeClr val="accent4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rgbClr val="93C47D"/>
                          </a:solidFill>
                        </a:rPr>
                        <a:t>Yes</a:t>
                      </a:r>
                      <a:endParaRPr b="1" dirty="0">
                        <a:solidFill>
                          <a:srgbClr val="93C47D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952ED-8D47-6536-0A84-4B76D663F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446551"/>
            <a:ext cx="7200900" cy="2813920"/>
          </a:xfrm>
        </p:spPr>
        <p:txBody>
          <a:bodyPr>
            <a:norm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en-US" sz="2000" dirty="0"/>
              <a:t>How do we pick shift polynomials in a </a:t>
            </a:r>
            <a:r>
              <a:rPr lang="en-US" sz="2000" i="1" dirty="0"/>
              <a:t>generic</a:t>
            </a:r>
            <a:r>
              <a:rPr lang="en-US" sz="2000" dirty="0"/>
              <a:t> way?</a:t>
            </a:r>
          </a:p>
          <a:p>
            <a:pPr marL="342900" indent="-342900" algn="ctr">
              <a:buFont typeface="+mj-lt"/>
              <a:buAutoNum type="arabicPeriod"/>
            </a:pP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/>
              <a:t>How do we improve the </a:t>
            </a:r>
            <a:r>
              <a:rPr lang="en-US" sz="2000" i="1" dirty="0"/>
              <a:t>practical running time</a:t>
            </a:r>
            <a:r>
              <a:rPr lang="en-US" sz="2000" dirty="0"/>
              <a:t>?</a:t>
            </a:r>
          </a:p>
          <a:p>
            <a:pPr marL="342900" indent="-342900" algn="ctr">
              <a:buFont typeface="+mj-lt"/>
              <a:buAutoNum type="arabicPeriod"/>
            </a:pPr>
            <a:endParaRPr lang="en-US" sz="2000" dirty="0"/>
          </a:p>
          <a:p>
            <a:pPr marL="342900" indent="-342900" algn="ctr">
              <a:buFont typeface="+mj-lt"/>
              <a:buAutoNum type="arabicPeriod"/>
            </a:pPr>
            <a:r>
              <a:rPr lang="en-US" sz="2000" dirty="0"/>
              <a:t>How do we match the </a:t>
            </a:r>
            <a:r>
              <a:rPr lang="en-US" sz="2000" i="1" dirty="0"/>
              <a:t>asymptotic behavior</a:t>
            </a:r>
            <a:r>
              <a:rPr lang="en-US" sz="2000" dirty="0"/>
              <a:t> of prior work?</a:t>
            </a:r>
          </a:p>
        </p:txBody>
      </p:sp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C6CFDF4D-0F29-DA47-3F4D-622B5459054A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Automating Coppersmith’s method</a:t>
            </a:r>
          </a:p>
        </p:txBody>
      </p:sp>
    </p:spTree>
    <p:extLst>
      <p:ext uri="{BB962C8B-B14F-4D97-AF65-F5344CB8AC3E}">
        <p14:creationId xmlns:p14="http://schemas.microsoft.com/office/powerpoint/2010/main" val="192125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5F65E91-6DCD-D7C0-99AC-B91947C6C5B1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Shift polynomials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5F65E91-6DCD-D7C0-99AC-B91947C6C5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7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CCEA504-47C8-A58E-5CA7-22D74E2BA370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Shift polynomials are constructed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Multiplying by a power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doesn’t change the roots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Shift polynomials have a shared root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We care about the leading terms of shift polynomials</a:t>
                </a:r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CCEA504-47C8-A58E-5CA7-22D74E2BA3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533" t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3DF472C-E1FF-35D8-72FD-43A06DF9CCA3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Polynomial ideal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B3DF472C-E1FF-35D8-72FD-43A06DF9CC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4"/>
                <a:stretch>
                  <a:fillRect l="-7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2D6756C-23FF-3515-C553-8C659ACD8ECB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r>
                  <a:rPr lang="en-US" dirty="0"/>
                  <a:t>Members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dirty="0"/>
                  <a:t> are poly. combs. of generators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Multiplying by a polynomial maintains membership in the ideal.</a:t>
                </a:r>
              </a:p>
              <a:p>
                <a:r>
                  <a:rPr lang="en-US" dirty="0"/>
                  <a:t>Every polynomial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 has a shared root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</a:t>
                </a:r>
                <a:r>
                  <a:rPr lang="en-US" dirty="0" err="1"/>
                  <a:t>Gröbner</a:t>
                </a:r>
                <a:r>
                  <a:rPr lang="en-US" dirty="0"/>
                  <a:t> basis describes leading terms of ideal members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2D6756C-23FF-3515-C553-8C659ACD8E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5"/>
                <a:stretch>
                  <a:fillRect l="-533" t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7C75C52-7BD2-22CA-0579-162A32AC01C7}"/>
                  </a:ext>
                </a:extLst>
              </p:cNvPr>
              <p:cNvSpPr txBox="1"/>
              <p:nvPr/>
            </p:nvSpPr>
            <p:spPr>
              <a:xfrm>
                <a:off x="502170" y="3907757"/>
                <a:ext cx="8139659" cy="65126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For input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multiplicity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the set of all possible shift polynomials is the ideal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7C75C52-7BD2-22CA-0579-162A32AC0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0" y="3907757"/>
                <a:ext cx="8139659" cy="651269"/>
              </a:xfrm>
              <a:prstGeom prst="rect">
                <a:avLst/>
              </a:prstGeom>
              <a:blipFill>
                <a:blip r:embed="rId6"/>
                <a:stretch>
                  <a:fillRect t="-4630" b="-12963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Google Shape;104;p21">
            <a:extLst>
              <a:ext uri="{FF2B5EF4-FFF2-40B4-BE49-F238E27FC236}">
                <a16:creationId xmlns:a16="http://schemas.microsoft.com/office/drawing/2014/main" id="{C258CE6B-C16A-BD61-6FF0-5ED348C4C3A0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Representing shift polynomials with ideals</a:t>
            </a:r>
          </a:p>
        </p:txBody>
      </p:sp>
    </p:spTree>
    <p:extLst>
      <p:ext uri="{BB962C8B-B14F-4D97-AF65-F5344CB8AC3E}">
        <p14:creationId xmlns:p14="http://schemas.microsoft.com/office/powerpoint/2010/main" val="194621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181764-B46A-1C43-1FB6-DAD7485109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90312" y="1017725"/>
                <a:ext cx="6763375" cy="3099157"/>
              </a:xfrm>
              <a:ln w="19050">
                <a:solidFill>
                  <a:schemeClr val="tx1"/>
                </a:solidFill>
              </a:ln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/>
                  <a:t>Given input polynomials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multiplicity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and bounds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compute a list of shift polynomials which share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Set monomials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∏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∏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, the </a:t>
                </a:r>
                <a:r>
                  <a:rPr lang="en-US" dirty="0" err="1"/>
                  <a:t>Gröbner</a:t>
                </a:r>
                <a:r>
                  <a:rPr lang="en-US" dirty="0"/>
                  <a:t> basis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,…,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For each monomial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514350" lvl="1" indent="-342900">
                  <a:buFont typeface="+mj-lt"/>
                  <a:buAutoNum type="alphaLcPeriod"/>
                </a:pPr>
                <a:r>
                  <a:rPr lang="en-US" sz="1500" dirty="0"/>
                  <a:t>Use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500" dirty="0"/>
                  <a:t> to find all candidate shift polynomials with leading monomial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500" dirty="0"/>
                  <a:t>.</a:t>
                </a:r>
              </a:p>
              <a:p>
                <a:pPr marL="514350" lvl="1" indent="-342900">
                  <a:buFont typeface="+mj-lt"/>
                  <a:buAutoNum type="alphaLcPeriod"/>
                </a:pPr>
                <a:r>
                  <a:rPr lang="en-US" sz="1500" dirty="0"/>
                  <a:t>Pick the candidate with the smallest leading term.</a:t>
                </a:r>
              </a:p>
              <a:p>
                <a:pPr marL="514350" lvl="1" indent="-342900">
                  <a:buFont typeface="+mj-lt"/>
                  <a:buAutoNum type="alphaLcPeriod"/>
                </a:pPr>
                <a:r>
                  <a:rPr lang="en-US" sz="1500" dirty="0"/>
                  <a:t>Append that shift polynomial to a list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Return the list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181764-B46A-1C43-1FB6-DAD7485109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0312" y="1017725"/>
                <a:ext cx="6763375" cy="3099157"/>
              </a:xfrm>
              <a:blipFill>
                <a:blip r:embed="rId2"/>
                <a:stretch>
                  <a:fillRect l="-270" t="-783" b="-587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oogle Shape;104;p21">
            <a:extLst>
              <a:ext uri="{FF2B5EF4-FFF2-40B4-BE49-F238E27FC236}">
                <a16:creationId xmlns:a16="http://schemas.microsoft.com/office/drawing/2014/main" id="{BF229B92-BEBA-671B-3CDA-BB9E9A0447E0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Provable shift polynomial strategy</a:t>
            </a:r>
          </a:p>
        </p:txBody>
      </p:sp>
    </p:spTree>
    <p:extLst>
      <p:ext uri="{BB962C8B-B14F-4D97-AF65-F5344CB8AC3E}">
        <p14:creationId xmlns:p14="http://schemas.microsoft.com/office/powerpoint/2010/main" val="3305390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D13F4B-853F-4988-5C8E-2E86BC2732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1800" dirty="0"/>
                  <a:t>Theoretical guarantees: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rgbClr val="0070C0"/>
                    </a:solidFill>
                  </a:rPr>
                  <a:t>Provably optimal</a:t>
                </a:r>
                <a:r>
                  <a:rPr lang="en-US" sz="1500" dirty="0">
                    <a:solidFill>
                      <a:srgbClr val="0070C0"/>
                    </a:solidFill>
                  </a:rPr>
                  <a:t> </a:t>
                </a:r>
                <a:r>
                  <a:rPr lang="en-US" sz="1500" dirty="0"/>
                  <a:t>If the Coppersmith lattice for </a:t>
                </a:r>
                <a:r>
                  <a:rPr lang="en-US" sz="1500" i="1" dirty="0"/>
                  <a:t>any other</a:t>
                </a:r>
                <a:r>
                  <a:rPr lang="en-US" sz="1500" dirty="0"/>
                  <a:t> shift polynomial strategy has sufficiently short vectors, our lattice has the </a:t>
                </a:r>
                <a:r>
                  <a:rPr lang="en-US" sz="1500" i="1" dirty="0"/>
                  <a:t>same</a:t>
                </a:r>
                <a:r>
                  <a:rPr lang="en-US" sz="1500" dirty="0"/>
                  <a:t> short vectors.</a:t>
                </a:r>
              </a:p>
              <a:p>
                <a:pPr lvl="1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rgbClr val="0070C0"/>
                    </a:solidFill>
                  </a:rPr>
                  <a:t>Bounded lattice dimension</a:t>
                </a:r>
                <a:r>
                  <a:rPr lang="en-US" sz="1500" dirty="0">
                    <a:solidFill>
                      <a:srgbClr val="0070C0"/>
                    </a:solidFill>
                  </a:rPr>
                  <a:t> </a:t>
                </a:r>
                <a:r>
                  <a:rPr lang="en-US" sz="1500" dirty="0"/>
                  <a:t>The dimension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1500" dirty="0"/>
                  <a:t>, in our case it’s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500" b="0" i="0" smtClean="0">
                        <a:latin typeface="Cambria Math" panose="02040503050406030204" pitchFamily="18" charset="0"/>
                      </a:rPr>
                      <m:t>Poly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500" dirty="0"/>
                  <a:t>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1"/>
                    </a:solidFill>
                  </a:rPr>
                  <a:t>Doubly exponential runtime</a:t>
                </a:r>
                <a:r>
                  <a:rPr lang="en-US" sz="1500" dirty="0"/>
                  <a:t> Running time is dominated by GB calculation.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1"/>
                    </a:solidFill>
                  </a:rPr>
                  <a:t>No asymptotic bounds </a:t>
                </a:r>
                <a:r>
                  <a:rPr lang="en-US" sz="1500" dirty="0"/>
                  <a:t>Don’t know length of short vector, just that it exists.</a:t>
                </a:r>
                <a:endParaRPr lang="en-US" sz="1500" b="1" dirty="0"/>
              </a:p>
              <a:p>
                <a:pPr marL="0" indent="0">
                  <a:buNone/>
                </a:pPr>
                <a:r>
                  <a:rPr lang="en-US" sz="1800" dirty="0"/>
                  <a:t>Practical reality: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rgbClr val="0070C0"/>
                    </a:solidFill>
                  </a:rPr>
                  <a:t>Fully automated</a:t>
                </a:r>
                <a:r>
                  <a:rPr lang="en-US" sz="1500" dirty="0">
                    <a:solidFill>
                      <a:srgbClr val="0070C0"/>
                    </a:solidFill>
                  </a:rPr>
                  <a:t> </a:t>
                </a:r>
                <a:r>
                  <a:rPr lang="en-US" sz="1500" dirty="0"/>
                  <a:t>We can just enumerate multiplicities</a:t>
                </a:r>
                <a:endParaRPr lang="en-US" sz="1500" b="1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 err="1">
                    <a:solidFill>
                      <a:srgbClr val="0070C0"/>
                    </a:solidFill>
                  </a:rPr>
                  <a:t>Gröbner</a:t>
                </a:r>
                <a:r>
                  <a:rPr lang="en-US" sz="1500" b="1" dirty="0">
                    <a:solidFill>
                      <a:srgbClr val="0070C0"/>
                    </a:solidFill>
                  </a:rPr>
                  <a:t> Bases are fast </a:t>
                </a:r>
                <a:r>
                  <a:rPr lang="en-US" sz="15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J.groebner_basis</a:t>
                </a:r>
                <a:r>
                  <a:rPr lang="en-US" sz="15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r>
                  <a:rPr lang="en-US" sz="1500" dirty="0"/>
                  <a:t> is usually not a bottleneck.</a:t>
                </a:r>
                <a:endParaRPr lang="en-US" sz="1500" b="1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1"/>
                    </a:solidFill>
                  </a:rPr>
                  <a:t>Lattice dimension too large</a:t>
                </a:r>
                <a:r>
                  <a:rPr lang="en-US" sz="15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Reduction is impractical beyond dimension ~6K</a:t>
                </a:r>
                <a:endParaRPr lang="en-US" sz="1500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D13F4B-853F-4988-5C8E-2E86BC2732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7" t="-1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BE87659F-5BEF-7EF8-C2A1-5AAE1D536B16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Provable shift polynomial strategy</a:t>
            </a:r>
          </a:p>
        </p:txBody>
      </p:sp>
    </p:spTree>
    <p:extLst>
      <p:ext uri="{BB962C8B-B14F-4D97-AF65-F5344CB8AC3E}">
        <p14:creationId xmlns:p14="http://schemas.microsoft.com/office/powerpoint/2010/main" val="1200422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97636-7E61-DCD4-7329-3F46DB16D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235602-996C-4BD1-CDAC-7E7FC51101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dirty="0"/>
                  <a:t>What if we keep the helpful shift polynomials that make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sz="1600" dirty="0"/>
                  <a:t> small, and discard those that make it large?</a:t>
                </a:r>
              </a:p>
              <a:p>
                <a:pPr marL="0" indent="0" algn="ctr">
                  <a:buNone/>
                </a:pPr>
                <a:r>
                  <a:rPr lang="en-US" sz="1600" dirty="0"/>
                  <a:t>This could work, as long as we don’t violate </a:t>
                </a:r>
                <a:r>
                  <a:rPr lang="en-US" sz="1600" b="1" dirty="0"/>
                  <a:t>suitability</a:t>
                </a:r>
                <a:r>
                  <a:rPr lang="en-US" sz="1600" dirty="0"/>
                  <a:t>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235602-996C-4BD1-CDAC-7E7FC51101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035" r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7C5D0A58-2F98-7B2D-A371-EF39C2FC04D7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Improving performance </a:t>
            </a:r>
          </a:p>
        </p:txBody>
      </p:sp>
    </p:spTree>
    <p:extLst>
      <p:ext uri="{BB962C8B-B14F-4D97-AF65-F5344CB8AC3E}">
        <p14:creationId xmlns:p14="http://schemas.microsoft.com/office/powerpoint/2010/main" val="31975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8868AA-0997-E5B4-E7F1-F362895FB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10CA59-5C54-1A38-8615-2B4B237BC7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dirty="0"/>
                  <a:t>What if we keep the helpful shift polynomials that make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sz="1600" dirty="0"/>
                  <a:t> small, and discard those that make it large?</a:t>
                </a:r>
              </a:p>
              <a:p>
                <a:pPr marL="0" indent="0" algn="ctr">
                  <a:buNone/>
                </a:pPr>
                <a:r>
                  <a:rPr lang="en-US" sz="1600" dirty="0"/>
                  <a:t>This could work, as long as we don’t violate </a:t>
                </a:r>
                <a:r>
                  <a:rPr lang="en-US" sz="1600" b="1" dirty="0"/>
                  <a:t>suitability</a:t>
                </a:r>
                <a:r>
                  <a:rPr lang="en-US" sz="1600" dirty="0"/>
                  <a:t>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10CA59-5C54-1A38-8615-2B4B237BC7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035" r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90B8E974-92DA-F102-F060-3317A0E6512D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Improving performance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Google Shape;99;p20">
                <a:extLst>
                  <a:ext uri="{FF2B5EF4-FFF2-40B4-BE49-F238E27FC236}">
                    <a16:creationId xmlns:a16="http://schemas.microsoft.com/office/drawing/2014/main" id="{1D5DDD7B-11C0-018F-E879-7531F8B6BB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295" y="2179299"/>
                <a:ext cx="5834267" cy="2617551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13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9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indent="-134541" algn="l" defTabSz="6858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5800" indent="-137160" algn="l" defTabSz="6858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857250" indent="-134541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028700" indent="-13716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200150" indent="-134541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371600" indent="-13716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08509" indent="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None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1200"/>
                  </a:spcAft>
                  <a:buFont typeface="Arial" pitchFamily="34" charset="0"/>
                  <a:buNone/>
                </a:pPr>
                <a:r>
                  <a:rPr lang="en-US" sz="1250" b="1" dirty="0"/>
                  <a:t>Example</a:t>
                </a:r>
                <a:r>
                  <a:rPr lang="en-US" sz="1250" dirty="0"/>
                  <a:t> Input polynomial </a:t>
                </a:r>
                <a14:m>
                  <m:oMath xmlns:m="http://schemas.openxmlformats.org/officeDocument/2006/math">
                    <m:r>
                      <a:rPr lang="en-US" sz="125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ar-AE" sz="125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ar-AE" sz="125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ar-AE" sz="125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ar-AE" sz="125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ar-AE" sz="1250" dirty="0"/>
                  <a:t> </a:t>
                </a:r>
                <a:r>
                  <a:rPr lang="en-US" sz="1250" dirty="0"/>
                  <a:t>with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ar-AE" sz="12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ar-AE" sz="125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25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ar-AE" sz="125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endParaRPr lang="ar-AE" sz="1250" dirty="0"/>
              </a:p>
            </p:txBody>
          </p:sp>
        </mc:Choice>
        <mc:Fallback>
          <p:sp>
            <p:nvSpPr>
              <p:cNvPr id="2" name="Google Shape;99;p20">
                <a:extLst>
                  <a:ext uri="{FF2B5EF4-FFF2-40B4-BE49-F238E27FC236}">
                    <a16:creationId xmlns:a16="http://schemas.microsoft.com/office/drawing/2014/main" id="{1D5DDD7B-11C0-018F-E879-7531F8B6B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95" y="2179299"/>
                <a:ext cx="5834267" cy="2617551"/>
              </a:xfrm>
              <a:prstGeom prst="rect">
                <a:avLst/>
              </a:prstGeom>
              <a:blipFill>
                <a:blip r:embed="rId3"/>
                <a:stretch>
                  <a:fillRect l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9164C3-0669-571B-51A6-C7C8B2DCB7A5}"/>
                  </a:ext>
                </a:extLst>
              </p:cNvPr>
              <p:cNvSpPr txBox="1"/>
              <p:nvPr/>
            </p:nvSpPr>
            <p:spPr>
              <a:xfrm>
                <a:off x="-592110" y="2680312"/>
                <a:ext cx="5523876" cy="1246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𝑁𝑥</m:t>
                      </m:r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𝑥𝑓</m:t>
                      </m:r>
                      <m:d>
                        <m:d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br>
                  <a:rPr lang="en-US" sz="1500" b="0" dirty="0"/>
                </a:br>
                <a:endParaRPr lang="en-US" sz="1500" b="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9164C3-0669-571B-51A6-C7C8B2DCB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2110" y="2680312"/>
                <a:ext cx="5523876" cy="1246560"/>
              </a:xfrm>
              <a:prstGeom prst="rect">
                <a:avLst/>
              </a:prstGeom>
              <a:blipFill>
                <a:blip r:embed="rId4"/>
                <a:stretch>
                  <a:fillRect b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FBD39C-7C63-B6D1-6C46-BF1C8344CE32}"/>
                  </a:ext>
                </a:extLst>
              </p:cNvPr>
              <p:cNvSpPr txBox="1"/>
              <p:nvPr/>
            </p:nvSpPr>
            <p:spPr>
              <a:xfrm>
                <a:off x="4422099" y="3006491"/>
                <a:ext cx="3960214" cy="59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/>
                  <a:t>, this is solvable</a:t>
                </a:r>
                <a:br>
                  <a:rPr lang="en-US" sz="1400" dirty="0"/>
                </a:br>
                <a:r>
                  <a:rPr lang="en-US" sz="1400" dirty="0"/>
                  <a:t>when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1400" dirty="0"/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FBD39C-7C63-B6D1-6C46-BF1C8344C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099" y="3006491"/>
                <a:ext cx="3960214" cy="594202"/>
              </a:xfrm>
              <a:prstGeom prst="rect">
                <a:avLst/>
              </a:prstGeom>
              <a:blipFill>
                <a:blip r:embed="rId5"/>
                <a:stretch>
                  <a:fillRect l="-462" t="-45918" b="-40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39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Cryptanalysis using Coppersmith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Google Shape;75;p16"/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Given an </a:t>
                </a:r>
                <a:r>
                  <a:rPr lang="en-US" b="1" dirty="0"/>
                  <a:t>RSA ciphertext with fixed padding</a:t>
                </a:r>
                <a:r>
                  <a:rPr lang="en-US" dirty="0"/>
                  <a:t>, we can recover the </a:t>
                </a:r>
                <a:r>
                  <a:rPr lang="en-US" b="1" dirty="0"/>
                  <a:t>plaintext</a:t>
                </a:r>
                <a:br>
                  <a:rPr lang="en-US" b="1" dirty="0"/>
                </a:br>
                <a:r>
                  <a:rPr lang="en-US" dirty="0"/>
                  <a:t>if we find a small root of the polynomial</a:t>
                </a:r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This is possible so long as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b="0" dirty="0"/>
                  <a:t>.</a:t>
                </a:r>
              </a:p>
            </p:txBody>
          </p:sp>
        </mc:Choice>
        <mc:Fallback>
          <p:sp>
            <p:nvSpPr>
              <p:cNvPr id="75" name="Google Shape;75;p1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049D6C9-7102-BFCF-F6CF-6F73E340D6D7}"/>
                  </a:ext>
                </a:extLst>
              </p:cNvPr>
              <p:cNvSpPr txBox="1"/>
              <p:nvPr/>
            </p:nvSpPr>
            <p:spPr>
              <a:xfrm>
                <a:off x="2416097" y="2167020"/>
                <a:ext cx="431180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049D6C9-7102-BFCF-F6CF-6F73E340D6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097" y="2167020"/>
                <a:ext cx="4311805" cy="400110"/>
              </a:xfrm>
              <a:prstGeom prst="rect">
                <a:avLst/>
              </a:prstGeom>
              <a:blipFill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9F5743A-E78C-8648-0060-E0898D3F8EF9}"/>
              </a:ext>
            </a:extLst>
          </p:cNvPr>
          <p:cNvSpPr txBox="1"/>
          <p:nvPr/>
        </p:nvSpPr>
        <p:spPr>
          <a:xfrm>
            <a:off x="7097842" y="4267588"/>
            <a:ext cx="914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999"/>
                </a:solidFill>
              </a:rPr>
              <a:t>[EC:Cop96]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C31F1-A5F0-4882-2EB7-70A69FD31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4DDEC2-6ED9-792B-388F-15C9B01B52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dirty="0"/>
                  <a:t>What if we keep the helpful shift polynomials that make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sz="1600" dirty="0"/>
                  <a:t> small, and discard those that make it large?</a:t>
                </a:r>
              </a:p>
              <a:p>
                <a:pPr marL="0" indent="0" algn="ctr">
                  <a:buNone/>
                </a:pPr>
                <a:r>
                  <a:rPr lang="en-US" sz="1600" dirty="0"/>
                  <a:t>This could work, as long as we don’t violate </a:t>
                </a:r>
                <a:r>
                  <a:rPr lang="en-US" sz="1600" b="1" dirty="0"/>
                  <a:t>suitability</a:t>
                </a:r>
                <a:r>
                  <a:rPr lang="en-US" sz="1600" dirty="0"/>
                  <a:t>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4DDEC2-6ED9-792B-388F-15C9B01B52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035" r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589F6066-2447-FDE6-6858-39A3E958A41D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Improving performance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Google Shape;99;p20">
                <a:extLst>
                  <a:ext uri="{FF2B5EF4-FFF2-40B4-BE49-F238E27FC236}">
                    <a16:creationId xmlns:a16="http://schemas.microsoft.com/office/drawing/2014/main" id="{7A3D5922-6DAB-473C-0084-F11D6E327C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295" y="2179299"/>
                <a:ext cx="5834267" cy="2617551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13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9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indent="-134541" algn="l" defTabSz="6858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5800" indent="-137160" algn="l" defTabSz="6858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857250" indent="-134541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028700" indent="-13716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200150" indent="-134541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371600" indent="-13716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08509" indent="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None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1200"/>
                  </a:spcAft>
                  <a:buFont typeface="Arial" pitchFamily="34" charset="0"/>
                  <a:buNone/>
                </a:pPr>
                <a:r>
                  <a:rPr lang="en-US" sz="1250" b="1" dirty="0"/>
                  <a:t>Example</a:t>
                </a:r>
                <a:r>
                  <a:rPr lang="en-US" sz="1250" dirty="0"/>
                  <a:t> Input polynomial </a:t>
                </a:r>
                <a14:m>
                  <m:oMath xmlns:m="http://schemas.openxmlformats.org/officeDocument/2006/math">
                    <m:r>
                      <a:rPr lang="en-US" sz="125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ar-AE" sz="125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ar-AE" sz="125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ar-AE" sz="125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ar-AE" sz="125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ar-AE" sz="1250" dirty="0"/>
                  <a:t> </a:t>
                </a:r>
                <a:r>
                  <a:rPr lang="en-US" sz="1250" dirty="0"/>
                  <a:t>with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ar-AE" sz="12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ar-AE" sz="125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25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ar-AE" sz="125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endParaRPr lang="ar-AE" sz="1250" dirty="0"/>
              </a:p>
            </p:txBody>
          </p:sp>
        </mc:Choice>
        <mc:Fallback>
          <p:sp>
            <p:nvSpPr>
              <p:cNvPr id="2" name="Google Shape;99;p20">
                <a:extLst>
                  <a:ext uri="{FF2B5EF4-FFF2-40B4-BE49-F238E27FC236}">
                    <a16:creationId xmlns:a16="http://schemas.microsoft.com/office/drawing/2014/main" id="{7A3D5922-6DAB-473C-0084-F11D6E327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95" y="2179299"/>
                <a:ext cx="5834267" cy="2617551"/>
              </a:xfrm>
              <a:prstGeom prst="rect">
                <a:avLst/>
              </a:prstGeom>
              <a:blipFill>
                <a:blip r:embed="rId3"/>
                <a:stretch>
                  <a:fillRect l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72893A-7042-813C-645A-6C2A502DD239}"/>
                  </a:ext>
                </a:extLst>
              </p:cNvPr>
              <p:cNvSpPr txBox="1"/>
              <p:nvPr/>
            </p:nvSpPr>
            <p:spPr>
              <a:xfrm>
                <a:off x="-592110" y="2680312"/>
                <a:ext cx="5523876" cy="1246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𝑁𝑥</m:t>
                      </m:r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𝑥𝑓</m:t>
                      </m:r>
                      <m:d>
                        <m:d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br>
                  <a:rPr lang="en-US" sz="1500" b="0" dirty="0"/>
                </a:br>
                <a:endParaRPr lang="en-US" sz="1500" b="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72893A-7042-813C-645A-6C2A502DD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2110" y="2680312"/>
                <a:ext cx="5523876" cy="1246560"/>
              </a:xfrm>
              <a:prstGeom prst="rect">
                <a:avLst/>
              </a:prstGeom>
              <a:blipFill>
                <a:blip r:embed="rId4"/>
                <a:stretch>
                  <a:fillRect b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11C748D2-EE31-21A3-0C6D-98E9D3DA15FC}"/>
              </a:ext>
            </a:extLst>
          </p:cNvPr>
          <p:cNvSpPr/>
          <p:nvPr/>
        </p:nvSpPr>
        <p:spPr>
          <a:xfrm>
            <a:off x="781988" y="3183546"/>
            <a:ext cx="3200399" cy="251156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AF81E0-E742-2888-DE16-65574E99A588}"/>
              </a:ext>
            </a:extLst>
          </p:cNvPr>
          <p:cNvSpPr/>
          <p:nvPr/>
        </p:nvSpPr>
        <p:spPr>
          <a:xfrm>
            <a:off x="784488" y="3650736"/>
            <a:ext cx="3200399" cy="251156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3A60EE-FAB3-3B7B-375B-CE1DD26E05B6}"/>
              </a:ext>
            </a:extLst>
          </p:cNvPr>
          <p:cNvSpPr/>
          <p:nvPr/>
        </p:nvSpPr>
        <p:spPr>
          <a:xfrm>
            <a:off x="776993" y="2931216"/>
            <a:ext cx="3200399" cy="251156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83416D4-0D6D-3AF8-7FB2-8567E10274DB}"/>
                  </a:ext>
                </a:extLst>
              </p:cNvPr>
              <p:cNvSpPr txBox="1"/>
              <p:nvPr/>
            </p:nvSpPr>
            <p:spPr>
              <a:xfrm>
                <a:off x="4422099" y="2984009"/>
                <a:ext cx="4259234" cy="626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/|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/>
                  <a:t>, this is solvable</a:t>
                </a:r>
                <a:br>
                  <a:rPr lang="en-US" sz="1400" dirty="0"/>
                </a:br>
                <a:r>
                  <a:rPr lang="en-US" sz="1400" dirty="0"/>
                  <a:t>when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1400" dirty="0"/>
                  <a:t>.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83416D4-0D6D-3AF8-7FB2-8567E10274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099" y="2984009"/>
                <a:ext cx="4259234" cy="626069"/>
              </a:xfrm>
              <a:prstGeom prst="rect">
                <a:avLst/>
              </a:prstGeom>
              <a:blipFill>
                <a:blip r:embed="rId5"/>
                <a:stretch>
                  <a:fillRect l="-429" t="-40196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51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89905-E723-22D1-0797-CE3DD3181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F1F3BF-5F24-42A9-6FB0-4A2139D540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dirty="0"/>
                  <a:t>What if we keep the helpful shift polynomials that make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sz="1600" dirty="0"/>
                  <a:t> small, and discard those that make it large?</a:t>
                </a:r>
              </a:p>
              <a:p>
                <a:pPr marL="0" indent="0" algn="ctr">
                  <a:buNone/>
                </a:pPr>
                <a:r>
                  <a:rPr lang="en-US" sz="1600" dirty="0"/>
                  <a:t>This could work, as long as we don’t violate </a:t>
                </a:r>
                <a:r>
                  <a:rPr lang="en-US" sz="1600" b="1" dirty="0"/>
                  <a:t>suitability</a:t>
                </a:r>
                <a:r>
                  <a:rPr lang="en-US" sz="1600" dirty="0"/>
                  <a:t>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F1F3BF-5F24-42A9-6FB0-4A2139D540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035" r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FD653307-7A59-4077-92C3-06EBA3EBD745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Improving performance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Google Shape;99;p20">
                <a:extLst>
                  <a:ext uri="{FF2B5EF4-FFF2-40B4-BE49-F238E27FC236}">
                    <a16:creationId xmlns:a16="http://schemas.microsoft.com/office/drawing/2014/main" id="{8DDB067C-1991-E10E-C842-0F35371208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9295" y="2179299"/>
                <a:ext cx="5834267" cy="2617551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13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-137160" algn="l" defTabSz="685800" rtl="0" eaLnBrk="1" latinLnBrk="0" hangingPunct="1">
                  <a:lnSpc>
                    <a:spcPct val="90000"/>
                  </a:lnSpc>
                  <a:spcBef>
                    <a:spcPts val="9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indent="-134541" algn="l" defTabSz="6858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5800" indent="-137160" algn="l" defTabSz="6858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857250" indent="-134541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028700" indent="-13716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200150" indent="-134541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371600" indent="-13716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Char char="▪"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408509" indent="0" algn="l" defTabSz="685800" rtl="0" eaLnBrk="1" latinLnBrk="0" hangingPunct="1">
                  <a:lnSpc>
                    <a:spcPct val="90000"/>
                  </a:lnSpc>
                  <a:spcBef>
                    <a:spcPts val="450"/>
                  </a:spcBef>
                  <a:buClr>
                    <a:schemeClr val="accent1">
                      <a:lumMod val="75000"/>
                    </a:schemeClr>
                  </a:buClr>
                  <a:buSzPct val="100000"/>
                  <a:buFont typeface="Arial" pitchFamily="34" charset="0"/>
                  <a:buNone/>
                  <a:defRPr sz="10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1200"/>
                  </a:spcAft>
                  <a:buFont typeface="Arial" pitchFamily="34" charset="0"/>
                  <a:buNone/>
                </a:pPr>
                <a:r>
                  <a:rPr lang="en-US" sz="1250" b="1" dirty="0"/>
                  <a:t>Example</a:t>
                </a:r>
                <a:r>
                  <a:rPr lang="en-US" sz="1250" dirty="0"/>
                  <a:t> Input polynomial </a:t>
                </a:r>
                <a14:m>
                  <m:oMath xmlns:m="http://schemas.openxmlformats.org/officeDocument/2006/math">
                    <m:r>
                      <a:rPr lang="en-US" sz="125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ar-AE" sz="125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ar-AE" sz="125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ar-AE" sz="125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ar-AE" sz="125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ar-AE" sz="125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sz="125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ar-AE" sz="1250" dirty="0"/>
                  <a:t> </a:t>
                </a:r>
                <a:r>
                  <a:rPr lang="en-US" sz="1250" dirty="0"/>
                  <a:t>with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ar-AE" sz="12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ar-AE" sz="125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25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ar-AE" sz="125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endParaRPr lang="ar-AE" sz="1250" dirty="0"/>
              </a:p>
            </p:txBody>
          </p:sp>
        </mc:Choice>
        <mc:Fallback>
          <p:sp>
            <p:nvSpPr>
              <p:cNvPr id="2" name="Google Shape;99;p20">
                <a:extLst>
                  <a:ext uri="{FF2B5EF4-FFF2-40B4-BE49-F238E27FC236}">
                    <a16:creationId xmlns:a16="http://schemas.microsoft.com/office/drawing/2014/main" id="{8DDB067C-1991-E10E-C842-0F3537120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95" y="2179299"/>
                <a:ext cx="5834267" cy="2617551"/>
              </a:xfrm>
              <a:prstGeom prst="rect">
                <a:avLst/>
              </a:prstGeom>
              <a:blipFill>
                <a:blip r:embed="rId3"/>
                <a:stretch>
                  <a:fillRect l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7B59330-9907-DFE6-BB1D-5422A7A4402D}"/>
                  </a:ext>
                </a:extLst>
              </p:cNvPr>
              <p:cNvSpPr txBox="1"/>
              <p:nvPr/>
            </p:nvSpPr>
            <p:spPr>
              <a:xfrm>
                <a:off x="-592110" y="2680312"/>
                <a:ext cx="5523876" cy="1246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𝑁𝑥</m:t>
                      </m:r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𝑥𝑓</m:t>
                      </m:r>
                      <m:d>
                        <m:d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br>
                  <a:rPr lang="en-US" sz="1500" b="0" dirty="0"/>
                </a:br>
                <a:endParaRPr lang="en-US" sz="1500" b="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7B59330-9907-DFE6-BB1D-5422A7A44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92110" y="2680312"/>
                <a:ext cx="5523876" cy="1246560"/>
              </a:xfrm>
              <a:prstGeom prst="rect">
                <a:avLst/>
              </a:prstGeom>
              <a:blipFill>
                <a:blip r:embed="rId4"/>
                <a:stretch>
                  <a:fillRect b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B1580A5C-E4E5-1B60-F09F-4DFE7ADC2194}"/>
              </a:ext>
            </a:extLst>
          </p:cNvPr>
          <p:cNvSpPr/>
          <p:nvPr/>
        </p:nvSpPr>
        <p:spPr>
          <a:xfrm>
            <a:off x="781988" y="2936211"/>
            <a:ext cx="3200399" cy="251156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05F7E0-7027-27B3-9E83-FE7AC809BCBC}"/>
              </a:ext>
            </a:extLst>
          </p:cNvPr>
          <p:cNvSpPr/>
          <p:nvPr/>
        </p:nvSpPr>
        <p:spPr>
          <a:xfrm>
            <a:off x="784488" y="3403401"/>
            <a:ext cx="3200399" cy="251156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479D73-DF35-527B-BA3D-6C40CF9F18D0}"/>
              </a:ext>
            </a:extLst>
          </p:cNvPr>
          <p:cNvSpPr/>
          <p:nvPr/>
        </p:nvSpPr>
        <p:spPr>
          <a:xfrm>
            <a:off x="776993" y="2683881"/>
            <a:ext cx="3200399" cy="251156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B3D7CD-9AC9-B46A-0AFA-2973782890FC}"/>
                  </a:ext>
                </a:extLst>
              </p:cNvPr>
              <p:cNvSpPr txBox="1"/>
              <p:nvPr/>
            </p:nvSpPr>
            <p:spPr>
              <a:xfrm>
                <a:off x="4422099" y="2984009"/>
                <a:ext cx="4259234" cy="626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/|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/>
                  <a:t>, this is solvable</a:t>
                </a:r>
                <a:br>
                  <a:rPr lang="en-US" sz="1400" dirty="0"/>
                </a:br>
                <a:r>
                  <a:rPr lang="en-US" sz="1400" dirty="0"/>
                  <a:t>when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1400" dirty="0"/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B3D7CD-9AC9-B46A-0AFA-297378289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099" y="2984009"/>
                <a:ext cx="4259234" cy="626069"/>
              </a:xfrm>
              <a:prstGeom prst="rect">
                <a:avLst/>
              </a:prstGeom>
              <a:blipFill>
                <a:blip r:embed="rId5"/>
                <a:stretch>
                  <a:fillRect l="-429" t="-40196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98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388FE-009A-5DAA-F91C-622090C14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ECBE2582-7A6A-4FF5-C325-959D37C4FAF1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Visualizing dependencies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27EEB65-85D6-45E5-FAA5-82A5DDFC0005}"/>
                  </a:ext>
                </a:extLst>
              </p:cNvPr>
              <p:cNvSpPr/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27EEB65-85D6-45E5-FAA5-82A5DDFC00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7ED25970-4D6C-AA84-D072-72EB68B21EAF}"/>
                  </a:ext>
                </a:extLst>
              </p:cNvPr>
              <p:cNvSpPr/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7ED25970-4D6C-AA84-D072-72EB68B21E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DE13421E-0661-9311-DC9C-2018970D9225}"/>
                  </a:ext>
                </a:extLst>
              </p:cNvPr>
              <p:cNvSpPr/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DE13421E-0661-9311-DC9C-2018970D92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812CF2CB-AC53-5467-FE49-53E9614E5C5C}"/>
                  </a:ext>
                </a:extLst>
              </p:cNvPr>
              <p:cNvSpPr/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𝑁𝑥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812CF2CB-AC53-5467-FE49-53E9614E5C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A8007240-0A94-9DB0-76AB-737C9EB3A150}"/>
                  </a:ext>
                </a:extLst>
              </p:cNvPr>
              <p:cNvSpPr/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A8007240-0A94-9DB0-76AB-737C9EB3A1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446255E9-D638-3DFD-15AD-E193EF58180C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1797881" y="1923428"/>
            <a:ext cx="1201087" cy="12966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BD594C60-3585-56BD-70CD-26E907DFDCEA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rot="16200000" flipH="1">
            <a:off x="3178225" y="1839728"/>
            <a:ext cx="1201086" cy="14640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D0EB4B3C-C9C0-E993-4900-B3EE4FBD3CDF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5400000">
            <a:off x="4680478" y="1797992"/>
            <a:ext cx="1204614" cy="154398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CB422362-6389-DF36-F20A-8D3D7911104F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rot="16200000" flipH="1">
            <a:off x="6060821" y="1961636"/>
            <a:ext cx="1204614" cy="121669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99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68CD7-2D4E-C9DE-F571-EAF4E3E83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8214D8BC-E89E-D808-7270-CC66DB1F0B8A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Visualizing dependencies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22D466E3-9B88-75C7-0BA5-3A50E0C7E6C7}"/>
                  </a:ext>
                </a:extLst>
              </p:cNvPr>
              <p:cNvSpPr/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22D466E3-9B88-75C7-0BA5-3A50E0C7E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2590E055-BACC-B632-5ED9-3BD454AEA751}"/>
                  </a:ext>
                </a:extLst>
              </p:cNvPr>
              <p:cNvSpPr/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2590E055-BACC-B632-5ED9-3BD454AEA7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EC55B353-E6AD-B861-F26D-3DE1BAD76728}"/>
                  </a:ext>
                </a:extLst>
              </p:cNvPr>
              <p:cNvSpPr/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EC55B353-E6AD-B861-F26D-3DE1BAD767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BE351902-1B59-B890-6E98-7C6679596BD0}"/>
                  </a:ext>
                </a:extLst>
              </p:cNvPr>
              <p:cNvSpPr/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𝑁𝑥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BE351902-1B59-B890-6E98-7C6679596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90A27C55-DA1C-5B97-6560-16F9555349C1}"/>
                  </a:ext>
                </a:extLst>
              </p:cNvPr>
              <p:cNvSpPr/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br>
                  <a:rPr lang="en-US" b="0" dirty="0"/>
                </a:br>
                <a:endParaRPr lang="en-US" dirty="0"/>
              </a:p>
            </p:txBody>
          </p:sp>
        </mc:Choice>
        <mc:Fallback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90A27C55-DA1C-5B97-6560-16F9555349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1D6188A2-B419-4E95-CBFA-C49E75715344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1797881" y="1923428"/>
            <a:ext cx="1201087" cy="12966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BF76B239-0069-4AA1-EE88-387A45C30072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rot="16200000" flipH="1">
            <a:off x="3178225" y="1839728"/>
            <a:ext cx="1201086" cy="14640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2B4A779-8B34-D025-F39E-45C382619528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5400000">
            <a:off x="4680478" y="1797992"/>
            <a:ext cx="1204614" cy="154398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C113F739-B7E3-2642-682D-4C8F9632973F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rot="16200000" flipH="1">
            <a:off x="6060821" y="1961636"/>
            <a:ext cx="1204614" cy="121669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626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9AD50-6C3B-B4F4-F504-1A4661B54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AA0ED430-10EB-EBD5-EA0D-B348AF9F146D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Visualizing dependencies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1493142F-3360-13A8-C1C1-38CC7FE2997F}"/>
                  </a:ext>
                </a:extLst>
              </p:cNvPr>
              <p:cNvSpPr/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LT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1493142F-3360-13A8-C1C1-38CC7FE29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74A3DF4A-7832-FB20-8B29-6EFA5529C631}"/>
                  </a:ext>
                </a:extLst>
              </p:cNvPr>
              <p:cNvSpPr/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LT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74A3DF4A-7832-FB20-8B29-6EFA5529C6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F5BFCE25-045A-6CD6-3CE1-AF6960C640DA}"/>
                  </a:ext>
                </a:extLst>
              </p:cNvPr>
              <p:cNvSpPr/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LT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F5BFCE25-045A-6CD6-3CE1-AF6960C640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F968A78-7CD7-E870-E1A4-3BBFFEB97E0E}"/>
                  </a:ext>
                </a:extLst>
              </p:cNvPr>
              <p:cNvSpPr/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𝑁𝑥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LT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F968A78-7CD7-E870-E1A4-3BBFFEB97E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44C54E4F-8E83-BB85-EE76-2A5E570134DC}"/>
                  </a:ext>
                </a:extLst>
              </p:cNvPr>
              <p:cNvSpPr/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LT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44C54E4F-8E83-BB85-EE76-2A5E570134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A8BAC988-4A2B-04A7-11A6-9ACE80A429AD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1797881" y="1923428"/>
            <a:ext cx="1201087" cy="12966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466578EA-8072-BE17-483F-88AB73763D6E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rot="16200000" flipH="1">
            <a:off x="3178225" y="1839728"/>
            <a:ext cx="1201086" cy="14640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65209F0B-9311-5479-EF98-EAF2DE9F87EA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5400000">
            <a:off x="4680478" y="1797992"/>
            <a:ext cx="1204614" cy="154398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E66A1737-BEC8-5827-A175-85811A5B05D4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rot="16200000" flipH="1">
            <a:off x="6060821" y="1961636"/>
            <a:ext cx="1204614" cy="121669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167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Searching the directed graph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5" name="Google Shape;145;p28"/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Suitable subsets are </a:t>
                </a:r>
                <a:r>
                  <a:rPr lang="en-US" sz="2400" b="1" dirty="0"/>
                  <a:t>subgraphs with no edges leaving</a:t>
                </a:r>
                <a:r>
                  <a:rPr lang="en-US" sz="2400" dirty="0"/>
                  <a:t> that subgraph (AKA a </a:t>
                </a:r>
                <a:r>
                  <a:rPr lang="en-US" sz="2400" b="1" dirty="0"/>
                  <a:t>closure</a:t>
                </a:r>
                <a:r>
                  <a:rPr lang="en-US" sz="2400" dirty="0"/>
                  <a:t>).</a:t>
                </a:r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/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Picard’s algorithm efficiently finds a closure of a weighted graph with maximum total weight</a:t>
                </a:r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/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We want to find a subset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with minimal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AE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ar-AE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ar-AE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ar-AE" sz="2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ar-A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ar-AE" sz="24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ar-AE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ar-A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ar-AE" sz="2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ar-AE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 sz="2400" i="1">
                            <a:latin typeface="Cambria Math" panose="02040503050406030204" pitchFamily="18" charset="0"/>
                          </a:rPr>
                          <m:t>/|</m:t>
                        </m:r>
                        <m:sSup>
                          <m:sSupPr>
                            <m:ctrlPr>
                              <a:rPr lang="ar-A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ar-AE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ar-AE" sz="24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endParaRPr lang="ar-AE" sz="2400" dirty="0"/>
              </a:p>
            </p:txBody>
          </p:sp>
        </mc:Choice>
        <mc:Fallback>
          <p:sp>
            <p:nvSpPr>
              <p:cNvPr id="145" name="Google Shape;145;p2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3"/>
                <a:stretch>
                  <a:fillRect l="-858" t="-893" r="-1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86A5F-6038-708F-1B4C-21ACAAC03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3DEC35CC-0F18-14B9-1779-FFCBB8C2D9CE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Visualizing dependencies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75546186-CF55-1863-1C91-7FF23D6FA155}"/>
                  </a:ext>
                </a:extLst>
              </p:cNvPr>
              <p:cNvSpPr/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br>
                  <a:rPr lang="en-US" b="0" dirty="0"/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LT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75546186-CF55-1863-1C91-7FF23D6FA1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7C8E6DC7-F24B-9D81-C6FA-CADF8F2853B7}"/>
                  </a:ext>
                </a:extLst>
              </p:cNvPr>
              <p:cNvSpPr/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LT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7C8E6DC7-F24B-9D81-C6FA-CADF8F2853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ABFF3353-1660-7972-6DF1-93F0DF84EECE}"/>
                  </a:ext>
                </a:extLst>
              </p:cNvPr>
              <p:cNvSpPr/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LT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ABFF3353-1660-7972-6DF1-93F0DF84EE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AABF2380-6C32-1349-B371-1B327EE05D3D}"/>
                  </a:ext>
                </a:extLst>
              </p:cNvPr>
              <p:cNvSpPr/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𝑁𝑥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LT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AABF2380-6C32-1349-B371-1B327EE05D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C0ED135-B412-8BD7-6786-C3B1C24FD714}"/>
                  </a:ext>
                </a:extLst>
              </p:cNvPr>
              <p:cNvSpPr/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LT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C0ED135-B412-8BD7-6786-C3B1C24FD7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529EBB1F-4F8D-3C41-57CC-76E425677B38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1797881" y="1923428"/>
            <a:ext cx="1201087" cy="12966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7DD13FEF-C937-FE26-A630-A2C2CD4FBC60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rot="16200000" flipH="1">
            <a:off x="3178225" y="1839728"/>
            <a:ext cx="1201086" cy="14640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4B2EE2E-307E-A90B-175B-11D2886E01E9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5400000">
            <a:off x="4680478" y="1797992"/>
            <a:ext cx="1204614" cy="154398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F5B0E1E1-0AC3-0780-95D2-8BF05088071E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rot="16200000" flipH="1">
            <a:off x="6060821" y="1961636"/>
            <a:ext cx="1204614" cy="121669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74ABDA-4BB2-93E2-645A-0ED381ABB5AA}"/>
                  </a:ext>
                </a:extLst>
              </p:cNvPr>
              <p:cNvSpPr txBox="1"/>
              <p:nvPr/>
            </p:nvSpPr>
            <p:spPr>
              <a:xfrm>
                <a:off x="2019300" y="4127863"/>
                <a:ext cx="5105399" cy="491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/>
                  <a:t>Want to minimize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AE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ar-AE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ar-AE" sz="1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ar-AE" sz="18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ar-AE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ar-AE" sz="18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ar-AE" sz="1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ar-AE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ar-AE" sz="18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ar-AE" sz="1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 sz="1800" i="1">
                            <a:latin typeface="Cambria Math" panose="02040503050406030204" pitchFamily="18" charset="0"/>
                          </a:rPr>
                          <m:t>/|</m:t>
                        </m:r>
                        <m:sSup>
                          <m:sSupPr>
                            <m:ctrlPr>
                              <a:rPr lang="ar-AE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 sz="18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ar-AE" sz="1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ar-AE" sz="18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74ABDA-4BB2-93E2-645A-0ED381ABB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4127863"/>
                <a:ext cx="5105399" cy="491032"/>
              </a:xfrm>
              <a:prstGeom prst="rect">
                <a:avLst/>
              </a:prstGeom>
              <a:blipFill>
                <a:blip r:embed="rId7"/>
                <a:stretch>
                  <a:fillRect t="-72840" b="-1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386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C821E9-EEB3-F787-925C-75EF6E5271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7BD44D30-E1BA-B668-B885-C0334FCDDEA7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Visualizing dependencies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D7DD9E99-49C5-F05A-12D4-9546DC1DD40C}"/>
                  </a:ext>
                </a:extLst>
              </p:cNvPr>
              <p:cNvSpPr/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wt.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D7DD9E99-49C5-F05A-12D4-9546DC1DD4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815" y="1160133"/>
                <a:ext cx="2495861" cy="811074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B7A4E954-537E-8D70-E981-6508E5B76EB3}"/>
                  </a:ext>
                </a:extLst>
              </p:cNvPr>
              <p:cNvSpPr/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br>
                  <a:rPr lang="en-US" b="0" dirty="0"/>
                </a:br>
                <a:r>
                  <a:rPr lang="en-US" dirty="0"/>
                  <a:t>wt.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B7A4E954-537E-8D70-E981-6508E5B76E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848" y="1156605"/>
                <a:ext cx="2495861" cy="81107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AD8C5E48-DCD5-141E-0D8A-401BA6E0BA05}"/>
                  </a:ext>
                </a:extLst>
              </p:cNvPr>
              <p:cNvSpPr/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br>
                  <a:rPr lang="en-US" b="0" dirty="0"/>
                </a:br>
                <a:r>
                  <a:rPr lang="en-US" b="0" dirty="0"/>
                  <a:t>wt.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AD8C5E48-DCD5-141E-0D8A-401BA6E0BA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1" y="3172294"/>
                <a:ext cx="2495861" cy="81107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7643EA8-749B-26C0-7BE5-4A8ECE53981E}"/>
                  </a:ext>
                </a:extLst>
              </p:cNvPr>
              <p:cNvSpPr/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𝑁𝑥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/>
                        <m:t>wt</m:t>
                      </m:r>
                      <m:r>
                        <m:rPr>
                          <m:nor/>
                        </m:rPr>
                        <a:rPr lang="en-US" b="0" i="0" dirty="0" smtClean="0"/>
                        <m:t>. </m:t>
                      </m:r>
                      <m:func>
                        <m:func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7643EA8-749B-26C0-7BE5-4A8ECE5398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59" y="3172293"/>
                <a:ext cx="2495861" cy="81107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2E987CC3-5B80-D097-72C5-59D0413F4B71}"/>
                  </a:ext>
                </a:extLst>
              </p:cNvPr>
              <p:cNvSpPr/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0" dirty="0"/>
                  <a:t>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/>
                        <m:t>wt</m:t>
                      </m:r>
                      <m:r>
                        <m:rPr>
                          <m:nor/>
                        </m:rPr>
                        <a:rPr lang="en-US" b="0" i="0" dirty="0" smtClean="0"/>
                        <m:t>. </m:t>
                      </m:r>
                      <m:func>
                        <m:func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2E987CC3-5B80-D097-72C5-59D0413F4B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47" y="3172293"/>
                <a:ext cx="2495861" cy="81107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2D91D8C1-0DC8-A24F-8C95-92E219ED7328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1797881" y="1923428"/>
            <a:ext cx="1201087" cy="12966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6467CFB1-998B-15DD-CBC7-FA2B23C257F1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rot="16200000" flipH="1">
            <a:off x="3178225" y="1839728"/>
            <a:ext cx="1201086" cy="1464044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7C28AB61-2DDA-9C53-E8E2-336A1FD79B1A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 rot="5400000">
            <a:off x="4680478" y="1797992"/>
            <a:ext cx="1204614" cy="154398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F24CFECF-8318-FAF6-D38E-78925FB7E175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rot="16200000" flipH="1">
            <a:off x="6060821" y="1961636"/>
            <a:ext cx="1204614" cy="121669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0A85A80-5013-3D9C-22BB-5D4B47003E0B}"/>
                  </a:ext>
                </a:extLst>
              </p:cNvPr>
              <p:cNvSpPr txBox="1"/>
              <p:nvPr/>
            </p:nvSpPr>
            <p:spPr>
              <a:xfrm>
                <a:off x="2019300" y="4202813"/>
                <a:ext cx="5105399" cy="410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/>
                  <a:t>Want to maximize</a:t>
                </a:r>
                <a:r>
                  <a:rPr lang="en-US" sz="1800" b="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  <m:sup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𝐿𝑇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nary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0A85A80-5013-3D9C-22BB-5D4B47003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0" y="4202813"/>
                <a:ext cx="5105399" cy="410625"/>
              </a:xfrm>
              <a:prstGeom prst="rect">
                <a:avLst/>
              </a:prstGeom>
              <a:blipFill>
                <a:blip r:embed="rId7"/>
                <a:stretch>
                  <a:fillRect t="-105882" b="-15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C7D017D-0A7E-D2CC-4D9B-5908DA342E4D}"/>
              </a:ext>
            </a:extLst>
          </p:cNvPr>
          <p:cNvSpPr txBox="1"/>
          <p:nvPr/>
        </p:nvSpPr>
        <p:spPr>
          <a:xfrm>
            <a:off x="5758720" y="4613438"/>
            <a:ext cx="24785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90000"/>
                  </a:schemeClr>
                </a:solidFill>
              </a:rPr>
              <a:t>This is a lie, see the paper for details</a:t>
            </a:r>
          </a:p>
        </p:txBody>
      </p:sp>
    </p:spTree>
    <p:extLst>
      <p:ext uri="{BB962C8B-B14F-4D97-AF65-F5344CB8AC3E}">
        <p14:creationId xmlns:p14="http://schemas.microsoft.com/office/powerpoint/2010/main" val="3234070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64654-FE9D-8C68-170B-2777FF363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35B2DA-40BD-40AA-3CE7-E3233FEE02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90312" y="1017725"/>
                <a:ext cx="6763375" cy="3099157"/>
              </a:xfrm>
              <a:ln w="19050">
                <a:solidFill>
                  <a:schemeClr val="tx1"/>
                </a:solidFill>
              </a:ln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/>
                  <a:t>Given input polynomials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multiplicity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and bounds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br>
                  <a:rPr lang="en-US" dirty="0"/>
                </a:br>
                <a:r>
                  <a:rPr lang="en-US" dirty="0"/>
                  <a:t>compute a list of shift polynomials which share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using the provable shift polynomial strategy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Build the weighted directed graph</a:t>
                </a:r>
              </a:p>
              <a:p>
                <a:pPr marL="514350" lvl="1" indent="-342900">
                  <a:buFont typeface="+mj-lt"/>
                  <a:buAutoNum type="alphaLcParenR"/>
                </a:pPr>
                <a:r>
                  <a:rPr lang="en-US" dirty="0"/>
                  <a:t>Draw an edge from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to node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LM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monoms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514350" lvl="1" indent="-342900">
                  <a:buFont typeface="+mj-lt"/>
                  <a:buAutoNum type="alphaLcParenR"/>
                </a:pPr>
                <a:r>
                  <a:rPr lang="en-US" dirty="0"/>
                  <a:t>Set the weight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LT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LT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)(</m:t>
                            </m:r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Use Picard’s algorithm to find the maximal closure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b="0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Return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35B2DA-40BD-40AA-3CE7-E3233FEE02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0312" y="1017725"/>
                <a:ext cx="6763375" cy="3099157"/>
              </a:xfrm>
              <a:blipFill>
                <a:blip r:embed="rId2"/>
                <a:stretch>
                  <a:fillRect l="-270" t="-783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oogle Shape;104;p21">
            <a:extLst>
              <a:ext uri="{FF2B5EF4-FFF2-40B4-BE49-F238E27FC236}">
                <a16:creationId xmlns:a16="http://schemas.microsoft.com/office/drawing/2014/main" id="{E68CEC3D-04C4-1624-BAE9-05A423E9BFBD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Graph-based shift polynomial strategy</a:t>
            </a:r>
          </a:p>
        </p:txBody>
      </p:sp>
    </p:spTree>
    <p:extLst>
      <p:ext uri="{BB962C8B-B14F-4D97-AF65-F5344CB8AC3E}">
        <p14:creationId xmlns:p14="http://schemas.microsoft.com/office/powerpoint/2010/main" val="3594120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869E2-7F4F-D74D-C21B-0CB153582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8D63C-BA6B-DBFE-43F7-C9FF05411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Theoretical guarantees:</a:t>
            </a:r>
            <a:endParaRPr lang="en-US" sz="1500" dirty="0"/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0070C0"/>
                </a:solidFill>
              </a:rPr>
              <a:t>Efficient subroutines </a:t>
            </a:r>
            <a:r>
              <a:rPr lang="en-US" sz="1500" dirty="0"/>
              <a:t>Picard’s algorithm runs in polynomial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4"/>
                </a:solidFill>
              </a:rPr>
              <a:t>Bounded determinant</a:t>
            </a:r>
            <a:r>
              <a:rPr lang="en-US" sz="1500" dirty="0">
                <a:solidFill>
                  <a:srgbClr val="0070C0"/>
                </a:solidFill>
              </a:rPr>
              <a:t> </a:t>
            </a:r>
            <a:r>
              <a:rPr lang="en-US" sz="1500" dirty="0"/>
              <a:t>This guarantees there are short vectors in the lattice, but, unlike the provable strategy, no guarantees it contains the </a:t>
            </a:r>
            <a:r>
              <a:rPr lang="en-US" sz="1500" i="1" dirty="0"/>
              <a:t>shortest</a:t>
            </a:r>
            <a:r>
              <a:rPr lang="en-US" sz="1500" dirty="0"/>
              <a:t> vectors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1"/>
                </a:solidFill>
              </a:rPr>
              <a:t>Doubly exponential runtime</a:t>
            </a:r>
            <a:r>
              <a:rPr lang="en-US" sz="1500" dirty="0"/>
              <a:t> Running time is dominated by GB calculation.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1"/>
                </a:solidFill>
              </a:rPr>
              <a:t>No asymptotic bounds </a:t>
            </a:r>
            <a:r>
              <a:rPr lang="en-US" sz="1500" dirty="0"/>
              <a:t>Don’t know asymptotic structure of maximal closure</a:t>
            </a:r>
            <a:endParaRPr lang="en-US" sz="1500" b="1" dirty="0"/>
          </a:p>
          <a:p>
            <a:pPr marL="0" indent="0">
              <a:buNone/>
            </a:pPr>
            <a:r>
              <a:rPr lang="en-US" sz="1800" dirty="0"/>
              <a:t>Practical reality: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0070C0"/>
                </a:solidFill>
              </a:rPr>
              <a:t>Inexplicably effective </a:t>
            </a:r>
            <a:r>
              <a:rPr lang="en-US" sz="1500" dirty="0"/>
              <a:t>Directly constructs basis for densest sublattice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0070C0"/>
                </a:solidFill>
              </a:rPr>
              <a:t>Small lattices </a:t>
            </a:r>
            <a:r>
              <a:rPr lang="en-US" sz="1500" dirty="0"/>
              <a:t>Often smaller than lattices in prior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4"/>
                </a:solidFill>
              </a:rPr>
              <a:t>Occasional failure</a:t>
            </a:r>
            <a:r>
              <a:rPr lang="en-US" sz="1500" b="1" dirty="0">
                <a:solidFill>
                  <a:schemeClr val="accent1"/>
                </a:solidFill>
              </a:rPr>
              <a:t> </a:t>
            </a:r>
            <a:r>
              <a:rPr lang="en-US" sz="1500" dirty="0"/>
              <a:t>May discard helpful polynomials, typically when the input has extremely small coefficients</a:t>
            </a:r>
            <a:endParaRPr lang="en-US" sz="1500" b="1" dirty="0"/>
          </a:p>
        </p:txBody>
      </p:sp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C0C69441-848F-1DF2-DA5F-9C96C8E86771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Graph-based shift polynomial strategy</a:t>
            </a:r>
          </a:p>
        </p:txBody>
      </p:sp>
    </p:spTree>
    <p:extLst>
      <p:ext uri="{BB962C8B-B14F-4D97-AF65-F5344CB8AC3E}">
        <p14:creationId xmlns:p14="http://schemas.microsoft.com/office/powerpoint/2010/main" val="213552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>
          <a:extLst>
            <a:ext uri="{FF2B5EF4-FFF2-40B4-BE49-F238E27FC236}">
              <a16:creationId xmlns:a16="http://schemas.microsoft.com/office/drawing/2014/main" id="{DF56CBDB-78AF-88C2-1C31-785F97D4D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>
            <a:extLst>
              <a:ext uri="{FF2B5EF4-FFF2-40B4-BE49-F238E27FC236}">
                <a16:creationId xmlns:a16="http://schemas.microsoft.com/office/drawing/2014/main" id="{6EBFA664-01C4-6DDB-5E7F-CB46323577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Cryptanalysis using Coppersmith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Google Shape;75;p16">
                <a:extLst>
                  <a:ext uri="{FF2B5EF4-FFF2-40B4-BE49-F238E27FC236}">
                    <a16:creationId xmlns:a16="http://schemas.microsoft.com/office/drawing/2014/main" id="{1BE2E2FF-A367-F39E-9EC3-FAABB254B0A8}"/>
                  </a:ext>
                </a:extLst>
              </p:cNvPr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Given an </a:t>
                </a:r>
                <a:r>
                  <a:rPr lang="en-US" b="1" dirty="0"/>
                  <a:t>RSA public key with small private exponent</a:t>
                </a:r>
                <a:r>
                  <a:rPr lang="en-US" dirty="0"/>
                  <a:t>, we can recover the </a:t>
                </a:r>
                <a:r>
                  <a:rPr lang="en-US" b="1" dirty="0"/>
                  <a:t>private key</a:t>
                </a:r>
                <a:br>
                  <a:rPr lang="en-US" b="1" dirty="0"/>
                </a:br>
                <a:r>
                  <a:rPr lang="en-US" dirty="0"/>
                  <a:t>if we find a small root of the polynomial</a:t>
                </a:r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This is possible so long as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292</m:t>
                        </m:r>
                      </m:sup>
                    </m:sSup>
                  </m:oMath>
                </a14:m>
                <a:r>
                  <a:rPr lang="en-US" b="0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.</a:t>
                </a:r>
              </a:p>
            </p:txBody>
          </p:sp>
        </mc:Choice>
        <mc:Fallback>
          <p:sp>
            <p:nvSpPr>
              <p:cNvPr id="75" name="Google Shape;75;p16">
                <a:extLst>
                  <a:ext uri="{FF2B5EF4-FFF2-40B4-BE49-F238E27FC236}">
                    <a16:creationId xmlns:a16="http://schemas.microsoft.com/office/drawing/2014/main" id="{1BE2E2FF-A367-F39E-9EC3-FAABB254B0A8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906B23-77A9-CA69-7567-B782FC7E9879}"/>
                  </a:ext>
                </a:extLst>
              </p:cNvPr>
              <p:cNvSpPr txBox="1"/>
              <p:nvPr/>
            </p:nvSpPr>
            <p:spPr>
              <a:xfrm>
                <a:off x="1761343" y="2167020"/>
                <a:ext cx="56213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906B23-77A9-CA69-7567-B782FC7E9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343" y="2167020"/>
                <a:ext cx="5621314" cy="400110"/>
              </a:xfrm>
              <a:prstGeom prst="rect">
                <a:avLst/>
              </a:prstGeom>
              <a:blipFill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446CA89-46DF-6E47-FEED-CEF08D3358B0}"/>
              </a:ext>
            </a:extLst>
          </p:cNvPr>
          <p:cNvSpPr txBox="1"/>
          <p:nvPr/>
        </p:nvSpPr>
        <p:spPr>
          <a:xfrm>
            <a:off x="7097841" y="4267588"/>
            <a:ext cx="12216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999"/>
                </a:solidFill>
              </a:rPr>
              <a:t>[EC:BonDur99]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8514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B9E8F-E202-6EA6-5574-CE8521A96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13B68-62F0-03F5-92AE-899BEA86C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23931"/>
            <a:ext cx="7200900" cy="1787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first two strategies solve Coppersmith problems in practice.</a:t>
            </a:r>
          </a:p>
          <a:p>
            <a:pPr marL="0" indent="0" algn="ctr">
              <a:buNone/>
            </a:pPr>
            <a:r>
              <a:rPr lang="en-US" sz="1800" dirty="0"/>
              <a:t>How do we solve them in theory?</a:t>
            </a:r>
          </a:p>
        </p:txBody>
      </p:sp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0A5E3CD9-A7B3-94B4-C3F7-3D8521368B37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Improving theoretical guarantees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A1C34AB-DC16-17FB-1ADE-8EDAE8F28C69}"/>
                  </a:ext>
                </a:extLst>
              </p:cNvPr>
              <p:cNvSpPr/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Shift polys w/ </a:t>
                </a:r>
                <a:r>
                  <a:rPr lang="en-US" sz="1250" dirty="0" err="1"/>
                  <a:t>mult</a:t>
                </a:r>
                <a:r>
                  <a:rPr lang="en-US" sz="1250" dirty="0"/>
                  <a:t>. </a:t>
                </a:r>
                <a14:m>
                  <m:oMath xmlns:m="http://schemas.openxmlformats.org/officeDocument/2006/math">
                    <m:r>
                      <a:rPr lang="en-US" sz="125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A1C34AB-DC16-17FB-1ADE-8EDAE8F28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F52AA12-2FF5-E99A-ED3C-4A68659E2FF8}"/>
                  </a:ext>
                </a:extLst>
              </p:cNvPr>
              <p:cNvSpPr/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Input polys</a:t>
                </a:r>
                <a:br>
                  <a:rPr lang="en-US" sz="1250" dirty="0"/>
                </a:br>
                <a:r>
                  <a:rPr lang="en-US" sz="1250" dirty="0"/>
                  <a:t>in </a:t>
                </a:r>
                <a14:m>
                  <m:oMath xmlns:m="http://schemas.openxmlformats.org/officeDocument/2006/math">
                    <m:r>
                      <a:rPr lang="en-US" sz="1250" i="1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F52AA12-2FF5-E99A-ED3C-4A68659E2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1EEEE8C-1077-1817-BB2F-9ADE4CCFF902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 flipV="1">
            <a:off x="2392263" y="3411198"/>
            <a:ext cx="4359474" cy="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907EADF-BB28-76BC-8EE0-A8A834FA56D6}"/>
              </a:ext>
            </a:extLst>
          </p:cNvPr>
          <p:cNvSpPr txBox="1"/>
          <p:nvPr/>
        </p:nvSpPr>
        <p:spPr>
          <a:xfrm>
            <a:off x="3872786" y="338121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Gr</a:t>
            </a:r>
            <a:r>
              <a:rPr lang="en" sz="1200" b="1" dirty="0"/>
              <a:t>ö</a:t>
            </a:r>
            <a:r>
              <a:rPr lang="en-US" sz="1200" b="1" dirty="0" err="1"/>
              <a:t>bner</a:t>
            </a:r>
            <a:r>
              <a:rPr lang="en-US" sz="1200" b="1" dirty="0"/>
              <a:t> basis</a:t>
            </a:r>
          </a:p>
          <a:p>
            <a:pPr algn="ctr"/>
            <a:r>
              <a:rPr lang="en-US" sz="1200" dirty="0"/>
              <a:t>Doubly exp.</a:t>
            </a:r>
          </a:p>
        </p:txBody>
      </p:sp>
    </p:spTree>
    <p:extLst>
      <p:ext uri="{BB962C8B-B14F-4D97-AF65-F5344CB8AC3E}">
        <p14:creationId xmlns:p14="http://schemas.microsoft.com/office/powerpoint/2010/main" val="424975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60D94-2535-A280-0937-A224B74E6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FF551A94-C143-1C1E-A20E-277A966F3950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Shift polynomials from polytopes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13E139D-BCBD-A2AD-BB30-41F433F67F68}"/>
                  </a:ext>
                </a:extLst>
              </p:cNvPr>
              <p:cNvSpPr/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Shift polys w/ </a:t>
                </a:r>
                <a:r>
                  <a:rPr lang="en-US" sz="1250" dirty="0" err="1"/>
                  <a:t>mult</a:t>
                </a:r>
                <a:r>
                  <a:rPr lang="en-US" sz="1250" dirty="0"/>
                  <a:t>. </a:t>
                </a:r>
                <a14:m>
                  <m:oMath xmlns:m="http://schemas.openxmlformats.org/officeDocument/2006/math">
                    <m:r>
                      <a:rPr lang="en-US" sz="125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13E139D-BCBD-A2AD-BB30-41F433F67F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D51037A-76AB-1AA1-6DD7-B6C33FC0BDFA}"/>
              </a:ext>
            </a:extLst>
          </p:cNvPr>
          <p:cNvSpPr/>
          <p:nvPr/>
        </p:nvSpPr>
        <p:spPr>
          <a:xfrm>
            <a:off x="3950206" y="312966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Polytope w/ small </a:t>
            </a:r>
            <a:r>
              <a:rPr lang="en-US" sz="1250" dirty="0" err="1"/>
              <a:t>mult</a:t>
            </a:r>
            <a:r>
              <a:rPr lang="en-US" sz="125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0BBED1D-94DC-C7A8-75FE-61CE5BE2879D}"/>
                  </a:ext>
                </a:extLst>
              </p:cNvPr>
              <p:cNvSpPr/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Input polys</a:t>
                </a:r>
                <a:br>
                  <a:rPr lang="en-US" sz="1250" dirty="0"/>
                </a:br>
                <a:r>
                  <a:rPr lang="en-US" sz="1250" dirty="0"/>
                  <a:t>in </a:t>
                </a:r>
                <a14:m>
                  <m:oMath xmlns:m="http://schemas.openxmlformats.org/officeDocument/2006/math">
                    <m:r>
                      <a:rPr lang="en-US" sz="1250" i="1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0BBED1D-94DC-C7A8-75FE-61CE5BE28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2BE890-EE32-73A9-5108-0ED4C79CC595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2392263" y="3411199"/>
            <a:ext cx="1557943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080014-4C24-0167-56E4-78F181F75F0A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 flipV="1">
            <a:off x="5193794" y="3411198"/>
            <a:ext cx="1557943" cy="1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27849EA-DE47-5073-702A-35615645835C}"/>
              </a:ext>
            </a:extLst>
          </p:cNvPr>
          <p:cNvSpPr txBox="1"/>
          <p:nvPr/>
        </p:nvSpPr>
        <p:spPr>
          <a:xfrm>
            <a:off x="2473378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Gr</a:t>
            </a:r>
            <a:r>
              <a:rPr lang="en" sz="1200" b="1" dirty="0"/>
              <a:t>ö</a:t>
            </a:r>
            <a:r>
              <a:rPr lang="en-US" sz="1200" b="1" dirty="0" err="1"/>
              <a:t>bner</a:t>
            </a:r>
            <a:r>
              <a:rPr lang="en-US" sz="1200" b="1" dirty="0"/>
              <a:t> basis</a:t>
            </a:r>
          </a:p>
          <a:p>
            <a:pPr algn="ctr"/>
            <a:r>
              <a:rPr lang="en-US" sz="1200" dirty="0"/>
              <a:t>Doubly exp.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6CDFEAA-0ED7-3D51-B4E5-7A48A55D23FF}"/>
              </a:ext>
            </a:extLst>
          </p:cNvPr>
          <p:cNvSpPr txBox="1"/>
          <p:nvPr/>
        </p:nvSpPr>
        <p:spPr>
          <a:xfrm>
            <a:off x="5272194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Polytope scaling</a:t>
            </a:r>
          </a:p>
          <a:p>
            <a:pPr algn="ctr"/>
            <a:r>
              <a:rPr lang="en-US" sz="1200" dirty="0"/>
              <a:t>Poly. time</a:t>
            </a:r>
          </a:p>
        </p:txBody>
      </p: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8CC08D8C-CAAE-3060-A69C-D31D786A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910714"/>
            <a:ext cx="7200900" cy="3462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Idea: </a:t>
            </a:r>
            <a:r>
              <a:rPr lang="en-US" sz="1400" dirty="0"/>
              <a:t>Find small-multiplicity shift polynomials using GB, extend to arbitrary-multiplicity shift polynomials using polytopes.</a:t>
            </a:r>
          </a:p>
          <a:p>
            <a:pPr marL="0" indent="0">
              <a:buNone/>
            </a:pPr>
            <a:r>
              <a:rPr lang="en-US" sz="1400" dirty="0"/>
              <a:t>Polytopes have a deep connection to shift polynomials and Coppersmith’s method 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[AC:JocMay06,May21,EPRINT:FNCLP24]</a:t>
            </a:r>
          </a:p>
        </p:txBody>
      </p:sp>
    </p:spTree>
    <p:extLst>
      <p:ext uri="{BB962C8B-B14F-4D97-AF65-F5344CB8AC3E}">
        <p14:creationId xmlns:p14="http://schemas.microsoft.com/office/powerpoint/2010/main" val="35487967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51FEB-5DBC-A772-C678-5A9F58C1F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2F1F816A-9F3B-896C-51D8-5B2B383F85EA}"/>
              </a:ext>
            </a:extLst>
          </p:cNvPr>
          <p:cNvCxnSpPr>
            <a:cxnSpLocks/>
            <a:stCxn id="9" idx="3"/>
            <a:endCxn id="50" idx="1"/>
          </p:cNvCxnSpPr>
          <p:nvPr/>
        </p:nvCxnSpPr>
        <p:spPr>
          <a:xfrm flipV="1">
            <a:off x="5193794" y="1792159"/>
            <a:ext cx="1557943" cy="161904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611F17AF-CFF9-4C65-AF0F-DE0A5AFF03DF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Inferring asymptotic bounds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8416168-E937-B3A3-EE59-FCEAB5654A34}"/>
                  </a:ext>
                </a:extLst>
              </p:cNvPr>
              <p:cNvSpPr/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Shift polys w/ </a:t>
                </a:r>
                <a:r>
                  <a:rPr lang="en-US" sz="1250" dirty="0" err="1"/>
                  <a:t>mult</a:t>
                </a:r>
                <a:r>
                  <a:rPr lang="en-US" sz="1250" dirty="0"/>
                  <a:t>. </a:t>
                </a:r>
                <a14:m>
                  <m:oMath xmlns:m="http://schemas.openxmlformats.org/officeDocument/2006/math">
                    <m:r>
                      <a:rPr lang="en-US" sz="125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8416168-E937-B3A3-EE59-FCEAB5654A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7869D62E-B5F9-BFC1-9316-0CF513EA1042}"/>
              </a:ext>
            </a:extLst>
          </p:cNvPr>
          <p:cNvSpPr/>
          <p:nvPr/>
        </p:nvSpPr>
        <p:spPr>
          <a:xfrm>
            <a:off x="3950206" y="312966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Polytope w/ small </a:t>
            </a:r>
            <a:r>
              <a:rPr lang="en-US" sz="1250" dirty="0" err="1"/>
              <a:t>mult</a:t>
            </a:r>
            <a:r>
              <a:rPr lang="en-US" sz="125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AB35B14-4FA2-9DC0-0A90-D0DCF6DB6E15}"/>
                  </a:ext>
                </a:extLst>
              </p:cNvPr>
              <p:cNvSpPr/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Input polys</a:t>
                </a:r>
                <a:br>
                  <a:rPr lang="en-US" sz="1250" dirty="0"/>
                </a:br>
                <a:r>
                  <a:rPr lang="en-US" sz="1250" dirty="0"/>
                  <a:t>in </a:t>
                </a:r>
                <a14:m>
                  <m:oMath xmlns:m="http://schemas.openxmlformats.org/officeDocument/2006/math">
                    <m:r>
                      <a:rPr lang="en-US" sz="1250" i="1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AB35B14-4FA2-9DC0-0A90-D0DCF6DB6E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AE718F-D46E-E76B-2A8D-12A666BB02D5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2392263" y="3411199"/>
            <a:ext cx="1557943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DFAF21-A1FC-95B2-864C-75C42A4E4FFA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 flipV="1">
            <a:off x="5193794" y="3411198"/>
            <a:ext cx="1557943" cy="1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6C6C542-708B-DC82-7AC9-A3EDB8E0B402}"/>
              </a:ext>
            </a:extLst>
          </p:cNvPr>
          <p:cNvSpPr txBox="1"/>
          <p:nvPr/>
        </p:nvSpPr>
        <p:spPr>
          <a:xfrm>
            <a:off x="2473378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Gr</a:t>
            </a:r>
            <a:r>
              <a:rPr lang="en" sz="1200" b="1" dirty="0"/>
              <a:t>ö</a:t>
            </a:r>
            <a:r>
              <a:rPr lang="en-US" sz="1200" b="1" dirty="0" err="1"/>
              <a:t>bner</a:t>
            </a:r>
            <a:r>
              <a:rPr lang="en-US" sz="1200" b="1" dirty="0"/>
              <a:t> basis</a:t>
            </a:r>
          </a:p>
          <a:p>
            <a:pPr algn="ctr"/>
            <a:r>
              <a:rPr lang="en-US" sz="1200" dirty="0"/>
              <a:t>Doubly exp.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DFACEC4-B247-592C-1400-52174DFBDFB7}"/>
              </a:ext>
            </a:extLst>
          </p:cNvPr>
          <p:cNvSpPr txBox="1"/>
          <p:nvPr/>
        </p:nvSpPr>
        <p:spPr>
          <a:xfrm>
            <a:off x="5272194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Polytope scaling</a:t>
            </a:r>
          </a:p>
          <a:p>
            <a:pPr algn="ctr"/>
            <a:r>
              <a:rPr lang="en-US" sz="1200" dirty="0"/>
              <a:t>Poly. time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CD5C5C0-8790-EE0A-81EB-5A2C52E3F70C}"/>
              </a:ext>
            </a:extLst>
          </p:cNvPr>
          <p:cNvSpPr/>
          <p:nvPr/>
        </p:nvSpPr>
        <p:spPr>
          <a:xfrm>
            <a:off x="6751737" y="151062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Asymptotic bounds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CABB3E-E465-96F7-837E-86488B8420C8}"/>
              </a:ext>
            </a:extLst>
          </p:cNvPr>
          <p:cNvSpPr txBox="1"/>
          <p:nvPr/>
        </p:nvSpPr>
        <p:spPr>
          <a:xfrm>
            <a:off x="5815589" y="2326084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Interpolation</a:t>
            </a:r>
          </a:p>
          <a:p>
            <a:pPr algn="ctr"/>
            <a:r>
              <a:rPr lang="en-US" sz="1200" dirty="0"/>
              <a:t>Heuristic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0F978BB9-5820-057C-0D39-91DD1EF747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1550" y="910714"/>
                <a:ext cx="4536599" cy="34621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400" b="1" dirty="0"/>
                  <a:t>Idea: </a:t>
                </a:r>
                <a:r>
                  <a:rPr lang="en-US" sz="1400" dirty="0"/>
                  <a:t>For this type of shift strategy,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sz="1400" dirty="0"/>
                  <a:t> heuristically depends on a polynomial in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/>
                  <a:t> </a:t>
                </a:r>
                <a:r>
                  <a:rPr lang="en-US" sz="1400" dirty="0">
                    <a:solidFill>
                      <a:schemeClr val="tx1">
                        <a:lumMod val="25000"/>
                        <a:lumOff val="75000"/>
                      </a:schemeClr>
                    </a:solidFill>
                  </a:rPr>
                  <a:t>[AC:MeeNow23]</a:t>
                </a:r>
                <a:r>
                  <a:rPr lang="en-US" sz="1400" dirty="0"/>
                  <a:t>. Use interpolation to find asymptotic bounds. 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tx1">
                        <a:lumMod val="25000"/>
                        <a:lumOff val="75000"/>
                      </a:schemeClr>
                    </a:solidFill>
                  </a:rPr>
                  <a:t>[EPRINT:FNCLP24] </a:t>
                </a:r>
                <a:r>
                  <a:rPr lang="en-US" sz="1400" dirty="0"/>
                  <a:t>eliminates this heuristic by computing the volumes of polytopes.</a:t>
                </a: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0F978BB9-5820-057C-0D39-91DD1EF747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550" y="910714"/>
                <a:ext cx="4536599" cy="3462183"/>
              </a:xfrm>
              <a:blipFill>
                <a:blip r:embed="rId4"/>
                <a:stretch>
                  <a:fillRect l="-403" t="-8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0355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DBBBBA-2938-EB98-AD98-E9647346B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DEC88DC7-8CB4-1EA3-19BA-48DD75D6881B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Precomputation of </a:t>
            </a:r>
            <a:r>
              <a:rPr lang="en-US" dirty="0" err="1"/>
              <a:t>Gr</a:t>
            </a:r>
            <a:r>
              <a:rPr lang="en-US" sz="2400" b="1" dirty="0" err="1"/>
              <a:t>ö</a:t>
            </a:r>
            <a:r>
              <a:rPr lang="en-US" dirty="0" err="1"/>
              <a:t>bner</a:t>
            </a:r>
            <a:r>
              <a:rPr lang="en-US" dirty="0"/>
              <a:t> bases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EC4810-7B4C-989D-4461-033C04196C75}"/>
              </a:ext>
            </a:extLst>
          </p:cNvPr>
          <p:cNvSpPr/>
          <p:nvPr/>
        </p:nvSpPr>
        <p:spPr>
          <a:xfrm>
            <a:off x="1148675" y="1513203"/>
            <a:ext cx="1243588" cy="5630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Symbolic input polys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A1735A4-5763-82D4-EAB6-9D9E0DA7E1BB}"/>
                  </a:ext>
                </a:extLst>
              </p:cNvPr>
              <p:cNvSpPr/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Shift polys w/ </a:t>
                </a:r>
                <a:r>
                  <a:rPr lang="en-US" sz="1250" dirty="0" err="1"/>
                  <a:t>mult</a:t>
                </a:r>
                <a:r>
                  <a:rPr lang="en-US" sz="1250" dirty="0"/>
                  <a:t>. </a:t>
                </a:r>
                <a14:m>
                  <m:oMath xmlns:m="http://schemas.openxmlformats.org/officeDocument/2006/math">
                    <m:r>
                      <a:rPr lang="en-US" sz="125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A1735A4-5763-82D4-EAB6-9D9E0DA7E1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B36CFB40-6EB9-E063-16AA-989A2DB95AFF}"/>
              </a:ext>
            </a:extLst>
          </p:cNvPr>
          <p:cNvSpPr/>
          <p:nvPr/>
        </p:nvSpPr>
        <p:spPr>
          <a:xfrm>
            <a:off x="3950206" y="1513203"/>
            <a:ext cx="1243588" cy="5630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Symbolic polytope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DAE81A-1064-66E4-E0AF-A99AAFFFC637}"/>
              </a:ext>
            </a:extLst>
          </p:cNvPr>
          <p:cNvSpPr/>
          <p:nvPr/>
        </p:nvSpPr>
        <p:spPr>
          <a:xfrm>
            <a:off x="3950206" y="312966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Polytope w/ small </a:t>
            </a:r>
            <a:r>
              <a:rPr lang="en-US" sz="1250" dirty="0" err="1"/>
              <a:t>mult</a:t>
            </a:r>
            <a:r>
              <a:rPr lang="en-US" sz="125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D87CB8F-E8B7-518D-AB54-C9182DAA4948}"/>
                  </a:ext>
                </a:extLst>
              </p:cNvPr>
              <p:cNvSpPr/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Input polys</a:t>
                </a:r>
                <a:br>
                  <a:rPr lang="en-US" sz="1250" dirty="0"/>
                </a:br>
                <a:r>
                  <a:rPr lang="en-US" sz="1250" dirty="0"/>
                  <a:t>in </a:t>
                </a:r>
                <a14:m>
                  <m:oMath xmlns:m="http://schemas.openxmlformats.org/officeDocument/2006/math">
                    <m:r>
                      <a:rPr lang="en-US" sz="1250" i="1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D87CB8F-E8B7-518D-AB54-C9182DAA49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3A4DCA-B9CD-8A0E-16AC-AC5CBE6FCC52}"/>
              </a:ext>
            </a:extLst>
          </p:cNvPr>
          <p:cNvCxnSpPr>
            <a:cxnSpLocks/>
            <a:stCxn id="2" idx="3"/>
            <a:endCxn id="8" idx="1"/>
          </p:cNvCxnSpPr>
          <p:nvPr/>
        </p:nvCxnSpPr>
        <p:spPr>
          <a:xfrm>
            <a:off x="2392263" y="1794737"/>
            <a:ext cx="1557943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C6E9807-60F8-A4A4-E89D-90F224566FEE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2392263" y="3411199"/>
            <a:ext cx="1557943" cy="0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E919339-2F1B-D76B-11B5-F3E54B38E12F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 flipV="1">
            <a:off x="5193794" y="3411198"/>
            <a:ext cx="1557943" cy="1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46C21-DF43-334D-B108-0E43BDF41257}"/>
              </a:ext>
            </a:extLst>
          </p:cNvPr>
          <p:cNvSpPr txBox="1"/>
          <p:nvPr/>
        </p:nvSpPr>
        <p:spPr>
          <a:xfrm>
            <a:off x="2473378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Substitution</a:t>
            </a:r>
          </a:p>
          <a:p>
            <a:pPr algn="ctr"/>
            <a:r>
              <a:rPr lang="en-US" sz="1200" dirty="0"/>
              <a:t>Poly. time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66D82E-C8E6-A003-9C5F-CAAAF4756406}"/>
              </a:ext>
            </a:extLst>
          </p:cNvPr>
          <p:cNvSpPr txBox="1"/>
          <p:nvPr/>
        </p:nvSpPr>
        <p:spPr>
          <a:xfrm>
            <a:off x="2472020" y="1758345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Gr</a:t>
            </a:r>
            <a:r>
              <a:rPr lang="en" sz="1200" b="1" dirty="0"/>
              <a:t>ö</a:t>
            </a:r>
            <a:r>
              <a:rPr lang="en-US" sz="1200" b="1" dirty="0" err="1"/>
              <a:t>bner</a:t>
            </a:r>
            <a:r>
              <a:rPr lang="en-US" sz="1200" b="1" dirty="0"/>
              <a:t> basis</a:t>
            </a:r>
          </a:p>
          <a:p>
            <a:pPr algn="ctr"/>
            <a:r>
              <a:rPr lang="en-US" sz="1200" dirty="0"/>
              <a:t>Doubly exp.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AC3186-A4A1-0170-4D8D-994DBA0FE5D7}"/>
              </a:ext>
            </a:extLst>
          </p:cNvPr>
          <p:cNvSpPr txBox="1"/>
          <p:nvPr/>
        </p:nvSpPr>
        <p:spPr>
          <a:xfrm>
            <a:off x="5272194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Polytope scaling</a:t>
            </a:r>
          </a:p>
          <a:p>
            <a:pPr algn="ctr"/>
            <a:r>
              <a:rPr lang="en-US" sz="1200" dirty="0"/>
              <a:t>Poly. time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345CB21-E2D7-9548-78E8-6A8F07E8CFD2}"/>
              </a:ext>
            </a:extLst>
          </p:cNvPr>
          <p:cNvSpPr/>
          <p:nvPr/>
        </p:nvSpPr>
        <p:spPr>
          <a:xfrm>
            <a:off x="6751737" y="151062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Asymptotic bounds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F7A1B83-D6B1-294E-4030-8F30518962C1}"/>
              </a:ext>
            </a:extLst>
          </p:cNvPr>
          <p:cNvCxnSpPr>
            <a:cxnSpLocks/>
            <a:stCxn id="8" idx="3"/>
            <a:endCxn id="50" idx="1"/>
          </p:cNvCxnSpPr>
          <p:nvPr/>
        </p:nvCxnSpPr>
        <p:spPr>
          <a:xfrm flipV="1">
            <a:off x="5193794" y="1792159"/>
            <a:ext cx="1557943" cy="2578"/>
          </a:xfrm>
          <a:prstGeom prst="straightConnector1">
            <a:avLst/>
          </a:prstGeom>
          <a:ln w="28575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E00CFE5-3482-0FE5-06DF-61217412E2AA}"/>
              </a:ext>
            </a:extLst>
          </p:cNvPr>
          <p:cNvSpPr txBox="1"/>
          <p:nvPr/>
        </p:nvSpPr>
        <p:spPr>
          <a:xfrm>
            <a:off x="5272194" y="1758345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Interpolation</a:t>
            </a:r>
          </a:p>
          <a:p>
            <a:pPr algn="ctr"/>
            <a:r>
              <a:rPr lang="en-US" sz="1200" dirty="0"/>
              <a:t>Heuristic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D175C823-7B0B-22B5-710A-0F4AE9ED6701}"/>
              </a:ext>
            </a:extLst>
          </p:cNvPr>
          <p:cNvCxnSpPr>
            <a:stCxn id="8" idx="2"/>
            <a:endCxn id="9" idx="1"/>
          </p:cNvCxnSpPr>
          <p:nvPr/>
        </p:nvCxnSpPr>
        <p:spPr>
          <a:xfrm rot="5400000">
            <a:off x="3593639" y="2432837"/>
            <a:ext cx="1334929" cy="621794"/>
          </a:xfrm>
          <a:prstGeom prst="bentConnector4">
            <a:avLst>
              <a:gd name="adj1" fmla="val 39455"/>
              <a:gd name="adj2" fmla="val 216321"/>
            </a:avLst>
          </a:prstGeom>
          <a:ln w="28575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9F3BA2-D6C2-45C3-7868-A741559057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1550" y="910714"/>
                <a:ext cx="7385466" cy="34621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400" b="1" dirty="0"/>
                  <a:t>Idea: </a:t>
                </a:r>
                <a:r>
                  <a:rPr lang="en-US" sz="1400" dirty="0"/>
                  <a:t>Represent input polynomials symbolically, compute GB before coefficients are known. </a:t>
                </a:r>
                <a:br>
                  <a:rPr lang="en-US" sz="1400" dirty="0"/>
                </a:br>
                <a:r>
                  <a:rPr lang="en-US" sz="1400" dirty="0"/>
                  <a:t>Replace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400" dirty="0"/>
                  <a:t> with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Frac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ℚ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 …</m:t>
                            </m:r>
                          </m:e>
                        </m:d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400" dirty="0"/>
                  <a:t> and substitute in concrete values once available.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9F3BA2-D6C2-45C3-7868-A741559057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550" y="910714"/>
                <a:ext cx="7385466" cy="3462183"/>
              </a:xfrm>
              <a:blipFill>
                <a:blip r:embed="rId4"/>
                <a:stretch>
                  <a:fillRect l="-248" t="-704" r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519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5F807-E143-35F7-A546-FD631636C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F81A3321-A25C-C062-247D-B157EA75CB15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Precomputation shift polynomial strategy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89991A-FA5D-4A21-F831-F74F8A039F16}"/>
              </a:ext>
            </a:extLst>
          </p:cNvPr>
          <p:cNvSpPr/>
          <p:nvPr/>
        </p:nvSpPr>
        <p:spPr>
          <a:xfrm>
            <a:off x="1148675" y="1513203"/>
            <a:ext cx="1243588" cy="5630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Symbolic input polys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73DBE74-736D-5C5C-604D-DDA18D6A86EE}"/>
                  </a:ext>
                </a:extLst>
              </p:cNvPr>
              <p:cNvSpPr/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Shift polys w/ </a:t>
                </a:r>
                <a:r>
                  <a:rPr lang="en-US" sz="1250" dirty="0" err="1"/>
                  <a:t>mult</a:t>
                </a:r>
                <a:r>
                  <a:rPr lang="en-US" sz="1250" dirty="0"/>
                  <a:t>. </a:t>
                </a:r>
                <a14:m>
                  <m:oMath xmlns:m="http://schemas.openxmlformats.org/officeDocument/2006/math">
                    <m:r>
                      <a:rPr lang="en-US" sz="125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73DBE74-736D-5C5C-604D-DDA18D6A86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737" y="3129663"/>
                <a:ext cx="1243588" cy="5630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3F191731-033E-2FA0-1044-BB3F86FD4E49}"/>
              </a:ext>
            </a:extLst>
          </p:cNvPr>
          <p:cNvSpPr/>
          <p:nvPr/>
        </p:nvSpPr>
        <p:spPr>
          <a:xfrm>
            <a:off x="3950206" y="1513203"/>
            <a:ext cx="1243588" cy="5630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Symbolic polytope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9713D7-0F2B-3A39-E6D2-4407104DE0B9}"/>
              </a:ext>
            </a:extLst>
          </p:cNvPr>
          <p:cNvSpPr/>
          <p:nvPr/>
        </p:nvSpPr>
        <p:spPr>
          <a:xfrm>
            <a:off x="3950206" y="312966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Polytope w/ small </a:t>
            </a:r>
            <a:r>
              <a:rPr lang="en-US" sz="1250" dirty="0" err="1"/>
              <a:t>mult</a:t>
            </a:r>
            <a:r>
              <a:rPr lang="en-US" sz="125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A0A568-9CC2-743D-26C7-4112810C8D79}"/>
                  </a:ext>
                </a:extLst>
              </p:cNvPr>
              <p:cNvSpPr/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50" dirty="0"/>
                  <a:t>Input polys</a:t>
                </a:r>
                <a:br>
                  <a:rPr lang="en-US" sz="1250" dirty="0"/>
                </a:br>
                <a:r>
                  <a:rPr lang="en-US" sz="1250" dirty="0"/>
                  <a:t>in </a:t>
                </a:r>
                <a14:m>
                  <m:oMath xmlns:m="http://schemas.openxmlformats.org/officeDocument/2006/math">
                    <m:r>
                      <a:rPr lang="en-US" sz="1250" i="1"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5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5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A0A568-9CC2-743D-26C7-4112810C8D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675" y="3129665"/>
                <a:ext cx="1243588" cy="563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706554-9A22-562D-3E07-63A7BA0C39B5}"/>
              </a:ext>
            </a:extLst>
          </p:cNvPr>
          <p:cNvCxnSpPr>
            <a:cxnSpLocks/>
            <a:stCxn id="2" idx="3"/>
            <a:endCxn id="8" idx="1"/>
          </p:cNvCxnSpPr>
          <p:nvPr/>
        </p:nvCxnSpPr>
        <p:spPr>
          <a:xfrm>
            <a:off x="2392263" y="1794737"/>
            <a:ext cx="1557943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B8D26B-E914-3AF9-5AA6-CA2D566C6423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2392263" y="3411199"/>
            <a:ext cx="1557943" cy="0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80E0473-FEB9-E500-9D2C-86A636BAF48F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 flipV="1">
            <a:off x="5193794" y="3411198"/>
            <a:ext cx="1557943" cy="1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7D2EFD2-6E5A-A2D6-D90D-5E89A54F6C80}"/>
              </a:ext>
            </a:extLst>
          </p:cNvPr>
          <p:cNvSpPr txBox="1"/>
          <p:nvPr/>
        </p:nvSpPr>
        <p:spPr>
          <a:xfrm>
            <a:off x="2473378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Substitution</a:t>
            </a:r>
          </a:p>
          <a:p>
            <a:pPr algn="ctr"/>
            <a:r>
              <a:rPr lang="en-US" sz="1200" dirty="0"/>
              <a:t>Poly. time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8D814E7-8F50-DD76-4CB1-B75EA69E307E}"/>
              </a:ext>
            </a:extLst>
          </p:cNvPr>
          <p:cNvSpPr txBox="1"/>
          <p:nvPr/>
        </p:nvSpPr>
        <p:spPr>
          <a:xfrm>
            <a:off x="2472020" y="1758345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Gr</a:t>
            </a:r>
            <a:r>
              <a:rPr lang="en" sz="1200" b="1" dirty="0"/>
              <a:t>ö</a:t>
            </a:r>
            <a:r>
              <a:rPr lang="en-US" sz="1200" b="1" dirty="0" err="1"/>
              <a:t>bner</a:t>
            </a:r>
            <a:r>
              <a:rPr lang="en-US" sz="1200" b="1" dirty="0"/>
              <a:t> basis</a:t>
            </a:r>
          </a:p>
          <a:p>
            <a:pPr algn="ctr"/>
            <a:r>
              <a:rPr lang="en-US" sz="1200" dirty="0"/>
              <a:t>Doubly exp.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C22BEDD-549C-0DED-8A7E-6E807A4DECB4}"/>
              </a:ext>
            </a:extLst>
          </p:cNvPr>
          <p:cNvSpPr txBox="1"/>
          <p:nvPr/>
        </p:nvSpPr>
        <p:spPr>
          <a:xfrm>
            <a:off x="5272194" y="3365147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Polytope scaling</a:t>
            </a:r>
          </a:p>
          <a:p>
            <a:pPr algn="ctr"/>
            <a:r>
              <a:rPr lang="en-US" sz="1200" dirty="0"/>
              <a:t>Poly. time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0D1BFA6-34E1-38A9-2A32-9C7488D8F5A3}"/>
              </a:ext>
            </a:extLst>
          </p:cNvPr>
          <p:cNvSpPr/>
          <p:nvPr/>
        </p:nvSpPr>
        <p:spPr>
          <a:xfrm>
            <a:off x="6751737" y="1510624"/>
            <a:ext cx="1243588" cy="563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50" dirty="0"/>
              <a:t>Asymptotic bounds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7B9CF66-35C7-97BA-0F59-FCBD9F4442DF}"/>
              </a:ext>
            </a:extLst>
          </p:cNvPr>
          <p:cNvCxnSpPr>
            <a:cxnSpLocks/>
            <a:stCxn id="8" idx="3"/>
            <a:endCxn id="50" idx="1"/>
          </p:cNvCxnSpPr>
          <p:nvPr/>
        </p:nvCxnSpPr>
        <p:spPr>
          <a:xfrm flipV="1">
            <a:off x="5193794" y="1792159"/>
            <a:ext cx="1557943" cy="2578"/>
          </a:xfrm>
          <a:prstGeom prst="straightConnector1">
            <a:avLst/>
          </a:prstGeom>
          <a:ln w="28575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892974F-516F-126C-2D20-128BC4B7B504}"/>
              </a:ext>
            </a:extLst>
          </p:cNvPr>
          <p:cNvSpPr txBox="1"/>
          <p:nvPr/>
        </p:nvSpPr>
        <p:spPr>
          <a:xfrm>
            <a:off x="5272194" y="1758345"/>
            <a:ext cx="139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Interpolation</a:t>
            </a:r>
          </a:p>
          <a:p>
            <a:pPr algn="ctr"/>
            <a:r>
              <a:rPr lang="en-US" sz="1200" dirty="0"/>
              <a:t>Heuristic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CFF5A785-8DF2-139B-FA5D-D401A3523AD0}"/>
              </a:ext>
            </a:extLst>
          </p:cNvPr>
          <p:cNvCxnSpPr>
            <a:stCxn id="8" idx="2"/>
            <a:endCxn id="9" idx="1"/>
          </p:cNvCxnSpPr>
          <p:nvPr/>
        </p:nvCxnSpPr>
        <p:spPr>
          <a:xfrm rot="5400000">
            <a:off x="3593639" y="2432837"/>
            <a:ext cx="1334929" cy="621794"/>
          </a:xfrm>
          <a:prstGeom prst="bentConnector4">
            <a:avLst>
              <a:gd name="adj1" fmla="val 39455"/>
              <a:gd name="adj2" fmla="val 216321"/>
            </a:avLst>
          </a:prstGeom>
          <a:ln w="28575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AD981611-113F-26AF-874C-FA5B5FE0EE15}"/>
              </a:ext>
            </a:extLst>
          </p:cNvPr>
          <p:cNvSpPr/>
          <p:nvPr/>
        </p:nvSpPr>
        <p:spPr>
          <a:xfrm>
            <a:off x="771993" y="1274164"/>
            <a:ext cx="7659974" cy="1078489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DB442D-6354-760C-3622-891AF1A45AA6}"/>
              </a:ext>
            </a:extLst>
          </p:cNvPr>
          <p:cNvSpPr txBox="1"/>
          <p:nvPr/>
        </p:nvSpPr>
        <p:spPr>
          <a:xfrm>
            <a:off x="4815149" y="1019438"/>
            <a:ext cx="3466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Bounds and symbolic polytope are precomputed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55EA374-2EC4-A9DA-0383-F2E33879ADD8}"/>
              </a:ext>
            </a:extLst>
          </p:cNvPr>
          <p:cNvSpPr/>
          <p:nvPr/>
        </p:nvSpPr>
        <p:spPr>
          <a:xfrm>
            <a:off x="771993" y="2848375"/>
            <a:ext cx="7659974" cy="1078489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653F876-D14E-577A-6BF3-4943143E1F6A}"/>
              </a:ext>
            </a:extLst>
          </p:cNvPr>
          <p:cNvSpPr txBox="1"/>
          <p:nvPr/>
        </p:nvSpPr>
        <p:spPr>
          <a:xfrm>
            <a:off x="5698404" y="3896119"/>
            <a:ext cx="2582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Actual attack takes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321139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C9E3B-ABC8-DF0F-5BB5-B6C92AC7A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0BD521-9FA0-EC05-EBE1-327968D67B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Theoretical guarantees:</a:t>
                </a:r>
                <a:endParaRPr lang="en-US" sz="1500" dirty="0"/>
              </a:p>
              <a:p>
                <a:pPr lvl="1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rgbClr val="0070C0"/>
                    </a:solidFill>
                  </a:rPr>
                  <a:t>Polynomial runtime </a:t>
                </a:r>
                <a:r>
                  <a:rPr lang="en-US" sz="1500" dirty="0"/>
                  <a:t>Shift polynomials and </a:t>
                </a:r>
                <a:r>
                  <a:rPr lang="en-US" sz="1500" dirty="0" err="1"/>
                  <a:t>coeffs</a:t>
                </a:r>
                <a:r>
                  <a:rPr lang="en-US" sz="1500" dirty="0"/>
                  <a:t>. are </a:t>
                </a:r>
                <a:r>
                  <a:rPr lang="en-US" sz="1500" dirty="0" err="1"/>
                  <a:t>polynomially</a:t>
                </a:r>
                <a:r>
                  <a:rPr lang="en-US" sz="1500" dirty="0"/>
                  <a:t> bounded.</a:t>
                </a:r>
              </a:p>
              <a:p>
                <a:pPr lvl="1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rgbClr val="0070C0"/>
                    </a:solidFill>
                  </a:rPr>
                  <a:t>Asymptotic bounds </a:t>
                </a:r>
                <a:r>
                  <a:rPr lang="en-US" sz="1500" dirty="0"/>
                  <a:t>Derives bounds of the form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5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sSub>
                          <m:sSubPr>
                            <m:ctrlPr>
                              <a:rPr lang="en-US" sz="1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sz="15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1500" dirty="0"/>
                  <a:t>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4"/>
                    </a:solidFill>
                  </a:rPr>
                  <a:t>Heuristic assumptions</a:t>
                </a:r>
                <a:r>
                  <a:rPr lang="en-US" sz="1500" dirty="0">
                    <a:solidFill>
                      <a:srgbClr val="0070C0"/>
                    </a:solidFill>
                  </a:rPr>
                  <a:t> </a:t>
                </a:r>
                <a:r>
                  <a:rPr lang="en-US" sz="1500" dirty="0"/>
                  <a:t>Correctness depends on polynomial assumption.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4"/>
                    </a:solidFill>
                  </a:rPr>
                  <a:t>No optimality guarantee </a:t>
                </a:r>
                <a:r>
                  <a:rPr lang="en-US" sz="1500" dirty="0"/>
                  <a:t>Different strategies may have better bounds.</a:t>
                </a:r>
                <a:endParaRPr lang="en-US" sz="1500" b="1" dirty="0"/>
              </a:p>
              <a:p>
                <a:pPr marL="0" indent="0">
                  <a:buNone/>
                </a:pPr>
                <a:r>
                  <a:rPr lang="en-US" sz="1800" dirty="0"/>
                  <a:t>Practical reality: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rgbClr val="0070C0"/>
                    </a:solidFill>
                  </a:rPr>
                  <a:t>Fast runtime </a:t>
                </a:r>
                <a:r>
                  <a:rPr lang="en-US" sz="1500" dirty="0"/>
                  <a:t>Avoids </a:t>
                </a:r>
                <a:r>
                  <a:rPr lang="en-US" sz="1500" dirty="0" err="1"/>
                  <a:t>Gröbner</a:t>
                </a:r>
                <a:r>
                  <a:rPr lang="en-US" sz="1500" dirty="0"/>
                  <a:t> basis calculations at runtime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4"/>
                    </a:solidFill>
                  </a:rPr>
                  <a:t>Slow precomputation </a:t>
                </a:r>
                <a:r>
                  <a:rPr lang="en-US" sz="1500" dirty="0"/>
                  <a:t>GBs and polynomial interpolation can be expensive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4"/>
                    </a:solidFill>
                  </a:rPr>
                  <a:t>Worse performance</a:t>
                </a:r>
                <a:r>
                  <a:rPr lang="en-US" sz="15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Suboptimal shift polynomials for low multiplicity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500" b="1" dirty="0">
                    <a:solidFill>
                      <a:schemeClr val="accent4"/>
                    </a:solidFill>
                  </a:rPr>
                  <a:t>Partially automated</a:t>
                </a:r>
                <a:r>
                  <a:rPr lang="en-US" sz="15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1500" dirty="0"/>
                  <a:t>Must specify vertices of polytope and other parameters</a:t>
                </a:r>
                <a:endParaRPr lang="en-US" sz="1500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0BD521-9FA0-EC05-EBE1-327968D67B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7" t="-1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104;p21">
            <a:extLst>
              <a:ext uri="{FF2B5EF4-FFF2-40B4-BE49-F238E27FC236}">
                <a16:creationId xmlns:a16="http://schemas.microsoft.com/office/drawing/2014/main" id="{DC908942-C1EB-6D20-0F24-4D9BD8E166D1}"/>
              </a:ext>
            </a:extLst>
          </p:cNvPr>
          <p:cNvSpPr txBox="1">
            <a:spLocks/>
          </p:cNvSpPr>
          <p:nvPr/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dirty="0"/>
              <a:t>Precomputation shift polynomial strategy</a:t>
            </a:r>
          </a:p>
        </p:txBody>
      </p:sp>
    </p:spTree>
    <p:extLst>
      <p:ext uri="{BB962C8B-B14F-4D97-AF65-F5344CB8AC3E}">
        <p14:creationId xmlns:p14="http://schemas.microsoft.com/office/powerpoint/2010/main" val="15107624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Summary of Experiments</a:t>
            </a:r>
            <a:endParaRPr dirty="0"/>
          </a:p>
        </p:txBody>
      </p:sp>
      <p:sp>
        <p:nvSpPr>
          <p:cNvPr id="193" name="Google Shape;193;p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 dirty="0"/>
              <a:t>How do these strategies compare to prior work?</a:t>
            </a:r>
            <a:br>
              <a:rPr lang="en" sz="1800" dirty="0"/>
            </a:br>
            <a:r>
              <a:rPr lang="en" sz="1800" dirty="0"/>
              <a:t>Evaluated on 14 applications of Coppersmith’s method.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dirty="0"/>
              <a:t>In 3 / 14 cases, the </a:t>
            </a:r>
            <a:r>
              <a:rPr lang="en" b="1" dirty="0">
                <a:solidFill>
                  <a:schemeClr val="accent3"/>
                </a:solidFill>
              </a:rPr>
              <a:t>provable strategy recovered larger roots</a:t>
            </a:r>
            <a:r>
              <a:rPr lang="en" dirty="0"/>
              <a:t> than in prior work, the remaining 11 cases recovered roots of the same size.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dirty="0"/>
              <a:t>In 5 / 14 cases, the </a:t>
            </a:r>
            <a:r>
              <a:rPr lang="en" b="1" dirty="0">
                <a:solidFill>
                  <a:schemeClr val="accent3"/>
                </a:solidFill>
              </a:rPr>
              <a:t>graph-based strategy used smaller lattices</a:t>
            </a:r>
            <a:r>
              <a:rPr lang="en" dirty="0"/>
              <a:t> while recovering roots of the same size. In 7 cases, the lattice dimension was comparable to prior work.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dirty="0"/>
              <a:t>In 10 / 12 cases, the </a:t>
            </a:r>
            <a:r>
              <a:rPr lang="en" b="1" dirty="0">
                <a:solidFill>
                  <a:schemeClr val="accent3"/>
                </a:solidFill>
              </a:rPr>
              <a:t>precomputation strategy was as fast</a:t>
            </a:r>
            <a:r>
              <a:rPr lang="en" dirty="0"/>
              <a:t> as or faster than prior work, excluding the time spent doing precomputation.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" dirty="0"/>
              <a:t>In 3 / 12 cases, the </a:t>
            </a:r>
            <a:r>
              <a:rPr lang="en" b="1" dirty="0">
                <a:solidFill>
                  <a:schemeClr val="accent3"/>
                </a:solidFill>
              </a:rPr>
              <a:t>precomputation strategy improved asymptotic bounds</a:t>
            </a:r>
            <a:r>
              <a:rPr lang="en" dirty="0"/>
              <a:t> from prior work, and in 8 cases matched the bounds.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>
          <a:extLst>
            <a:ext uri="{FF2B5EF4-FFF2-40B4-BE49-F238E27FC236}">
              <a16:creationId xmlns:a16="http://schemas.microsoft.com/office/drawing/2014/main" id="{2E75D15E-1045-BE40-0FC4-4724E4E053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>
            <a:extLst>
              <a:ext uri="{FF2B5EF4-FFF2-40B4-BE49-F238E27FC236}">
                <a16:creationId xmlns:a16="http://schemas.microsoft.com/office/drawing/2014/main" id="{A757E0D5-D092-3F2E-D2FF-2642E0A69B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When to use these strategies</a:t>
            </a:r>
            <a:endParaRPr dirty="0"/>
          </a:p>
        </p:txBody>
      </p:sp>
      <p:sp>
        <p:nvSpPr>
          <p:cNvPr id="193" name="Google Shape;193;p36">
            <a:extLst>
              <a:ext uri="{FF2B5EF4-FFF2-40B4-BE49-F238E27FC236}">
                <a16:creationId xmlns:a16="http://schemas.microsoft.com/office/drawing/2014/main" id="{9813E303-A4C8-56BE-A15E-52CBD5A671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137484"/>
            <a:ext cx="8520600" cy="22427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/>
              <a:t>If you want practical results,</a:t>
            </a:r>
            <a:br>
              <a:rPr lang="en-US" sz="2000" dirty="0"/>
            </a:br>
            <a:r>
              <a:rPr lang="en-US" sz="2000" dirty="0"/>
              <a:t>	try the automated </a:t>
            </a:r>
            <a:r>
              <a:rPr lang="en-US" sz="2000" b="1" dirty="0"/>
              <a:t>graph-based strategy</a:t>
            </a:r>
            <a:r>
              <a:rPr lang="en-US" sz="2000" dirty="0"/>
              <a:t> or the </a:t>
            </a:r>
            <a:r>
              <a:rPr lang="en-US" sz="2000" b="1" dirty="0"/>
              <a:t>provable strategy</a:t>
            </a:r>
            <a:r>
              <a:rPr lang="en-US" sz="2000" dirty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sz="20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/>
              <a:t>If you want theoretical guarantees,</a:t>
            </a:r>
            <a:br>
              <a:rPr lang="en-US" sz="2000" dirty="0"/>
            </a:br>
            <a:r>
              <a:rPr lang="en-US" sz="2000" dirty="0"/>
              <a:t>	use the partially automated </a:t>
            </a:r>
            <a:r>
              <a:rPr lang="en-US" sz="2000" b="1" dirty="0"/>
              <a:t>precomputation strategy</a:t>
            </a:r>
            <a:r>
              <a:rPr lang="en-US" sz="2000" dirty="0"/>
              <a:t>.</a:t>
            </a:r>
            <a:endParaRPr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27B560-1FA7-D65A-7042-A8A11B69D678}"/>
              </a:ext>
            </a:extLst>
          </p:cNvPr>
          <p:cNvSpPr txBox="1"/>
          <p:nvPr/>
        </p:nvSpPr>
        <p:spPr>
          <a:xfrm>
            <a:off x="1791321" y="4279691"/>
            <a:ext cx="6910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are implemented at </a:t>
            </a:r>
            <a:r>
              <a:rPr lang="en-US" sz="1400" dirty="0">
                <a:solidFill>
                  <a:schemeClr val="accent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https://github.com/keeganryan/cuso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7696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4F6004-4AE3-BF75-9FBD-C54B9A2F8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7728" y="1017725"/>
            <a:ext cx="2427470" cy="2427470"/>
          </a:xfrm>
          <a:prstGeom prst="rect">
            <a:avLst/>
          </a:prstGeom>
        </p:spPr>
      </p:pic>
      <p:sp>
        <p:nvSpPr>
          <p:cNvPr id="204" name="Google Shape;204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 you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4A560E-F834-6E7A-009E-3B3ECEAFB5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2500" y="1017725"/>
            <a:ext cx="2427470" cy="24274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2A70C5-5172-323A-E613-6B8EFA4D16A4}"/>
              </a:ext>
            </a:extLst>
          </p:cNvPr>
          <p:cNvSpPr txBox="1"/>
          <p:nvPr/>
        </p:nvSpPr>
        <p:spPr>
          <a:xfrm>
            <a:off x="2025712" y="3319385"/>
            <a:ext cx="1241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Paper</a:t>
            </a:r>
          </a:p>
          <a:p>
            <a:pPr algn="ctr"/>
            <a:r>
              <a:rPr lang="en-US" sz="1200" dirty="0">
                <a:hlinkClick r:id="rId5"/>
              </a:rPr>
              <a:t>ia.cr/2024/1577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5E71E-7DB3-365C-D3F1-AF068F515C73}"/>
              </a:ext>
            </a:extLst>
          </p:cNvPr>
          <p:cNvSpPr txBox="1"/>
          <p:nvPr/>
        </p:nvSpPr>
        <p:spPr>
          <a:xfrm>
            <a:off x="5055620" y="3326880"/>
            <a:ext cx="2651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Code</a:t>
            </a:r>
          </a:p>
          <a:p>
            <a:pPr algn="ctr"/>
            <a:r>
              <a:rPr lang="en-US" sz="1200" dirty="0">
                <a:hlinkClick r:id="rId6"/>
              </a:rPr>
              <a:t>https://github.com/keeganryan/cuso</a:t>
            </a:r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7495DE-D6E7-C943-0B98-1F55F68FACD4}"/>
              </a:ext>
            </a:extLst>
          </p:cNvPr>
          <p:cNvSpPr txBox="1"/>
          <p:nvPr/>
        </p:nvSpPr>
        <p:spPr>
          <a:xfrm>
            <a:off x="401777" y="4125775"/>
            <a:ext cx="1846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Keegan Ryan</a:t>
            </a:r>
          </a:p>
          <a:p>
            <a:r>
              <a:rPr lang="en-US" sz="1200" dirty="0"/>
              <a:t>kryan@ucsd.edu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>
          <a:extLst>
            <a:ext uri="{FF2B5EF4-FFF2-40B4-BE49-F238E27FC236}">
              <a16:creationId xmlns:a16="http://schemas.microsoft.com/office/drawing/2014/main" id="{AF366138-7F7D-DB47-3D5A-5263C9BAF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>
            <a:extLst>
              <a:ext uri="{FF2B5EF4-FFF2-40B4-BE49-F238E27FC236}">
                <a16:creationId xmlns:a16="http://schemas.microsoft.com/office/drawing/2014/main" id="{286B4458-5525-2569-7F97-26A71D1D90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Cryptanalysis using Coppersmith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Google Shape;75;p16">
                <a:extLst>
                  <a:ext uri="{FF2B5EF4-FFF2-40B4-BE49-F238E27FC236}">
                    <a16:creationId xmlns:a16="http://schemas.microsoft.com/office/drawing/2014/main" id="{1BCE6C20-CF58-9B0C-1617-68436A02DC45}"/>
                  </a:ext>
                </a:extLst>
              </p:cNvPr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311700" y="1152474"/>
                <a:ext cx="8520600" cy="3666863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Given an oracle for the </a:t>
                </a:r>
                <a:r>
                  <a:rPr lang="en-US" b="1" dirty="0"/>
                  <a:t>most significant bits of an ECDH shared secret</a:t>
                </a:r>
                <a:r>
                  <a:rPr lang="en-US" dirty="0"/>
                  <a:t>, we can recover</a:t>
                </a:r>
                <a:br>
                  <a:rPr lang="en-US" dirty="0"/>
                </a:br>
                <a:r>
                  <a:rPr lang="en-US" dirty="0"/>
                  <a:t>the </a:t>
                </a:r>
                <a:r>
                  <a:rPr lang="en-US" b="1" dirty="0"/>
                  <a:t>full shared secret</a:t>
                </a:r>
                <a:r>
                  <a:rPr lang="en-US" dirty="0"/>
                  <a:t> if we find a small root of the polynomials</a:t>
                </a:r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This is possible so long as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.</a:t>
                </a:r>
              </a:p>
            </p:txBody>
          </p:sp>
        </mc:Choice>
        <mc:Fallback>
          <p:sp>
            <p:nvSpPr>
              <p:cNvPr id="75" name="Google Shape;75;p16">
                <a:extLst>
                  <a:ext uri="{FF2B5EF4-FFF2-40B4-BE49-F238E27FC236}">
                    <a16:creationId xmlns:a16="http://schemas.microsoft.com/office/drawing/2014/main" id="{1BCE6C20-CF58-9B0C-1617-68436A02DC45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1152474"/>
                <a:ext cx="8520600" cy="36668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2744D0-822C-10C6-A41E-9A267B030549}"/>
                  </a:ext>
                </a:extLst>
              </p:cNvPr>
              <p:cNvSpPr txBox="1"/>
              <p:nvPr/>
            </p:nvSpPr>
            <p:spPr>
              <a:xfrm>
                <a:off x="592111" y="1934675"/>
                <a:ext cx="7959778" cy="1341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  <a:p>
                <a:pPr algn="ctr"/>
                <a:r>
                  <a:rPr lang="en-US" sz="2000" b="0" dirty="0"/>
                  <a:t>…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C2744D0-822C-10C6-A41E-9A267B030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11" y="1934675"/>
                <a:ext cx="7959778" cy="1341521"/>
              </a:xfrm>
              <a:prstGeom prst="rect">
                <a:avLst/>
              </a:prstGeom>
              <a:blipFill>
                <a:blip r:embed="rId4"/>
                <a:stretch>
                  <a:fillRect b="-4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FB53EB4-5D41-30EE-9914-F01FFB0646E3}"/>
              </a:ext>
            </a:extLst>
          </p:cNvPr>
          <p:cNvSpPr txBox="1"/>
          <p:nvPr/>
        </p:nvSpPr>
        <p:spPr>
          <a:xfrm>
            <a:off x="7097842" y="4267588"/>
            <a:ext cx="1341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999"/>
                </a:solidFill>
              </a:rPr>
              <a:t>[DCC:XHS20]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2444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>
          <a:extLst>
            <a:ext uri="{FF2B5EF4-FFF2-40B4-BE49-F238E27FC236}">
              <a16:creationId xmlns:a16="http://schemas.microsoft.com/office/drawing/2014/main" id="{F7E70663-3DF7-72D8-635B-C41541D10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>
            <a:extLst>
              <a:ext uri="{FF2B5EF4-FFF2-40B4-BE49-F238E27FC236}">
                <a16:creationId xmlns:a16="http://schemas.microsoft.com/office/drawing/2014/main" id="{01EEECBF-2157-BD2B-62EB-6F6FDAC0E5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Cryptanalysis using Coppersmith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Google Shape;75;p16">
                <a:extLst>
                  <a:ext uri="{FF2B5EF4-FFF2-40B4-BE49-F238E27FC236}">
                    <a16:creationId xmlns:a16="http://schemas.microsoft.com/office/drawing/2014/main" id="{BA5F30C4-514C-4FF2-976A-6201CDE39928}"/>
                  </a:ext>
                </a:extLst>
              </p:cNvPr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311700" y="1167464"/>
                <a:ext cx="8520600" cy="3876725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Given an oracle for the </a:t>
                </a:r>
                <a:r>
                  <a:rPr lang="en-US" b="1" dirty="0"/>
                  <a:t>most significant bits of an ECDH shared secret</a:t>
                </a:r>
                <a:r>
                  <a:rPr lang="en-US" dirty="0"/>
                  <a:t>, we can recover</a:t>
                </a:r>
                <a:br>
                  <a:rPr lang="en-US" dirty="0"/>
                </a:br>
                <a:r>
                  <a:rPr lang="en-US" dirty="0"/>
                  <a:t>the </a:t>
                </a:r>
                <a:r>
                  <a:rPr lang="en-US" b="1" dirty="0"/>
                  <a:t>full shared secret</a:t>
                </a:r>
                <a:r>
                  <a:rPr lang="en-US" dirty="0"/>
                  <a:t> if we find a small root of the polynomials</a:t>
                </a:r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 rtl="0">
                  <a:spcBef>
                    <a:spcPts val="1200"/>
                  </a:spcBef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lvl="0" indent="0" algn="ctr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This is possible so long as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b="0" dirty="0"/>
                  <a:t> where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d>
                              <m:d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type m:val="noBar"/>
                                    <m:ctrlPr>
                                      <a:rPr lang="pt-B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den>
                                </m:f>
                              </m:e>
                            </m:d>
                          </m:e>
                        </m:nary>
                        <m:r>
                          <a:rPr lang="en-US" i="1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d>
                              <m:d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type m:val="noBar"/>
                                    <m:ctrlPr>
                                      <a:rPr lang="pt-B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den>
                                </m:f>
                              </m:e>
                            </m:d>
                          </m:e>
                        </m:nary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b="0" dirty="0"/>
                  <a:t>.</a:t>
                </a:r>
              </a:p>
            </p:txBody>
          </p:sp>
        </mc:Choice>
        <mc:Fallback>
          <p:sp>
            <p:nvSpPr>
              <p:cNvPr id="75" name="Google Shape;75;p16">
                <a:extLst>
                  <a:ext uri="{FF2B5EF4-FFF2-40B4-BE49-F238E27FC236}">
                    <a16:creationId xmlns:a16="http://schemas.microsoft.com/office/drawing/2014/main" id="{BA5F30C4-514C-4FF2-976A-6201CDE39928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1167464"/>
                <a:ext cx="8520600" cy="38767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52814C-72EC-0695-734D-2DC3488AF493}"/>
                  </a:ext>
                </a:extLst>
              </p:cNvPr>
              <p:cNvSpPr txBox="1"/>
              <p:nvPr/>
            </p:nvSpPr>
            <p:spPr>
              <a:xfrm>
                <a:off x="592111" y="1934675"/>
                <a:ext cx="7959778" cy="1341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  <a:p>
                <a:pPr algn="ctr"/>
                <a:r>
                  <a:rPr lang="en-US" sz="2000" b="0" dirty="0"/>
                  <a:t>…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52814C-72EC-0695-734D-2DC3488AF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11" y="1934675"/>
                <a:ext cx="7959778" cy="1341521"/>
              </a:xfrm>
              <a:prstGeom prst="rect">
                <a:avLst/>
              </a:prstGeom>
              <a:blipFill>
                <a:blip r:embed="rId4"/>
                <a:stretch>
                  <a:fillRect b="-4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CD17944-491B-5B36-F8BD-FAD1E7594005}"/>
              </a:ext>
            </a:extLst>
          </p:cNvPr>
          <p:cNvSpPr txBox="1"/>
          <p:nvPr/>
        </p:nvSpPr>
        <p:spPr>
          <a:xfrm>
            <a:off x="7097842" y="4267588"/>
            <a:ext cx="1341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999"/>
                </a:solidFill>
              </a:rPr>
              <a:t>[AC:XSWH22]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448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Shift polynomial selection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Google Shape;93;p19"/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 fontScale="92500"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/>
                  <a:t>The bound depends on the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of shift polynomials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b="1" dirty="0"/>
                  <a:t>Same roots</a:t>
                </a:r>
                <a:r>
                  <a:rPr lang="en-US" dirty="0"/>
                  <a:t> If the input polynomials have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, the shift polynomials </a:t>
                </a:r>
                <a:br>
                  <a:rPr lang="en-US" dirty="0"/>
                </a:br>
                <a:r>
                  <a:rPr lang="en-US" dirty="0"/>
                  <a:t>have the same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596900" lvl="1" indent="0">
                  <a:spcBef>
                    <a:spcPts val="1200"/>
                  </a:spcBef>
                  <a:buNone/>
                </a:pPr>
                <a:r>
                  <a:rPr lang="en-US" dirty="0"/>
                  <a:t>Examples for input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/>
                  <a:t>: </a:t>
                </a:r>
                <a:br>
                  <a:rPr lang="en-US" dirty="0"/>
                </a:br>
                <a:r>
                  <a:rPr lang="en-US" dirty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func>
                      </m:e>
                    </m:d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func>
                      </m:e>
                    </m:d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𝑁𝑦𝑓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pPr marL="457200" lvl="0" indent="-342900" algn="l" rtl="0">
                  <a:spcBef>
                    <a:spcPts val="1200"/>
                  </a:spcBef>
                  <a:spcAft>
                    <a:spcPts val="0"/>
                  </a:spcAft>
                  <a:buSzPts val="1800"/>
                  <a:buChar char="●"/>
                </a:pPr>
                <a:r>
                  <a:rPr lang="en-US" b="1" dirty="0"/>
                  <a:t>Suitability </a:t>
                </a:r>
                <a:r>
                  <a:rPr lang="en-US" dirty="0"/>
                  <a:t>Every non-leading monomial in a shift polynomial is the leading monomial</a:t>
                </a:r>
                <a:br>
                  <a:rPr lang="en-US" dirty="0"/>
                </a:br>
                <a:r>
                  <a:rPr lang="en-US" dirty="0"/>
                  <a:t> of a different shift polynomial.</a:t>
                </a:r>
              </a:p>
              <a:p>
                <a:pPr marL="571500" lvl="1" indent="0">
                  <a:spcBef>
                    <a:spcPts val="1200"/>
                  </a:spcBef>
                  <a:buSzPts val="1800"/>
                  <a:buNone/>
                </a:pPr>
                <a:r>
                  <a:rPr lang="en-US" dirty="0"/>
                  <a:t>Formally,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monoms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∃!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LM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lvl="0" indent="0" algn="l" rtl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endParaRPr lang="en-US" dirty="0"/>
              </a:p>
              <a:p>
                <a:pPr marL="0" lvl="0" indent="0" algn="l" rtl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The bound is determined by the leading terms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. For best bounds, we want small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  <a:endParaRPr dirty="0"/>
              </a:p>
            </p:txBody>
          </p:sp>
        </mc:Choice>
        <mc:Fallback>
          <p:sp>
            <p:nvSpPr>
              <p:cNvPr id="93" name="Google Shape;93;p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3"/>
                <a:stretch>
                  <a:fillRect l="-215" b="-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Shift polynomial selection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Google Shape;99;p20"/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>
                  <a:spcAft>
                    <a:spcPts val="1200"/>
                  </a:spcAft>
                  <a:buNone/>
                </a:pPr>
                <a:r>
                  <a:rPr lang="en" b="1" dirty="0"/>
                  <a:t>Example</a:t>
                </a:r>
                <a:r>
                  <a:rPr lang="en" dirty="0"/>
                  <a:t> Input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with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endParaRPr dirty="0"/>
              </a:p>
            </p:txBody>
          </p:sp>
        </mc:Choice>
        <mc:Fallback>
          <p:sp>
            <p:nvSpPr>
              <p:cNvPr id="99" name="Google Shape;99;p20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3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192DB9F-E751-D39E-A4F4-F60070C3E06A}"/>
                  </a:ext>
                </a:extLst>
              </p:cNvPr>
              <p:cNvSpPr txBox="1"/>
              <p:nvPr/>
            </p:nvSpPr>
            <p:spPr>
              <a:xfrm>
                <a:off x="869430" y="1776336"/>
                <a:ext cx="5523876" cy="1477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br>
                  <a:rPr lang="en-US" b="0" dirty="0"/>
                </a:br>
                <a:endParaRPr lang="en-US" b="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192DB9F-E751-D39E-A4F4-F60070C3E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30" y="1776336"/>
                <a:ext cx="5523876" cy="1477392"/>
              </a:xfrm>
              <a:prstGeom prst="rect">
                <a:avLst/>
              </a:prstGeom>
              <a:blipFill>
                <a:blip r:embed="rId4"/>
                <a:stretch>
                  <a:fillRect b="-2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F2BEA5A-5D2A-9E7E-DE46-961E594B71A9}"/>
                  </a:ext>
                </a:extLst>
              </p:cNvPr>
              <p:cNvSpPr txBox="1"/>
              <p:nvPr/>
            </p:nvSpPr>
            <p:spPr>
              <a:xfrm>
                <a:off x="577121" y="3545174"/>
                <a:ext cx="7914807" cy="548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1200"/>
                  </a:spcBef>
                </a:pPr>
                <a:r>
                  <a:rPr lang="en-US" sz="1400" b="1" dirty="0"/>
                  <a:t>Same roots?</a:t>
                </a:r>
                <a:br>
                  <a:rPr lang="en-US" sz="1400" b="1" dirty="0"/>
                </a:br>
                <a:r>
                  <a:rPr lang="en-US" sz="1400" dirty="0"/>
                  <a:t>The input polynomial has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400" dirty="0"/>
                  <a:t>, all shift polynomials have the same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F2BEA5A-5D2A-9E7E-DE46-961E594B7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21" y="3545174"/>
                <a:ext cx="7914807" cy="548355"/>
              </a:xfrm>
              <a:prstGeom prst="rect">
                <a:avLst/>
              </a:prstGeom>
              <a:blipFill>
                <a:blip r:embed="rId5"/>
                <a:stretch>
                  <a:fillRect l="-231" t="-222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>
          <a:extLst>
            <a:ext uri="{FF2B5EF4-FFF2-40B4-BE49-F238E27FC236}">
              <a16:creationId xmlns:a16="http://schemas.microsoft.com/office/drawing/2014/main" id="{9527B2CC-2AB1-C44D-5E36-07AE64CFB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E7F2DA-FFBA-0EB5-71E7-71F3072B0F0B}"/>
                  </a:ext>
                </a:extLst>
              </p:cNvPr>
              <p:cNvSpPr txBox="1"/>
              <p:nvPr/>
            </p:nvSpPr>
            <p:spPr>
              <a:xfrm>
                <a:off x="869430" y="1776336"/>
                <a:ext cx="5523876" cy="1477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br>
                  <a:rPr lang="en-US" b="0" dirty="0"/>
                </a:br>
                <a:endParaRPr lang="en-US" b="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7E7F2DA-FFBA-0EB5-71E7-71F3072B0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30" y="1776336"/>
                <a:ext cx="5523876" cy="1477392"/>
              </a:xfrm>
              <a:prstGeom prst="rect">
                <a:avLst/>
              </a:prstGeom>
              <a:blipFill>
                <a:blip r:embed="rId3"/>
                <a:stretch>
                  <a:fillRect b="-2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Google Shape;98;p20">
            <a:extLst>
              <a:ext uri="{FF2B5EF4-FFF2-40B4-BE49-F238E27FC236}">
                <a16:creationId xmlns:a16="http://schemas.microsoft.com/office/drawing/2014/main" id="{FADDB5E2-7651-908A-B0C4-7B5DFE5B54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Shift polynomial selection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Google Shape;99;p20">
                <a:extLst>
                  <a:ext uri="{FF2B5EF4-FFF2-40B4-BE49-F238E27FC236}">
                    <a16:creationId xmlns:a16="http://schemas.microsoft.com/office/drawing/2014/main" id="{857C1AEB-3710-0FC1-BFAD-9CCFA6F2BD41}"/>
                  </a:ext>
                </a:extLst>
              </p:cNvPr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indent="0">
                  <a:spcAft>
                    <a:spcPts val="1200"/>
                  </a:spcAft>
                  <a:buNone/>
                </a:pPr>
                <a:r>
                  <a:rPr lang="en" b="1" dirty="0"/>
                  <a:t>Example</a:t>
                </a:r>
                <a:r>
                  <a:rPr lang="en" dirty="0"/>
                  <a:t> Input polynomial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ar-A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ar-A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ar-A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ar-A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ar-A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A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ar-A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ar-A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ar-A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ar-AE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ar-AE" dirty="0"/>
                  <a:t> </a:t>
                </a:r>
                <a:r>
                  <a:rPr lang="en-US" dirty="0"/>
                  <a:t>with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ar-A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ar-AE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endParaRPr lang="ar-AE" dirty="0"/>
              </a:p>
              <a:p>
                <a:pPr marL="0" lvl="0" indent="0">
                  <a:spcAft>
                    <a:spcPts val="1200"/>
                  </a:spcAft>
                  <a:buNone/>
                </a:pPr>
                <a:endParaRPr dirty="0"/>
              </a:p>
            </p:txBody>
          </p:sp>
        </mc:Choice>
        <mc:Fallback>
          <p:sp>
            <p:nvSpPr>
              <p:cNvPr id="99" name="Google Shape;99;p20">
                <a:extLst>
                  <a:ext uri="{FF2B5EF4-FFF2-40B4-BE49-F238E27FC236}">
                    <a16:creationId xmlns:a16="http://schemas.microsoft.com/office/drawing/2014/main" id="{857C1AEB-3710-0FC1-BFAD-9CCFA6F2BD41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4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9B391D4F-BF60-079E-2F4E-34ACCF4E03DF}"/>
              </a:ext>
            </a:extLst>
          </p:cNvPr>
          <p:cNvSpPr/>
          <p:nvPr/>
        </p:nvSpPr>
        <p:spPr>
          <a:xfrm>
            <a:off x="4177256" y="2933077"/>
            <a:ext cx="262327" cy="239843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A6977E-FDBE-C018-9461-DDC90B66655F}"/>
              </a:ext>
            </a:extLst>
          </p:cNvPr>
          <p:cNvSpPr/>
          <p:nvPr/>
        </p:nvSpPr>
        <p:spPr>
          <a:xfrm>
            <a:off x="4172260" y="2373449"/>
            <a:ext cx="262327" cy="239843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BC71C-813A-CD99-BF43-534A1BE2D6FE}"/>
              </a:ext>
            </a:extLst>
          </p:cNvPr>
          <p:cNvSpPr/>
          <p:nvPr/>
        </p:nvSpPr>
        <p:spPr>
          <a:xfrm>
            <a:off x="4816832" y="2928082"/>
            <a:ext cx="137417" cy="23984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64AA49-1B50-BDC4-264E-254009CF2081}"/>
              </a:ext>
            </a:extLst>
          </p:cNvPr>
          <p:cNvSpPr/>
          <p:nvPr/>
        </p:nvSpPr>
        <p:spPr>
          <a:xfrm>
            <a:off x="4811837" y="2113619"/>
            <a:ext cx="137417" cy="23984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E29B3B-2E94-9CF3-A292-18CCBF62522B}"/>
              </a:ext>
            </a:extLst>
          </p:cNvPr>
          <p:cNvSpPr txBox="1"/>
          <p:nvPr/>
        </p:nvSpPr>
        <p:spPr>
          <a:xfrm>
            <a:off x="577121" y="3545174"/>
            <a:ext cx="79148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400" b="1" dirty="0"/>
              <a:t>Suitable?</a:t>
            </a:r>
            <a:br>
              <a:rPr lang="en-US" sz="1400" b="1" dirty="0"/>
            </a:br>
            <a:r>
              <a:rPr lang="en-US" sz="1400" dirty="0"/>
              <a:t>Every non-leading monomial in a shift polynomial is the leading monomial of a</a:t>
            </a:r>
            <a:br>
              <a:rPr lang="en-US" sz="1400" dirty="0"/>
            </a:br>
            <a:r>
              <a:rPr lang="en-US" sz="1400" dirty="0"/>
              <a:t>different shift polynomial.</a:t>
            </a:r>
          </a:p>
        </p:txBody>
      </p:sp>
    </p:spTree>
    <p:extLst>
      <p:ext uri="{BB962C8B-B14F-4D97-AF65-F5344CB8AC3E}">
        <p14:creationId xmlns:p14="http://schemas.microsoft.com/office/powerpoint/2010/main" val="37242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>
          <a:extLst>
            <a:ext uri="{FF2B5EF4-FFF2-40B4-BE49-F238E27FC236}">
              <a16:creationId xmlns:a16="http://schemas.microsoft.com/office/drawing/2014/main" id="{ECFDD17F-8E91-438C-9C32-FA65040230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DE2765B-BAC8-071D-C029-E7F8772D1C25}"/>
                  </a:ext>
                </a:extLst>
              </p:cNvPr>
              <p:cNvSpPr txBox="1"/>
              <p:nvPr/>
            </p:nvSpPr>
            <p:spPr>
              <a:xfrm>
                <a:off x="869430" y="1776336"/>
                <a:ext cx="5523876" cy="1477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𝑁𝑥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aln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𝑏𝑥</m:t>
                      </m:r>
                    </m:oMath>
                  </m:oMathPara>
                </a14:m>
                <a:br>
                  <a:rPr lang="en-US" b="0" dirty="0"/>
                </a:br>
                <a:endParaRPr lang="en-US" b="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DE2765B-BAC8-071D-C029-E7F8772D1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30" y="1776336"/>
                <a:ext cx="5523876" cy="1477392"/>
              </a:xfrm>
              <a:prstGeom prst="rect">
                <a:avLst/>
              </a:prstGeom>
              <a:blipFill>
                <a:blip r:embed="rId3"/>
                <a:stretch>
                  <a:fillRect b="-2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Google Shape;98;p20">
            <a:extLst>
              <a:ext uri="{FF2B5EF4-FFF2-40B4-BE49-F238E27FC236}">
                <a16:creationId xmlns:a16="http://schemas.microsoft.com/office/drawing/2014/main" id="{16765720-9E43-D5E0-903C-A48AA552AA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Shift polynomial selection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Google Shape;99;p20">
                <a:extLst>
                  <a:ext uri="{FF2B5EF4-FFF2-40B4-BE49-F238E27FC236}">
                    <a16:creationId xmlns:a16="http://schemas.microsoft.com/office/drawing/2014/main" id="{B59AAC42-A21D-40A8-398F-5A8BA642DA19}"/>
                  </a:ext>
                </a:extLst>
              </p:cNvPr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rmAutofit/>
              </a:bodyPr>
              <a:lstStyle/>
              <a:p>
                <a:pPr marL="0" lvl="0" indent="0">
                  <a:spcAft>
                    <a:spcPts val="1200"/>
                  </a:spcAft>
                  <a:buNone/>
                </a:pPr>
                <a:r>
                  <a:rPr lang="en" b="1" dirty="0"/>
                  <a:t>Example</a:t>
                </a:r>
                <a:r>
                  <a:rPr lang="en" dirty="0"/>
                  <a:t> Input polynomial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with a root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mod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endParaRPr dirty="0"/>
              </a:p>
            </p:txBody>
          </p:sp>
        </mc:Choice>
        <mc:Fallback>
          <p:sp>
            <p:nvSpPr>
              <p:cNvPr id="99" name="Google Shape;99;p20">
                <a:extLst>
                  <a:ext uri="{FF2B5EF4-FFF2-40B4-BE49-F238E27FC236}">
                    <a16:creationId xmlns:a16="http://schemas.microsoft.com/office/drawing/2014/main" id="{B59AAC42-A21D-40A8-398F-5A8BA642DA19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>
                <a:blip r:embed="rId4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2B32D9-A039-E450-BA18-CD8041DB5B69}"/>
                  </a:ext>
                </a:extLst>
              </p:cNvPr>
              <p:cNvSpPr txBox="1"/>
              <p:nvPr/>
            </p:nvSpPr>
            <p:spPr>
              <a:xfrm>
                <a:off x="577121" y="3545174"/>
                <a:ext cx="7914807" cy="809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1400" b="1" dirty="0"/>
                  <a:t>Bounds calculation</a:t>
                </a:r>
                <a:br>
                  <a:rPr lang="en-US" sz="1400" b="1" dirty="0"/>
                </a:br>
                <a:r>
                  <a:rPr lang="en-US" sz="1400" dirty="0"/>
                  <a:t>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∏"/>
                            <m:supHide m:val="o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1400">
                                <a:latin typeface="Cambria Math" panose="02040503050406030204" pitchFamily="18" charset="0"/>
                              </a:rPr>
                              <m:t>LT</m:t>
                            </m:r>
                            <m:d>
                              <m:d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</m:d>
                          </m:e>
                        </m:nary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/|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/>
                  <a:t>. This implies Coppersmith’s method can find a small root</a:t>
                </a:r>
                <a:br>
                  <a:rPr lang="en-US" sz="1400" dirty="0"/>
                </a:br>
                <a:r>
                  <a:rPr lang="en-US" sz="1400" dirty="0"/>
                  <a:t>so long as the root satisfies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1400" dirty="0"/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2B32D9-A039-E450-BA18-CD8041DB5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21" y="3545174"/>
                <a:ext cx="7914807" cy="809645"/>
              </a:xfrm>
              <a:prstGeom prst="rect">
                <a:avLst/>
              </a:prstGeom>
              <a:blipFill>
                <a:blip r:embed="rId5"/>
                <a:stretch>
                  <a:fillRect l="-231" t="-7576" b="-3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F4BCE56F-9CA8-6DFA-7C86-E7F5E4CE6859}"/>
              </a:ext>
            </a:extLst>
          </p:cNvPr>
          <p:cNvSpPr/>
          <p:nvPr/>
        </p:nvSpPr>
        <p:spPr>
          <a:xfrm>
            <a:off x="2863122" y="2910594"/>
            <a:ext cx="292310" cy="28231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29B133-3395-A09D-D379-E7665F2C9FA9}"/>
              </a:ext>
            </a:extLst>
          </p:cNvPr>
          <p:cNvSpPr/>
          <p:nvPr/>
        </p:nvSpPr>
        <p:spPr>
          <a:xfrm>
            <a:off x="3517687" y="2628284"/>
            <a:ext cx="292310" cy="28231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23FA04-E300-A8FE-620B-1F84B1011310}"/>
              </a:ext>
            </a:extLst>
          </p:cNvPr>
          <p:cNvSpPr/>
          <p:nvPr/>
        </p:nvSpPr>
        <p:spPr>
          <a:xfrm>
            <a:off x="3982384" y="2358463"/>
            <a:ext cx="462199" cy="28231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E82BB1-8747-522B-F31E-EDBFE8CEA21B}"/>
              </a:ext>
            </a:extLst>
          </p:cNvPr>
          <p:cNvSpPr/>
          <p:nvPr/>
        </p:nvSpPr>
        <p:spPr>
          <a:xfrm>
            <a:off x="4616973" y="2076152"/>
            <a:ext cx="359761" cy="28231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4AE8B5-13C1-C1A4-32BC-489963CBE1E7}"/>
              </a:ext>
            </a:extLst>
          </p:cNvPr>
          <p:cNvSpPr/>
          <p:nvPr/>
        </p:nvSpPr>
        <p:spPr>
          <a:xfrm>
            <a:off x="5181601" y="1803823"/>
            <a:ext cx="244839" cy="28231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3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Crypto2023_small</Template>
  <TotalTime>1382</TotalTime>
  <Words>3013</Words>
  <Application>Microsoft Office PowerPoint</Application>
  <PresentationFormat>On-screen Show (16:9)</PresentationFormat>
  <Paragraphs>329</Paragraphs>
  <Slides>38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Courier New</vt:lpstr>
      <vt:lpstr>Cambria Math</vt:lpstr>
      <vt:lpstr>Diamond Grid 16x9</vt:lpstr>
      <vt:lpstr>Solving Multivariate Coppersmith Problems with Known Moduli</vt:lpstr>
      <vt:lpstr>Cryptanalysis using Coppersmith</vt:lpstr>
      <vt:lpstr>Cryptanalysis using Coppersmith</vt:lpstr>
      <vt:lpstr>Cryptanalysis using Coppersmith</vt:lpstr>
      <vt:lpstr>Cryptanalysis using Coppersmith</vt:lpstr>
      <vt:lpstr>Shift polynomial selection</vt:lpstr>
      <vt:lpstr>Shift polynomial selection</vt:lpstr>
      <vt:lpstr>Shift polynomial selection</vt:lpstr>
      <vt:lpstr>Shift polynomial selection</vt:lpstr>
      <vt:lpstr>Shift polynomial selection</vt:lpstr>
      <vt:lpstr>Shift polynomial selection</vt:lpstr>
      <vt:lpstr>Can we automatically choose shift polynomials while achieving the same bounds as the handcrafted strategies?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Searching the directed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of Experiments</vt:lpstr>
      <vt:lpstr>When to use these strategies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Keegan Ryan</cp:lastModifiedBy>
  <cp:revision>10</cp:revision>
  <dcterms:modified xsi:type="dcterms:W3CDTF">2025-05-05T15:33:42Z</dcterms:modified>
</cp:coreProperties>
</file>