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87" r:id="rId5"/>
    <p:sldId id="261" r:id="rId6"/>
    <p:sldId id="264" r:id="rId7"/>
    <p:sldId id="262" r:id="rId8"/>
    <p:sldId id="281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80" r:id="rId18"/>
    <p:sldId id="282" r:id="rId19"/>
    <p:sldId id="283" r:id="rId20"/>
    <p:sldId id="284" r:id="rId21"/>
    <p:sldId id="285" r:id="rId22"/>
    <p:sldId id="274" r:id="rId23"/>
    <p:sldId id="290" r:id="rId24"/>
    <p:sldId id="286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DAE"/>
    <a:srgbClr val="FCF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/>
    <p:restoredTop sz="73600"/>
  </p:normalViewPr>
  <p:slideViewPr>
    <p:cSldViewPr snapToGrid="0">
      <p:cViewPr varScale="1">
        <p:scale>
          <a:sx n="77" d="100"/>
          <a:sy n="77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D22B-3FA3-1847-8809-33C2C3DF9CAC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4448-90B5-8741-B7BA-B12173F81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5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2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7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5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4448-90B5-8741-B7BA-B12173F81F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1F63-DB9F-E326-27BE-A7AADFC4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BDC7D-6A14-5A72-FF42-89D2DED3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97856-6301-C157-3469-DA92E230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1809-4EC8-5936-1F47-0D798BA3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F3A6-865A-E59C-8220-C7062070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302B-1127-0C37-7BFC-9BD35AC9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76866-7F53-FADD-8F56-3270453F1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C7241-57C3-725B-92F2-A88C42BE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7FCD7-A0C6-B215-1A82-F75B590C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FF897-6605-DA8A-ADD4-C7A02A7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0339F-F2AA-6F5B-AD75-F9CC3960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50CE5-9DFA-9788-7D34-F42E87BD7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1318-6E95-D2EA-1063-DD2FC45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1E0C3-511B-1756-2211-1413A687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5CDE0-39B5-D2C9-30F1-86DFC11D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9C6D-0262-0B21-8AFC-9340FFC6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AFA11-8A4D-5F29-09BB-61246E85C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AFB3-460F-7C04-5A36-295D8DDC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4E94-CE8E-9928-52F1-0FE125A1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813BB-8FD5-9905-67A7-34CDD68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3F24-69FE-FC01-764D-18687BF8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D67BE-2BB4-81B7-8E9C-0F2770A4C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D397-3F6A-0D5C-E1E0-901C01B2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F9D50-5FCB-8D14-F3B5-F4D4619B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E709-C294-95F6-7483-A510EAD0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A548-7751-BFA5-E11D-C265053D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2FEB-1882-71B9-13D7-088F7E063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25B47-64CD-56A8-A6D9-102DCB6C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7F99C-C5A2-22E5-77E2-8E2D2232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CC2C-91C4-8696-DC64-057CF3E3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98A2E-6806-63A6-F840-2CD84D0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439B-18EB-6250-B615-7C3B6128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09A63-E266-54D0-9573-7138AA52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AC754-355E-5AED-1D6B-0F6047C03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2DC90-90E8-743C-D3C3-94A3B82D7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10749-4461-8D75-FDDB-0E6A74F03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4A564-14C4-9575-382E-3EC015F6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BF965-22C3-EC7C-A916-CAAF5AEF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6489-0B8D-460E-834F-3767B07A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FB67-BE6C-49D4-42DA-41F246EB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6F0B6C-9F3C-AE5A-3D15-76EBC3FE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1B015-4C37-7A2E-91BF-F7C97410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DCD44-582D-16E6-087F-BBDE978F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4EACF-0A5F-44DC-E301-E5DED993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76E8A-461D-A762-8844-3F35DC97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72FE1-2766-7654-33D1-EFF81203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C034-87CA-96B7-7FB8-F9C1CFA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8924-AD3D-86F6-780A-2E581129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D51F4-EE59-C15D-236A-12DB16EDC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D7792-474D-599F-D3F9-2599492C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35448-9D54-2E15-DC84-3241E441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A67B2-9E12-FB84-DD03-CC77E14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F824-5E83-CFFE-B639-33D66C5E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C206A-896C-7145-2AD4-B2F0B1DDA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CF416-179F-C95B-09B9-6B4B14EE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FC055-A03E-5C65-F42F-46329FAE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F49C6-547C-96BB-F6EC-17D72144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F660-9A79-8D42-5276-4FBB2C8F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51666-B77F-00CC-79D2-134E2AE0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9E490-6A32-29CB-DB2B-6B775F90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A8A3-1CEE-636B-D7C0-E615D27C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504FF-C3C9-3B4A-B42C-1A0B1ADCA7BC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5BA2-8FF7-C40A-A391-A7EF1DEE5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A9281-DEC8-926B-EEB5-8902C8BE1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48CE5D-9506-9240-80E6-CC08E4B1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tiff"/><Relationship Id="rId7" Type="http://schemas.openxmlformats.org/officeDocument/2006/relationships/image" Target="../media/image64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image" Target="../media/image20.png"/><Relationship Id="rId10" Type="http://schemas.openxmlformats.org/officeDocument/2006/relationships/image" Target="../media/image57.png"/><Relationship Id="rId4" Type="http://schemas.openxmlformats.org/officeDocument/2006/relationships/image" Target="../media/image190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image" Target="../media/image4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5.tiff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tiff"/><Relationship Id="rId7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5.tiff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4.tiff"/><Relationship Id="rId7" Type="http://schemas.openxmlformats.org/officeDocument/2006/relationships/image" Target="../media/image16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tiff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tif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0.png"/><Relationship Id="rId10" Type="http://schemas.openxmlformats.org/officeDocument/2006/relationships/image" Target="../media/image22.png"/><Relationship Id="rId4" Type="http://schemas.openxmlformats.org/officeDocument/2006/relationships/image" Target="../media/image5.tif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3" Type="http://schemas.openxmlformats.org/officeDocument/2006/relationships/image" Target="../media/image4.tiff"/><Relationship Id="rId7" Type="http://schemas.openxmlformats.org/officeDocument/2006/relationships/image" Target="../media/image21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.png"/><Relationship Id="rId4" Type="http://schemas.openxmlformats.org/officeDocument/2006/relationships/image" Target="../media/image5.tiff"/><Relationship Id="rId9" Type="http://schemas.openxmlformats.org/officeDocument/2006/relationships/image" Target="../media/image2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AFB839-7360-016B-37BB-385A34E0624F}"/>
              </a:ext>
            </a:extLst>
          </p:cNvPr>
          <p:cNvSpPr/>
          <p:nvPr/>
        </p:nvSpPr>
        <p:spPr>
          <a:xfrm>
            <a:off x="1103285" y="805783"/>
            <a:ext cx="10104120" cy="1623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159F9-3099-B7F6-BB60-BA363CC59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58808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On Reusable Proof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8436EAB-300F-6691-F40D-4B10427C5EE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723408" y="2809105"/>
                <a:ext cx="9144000" cy="77225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600" dirty="0"/>
                  <a:t>Yuval </a:t>
                </a:r>
                <a:r>
                  <a:rPr lang="en-US" sz="3600" dirty="0" err="1"/>
                  <a:t>Ishai</a:t>
                </a:r>
                <a14:m>
                  <m:oMath xmlns:m="http://schemas.openxmlformats.org/officeDocument/2006/math">
                    <m:r>
                      <a:rPr lang="en-US" sz="36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36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‡</m:t>
                    </m:r>
                  </m:oMath>
                </a14:m>
                <a:r>
                  <a:rPr lang="en-US" sz="3600" dirty="0"/>
                  <a:t>       Eyal </a:t>
                </a:r>
                <a:r>
                  <a:rPr lang="en-US" sz="3600" dirty="0" err="1"/>
                  <a:t>Kushilevitz</a:t>
                </a:r>
                <a14:m>
                  <m:oMath xmlns:m="http://schemas.openxmlformats.org/officeDocument/2006/math">
                    <m:r>
                      <a:rPr lang="en-US" sz="36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     Varun Narayanan</a:t>
                </a:r>
                <a14:m>
                  <m:oMath xmlns:m="http://schemas.openxmlformats.org/officeDocument/2006/math">
                    <m:r>
                      <a:rPr lang="en-US" sz="36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sz="3600" dirty="0"/>
                  <a:t>      </a:t>
                </a:r>
              </a:p>
              <a:p>
                <a:r>
                  <a:rPr lang="en-US" sz="3600" dirty="0"/>
                  <a:t>Rafail Ostrovsky</a:t>
                </a:r>
                <a14:m>
                  <m:oMath xmlns:m="http://schemas.openxmlformats.org/officeDocument/2006/math">
                    <m:r>
                      <a:rPr lang="en-US" sz="360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sz="3600" dirty="0"/>
                  <a:t>    </a:t>
                </a:r>
                <a:r>
                  <a:rPr lang="en-US" sz="3600" b="1" dirty="0"/>
                  <a:t>Akash Shah</a:t>
                </a:r>
                <a14:m>
                  <m:oMath xmlns:m="http://schemas.openxmlformats.org/officeDocument/2006/math">
                    <m:r>
                      <a:rPr lang="en-US" sz="36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48436EAB-300F-6691-F40D-4B10427C5E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723408" y="2809105"/>
                <a:ext cx="9144000" cy="772254"/>
              </a:xfrm>
              <a:blipFill>
                <a:blip r:embed="rId3"/>
                <a:stretch>
                  <a:fillRect t="-180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32F1E0-5D9D-3B78-4644-2C09AFC0B2F3}"/>
              </a:ext>
            </a:extLst>
          </p:cNvPr>
          <p:cNvGrpSpPr/>
          <p:nvPr/>
        </p:nvGrpSpPr>
        <p:grpSpPr>
          <a:xfrm>
            <a:off x="1103285" y="3871643"/>
            <a:ext cx="2115557" cy="1082648"/>
            <a:chOff x="979052" y="3898357"/>
            <a:chExt cx="2115557" cy="1082648"/>
          </a:xfrm>
        </p:grpSpPr>
        <p:pic>
          <p:nvPicPr>
            <p:cNvPr id="13" name="Picture 2" descr="Technion - Israel Institute of Technology, Israel (project coordinator) -  NanoPack">
              <a:extLst>
                <a:ext uri="{FF2B5EF4-FFF2-40B4-BE49-F238E27FC236}">
                  <a16:creationId xmlns:a16="http://schemas.microsoft.com/office/drawing/2014/main" id="{BCDB39A2-8567-314F-A8D7-1491C64CC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902" y="3898357"/>
              <a:ext cx="1924707" cy="1082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A48F1D-2224-3EB5-7248-CD9FFF466516}"/>
                </a:ext>
              </a:extLst>
            </p:cNvPr>
            <p:cNvSpPr txBox="1"/>
            <p:nvPr/>
          </p:nvSpPr>
          <p:spPr>
            <a:xfrm>
              <a:off x="979052" y="4216022"/>
              <a:ext cx="3816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*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7D2775-A409-29D5-DB08-DF1DF5CA9024}"/>
              </a:ext>
            </a:extLst>
          </p:cNvPr>
          <p:cNvGrpSpPr/>
          <p:nvPr/>
        </p:nvGrpSpPr>
        <p:grpSpPr>
          <a:xfrm>
            <a:off x="5131109" y="4139242"/>
            <a:ext cx="1489204" cy="677545"/>
            <a:chOff x="3293770" y="4154384"/>
            <a:chExt cx="1489204" cy="677545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F4FB460-287A-8752-0E45-B3EA73D68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949" y="4154384"/>
              <a:ext cx="1130025" cy="677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751BB8F-104B-B261-0A1F-11707BBFE7F5}"/>
                    </a:ext>
                  </a:extLst>
                </p:cNvPr>
                <p:cNvSpPr txBox="1"/>
                <p:nvPr/>
              </p:nvSpPr>
              <p:spPr>
                <a:xfrm>
                  <a:off x="3293770" y="4216022"/>
                  <a:ext cx="47768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751BB8F-104B-B261-0A1F-11707BBFE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770" y="4216022"/>
                  <a:ext cx="47768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FF78DA-3818-3E95-272D-277F0AE54322}"/>
              </a:ext>
            </a:extLst>
          </p:cNvPr>
          <p:cNvGrpSpPr/>
          <p:nvPr/>
        </p:nvGrpSpPr>
        <p:grpSpPr>
          <a:xfrm>
            <a:off x="8400125" y="3961302"/>
            <a:ext cx="2257495" cy="903329"/>
            <a:chOff x="6790515" y="3988016"/>
            <a:chExt cx="2257495" cy="90332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6AE5A7-44DD-6C4E-35F1-AD1AAA78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3303" y="3988016"/>
              <a:ext cx="1924707" cy="9033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28793FD-1EEA-563A-8AAB-D3851C721170}"/>
                    </a:ext>
                  </a:extLst>
                </p:cNvPr>
                <p:cNvSpPr txBox="1"/>
                <p:nvPr/>
              </p:nvSpPr>
              <p:spPr>
                <a:xfrm>
                  <a:off x="6790515" y="4216022"/>
                  <a:ext cx="47768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28793FD-1EEA-563A-8AAB-D3851C721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0515" y="4216022"/>
                  <a:ext cx="477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A575D57-0720-EE1B-5CD0-81A50EF66DE4}"/>
              </a:ext>
            </a:extLst>
          </p:cNvPr>
          <p:cNvSpPr txBox="1"/>
          <p:nvPr/>
        </p:nvSpPr>
        <p:spPr>
          <a:xfrm>
            <a:off x="5047508" y="6052217"/>
            <a:ext cx="209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Eurocrypt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74561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F3C0-FEA5-9C1B-8472-5E40E308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5851-CA11-B8BD-B285-925F40CC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Helvetica Neue" panose="02000503000000020004" pitchFamily="2" charset="0"/>
              </a:rPr>
              <a:t>Query-Reusable Honest-Verifier ZKPCP: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</a:rPr>
              <a:t>Our Results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6ECC932-A2D7-785B-29A7-9A6311537E73}"/>
                  </a:ext>
                </a:extLst>
              </p:cNvPr>
              <p:cNvSpPr/>
              <p:nvPr/>
            </p:nvSpPr>
            <p:spPr>
              <a:xfrm>
                <a:off x="1422837" y="1365606"/>
                <a:ext cx="9346325" cy="8658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￼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200" b="1" dirty="0"/>
                  <a:t>-epoch Bounded Query Reusability </a:t>
                </a:r>
              </a:p>
              <a:p>
                <a:pPr algn="ctr"/>
                <a:r>
                  <a:rPr lang="en-US" dirty="0"/>
                  <a:t>A prover cannot break soundness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-rounds of interaction with the query reusing verifier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6ECC932-A2D7-785B-29A7-9A6311537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37" y="1365606"/>
                <a:ext cx="9346325" cy="8658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CE75F6B-0AFF-57AD-29A6-CEE3D9747F59}"/>
                  </a:ext>
                </a:extLst>
              </p:cNvPr>
              <p:cNvSpPr/>
              <p:nvPr/>
            </p:nvSpPr>
            <p:spPr>
              <a:xfrm>
                <a:off x="1422837" y="2618334"/>
                <a:ext cx="9346325" cy="865844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Negative Result: </a:t>
                </a:r>
              </a:p>
              <a:p>
                <a:pPr algn="ctr"/>
                <a:r>
                  <a:rPr lang="en-US" dirty="0"/>
                  <a:t>Any ZK-PCP with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query 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only query-reusable for </a:t>
                </a:r>
                <a:r>
                  <a:rPr lang="en-US" dirty="0">
                    <a:solidFill>
                      <a:srgbClr val="C00000"/>
                    </a:solidFill>
                  </a:rPr>
                  <a:t>at most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epochs</a:t>
                </a:r>
                <a:endParaRPr lang="en-US" dirty="0"/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CE75F6B-0AFF-57AD-29A6-CEE3D9747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37" y="2618334"/>
                <a:ext cx="9346325" cy="8658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02117B-A17E-EB49-4012-17AB9EF2B26C}"/>
                  </a:ext>
                </a:extLst>
              </p:cNvPr>
              <p:cNvSpPr/>
              <p:nvPr/>
            </p:nvSpPr>
            <p:spPr>
              <a:xfrm>
                <a:off x="1218541" y="3806744"/>
                <a:ext cx="9754915" cy="1325564"/>
              </a:xfrm>
              <a:prstGeom prst="roundRect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Positive Results: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There exists a ZK-PCP with query 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which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is query-reusable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epochs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Assuming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Learning With Errors (LWE)</a:t>
                </a:r>
                <a:r>
                  <a:rPr lang="en-US" dirty="0"/>
                  <a:t>, there exists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fully-query reusable computational ZK-PCP proof (or statistical ZK-PCP Argument)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002117B-A17E-EB49-4012-17AB9EF2B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541" y="3806744"/>
                <a:ext cx="9754915" cy="1325564"/>
              </a:xfrm>
              <a:prstGeom prst="roundRect">
                <a:avLst/>
              </a:prstGeom>
              <a:blipFill>
                <a:blip r:embed="rId5"/>
                <a:stretch>
                  <a:fillRect b="-186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925A1F1-D388-5E5A-8281-7E2774AC0B30}"/>
              </a:ext>
            </a:extLst>
          </p:cNvPr>
          <p:cNvSpPr/>
          <p:nvPr/>
        </p:nvSpPr>
        <p:spPr>
          <a:xfrm>
            <a:off x="5675587" y="1648129"/>
            <a:ext cx="4934606" cy="1131326"/>
          </a:xfrm>
          <a:prstGeom prst="wedgeRectCallout">
            <a:avLst>
              <a:gd name="adj1" fmla="val -20153"/>
              <a:gd name="adj2" fmla="val 6379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obtain similar negative results for other proof systems: classical sublinear PCPs, Witness Indistinguishable PCPs and linear PCPs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23AC156-C103-C32C-1C02-108BA83C97F2}"/>
              </a:ext>
            </a:extLst>
          </p:cNvPr>
          <p:cNvSpPr/>
          <p:nvPr/>
        </p:nvSpPr>
        <p:spPr>
          <a:xfrm>
            <a:off x="7010401" y="3602583"/>
            <a:ext cx="3758761" cy="536958"/>
          </a:xfrm>
          <a:prstGeom prst="wedgeRectCallout">
            <a:avLst>
              <a:gd name="adj1" fmla="val -20153"/>
              <a:gd name="adj2" fmla="val 6379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Applies to classical sublinear PCPs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181B30-9314-DC1A-F8A6-7CBFC8500FE7}"/>
                  </a:ext>
                </a:extLst>
              </p:cNvPr>
              <p:cNvSpPr txBox="1"/>
              <p:nvPr/>
            </p:nvSpPr>
            <p:spPr>
              <a:xfrm>
                <a:off x="1422837" y="6543427"/>
                <a:ext cx="6096000" cy="314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suppress polylog terms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181B30-9314-DC1A-F8A6-7CBFC8500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37" y="6543427"/>
                <a:ext cx="6096000" cy="314573"/>
              </a:xfrm>
              <a:prstGeom prst="rect">
                <a:avLst/>
              </a:prstGeom>
              <a:blipFill>
                <a:blip r:embed="rId6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0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E8CAC-F6FF-918F-76FB-3E1898131A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66218"/>
                <a:ext cx="10515600" cy="1325563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There exists a ZK-PCP with query complexity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which is query-reusable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acc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epochs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97E8CAC-F6FF-918F-76FB-3E1898131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66218"/>
                <a:ext cx="10515600" cy="1325563"/>
              </a:xfrm>
              <a:blipFill>
                <a:blip r:embed="rId3"/>
                <a:stretch>
                  <a:fillRect t="-943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8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01AE-1A77-7005-5E28-13BE8B10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5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Warmup: Zero-testing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18FF5-E1F4-D8AC-BD6F-87A291C32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7382"/>
                <a:ext cx="10515600" cy="1895037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want to test whether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i="1" baseline="300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zero-vector</a:t>
                </a:r>
              </a:p>
              <a:p>
                <a:pPr marL="0" indent="0">
                  <a:buNone/>
                </a:pPr>
                <a:r>
                  <a:rPr lang="en-US" dirty="0"/>
                  <a:t>The test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probes a few (randomly chosen) coordinates</a:t>
                </a:r>
                <a:r>
                  <a:rPr lang="en-US" dirty="0"/>
                  <a:t> of input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baseline="3000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aseline="300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/>
                  <a:t>Correctness. Always accepts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Soundness. Rejects with overwhelming probability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18FF5-E1F4-D8AC-BD6F-87A291C32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7382"/>
                <a:ext cx="10515600" cy="1895037"/>
              </a:xfrm>
              <a:blipFill>
                <a:blip r:embed="rId3"/>
                <a:stretch>
                  <a:fillRect l="-963" t="-7895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4DDB5D-713C-64F1-B100-A25559FB1231}"/>
                  </a:ext>
                </a:extLst>
              </p:cNvPr>
              <p:cNvSpPr/>
              <p:nvPr/>
            </p:nvSpPr>
            <p:spPr>
              <a:xfrm>
                <a:off x="838200" y="5090812"/>
                <a:ext cx="4600901" cy="107205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 Simple Test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Sample a random ￼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size log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￼ Accept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￼ if there are no 1’s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￼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A4DDB5D-713C-64F1-B100-A25559FB1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90812"/>
                <a:ext cx="4600901" cy="107205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BB58961-A50D-D027-F224-8C0432B84A21}"/>
              </a:ext>
            </a:extLst>
          </p:cNvPr>
          <p:cNvSpPr/>
          <p:nvPr/>
        </p:nvSpPr>
        <p:spPr>
          <a:xfrm>
            <a:off x="1751284" y="4310555"/>
            <a:ext cx="2900856" cy="612648"/>
          </a:xfrm>
          <a:prstGeom prst="wedgeRectCallout">
            <a:avLst>
              <a:gd name="adj1" fmla="val -20290"/>
              <a:gd name="adj2" fmla="val 8308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Correctness Error: 0</a:t>
            </a:r>
          </a:p>
          <a:p>
            <a:r>
              <a:rPr lang="en-US" dirty="0"/>
              <a:t>Soundness Error: negligible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0991B87-F512-5F3D-62C2-ED1D1BFF7D88}"/>
                  </a:ext>
                </a:extLst>
              </p:cNvPr>
              <p:cNvSpPr/>
              <p:nvPr/>
            </p:nvSpPr>
            <p:spPr>
              <a:xfrm>
                <a:off x="6626776" y="5078359"/>
                <a:ext cx="4600901" cy="10720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￼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/>
                  <a:t>-epoch Bounded Query-Reusability </a:t>
                </a:r>
              </a:p>
              <a:p>
                <a:pPr algn="ctr"/>
                <a:r>
                  <a:rPr lang="en-US" dirty="0"/>
                  <a:t>Soundness is preserved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-rounds of interaction with the query-reusing tester</a:t>
                </a: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0991B87-F512-5F3D-62C2-ED1D1BFF7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776" y="5078359"/>
                <a:ext cx="4600901" cy="1072055"/>
              </a:xfrm>
              <a:prstGeom prst="roundRect">
                <a:avLst/>
              </a:prstGeom>
              <a:blipFill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10D8C98A-BEAF-AC68-4282-A0BC14EA1176}"/>
              </a:ext>
            </a:extLst>
          </p:cNvPr>
          <p:cNvSpPr/>
          <p:nvPr/>
        </p:nvSpPr>
        <p:spPr>
          <a:xfrm>
            <a:off x="1751284" y="4341726"/>
            <a:ext cx="2900856" cy="612648"/>
          </a:xfrm>
          <a:prstGeom prst="wedgeRectCallout">
            <a:avLst>
              <a:gd name="adj1" fmla="val -20290"/>
              <a:gd name="adj2" fmla="val 83086"/>
            </a:avLst>
          </a:prstGeom>
          <a:solidFill>
            <a:srgbClr val="C0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Broken by selective failure attack after 1 epoch!</a:t>
            </a:r>
          </a:p>
        </p:txBody>
      </p:sp>
    </p:spTree>
    <p:extLst>
      <p:ext uri="{BB962C8B-B14F-4D97-AF65-F5344CB8AC3E}">
        <p14:creationId xmlns:p14="http://schemas.microsoft.com/office/powerpoint/2010/main" val="29241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  <p:bldP spid="6" grpId="1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77CB-7CA1-70E0-E238-20503B8B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Tester that works for 1 epoch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EEE89-B2F6-2C3A-61DB-FE9B2CB8FF31}"/>
              </a:ext>
            </a:extLst>
          </p:cNvPr>
          <p:cNvSpPr/>
          <p:nvPr/>
        </p:nvSpPr>
        <p:spPr>
          <a:xfrm>
            <a:off x="299546" y="1130383"/>
            <a:ext cx="5171088" cy="3236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255A68-79AE-E8CE-0B8D-0DD5AD4A540C}"/>
              </a:ext>
            </a:extLst>
          </p:cNvPr>
          <p:cNvSpPr/>
          <p:nvPr/>
        </p:nvSpPr>
        <p:spPr>
          <a:xfrm>
            <a:off x="838200" y="283779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F96904-4A6B-9CD7-DC81-7692B78BE5EA}"/>
              </a:ext>
            </a:extLst>
          </p:cNvPr>
          <p:cNvSpPr/>
          <p:nvPr/>
        </p:nvSpPr>
        <p:spPr>
          <a:xfrm>
            <a:off x="3402724" y="2177215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6564FF-E87C-E089-1B84-4569845257A1}"/>
                  </a:ext>
                </a:extLst>
              </p:cNvPr>
              <p:cNvSpPr/>
              <p:nvPr/>
            </p:nvSpPr>
            <p:spPr>
              <a:xfrm>
                <a:off x="6133380" y="1205611"/>
                <a:ext cx="5294911" cy="156575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Test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Sample random ￼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size log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each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Accept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￼ if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there is no 1’s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there are at most log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US" dirty="0"/>
                  <a:t> 1’s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￼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A6564FF-E87C-E089-1B84-456984525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80" y="1205611"/>
                <a:ext cx="5294911" cy="1565752"/>
              </a:xfrm>
              <a:prstGeom prst="roundRect">
                <a:avLst/>
              </a:prstGeom>
              <a:blipFill>
                <a:blip r:embed="rId3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940FC8-78D1-D518-8FA3-FED278C628C8}"/>
                  </a:ext>
                </a:extLst>
              </p:cNvPr>
              <p:cNvSpPr txBox="1"/>
              <p:nvPr/>
            </p:nvSpPr>
            <p:spPr>
              <a:xfrm>
                <a:off x="1810011" y="2696135"/>
                <a:ext cx="544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940FC8-78D1-D518-8FA3-FED278C62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011" y="2696135"/>
                <a:ext cx="5448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4E07F5-22F6-660E-8906-EA983C133A10}"/>
                  </a:ext>
                </a:extLst>
              </p:cNvPr>
              <p:cNvSpPr txBox="1"/>
              <p:nvPr/>
            </p:nvSpPr>
            <p:spPr>
              <a:xfrm>
                <a:off x="4545724" y="1992549"/>
                <a:ext cx="544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4E07F5-22F6-660E-8906-EA983C133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724" y="1992549"/>
                <a:ext cx="5448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28220-AA1E-A59A-0F5E-5ADD017A69F5}"/>
                  </a:ext>
                </a:extLst>
              </p:cNvPr>
              <p:cNvSpPr txBox="1"/>
              <p:nvPr/>
            </p:nvSpPr>
            <p:spPr>
              <a:xfrm>
                <a:off x="296432" y="1205611"/>
                <a:ext cx="544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28220-AA1E-A59A-0F5E-5ADD017A6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2" y="1205611"/>
                <a:ext cx="5448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5DC6DCED-B0D6-D64F-9416-5D15EF388BE7}"/>
                  </a:ext>
                </a:extLst>
              </p:cNvPr>
              <p:cNvSpPr/>
              <p:nvPr/>
            </p:nvSpPr>
            <p:spPr>
              <a:xfrm>
                <a:off x="7111174" y="4757707"/>
                <a:ext cx="3339322" cy="612648"/>
              </a:xfrm>
              <a:prstGeom prst="wedgeRectCallout">
                <a:avLst>
                  <a:gd name="adj1" fmla="val -21286"/>
                  <a:gd name="adj2" fmla="val 4780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Tester’s decision can be simulated by knowing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5DC6DCED-B0D6-D64F-9416-5D15EF388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74" y="4757707"/>
                <a:ext cx="3339322" cy="612648"/>
              </a:xfrm>
              <a:prstGeom prst="wedgeRectCallout">
                <a:avLst>
                  <a:gd name="adj1" fmla="val -21286"/>
                  <a:gd name="adj2" fmla="val 47808"/>
                </a:avLst>
              </a:prstGeom>
              <a:blipFill>
                <a:blip r:embed="rId7"/>
                <a:stretch>
                  <a:fillRect l="-1509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5267369-64C9-4B47-6F41-2B21E26E8874}"/>
                  </a:ext>
                </a:extLst>
              </p:cNvPr>
              <p:cNvSpPr/>
              <p:nvPr/>
            </p:nvSpPr>
            <p:spPr>
              <a:xfrm>
                <a:off x="149773" y="4551714"/>
                <a:ext cx="5470634" cy="102463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is an attractor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Over the randomness of￼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with overwhelming probability, the test fails if and only if test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￼fails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5267369-64C9-4B47-6F41-2B21E26E8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3" y="4551714"/>
                <a:ext cx="5470634" cy="1024634"/>
              </a:xfrm>
              <a:prstGeom prst="roundRect">
                <a:avLst/>
              </a:prstGeom>
              <a:blipFill>
                <a:blip r:embed="rId9"/>
                <a:stretch>
                  <a:fillRect t="-361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2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E801-8992-A64A-58B6-4CA218A9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0C137F-C45B-14F0-FD00-284A21D330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dirty="0"/>
                  <a:t>A Tester that works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epochs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0C137F-C45B-14F0-FD00-284A21D33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F31A064-0687-8F84-0F55-12E62289FF86}"/>
              </a:ext>
            </a:extLst>
          </p:cNvPr>
          <p:cNvSpPr/>
          <p:nvPr/>
        </p:nvSpPr>
        <p:spPr>
          <a:xfrm>
            <a:off x="299546" y="1130383"/>
            <a:ext cx="5171088" cy="3236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B1B6CD-87C0-9B18-9D82-66BC4D3F5609}"/>
              </a:ext>
            </a:extLst>
          </p:cNvPr>
          <p:cNvSpPr/>
          <p:nvPr/>
        </p:nvSpPr>
        <p:spPr>
          <a:xfrm>
            <a:off x="838200" y="283779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D52939-6C68-2635-4029-1E33597E3871}"/>
              </a:ext>
            </a:extLst>
          </p:cNvPr>
          <p:cNvSpPr/>
          <p:nvPr/>
        </p:nvSpPr>
        <p:spPr>
          <a:xfrm>
            <a:off x="3402724" y="2177215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E8A7C11-53C1-0032-B8E0-A5E31ABA5A3E}"/>
                  </a:ext>
                </a:extLst>
              </p:cNvPr>
              <p:cNvSpPr/>
              <p:nvPr/>
            </p:nvSpPr>
            <p:spPr>
              <a:xfrm>
                <a:off x="6009288" y="1205611"/>
                <a:ext cx="5890178" cy="132556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Test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Sample random 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log</a:t>
                </a:r>
                <a14:m>
                  <m:oMath xmlns:m="http://schemas.openxmlformats.org/officeDocument/2006/math">
                    <m:r>
                      <a:rPr lang="en-US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each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Accept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￼ if, 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dirty="0"/>
                  <a:t>there are at most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−1)/4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ones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￼ 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E8A7C11-53C1-0032-B8E0-A5E31ABA5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288" y="1205611"/>
                <a:ext cx="5890178" cy="1325563"/>
              </a:xfrm>
              <a:prstGeom prst="roundRect">
                <a:avLst/>
              </a:prstGeom>
              <a:blipFill>
                <a:blip r:embed="rId4"/>
                <a:stretch>
                  <a:fillRect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1B09D-DB4C-E7DF-672C-13B69F2A5BF1}"/>
                  </a:ext>
                </a:extLst>
              </p:cNvPr>
              <p:cNvSpPr txBox="1"/>
              <p:nvPr/>
            </p:nvSpPr>
            <p:spPr>
              <a:xfrm>
                <a:off x="1810011" y="2696135"/>
                <a:ext cx="544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1B09D-DB4C-E7DF-672C-13B69F2A5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011" y="2696135"/>
                <a:ext cx="5448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A5CE9-D21D-EF59-AEC6-42A71024633B}"/>
                  </a:ext>
                </a:extLst>
              </p:cNvPr>
              <p:cNvSpPr txBox="1"/>
              <p:nvPr/>
            </p:nvSpPr>
            <p:spPr>
              <a:xfrm>
                <a:off x="4426828" y="2041141"/>
                <a:ext cx="5448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2A5CE9-D21D-EF59-AEC6-42A71024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28" y="2041141"/>
                <a:ext cx="5448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290BD2-3600-623E-031C-00C9C72ABF26}"/>
                  </a:ext>
                </a:extLst>
              </p:cNvPr>
              <p:cNvSpPr txBox="1"/>
              <p:nvPr/>
            </p:nvSpPr>
            <p:spPr>
              <a:xfrm>
                <a:off x="296432" y="1205611"/>
                <a:ext cx="544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290BD2-3600-623E-031C-00C9C72AB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2" y="1205611"/>
                <a:ext cx="5448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88D2C127-7B13-13E5-D580-5D483BBD8D80}"/>
                  </a:ext>
                </a:extLst>
              </p:cNvPr>
              <p:cNvSpPr/>
              <p:nvPr/>
            </p:nvSpPr>
            <p:spPr>
              <a:xfrm>
                <a:off x="6922510" y="4890080"/>
                <a:ext cx="3793893" cy="881064"/>
              </a:xfrm>
              <a:prstGeom prst="wedgeRectCallout">
                <a:avLst>
                  <a:gd name="adj1" fmla="val -21166"/>
                  <a:gd name="adj2" fmla="val 4723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Tester’s decision in epoch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can be simulated by knowing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ular Callout 15">
                <a:extLst>
                  <a:ext uri="{FF2B5EF4-FFF2-40B4-BE49-F238E27FC236}">
                    <a16:creationId xmlns:a16="http://schemas.microsoft.com/office/drawing/2014/main" id="{88D2C127-7B13-13E5-D580-5D483BBD8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510" y="4890080"/>
                <a:ext cx="3793893" cy="881064"/>
              </a:xfrm>
              <a:prstGeom prst="wedgeRectCallout">
                <a:avLst>
                  <a:gd name="adj1" fmla="val -21166"/>
                  <a:gd name="adj2" fmla="val 47233"/>
                </a:avLst>
              </a:prstGeom>
              <a:blipFill>
                <a:blip r:embed="rId8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3C278C1-D58E-8EF2-319D-08BB74556C4E}"/>
                  </a:ext>
                </a:extLst>
              </p:cNvPr>
              <p:cNvSpPr/>
              <p:nvPr/>
            </p:nvSpPr>
            <p:spPr>
              <a:xfrm>
                <a:off x="447555" y="4711369"/>
                <a:ext cx="4821937" cy="123848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Over the randomness of￼￼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overwhelming probability, the test in epoch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fails if and only if tests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￼ fail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3C278C1-D58E-8EF2-319D-08BB74556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5" y="4711369"/>
                <a:ext cx="4821937" cy="123848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39DF02F-BC49-1728-D54C-2E7C86205371}"/>
              </a:ext>
            </a:extLst>
          </p:cNvPr>
          <p:cNvSpPr/>
          <p:nvPr/>
        </p:nvSpPr>
        <p:spPr>
          <a:xfrm>
            <a:off x="1548962" y="1368469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8BCCB7-E9BA-A2B2-807B-35F06CCD6FB7}"/>
              </a:ext>
            </a:extLst>
          </p:cNvPr>
          <p:cNvSpPr/>
          <p:nvPr/>
        </p:nvSpPr>
        <p:spPr>
          <a:xfrm>
            <a:off x="2354893" y="3140779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788A23-D9C2-A6C1-E4D1-60C6BEE43F22}"/>
              </a:ext>
            </a:extLst>
          </p:cNvPr>
          <p:cNvSpPr/>
          <p:nvPr/>
        </p:nvSpPr>
        <p:spPr>
          <a:xfrm>
            <a:off x="4120498" y="3140779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389F1-27BA-2162-BE4B-1FAE978104C2}"/>
                  </a:ext>
                </a:extLst>
              </p:cNvPr>
              <p:cNvSpPr txBox="1"/>
              <p:nvPr/>
            </p:nvSpPr>
            <p:spPr>
              <a:xfrm>
                <a:off x="2641175" y="1324010"/>
                <a:ext cx="745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389F1-27BA-2162-BE4B-1FAE97810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75" y="1324010"/>
                <a:ext cx="7456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69A70A-4774-AD8D-7780-EE3709B858BA}"/>
                  </a:ext>
                </a:extLst>
              </p:cNvPr>
              <p:cNvSpPr txBox="1"/>
              <p:nvPr/>
            </p:nvSpPr>
            <p:spPr>
              <a:xfrm>
                <a:off x="3747668" y="3790729"/>
                <a:ext cx="745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69A70A-4774-AD8D-7780-EE3709B8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68" y="3790729"/>
                <a:ext cx="7456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FC67C3-37F3-5821-3117-FB72933F27FF}"/>
                  </a:ext>
                </a:extLst>
              </p:cNvPr>
              <p:cNvSpPr txBox="1"/>
              <p:nvPr/>
            </p:nvSpPr>
            <p:spPr>
              <a:xfrm>
                <a:off x="2684950" y="2748715"/>
                <a:ext cx="745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FC67C3-37F3-5821-3117-FB72933F2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50" y="2748715"/>
                <a:ext cx="7456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2" grpId="0"/>
      <p:bldP spid="16" grpId="0" animBg="1"/>
      <p:bldP spid="17" grpId="1" animBg="1"/>
      <p:bldP spid="6" grpId="0" animBg="1"/>
      <p:bldP spid="7" grpId="0" animBg="1"/>
      <p:bldP spid="10" grpId="0" animBg="1"/>
      <p:bldP spid="13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82BC67-D6DC-FE43-C3D2-07ECB9A397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PCP: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-epoch Query Reusability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A82BC67-D6DC-FE43-C3D2-07ECB9A39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357F0-D872-E273-5064-FAA46115DE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635" y="1530131"/>
                <a:ext cx="10992729" cy="1691371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Prover issues a proof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200" dirty="0"/>
                  <a:t>=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Verifier independently samples query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/>
                  <a:t>￼for 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200" dirty="0"/>
                  <a:t>￼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 Accept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if, for each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  <a:endParaRPr lang="en-US" sz="2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There are at most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−1)/4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distinct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for which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￼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357F0-D872-E273-5064-FAA46115DE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635" y="1530131"/>
                <a:ext cx="10992729" cy="1691371"/>
              </a:xfrm>
              <a:blipFill>
                <a:blip r:embed="rId3"/>
                <a:stretch>
                  <a:fillRect l="-576" t="-3704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7991474-46C7-47DC-B1A8-6BD69170736B}"/>
                  </a:ext>
                </a:extLst>
              </p:cNvPr>
              <p:cNvSpPr/>
              <p:nvPr/>
            </p:nvSpPr>
            <p:spPr>
              <a:xfrm>
                <a:off x="3327400" y="3935412"/>
                <a:ext cx="5537200" cy="5222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-epoch Query Reusability of Zero Tester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7991474-46C7-47DC-B1A8-6BD691707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0" y="3935412"/>
                <a:ext cx="5537200" cy="522288"/>
              </a:xfrm>
              <a:prstGeom prst="round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5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3D34C-6343-65DB-1444-97EE29692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08451E-661F-54AC-E6CF-A1FAF4E46D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ZKPCP: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-epoch Query Reusability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08451E-661F-54AC-E6CF-A1FAF4E46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F8E5B-9270-E479-C9B8-32118F135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756900" cy="218281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Prover </a:t>
                </a:r>
                <a:r>
                  <a:rPr lang="en-US" sz="22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issues independent proofs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/>
                  <a:t>=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for each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Verifier independently samples query sets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/>
                  <a:t>￼for each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 </m:t>
                    </m:r>
                  </m:oMath>
                </a14:m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200" dirty="0"/>
                  <a:t>￼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 Accept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if, for each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  <a:endParaRPr lang="en-US" sz="2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200" dirty="0"/>
                  <a:t>There are at most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−1)/4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distinct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US" sz="2200" baseline="30000" dirty="0"/>
                      <m:t>2</m:t>
                    </m:r>
                    <m:r>
                      <m:rPr>
                        <m:nor/>
                      </m:rPr>
                      <a:rPr lang="en-US" sz="2200" dirty="0"/>
                      <m:t>log</m:t>
                    </m:r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for which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2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￼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0F8E5B-9270-E479-C9B8-32118F135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756900" cy="2182812"/>
              </a:xfrm>
              <a:blipFill>
                <a:blip r:embed="rId3"/>
                <a:stretch>
                  <a:fillRect l="-589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5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E0BB4-2B65-327B-4469-8B955853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150AFA-1053-A6BB-5CD0-ED3CB2AA04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766218"/>
                <a:ext cx="10515600" cy="1325563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Any ZK-PCP with query complexity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 is only query-reusable for at most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sz="32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>
                        <a:lumMod val="50000"/>
                      </a:schemeClr>
                    </a:solidFill>
                  </a:rPr>
                  <a:t> epochs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150AFA-1053-A6BB-5CD0-ED3CB2AA0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766218"/>
                <a:ext cx="10515600" cy="1325563"/>
              </a:xfrm>
              <a:blipFill>
                <a:blip r:embed="rId2"/>
                <a:stretch>
                  <a:fillRect l="-724" r="-132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E4B1D8-20CC-0862-57E4-DBF9211D562B}"/>
                  </a:ext>
                </a:extLst>
              </p:cNvPr>
              <p:cNvSpPr txBox="1"/>
              <p:nvPr/>
            </p:nvSpPr>
            <p:spPr>
              <a:xfrm>
                <a:off x="2274056" y="4292600"/>
                <a:ext cx="7643887" cy="39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 construct an adversary that learns the entire query set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rad>
                    <m:r>
                      <a:rPr lang="en-US" sz="1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epochs!</a:t>
                </a: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E4B1D8-20CC-0862-57E4-DBF9211D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056" y="4292600"/>
                <a:ext cx="7643887" cy="390363"/>
              </a:xfrm>
              <a:prstGeom prst="rect">
                <a:avLst/>
              </a:prstGeom>
              <a:blipFill>
                <a:blip r:embed="rId3"/>
                <a:stretch>
                  <a:fillRect l="-664" t="-3125" r="-664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D678-D9D4-5093-0AAE-8CFD4155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Warmup: Learn a coordinate in the reused query 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864D4-EB36-EBFB-9D63-B4D529597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84" y="1815632"/>
            <a:ext cx="1090096" cy="138669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1E6DD45-DCB0-B1D0-E7B5-F458EA42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5755" y="1815632"/>
            <a:ext cx="1127227" cy="134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09C3A1-2EFA-D391-9876-17315DFF050C}"/>
                  </a:ext>
                </a:extLst>
              </p:cNvPr>
              <p:cNvSpPr/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09C3A1-2EFA-D391-9876-17315DFF0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  <a:blipFill>
                <a:blip r:embed="rId4"/>
                <a:stretch>
                  <a:fillRect l="-971" t="-9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8ADAC1-47BF-2C6F-C8EF-F5E7035F6F91}"/>
                  </a:ext>
                </a:extLst>
              </p:cNvPr>
              <p:cNvSpPr/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8ADAC1-47BF-2C6F-C8EF-F5E7035F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  <a:blipFill>
                <a:blip r:embed="rId5"/>
                <a:stretch>
                  <a:fillRect l="-241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B5E8B0-853C-C326-4CE1-85A3CBC46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17110"/>
              </p:ext>
            </p:extLst>
          </p:nvPr>
        </p:nvGraphicFramePr>
        <p:xfrm>
          <a:off x="3287611" y="2441839"/>
          <a:ext cx="47879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89">
                  <a:extLst>
                    <a:ext uri="{9D8B030D-6E8A-4147-A177-3AD203B41FA5}">
                      <a16:colId xmlns:a16="http://schemas.microsoft.com/office/drawing/2014/main" val="1772957386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574598107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308132941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348037474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222634960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032007334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76031452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091485967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772812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075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40A10-3C87-14CF-C090-4607CB7FAE47}"/>
                  </a:ext>
                </a:extLst>
              </p:cNvPr>
              <p:cNvSpPr txBox="1"/>
              <p:nvPr/>
            </p:nvSpPr>
            <p:spPr>
              <a:xfrm>
                <a:off x="0" y="244005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40A10-3C87-14CF-C090-4607CB7F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0053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114E6-A0E2-99E0-12E8-52FC098C2BE5}"/>
                  </a:ext>
                </a:extLst>
              </p:cNvPr>
              <p:cNvSpPr txBox="1"/>
              <p:nvPr/>
            </p:nvSpPr>
            <p:spPr>
              <a:xfrm>
                <a:off x="863527" y="3244334"/>
                <a:ext cx="1235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114E6-A0E2-99E0-12E8-52FC098C2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7" y="3244334"/>
                <a:ext cx="1235210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37D5B3-08BA-0C9E-F42F-529121210AEB}"/>
                  </a:ext>
                </a:extLst>
              </p:cNvPr>
              <p:cNvSpPr txBox="1"/>
              <p:nvPr/>
            </p:nvSpPr>
            <p:spPr>
              <a:xfrm>
                <a:off x="9746662" y="3636249"/>
                <a:ext cx="107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|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37D5B3-08BA-0C9E-F42F-529121210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662" y="3636249"/>
                <a:ext cx="107632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E9BC64-6E44-9798-2E51-CF23CB1073D5}"/>
                  </a:ext>
                </a:extLst>
              </p:cNvPr>
              <p:cNvSpPr txBox="1"/>
              <p:nvPr/>
            </p:nvSpPr>
            <p:spPr>
              <a:xfrm>
                <a:off x="9643621" y="3286134"/>
                <a:ext cx="1713611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Lucida Calligraphy" panose="03010101010101010101" pitchFamily="66" charset="77"/>
                  </a:rPr>
                  <a:t>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E9BC64-6E44-9798-2E51-CF23CB10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621" y="3286134"/>
                <a:ext cx="1713611" cy="369332"/>
              </a:xfrm>
              <a:prstGeom prst="rect">
                <a:avLst/>
              </a:prstGeom>
              <a:blipFill>
                <a:blip r:embed="rId9"/>
                <a:stretch>
                  <a:fillRect l="-2941" t="-10000" r="-2206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E348D0-CB53-5543-B42F-225704A3A086}"/>
                  </a:ext>
                </a:extLst>
              </p:cNvPr>
              <p:cNvSpPr txBox="1"/>
              <p:nvPr/>
            </p:nvSpPr>
            <p:spPr>
              <a:xfrm>
                <a:off x="1445622" y="4955817"/>
                <a:ext cx="8839200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u="sng" dirty="0"/>
                  <a:t>A hybrid attack</a:t>
                </a:r>
                <a:r>
                  <a:rPr lang="en-US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for which verifier rejects </a:t>
                </a:r>
                <a:r>
                  <a:rPr lang="en-US" b="1" dirty="0"/>
                  <a:t>all zero string</a:t>
                </a:r>
                <a:r>
                  <a:rPr lang="en-US" dirty="0"/>
                  <a:t> as proof with high probability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Progressively replace each coordinate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0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Output the first coordinate for which verifier’s decision changes from accept to reject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E348D0-CB53-5543-B42F-225704A3A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22" y="4955817"/>
                <a:ext cx="8839200" cy="1200329"/>
              </a:xfrm>
              <a:prstGeom prst="rect">
                <a:avLst/>
              </a:prstGeom>
              <a:blipFill>
                <a:blip r:embed="rId10"/>
                <a:stretch>
                  <a:fillRect l="-573" t="-1031" r="-287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Up Arrow 18">
            <a:extLst>
              <a:ext uri="{FF2B5EF4-FFF2-40B4-BE49-F238E27FC236}">
                <a16:creationId xmlns:a16="http://schemas.microsoft.com/office/drawing/2014/main" id="{6A1175D4-9AA5-CB9E-4B6D-B7D558E5BB22}"/>
              </a:ext>
            </a:extLst>
          </p:cNvPr>
          <p:cNvSpPr/>
          <p:nvPr/>
        </p:nvSpPr>
        <p:spPr>
          <a:xfrm>
            <a:off x="4038320" y="2883958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FC024285-1A02-EED0-24F8-D5BF70C3A024}"/>
              </a:ext>
            </a:extLst>
          </p:cNvPr>
          <p:cNvSpPr/>
          <p:nvPr/>
        </p:nvSpPr>
        <p:spPr>
          <a:xfrm>
            <a:off x="5145730" y="2877256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4C3B0F07-6674-6989-63B2-318FD4F2F3F3}"/>
              </a:ext>
            </a:extLst>
          </p:cNvPr>
          <p:cNvSpPr/>
          <p:nvPr/>
        </p:nvSpPr>
        <p:spPr>
          <a:xfrm>
            <a:off x="5625935" y="2877255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9B0F6362-5E79-7E33-4F42-78CB4F3C2C04}"/>
              </a:ext>
            </a:extLst>
          </p:cNvPr>
          <p:cNvSpPr/>
          <p:nvPr/>
        </p:nvSpPr>
        <p:spPr>
          <a:xfrm>
            <a:off x="7229016" y="2880998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88B7B04-F8F5-35F5-9251-9C70E9758535}"/>
                  </a:ext>
                </a:extLst>
              </p:cNvPr>
              <p:cNvSpPr/>
              <p:nvPr/>
            </p:nvSpPr>
            <p:spPr>
              <a:xfrm>
                <a:off x="2909471" y="3803418"/>
                <a:ext cx="5544180" cy="369333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Cannot be repeated to learn random coordinates in ￼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!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88B7B04-F8F5-35F5-9251-9C70E9758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1" y="3803418"/>
                <a:ext cx="5544180" cy="369333"/>
              </a:xfrm>
              <a:prstGeom prst="roundRect">
                <a:avLst/>
              </a:prstGeom>
              <a:blipFill>
                <a:blip r:embed="rId11"/>
                <a:stretch>
                  <a:fillRect l="-228" t="-6452" r="-113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5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DAC2-DCBC-9EB6-C623-BA234E2B6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Blueprint of Stronger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F73D9-17DE-4AD5-C3BD-70BBE233C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Residual PCP </a:t>
                </a:r>
                <a:r>
                  <a:rPr lang="en-US" dirty="0"/>
                  <a:t>conditioned on Prover’s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View</a:t>
                </a:r>
              </a:p>
              <a:p>
                <a:r>
                  <a:rPr lang="en-US" dirty="0"/>
                  <a:t>If Residual PCP has high soundness error: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verifier ￼ accepts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Else: use a hybrid attack to learns a previously unknown coordinate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￼ </a:t>
                </a:r>
              </a:p>
              <a:p>
                <a:r>
                  <a:rPr lang="en-US" dirty="0"/>
                  <a:t>Update </a:t>
                </a: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View</a:t>
                </a:r>
                <a:r>
                  <a:rPr lang="en-US" dirty="0"/>
                  <a:t> and go to step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F73D9-17DE-4AD5-C3BD-70BBE233C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2802CA9-99F5-1B14-45B9-9657B233D63E}"/>
              </a:ext>
            </a:extLst>
          </p:cNvPr>
          <p:cNvSpPr/>
          <p:nvPr/>
        </p:nvSpPr>
        <p:spPr>
          <a:xfrm>
            <a:off x="4980159" y="1162446"/>
            <a:ext cx="6261100" cy="422275"/>
          </a:xfrm>
          <a:prstGeom prst="wedgeRectCallout">
            <a:avLst>
              <a:gd name="adj1" fmla="val 19835"/>
              <a:gd name="adj2" fmla="val 10557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The instances queried by prover along with Verifier’s output</a:t>
            </a:r>
          </a:p>
        </p:txBody>
      </p:sp>
    </p:spTree>
    <p:extLst>
      <p:ext uri="{BB962C8B-B14F-4D97-AF65-F5344CB8AC3E}">
        <p14:creationId xmlns:p14="http://schemas.microsoft.com/office/powerpoint/2010/main" val="73826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719E-4782-41B0-F30B-2DE01865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F538356-E800-6073-CFDA-7579B26A8340}"/>
              </a:ext>
            </a:extLst>
          </p:cNvPr>
          <p:cNvSpPr/>
          <p:nvPr/>
        </p:nvSpPr>
        <p:spPr>
          <a:xfrm>
            <a:off x="3088954" y="1191339"/>
            <a:ext cx="6014091" cy="6342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Non-interactive Zero Knowledge (NIZK) with designated verifier using watchlist [KMO89, IKOS07,CDG+17,…]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13A62-F964-9FD3-587A-327789E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71" y="3655674"/>
            <a:ext cx="1090096" cy="138669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88DE2C3-7746-3F47-5BAB-8FDE8C378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45436" y="3676124"/>
            <a:ext cx="1127227" cy="1341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95438-CD7D-4718-1F5F-A08132AD386E}"/>
              </a:ext>
            </a:extLst>
          </p:cNvPr>
          <p:cNvSpPr txBox="1"/>
          <p:nvPr/>
        </p:nvSpPr>
        <p:spPr>
          <a:xfrm>
            <a:off x="1276890" y="5042368"/>
            <a:ext cx="8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DFD2DD-ED98-124E-3013-89FCC9C48AAF}"/>
              </a:ext>
            </a:extLst>
          </p:cNvPr>
          <p:cNvSpPr txBox="1"/>
          <p:nvPr/>
        </p:nvSpPr>
        <p:spPr>
          <a:xfrm>
            <a:off x="10024661" y="5042368"/>
            <a:ext cx="142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F13FBEF6-6636-A0F9-335C-7F9483211836}"/>
              </a:ext>
            </a:extLst>
          </p:cNvPr>
          <p:cNvSpPr/>
          <p:nvPr/>
        </p:nvSpPr>
        <p:spPr>
          <a:xfrm>
            <a:off x="5573697" y="2258006"/>
            <a:ext cx="1044605" cy="75895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A2D-D992-F8BE-D65B-C2A6E93AB0DD}"/>
              </a:ext>
            </a:extLst>
          </p:cNvPr>
          <p:cNvSpPr txBox="1"/>
          <p:nvPr/>
        </p:nvSpPr>
        <p:spPr>
          <a:xfrm>
            <a:off x="5776039" y="301696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Setup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2A918D-1135-B2A1-E5F3-6262EF4F4562}"/>
              </a:ext>
            </a:extLst>
          </p:cNvPr>
          <p:cNvCxnSpPr>
            <a:cxnSpLocks/>
          </p:cNvCxnSpPr>
          <p:nvPr/>
        </p:nvCxnSpPr>
        <p:spPr>
          <a:xfrm flipH="1">
            <a:off x="2443509" y="2814221"/>
            <a:ext cx="2998503" cy="115409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A758D8-F4AB-2C84-BF82-57117ED5B957}"/>
              </a:ext>
            </a:extLst>
          </p:cNvPr>
          <p:cNvCxnSpPr>
            <a:cxnSpLocks/>
          </p:cNvCxnSpPr>
          <p:nvPr/>
        </p:nvCxnSpPr>
        <p:spPr>
          <a:xfrm flipH="1" flipV="1">
            <a:off x="6746933" y="2814221"/>
            <a:ext cx="2998503" cy="115409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B26990-1AA8-520C-0728-0E19AB4588B0}"/>
              </a:ext>
            </a:extLst>
          </p:cNvPr>
          <p:cNvCxnSpPr>
            <a:cxnSpLocks/>
          </p:cNvCxnSpPr>
          <p:nvPr/>
        </p:nvCxnSpPr>
        <p:spPr>
          <a:xfrm>
            <a:off x="3052892" y="4792016"/>
            <a:ext cx="6086211" cy="204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B5AAD6-62AE-20C5-39A5-A4A41DD91B8E}"/>
                  </a:ext>
                </a:extLst>
              </p:cNvPr>
              <p:cNvSpPr txBox="1"/>
              <p:nvPr/>
            </p:nvSpPr>
            <p:spPr>
              <a:xfrm>
                <a:off x="5361404" y="4422684"/>
                <a:ext cx="1469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B5AAD6-62AE-20C5-39A5-A4A41DD9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04" y="4422684"/>
                <a:ext cx="1469185" cy="369332"/>
              </a:xfrm>
              <a:prstGeom prst="rect">
                <a:avLst/>
              </a:prstGeom>
              <a:blipFill>
                <a:blip r:embed="rId6"/>
                <a:stretch>
                  <a:fillRect l="-254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E2344-4960-6DB6-0AE4-D363F8B92A5C}"/>
                  </a:ext>
                </a:extLst>
              </p:cNvPr>
              <p:cNvSpPr txBox="1"/>
              <p:nvPr/>
            </p:nvSpPr>
            <p:spPr>
              <a:xfrm>
                <a:off x="5361404" y="4868001"/>
                <a:ext cx="1344966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4E2344-4960-6DB6-0AE4-D363F8B9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04" y="4868001"/>
                <a:ext cx="1344966" cy="396519"/>
              </a:xfrm>
              <a:prstGeom prst="rect">
                <a:avLst/>
              </a:prstGeom>
              <a:blipFill>
                <a:blip r:embed="rId7"/>
                <a:stretch>
                  <a:fillRect l="-935" t="-3125" r="-373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2474B8-DFDA-73A3-3CE1-9990B4B2BD61}"/>
                  </a:ext>
                </a:extLst>
              </p:cNvPr>
              <p:cNvSpPr txBox="1"/>
              <p:nvPr/>
            </p:nvSpPr>
            <p:spPr>
              <a:xfrm>
                <a:off x="1041285" y="56461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2474B8-DFDA-73A3-3CE1-9990B4B2B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85" y="5646198"/>
                <a:ext cx="1235210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8C5EB6-089F-BC8A-B20B-F9631871E1BB}"/>
                  </a:ext>
                </a:extLst>
              </p:cNvPr>
              <p:cNvSpPr/>
              <p:nvPr/>
            </p:nvSpPr>
            <p:spPr>
              <a:xfrm>
                <a:off x="990630" y="2972243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58C5EB6-089F-BC8A-B20B-F9631871E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30" y="2972243"/>
                <a:ext cx="1285865" cy="628198"/>
              </a:xfrm>
              <a:prstGeom prst="rect">
                <a:avLst/>
              </a:prstGeom>
              <a:blipFill>
                <a:blip r:embed="rId9"/>
                <a:stretch>
                  <a:fillRect l="-971" t="-961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719AEB-D519-CA9E-68D0-AD14696B0C8B}"/>
                  </a:ext>
                </a:extLst>
              </p:cNvPr>
              <p:cNvSpPr/>
              <p:nvPr/>
            </p:nvSpPr>
            <p:spPr>
              <a:xfrm>
                <a:off x="9795116" y="2987315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719AEB-D519-CA9E-68D0-AD14696B0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16" y="2987315"/>
                <a:ext cx="1027866" cy="613126"/>
              </a:xfrm>
              <a:prstGeom prst="rect">
                <a:avLst/>
              </a:prstGeom>
              <a:blipFill>
                <a:blip r:embed="rId10"/>
                <a:stretch>
                  <a:fillRect l="-120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5706DB-F95F-47EC-67D4-4DEDC71E1B91}"/>
                  </a:ext>
                </a:extLst>
              </p:cNvPr>
              <p:cNvSpPr txBox="1"/>
              <p:nvPr/>
            </p:nvSpPr>
            <p:spPr>
              <a:xfrm>
                <a:off x="9795116" y="5581670"/>
                <a:ext cx="107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|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45706DB-F95F-47EC-67D4-4DEDC71E1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16" y="5581670"/>
                <a:ext cx="107632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AEF664-567E-2D61-82E5-E719B62AAE99}"/>
                  </a:ext>
                </a:extLst>
              </p:cNvPr>
              <p:cNvSpPr txBox="1"/>
              <p:nvPr/>
            </p:nvSpPr>
            <p:spPr>
              <a:xfrm>
                <a:off x="3052892" y="5605824"/>
                <a:ext cx="6282125" cy="110164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Proof System (</a:t>
                </a:r>
                <a14:m>
                  <m:oMath xmlns:m="http://schemas.openxmlformats.org/officeDocument/2006/math">
                    <m:r>
                      <a:rPr lang="en-US" sz="1600" i="1" u="sng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u="sng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u="sng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u="sng" dirty="0">
                    <a:solidFill>
                      <a:schemeClr val="bg1"/>
                    </a:solidFill>
                  </a:rPr>
                  <a:t>) has the following properties</a:t>
                </a:r>
                <a:r>
                  <a:rPr lang="en-US" sz="1600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Correctness</a:t>
                </a:r>
                <a:r>
                  <a:rPr lang="en-US" sz="16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accepts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Soundness</a:t>
                </a:r>
                <a:r>
                  <a:rPr lang="en-US" sz="16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rejects any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with overwhelming probability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Zero-Knowledge</a:t>
                </a:r>
                <a:r>
                  <a:rPr lang="en-US" sz="16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𝑆𝑖𝑚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such that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|</m:t>
                    </m:r>
                    <m:r>
                      <a:rPr lang="en-US" sz="1600" i="1" baseline="-25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𝑆𝑖𝑚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AEF664-567E-2D61-82E5-E719B62AA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92" y="5605824"/>
                <a:ext cx="6282125" cy="1101648"/>
              </a:xfrm>
              <a:prstGeom prst="rect">
                <a:avLst/>
              </a:prstGeom>
              <a:blipFill>
                <a:blip r:embed="rId12"/>
                <a:stretch>
                  <a:fillRect l="-403" t="-113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Callout 37">
            <a:extLst>
              <a:ext uri="{FF2B5EF4-FFF2-40B4-BE49-F238E27FC236}">
                <a16:creationId xmlns:a16="http://schemas.microsoft.com/office/drawing/2014/main" id="{3B168497-65CB-3802-3096-5CC48A4B680E}"/>
              </a:ext>
            </a:extLst>
          </p:cNvPr>
          <p:cNvSpPr/>
          <p:nvPr/>
        </p:nvSpPr>
        <p:spPr>
          <a:xfrm>
            <a:off x="7961620" y="1890218"/>
            <a:ext cx="1413459" cy="61264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Watchlist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8A09ABE-5D08-6BE5-005A-0B7FD99F8616}"/>
              </a:ext>
            </a:extLst>
          </p:cNvPr>
          <p:cNvSpPr/>
          <p:nvPr/>
        </p:nvSpPr>
        <p:spPr>
          <a:xfrm>
            <a:off x="9436831" y="1776431"/>
            <a:ext cx="2240618" cy="8502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Can the verifier </a:t>
            </a:r>
            <a:r>
              <a:rPr lang="en-US" sz="1400" b="1" dirty="0">
                <a:solidFill>
                  <a:srgbClr val="C00000"/>
                </a:solidFill>
              </a:rPr>
              <a:t>reuse</a:t>
            </a:r>
            <a:r>
              <a:rPr lang="en-US" sz="1400" dirty="0">
                <a:solidFill>
                  <a:schemeClr val="tx1"/>
                </a:solidFill>
              </a:rPr>
              <a:t> the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watchlist</a:t>
            </a:r>
            <a:r>
              <a:rPr lang="en-US" sz="1400" dirty="0">
                <a:solidFill>
                  <a:schemeClr val="tx1"/>
                </a:solidFill>
              </a:rPr>
              <a:t> across multiple input instances?</a:t>
            </a:r>
          </a:p>
        </p:txBody>
      </p:sp>
      <p:pic>
        <p:nvPicPr>
          <p:cNvPr id="12" name="Picture 11" descr="A black and white rectangular object with dots&#10;&#10;AI-generated content may be incorrect.">
            <a:extLst>
              <a:ext uri="{FF2B5EF4-FFF2-40B4-BE49-F238E27FC236}">
                <a16:creationId xmlns:a16="http://schemas.microsoft.com/office/drawing/2014/main" id="{363DA1DD-9864-DEA8-142C-8F8BB69B85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316049">
            <a:off x="2587295" y="2836278"/>
            <a:ext cx="2705100" cy="495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408040-1534-C616-C944-F9B8A59E67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78430">
            <a:off x="7271892" y="2921361"/>
            <a:ext cx="2030783" cy="44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0822D-D898-9D36-79F6-753527D60BCB}"/>
                  </a:ext>
                </a:extLst>
              </p:cNvPr>
              <p:cNvSpPr txBox="1"/>
              <p:nvPr/>
            </p:nvSpPr>
            <p:spPr>
              <a:xfrm rot="1170677">
                <a:off x="7601254" y="2549603"/>
                <a:ext cx="169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={2,7,18,22,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0822D-D898-9D36-79F6-753527D60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70677">
                <a:off x="7601254" y="2549603"/>
                <a:ext cx="1699183" cy="369332"/>
              </a:xfrm>
              <a:prstGeom prst="rect">
                <a:avLst/>
              </a:prstGeom>
              <a:blipFill>
                <a:blip r:embed="rId15"/>
                <a:stretch>
                  <a:fillRect r="-292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5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/>
      <p:bldP spid="29" grpId="0"/>
      <p:bldP spid="30" grpId="0"/>
      <p:bldP spid="31" grpId="0"/>
      <p:bldP spid="33" grpId="0" animBg="1"/>
      <p:bldP spid="34" grpId="0" animBg="1"/>
      <p:bldP spid="35" grpId="0"/>
      <p:bldP spid="37" grpId="0" animBg="1"/>
      <p:bldP spid="38" grpId="0" animBg="1"/>
      <p:bldP spid="39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0D-EAB3-CC7F-D4AC-9A832F96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Residual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C453A-A5F2-41D3-E277-AB1E3C6B1DFD}"/>
                  </a:ext>
                </a:extLst>
              </p:cNvPr>
              <p:cNvSpPr txBox="1"/>
              <p:nvPr/>
            </p:nvSpPr>
            <p:spPr>
              <a:xfrm>
                <a:off x="984250" y="1634491"/>
                <a:ext cx="10223500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effectLst/>
                    <a:latin typeface="Helvetica Neue" panose="02000503000000020004" pitchFamily="2" charset="0"/>
                  </a:rPr>
                  <a:t>Suppose the prover learns the query reusing verifier’s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Helvetica Neue" panose="02000503000000020004" pitchFamily="2" charset="0"/>
                  </a:rPr>
                  <a:t> for instances 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Helvetica Neue" panose="02000503000000020004" pitchFamily="2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effectLst/>
                    <a:latin typeface="Helvetica Neue" panose="02000503000000020004" pitchFamily="2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 ∈[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effectLst/>
                    <a:latin typeface="Helvetica Neue" panose="02000503000000020004" pitchFamily="2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1C453A-A5F2-41D3-E277-AB1E3C6B1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50" y="1634491"/>
                <a:ext cx="10223500" cy="380810"/>
              </a:xfrm>
              <a:prstGeom prst="rect">
                <a:avLst/>
              </a:prstGeom>
              <a:blipFill>
                <a:blip r:embed="rId2"/>
                <a:stretch>
                  <a:fillRect l="-496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9DDB232-B04D-D9D1-33B7-6DC6AA31CBAB}"/>
              </a:ext>
            </a:extLst>
          </p:cNvPr>
          <p:cNvSpPr/>
          <p:nvPr/>
        </p:nvSpPr>
        <p:spPr>
          <a:xfrm>
            <a:off x="7061200" y="1108343"/>
            <a:ext cx="1574800" cy="380811"/>
          </a:xfrm>
          <a:prstGeom prst="wedgeRectCallout">
            <a:avLst>
              <a:gd name="adj1" fmla="val -20833"/>
              <a:gd name="adj2" fmla="val 92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Prover’s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9ECA-0E12-7D4D-58E9-C6281508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84" y="3007116"/>
            <a:ext cx="1090096" cy="1386694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F1857C2-E936-738E-9BF2-4783E3AB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755" y="3007116"/>
            <a:ext cx="1127227" cy="134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0625AA-A191-8B92-42B8-0D1B7F2B5A51}"/>
                  </a:ext>
                </a:extLst>
              </p:cNvPr>
              <p:cNvSpPr/>
              <p:nvPr/>
            </p:nvSpPr>
            <p:spPr>
              <a:xfrm>
                <a:off x="838200" y="2305974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C0625AA-A191-8B92-42B8-0D1B7F2B5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05974"/>
                <a:ext cx="1285865" cy="628198"/>
              </a:xfrm>
              <a:prstGeom prst="rect">
                <a:avLst/>
              </a:prstGeom>
              <a:blipFill>
                <a:blip r:embed="rId5"/>
                <a:stretch>
                  <a:fillRect l="-971" t="-769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F7AB3B-A6C0-757E-A604-006D371FD7DE}"/>
                  </a:ext>
                </a:extLst>
              </p:cNvPr>
              <p:cNvSpPr/>
              <p:nvPr/>
            </p:nvSpPr>
            <p:spPr>
              <a:xfrm>
                <a:off x="9745436" y="2313724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F7AB3B-A6C0-757E-A604-006D371FD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436" y="2313724"/>
                <a:ext cx="1027866" cy="613126"/>
              </a:xfrm>
              <a:prstGeom prst="rect">
                <a:avLst/>
              </a:prstGeom>
              <a:blipFill>
                <a:blip r:embed="rId6"/>
                <a:stretch>
                  <a:fillRect l="-241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2557DC-CC69-015D-12C4-B5484F70E70B}"/>
                  </a:ext>
                </a:extLst>
              </p:cNvPr>
              <p:cNvSpPr txBox="1"/>
              <p:nvPr/>
            </p:nvSpPr>
            <p:spPr>
              <a:xfrm>
                <a:off x="5424327" y="2822450"/>
                <a:ext cx="1235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2557DC-CC69-015D-12C4-B5484F70E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27" y="2822450"/>
                <a:ext cx="1235210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53B15C-8180-47B3-5239-3D4835B59E22}"/>
                  </a:ext>
                </a:extLst>
              </p:cNvPr>
              <p:cNvSpPr txBox="1"/>
              <p:nvPr/>
            </p:nvSpPr>
            <p:spPr>
              <a:xfrm>
                <a:off x="9746662" y="4827733"/>
                <a:ext cx="107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|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53B15C-8180-47B3-5239-3D4835B5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662" y="4827733"/>
                <a:ext cx="1076320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A8E86-0D2E-628E-79F9-B1B90499C559}"/>
                  </a:ext>
                </a:extLst>
              </p:cNvPr>
              <p:cNvSpPr txBox="1"/>
              <p:nvPr/>
            </p:nvSpPr>
            <p:spPr>
              <a:xfrm>
                <a:off x="9643621" y="4477618"/>
                <a:ext cx="2032479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Lucida Calligraphy" panose="03010101010101010101" pitchFamily="66" charset="77"/>
                  </a:rPr>
                  <a:t>D</a:t>
                </a:r>
                <a:r>
                  <a:rPr lang="en-US" baseline="-25000" dirty="0"/>
                  <a:t>View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A8E86-0D2E-628E-79F9-B1B90499C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621" y="4477618"/>
                <a:ext cx="2032479" cy="369332"/>
              </a:xfrm>
              <a:prstGeom prst="rect">
                <a:avLst/>
              </a:prstGeom>
              <a:blipFill>
                <a:blip r:embed="rId9"/>
                <a:stretch>
                  <a:fillRect l="-2484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219F14A4-8025-4CCC-9812-BE9993ABB348}"/>
              </a:ext>
            </a:extLst>
          </p:cNvPr>
          <p:cNvSpPr/>
          <p:nvPr/>
        </p:nvSpPr>
        <p:spPr>
          <a:xfrm>
            <a:off x="3378200" y="3191782"/>
            <a:ext cx="5435600" cy="13191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16E18A4-D9BD-A73E-9D43-C73D8D4F4084}"/>
                  </a:ext>
                </a:extLst>
              </p:cNvPr>
              <p:cNvSpPr/>
              <p:nvPr/>
            </p:nvSpPr>
            <p:spPr>
              <a:xfrm>
                <a:off x="5424327" y="4662284"/>
                <a:ext cx="3837029" cy="725642"/>
              </a:xfrm>
              <a:prstGeom prst="wedgeRoundRectCallout">
                <a:avLst>
                  <a:gd name="adj1" fmla="val 61679"/>
                  <a:gd name="adj2" fmla="val -5041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Lucida Calligraphy" panose="03010101010101010101" pitchFamily="66" charset="77"/>
                  </a:rPr>
                  <a:t>D </a:t>
                </a:r>
                <a:r>
                  <a:rPr lang="en-US" i="0" dirty="0">
                    <a:latin typeface="+mj-lt"/>
                  </a:rPr>
                  <a:t>subject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Helvetica Neue" panose="02000503000000020004" pitchFamily="2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</a:rPr>
                  <a:t>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for all</a:t>
                </a:r>
                <a:r>
                  <a:rPr lang="en-US" dirty="0">
                    <a:effectLst/>
                    <a:latin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 ∈[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effectLst/>
                    <a:latin typeface="Helvetica Neue" panose="02000503000000020004" pitchFamily="2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16E18A4-D9BD-A73E-9D43-C73D8D4F4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327" y="4662284"/>
                <a:ext cx="3837029" cy="725642"/>
              </a:xfrm>
              <a:prstGeom prst="wedgeRoundRectCallout">
                <a:avLst>
                  <a:gd name="adj1" fmla="val 61679"/>
                  <a:gd name="adj2" fmla="val -50415"/>
                  <a:gd name="adj3" fmla="val 16667"/>
                </a:avLst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6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6B4F-BBD8-4211-F33A-4F535DCD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12BB-DB8C-3413-3262-BC78D538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77C2FE-84F3-4192-120F-C034A04CBA9A}"/>
                  </a:ext>
                </a:extLst>
              </p:cNvPr>
              <p:cNvSpPr/>
              <p:nvPr/>
            </p:nvSpPr>
            <p:spPr>
              <a:xfrm>
                <a:off x="1085850" y="1832479"/>
                <a:ext cx="10020300" cy="1738312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Check if there exists 𝑥∉𝐿 and a purported proof 𝜋 such that,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err="1">
                    <a:latin typeface="Lucida Calligraphy" panose="03010101010101010101" pitchFamily="66" charset="77"/>
                  </a:rPr>
                  <a:t>D</a:t>
                </a:r>
                <a:r>
                  <a:rPr lang="en-US" baseline="-25000" dirty="0" err="1"/>
                  <a:t>View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en-US" b="0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≥1/3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the set of coordinates learned by the prover so far. Check if there exists 𝑥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𝐿 and a valid proof 𝜋 such that, when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obtained by replacing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with zero bits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Lucida Calligraphy" panose="03010101010101010101" pitchFamily="66" charset="77"/>
                  </a:rPr>
                  <a:t>D</a:t>
                </a:r>
                <a:r>
                  <a:rPr lang="en-US" baseline="-25000" dirty="0"/>
                  <a:t>view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b="0" i="1" baseline="-2500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≥1/3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77C2FE-84F3-4192-120F-C034A04CB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832479"/>
                <a:ext cx="10020300" cy="1738312"/>
              </a:xfrm>
              <a:prstGeom prst="rect">
                <a:avLst/>
              </a:prstGeom>
              <a:blipFill>
                <a:blip r:embed="rId2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96CB66DA-FE08-3D1A-2D07-A4187EC048F5}"/>
                  </a:ext>
                </a:extLst>
              </p:cNvPr>
              <p:cNvSpPr/>
              <p:nvPr/>
            </p:nvSpPr>
            <p:spPr>
              <a:xfrm>
                <a:off x="4204010" y="1219831"/>
                <a:ext cx="6804101" cy="612648"/>
              </a:xfrm>
              <a:prstGeom prst="wedgeRectCallout">
                <a:avLst>
                  <a:gd name="adj1" fmla="val -21161"/>
                  <a:gd name="adj2" fmla="val 84342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query-reusing verifier accepts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), then attack succeeds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Otherwise, the candidate query set shrinks by 1/3</a:t>
                </a:r>
              </a:p>
            </p:txBody>
          </p:sp>
        </mc:Choice>
        <mc:Fallback xmlns="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96CB66DA-FE08-3D1A-2D07-A4187EC04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10" y="1219831"/>
                <a:ext cx="6804101" cy="612648"/>
              </a:xfrm>
              <a:prstGeom prst="wedgeRectCallout">
                <a:avLst>
                  <a:gd name="adj1" fmla="val -21161"/>
                  <a:gd name="adj2" fmla="val 84342"/>
                </a:avLst>
              </a:prstGeom>
              <a:blipFill>
                <a:blip r:embed="rId3"/>
                <a:stretch>
                  <a:fillRect l="-558" t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E9F8E7D-D34B-1F4C-4DCA-7FC6DB655D57}"/>
                  </a:ext>
                </a:extLst>
              </p:cNvPr>
              <p:cNvSpPr/>
              <p:nvPr/>
            </p:nvSpPr>
            <p:spPr>
              <a:xfrm>
                <a:off x="1291684" y="1825625"/>
                <a:ext cx="8920975" cy="898752"/>
              </a:xfrm>
              <a:prstGeom prst="wedgeRectCallout">
                <a:avLst>
                  <a:gd name="adj1" fmla="val -21036"/>
                  <a:gd name="adj2" fmla="val 68212"/>
                </a:avLst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query-reusing verifier rejects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), use hybrid attack to learn a new coordinate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Otherwise, the candidate query set shrinks by 1/3</a:t>
                </a:r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2E9F8E7D-D34B-1F4C-4DCA-7FC6DB655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84" y="1825625"/>
                <a:ext cx="8920975" cy="898752"/>
              </a:xfrm>
              <a:prstGeom prst="wedgeRectCallout">
                <a:avLst>
                  <a:gd name="adj1" fmla="val -21036"/>
                  <a:gd name="adj2" fmla="val 68212"/>
                </a:avLst>
              </a:prstGeom>
              <a:blipFill>
                <a:blip r:embed="rId4"/>
                <a:stretch>
                  <a:fillRect l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466C07-1325-29C0-B3FA-1A117F2AB165}"/>
                  </a:ext>
                </a:extLst>
              </p:cNvPr>
              <p:cNvSpPr/>
              <p:nvPr/>
            </p:nvSpPr>
            <p:spPr>
              <a:xfrm>
                <a:off x="1085850" y="3847171"/>
                <a:ext cx="10020300" cy="141620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If 1 and 2 do not hold, when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Lucida Calligraphy" panose="03010101010101010101" pitchFamily="66" charset="77"/>
                  </a:rPr>
                  <a:t>D</a:t>
                </a:r>
                <a:r>
                  <a:rPr lang="en-US" baseline="-25000" dirty="0"/>
                  <a:t>view</a:t>
                </a:r>
                <a:r>
                  <a:rPr lang="en-US" dirty="0"/>
                  <a:t>:￼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en-US" b="0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≥2/3 </m:t>
                    </m:r>
                  </m:oMath>
                </a14:m>
                <a:r>
                  <a:rPr lang="en-US" dirty="0"/>
                  <a:t>for all </a:t>
                </a:r>
                <a:r>
                  <a:rPr lang="en-US" dirty="0">
                    <a:solidFill>
                      <a:schemeClr val="bg1"/>
                    </a:solidFill>
                  </a:rPr>
                  <a:t>𝑥∉𝐿</a:t>
                </a:r>
                <a:r>
                  <a:rPr lang="en-US" dirty="0"/>
                  <a:t>￼ and purported proof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b="0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≥2/3 </m:t>
                    </m:r>
                  </m:oMath>
                </a14:m>
                <a:r>
                  <a:rPr lang="en-US" dirty="0"/>
                  <a:t>for all </a:t>
                </a:r>
                <a:r>
                  <a:rPr lang="en-US" dirty="0">
                    <a:solidFill>
                      <a:schemeClr val="bg1"/>
                    </a:solidFill>
                  </a:rPr>
                  <a:t>𝑥</a:t>
                </a:r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𝐿</a:t>
                </a:r>
                <a:r>
                  <a:rPr lang="en-US" dirty="0"/>
                  <a:t>￼ and modified proof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(as described above)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466C07-1325-29C0-B3FA-1A117F2AB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847171"/>
                <a:ext cx="10020300" cy="1416205"/>
              </a:xfrm>
              <a:prstGeom prst="rect">
                <a:avLst/>
              </a:prstGeom>
              <a:blipFill>
                <a:blip r:embed="rId5"/>
                <a:stretch>
                  <a:fillRect l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E55D1DF-1323-8001-B259-15779C517706}"/>
                  </a:ext>
                </a:extLst>
              </p:cNvPr>
              <p:cNvSpPr/>
              <p:nvPr/>
            </p:nvSpPr>
            <p:spPr>
              <a:xfrm>
                <a:off x="2884449" y="3562793"/>
                <a:ext cx="6423102" cy="77241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Contradicts statistical ZK unless </a:t>
                </a:r>
                <a:r>
                  <a:rPr lang="en-US" sz="1600" dirty="0" err="1"/>
                  <a:t>coNP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600" dirty="0"/>
                  <a:t> NP/Poly</a:t>
                </a:r>
              </a:p>
              <a:p>
                <a:pPr algn="ctr"/>
                <a:endParaRPr lang="en-US" sz="1600" dirty="0"/>
              </a:p>
              <a:p>
                <a:pPr algn="r"/>
                <a:r>
                  <a:rPr lang="en-US" sz="1600" dirty="0"/>
                  <a:t>Arguments similar to [For87]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E55D1DF-1323-8001-B259-15779C517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49" y="3562793"/>
                <a:ext cx="6423102" cy="772410"/>
              </a:xfrm>
              <a:prstGeom prst="roundRect">
                <a:avLst/>
              </a:prstGeom>
              <a:blipFill>
                <a:blip r:embed="rId6"/>
                <a:stretch>
                  <a:fillRect t="-4688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A9894-8665-DBAB-7FB5-C36883DF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539D-423C-41CA-9D86-C46A7806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Assuming Learning With Errors (LWE), there exists a fully-query reusable computational ZK-PCP proof (or statistical ZK-PCP Argument)</a:t>
            </a:r>
          </a:p>
        </p:txBody>
      </p:sp>
    </p:spTree>
    <p:extLst>
      <p:ext uri="{BB962C8B-B14F-4D97-AF65-F5344CB8AC3E}">
        <p14:creationId xmlns:p14="http://schemas.microsoft.com/office/powerpoint/2010/main" val="179736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5816-323B-CA9E-CA5D-63323FB38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/>
          <a:lstStyle/>
          <a:p>
            <a:r>
              <a:rPr lang="en-US" dirty="0"/>
              <a:t>We obtain Full Query Reusable </a:t>
            </a:r>
            <a:r>
              <a:rPr lang="en-US" sz="2800" dirty="0"/>
              <a:t>ZK-PCP by </a:t>
            </a:r>
            <a:r>
              <a:rPr lang="en-US" dirty="0"/>
              <a:t>combining </a:t>
            </a:r>
          </a:p>
          <a:p>
            <a:pPr lvl="1"/>
            <a:r>
              <a:rPr lang="en-US" dirty="0"/>
              <a:t>NIZK proofs/arguments in the CRS model</a:t>
            </a:r>
          </a:p>
          <a:p>
            <a:pPr lvl="1"/>
            <a:r>
              <a:rPr lang="en-US" sz="2400" dirty="0"/>
              <a:t>NISC/OT </a:t>
            </a:r>
          </a:p>
          <a:p>
            <a:r>
              <a:rPr lang="en-US" dirty="0"/>
              <a:t>Waters [Wat24] constructed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computational NIZK proof / a statistical NIZK argument under LWE</a:t>
            </a:r>
          </a:p>
          <a:p>
            <a:r>
              <a:rPr lang="en-US" dirty="0"/>
              <a:t>Using it to instantiate NIZK in our compiler, we obtain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fully-query reusable computational ZK-PCP proof / statistical ZK-PCP Argument)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706101-28F7-7816-12C6-4CB10FF4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Full Query Reusable </a:t>
            </a:r>
            <a:r>
              <a:rPr lang="en-US" sz="4400" dirty="0"/>
              <a:t>ZK-PCP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0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9E786-3ADE-CB38-FA26-6D9AB112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06AA-105B-0E01-A53B-32FFEFB7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Thank You!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87130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591E-BF6D-9A9F-8742-9BD11F5F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85BF2-43E6-E695-AD97-70C8E53C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[KMO89] </a:t>
            </a:r>
            <a:r>
              <a:rPr lang="en-US" sz="1800" i="1" dirty="0"/>
              <a:t>Joe Kilian, Silvio Micali, and Rafail Ostrovsky. </a:t>
            </a:r>
            <a:r>
              <a:rPr lang="en-US" sz="1800" dirty="0"/>
              <a:t>Minimum resource </a:t>
            </a:r>
            <a:r>
              <a:rPr lang="en-US" sz="1800" dirty="0" err="1"/>
              <a:t>zeroknowledge</a:t>
            </a:r>
            <a:r>
              <a:rPr lang="en-US" sz="1800" dirty="0"/>
              <a:t> proofs (extended abstract). FOCS 1989.</a:t>
            </a:r>
          </a:p>
          <a:p>
            <a:pPr marL="0" indent="0">
              <a:buNone/>
            </a:pPr>
            <a:r>
              <a:rPr lang="en-US" sz="1800" dirty="0"/>
              <a:t>[IKOS07] </a:t>
            </a:r>
            <a:r>
              <a:rPr lang="en-US" sz="1800" i="1" dirty="0"/>
              <a:t>Yuval </a:t>
            </a:r>
            <a:r>
              <a:rPr lang="en-US" sz="1800" i="1" dirty="0" err="1"/>
              <a:t>Ishai</a:t>
            </a:r>
            <a:r>
              <a:rPr lang="en-US" sz="1800" i="1" dirty="0"/>
              <a:t>, Eyal </a:t>
            </a:r>
            <a:r>
              <a:rPr lang="en-US" sz="1800" i="1" dirty="0" err="1"/>
              <a:t>Kushilevitz</a:t>
            </a:r>
            <a:r>
              <a:rPr lang="en-US" sz="1800" i="1" dirty="0"/>
              <a:t>, Rafail Ostrovsky, and Amit Sahai. </a:t>
            </a:r>
            <a:r>
              <a:rPr lang="en-US" sz="1800" dirty="0"/>
              <a:t>Zero knowledge from secure multiparty computation. STOC 2007.</a:t>
            </a:r>
          </a:p>
          <a:p>
            <a:pPr marL="0" indent="0">
              <a:buNone/>
            </a:pPr>
            <a:r>
              <a:rPr lang="en-US" sz="1800" dirty="0"/>
              <a:t>[CDG+17] </a:t>
            </a:r>
            <a:r>
              <a:rPr lang="en-US" sz="1800" i="1" dirty="0"/>
              <a:t>Melissa Chase, David Derler, Steven Goldfeder, Claudio Orlandi, Sebastian Ramacher, Christian </a:t>
            </a:r>
            <a:r>
              <a:rPr lang="en-US" sz="1800" i="1" dirty="0" err="1"/>
              <a:t>Rechberger</a:t>
            </a:r>
            <a:r>
              <a:rPr lang="en-US" sz="1800" i="1" dirty="0"/>
              <a:t>, Daniel </a:t>
            </a:r>
            <a:r>
              <a:rPr lang="en-US" sz="1800" i="1" dirty="0" err="1"/>
              <a:t>Slamanig</a:t>
            </a:r>
            <a:r>
              <a:rPr lang="en-US" sz="1800" i="1" dirty="0"/>
              <a:t>, and Greg </a:t>
            </a:r>
            <a:r>
              <a:rPr lang="en-US" sz="1800" i="1" dirty="0" err="1"/>
              <a:t>Zaverucha</a:t>
            </a:r>
            <a:r>
              <a:rPr lang="en-US" sz="1800" i="1" dirty="0"/>
              <a:t>. </a:t>
            </a:r>
            <a:r>
              <a:rPr lang="en-US" sz="1800" dirty="0"/>
              <a:t>Post-quantum zero-knowledge and signatures from symmetric-key primitives. CCS 2017.</a:t>
            </a:r>
          </a:p>
          <a:p>
            <a:pPr marL="0" indent="0">
              <a:buNone/>
            </a:pPr>
            <a:r>
              <a:rPr lang="en-US" sz="1800" dirty="0"/>
              <a:t>[KPT97] </a:t>
            </a:r>
            <a:r>
              <a:rPr lang="en-US" sz="1800" i="1" dirty="0"/>
              <a:t>Joe Kilian, Erez </a:t>
            </a:r>
            <a:r>
              <a:rPr lang="en-US" sz="1800" i="1" dirty="0" err="1"/>
              <a:t>Petrank</a:t>
            </a:r>
            <a:r>
              <a:rPr lang="en-US" sz="1800" i="1" dirty="0"/>
              <a:t>, and </a:t>
            </a:r>
            <a:r>
              <a:rPr lang="en-US" sz="1800" i="1" dirty="0" err="1"/>
              <a:t>G´abor</a:t>
            </a:r>
            <a:r>
              <a:rPr lang="en-US" sz="1800" i="1" dirty="0"/>
              <a:t> Tardos</a:t>
            </a:r>
            <a:r>
              <a:rPr lang="en-US" sz="1800" dirty="0"/>
              <a:t>. Probabilistically checkable proofs with zero knowledge. STOC 1997.</a:t>
            </a:r>
          </a:p>
          <a:p>
            <a:pPr marL="0" indent="0">
              <a:buNone/>
            </a:pPr>
            <a:r>
              <a:rPr lang="en-US" sz="1800" dirty="0"/>
              <a:t>[CDI+19] </a:t>
            </a:r>
            <a:r>
              <a:rPr lang="en-US" sz="1800" i="1" dirty="0"/>
              <a:t>Melissa Chase, Yevgeniy </a:t>
            </a:r>
            <a:r>
              <a:rPr lang="en-US" sz="1800" i="1" dirty="0" err="1"/>
              <a:t>Dodis</a:t>
            </a:r>
            <a:r>
              <a:rPr lang="en-US" sz="1800" i="1" dirty="0"/>
              <a:t>, Yuval </a:t>
            </a:r>
            <a:r>
              <a:rPr lang="en-US" sz="1800" i="1" dirty="0" err="1"/>
              <a:t>Ishai</a:t>
            </a:r>
            <a:r>
              <a:rPr lang="en-US" sz="1800" i="1" dirty="0"/>
              <a:t>, Daniel </a:t>
            </a:r>
            <a:r>
              <a:rPr lang="en-US" sz="1800" i="1" dirty="0" err="1"/>
              <a:t>Kraschewski</a:t>
            </a:r>
            <a:r>
              <a:rPr lang="en-US" sz="1800" i="1" dirty="0"/>
              <a:t>, Tianren Liu, Rafail Ostrovsky, and Vinod </a:t>
            </a:r>
            <a:r>
              <a:rPr lang="en-US" sz="1800" i="1" dirty="0" err="1"/>
              <a:t>Vaikuntanathan</a:t>
            </a:r>
            <a:r>
              <a:rPr lang="en-US" sz="1800" dirty="0"/>
              <a:t>. Reusable non-interactive secure computation. CRYPTO 2019.</a:t>
            </a:r>
          </a:p>
          <a:p>
            <a:pPr marL="0" indent="0">
              <a:buNone/>
            </a:pPr>
            <a:r>
              <a:rPr lang="en-US" sz="1800" dirty="0"/>
              <a:t>[Wat24] </a:t>
            </a:r>
            <a:r>
              <a:rPr lang="en-US" sz="1800" i="1" dirty="0"/>
              <a:t>Brent Waters</a:t>
            </a:r>
            <a:r>
              <a:rPr lang="en-US" sz="1800" dirty="0"/>
              <a:t>. A new approach for non-interactive zero-knowledge from learning with errors. STOC 2024.</a:t>
            </a:r>
          </a:p>
        </p:txBody>
      </p:sp>
    </p:spTree>
    <p:extLst>
      <p:ext uri="{BB962C8B-B14F-4D97-AF65-F5344CB8AC3E}">
        <p14:creationId xmlns:p14="http://schemas.microsoft.com/office/powerpoint/2010/main" val="259893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E7AC1-49C9-97D5-F38F-D8C0AA38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7BD1-8FD7-E289-2F66-938EB470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83BAA-D91E-854C-1518-F4DB9296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71" y="3655674"/>
            <a:ext cx="1090096" cy="1386694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B259784-D3A1-758C-13D0-60463BDC2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45436" y="3676124"/>
            <a:ext cx="1127227" cy="1341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17C273-6570-F837-F484-73687B4F7FA1}"/>
              </a:ext>
            </a:extLst>
          </p:cNvPr>
          <p:cNvSpPr txBox="1"/>
          <p:nvPr/>
        </p:nvSpPr>
        <p:spPr>
          <a:xfrm>
            <a:off x="1276890" y="5042368"/>
            <a:ext cx="83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690D6-7DFD-4CB7-C1ED-7E7D119FF23D}"/>
              </a:ext>
            </a:extLst>
          </p:cNvPr>
          <p:cNvSpPr txBox="1"/>
          <p:nvPr/>
        </p:nvSpPr>
        <p:spPr>
          <a:xfrm>
            <a:off x="10024661" y="5042368"/>
            <a:ext cx="142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Verifier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D8AC228-9096-D123-22A7-30E8CFC7276A}"/>
              </a:ext>
            </a:extLst>
          </p:cNvPr>
          <p:cNvSpPr/>
          <p:nvPr/>
        </p:nvSpPr>
        <p:spPr>
          <a:xfrm>
            <a:off x="5573697" y="2258006"/>
            <a:ext cx="1044605" cy="758958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3A612-47D3-A792-6898-A3D6E9A0573E}"/>
              </a:ext>
            </a:extLst>
          </p:cNvPr>
          <p:cNvSpPr txBox="1"/>
          <p:nvPr/>
        </p:nvSpPr>
        <p:spPr>
          <a:xfrm>
            <a:off x="5776039" y="3016964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Setup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4906A7-7E96-BBAD-0516-2F22F3C1E611}"/>
              </a:ext>
            </a:extLst>
          </p:cNvPr>
          <p:cNvCxnSpPr>
            <a:cxnSpLocks/>
          </p:cNvCxnSpPr>
          <p:nvPr/>
        </p:nvCxnSpPr>
        <p:spPr>
          <a:xfrm flipH="1">
            <a:off x="2443509" y="2814221"/>
            <a:ext cx="2998503" cy="115409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D0D6DB-1B31-B2E9-C474-82816674FDAE}"/>
              </a:ext>
            </a:extLst>
          </p:cNvPr>
          <p:cNvCxnSpPr>
            <a:cxnSpLocks/>
          </p:cNvCxnSpPr>
          <p:nvPr/>
        </p:nvCxnSpPr>
        <p:spPr>
          <a:xfrm flipH="1" flipV="1">
            <a:off x="6746933" y="2814221"/>
            <a:ext cx="2998503" cy="115409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DF3A67-B3E5-032B-DCE6-64B9ECEBEED2}"/>
              </a:ext>
            </a:extLst>
          </p:cNvPr>
          <p:cNvCxnSpPr>
            <a:cxnSpLocks/>
          </p:cNvCxnSpPr>
          <p:nvPr/>
        </p:nvCxnSpPr>
        <p:spPr>
          <a:xfrm>
            <a:off x="3052892" y="4792016"/>
            <a:ext cx="6086211" cy="204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112996-7FED-A79B-6DEC-AF7D652BD0E3}"/>
                  </a:ext>
                </a:extLst>
              </p:cNvPr>
              <p:cNvSpPr txBox="1"/>
              <p:nvPr/>
            </p:nvSpPr>
            <p:spPr>
              <a:xfrm>
                <a:off x="5361404" y="4422684"/>
                <a:ext cx="14691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112996-7FED-A79B-6DEC-AF7D652B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04" y="4422684"/>
                <a:ext cx="1469185" cy="369332"/>
              </a:xfrm>
              <a:prstGeom prst="rect">
                <a:avLst/>
              </a:prstGeom>
              <a:blipFill>
                <a:blip r:embed="rId6"/>
                <a:stretch>
                  <a:fillRect l="-254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030495-5D7A-D23C-55C4-07ED79277CFC}"/>
                  </a:ext>
                </a:extLst>
              </p:cNvPr>
              <p:cNvSpPr txBox="1"/>
              <p:nvPr/>
            </p:nvSpPr>
            <p:spPr>
              <a:xfrm>
                <a:off x="5361404" y="4868001"/>
                <a:ext cx="1344966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030495-5D7A-D23C-55C4-07ED7927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04" y="4868001"/>
                <a:ext cx="1344966" cy="396519"/>
              </a:xfrm>
              <a:prstGeom prst="rect">
                <a:avLst/>
              </a:prstGeom>
              <a:blipFill>
                <a:blip r:embed="rId7"/>
                <a:stretch>
                  <a:fillRect l="-935" r="-3177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A8FE9F-82DC-A9B6-5F4B-20F5CC0B2145}"/>
                  </a:ext>
                </a:extLst>
              </p:cNvPr>
              <p:cNvSpPr txBox="1"/>
              <p:nvPr/>
            </p:nvSpPr>
            <p:spPr>
              <a:xfrm>
                <a:off x="1041285" y="5646198"/>
                <a:ext cx="1235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A8FE9F-82DC-A9B6-5F4B-20F5CC0B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85" y="5646198"/>
                <a:ext cx="1235210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388C3B-FFAE-F2D9-1316-151C55FAF715}"/>
                  </a:ext>
                </a:extLst>
              </p:cNvPr>
              <p:cNvSpPr/>
              <p:nvPr/>
            </p:nvSpPr>
            <p:spPr>
              <a:xfrm>
                <a:off x="990630" y="2972243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388C3B-FFAE-F2D9-1316-151C55FAF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30" y="2972243"/>
                <a:ext cx="1285865" cy="628198"/>
              </a:xfrm>
              <a:prstGeom prst="rect">
                <a:avLst/>
              </a:prstGeom>
              <a:blipFill>
                <a:blip r:embed="rId9"/>
                <a:stretch>
                  <a:fillRect l="-971" t="-961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36B6A23-6E4C-3931-BA16-732555496796}"/>
                  </a:ext>
                </a:extLst>
              </p:cNvPr>
              <p:cNvSpPr/>
              <p:nvPr/>
            </p:nvSpPr>
            <p:spPr>
              <a:xfrm>
                <a:off x="9795116" y="2987315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36B6A23-6E4C-3931-BA16-732555496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16" y="2987315"/>
                <a:ext cx="1027866" cy="613126"/>
              </a:xfrm>
              <a:prstGeom prst="rect">
                <a:avLst/>
              </a:prstGeom>
              <a:blipFill>
                <a:blip r:embed="rId10"/>
                <a:stretch>
                  <a:fillRect l="-120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BE47BC-66C9-4AC8-67FE-175E752042FE}"/>
                  </a:ext>
                </a:extLst>
              </p:cNvPr>
              <p:cNvSpPr txBox="1"/>
              <p:nvPr/>
            </p:nvSpPr>
            <p:spPr>
              <a:xfrm>
                <a:off x="9795116" y="5581670"/>
                <a:ext cx="107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|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BE47BC-66C9-4AC8-67FE-175E75204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16" y="5581670"/>
                <a:ext cx="107632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0DF20D4-2E11-A30E-8098-30AC3124DAD7}"/>
              </a:ext>
            </a:extLst>
          </p:cNvPr>
          <p:cNvSpPr txBox="1"/>
          <p:nvPr/>
        </p:nvSpPr>
        <p:spPr>
          <a:xfrm>
            <a:off x="2719705" y="5723142"/>
            <a:ext cx="6419398" cy="5847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Reusable if Prover does not learn Verifier’s decisions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Verifier’s decision can be used to mount a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Selective Failure Attack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>
                <a:extLst>
                  <a:ext uri="{FF2B5EF4-FFF2-40B4-BE49-F238E27FC236}">
                    <a16:creationId xmlns:a16="http://schemas.microsoft.com/office/drawing/2014/main" id="{096C1F2E-8FE4-DEC0-ADDE-91815436907D}"/>
                  </a:ext>
                </a:extLst>
              </p:cNvPr>
              <p:cNvSpPr/>
              <p:nvPr/>
            </p:nvSpPr>
            <p:spPr>
              <a:xfrm rot="20435416">
                <a:off x="2516928" y="2189666"/>
                <a:ext cx="2241894" cy="612648"/>
              </a:xfrm>
              <a:prstGeom prst="wedgeRectCallou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Each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baseline="-25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 is a key to symmetric encryption</a:t>
                </a:r>
              </a:p>
            </p:txBody>
          </p:sp>
        </mc:Choice>
        <mc:Fallback xmlns="">
          <p:sp>
            <p:nvSpPr>
              <p:cNvPr id="3" name="Rectangular Callout 2">
                <a:extLst>
                  <a:ext uri="{FF2B5EF4-FFF2-40B4-BE49-F238E27FC236}">
                    <a16:creationId xmlns:a16="http://schemas.microsoft.com/office/drawing/2014/main" id="{096C1F2E-8FE4-DEC0-ADDE-918154369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35416">
                <a:off x="2516928" y="2189666"/>
                <a:ext cx="2241894" cy="612648"/>
              </a:xfrm>
              <a:prstGeom prst="wedgeRectCallou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519E829-F5B5-FCC3-6705-C46CE9A256E8}"/>
                  </a:ext>
                </a:extLst>
              </p:cNvPr>
              <p:cNvSpPr/>
              <p:nvPr/>
            </p:nvSpPr>
            <p:spPr>
              <a:xfrm>
                <a:off x="865257" y="2445205"/>
                <a:ext cx="1536610" cy="38455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400" i="1" baseline="30000" dirty="0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400" dirty="0"/>
                  <a:t> Input instance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2519E829-F5B5-FCC3-6705-C46CE9A25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57" y="2445205"/>
                <a:ext cx="1536610" cy="384559"/>
              </a:xfrm>
              <a:prstGeom prst="round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black and white rectangular object with dots&#10;&#10;AI-generated content may be incorrect.">
            <a:extLst>
              <a:ext uri="{FF2B5EF4-FFF2-40B4-BE49-F238E27FC236}">
                <a16:creationId xmlns:a16="http://schemas.microsoft.com/office/drawing/2014/main" id="{099CC242-0899-1CC2-8495-F33BFFAD92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16049">
            <a:off x="2587295" y="2836278"/>
            <a:ext cx="27051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0B1B8-6C8C-C2D9-16B0-D1D9077900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78430">
            <a:off x="7241574" y="2881581"/>
            <a:ext cx="2030783" cy="44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3CCAC7-6C87-9088-603B-FE99D4597A7F}"/>
                  </a:ext>
                </a:extLst>
              </p:cNvPr>
              <p:cNvSpPr txBox="1"/>
              <p:nvPr/>
            </p:nvSpPr>
            <p:spPr>
              <a:xfrm rot="1170677">
                <a:off x="7570936" y="2556880"/>
                <a:ext cx="1699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={2,7,18,22,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3CCAC7-6C87-9088-603B-FE99D459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70677">
                <a:off x="7570936" y="2556880"/>
                <a:ext cx="1699183" cy="369332"/>
              </a:xfrm>
              <a:prstGeom prst="rect">
                <a:avLst/>
              </a:prstGeom>
              <a:blipFill>
                <a:blip r:embed="rId16"/>
                <a:stretch>
                  <a:fillRect r="-2174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8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 animBg="1"/>
      <p:bldP spid="34" grpId="0" animBg="1"/>
      <p:bldP spid="35" grpId="0"/>
      <p:bldP spid="37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0736F-BDF7-C0BE-173E-FADA56B62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8EDF-FECF-5DDA-FF47-E6071F8F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Selective Failure Attack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AC6D2-C71F-EBED-7D6F-9F01E759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84" y="1815632"/>
            <a:ext cx="1090096" cy="138669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852077-AB15-BFF1-7BB8-333D513B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755" y="1815632"/>
            <a:ext cx="1127227" cy="134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FB48E73-7E11-E94A-E194-6DA2B978BAF5}"/>
                  </a:ext>
                </a:extLst>
              </p:cNvPr>
              <p:cNvSpPr/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09C3A1-2EFA-D391-9876-17315DFF0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  <a:blipFill>
                <a:blip r:embed="rId5"/>
                <a:stretch>
                  <a:fillRect l="-971" t="-9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FD2B61-4915-5B86-97E0-61BD1164840B}"/>
                  </a:ext>
                </a:extLst>
              </p:cNvPr>
              <p:cNvSpPr/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8ADAC1-47BF-2C6F-C8EF-F5E7035F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  <a:blipFill>
                <a:blip r:embed="rId6"/>
                <a:stretch>
                  <a:fillRect l="-241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994B19-277C-DAB3-5F29-9ECE06B0904D}"/>
              </a:ext>
            </a:extLst>
          </p:cNvPr>
          <p:cNvGraphicFramePr>
            <a:graphicFrameLocks noGrp="1"/>
          </p:cNvGraphicFramePr>
          <p:nvPr/>
        </p:nvGraphicFramePr>
        <p:xfrm>
          <a:off x="3287611" y="2441839"/>
          <a:ext cx="478790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89">
                  <a:extLst>
                    <a:ext uri="{9D8B030D-6E8A-4147-A177-3AD203B41FA5}">
                      <a16:colId xmlns:a16="http://schemas.microsoft.com/office/drawing/2014/main" val="1772957386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574598107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308132941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348037474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222634960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032007334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276031452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091485967"/>
                    </a:ext>
                  </a:extLst>
                </a:gridCol>
                <a:gridCol w="531989">
                  <a:extLst>
                    <a:ext uri="{9D8B030D-6E8A-4147-A177-3AD203B41FA5}">
                      <a16:colId xmlns:a16="http://schemas.microsoft.com/office/drawing/2014/main" val="1772812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075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F6744A-0AEE-4EB6-6DED-2C8EBF51B40C}"/>
                  </a:ext>
                </a:extLst>
              </p:cNvPr>
              <p:cNvSpPr txBox="1"/>
              <p:nvPr/>
            </p:nvSpPr>
            <p:spPr>
              <a:xfrm>
                <a:off x="0" y="244005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40A10-3C87-14CF-C090-4607CB7F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40053"/>
                <a:ext cx="6096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FE9AE9-DBEC-A822-C8D7-CA5D372189E8}"/>
                  </a:ext>
                </a:extLst>
              </p:cNvPr>
              <p:cNvSpPr txBox="1"/>
              <p:nvPr/>
            </p:nvSpPr>
            <p:spPr>
              <a:xfrm>
                <a:off x="863527" y="3244334"/>
                <a:ext cx="1235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C114E6-A0E2-99E0-12E8-52FC098C2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7" y="3244334"/>
                <a:ext cx="1235210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636F10-A48D-3DEB-0B50-AF9DEF0B29E2}"/>
                  </a:ext>
                </a:extLst>
              </p:cNvPr>
              <p:cNvSpPr txBox="1"/>
              <p:nvPr/>
            </p:nvSpPr>
            <p:spPr>
              <a:xfrm>
                <a:off x="9853878" y="3266898"/>
                <a:ext cx="1076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|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636F10-A48D-3DEB-0B50-AF9DEF0B2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878" y="3266898"/>
                <a:ext cx="107632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C43C52-860D-ABE8-6B3B-EDF1B2C16BA1}"/>
                  </a:ext>
                </a:extLst>
              </p:cNvPr>
              <p:cNvSpPr txBox="1"/>
              <p:nvPr/>
            </p:nvSpPr>
            <p:spPr>
              <a:xfrm>
                <a:off x="2301620" y="5485221"/>
                <a:ext cx="7201105" cy="12232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a valid proof ￼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flip bit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 Send (x,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 to verifier.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Determine 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identifying indices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which verifier outputs reject on (x,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C43C52-860D-ABE8-6B3B-EDF1B2C16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620" y="5485221"/>
                <a:ext cx="7201105" cy="1223284"/>
              </a:xfrm>
              <a:prstGeom prst="rect">
                <a:avLst/>
              </a:prstGeom>
              <a:blipFill>
                <a:blip r:embed="rId10"/>
                <a:stretch>
                  <a:fillRect l="-526" t="-204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Up Arrow 18">
            <a:extLst>
              <a:ext uri="{FF2B5EF4-FFF2-40B4-BE49-F238E27FC236}">
                <a16:creationId xmlns:a16="http://schemas.microsoft.com/office/drawing/2014/main" id="{22AE7CFE-D860-4A49-DCA2-E892EEBE3102}"/>
              </a:ext>
            </a:extLst>
          </p:cNvPr>
          <p:cNvSpPr/>
          <p:nvPr/>
        </p:nvSpPr>
        <p:spPr>
          <a:xfrm>
            <a:off x="4038320" y="2883958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9CAA56C0-7216-DDA6-BB36-E71FDD85A189}"/>
              </a:ext>
            </a:extLst>
          </p:cNvPr>
          <p:cNvSpPr/>
          <p:nvPr/>
        </p:nvSpPr>
        <p:spPr>
          <a:xfrm>
            <a:off x="5145730" y="2877256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4A05E775-FA95-A45E-00E8-E7FF8643B5B7}"/>
              </a:ext>
            </a:extLst>
          </p:cNvPr>
          <p:cNvSpPr/>
          <p:nvPr/>
        </p:nvSpPr>
        <p:spPr>
          <a:xfrm>
            <a:off x="5625935" y="2877255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7A46CCA7-8F92-36BA-A020-5FC09A6DE741}"/>
              </a:ext>
            </a:extLst>
          </p:cNvPr>
          <p:cNvSpPr/>
          <p:nvPr/>
        </p:nvSpPr>
        <p:spPr>
          <a:xfrm>
            <a:off x="7229016" y="2880998"/>
            <a:ext cx="131534" cy="250497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11CB06C-075B-2D92-F591-5EEB1FAFFDC2}"/>
                  </a:ext>
                </a:extLst>
              </p:cNvPr>
              <p:cNvSpPr/>
              <p:nvPr/>
            </p:nvSpPr>
            <p:spPr>
              <a:xfrm>
                <a:off x="3904522" y="3142430"/>
                <a:ext cx="3587939" cy="37711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Watchlist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711CB06C-075B-2D92-F591-5EEB1FAFF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522" y="3142430"/>
                <a:ext cx="3587939" cy="377116"/>
              </a:xfrm>
              <a:prstGeom prst="round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A9EF93-9945-AC46-3AC5-D4A52574A801}"/>
              </a:ext>
            </a:extLst>
          </p:cNvPr>
          <p:cNvSpPr/>
          <p:nvPr/>
        </p:nvSpPr>
        <p:spPr>
          <a:xfrm>
            <a:off x="2961078" y="4306226"/>
            <a:ext cx="5882191" cy="6649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/>
              <a:t>Breaks reusability of watchlist-based constructions</a:t>
            </a:r>
          </a:p>
          <a:p>
            <a:pPr marL="342900" indent="-342900">
              <a:buAutoNum type="arabicPeriod"/>
            </a:pPr>
            <a:r>
              <a:rPr lang="en-US" dirty="0"/>
              <a:t>Is this attack inherent?</a:t>
            </a:r>
          </a:p>
        </p:txBody>
      </p:sp>
    </p:spTree>
    <p:extLst>
      <p:ext uri="{BB962C8B-B14F-4D97-AF65-F5344CB8AC3E}">
        <p14:creationId xmlns:p14="http://schemas.microsoft.com/office/powerpoint/2010/main" val="20145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0BEF-DBBB-F907-5734-4B7E22ED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Abstraction: Zero Knowledge PCPs [KPT97]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099B2-3B54-4A8C-81D4-805981E0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84" y="1815632"/>
            <a:ext cx="1090096" cy="1386694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FD2CE26-E224-C6C8-0CB7-08F7EFE16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95755" y="1815632"/>
            <a:ext cx="1127227" cy="1341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EDB0EE-8A18-89FE-B5A1-E34BF7F204AC}"/>
                  </a:ext>
                </a:extLst>
              </p:cNvPr>
              <p:cNvSpPr/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Witness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2EDB0EE-8A18-89FE-B5A1-E34BF7F20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4490"/>
                <a:ext cx="1285865" cy="628198"/>
              </a:xfrm>
              <a:prstGeom prst="rect">
                <a:avLst/>
              </a:prstGeom>
              <a:blipFill>
                <a:blip r:embed="rId5"/>
                <a:stretch>
                  <a:fillRect l="-971" t="-961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28B3940-AC4E-5E37-8D0E-C3030DD12914}"/>
                  </a:ext>
                </a:extLst>
              </p:cNvPr>
              <p:cNvSpPr/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400" dirty="0"/>
                  <a:t>Input: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Input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28B3940-AC4E-5E37-8D0E-C3030DD12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436" y="1122240"/>
                <a:ext cx="1027866" cy="613126"/>
              </a:xfrm>
              <a:prstGeom prst="rect">
                <a:avLst/>
              </a:prstGeom>
              <a:blipFill>
                <a:blip r:embed="rId6"/>
                <a:stretch>
                  <a:fillRect l="-241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8BA9C9-8AB6-2C31-AF56-523BC5369700}"/>
                  </a:ext>
                </a:extLst>
              </p:cNvPr>
              <p:cNvSpPr txBox="1"/>
              <p:nvPr/>
            </p:nvSpPr>
            <p:spPr>
              <a:xfrm>
                <a:off x="9921716" y="5105149"/>
                <a:ext cx="2154097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latin typeface="+mj-lt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|</m:t>
                        </m:r>
                        <m:r>
                          <a:rPr lang="en-US" sz="14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400" dirty="0"/>
                  <a:t> outputs accept/reject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8BA9C9-8AB6-2C31-AF56-523BC5369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5105149"/>
                <a:ext cx="2154097" cy="523220"/>
              </a:xfrm>
              <a:prstGeom prst="rect">
                <a:avLst/>
              </a:prstGeom>
              <a:blipFill>
                <a:blip r:embed="rId7"/>
                <a:stretch>
                  <a:fillRect l="-58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001143-F605-B0E5-1F2A-4E38C89B3D20}"/>
                  </a:ext>
                </a:extLst>
              </p:cNvPr>
              <p:cNvSpPr txBox="1"/>
              <p:nvPr/>
            </p:nvSpPr>
            <p:spPr>
              <a:xfrm>
                <a:off x="2954937" y="5212539"/>
                <a:ext cx="6282125" cy="132343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Honest-Verifier ZK-PCP</a:t>
                </a:r>
                <a:r>
                  <a:rPr lang="en-US" sz="1600" dirty="0">
                    <a:solidFill>
                      <a:schemeClr val="bg1"/>
                    </a:solidFill>
                  </a:rPr>
                  <a:t>: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Correctness</a:t>
                </a:r>
                <a:r>
                  <a:rPr lang="en-US" sz="1600" dirty="0">
                    <a:solidFill>
                      <a:schemeClr val="bg1"/>
                    </a:solidFill>
                  </a:rPr>
                  <a:t>: Verifier accepts 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𝑎𝑐𝑐𝑒𝑝𝑡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Soundness</a:t>
                </a:r>
                <a:r>
                  <a:rPr lang="en-US" sz="1600" dirty="0">
                    <a:solidFill>
                      <a:schemeClr val="bg1"/>
                    </a:solidFill>
                  </a:rPr>
                  <a:t>:  Verifier rejects any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with overwhelming probability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Zero-Knowledge</a:t>
                </a:r>
                <a:r>
                  <a:rPr lang="en-US" sz="1600" dirty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𝑆𝑖𝑚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such that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|</m:t>
                    </m:r>
                    <m:r>
                      <a:rPr 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𝑆𝑖𝑚</m:t>
                    </m:r>
                    <m:d>
                      <m:d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001143-F605-B0E5-1F2A-4E38C89B3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37" y="5212539"/>
                <a:ext cx="6282125" cy="1323439"/>
              </a:xfrm>
              <a:prstGeom prst="rect">
                <a:avLst/>
              </a:prstGeom>
              <a:blipFill>
                <a:blip r:embed="rId8"/>
                <a:stretch>
                  <a:fillRect l="-604" t="-935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1EA1B1-A66E-903F-ECAC-C751B04D9CB9}"/>
                  </a:ext>
                </a:extLst>
              </p:cNvPr>
              <p:cNvSpPr txBox="1"/>
              <p:nvPr/>
            </p:nvSpPr>
            <p:spPr>
              <a:xfrm>
                <a:off x="208340" y="3290793"/>
                <a:ext cx="2545583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Compute proof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for the statement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𝑎𝑐𝑐𝑒𝑝𝑡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21EA1B1-A66E-903F-ECAC-C751B04D9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0" y="3290793"/>
                <a:ext cx="2545583" cy="52322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Table 8">
            <a:extLst>
              <a:ext uri="{FF2B5EF4-FFF2-40B4-BE49-F238E27FC236}">
                <a16:creationId xmlns:a16="http://schemas.microsoft.com/office/drawing/2014/main" id="{CD08EA9C-2325-79FF-0ECA-1E7C9F32F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21889"/>
              </p:ext>
            </p:extLst>
          </p:nvPr>
        </p:nvGraphicFramePr>
        <p:xfrm>
          <a:off x="2124065" y="3922850"/>
          <a:ext cx="7694325" cy="367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2955">
                  <a:extLst>
                    <a:ext uri="{9D8B030D-6E8A-4147-A177-3AD203B41FA5}">
                      <a16:colId xmlns:a16="http://schemas.microsoft.com/office/drawing/2014/main" val="2881341600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938819632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3909217177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19484760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65456216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1190263825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3923616971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3407942452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632177405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3139351624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76147149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452585352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581724994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2260308860"/>
                    </a:ext>
                  </a:extLst>
                </a:gridCol>
                <a:gridCol w="512955">
                  <a:extLst>
                    <a:ext uri="{9D8B030D-6E8A-4147-A177-3AD203B41FA5}">
                      <a16:colId xmlns:a16="http://schemas.microsoft.com/office/drawing/2014/main" val="1104093731"/>
                    </a:ext>
                  </a:extLst>
                </a:gridCol>
              </a:tblGrid>
              <a:tr h="367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879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E0787A-C70C-1835-366A-FD59228FF146}"/>
                  </a:ext>
                </a:extLst>
              </p:cNvPr>
              <p:cNvSpPr txBox="1"/>
              <p:nvPr/>
            </p:nvSpPr>
            <p:spPr>
              <a:xfrm>
                <a:off x="1588649" y="3922850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E0787A-C70C-1835-366A-FD59228FF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49" y="3922850"/>
                <a:ext cx="3922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C38696-2220-100C-9D5C-C68AECBE5389}"/>
              </a:ext>
            </a:extLst>
          </p:cNvPr>
          <p:cNvCxnSpPr>
            <a:cxnSpLocks/>
          </p:cNvCxnSpPr>
          <p:nvPr/>
        </p:nvCxnSpPr>
        <p:spPr>
          <a:xfrm flipV="1">
            <a:off x="3409001" y="4290597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319271-2FA7-FCA5-2A76-8513227F17AA}"/>
              </a:ext>
            </a:extLst>
          </p:cNvPr>
          <p:cNvCxnSpPr>
            <a:cxnSpLocks/>
          </p:cNvCxnSpPr>
          <p:nvPr/>
        </p:nvCxnSpPr>
        <p:spPr>
          <a:xfrm flipV="1">
            <a:off x="4939628" y="4300597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C6E0B7-1413-2A0E-FE05-97E41E99B9D0}"/>
              </a:ext>
            </a:extLst>
          </p:cNvPr>
          <p:cNvCxnSpPr>
            <a:cxnSpLocks/>
          </p:cNvCxnSpPr>
          <p:nvPr/>
        </p:nvCxnSpPr>
        <p:spPr>
          <a:xfrm flipV="1">
            <a:off x="8477958" y="4290597"/>
            <a:ext cx="0" cy="32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C827DC-49F3-6889-EF6D-413281916E38}"/>
              </a:ext>
            </a:extLst>
          </p:cNvPr>
          <p:cNvCxnSpPr>
            <a:cxnSpLocks/>
          </p:cNvCxnSpPr>
          <p:nvPr/>
        </p:nvCxnSpPr>
        <p:spPr>
          <a:xfrm>
            <a:off x="3409001" y="4620637"/>
            <a:ext cx="7064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E513166-EFBD-45D8-D22A-5DBC0FC92D09}"/>
                  </a:ext>
                </a:extLst>
              </p:cNvPr>
              <p:cNvSpPr txBox="1"/>
              <p:nvPr/>
            </p:nvSpPr>
            <p:spPr>
              <a:xfrm>
                <a:off x="10479883" y="4241305"/>
                <a:ext cx="1037764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Queries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400" dirty="0"/>
                  <a:t> at indices in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E513166-EFBD-45D8-D22A-5DBC0FC92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883" y="4241305"/>
                <a:ext cx="1037764" cy="738664"/>
              </a:xfrm>
              <a:prstGeom prst="rect">
                <a:avLst/>
              </a:prstGeom>
              <a:blipFill>
                <a:blip r:embed="rId11"/>
                <a:stretch>
                  <a:fillRect l="-119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5F9978-30D1-3BC1-68B5-E627888EF23F}"/>
                  </a:ext>
                </a:extLst>
              </p:cNvPr>
              <p:cNvSpPr txBox="1"/>
              <p:nvPr/>
            </p:nvSpPr>
            <p:spPr>
              <a:xfrm>
                <a:off x="10248111" y="3720958"/>
                <a:ext cx="1501308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Samples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⊂[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65F9978-30D1-3BC1-68B5-E627888EF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111" y="3720958"/>
                <a:ext cx="1501308" cy="307777"/>
              </a:xfrm>
              <a:prstGeom prst="rect">
                <a:avLst/>
              </a:prstGeom>
              <a:blipFill>
                <a:blip r:embed="rId12"/>
                <a:stretch>
                  <a:fillRect l="-83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E1BFEA2-F83D-4DC2-2215-F78EFC1268F0}"/>
                  </a:ext>
                </a:extLst>
              </p:cNvPr>
              <p:cNvSpPr/>
              <p:nvPr/>
            </p:nvSpPr>
            <p:spPr>
              <a:xfrm>
                <a:off x="3146687" y="1133821"/>
                <a:ext cx="5968570" cy="1545879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u="sng" dirty="0">
                    <a:solidFill>
                      <a:schemeClr val="bg1"/>
                    </a:solidFill>
                  </a:rPr>
                  <a:t>Query-Reusable ZK-PCP: Soundness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bg1"/>
                    </a:solidFill>
                  </a:rPr>
                  <a:t>A query-reusing verifier samples a fixed 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once and for all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bg1"/>
                    </a:solidFill>
                  </a:rPr>
                  <a:t>For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polynomially</a:t>
                </a:r>
                <a:r>
                  <a:rPr lang="en-US" sz="1400" dirty="0">
                    <a:solidFill>
                      <a:schemeClr val="bg1"/>
                    </a:solidFill>
                  </a:rPr>
                  <a:t> many rounds: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bg1"/>
                    </a:solidFill>
                  </a:rPr>
                  <a:t>Prover sends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a purported proof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bg1"/>
                    </a:solidFill>
                  </a:rPr>
                  <a:t>Prover receives verifier’s decision on input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nor/>
                      </m:rPr>
                      <a:rPr lang="en-US" sz="1400" dirty="0">
                        <a:solidFill>
                          <a:schemeClr val="bg1"/>
                        </a:solidFill>
                      </a:rPr>
                      <m:t>|</m:t>
                    </m:r>
                    <m:r>
                      <a:rPr lang="en-US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bg1"/>
                    </a:solidFill>
                  </a:rPr>
                  <a:t>Prover wins by choosing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that verifier will accept</a:t>
                </a:r>
              </a:p>
            </p:txBody>
          </p:sp>
        </mc:Choice>
        <mc:Fallback xmlns=""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CE1BFEA2-F83D-4DC2-2215-F78EFC126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87" y="1133821"/>
                <a:ext cx="5968570" cy="1545879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5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0" grpId="0" animBg="1"/>
      <p:bldP spid="42" grpId="0"/>
      <p:bldP spid="47" grpId="0" animBg="1"/>
      <p:bldP spid="48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D1E3-C118-1C81-74D1-400D9AB1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6D417-5C7D-7F5C-6E9A-193560F60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Theoretical: designated-verifier NIZK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from One Way Functions</a:t>
            </a:r>
            <a:r>
              <a:rPr lang="en-US" dirty="0"/>
              <a:t> (with correlated randomness setup)</a:t>
            </a:r>
          </a:p>
          <a:p>
            <a:pPr lvl="1"/>
            <a:r>
              <a:rPr lang="en-US" dirty="0"/>
              <a:t>Standard NIZK protocols in the literature </a:t>
            </a:r>
            <a:r>
              <a:rPr lang="en-US" dirty="0">
                <a:solidFill>
                  <a:srgbClr val="C00000"/>
                </a:solidFill>
              </a:rPr>
              <a:t>required structured assumptions or random oracles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Practical: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Concretely efficient </a:t>
            </a:r>
            <a:r>
              <a:rPr lang="en-US" dirty="0"/>
              <a:t>designated-verifier NIZK</a:t>
            </a:r>
          </a:p>
          <a:p>
            <a:pPr lvl="1"/>
            <a:r>
              <a:rPr lang="en-US" dirty="0"/>
              <a:t>Useful even with non-negligible soundness error</a:t>
            </a:r>
          </a:p>
          <a:p>
            <a:pPr lvl="1"/>
            <a:r>
              <a:rPr lang="en-US" dirty="0"/>
              <a:t> Avoids the </a:t>
            </a:r>
            <a:r>
              <a:rPr lang="en-US" dirty="0">
                <a:solidFill>
                  <a:srgbClr val="C00000"/>
                </a:solidFill>
              </a:rPr>
              <a:t>soundness amplification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hashing cost of Fiat-Shamir</a:t>
            </a:r>
          </a:p>
        </p:txBody>
      </p:sp>
    </p:spTree>
    <p:extLst>
      <p:ext uri="{BB962C8B-B14F-4D97-AF65-F5344CB8AC3E}">
        <p14:creationId xmlns:p14="http://schemas.microsoft.com/office/powerpoint/2010/main" val="14030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9B2A-6094-23FC-73C0-BD17AB5C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Helvetica Neue" panose="02000503000000020004" pitchFamily="2" charset="0"/>
              </a:rPr>
              <a:t>Query-Reusable Honest-Verifier ZKPCP: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</a:rPr>
              <a:t>Previous Results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8253-9426-95E2-6D14-A61747409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Easy to achieve if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verifier’s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decision is private </a:t>
            </a:r>
            <a:r>
              <a:rPr lang="en-US" dirty="0"/>
              <a:t>[KMO89]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negative result </a:t>
            </a:r>
            <a:r>
              <a:rPr lang="en-US" dirty="0"/>
              <a:t>for Query-Reusable HV ZKPCP [CDI+19] </a:t>
            </a:r>
          </a:p>
          <a:p>
            <a:pPr lvl="1"/>
            <a:r>
              <a:rPr lang="en-US" dirty="0"/>
              <a:t>Impossible even against computationally bounded prover with computational ZK for a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strong notion of simulatability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Does not hold for standard notion </a:t>
            </a:r>
            <a:r>
              <a:rPr lang="en-US" dirty="0"/>
              <a:t>of HV ZKPCP</a:t>
            </a:r>
          </a:p>
        </p:txBody>
      </p:sp>
    </p:spTree>
    <p:extLst>
      <p:ext uri="{BB962C8B-B14F-4D97-AF65-F5344CB8AC3E}">
        <p14:creationId xmlns:p14="http://schemas.microsoft.com/office/powerpoint/2010/main" val="33644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89DF-830D-1AB0-B31D-D5F87785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 that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statistical HV ZKPCPs</a:t>
            </a:r>
            <a:r>
              <a:rPr lang="en-US" dirty="0"/>
              <a:t> are not query reusable</a:t>
            </a:r>
          </a:p>
          <a:p>
            <a:pPr lvl="1"/>
            <a:r>
              <a:rPr lang="en-US" dirty="0"/>
              <a:t>However, we show that bounded reusability is possible (next slide)</a:t>
            </a:r>
          </a:p>
          <a:p>
            <a:r>
              <a:rPr lang="en-US" dirty="0"/>
              <a:t>If we restrict either prover or verifier to be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computationally bounded</a:t>
            </a:r>
            <a:r>
              <a:rPr lang="en-US" dirty="0"/>
              <a:t>, we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get rid of the impossibility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7B1BBF-8418-3330-A43E-5041A55215A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Helvetica Neue" panose="02000503000000020004" pitchFamily="2" charset="0"/>
              </a:rPr>
              <a:t>Query-Reusable Honest-Verifier ZKPCP:</a:t>
            </a:r>
            <a:br>
              <a:rPr lang="en-US">
                <a:latin typeface="Helvetica Neue" panose="02000503000000020004" pitchFamily="2" charset="0"/>
              </a:rPr>
            </a:br>
            <a:r>
              <a:rPr lang="en-US" sz="3600">
                <a:solidFill>
                  <a:schemeClr val="tx2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</a:rPr>
              <a:t>Our Results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7B3A4-7C1C-26D7-EE87-EDE4B2B3C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B209-F013-5081-D620-808ACF9E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Helvetica Neue" panose="02000503000000020004" pitchFamily="2" charset="0"/>
              </a:rPr>
              <a:t>Query-Reusable Honest-Verifier ZKPCP: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Helvetica Neue" panose="02000503000000020004" pitchFamily="2" charset="0"/>
              </a:rPr>
              <a:t>Our Results</a:t>
            </a:r>
            <a:endParaRPr lang="en-US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5E5F6A9-A35D-AEA5-6838-693ABD381938}"/>
                  </a:ext>
                </a:extLst>
              </p:cNvPr>
              <p:cNvSpPr/>
              <p:nvPr/>
            </p:nvSpPr>
            <p:spPr>
              <a:xfrm>
                <a:off x="1422837" y="1365606"/>
                <a:ext cx="9346325" cy="8658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￼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200" b="1" dirty="0"/>
                  <a:t>-epoch Bounded Query-Reusability </a:t>
                </a:r>
              </a:p>
              <a:p>
                <a:pPr algn="ctr"/>
                <a:r>
                  <a:rPr lang="en-US" dirty="0"/>
                  <a:t>A prover cannot break soundness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-rounds of interaction with the query reusing verifier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5E5F6A9-A35D-AEA5-6838-693ABD38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37" y="1365606"/>
                <a:ext cx="9346325" cy="8658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1D1830-D11F-4073-F7B5-F3E5FD537A9F}"/>
                  </a:ext>
                </a:extLst>
              </p:cNvPr>
              <p:cNvSpPr/>
              <p:nvPr/>
            </p:nvSpPr>
            <p:spPr>
              <a:xfrm>
                <a:off x="1422836" y="2393231"/>
                <a:ext cx="9346325" cy="223332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A query-reusing verifier samples a fixed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once and for all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Prover issues proofs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,1)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a batch of instances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Prover receives verifier’s decision for each pair of (input, proofs),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baseline="-25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Prover wins by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verifier will accept</a:t>
                </a: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E1D1830-D11F-4073-F7B5-F3E5FD537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36" y="2393231"/>
                <a:ext cx="9346325" cy="22333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24394</TotalTime>
  <Words>2060</Words>
  <Application>Microsoft Macintosh PowerPoint</Application>
  <PresentationFormat>Widescreen</PresentationFormat>
  <Paragraphs>242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Courier New</vt:lpstr>
      <vt:lpstr>Helvetica Neue</vt:lpstr>
      <vt:lpstr>Lucida Calligraphy</vt:lpstr>
      <vt:lpstr>Office Theme</vt:lpstr>
      <vt:lpstr>On Reusable Proof Systems</vt:lpstr>
      <vt:lpstr>Motivation</vt:lpstr>
      <vt:lpstr>Motivation</vt:lpstr>
      <vt:lpstr>Selective Failure Attack</vt:lpstr>
      <vt:lpstr>Abstraction: Zero Knowledge PCPs [KPT97]</vt:lpstr>
      <vt:lpstr>Motivation</vt:lpstr>
      <vt:lpstr>Query-Reusable Honest-Verifier ZKPCP: Previous Results</vt:lpstr>
      <vt:lpstr>PowerPoint Presentation</vt:lpstr>
      <vt:lpstr>Query-Reusable Honest-Verifier ZKPCP: Our Results</vt:lpstr>
      <vt:lpstr>Query-Reusable Honest-Verifier ZKPCP: Our Results</vt:lpstr>
      <vt:lpstr>There exists a ZK-PCP with query complexity q which is query-reusable for Ω ̃(∛q) epochs</vt:lpstr>
      <vt:lpstr>Warmup: Zero-testing</vt:lpstr>
      <vt:lpstr>A Tester that works for 1 epoch</vt:lpstr>
      <vt:lpstr>A Tester that works for r epochs</vt:lpstr>
      <vt:lpstr>PCP: r-epoch Query Reusability</vt:lpstr>
      <vt:lpstr>ZKPCP: r-epoch Query Reusability</vt:lpstr>
      <vt:lpstr>Any ZK-PCP with query complexity q is only query-reusable for at most  O ̃(√q) epochs</vt:lpstr>
      <vt:lpstr>Warmup: Learn a coordinate in the reused query set</vt:lpstr>
      <vt:lpstr>Blueprint of Stronger Attack</vt:lpstr>
      <vt:lpstr>Residual PCP</vt:lpstr>
      <vt:lpstr>PowerPoint Presentation</vt:lpstr>
      <vt:lpstr>Assuming Learning With Errors (LWE), there exists a fully-query reusable computational ZK-PCP proof (or statistical ZK-PCP Argument)</vt:lpstr>
      <vt:lpstr>Full Query Reusable ZK-PCP</vt:lpstr>
      <vt:lpstr>Thank You! 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Akash Shah</dc:creator>
  <cp:lastModifiedBy>Akash Shah</cp:lastModifiedBy>
  <cp:revision>39</cp:revision>
  <dcterms:created xsi:type="dcterms:W3CDTF">2025-03-28T04:07:55Z</dcterms:created>
  <dcterms:modified xsi:type="dcterms:W3CDTF">2025-05-07T03:36:53Z</dcterms:modified>
</cp:coreProperties>
</file>