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259" r:id="rId3"/>
    <p:sldId id="326" r:id="rId4"/>
    <p:sldId id="349" r:id="rId5"/>
    <p:sldId id="299" r:id="rId6"/>
    <p:sldId id="327" r:id="rId7"/>
    <p:sldId id="303" r:id="rId8"/>
    <p:sldId id="302" r:id="rId9"/>
    <p:sldId id="294" r:id="rId10"/>
    <p:sldId id="280" r:id="rId11"/>
    <p:sldId id="351" r:id="rId12"/>
    <p:sldId id="332" r:id="rId13"/>
    <p:sldId id="329" r:id="rId14"/>
    <p:sldId id="330" r:id="rId15"/>
    <p:sldId id="331" r:id="rId16"/>
    <p:sldId id="333" r:id="rId17"/>
    <p:sldId id="334" r:id="rId18"/>
    <p:sldId id="335" r:id="rId19"/>
    <p:sldId id="336" r:id="rId20"/>
    <p:sldId id="337" r:id="rId21"/>
    <p:sldId id="346" r:id="rId22"/>
    <p:sldId id="342" r:id="rId23"/>
    <p:sldId id="347" r:id="rId24"/>
    <p:sldId id="348" r:id="rId25"/>
    <p:sldId id="35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8216F7-D1D1-6721-A58D-BA3458ABC10C}" name="Akash Shah" initials="AS" userId="S::akashshah08@PersonalMicrosoftSoftware.ucla.edu::3c3a77f4-258e-4e58-89f8-24a76c1054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09C"/>
    <a:srgbClr val="9AF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0"/>
    <p:restoredTop sz="94720"/>
  </p:normalViewPr>
  <p:slideViewPr>
    <p:cSldViewPr snapToGrid="0">
      <p:cViewPr>
        <p:scale>
          <a:sx n="95" d="100"/>
          <a:sy n="95" d="100"/>
        </p:scale>
        <p:origin x="84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258E1-59A6-EF46-A98D-D2411F51D782}" type="datetimeFigureOut">
              <a:rPr lang="en-US" smtClean="0"/>
              <a:t>5/6/25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7C495-8417-0448-9DE9-E1C9DE9C4A46}" type="slidenum">
              <a:rPr lang="en-US" smtClean="0"/>
              <a:t>‹#›</a:t>
            </a:fld>
            <a:endParaRPr lang="en-US"/>
          </a:p>
        </p:txBody>
      </p:sp>
    </p:spTree>
    <p:extLst>
      <p:ext uri="{BB962C8B-B14F-4D97-AF65-F5344CB8AC3E}">
        <p14:creationId xmlns:p14="http://schemas.microsoft.com/office/powerpoint/2010/main" val="271372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2</a:t>
            </a:fld>
            <a:endParaRPr lang="en-US"/>
          </a:p>
        </p:txBody>
      </p:sp>
    </p:spTree>
    <p:extLst>
      <p:ext uri="{BB962C8B-B14F-4D97-AF65-F5344CB8AC3E}">
        <p14:creationId xmlns:p14="http://schemas.microsoft.com/office/powerpoint/2010/main" val="23690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14</a:t>
            </a:fld>
            <a:endParaRPr lang="en-US"/>
          </a:p>
        </p:txBody>
      </p:sp>
    </p:spTree>
    <p:extLst>
      <p:ext uri="{BB962C8B-B14F-4D97-AF65-F5344CB8AC3E}">
        <p14:creationId xmlns:p14="http://schemas.microsoft.com/office/powerpoint/2010/main" val="1135768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Projection code is parameterized by 5 parameters and it comprises of 3 algorithms. The Enc algorithm takes message of length n and outputs a codeword of length N. The projection algorithm takes as input a sequence of coordinates of message of length k and outputs a sequence of coordinates in the codeword  of length K.  Finally, we have the decoding algorithm that given a codeword, outputs a message. The projected codeword forms a robust encoding of projected message.  More precisely, if input codeword "Y" is \delta close to the projected codeword then it should output the projected message.          </a:t>
            </a:r>
          </a:p>
        </p:txBody>
      </p:sp>
      <p:sp>
        <p:nvSpPr>
          <p:cNvPr id="4" name="Slide Number Placeholder 3"/>
          <p:cNvSpPr>
            <a:spLocks noGrp="1"/>
          </p:cNvSpPr>
          <p:nvPr>
            <p:ph type="sldNum" sz="quarter" idx="5"/>
          </p:nvPr>
        </p:nvSpPr>
        <p:spPr/>
        <p:txBody>
          <a:bodyPr/>
          <a:lstStyle/>
          <a:p>
            <a:fld id="{1C842751-7BD0-6049-B1F2-27D6E17B0785}" type="slidenum">
              <a:rPr lang="en-US" smtClean="0"/>
              <a:t>15</a:t>
            </a:fld>
            <a:endParaRPr lang="en-US"/>
          </a:p>
        </p:txBody>
      </p:sp>
    </p:spTree>
    <p:extLst>
      <p:ext uri="{BB962C8B-B14F-4D97-AF65-F5344CB8AC3E}">
        <p14:creationId xmlns:p14="http://schemas.microsoft.com/office/powerpoint/2010/main" val="350032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21</a:t>
            </a:fld>
            <a:endParaRPr lang="en-US"/>
          </a:p>
        </p:txBody>
      </p:sp>
    </p:spTree>
    <p:extLst>
      <p:ext uri="{BB962C8B-B14F-4D97-AF65-F5344CB8AC3E}">
        <p14:creationId xmlns:p14="http://schemas.microsoft.com/office/powerpoint/2010/main" val="222430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22</a:t>
            </a:fld>
            <a:endParaRPr lang="en-US"/>
          </a:p>
        </p:txBody>
      </p:sp>
    </p:spTree>
    <p:extLst>
      <p:ext uri="{BB962C8B-B14F-4D97-AF65-F5344CB8AC3E}">
        <p14:creationId xmlns:p14="http://schemas.microsoft.com/office/powerpoint/2010/main" val="404117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698BC-0BB2-BB26-6789-745C58D40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7031D-5531-DF8A-4715-1A460E434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A8D5D-BB2A-8090-9657-CF785226E0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6B6941-93A4-FA11-2B95-D5858412EDFE}"/>
              </a:ext>
            </a:extLst>
          </p:cNvPr>
          <p:cNvSpPr>
            <a:spLocks noGrp="1"/>
          </p:cNvSpPr>
          <p:nvPr>
            <p:ph type="sldNum" sz="quarter" idx="5"/>
          </p:nvPr>
        </p:nvSpPr>
        <p:spPr/>
        <p:txBody>
          <a:bodyPr/>
          <a:lstStyle/>
          <a:p>
            <a:fld id="{1C842751-7BD0-6049-B1F2-27D6E17B0785}" type="slidenum">
              <a:rPr lang="en-US" smtClean="0"/>
              <a:t>4</a:t>
            </a:fld>
            <a:endParaRPr lang="en-US"/>
          </a:p>
        </p:txBody>
      </p:sp>
    </p:spTree>
    <p:extLst>
      <p:ext uri="{BB962C8B-B14F-4D97-AF65-F5344CB8AC3E}">
        <p14:creationId xmlns:p14="http://schemas.microsoft.com/office/powerpoint/2010/main" val="14027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interested to construct ZK-RAM with same features as our Arg-RAM system from Crypto 23 paper. Prior works satisfy at most two out of the three goals. There is a line of work that improves concrete efficiency of ZK-RAM albeit with communication cost scaling in T. There are proof systems originating from works of Kilian and Micali that significantly reduce the verifier overhead, however the online prover time is quasilinear in these works. ZK for data structures and works that build on IVC make non-</a:t>
            </a:r>
            <a:r>
              <a:rPr lang="en-US" dirty="0" err="1"/>
              <a:t>blackbox</a:t>
            </a:r>
            <a:r>
              <a:rPr lang="en-US" dirty="0"/>
              <a:t> use of crypto. Finally, lookup arguments assume bilinear maps and require structured reference string whose size scales with the size of the database.</a:t>
            </a:r>
          </a:p>
        </p:txBody>
      </p:sp>
      <p:sp>
        <p:nvSpPr>
          <p:cNvPr id="4" name="Slide Number Placeholder 3"/>
          <p:cNvSpPr>
            <a:spLocks noGrp="1"/>
          </p:cNvSpPr>
          <p:nvPr>
            <p:ph type="sldNum" sz="quarter" idx="5"/>
          </p:nvPr>
        </p:nvSpPr>
        <p:spPr/>
        <p:txBody>
          <a:bodyPr/>
          <a:lstStyle/>
          <a:p>
            <a:fld id="{1C842751-7BD0-6049-B1F2-27D6E17B0785}" type="slidenum">
              <a:rPr lang="en-US" smtClean="0"/>
              <a:t>5</a:t>
            </a:fld>
            <a:endParaRPr lang="en-US"/>
          </a:p>
        </p:txBody>
      </p:sp>
    </p:spTree>
    <p:extLst>
      <p:ext uri="{BB962C8B-B14F-4D97-AF65-F5344CB8AC3E}">
        <p14:creationId xmlns:p14="http://schemas.microsoft.com/office/powerpoint/2010/main" val="255649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B0855-BC2E-6BFB-F7B9-AA17AA467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73DEC-9F8B-073C-9FE2-2328F4E10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12AE2-647A-5FB1-DF99-C5F6BE7909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011AA7-7C17-6B34-0ED0-590449CBCF4C}"/>
              </a:ext>
            </a:extLst>
          </p:cNvPr>
          <p:cNvSpPr>
            <a:spLocks noGrp="1"/>
          </p:cNvSpPr>
          <p:nvPr>
            <p:ph type="sldNum" sz="quarter" idx="5"/>
          </p:nvPr>
        </p:nvSpPr>
        <p:spPr/>
        <p:txBody>
          <a:bodyPr/>
          <a:lstStyle/>
          <a:p>
            <a:fld id="{1C842751-7BD0-6049-B1F2-27D6E17B0785}" type="slidenum">
              <a:rPr lang="en-US" smtClean="0"/>
              <a:t>6</a:t>
            </a:fld>
            <a:endParaRPr lang="en-US"/>
          </a:p>
        </p:txBody>
      </p:sp>
    </p:spTree>
    <p:extLst>
      <p:ext uri="{BB962C8B-B14F-4D97-AF65-F5344CB8AC3E}">
        <p14:creationId xmlns:p14="http://schemas.microsoft.com/office/powerpoint/2010/main" val="141894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7</a:t>
            </a:fld>
            <a:endParaRPr lang="en-US"/>
          </a:p>
        </p:txBody>
      </p:sp>
    </p:spTree>
    <p:extLst>
      <p:ext uri="{BB962C8B-B14F-4D97-AF65-F5344CB8AC3E}">
        <p14:creationId xmlns:p14="http://schemas.microsoft.com/office/powerpoint/2010/main" val="380055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use PCPs of Proximity, which are similar to PCPs, except, the verifier now no longer holds the input x but in fact it is now given oracle access to an encoding of the input. The query budget of Q is now used to make queries to the encoding of input as well as the proof. </a:t>
            </a:r>
          </a:p>
          <a:p>
            <a:endParaRPr lang="en-US" dirty="0"/>
          </a:p>
          <a:p>
            <a:r>
              <a:rPr lang="en-US" dirty="0"/>
              <a:t>We know of PCPPs with polylog verifier overhead. Additionally, we know of PCPPs where the computation time is almost tight, i.e., it is quasi-linear in the runtime of TM T </a:t>
            </a:r>
            <a:r>
              <a:rPr lang="en-US" dirty="0" err="1"/>
              <a:t>upto</a:t>
            </a:r>
            <a:r>
              <a:rPr lang="en-US" dirty="0"/>
              <a:t> polylog overhead. I would like to remark that for our objective, i.e., the online runtime of Prover scales with "T" it suffices for us to rely on the low query-complexity result. Using Ben-Chiesa-</a:t>
            </a:r>
            <a:r>
              <a:rPr lang="en-US" dirty="0" err="1"/>
              <a:t>Genkin</a:t>
            </a:r>
            <a:r>
              <a:rPr lang="en-US" dirty="0"/>
              <a:t>-</a:t>
            </a:r>
            <a:r>
              <a:rPr lang="en-US" dirty="0" err="1"/>
              <a:t>Tromer's</a:t>
            </a:r>
            <a:r>
              <a:rPr lang="en-US" dirty="0"/>
              <a:t> result only makes the resultant asymptotic complexity tighter.</a:t>
            </a:r>
          </a:p>
        </p:txBody>
      </p:sp>
      <p:sp>
        <p:nvSpPr>
          <p:cNvPr id="4" name="Slide Number Placeholder 3"/>
          <p:cNvSpPr>
            <a:spLocks noGrp="1"/>
          </p:cNvSpPr>
          <p:nvPr>
            <p:ph type="sldNum" sz="quarter" idx="5"/>
          </p:nvPr>
        </p:nvSpPr>
        <p:spPr/>
        <p:txBody>
          <a:bodyPr/>
          <a:lstStyle/>
          <a:p>
            <a:fld id="{1C842751-7BD0-6049-B1F2-27D6E17B0785}" type="slidenum">
              <a:rPr lang="en-US" smtClean="0"/>
              <a:t>8</a:t>
            </a:fld>
            <a:endParaRPr lang="en-US"/>
          </a:p>
        </p:txBody>
      </p:sp>
    </p:spTree>
    <p:extLst>
      <p:ext uri="{BB962C8B-B14F-4D97-AF65-F5344CB8AC3E}">
        <p14:creationId xmlns:p14="http://schemas.microsoft.com/office/powerpoint/2010/main" val="188856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Projection code is parameterized by 5 parameters and it comprises of 3 algorithms. The Enc algorithm takes message of length n and outputs a codeword of length N. The projection algorithm takes as input a sequence of coordinates of message of length k and outputs a sequence of coordinates in the codeword  of length K.  Finally, we have the decoding algorithm that given a codeword, outputs a message. The projected codeword forms a robust encoding of projected message.  More precisely, if input codeword "Y" is \delta close to the projected codeword then it should output the projected message.          </a:t>
            </a:r>
          </a:p>
        </p:txBody>
      </p:sp>
      <p:sp>
        <p:nvSpPr>
          <p:cNvPr id="4" name="Slide Number Placeholder 3"/>
          <p:cNvSpPr>
            <a:spLocks noGrp="1"/>
          </p:cNvSpPr>
          <p:nvPr>
            <p:ph type="sldNum" sz="quarter" idx="5"/>
          </p:nvPr>
        </p:nvSpPr>
        <p:spPr/>
        <p:txBody>
          <a:bodyPr/>
          <a:lstStyle/>
          <a:p>
            <a:fld id="{1C842751-7BD0-6049-B1F2-27D6E17B0785}" type="slidenum">
              <a:rPr lang="en-US" smtClean="0"/>
              <a:t>9</a:t>
            </a:fld>
            <a:endParaRPr lang="en-US"/>
          </a:p>
        </p:txBody>
      </p:sp>
    </p:spTree>
    <p:extLst>
      <p:ext uri="{BB962C8B-B14F-4D97-AF65-F5344CB8AC3E}">
        <p14:creationId xmlns:p14="http://schemas.microsoft.com/office/powerpoint/2010/main" val="54194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42751-7BD0-6049-B1F2-27D6E17B0785}" type="slidenum">
              <a:rPr lang="en-US" smtClean="0"/>
              <a:t>10</a:t>
            </a:fld>
            <a:endParaRPr lang="en-US"/>
          </a:p>
        </p:txBody>
      </p:sp>
    </p:spTree>
    <p:extLst>
      <p:ext uri="{BB962C8B-B14F-4D97-AF65-F5344CB8AC3E}">
        <p14:creationId xmlns:p14="http://schemas.microsoft.com/office/powerpoint/2010/main" val="321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9D105-1EA5-8967-42D4-61A2CF098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93A1A-FB83-E789-DB73-0F4C0E716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0D66B-44EE-504B-620B-F00CFEF36B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B54541-1482-1DDC-5231-FB46C861F9F7}"/>
              </a:ext>
            </a:extLst>
          </p:cNvPr>
          <p:cNvSpPr>
            <a:spLocks noGrp="1"/>
          </p:cNvSpPr>
          <p:nvPr>
            <p:ph type="sldNum" sz="quarter" idx="5"/>
          </p:nvPr>
        </p:nvSpPr>
        <p:spPr/>
        <p:txBody>
          <a:bodyPr/>
          <a:lstStyle/>
          <a:p>
            <a:fld id="{1C842751-7BD0-6049-B1F2-27D6E17B0785}" type="slidenum">
              <a:rPr lang="en-US" smtClean="0"/>
              <a:t>11</a:t>
            </a:fld>
            <a:endParaRPr lang="en-US"/>
          </a:p>
        </p:txBody>
      </p:sp>
    </p:spTree>
    <p:extLst>
      <p:ext uri="{BB962C8B-B14F-4D97-AF65-F5344CB8AC3E}">
        <p14:creationId xmlns:p14="http://schemas.microsoft.com/office/powerpoint/2010/main" val="53522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1F63-DB9F-E326-27BE-A7AADFC4C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BDC7D-6A14-5A72-FF42-89D2DED30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97856-6301-C157-3469-DA92E230DB71}"/>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5" name="Footer Placeholder 4">
            <a:extLst>
              <a:ext uri="{FF2B5EF4-FFF2-40B4-BE49-F238E27FC236}">
                <a16:creationId xmlns:a16="http://schemas.microsoft.com/office/drawing/2014/main" id="{092E1809-4EC8-5936-1F47-0D798BA31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1F3A6-865A-E59C-8220-C706207082B9}"/>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15965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302B-1127-0C37-7BFC-9BD35AC9EB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376866-7F53-FADD-8F56-3270453F19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C7241-57C3-725B-92F2-A88C42BEC23F}"/>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5" name="Footer Placeholder 4">
            <a:extLst>
              <a:ext uri="{FF2B5EF4-FFF2-40B4-BE49-F238E27FC236}">
                <a16:creationId xmlns:a16="http://schemas.microsoft.com/office/drawing/2014/main" id="{6D47FCD7-A0C6-B215-1A82-F75B590C5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FF897-6605-DA8A-ADD4-C7A02A75AD17}"/>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129844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0339F-F2AA-6F5B-AD75-F9CC39603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D50CE5-9DFA-9788-7D34-F42E87BD79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71318-6E95-D2EA-1063-DD2FC45BCA02}"/>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5" name="Footer Placeholder 4">
            <a:extLst>
              <a:ext uri="{FF2B5EF4-FFF2-40B4-BE49-F238E27FC236}">
                <a16:creationId xmlns:a16="http://schemas.microsoft.com/office/drawing/2014/main" id="{78F1E0C3-511B-1756-2211-1413A6876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5CDE0-39B5-D2C9-30F1-86DFC11D870D}"/>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177008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9C6D-0262-0B21-8AFC-9340FFC69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AFA11-8A4D-5F29-09BB-61246E85CA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DAFB3-460F-7C04-5A36-295D8DDCA254}"/>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5" name="Footer Placeholder 4">
            <a:extLst>
              <a:ext uri="{FF2B5EF4-FFF2-40B4-BE49-F238E27FC236}">
                <a16:creationId xmlns:a16="http://schemas.microsoft.com/office/drawing/2014/main" id="{68024E94-CE8E-9928-52F1-0FE125A1C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813BB-8FD5-9905-67A7-34CDD68B7173}"/>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9112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3F24-69FE-FC01-764D-18687BF80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3D67BE-2BB4-81B7-8E9C-0F2770A4CB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4D397-3F6A-0D5C-E1E0-901C01B2EBDE}"/>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5" name="Footer Placeholder 4">
            <a:extLst>
              <a:ext uri="{FF2B5EF4-FFF2-40B4-BE49-F238E27FC236}">
                <a16:creationId xmlns:a16="http://schemas.microsoft.com/office/drawing/2014/main" id="{40DF9D50-5FCB-8D14-F3B5-F4D4619BA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5E709-C294-95F6-7483-A510EAD027A4}"/>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100887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A548-7751-BFA5-E11D-C265053DF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22FEB-1882-71B9-13D7-088F7E0634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D25B47-64CD-56A8-A6D9-102DCB6C3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7F99C-C5A2-22E5-77E2-8E2D223223B2}"/>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6" name="Footer Placeholder 5">
            <a:extLst>
              <a:ext uri="{FF2B5EF4-FFF2-40B4-BE49-F238E27FC236}">
                <a16:creationId xmlns:a16="http://schemas.microsoft.com/office/drawing/2014/main" id="{3ED6CC2C-91C4-8696-DC64-057CF3E3F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98A2E-6806-63A6-F840-2CD84D07DF42}"/>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42268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439B-18EB-6250-B615-7C3B6128F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09A63-E266-54D0-9573-7138AA522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AC754-355E-5AED-1D6B-0F6047C036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2DC90-90E8-743C-D3C3-94A3B82D7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10749-4461-8D75-FDDB-0E6A74F03A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34A564-14C4-9575-382E-3EC015F60A79}"/>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8" name="Footer Placeholder 7">
            <a:extLst>
              <a:ext uri="{FF2B5EF4-FFF2-40B4-BE49-F238E27FC236}">
                <a16:creationId xmlns:a16="http://schemas.microsoft.com/office/drawing/2014/main" id="{40EBF965-22C3-EC7C-A916-CAAF5AEF2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96489-0B8D-460E-834F-3767B07A48A1}"/>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52322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FB67-BE6C-49D4-42DA-41F246EB71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6F0B6C-9F3C-AE5A-3D15-76EBC3FE7A6F}"/>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4" name="Footer Placeholder 3">
            <a:extLst>
              <a:ext uri="{FF2B5EF4-FFF2-40B4-BE49-F238E27FC236}">
                <a16:creationId xmlns:a16="http://schemas.microsoft.com/office/drawing/2014/main" id="{4241B015-4C37-7A2E-91BF-F7C974105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DCD44-582D-16E6-087F-BBDE978FF1FF}"/>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30710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4EACF-0A5F-44DC-E301-E5DED9937356}"/>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3" name="Footer Placeholder 2">
            <a:extLst>
              <a:ext uri="{FF2B5EF4-FFF2-40B4-BE49-F238E27FC236}">
                <a16:creationId xmlns:a16="http://schemas.microsoft.com/office/drawing/2014/main" id="{C4776E8A-461D-A762-8844-3F35DC9759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E72FE1-2766-7654-33D1-EFF8120353D2}"/>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354393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C034-87CA-96B7-7FB8-F9C1CFAD0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98924-AD3D-86F6-780A-2E581129A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5D51F4-EE59-C15D-236A-12DB16EDC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D7792-474D-599F-D3F9-2599492CA61B}"/>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6" name="Footer Placeholder 5">
            <a:extLst>
              <a:ext uri="{FF2B5EF4-FFF2-40B4-BE49-F238E27FC236}">
                <a16:creationId xmlns:a16="http://schemas.microsoft.com/office/drawing/2014/main" id="{90635448-9D54-2E15-DC84-3241E441F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2A67B2-9E12-FB84-DD03-CC77E14CAE90}"/>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340454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F824-5E83-CFFE-B639-33D66C5E3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C206A-896C-7145-2AD4-B2F0B1DDAF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CF416-179F-C95B-09B9-6B4B14EEF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FC055-A03E-5C65-F42F-46329FAEF7F6}"/>
              </a:ext>
            </a:extLst>
          </p:cNvPr>
          <p:cNvSpPr>
            <a:spLocks noGrp="1"/>
          </p:cNvSpPr>
          <p:nvPr>
            <p:ph type="dt" sz="half" idx="10"/>
          </p:nvPr>
        </p:nvSpPr>
        <p:spPr/>
        <p:txBody>
          <a:bodyPr/>
          <a:lstStyle/>
          <a:p>
            <a:fld id="{B8D504FF-C3C9-3B4A-B42C-1A0B1ADCA7BC}" type="datetimeFigureOut">
              <a:rPr lang="en-US" smtClean="0"/>
              <a:t>5/6/25</a:t>
            </a:fld>
            <a:endParaRPr lang="en-US"/>
          </a:p>
        </p:txBody>
      </p:sp>
      <p:sp>
        <p:nvSpPr>
          <p:cNvPr id="6" name="Footer Placeholder 5">
            <a:extLst>
              <a:ext uri="{FF2B5EF4-FFF2-40B4-BE49-F238E27FC236}">
                <a16:creationId xmlns:a16="http://schemas.microsoft.com/office/drawing/2014/main" id="{484F49C6-547C-96BB-F6EC-17D72144C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9EF660-9A79-8D42-5276-4FBB2C8F94E3}"/>
              </a:ext>
            </a:extLst>
          </p:cNvPr>
          <p:cNvSpPr>
            <a:spLocks noGrp="1"/>
          </p:cNvSpPr>
          <p:nvPr>
            <p:ph type="sldNum" sz="quarter" idx="12"/>
          </p:nvPr>
        </p:nvSpPr>
        <p:spPr/>
        <p:txBody>
          <a:bodyPr/>
          <a:lstStyle/>
          <a:p>
            <a:fld id="{AB48CE5D-9506-9240-80E6-CC08E4B1FAFA}" type="slidenum">
              <a:rPr lang="en-US" smtClean="0"/>
              <a:t>‹#›</a:t>
            </a:fld>
            <a:endParaRPr lang="en-US"/>
          </a:p>
        </p:txBody>
      </p:sp>
    </p:spTree>
    <p:extLst>
      <p:ext uri="{BB962C8B-B14F-4D97-AF65-F5344CB8AC3E}">
        <p14:creationId xmlns:p14="http://schemas.microsoft.com/office/powerpoint/2010/main" val="302294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51666-B77F-00CC-79D2-134E2AE06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99E490-6A32-29CB-DB2B-6B775F907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9A8A3-1CEE-636B-D7C0-E615D27CDF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D504FF-C3C9-3B4A-B42C-1A0B1ADCA7BC}" type="datetimeFigureOut">
              <a:rPr lang="en-US" smtClean="0"/>
              <a:t>5/6/25</a:t>
            </a:fld>
            <a:endParaRPr lang="en-US"/>
          </a:p>
        </p:txBody>
      </p:sp>
      <p:sp>
        <p:nvSpPr>
          <p:cNvPr id="5" name="Footer Placeholder 4">
            <a:extLst>
              <a:ext uri="{FF2B5EF4-FFF2-40B4-BE49-F238E27FC236}">
                <a16:creationId xmlns:a16="http://schemas.microsoft.com/office/drawing/2014/main" id="{52135BA2-8FF7-C40A-A391-A7EF1DEE5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FA9281-DEC8-926B-EEB5-8902C8BE1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48CE5D-9506-9240-80E6-CC08E4B1FAFA}" type="slidenum">
              <a:rPr lang="en-US" smtClean="0"/>
              <a:t>‹#›</a:t>
            </a:fld>
            <a:endParaRPr lang="en-US"/>
          </a:p>
        </p:txBody>
      </p:sp>
    </p:spTree>
    <p:extLst>
      <p:ext uri="{BB962C8B-B14F-4D97-AF65-F5344CB8AC3E}">
        <p14:creationId xmlns:p14="http://schemas.microsoft.com/office/powerpoint/2010/main" val="92736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image" Target="../media/image63.png"/><Relationship Id="rId3" Type="http://schemas.openxmlformats.org/officeDocument/2006/relationships/image" Target="../media/image4.tiff"/><Relationship Id="rId21" Type="http://schemas.openxmlformats.org/officeDocument/2006/relationships/image" Target="../media/image310.png"/><Relationship Id="rId7" Type="http://schemas.openxmlformats.org/officeDocument/2006/relationships/image" Target="../media/image61.png"/><Relationship Id="rId12" Type="http://schemas.openxmlformats.org/officeDocument/2006/relationships/image" Target="../media/image290.png"/><Relationship Id="rId2" Type="http://schemas.openxmlformats.org/officeDocument/2006/relationships/notesSlide" Target="../notesSlides/notesSlide8.xml"/><Relationship Id="rId20"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62.png"/><Relationship Id="rId5" Type="http://schemas.openxmlformats.org/officeDocument/2006/relationships/image" Target="../media/image60.png"/><Relationship Id="rId23" Type="http://schemas.openxmlformats.org/officeDocument/2006/relationships/image" Target="../media/image66.png"/><Relationship Id="rId10" Type="http://schemas.openxmlformats.org/officeDocument/2006/relationships/image" Target="../media/image139.png"/><Relationship Id="rId4" Type="http://schemas.openxmlformats.org/officeDocument/2006/relationships/image" Target="../media/image5.tiff"/><Relationship Id="rId9" Type="http://schemas.openxmlformats.org/officeDocument/2006/relationships/image" Target="../media/image110.png"/><Relationship Id="rId22"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10.png"/><Relationship Id="rId13" Type="http://schemas.openxmlformats.org/officeDocument/2006/relationships/image" Target="../media/image29.png"/><Relationship Id="rId7" Type="http://schemas.openxmlformats.org/officeDocument/2006/relationships/image" Target="../media/image1800.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27.png"/><Relationship Id="rId5" Type="http://schemas.openxmlformats.org/officeDocument/2006/relationships/image" Target="../media/image1780.png"/><Relationship Id="rId10" Type="http://schemas.openxmlformats.org/officeDocument/2006/relationships/image" Target="../media/image26.png"/><Relationship Id="rId4" Type="http://schemas.openxmlformats.org/officeDocument/2006/relationships/image" Target="../media/image1770.png"/><Relationship Id="rId9"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1810.png"/><Relationship Id="rId7" Type="http://schemas.openxmlformats.org/officeDocument/2006/relationships/image" Target="../media/image180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32.png"/><Relationship Id="rId5" Type="http://schemas.openxmlformats.org/officeDocument/2006/relationships/image" Target="../media/image1780.png"/><Relationship Id="rId10" Type="http://schemas.openxmlformats.org/officeDocument/2006/relationships/image" Target="../media/image31.png"/><Relationship Id="rId4" Type="http://schemas.openxmlformats.org/officeDocument/2006/relationships/image" Target="../media/image1770.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33.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4.png"/></Relationships>
</file>

<file path=ppt/slides/_rels/slide1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4.tiff"/><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5.tif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4.tiff"/><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5.tif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4.tiff"/><Relationship Id="rId7" Type="http://schemas.openxmlformats.org/officeDocument/2006/relationships/image" Target="../media/image83.png"/><Relationship Id="rId12" Type="http://schemas.openxmlformats.org/officeDocument/2006/relationships/image" Target="../media/image27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81.png"/><Relationship Id="rId10" Type="http://schemas.openxmlformats.org/officeDocument/2006/relationships/image" Target="../media/image86.png"/><Relationship Id="rId4" Type="http://schemas.openxmlformats.org/officeDocument/2006/relationships/image" Target="../media/image5.tiff"/><Relationship Id="rId9" Type="http://schemas.openxmlformats.org/officeDocument/2006/relationships/image" Target="../media/image262.png"/></Relationships>
</file>

<file path=ppt/slides/_rels/slide9.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56.png"/><Relationship Id="rId7" Type="http://schemas.openxmlformats.org/officeDocument/2006/relationships/image" Target="../media/image18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178.png"/><Relationship Id="rId4" Type="http://schemas.openxmlformats.org/officeDocument/2006/relationships/image" Target="../media/image177.pn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AFB839-7360-016B-37BB-385A34E0624F}"/>
              </a:ext>
            </a:extLst>
          </p:cNvPr>
          <p:cNvSpPr/>
          <p:nvPr/>
        </p:nvSpPr>
        <p:spPr>
          <a:xfrm>
            <a:off x="1043940" y="493693"/>
            <a:ext cx="10104120" cy="2249507"/>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2" name="Title 1">
            <a:extLst>
              <a:ext uri="{FF2B5EF4-FFF2-40B4-BE49-F238E27FC236}">
                <a16:creationId xmlns:a16="http://schemas.microsoft.com/office/drawing/2014/main" id="{513159F9-3099-B7F6-BB60-BA363CC59DFC}"/>
              </a:ext>
            </a:extLst>
          </p:cNvPr>
          <p:cNvSpPr>
            <a:spLocks noGrp="1"/>
          </p:cNvSpPr>
          <p:nvPr>
            <p:ph type="ctrTitle"/>
          </p:nvPr>
        </p:nvSpPr>
        <p:spPr>
          <a:xfrm>
            <a:off x="1524000" y="51954"/>
            <a:ext cx="9144000" cy="2387600"/>
          </a:xfrm>
        </p:spPr>
        <p:txBody>
          <a:bodyPr>
            <a:normAutofit/>
          </a:bodyPr>
          <a:lstStyle/>
          <a:p>
            <a:r>
              <a:rPr lang="en-US" dirty="0">
                <a:solidFill>
                  <a:schemeClr val="tx2">
                    <a:lumMod val="75000"/>
                    <a:lumOff val="25000"/>
                  </a:schemeClr>
                </a:solidFill>
              </a:rPr>
              <a:t>Zero-Knowledge RAM: </a:t>
            </a:r>
            <a:br>
              <a:rPr lang="en-US" dirty="0">
                <a:solidFill>
                  <a:schemeClr val="tx2">
                    <a:lumMod val="75000"/>
                    <a:lumOff val="25000"/>
                  </a:schemeClr>
                </a:solidFill>
              </a:rPr>
            </a:br>
            <a:r>
              <a:rPr lang="en-US" sz="4400" dirty="0">
                <a:solidFill>
                  <a:schemeClr val="tx2">
                    <a:lumMod val="75000"/>
                    <a:lumOff val="25000"/>
                  </a:schemeClr>
                </a:solidFill>
              </a:rPr>
              <a:t>Doubly Efficient and Black-Box</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48436EAB-300F-6691-F40D-4B10427C5EEE}"/>
                  </a:ext>
                </a:extLst>
              </p:cNvPr>
              <p:cNvSpPr>
                <a:spLocks noGrp="1"/>
              </p:cNvSpPr>
              <p:nvPr>
                <p:ph type="subTitle" idx="1"/>
              </p:nvPr>
            </p:nvSpPr>
            <p:spPr>
              <a:xfrm>
                <a:off x="1524000" y="2922147"/>
                <a:ext cx="9144000" cy="772254"/>
              </a:xfrm>
            </p:spPr>
            <p:txBody>
              <a:bodyPr>
                <a:normAutofit fontScale="92500"/>
              </a:bodyPr>
              <a:lstStyle/>
              <a:p>
                <a:r>
                  <a:rPr lang="en-US" sz="3600" dirty="0"/>
                  <a:t>Yuval </a:t>
                </a:r>
                <a:r>
                  <a:rPr lang="en-US" sz="3600" dirty="0" err="1"/>
                  <a:t>Ishai</a:t>
                </a:r>
                <a:r>
                  <a:rPr lang="en-US" sz="3600" baseline="30000" dirty="0"/>
                  <a:t>*</a:t>
                </a:r>
                <a14:m>
                  <m:oMath xmlns:m="http://schemas.openxmlformats.org/officeDocument/2006/math">
                    <m:r>
                      <a:rPr lang="en-US" sz="3600" i="1" baseline="30000">
                        <a:latin typeface="Cambria Math" panose="02040503050406030204" pitchFamily="18" charset="0"/>
                        <a:ea typeface="Cambria Math" panose="02040503050406030204" pitchFamily="18" charset="0"/>
                      </a:rPr>
                      <m:t>‡</m:t>
                    </m:r>
                  </m:oMath>
                </a14:m>
                <a:r>
                  <a:rPr lang="en-US" sz="3600" dirty="0"/>
                  <a:t>	Rafail Ostrovsky</a:t>
                </a:r>
                <a14:m>
                  <m:oMath xmlns:m="http://schemas.openxmlformats.org/officeDocument/2006/math">
                    <m:r>
                      <a:rPr lang="en-US" sz="3600" i="1" baseline="30000" smtClean="0">
                        <a:latin typeface="Cambria Math" panose="02040503050406030204" pitchFamily="18" charset="0"/>
                        <a:ea typeface="Cambria Math" panose="02040503050406030204" pitchFamily="18" charset="0"/>
                      </a:rPr>
                      <m:t>†</m:t>
                    </m:r>
                  </m:oMath>
                </a14:m>
                <a:r>
                  <a:rPr lang="en-US" sz="3600" dirty="0"/>
                  <a:t> 	</a:t>
                </a:r>
                <a:r>
                  <a:rPr lang="en-US" sz="3600" b="1" dirty="0"/>
                  <a:t>Akash Shah</a:t>
                </a:r>
                <a14:m>
                  <m:oMath xmlns:m="http://schemas.openxmlformats.org/officeDocument/2006/math">
                    <m:r>
                      <a:rPr lang="en-US" sz="3600" i="1" baseline="30000" smtClean="0">
                        <a:latin typeface="Cambria Math" panose="02040503050406030204" pitchFamily="18" charset="0"/>
                        <a:ea typeface="Cambria Math" panose="02040503050406030204" pitchFamily="18" charset="0"/>
                      </a:rPr>
                      <m:t>†</m:t>
                    </m:r>
                  </m:oMath>
                </a14:m>
                <a:endParaRPr lang="en-US" sz="3600" dirty="0">
                  <a:solidFill>
                    <a:schemeClr val="tx2">
                      <a:lumMod val="75000"/>
                      <a:lumOff val="25000"/>
                    </a:schemeClr>
                  </a:solidFill>
                </a:endParaRPr>
              </a:p>
            </p:txBody>
          </p:sp>
        </mc:Choice>
        <mc:Fallback xmlns="">
          <p:sp>
            <p:nvSpPr>
              <p:cNvPr id="3" name="Subtitle 2">
                <a:extLst>
                  <a:ext uri="{FF2B5EF4-FFF2-40B4-BE49-F238E27FC236}">
                    <a16:creationId xmlns:a16="http://schemas.microsoft.com/office/drawing/2014/main" id="{48436EAB-300F-6691-F40D-4B10427C5EEE}"/>
                  </a:ext>
                </a:extLst>
              </p:cNvPr>
              <p:cNvSpPr>
                <a:spLocks noGrp="1" noRot="1" noChangeAspect="1" noMove="1" noResize="1" noEditPoints="1" noAdjustHandles="1" noChangeArrowheads="1" noChangeShapeType="1" noTextEdit="1"/>
              </p:cNvSpPr>
              <p:nvPr>
                <p:ph type="subTitle" idx="1"/>
              </p:nvPr>
            </p:nvSpPr>
            <p:spPr>
              <a:xfrm>
                <a:off x="1524000" y="2922147"/>
                <a:ext cx="9144000" cy="772254"/>
              </a:xfrm>
              <a:blipFill>
                <a:blip r:embed="rId2"/>
                <a:stretch>
                  <a:fillRect l="-832" t="-1451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44B7E53-270E-B0DC-25DA-A2B0A5A6C838}"/>
              </a:ext>
            </a:extLst>
          </p:cNvPr>
          <p:cNvPicPr>
            <a:picLocks noChangeAspect="1"/>
          </p:cNvPicPr>
          <p:nvPr/>
        </p:nvPicPr>
        <p:blipFill>
          <a:blip r:embed="rId3"/>
          <a:stretch>
            <a:fillRect/>
          </a:stretch>
        </p:blipFill>
        <p:spPr>
          <a:xfrm>
            <a:off x="7123303" y="3988016"/>
            <a:ext cx="1924707" cy="903329"/>
          </a:xfrm>
          <a:prstGeom prst="rect">
            <a:avLst/>
          </a:prstGeom>
        </p:spPr>
      </p:pic>
      <p:pic>
        <p:nvPicPr>
          <p:cNvPr id="1026" name="Picture 2" descr="Technion - Israel Institute of Technology, Israel (project coordinator) -  NanoPack">
            <a:extLst>
              <a:ext uri="{FF2B5EF4-FFF2-40B4-BE49-F238E27FC236}">
                <a16:creationId xmlns:a16="http://schemas.microsoft.com/office/drawing/2014/main" id="{13B3F6D1-504E-55AF-1ED4-09A6C3356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902" y="3898357"/>
            <a:ext cx="1924707" cy="1082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3FD0C8D-803D-C297-68F5-E3EC05D0F1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949" y="4154384"/>
            <a:ext cx="1130025" cy="6775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8EBFD1-C003-E9E9-63AA-D62A4DB70F90}"/>
              </a:ext>
            </a:extLst>
          </p:cNvPr>
          <p:cNvSpPr txBox="1"/>
          <p:nvPr/>
        </p:nvSpPr>
        <p:spPr>
          <a:xfrm>
            <a:off x="979052" y="4216022"/>
            <a:ext cx="381699" cy="461665"/>
          </a:xfrm>
          <a:prstGeom prst="rect">
            <a:avLst/>
          </a:prstGeom>
          <a:noFill/>
        </p:spPr>
        <p:txBody>
          <a:bodyPr wrap="square">
            <a:spAutoFit/>
          </a:bodyPr>
          <a:lstStyle/>
          <a:p>
            <a:r>
              <a:rPr lang="en-US" sz="2400"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3065EE-1ABF-3AE3-4DB8-C13649D4DE4D}"/>
                  </a:ext>
                </a:extLst>
              </p:cNvPr>
              <p:cNvSpPr txBox="1"/>
              <p:nvPr/>
            </p:nvSpPr>
            <p:spPr>
              <a:xfrm>
                <a:off x="3293770" y="4216022"/>
                <a:ext cx="4776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933065EE-1ABF-3AE3-4DB8-C13649D4DE4D}"/>
                  </a:ext>
                </a:extLst>
              </p:cNvPr>
              <p:cNvSpPr txBox="1">
                <a:spLocks noRot="1" noChangeAspect="1" noMove="1" noResize="1" noEditPoints="1" noAdjustHandles="1" noChangeArrowheads="1" noChangeShapeType="1" noTextEdit="1"/>
              </p:cNvSpPr>
              <p:nvPr/>
            </p:nvSpPr>
            <p:spPr>
              <a:xfrm>
                <a:off x="3293770" y="4216022"/>
                <a:ext cx="477683" cy="461665"/>
              </a:xfrm>
              <a:prstGeom prst="rect">
                <a:avLst/>
              </a:prstGeom>
              <a:blipFill>
                <a:blip r:embed="rId6"/>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79F5A21-5795-1A4F-979B-E43AE21D13A1}"/>
                  </a:ext>
                </a:extLst>
              </p:cNvPr>
              <p:cNvSpPr txBox="1"/>
              <p:nvPr/>
            </p:nvSpPr>
            <p:spPr>
              <a:xfrm>
                <a:off x="6790515" y="4216022"/>
                <a:ext cx="4776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A79F5A21-5795-1A4F-979B-E43AE21D13A1}"/>
                  </a:ext>
                </a:extLst>
              </p:cNvPr>
              <p:cNvSpPr txBox="1">
                <a:spLocks noRot="1" noChangeAspect="1" noMove="1" noResize="1" noEditPoints="1" noAdjustHandles="1" noChangeArrowheads="1" noChangeShapeType="1" noTextEdit="1"/>
              </p:cNvSpPr>
              <p:nvPr/>
            </p:nvSpPr>
            <p:spPr>
              <a:xfrm>
                <a:off x="6790515" y="4216022"/>
                <a:ext cx="477683" cy="461665"/>
              </a:xfrm>
              <a:prstGeom prst="rect">
                <a:avLst/>
              </a:prstGeom>
              <a:blipFill>
                <a:blip r:embed="rId7"/>
                <a:stretch>
                  <a:fillRect b="-8108"/>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792286B-254A-A980-511D-9B1964AA8B75}"/>
              </a:ext>
            </a:extLst>
          </p:cNvPr>
          <p:cNvSpPr txBox="1"/>
          <p:nvPr/>
        </p:nvSpPr>
        <p:spPr>
          <a:xfrm>
            <a:off x="5047507" y="6004889"/>
            <a:ext cx="2096984" cy="461665"/>
          </a:xfrm>
          <a:prstGeom prst="rect">
            <a:avLst/>
          </a:prstGeom>
          <a:noFill/>
        </p:spPr>
        <p:txBody>
          <a:bodyPr wrap="none" rtlCol="0">
            <a:spAutoFit/>
          </a:bodyPr>
          <a:lstStyle/>
          <a:p>
            <a:r>
              <a:rPr lang="en-US" sz="2400" dirty="0" err="1">
                <a:solidFill>
                  <a:schemeClr val="tx2">
                    <a:lumMod val="75000"/>
                    <a:lumOff val="25000"/>
                  </a:schemeClr>
                </a:solidFill>
                <a:latin typeface="+mj-lt"/>
              </a:rPr>
              <a:t>Eurocrypt</a:t>
            </a:r>
            <a:r>
              <a:rPr lang="en-US" sz="2400" dirty="0">
                <a:solidFill>
                  <a:schemeClr val="tx2">
                    <a:lumMod val="75000"/>
                    <a:lumOff val="25000"/>
                  </a:schemeClr>
                </a:solidFill>
                <a:latin typeface="+mj-lt"/>
              </a:rPr>
              <a:t> 2025</a:t>
            </a:r>
          </a:p>
        </p:txBody>
      </p:sp>
    </p:spTree>
    <p:extLst>
      <p:ext uri="{BB962C8B-B14F-4D97-AF65-F5344CB8AC3E}">
        <p14:creationId xmlns:p14="http://schemas.microsoft.com/office/powerpoint/2010/main" val="174561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94769" y="2128394"/>
            <a:ext cx="856331" cy="1089325"/>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1125788" y="2153979"/>
            <a:ext cx="896102" cy="1066788"/>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1429052" y="2144560"/>
                <a:ext cx="1933363" cy="6729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Description of </a:t>
                </a:r>
                <a14:m>
                  <m:oMath xmlns:m="http://schemas.openxmlformats.org/officeDocument/2006/math">
                    <m:r>
                      <a:rPr lang="en-US" sz="1400" i="1" dirty="0">
                        <a:latin typeface="Cambria Math" panose="02040503050406030204" pitchFamily="18" charset="0"/>
                      </a:rPr>
                      <m:t>𝑅</m:t>
                    </m:r>
                  </m:oMath>
                </a14:m>
                <a:endParaRPr lang="en-US" sz="1400" baseline="-250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a:latin typeface="Cambria Math" panose="02040503050406030204" pitchFamily="18" charset="0"/>
                      </a:rPr>
                      <m:t>𝑤</m:t>
                    </m:r>
                  </m:oMath>
                </a14:m>
                <a:endParaRPr lang="en-US" sz="1400"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429052" y="2144560"/>
                <a:ext cx="1933363" cy="672951"/>
              </a:xfrm>
              <a:prstGeom prst="rect">
                <a:avLst/>
              </a:prstGeom>
              <a:blipFill>
                <a:blip r:embed="rId5"/>
                <a:stretch>
                  <a:fillRect l="-645" t="-5455" b="-1272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B84EDAEF-B6FE-E07F-D19C-E57600C37E83}"/>
              </a:ext>
            </a:extLst>
          </p:cNvPr>
          <p:cNvSpPr txBox="1"/>
          <p:nvPr/>
        </p:nvSpPr>
        <p:spPr>
          <a:xfrm>
            <a:off x="5320269" y="1172385"/>
            <a:ext cx="1427955" cy="369332"/>
          </a:xfrm>
          <a:prstGeom prst="rect">
            <a:avLst/>
          </a:prstGeom>
          <a:noFill/>
        </p:spPr>
        <p:txBody>
          <a:bodyPr wrap="none" rtlCol="0">
            <a:spAutoFit/>
          </a:bodyPr>
          <a:lstStyle/>
          <a:p>
            <a:r>
              <a:rPr lang="en-US" u="sng" dirty="0"/>
              <a:t>Offline Phase</a:t>
            </a:r>
          </a:p>
        </p:txBody>
      </p:sp>
      <p:graphicFrame>
        <p:nvGraphicFramePr>
          <p:cNvPr id="3" name="Table 3">
            <a:extLst>
              <a:ext uri="{FF2B5EF4-FFF2-40B4-BE49-F238E27FC236}">
                <a16:creationId xmlns:a16="http://schemas.microsoft.com/office/drawing/2014/main" id="{AD2CF975-1D60-9D3E-4292-218C746B2548}"/>
              </a:ext>
            </a:extLst>
          </p:cNvPr>
          <p:cNvGraphicFramePr>
            <a:graphicFrameLocks noGrp="1"/>
          </p:cNvGraphicFramePr>
          <p:nvPr>
            <p:extLst>
              <p:ext uri="{D42A27DB-BD31-4B8C-83A1-F6EECF244321}">
                <p14:modId xmlns:p14="http://schemas.microsoft.com/office/powerpoint/2010/main" val="2280281060"/>
              </p:ext>
            </p:extLst>
          </p:nvPr>
        </p:nvGraphicFramePr>
        <p:xfrm>
          <a:off x="674572" y="769320"/>
          <a:ext cx="3423512"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3661983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685FD-FA22-6AE3-3984-873ACFF02622}"/>
                  </a:ext>
                </a:extLst>
              </p:cNvPr>
              <p:cNvSpPr txBox="1"/>
              <p:nvPr/>
            </p:nvSpPr>
            <p:spPr>
              <a:xfrm>
                <a:off x="1663045" y="379102"/>
                <a:ext cx="1028615" cy="338554"/>
              </a:xfrm>
              <a:prstGeom prst="rect">
                <a:avLst/>
              </a:prstGeom>
              <a:noFill/>
            </p:spPr>
            <p:txBody>
              <a:bodyPr wrap="none" rtlCol="0">
                <a:spAutoFit/>
              </a:bodyPr>
              <a:lstStyle/>
              <a:p>
                <a:r>
                  <a:rPr lang="en-US" sz="1400" dirty="0"/>
                  <a:t>Database</a:t>
                </a:r>
                <a:r>
                  <a:rPr lang="en-US" sz="1600" dirty="0"/>
                  <a:t> </a:t>
                </a:r>
                <a14:m>
                  <m:oMath xmlns:m="http://schemas.openxmlformats.org/officeDocument/2006/math">
                    <m:r>
                      <a:rPr lang="en-US" sz="1600" i="1" dirty="0" smtClean="0">
                        <a:latin typeface="Cambria Math" panose="02040503050406030204" pitchFamily="18" charset="0"/>
                      </a:rPr>
                      <m:t>𝑥</m:t>
                    </m:r>
                  </m:oMath>
                </a14:m>
                <a:endParaRPr lang="en-US" sz="1600"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663045" y="379102"/>
                <a:ext cx="1028615" cy="338554"/>
              </a:xfrm>
              <a:prstGeom prst="rect">
                <a:avLst/>
              </a:prstGeom>
              <a:blipFill>
                <a:blip r:embed="rId6"/>
                <a:stretch>
                  <a:fillRect l="-243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70053F-C578-7156-E7D3-5E907E1A06C0}"/>
                  </a:ext>
                </a:extLst>
              </p:cNvPr>
              <p:cNvSpPr txBox="1"/>
              <p:nvPr/>
            </p:nvSpPr>
            <p:spPr>
              <a:xfrm>
                <a:off x="5461654" y="1594214"/>
                <a:ext cx="1241048" cy="338554"/>
              </a:xfrm>
              <a:prstGeom prst="rect">
                <a:avLst/>
              </a:prstGeom>
              <a:solidFill>
                <a:schemeClr val="accent6">
                  <a:lumMod val="20000"/>
                  <a:lumOff val="80000"/>
                </a:schemeClr>
              </a:solidFill>
              <a:ln>
                <a:solidFill>
                  <a:schemeClr val="dk1"/>
                </a:solidFill>
              </a:ln>
            </p:spPr>
            <p:txBody>
              <a:bodyPr wrap="square" rtlCol="0">
                <a:spAutoFit/>
              </a:bodyPr>
              <a:lstStyle/>
              <a:p>
                <a:pPr algn="ctr"/>
                <a:r>
                  <a:rPr lang="en-US" sz="1600" dirty="0"/>
                  <a:t>Commit(</a:t>
                </a:r>
                <a14:m>
                  <m:oMath xmlns:m="http://schemas.openxmlformats.org/officeDocument/2006/math">
                    <m:r>
                      <a:rPr lang="en-US" sz="1600" b="0" i="1" dirty="0" smtClean="0">
                        <a:latin typeface="Cambria Math" panose="02040503050406030204" pitchFamily="18" charset="0"/>
                      </a:rPr>
                      <m:t>𝑋</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461654" y="1594214"/>
                <a:ext cx="1241048" cy="338554"/>
              </a:xfrm>
              <a:prstGeom prst="rect">
                <a:avLst/>
              </a:prstGeom>
              <a:blipFill>
                <a:blip r:embed="rId7"/>
                <a:stretch>
                  <a:fillRect t="-3571" b="-17857"/>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3659B81-AEBF-2BEA-394D-3EE8C1D0AF4A}"/>
              </a:ext>
            </a:extLst>
          </p:cNvPr>
          <p:cNvCxnSpPr/>
          <p:nvPr/>
        </p:nvCxnSpPr>
        <p:spPr>
          <a:xfrm>
            <a:off x="4704464" y="2063573"/>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A552AD-3AB0-5DB0-0F94-9E53895B713B}"/>
              </a:ext>
            </a:extLst>
          </p:cNvPr>
          <p:cNvSpPr txBox="1"/>
          <p:nvPr/>
        </p:nvSpPr>
        <p:spPr>
          <a:xfrm>
            <a:off x="5390516" y="2230042"/>
            <a:ext cx="1410964" cy="369332"/>
          </a:xfrm>
          <a:prstGeom prst="rect">
            <a:avLst/>
          </a:prstGeom>
          <a:noFill/>
        </p:spPr>
        <p:txBody>
          <a:bodyPr wrap="none" rtlCol="0">
            <a:spAutoFit/>
          </a:bodyPr>
          <a:lstStyle/>
          <a:p>
            <a:r>
              <a:rPr lang="en-US" u="sng" dirty="0"/>
              <a:t>Online Phase</a:t>
            </a:r>
          </a:p>
        </p:txBody>
      </p:sp>
      <p:sp>
        <p:nvSpPr>
          <p:cNvPr id="42" name="Right Brace 41">
            <a:extLst>
              <a:ext uri="{FF2B5EF4-FFF2-40B4-BE49-F238E27FC236}">
                <a16:creationId xmlns:a16="http://schemas.microsoft.com/office/drawing/2014/main" id="{F4B1FB2A-4D78-8773-26D8-7C5C7193C130}"/>
              </a:ext>
            </a:extLst>
          </p:cNvPr>
          <p:cNvSpPr/>
          <p:nvPr/>
        </p:nvSpPr>
        <p:spPr>
          <a:xfrm rot="16200000">
            <a:off x="2342346" y="-1020682"/>
            <a:ext cx="87962" cy="3423514"/>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6EC931C-7F98-6CDD-845C-EE863B9E2D32}"/>
                  </a:ext>
                </a:extLst>
              </p:cNvPr>
              <p:cNvSpPr txBox="1"/>
              <p:nvPr/>
            </p:nvSpPr>
            <p:spPr>
              <a:xfrm>
                <a:off x="2546682" y="402308"/>
                <a:ext cx="738344" cy="307777"/>
              </a:xfrm>
              <a:prstGeom prst="rect">
                <a:avLst/>
              </a:prstGeom>
              <a:noFill/>
            </p:spPr>
            <p:txBody>
              <a:bodyPr wrap="none" rtlCol="0">
                <a:spAutoFit/>
              </a:bodyPr>
              <a:lstStyle/>
              <a:p>
                <a:r>
                  <a:rPr lang="en-US" sz="1400" dirty="0"/>
                  <a:t>(Size </a:t>
                </a:r>
                <a14:m>
                  <m:oMath xmlns:m="http://schemas.openxmlformats.org/officeDocument/2006/math">
                    <m:r>
                      <a:rPr lang="en-US" sz="1400" i="1" dirty="0" smtClean="0">
                        <a:latin typeface="Cambria Math" panose="02040503050406030204" pitchFamily="18" charset="0"/>
                      </a:rPr>
                      <m:t>𝑛</m:t>
                    </m:r>
                    <m:r>
                      <a:rPr lang="en-US" sz="1400" b="0" i="1" dirty="0" smtClean="0">
                        <a:latin typeface="Cambria Math" panose="02040503050406030204" pitchFamily="18" charset="0"/>
                      </a:rPr>
                      <m:t>)</m:t>
                    </m:r>
                  </m:oMath>
                </a14:m>
                <a:endParaRPr lang="en-US" sz="1400"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546682" y="402308"/>
                <a:ext cx="738344" cy="307777"/>
              </a:xfrm>
              <a:prstGeom prst="rect">
                <a:avLst/>
              </a:prstGeom>
              <a:blipFill>
                <a:blip r:embed="rId9"/>
                <a:stretch>
                  <a:fillRect l="-1695" t="-4000" b="-20000"/>
                </a:stretch>
              </a:blipFill>
            </p:spPr>
            <p:txBody>
              <a:bodyPr/>
              <a:lstStyle/>
              <a:p>
                <a:r>
                  <a:rPr lang="en-US">
                    <a:noFill/>
                  </a:rPr>
                  <a:t> </a:t>
                </a:r>
              </a:p>
            </p:txBody>
          </p:sp>
        </mc:Fallback>
      </mc:AlternateContent>
      <p:graphicFrame>
        <p:nvGraphicFramePr>
          <p:cNvPr id="8" name="Table 3">
            <a:extLst>
              <a:ext uri="{FF2B5EF4-FFF2-40B4-BE49-F238E27FC236}">
                <a16:creationId xmlns:a16="http://schemas.microsoft.com/office/drawing/2014/main" id="{8713B9F2-E8E9-2863-EB39-F2BF46289FE3}"/>
              </a:ext>
            </a:extLst>
          </p:cNvPr>
          <p:cNvGraphicFramePr>
            <a:graphicFrameLocks noGrp="1"/>
          </p:cNvGraphicFramePr>
          <p:nvPr>
            <p:extLst>
              <p:ext uri="{D42A27DB-BD31-4B8C-83A1-F6EECF244321}">
                <p14:modId xmlns:p14="http://schemas.microsoft.com/office/powerpoint/2010/main" val="1072285001"/>
              </p:ext>
            </p:extLst>
          </p:nvPr>
        </p:nvGraphicFramePr>
        <p:xfrm>
          <a:off x="210225" y="1686280"/>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cxnSp>
        <p:nvCxnSpPr>
          <p:cNvPr id="12" name="Straight Arrow Connector 11">
            <a:extLst>
              <a:ext uri="{FF2B5EF4-FFF2-40B4-BE49-F238E27FC236}">
                <a16:creationId xmlns:a16="http://schemas.microsoft.com/office/drawing/2014/main" id="{4641D23B-AC4F-1692-939B-EBD2BEDC3638}"/>
              </a:ext>
            </a:extLst>
          </p:cNvPr>
          <p:cNvCxnSpPr>
            <a:cxnSpLocks/>
          </p:cNvCxnSpPr>
          <p:nvPr/>
        </p:nvCxnSpPr>
        <p:spPr>
          <a:xfrm>
            <a:off x="2386327" y="1105479"/>
            <a:ext cx="0" cy="232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ight Brace 18">
            <a:extLst>
              <a:ext uri="{FF2B5EF4-FFF2-40B4-BE49-F238E27FC236}">
                <a16:creationId xmlns:a16="http://schemas.microsoft.com/office/drawing/2014/main" id="{943D561F-F275-ED53-4C11-158C2EA0E427}"/>
              </a:ext>
            </a:extLst>
          </p:cNvPr>
          <p:cNvSpPr/>
          <p:nvPr/>
        </p:nvSpPr>
        <p:spPr>
          <a:xfrm rot="16200000">
            <a:off x="2281471" y="-547660"/>
            <a:ext cx="136901" cy="42793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189375-D19E-F108-E654-3973C18F5779}"/>
                  </a:ext>
                </a:extLst>
              </p:cNvPr>
              <p:cNvSpPr txBox="1"/>
              <p:nvPr/>
            </p:nvSpPr>
            <p:spPr>
              <a:xfrm>
                <a:off x="1759155" y="1253364"/>
                <a:ext cx="1017202" cy="338554"/>
              </a:xfrm>
              <a:prstGeom prst="rect">
                <a:avLst/>
              </a:prstGeom>
              <a:noFill/>
            </p:spPr>
            <p:txBody>
              <a:bodyPr wrap="none" rtlCol="0">
                <a:spAutoFit/>
              </a:bodyPr>
              <a:lstStyle/>
              <a:p>
                <a14:m>
                  <m:oMath xmlns:m="http://schemas.openxmlformats.org/officeDocument/2006/math">
                    <m:r>
                      <a:rPr lang="en-US" sz="1600" b="0" i="1" dirty="0" smtClean="0">
                        <a:latin typeface="Cambria Math" panose="02040503050406030204" pitchFamily="18" charset="0"/>
                      </a:rPr>
                      <m:t>𝑋</m:t>
                    </m:r>
                  </m:oMath>
                </a14:m>
                <a:r>
                  <a:rPr lang="en-US" sz="1600" dirty="0"/>
                  <a:t> (Size </a:t>
                </a:r>
                <a14:m>
                  <m:oMath xmlns:m="http://schemas.openxmlformats.org/officeDocument/2006/math">
                    <m:r>
                      <a:rPr lang="en-US" sz="1600" i="1" dirty="0" smtClean="0">
                        <a:latin typeface="Cambria Math" panose="02040503050406030204" pitchFamily="18" charset="0"/>
                      </a:rPr>
                      <m:t>𝑁</m:t>
                    </m:r>
                  </m:oMath>
                </a14:m>
                <a:r>
                  <a:rPr lang="en-US" sz="1600" dirty="0"/>
                  <a:t>)</a:t>
                </a:r>
              </a:p>
            </p:txBody>
          </p:sp>
        </mc:Choice>
        <mc:Fallback xmlns="">
          <p:sp>
            <p:nvSpPr>
              <p:cNvPr id="23" name="TextBox 22">
                <a:extLst>
                  <a:ext uri="{FF2B5EF4-FFF2-40B4-BE49-F238E27FC236}">
                    <a16:creationId xmlns:a16="http://schemas.microsoft.com/office/drawing/2014/main" id="{CE189375-D19E-F108-E654-3973C18F5779}"/>
                  </a:ext>
                </a:extLst>
              </p:cNvPr>
              <p:cNvSpPr txBox="1">
                <a:spLocks noRot="1" noChangeAspect="1" noMove="1" noResize="1" noEditPoints="1" noAdjustHandles="1" noChangeArrowheads="1" noChangeShapeType="1" noTextEdit="1"/>
              </p:cNvSpPr>
              <p:nvPr/>
            </p:nvSpPr>
            <p:spPr>
              <a:xfrm>
                <a:off x="1759155" y="1253364"/>
                <a:ext cx="1017202" cy="338554"/>
              </a:xfrm>
              <a:prstGeom prst="rect">
                <a:avLst/>
              </a:prstGeom>
              <a:blipFill>
                <a:blip r:embed="rId10"/>
                <a:stretch>
                  <a:fillRect t="-3571" r="-2469" b="-2142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A9A9F57-B51E-F5ED-F093-6281EE3BCC8D}"/>
              </a:ext>
            </a:extLst>
          </p:cNvPr>
          <p:cNvSpPr txBox="1"/>
          <p:nvPr/>
        </p:nvSpPr>
        <p:spPr>
          <a:xfrm>
            <a:off x="2395734" y="1093288"/>
            <a:ext cx="1735411" cy="307777"/>
          </a:xfrm>
          <a:prstGeom prst="rect">
            <a:avLst/>
          </a:prstGeom>
          <a:noFill/>
        </p:spPr>
        <p:txBody>
          <a:bodyPr wrap="none" rtlCol="0">
            <a:spAutoFit/>
          </a:bodyPr>
          <a:lstStyle/>
          <a:p>
            <a:r>
              <a:rPr lang="en-US" sz="1400" dirty="0"/>
              <a:t>Projection Encoding</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1557B21-BB9D-41A2-6FE4-A5F1DB055AE0}"/>
                  </a:ext>
                </a:extLst>
              </p:cNvPr>
              <p:cNvSpPr/>
              <p:nvPr/>
            </p:nvSpPr>
            <p:spPr>
              <a:xfrm>
                <a:off x="9087437" y="2031153"/>
                <a:ext cx="1724457" cy="394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a:t>
                </a:r>
              </a:p>
              <a:p>
                <a:pPr marL="285750" indent="-285750">
                  <a:buFont typeface="Arial" panose="020B0604020202020204" pitchFamily="34" charset="0"/>
                  <a:buChar char="•"/>
                </a:pPr>
                <a:r>
                  <a:rPr lang="en-US" sz="1400" dirty="0"/>
                  <a:t>Description of </a:t>
                </a:r>
                <a14:m>
                  <m:oMath xmlns:m="http://schemas.openxmlformats.org/officeDocument/2006/math">
                    <m:r>
                      <a:rPr lang="en-US" sz="1400" i="1" dirty="0">
                        <a:latin typeface="Cambria Math" panose="02040503050406030204" pitchFamily="18" charset="0"/>
                      </a:rPr>
                      <m:t>𝑅</m:t>
                    </m:r>
                  </m:oMath>
                </a14:m>
                <a:endParaRPr lang="en-US" sz="1400" dirty="0"/>
              </a:p>
            </p:txBody>
          </p:sp>
        </mc:Choice>
        <mc:Fallback xmlns="">
          <p:sp>
            <p:nvSpPr>
              <p:cNvPr id="35" name="Rectangle 34">
                <a:extLst>
                  <a:ext uri="{FF2B5EF4-FFF2-40B4-BE49-F238E27FC236}">
                    <a16:creationId xmlns:a16="http://schemas.microsoft.com/office/drawing/2014/main" id="{C1557B21-BB9D-41A2-6FE4-A5F1DB055AE0}"/>
                  </a:ext>
                </a:extLst>
              </p:cNvPr>
              <p:cNvSpPr>
                <a:spLocks noRot="1" noChangeAspect="1" noMove="1" noResize="1" noEditPoints="1" noAdjustHandles="1" noChangeArrowheads="1" noChangeShapeType="1" noTextEdit="1"/>
              </p:cNvSpPr>
              <p:nvPr/>
            </p:nvSpPr>
            <p:spPr>
              <a:xfrm>
                <a:off x="9087437" y="2031153"/>
                <a:ext cx="1724457" cy="394033"/>
              </a:xfrm>
              <a:prstGeom prst="rect">
                <a:avLst/>
              </a:prstGeom>
              <a:blipFill>
                <a:blip r:embed="rId11"/>
                <a:stretch>
                  <a:fillRect l="-725" t="-15152" b="-30303"/>
                </a:stretch>
              </a:blipFill>
            </p:spPr>
            <p:txBody>
              <a:bodyPr/>
              <a:lstStyle/>
              <a:p>
                <a:r>
                  <a:rPr lang="en-US">
                    <a:noFill/>
                  </a:rPr>
                  <a:t> </a:t>
                </a:r>
              </a:p>
            </p:txBody>
          </p:sp>
        </mc:Fallback>
      </mc:AlternateContent>
      <p:graphicFrame>
        <p:nvGraphicFramePr>
          <p:cNvPr id="48" name="Table 8">
            <a:extLst>
              <a:ext uri="{FF2B5EF4-FFF2-40B4-BE49-F238E27FC236}">
                <a16:creationId xmlns:a16="http://schemas.microsoft.com/office/drawing/2014/main" id="{1A9E1AFC-25A3-C657-A0C4-7DD66F83B361}"/>
              </a:ext>
            </a:extLst>
          </p:cNvPr>
          <p:cNvGraphicFramePr>
            <a:graphicFrameLocks noGrp="1"/>
          </p:cNvGraphicFramePr>
          <p:nvPr/>
        </p:nvGraphicFramePr>
        <p:xfrm>
          <a:off x="1383645" y="4748913"/>
          <a:ext cx="1943472" cy="365760"/>
        </p:xfrm>
        <a:graphic>
          <a:graphicData uri="http://schemas.openxmlformats.org/drawingml/2006/table">
            <a:tbl>
              <a:tblPr firstRow="1" bandRow="1">
                <a:tableStyleId>{5940675A-B579-460E-94D1-54222C63F5DA}</a:tableStyleId>
              </a:tblPr>
              <a:tblGrid>
                <a:gridCol w="323912">
                  <a:extLst>
                    <a:ext uri="{9D8B030D-6E8A-4147-A177-3AD203B41FA5}">
                      <a16:colId xmlns:a16="http://schemas.microsoft.com/office/drawing/2014/main" val="2881341600"/>
                    </a:ext>
                  </a:extLst>
                </a:gridCol>
                <a:gridCol w="323912">
                  <a:extLst>
                    <a:ext uri="{9D8B030D-6E8A-4147-A177-3AD203B41FA5}">
                      <a16:colId xmlns:a16="http://schemas.microsoft.com/office/drawing/2014/main" val="2938819632"/>
                    </a:ext>
                  </a:extLst>
                </a:gridCol>
                <a:gridCol w="323912">
                  <a:extLst>
                    <a:ext uri="{9D8B030D-6E8A-4147-A177-3AD203B41FA5}">
                      <a16:colId xmlns:a16="http://schemas.microsoft.com/office/drawing/2014/main" val="3909217177"/>
                    </a:ext>
                  </a:extLst>
                </a:gridCol>
                <a:gridCol w="323912">
                  <a:extLst>
                    <a:ext uri="{9D8B030D-6E8A-4147-A177-3AD203B41FA5}">
                      <a16:colId xmlns:a16="http://schemas.microsoft.com/office/drawing/2014/main" val="219484760"/>
                    </a:ext>
                  </a:extLst>
                </a:gridCol>
                <a:gridCol w="323912">
                  <a:extLst>
                    <a:ext uri="{9D8B030D-6E8A-4147-A177-3AD203B41FA5}">
                      <a16:colId xmlns:a16="http://schemas.microsoft.com/office/drawing/2014/main" val="3923616971"/>
                    </a:ext>
                  </a:extLst>
                </a:gridCol>
                <a:gridCol w="323912">
                  <a:extLst>
                    <a:ext uri="{9D8B030D-6E8A-4147-A177-3AD203B41FA5}">
                      <a16:colId xmlns:a16="http://schemas.microsoft.com/office/drawing/2014/main" val="3407942452"/>
                    </a:ext>
                  </a:extLst>
                </a:gridCol>
              </a:tblGrid>
              <a:tr h="346299">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F9F700F-E920-2F36-BE6D-3C6854A0D2D5}"/>
                  </a:ext>
                </a:extLst>
              </p:cNvPr>
              <p:cNvSpPr/>
              <p:nvPr/>
            </p:nvSpPr>
            <p:spPr>
              <a:xfrm>
                <a:off x="147708" y="5042528"/>
                <a:ext cx="4894808" cy="3801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PCPP Proof (</a:t>
                </a:r>
                <a14:m>
                  <m:oMath xmlns:m="http://schemas.openxmlformats.org/officeDocument/2006/math">
                    <m:r>
                      <a:rPr lang="en-US" sz="1400" i="1" smtClean="0">
                        <a:latin typeface="Cambria Math" panose="02040503050406030204" pitchFamily="18" charset="0"/>
                        <a:ea typeface="Cambria Math" panose="02040503050406030204" pitchFamily="18" charset="0"/>
                      </a:rPr>
                      <m:t>𝜋</m:t>
                    </m:r>
                  </m:oMath>
                </a14:m>
                <a:r>
                  <a:rPr lang="en-US" sz="1400" dirty="0"/>
                  <a:t>) for </a:t>
                </a:r>
                <a14:m>
                  <m:oMath xmlns:m="http://schemas.openxmlformats.org/officeDocument/2006/math">
                    <m:r>
                      <a:rPr lang="en-US" sz="1400" i="1" dirty="0">
                        <a:latin typeface="Cambria Math" panose="02040503050406030204" pitchFamily="18" charset="0"/>
                      </a:rPr>
                      <m:t>𝑅</m:t>
                    </m:r>
                    <m:r>
                      <a:rPr lang="en-US" sz="1400" b="0" i="1" dirty="0" smtClean="0">
                        <a:latin typeface="Cambria Math" panose="02040503050406030204" pitchFamily="18" charset="0"/>
                      </a:rPr>
                      <m:t>(</m:t>
                    </m:r>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𝑠</m:t>
                    </m:r>
                    <m:r>
                      <a:rPr lang="en-US" sz="1400" b="0" i="1" dirty="0" smtClean="0">
                        <a:latin typeface="Cambria Math" panose="02040503050406030204" pitchFamily="18" charset="0"/>
                      </a:rPr>
                      <m:t>,</m:t>
                    </m:r>
                    <m:r>
                      <a:rPr lang="en-US" sz="1400" b="0" i="1" dirty="0" smtClean="0">
                        <a:latin typeface="Cambria Math" panose="02040503050406030204" pitchFamily="18" charset="0"/>
                      </a:rPr>
                      <m:t>𝑤</m:t>
                    </m:r>
                    <m:r>
                      <a:rPr lang="en-US" sz="1400" b="0" i="1" dirty="0" smtClean="0">
                        <a:latin typeface="Cambria Math" panose="02040503050406030204" pitchFamily="18" charset="0"/>
                      </a:rPr>
                      <m:t>)</m:t>
                    </m:r>
                  </m:oMath>
                </a14:m>
                <a:r>
                  <a:rPr lang="en-US" sz="1400" baseline="-25000" dirty="0"/>
                  <a:t> </a:t>
                </a:r>
                <a:r>
                  <a:rPr lang="en-US" sz="1400" dirty="0"/>
                  <a:t>with respect to encoding </a:t>
                </a:r>
                <a14:m>
                  <m:oMath xmlns:m="http://schemas.openxmlformats.org/officeDocument/2006/math">
                    <m:r>
                      <a:rPr lang="en-US" sz="1400" b="0" i="1" dirty="0" smtClean="0">
                        <a:latin typeface="Cambria Math" panose="02040503050406030204" pitchFamily="18" charset="0"/>
                      </a:rPr>
                      <m:t>𝑋</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a14:m>
                <a:endParaRPr lang="en-US" sz="1400" baseline="-25000" dirty="0"/>
              </a:p>
            </p:txBody>
          </p:sp>
        </mc:Choice>
        <mc:Fallback xmlns="">
          <p:sp>
            <p:nvSpPr>
              <p:cNvPr id="52" name="Rectangle 51">
                <a:extLst>
                  <a:ext uri="{FF2B5EF4-FFF2-40B4-BE49-F238E27FC236}">
                    <a16:creationId xmlns:a16="http://schemas.microsoft.com/office/drawing/2014/main" id="{3F9F700F-E920-2F36-BE6D-3C6854A0D2D5}"/>
                  </a:ext>
                </a:extLst>
              </p:cNvPr>
              <p:cNvSpPr>
                <a:spLocks noRot="1" noChangeAspect="1" noMove="1" noResize="1" noEditPoints="1" noAdjustHandles="1" noChangeArrowheads="1" noChangeShapeType="1" noTextEdit="1"/>
              </p:cNvSpPr>
              <p:nvPr/>
            </p:nvSpPr>
            <p:spPr>
              <a:xfrm>
                <a:off x="147708" y="5042528"/>
                <a:ext cx="4894808" cy="380144"/>
              </a:xfrm>
              <a:prstGeom prst="rect">
                <a:avLst/>
              </a:prstGeom>
              <a:blipFill>
                <a:blip r:embed="rId12"/>
                <a:stretch>
                  <a:fillRect l="-259" b="-6250"/>
                </a:stretch>
              </a:blipFill>
              <a:ln>
                <a:noFill/>
              </a:ln>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0415A3CD-7EA1-05C6-458F-9E4A8E18DFA5}"/>
              </a:ext>
            </a:extLst>
          </p:cNvPr>
          <p:cNvCxnSpPr/>
          <p:nvPr/>
        </p:nvCxnSpPr>
        <p:spPr>
          <a:xfrm>
            <a:off x="4963999" y="4508069"/>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9545E49-4ED4-3AC2-1D33-D7A9702C222B}"/>
                  </a:ext>
                </a:extLst>
              </p:cNvPr>
              <p:cNvSpPr txBox="1"/>
              <p:nvPr/>
            </p:nvSpPr>
            <p:spPr>
              <a:xfrm>
                <a:off x="5520754" y="4086146"/>
                <a:ext cx="1247492" cy="338554"/>
              </a:xfrm>
              <a:prstGeom prst="rect">
                <a:avLst/>
              </a:prstGeom>
              <a:solidFill>
                <a:schemeClr val="accent2">
                  <a:lumMod val="60000"/>
                  <a:lumOff val="40000"/>
                </a:schemeClr>
              </a:solidFill>
              <a:ln>
                <a:solidFill>
                  <a:schemeClr val="dk1"/>
                </a:solidFill>
              </a:ln>
            </p:spPr>
            <p:txBody>
              <a:bodyPr wrap="square" rtlCol="0">
                <a:spAutoFit/>
              </a:bodyPr>
              <a:lstStyle/>
              <a:p>
                <a:pPr algn="ctr"/>
                <a:r>
                  <a:rPr lang="en-US" sz="1600" dirty="0"/>
                  <a:t>Commit(</a:t>
                </a:r>
                <a14:m>
                  <m:oMath xmlns:m="http://schemas.openxmlformats.org/officeDocument/2006/math">
                    <m:r>
                      <a:rPr lang="en-US" sz="1600" i="1">
                        <a:latin typeface="Cambria Math" panose="02040503050406030204" pitchFamily="18" charset="0"/>
                        <a:ea typeface="Cambria Math" panose="02040503050406030204" pitchFamily="18" charset="0"/>
                      </a:rPr>
                      <m:t>𝜋</m:t>
                    </m:r>
                    <m:r>
                      <a:rPr lang="en-US" sz="1600" b="0" i="1" dirty="0" smtClean="0">
                        <a:latin typeface="Cambria Math" panose="02040503050406030204" pitchFamily="18" charset="0"/>
                      </a:rPr>
                      <m:t>)</m:t>
                    </m:r>
                  </m:oMath>
                </a14:m>
                <a:endParaRPr lang="en-US" sz="1600" dirty="0"/>
              </a:p>
            </p:txBody>
          </p:sp>
        </mc:Choice>
        <mc:Fallback xmlns="">
          <p:sp>
            <p:nvSpPr>
              <p:cNvPr id="54" name="TextBox 53">
                <a:extLst>
                  <a:ext uri="{FF2B5EF4-FFF2-40B4-BE49-F238E27FC236}">
                    <a16:creationId xmlns:a16="http://schemas.microsoft.com/office/drawing/2014/main" id="{79545E49-4ED4-3AC2-1D33-D7A9702C222B}"/>
                  </a:ext>
                </a:extLst>
              </p:cNvPr>
              <p:cNvSpPr txBox="1">
                <a:spLocks noRot="1" noChangeAspect="1" noMove="1" noResize="1" noEditPoints="1" noAdjustHandles="1" noChangeArrowheads="1" noChangeShapeType="1" noTextEdit="1"/>
              </p:cNvSpPr>
              <p:nvPr/>
            </p:nvSpPr>
            <p:spPr>
              <a:xfrm>
                <a:off x="5520754" y="4086146"/>
                <a:ext cx="1247492" cy="338554"/>
              </a:xfrm>
              <a:prstGeom prst="rect">
                <a:avLst/>
              </a:prstGeom>
              <a:blipFill>
                <a:blip r:embed="rId13"/>
                <a:stretch>
                  <a:fillRect t="-3571" b="-21429"/>
                </a:stretch>
              </a:blipFill>
              <a:ln>
                <a:solidFill>
                  <a:schemeClr val="dk1"/>
                </a:solidFill>
              </a:ln>
            </p:spPr>
            <p:txBody>
              <a:bodyPr/>
              <a:lstStyle/>
              <a:p>
                <a:r>
                  <a:rPr lang="en-US">
                    <a:noFill/>
                  </a:rPr>
                  <a:t> </a:t>
                </a:r>
              </a:p>
            </p:txBody>
          </p:sp>
        </mc:Fallback>
      </mc:AlternateContent>
      <p:sp>
        <p:nvSpPr>
          <p:cNvPr id="59" name="Rounded Rectangle 58">
            <a:extLst>
              <a:ext uri="{FF2B5EF4-FFF2-40B4-BE49-F238E27FC236}">
                <a16:creationId xmlns:a16="http://schemas.microsoft.com/office/drawing/2014/main" id="{10EA8A90-60C6-D7BD-2F73-E35D50D2D014}"/>
              </a:ext>
            </a:extLst>
          </p:cNvPr>
          <p:cNvSpPr/>
          <p:nvPr/>
        </p:nvSpPr>
        <p:spPr>
          <a:xfrm>
            <a:off x="8958412" y="4059914"/>
            <a:ext cx="2217999" cy="860938"/>
          </a:xfrm>
          <a:prstGeom prst="round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800" dirty="0"/>
              <a:t>Run PCPP Verifier to verify generated PCPP proof</a:t>
            </a:r>
            <a:endParaRPr lang="en-US" sz="1800" baseline="-250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F4F2F80-6BFA-B6FD-B50B-6B952E0FD2B8}"/>
                  </a:ext>
                </a:extLst>
              </p:cNvPr>
              <p:cNvSpPr txBox="1"/>
              <p:nvPr/>
            </p:nvSpPr>
            <p:spPr>
              <a:xfrm>
                <a:off x="147708" y="4384958"/>
                <a:ext cx="2071380" cy="307777"/>
              </a:xfrm>
              <a:prstGeom prst="rect">
                <a:avLst/>
              </a:prstGeom>
              <a:noFill/>
            </p:spPr>
            <p:txBody>
              <a:bodyPr wrap="square">
                <a:spAutoFit/>
              </a:bodyPr>
              <a:lstStyle/>
              <a:p>
                <a14:m>
                  <m:oMath xmlns:m="http://schemas.openxmlformats.org/officeDocument/2006/math">
                    <m:r>
                      <a:rPr lang="en-US" sz="1400" b="0" i="1" dirty="0" smtClean="0">
                        <a:latin typeface="Cambria Math" panose="02040503050406030204" pitchFamily="18" charset="0"/>
                      </a:rPr>
                      <m:t>𝑋</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a14:m>
                <a:r>
                  <a:rPr lang="en-US" sz="1400" dirty="0"/>
                  <a:t> (E</a:t>
                </a:r>
                <a14:m>
                  <m:oMath xmlns:m="http://schemas.openxmlformats.org/officeDocument/2006/math">
                    <m:r>
                      <m:rPr>
                        <m:sty m:val="p"/>
                      </m:rPr>
                      <a:rPr lang="en-US" sz="1400" b="0" i="0" dirty="0" smtClean="0">
                        <a:latin typeface="Cambria Math" panose="02040503050406030204" pitchFamily="18" charset="0"/>
                      </a:rPr>
                      <m:t>ncoding</m:t>
                    </m:r>
                    <m:r>
                      <a:rPr lang="en-US" sz="1400" b="0" i="0" dirty="0" smtClean="0">
                        <a:latin typeface="Cambria Math" panose="02040503050406030204" pitchFamily="18" charset="0"/>
                      </a:rPr>
                      <m:t> </m:t>
                    </m:r>
                    <m:r>
                      <m:rPr>
                        <m:sty m:val="p"/>
                      </m:rPr>
                      <a:rPr lang="en-US" sz="1400" b="0" i="0" dirty="0" smtClean="0">
                        <a:latin typeface="Cambria Math" panose="02040503050406030204" pitchFamily="18" charset="0"/>
                      </a:rPr>
                      <m:t>of</m:t>
                    </m:r>
                  </m:oMath>
                </a14:m>
                <a:r>
                  <a:rPr lang="en-US" sz="1400" dirty="0"/>
                  <a:t> </a:t>
                </a:r>
                <a14:m>
                  <m:oMath xmlns:m="http://schemas.openxmlformats.org/officeDocument/2006/math">
                    <m:r>
                      <a:rPr lang="en-US" sz="1400" i="1" dirty="0">
                        <a:latin typeface="Cambria Math" panose="02040503050406030204" pitchFamily="18" charset="0"/>
                      </a:rPr>
                      <m:t>𝑥</m:t>
                    </m:r>
                    <m:r>
                      <a:rPr lang="en-US" sz="1400" i="1" dirty="0">
                        <a:latin typeface="Cambria Math" panose="02040503050406030204" pitchFamily="18" charset="0"/>
                      </a:rPr>
                      <m:t>|</m:t>
                    </m:r>
                    <m:r>
                      <a:rPr lang="en-US" sz="1400" i="1" baseline="-25000" dirty="0">
                        <a:latin typeface="Cambria Math" panose="02040503050406030204" pitchFamily="18" charset="0"/>
                      </a:rPr>
                      <m:t>𝑠</m:t>
                    </m:r>
                  </m:oMath>
                </a14:m>
                <a:r>
                  <a:rPr lang="en-US" sz="1400" dirty="0"/>
                  <a:t>)</a:t>
                </a:r>
              </a:p>
            </p:txBody>
          </p:sp>
        </mc:Choice>
        <mc:Fallback xmlns="">
          <p:sp>
            <p:nvSpPr>
              <p:cNvPr id="15" name="TextBox 14">
                <a:extLst>
                  <a:ext uri="{FF2B5EF4-FFF2-40B4-BE49-F238E27FC236}">
                    <a16:creationId xmlns:a16="http://schemas.microsoft.com/office/drawing/2014/main" id="{0F4F2F80-6BFA-B6FD-B50B-6B952E0FD2B8}"/>
                  </a:ext>
                </a:extLst>
              </p:cNvPr>
              <p:cNvSpPr txBox="1">
                <a:spLocks noRot="1" noChangeAspect="1" noMove="1" noResize="1" noEditPoints="1" noAdjustHandles="1" noChangeArrowheads="1" noChangeShapeType="1" noTextEdit="1"/>
              </p:cNvSpPr>
              <p:nvPr/>
            </p:nvSpPr>
            <p:spPr>
              <a:xfrm>
                <a:off x="147708" y="4384958"/>
                <a:ext cx="2071380" cy="307777"/>
              </a:xfrm>
              <a:prstGeom prst="rect">
                <a:avLst/>
              </a:prstGeom>
              <a:blipFill>
                <a:blip r:embed="rId20"/>
                <a:stretch>
                  <a:fillRect t="-4000" b="-2000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66378B9-853F-91A9-E43C-CD764FCA7343}"/>
              </a:ext>
            </a:extLst>
          </p:cNvPr>
          <p:cNvSpPr/>
          <p:nvPr/>
        </p:nvSpPr>
        <p:spPr>
          <a:xfrm>
            <a:off x="630195" y="1686280"/>
            <a:ext cx="436017" cy="36270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B966322-781A-1435-182F-CE33C28AE273}"/>
              </a:ext>
            </a:extLst>
          </p:cNvPr>
          <p:cNvSpPr/>
          <p:nvPr/>
        </p:nvSpPr>
        <p:spPr>
          <a:xfrm>
            <a:off x="1497442" y="1683616"/>
            <a:ext cx="436017" cy="37108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0C465E-1FEF-B875-386D-CA4BB7D6EFC3}"/>
              </a:ext>
            </a:extLst>
          </p:cNvPr>
          <p:cNvSpPr/>
          <p:nvPr/>
        </p:nvSpPr>
        <p:spPr>
          <a:xfrm>
            <a:off x="1923126" y="1683616"/>
            <a:ext cx="436017" cy="37083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046521-41AA-A06E-5AAE-E0B7088141EB}"/>
              </a:ext>
            </a:extLst>
          </p:cNvPr>
          <p:cNvSpPr/>
          <p:nvPr/>
        </p:nvSpPr>
        <p:spPr>
          <a:xfrm>
            <a:off x="3603545" y="1692386"/>
            <a:ext cx="464084"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61B052-057B-D2F5-8779-54DA60A20DCC}"/>
              </a:ext>
            </a:extLst>
          </p:cNvPr>
          <p:cNvSpPr/>
          <p:nvPr/>
        </p:nvSpPr>
        <p:spPr>
          <a:xfrm>
            <a:off x="2770353" y="1682214"/>
            <a:ext cx="436017" cy="37083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92B1EC-6E55-2318-83FC-F3E4A91B55EA}"/>
              </a:ext>
            </a:extLst>
          </p:cNvPr>
          <p:cNvSpPr/>
          <p:nvPr/>
        </p:nvSpPr>
        <p:spPr>
          <a:xfrm>
            <a:off x="1099136" y="777995"/>
            <a:ext cx="436017" cy="362708"/>
          </a:xfrm>
          <a:prstGeom prst="rec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50948DB-F40F-4DA8-300E-B9494A0523D4}"/>
              </a:ext>
            </a:extLst>
          </p:cNvPr>
          <p:cNvSpPr/>
          <p:nvPr/>
        </p:nvSpPr>
        <p:spPr>
          <a:xfrm>
            <a:off x="2390871" y="772203"/>
            <a:ext cx="436017" cy="362708"/>
          </a:xfrm>
          <a:prstGeom prst="rec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3E21C6F-2F78-AB33-7DF6-08B11B6CB42E}"/>
              </a:ext>
            </a:extLst>
          </p:cNvPr>
          <p:cNvSpPr/>
          <p:nvPr/>
        </p:nvSpPr>
        <p:spPr>
          <a:xfrm>
            <a:off x="3237502" y="762904"/>
            <a:ext cx="436017" cy="362708"/>
          </a:xfrm>
          <a:prstGeom prst="rect">
            <a:avLst/>
          </a:prstGeom>
          <a:solidFill>
            <a:schemeClr val="tx2">
              <a:lumMod val="75000"/>
              <a:lumOff val="25000"/>
            </a:schemeClr>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5" name="Table 24">
            <a:extLst>
              <a:ext uri="{FF2B5EF4-FFF2-40B4-BE49-F238E27FC236}">
                <a16:creationId xmlns:a16="http://schemas.microsoft.com/office/drawing/2014/main" id="{3828F817-2D6A-35F1-7DCA-60F6027E8486}"/>
              </a:ext>
            </a:extLst>
          </p:cNvPr>
          <p:cNvGraphicFramePr>
            <a:graphicFrameLocks noGrp="1"/>
          </p:cNvGraphicFramePr>
          <p:nvPr>
            <p:extLst>
              <p:ext uri="{D42A27DB-BD31-4B8C-83A1-F6EECF244321}">
                <p14:modId xmlns:p14="http://schemas.microsoft.com/office/powerpoint/2010/main" val="1098770087"/>
              </p:ext>
            </p:extLst>
          </p:nvPr>
        </p:nvGraphicFramePr>
        <p:xfrm>
          <a:off x="1853253" y="3481121"/>
          <a:ext cx="993333" cy="375789"/>
        </p:xfrm>
        <a:graphic>
          <a:graphicData uri="http://schemas.openxmlformats.org/drawingml/2006/table">
            <a:tbl>
              <a:tblPr firstRow="1" bandRow="1">
                <a:tableStyleId>{5940675A-B579-460E-94D1-54222C63F5DA}</a:tableStyleId>
              </a:tblPr>
              <a:tblGrid>
                <a:gridCol w="331111">
                  <a:extLst>
                    <a:ext uri="{9D8B030D-6E8A-4147-A177-3AD203B41FA5}">
                      <a16:colId xmlns:a16="http://schemas.microsoft.com/office/drawing/2014/main" val="2881341600"/>
                    </a:ext>
                  </a:extLst>
                </a:gridCol>
                <a:gridCol w="331111">
                  <a:extLst>
                    <a:ext uri="{9D8B030D-6E8A-4147-A177-3AD203B41FA5}">
                      <a16:colId xmlns:a16="http://schemas.microsoft.com/office/drawing/2014/main" val="2938819632"/>
                    </a:ext>
                  </a:extLst>
                </a:gridCol>
                <a:gridCol w="331111">
                  <a:extLst>
                    <a:ext uri="{9D8B030D-6E8A-4147-A177-3AD203B41FA5}">
                      <a16:colId xmlns:a16="http://schemas.microsoft.com/office/drawing/2014/main" val="639281644"/>
                    </a:ext>
                  </a:extLst>
                </a:gridCol>
              </a:tblGrid>
              <a:tr h="375789">
                <a:tc>
                  <a:txBody>
                    <a:bodyPr/>
                    <a:lstStyle/>
                    <a:p>
                      <a:endParaRPr lang="en-US" dirty="0"/>
                    </a:p>
                  </a:txBody>
                  <a:tcPr>
                    <a:solidFill>
                      <a:schemeClr val="tx2">
                        <a:lumMod val="75000"/>
                        <a:lumOff val="25000"/>
                      </a:schemeClr>
                    </a:solidFill>
                  </a:tcPr>
                </a:tc>
                <a:tc>
                  <a:txBody>
                    <a:bodyPr/>
                    <a:lstStyle/>
                    <a:p>
                      <a:endParaRPr lang="en-US" dirty="0"/>
                    </a:p>
                  </a:txBody>
                  <a:tcPr>
                    <a:solidFill>
                      <a:schemeClr val="tx2">
                        <a:lumMod val="75000"/>
                        <a:lumOff val="25000"/>
                      </a:schemeClr>
                    </a:solidFill>
                  </a:tcPr>
                </a:tc>
                <a:tc>
                  <a:txBody>
                    <a:bodyPr/>
                    <a:lstStyle/>
                    <a:p>
                      <a:endParaRPr lang="en-US" dirty="0"/>
                    </a:p>
                  </a:txBody>
                  <a:tcPr>
                    <a:solidFill>
                      <a:schemeClr val="tx2">
                        <a:lumMod val="75000"/>
                        <a:lumOff val="25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E662E5-4FFA-BC93-A151-E3B3AF1DD221}"/>
                  </a:ext>
                </a:extLst>
              </p:cNvPr>
              <p:cNvSpPr txBox="1"/>
              <p:nvPr/>
            </p:nvSpPr>
            <p:spPr>
              <a:xfrm>
                <a:off x="1043283" y="3521044"/>
                <a:ext cx="78648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r>
                        <a:rPr lang="en-US" sz="1400" b="0" i="1" dirty="0" smtClean="0">
                          <a:latin typeface="Cambria Math" panose="02040503050406030204" pitchFamily="18" charset="0"/>
                        </a:rPr>
                        <m:t>|</m:t>
                      </m:r>
                      <m:r>
                        <a:rPr lang="en-US" sz="1400" b="0" i="1" baseline="-25000" dirty="0" smtClean="0">
                          <a:latin typeface="Cambria Math" panose="02040503050406030204" pitchFamily="18" charset="0"/>
                        </a:rPr>
                        <m:t>𝑆</m:t>
                      </m:r>
                    </m:oMath>
                  </m:oMathPara>
                </a14:m>
                <a:endParaRPr lang="en-US" sz="1400" dirty="0"/>
              </a:p>
            </p:txBody>
          </p:sp>
        </mc:Choice>
        <mc:Fallback xmlns="">
          <p:sp>
            <p:nvSpPr>
              <p:cNvPr id="26" name="TextBox 25">
                <a:extLst>
                  <a:ext uri="{FF2B5EF4-FFF2-40B4-BE49-F238E27FC236}">
                    <a16:creationId xmlns:a16="http://schemas.microsoft.com/office/drawing/2014/main" id="{49E662E5-4FFA-BC93-A151-E3B3AF1DD221}"/>
                  </a:ext>
                </a:extLst>
              </p:cNvPr>
              <p:cNvSpPr txBox="1">
                <a:spLocks noRot="1" noChangeAspect="1" noMove="1" noResize="1" noEditPoints="1" noAdjustHandles="1" noChangeArrowheads="1" noChangeShapeType="1" noTextEdit="1"/>
              </p:cNvSpPr>
              <p:nvPr/>
            </p:nvSpPr>
            <p:spPr>
              <a:xfrm>
                <a:off x="1043283" y="3521044"/>
                <a:ext cx="786487" cy="307777"/>
              </a:xfrm>
              <a:prstGeom prst="rect">
                <a:avLst/>
              </a:prstGeom>
              <a:blipFill>
                <a:blip r:embed="rId21"/>
                <a:stretch>
                  <a:fillRect b="-8000"/>
                </a:stretch>
              </a:blipFill>
            </p:spPr>
            <p:txBody>
              <a:bodyPr/>
              <a:lstStyle/>
              <a:p>
                <a:r>
                  <a:rPr lang="en-US">
                    <a:noFill/>
                  </a:rPr>
                  <a:t> </a:t>
                </a:r>
              </a:p>
            </p:txBody>
          </p:sp>
        </mc:Fallback>
      </mc:AlternateContent>
      <p:graphicFrame>
        <p:nvGraphicFramePr>
          <p:cNvPr id="27" name="Table 26">
            <a:extLst>
              <a:ext uri="{FF2B5EF4-FFF2-40B4-BE49-F238E27FC236}">
                <a16:creationId xmlns:a16="http://schemas.microsoft.com/office/drawing/2014/main" id="{1AC06ED8-BC2E-84BE-F3F4-6CC4B30C297D}"/>
              </a:ext>
            </a:extLst>
          </p:cNvPr>
          <p:cNvGraphicFramePr>
            <a:graphicFrameLocks noGrp="1"/>
          </p:cNvGraphicFramePr>
          <p:nvPr/>
        </p:nvGraphicFramePr>
        <p:xfrm>
          <a:off x="1515989" y="3971124"/>
          <a:ext cx="1667860" cy="375789"/>
        </p:xfrm>
        <a:graphic>
          <a:graphicData uri="http://schemas.openxmlformats.org/drawingml/2006/table">
            <a:tbl>
              <a:tblPr firstRow="1" bandRow="1">
                <a:tableStyleId>{5940675A-B579-460E-94D1-54222C63F5DA}</a:tableStyleId>
              </a:tblPr>
              <a:tblGrid>
                <a:gridCol w="333572">
                  <a:extLst>
                    <a:ext uri="{9D8B030D-6E8A-4147-A177-3AD203B41FA5}">
                      <a16:colId xmlns:a16="http://schemas.microsoft.com/office/drawing/2014/main" val="2881341600"/>
                    </a:ext>
                  </a:extLst>
                </a:gridCol>
                <a:gridCol w="333572">
                  <a:extLst>
                    <a:ext uri="{9D8B030D-6E8A-4147-A177-3AD203B41FA5}">
                      <a16:colId xmlns:a16="http://schemas.microsoft.com/office/drawing/2014/main" val="2938819632"/>
                    </a:ext>
                  </a:extLst>
                </a:gridCol>
                <a:gridCol w="333572">
                  <a:extLst>
                    <a:ext uri="{9D8B030D-6E8A-4147-A177-3AD203B41FA5}">
                      <a16:colId xmlns:a16="http://schemas.microsoft.com/office/drawing/2014/main" val="3163128292"/>
                    </a:ext>
                  </a:extLst>
                </a:gridCol>
                <a:gridCol w="333572">
                  <a:extLst>
                    <a:ext uri="{9D8B030D-6E8A-4147-A177-3AD203B41FA5}">
                      <a16:colId xmlns:a16="http://schemas.microsoft.com/office/drawing/2014/main" val="1493517595"/>
                    </a:ext>
                  </a:extLst>
                </a:gridCol>
                <a:gridCol w="333572">
                  <a:extLst>
                    <a:ext uri="{9D8B030D-6E8A-4147-A177-3AD203B41FA5}">
                      <a16:colId xmlns:a16="http://schemas.microsoft.com/office/drawing/2014/main" val="639281644"/>
                    </a:ext>
                  </a:extLst>
                </a:gridCol>
              </a:tblGrid>
              <a:tr h="375789">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tc>
                  <a:txBody>
                    <a:bodyPr/>
                    <a:lstStyle/>
                    <a:p>
                      <a:endParaRPr lang="en-US" dirty="0"/>
                    </a:p>
                  </a:txBody>
                  <a:tcPr>
                    <a:solidFill>
                      <a:schemeClr val="accent6">
                        <a:lumMod val="75000"/>
                      </a:schemeClr>
                    </a:solidFill>
                  </a:tcPr>
                </a:tc>
                <a:extLst>
                  <a:ext uri="{0D108BD9-81ED-4DB2-BD59-A6C34878D82A}">
                    <a16:rowId xmlns:a16="http://schemas.microsoft.com/office/drawing/2014/main" val="4286487914"/>
                  </a:ext>
                </a:extLst>
              </a:tr>
            </a:tbl>
          </a:graphicData>
        </a:graphic>
      </p:graphicFrame>
      <p:sp>
        <p:nvSpPr>
          <p:cNvPr id="32" name="Title 1">
            <a:extLst>
              <a:ext uri="{FF2B5EF4-FFF2-40B4-BE49-F238E27FC236}">
                <a16:creationId xmlns:a16="http://schemas.microsoft.com/office/drawing/2014/main" id="{31041725-A3DA-D7F0-E9E5-97834DD16D71}"/>
              </a:ext>
            </a:extLst>
          </p:cNvPr>
          <p:cNvSpPr txBox="1">
            <a:spLocks/>
          </p:cNvSpPr>
          <p:nvPr/>
        </p:nvSpPr>
        <p:spPr>
          <a:xfrm>
            <a:off x="39122" y="-33459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Recall: Arg-RAM Construction [IOS23]</a:t>
            </a: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FCF2C5A9-8F68-7513-2A70-5EF300B081D4}"/>
                  </a:ext>
                </a:extLst>
              </p:cNvPr>
              <p:cNvSpPr/>
              <p:nvPr/>
            </p:nvSpPr>
            <p:spPr>
              <a:xfrm>
                <a:off x="1641263" y="2959211"/>
                <a:ext cx="1417312" cy="31966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400" i="1" dirty="0" smtClean="0">
                        <a:latin typeface="Cambria Math" panose="02040503050406030204" pitchFamily="18" charset="0"/>
                      </a:rPr>
                      <m:t>𝑆</m:t>
                    </m:r>
                  </m:oMath>
                </a14:m>
                <a:r>
                  <a:rPr lang="en-US" sz="1400" dirty="0"/>
                  <a:t>=Projection(</a:t>
                </a:r>
                <a14:m>
                  <m:oMath xmlns:m="http://schemas.openxmlformats.org/officeDocument/2006/math">
                    <m:r>
                      <a:rPr lang="en-US" sz="1400" i="1" dirty="0" smtClean="0">
                        <a:latin typeface="Cambria Math" panose="02040503050406030204" pitchFamily="18" charset="0"/>
                      </a:rPr>
                      <m:t>𝑠</m:t>
                    </m:r>
                  </m:oMath>
                </a14:m>
                <a:r>
                  <a:rPr lang="en-US" sz="1400" dirty="0"/>
                  <a:t>)</a:t>
                </a:r>
              </a:p>
            </p:txBody>
          </p:sp>
        </mc:Choice>
        <mc:Fallback xmlns="">
          <p:sp>
            <p:nvSpPr>
              <p:cNvPr id="2" name="Rounded Rectangle 1">
                <a:extLst>
                  <a:ext uri="{FF2B5EF4-FFF2-40B4-BE49-F238E27FC236}">
                    <a16:creationId xmlns:a16="http://schemas.microsoft.com/office/drawing/2014/main" id="{FCF2C5A9-8F68-7513-2A70-5EF300B081D4}"/>
                  </a:ext>
                </a:extLst>
              </p:cNvPr>
              <p:cNvSpPr>
                <a:spLocks noRot="1" noChangeAspect="1" noMove="1" noResize="1" noEditPoints="1" noAdjustHandles="1" noChangeArrowheads="1" noChangeShapeType="1" noTextEdit="1"/>
              </p:cNvSpPr>
              <p:nvPr/>
            </p:nvSpPr>
            <p:spPr>
              <a:xfrm>
                <a:off x="1641263" y="2959211"/>
                <a:ext cx="1417312" cy="319666"/>
              </a:xfrm>
              <a:prstGeom prst="roundRect">
                <a:avLst/>
              </a:prstGeom>
              <a:blipFill>
                <a:blip r:embed="rId22"/>
                <a:stretch>
                  <a:fillRect b="-14286"/>
                </a:stretch>
              </a:blipFill>
            </p:spPr>
            <p:txBody>
              <a:bodyPr/>
              <a:lstStyle/>
              <a:p>
                <a:r>
                  <a:rPr lang="en-US">
                    <a:noFill/>
                  </a:rPr>
                  <a:t> </a:t>
                </a:r>
              </a:p>
            </p:txBody>
          </p:sp>
        </mc:Fallback>
      </mc:AlternateContent>
      <p:sp>
        <p:nvSpPr>
          <p:cNvPr id="9" name="Left Arrow 8">
            <a:extLst>
              <a:ext uri="{FF2B5EF4-FFF2-40B4-BE49-F238E27FC236}">
                <a16:creationId xmlns:a16="http://schemas.microsoft.com/office/drawing/2014/main" id="{2543995B-8265-E443-76EF-C48C2662E864}"/>
              </a:ext>
            </a:extLst>
          </p:cNvPr>
          <p:cNvSpPr/>
          <p:nvPr/>
        </p:nvSpPr>
        <p:spPr>
          <a:xfrm rot="19893366">
            <a:off x="2874055" y="3369344"/>
            <a:ext cx="544970" cy="10246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3DA599E-44D4-ACD2-E051-D21B14E8021A}"/>
                  </a:ext>
                </a:extLst>
              </p:cNvPr>
              <p:cNvSpPr txBox="1"/>
              <p:nvPr/>
            </p:nvSpPr>
            <p:spPr>
              <a:xfrm>
                <a:off x="3446494" y="3114293"/>
                <a:ext cx="1676677" cy="307777"/>
              </a:xfrm>
              <a:prstGeom prst="rect">
                <a:avLst/>
              </a:prstGeom>
              <a:noFill/>
            </p:spPr>
            <p:txBody>
              <a:bodyPr wrap="none" rtlCol="0">
                <a:spAutoFit/>
              </a:bodyPr>
              <a:lstStyle/>
              <a:p>
                <a:r>
                  <a:rPr lang="en-US" sz="1400" dirty="0"/>
                  <a:t>Bits accessed by </a:t>
                </a:r>
                <a14:m>
                  <m:oMath xmlns:m="http://schemas.openxmlformats.org/officeDocument/2006/math">
                    <m:r>
                      <a:rPr lang="en-US" sz="1400" i="1" dirty="0" smtClean="0">
                        <a:latin typeface="Cambria Math" panose="02040503050406030204" pitchFamily="18" charset="0"/>
                      </a:rPr>
                      <m:t>𝑅</m:t>
                    </m:r>
                  </m:oMath>
                </a14:m>
                <a:r>
                  <a:rPr lang="en-US" sz="1400" dirty="0"/>
                  <a:t> </a:t>
                </a:r>
              </a:p>
            </p:txBody>
          </p:sp>
        </mc:Choice>
        <mc:Fallback xmlns="">
          <p:sp>
            <p:nvSpPr>
              <p:cNvPr id="29" name="TextBox 28">
                <a:extLst>
                  <a:ext uri="{FF2B5EF4-FFF2-40B4-BE49-F238E27FC236}">
                    <a16:creationId xmlns:a16="http://schemas.microsoft.com/office/drawing/2014/main" id="{F3DA599E-44D4-ACD2-E051-D21B14E8021A}"/>
                  </a:ext>
                </a:extLst>
              </p:cNvPr>
              <p:cNvSpPr txBox="1">
                <a:spLocks noRot="1" noChangeAspect="1" noMove="1" noResize="1" noEditPoints="1" noAdjustHandles="1" noChangeArrowheads="1" noChangeShapeType="1" noTextEdit="1"/>
              </p:cNvSpPr>
              <p:nvPr/>
            </p:nvSpPr>
            <p:spPr>
              <a:xfrm>
                <a:off x="3446494" y="3114293"/>
                <a:ext cx="1676677" cy="307777"/>
              </a:xfrm>
              <a:prstGeom prst="rect">
                <a:avLst/>
              </a:prstGeom>
              <a:blipFill>
                <a:blip r:embed="rId23"/>
                <a:stretch>
                  <a:fillRect l="-1504" t="-4000" b="-20000"/>
                </a:stretch>
              </a:blipFill>
            </p:spPr>
            <p:txBody>
              <a:bodyPr/>
              <a:lstStyle/>
              <a:p>
                <a:r>
                  <a:rPr lang="en-US">
                    <a:noFill/>
                  </a:rPr>
                  <a:t> </a:t>
                </a:r>
              </a:p>
            </p:txBody>
          </p:sp>
        </mc:Fallback>
      </mc:AlternateContent>
      <p:sp>
        <p:nvSpPr>
          <p:cNvPr id="30" name="Rounded Rectangle 29">
            <a:extLst>
              <a:ext uri="{FF2B5EF4-FFF2-40B4-BE49-F238E27FC236}">
                <a16:creationId xmlns:a16="http://schemas.microsoft.com/office/drawing/2014/main" id="{0EB69815-BCA8-F999-D4BD-888214EEF71D}"/>
              </a:ext>
            </a:extLst>
          </p:cNvPr>
          <p:cNvSpPr/>
          <p:nvPr/>
        </p:nvSpPr>
        <p:spPr>
          <a:xfrm>
            <a:off x="79542" y="6372054"/>
            <a:ext cx="2139545" cy="307777"/>
          </a:xfrm>
          <a:prstGeom prst="round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Several missed details!</a:t>
            </a:r>
          </a:p>
        </p:txBody>
      </p:sp>
    </p:spTree>
    <p:extLst>
      <p:ext uri="{BB962C8B-B14F-4D97-AF65-F5344CB8AC3E}">
        <p14:creationId xmlns:p14="http://schemas.microsoft.com/office/powerpoint/2010/main" val="28767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2.70833E-6 -4.81481E-6 L 0.0599 0.39352 " pathEditMode="relative" rAng="0" ptsTypes="AA">
                                      <p:cBhvr>
                                        <p:cTn id="52" dur="1000" fill="hold"/>
                                        <p:tgtEl>
                                          <p:spTgt spid="17"/>
                                        </p:tgtEl>
                                        <p:attrNameLst>
                                          <p:attrName>ppt_x</p:attrName>
                                          <p:attrName>ppt_y</p:attrName>
                                        </p:attrNameLst>
                                      </p:cBhvr>
                                      <p:rCtr x="2995" y="19676"/>
                                    </p:animMotion>
                                  </p:childTnLst>
                                </p:cTn>
                              </p:par>
                              <p:par>
                                <p:cTn id="53" presetID="0" presetClass="path" presetSubtype="0" accel="50000" decel="50000" fill="hold" grpId="1" nodeType="withEffect">
                                  <p:stCondLst>
                                    <p:cond delay="0"/>
                                  </p:stCondLst>
                                  <p:childTnLst>
                                    <p:animMotion origin="layout" path="M -2.29167E-6 1.11111E-6 L -0.02161 0.39907 " pathEditMode="relative" rAng="0" ptsTypes="AA">
                                      <p:cBhvr>
                                        <p:cTn id="54" dur="1000" fill="hold"/>
                                        <p:tgtEl>
                                          <p:spTgt spid="18"/>
                                        </p:tgtEl>
                                        <p:attrNameLst>
                                          <p:attrName>ppt_x</p:attrName>
                                          <p:attrName>ppt_y</p:attrName>
                                        </p:attrNameLst>
                                      </p:cBhvr>
                                      <p:rCtr x="-1081" y="19954"/>
                                    </p:animMotion>
                                  </p:childTnLst>
                                </p:cTn>
                              </p:par>
                              <p:par>
                                <p:cTn id="55" presetID="0" presetClass="path" presetSubtype="0" accel="50000" decel="50000" fill="hold" grpId="1" nodeType="withEffect">
                                  <p:stCondLst>
                                    <p:cond delay="0"/>
                                  </p:stCondLst>
                                  <p:childTnLst>
                                    <p:animMotion origin="layout" path="M -3.33333E-6 -1.48148E-6 L -0.06315 0.40301 " pathEditMode="relative" rAng="0" ptsTypes="AA">
                                      <p:cBhvr>
                                        <p:cTn id="56" dur="1000" fill="hold"/>
                                        <p:tgtEl>
                                          <p:spTgt spid="22"/>
                                        </p:tgtEl>
                                        <p:attrNameLst>
                                          <p:attrName>ppt_x</p:attrName>
                                          <p:attrName>ppt_y</p:attrName>
                                        </p:attrNameLst>
                                      </p:cBhvr>
                                      <p:rCtr x="-3164" y="20139"/>
                                    </p:animMotion>
                                  </p:childTnLst>
                                </p:cTn>
                              </p:par>
                              <p:par>
                                <p:cTn id="57" presetID="9" presetClass="exit" presetSubtype="0" fill="hold" grpId="2" nodeType="withEffect">
                                  <p:stCondLst>
                                    <p:cond delay="0"/>
                                  </p:stCondLst>
                                  <p:childTnLst>
                                    <p:animEffect transition="out" filter="dissolve">
                                      <p:cBhvr>
                                        <p:cTn id="58" dur="1500"/>
                                        <p:tgtEl>
                                          <p:spTgt spid="17"/>
                                        </p:tgtEl>
                                      </p:cBhvr>
                                    </p:animEffect>
                                    <p:set>
                                      <p:cBhvr>
                                        <p:cTn id="59" dur="1" fill="hold">
                                          <p:stCondLst>
                                            <p:cond delay="1499"/>
                                          </p:stCondLst>
                                        </p:cTn>
                                        <p:tgtEl>
                                          <p:spTgt spid="17"/>
                                        </p:tgtEl>
                                        <p:attrNameLst>
                                          <p:attrName>style.visibility</p:attrName>
                                        </p:attrNameLst>
                                      </p:cBhvr>
                                      <p:to>
                                        <p:strVal val="hidden"/>
                                      </p:to>
                                    </p:set>
                                  </p:childTnLst>
                                </p:cTn>
                              </p:par>
                              <p:par>
                                <p:cTn id="60" presetID="9" presetClass="exit" presetSubtype="0" fill="hold" grpId="2" nodeType="withEffect">
                                  <p:stCondLst>
                                    <p:cond delay="0"/>
                                  </p:stCondLst>
                                  <p:childTnLst>
                                    <p:animEffect transition="out" filter="dissolve">
                                      <p:cBhvr>
                                        <p:cTn id="61" dur="1500"/>
                                        <p:tgtEl>
                                          <p:spTgt spid="18"/>
                                        </p:tgtEl>
                                      </p:cBhvr>
                                    </p:animEffect>
                                    <p:set>
                                      <p:cBhvr>
                                        <p:cTn id="62" dur="1" fill="hold">
                                          <p:stCondLst>
                                            <p:cond delay="1499"/>
                                          </p:stCondLst>
                                        </p:cTn>
                                        <p:tgtEl>
                                          <p:spTgt spid="18"/>
                                        </p:tgtEl>
                                        <p:attrNameLst>
                                          <p:attrName>style.visibility</p:attrName>
                                        </p:attrNameLst>
                                      </p:cBhvr>
                                      <p:to>
                                        <p:strVal val="hidden"/>
                                      </p:to>
                                    </p:set>
                                  </p:childTnLst>
                                </p:cTn>
                              </p:par>
                              <p:par>
                                <p:cTn id="63" presetID="9" presetClass="exit" presetSubtype="0" fill="hold" grpId="2" nodeType="withEffect">
                                  <p:stCondLst>
                                    <p:cond delay="0"/>
                                  </p:stCondLst>
                                  <p:childTnLst>
                                    <p:animEffect transition="out" filter="dissolve">
                                      <p:cBhvr>
                                        <p:cTn id="64" dur="1500"/>
                                        <p:tgtEl>
                                          <p:spTgt spid="22"/>
                                        </p:tgtEl>
                                      </p:cBhvr>
                                    </p:animEffect>
                                    <p:set>
                                      <p:cBhvr>
                                        <p:cTn id="65" dur="1" fill="hold">
                                          <p:stCondLst>
                                            <p:cond delay="1499"/>
                                          </p:stCondLst>
                                        </p:cTn>
                                        <p:tgtEl>
                                          <p:spTgt spid="22"/>
                                        </p:tgtEl>
                                        <p:attrNameLst>
                                          <p:attrName>style.visibility</p:attrName>
                                        </p:attrNameLst>
                                      </p:cBhvr>
                                      <p:to>
                                        <p:strVal val="hidden"/>
                                      </p:to>
                                    </p:set>
                                  </p:childTnLst>
                                </p:cTn>
                              </p:par>
                              <p:par>
                                <p:cTn id="66" presetID="9"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dissolve">
                                      <p:cBhvr>
                                        <p:cTn id="68" dur="2000"/>
                                        <p:tgtEl>
                                          <p:spTgt spid="25"/>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1" nodeType="clickEffect">
                                  <p:stCondLst>
                                    <p:cond delay="0"/>
                                  </p:stCondLst>
                                  <p:childTnLst>
                                    <p:animMotion origin="layout" path="M 0 0 L 0.06485 0.33148 " pathEditMode="relative" ptsTypes="AA">
                                      <p:cBhvr>
                                        <p:cTn id="96" dur="1000" fill="hold"/>
                                        <p:tgtEl>
                                          <p:spTgt spid="14"/>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02292 0.32639 " pathEditMode="relative" ptsTypes="AA">
                                      <p:cBhvr>
                                        <p:cTn id="98" dur="1000" fill="hold"/>
                                        <p:tgtEl>
                                          <p:spTgt spid="20"/>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8.33333E-7 -3.7037E-6 L 0.01849 0.32917 " pathEditMode="relative" rAng="0" ptsTypes="AA">
                                      <p:cBhvr>
                                        <p:cTn id="100" dur="1000" fill="hold"/>
                                        <p:tgtEl>
                                          <p:spTgt spid="21"/>
                                        </p:tgtEl>
                                        <p:attrNameLst>
                                          <p:attrName>ppt_x</p:attrName>
                                          <p:attrName>ppt_y</p:attrName>
                                        </p:attrNameLst>
                                      </p:cBhvr>
                                      <p:rCtr x="924" y="16458"/>
                                    </p:animMotion>
                                  </p:childTnLst>
                                </p:cTn>
                              </p:par>
                              <p:par>
                                <p:cTn id="101" presetID="0" presetClass="path" presetSubtype="0" accel="50000" decel="50000" fill="hold" grpId="1" nodeType="withEffect">
                                  <p:stCondLst>
                                    <p:cond delay="0"/>
                                  </p:stCondLst>
                                  <p:childTnLst>
                                    <p:animMotion origin="layout" path="M 0 0 L -0.02786 0.33981 " pathEditMode="relative" ptsTypes="AA">
                                      <p:cBhvr>
                                        <p:cTn id="102" dur="1000" fill="hold"/>
                                        <p:tgtEl>
                                          <p:spTgt spid="16"/>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06914 0.34097 " pathEditMode="relative" ptsTypes="AA">
                                      <p:cBhvr>
                                        <p:cTn id="104" dur="1000" fill="hold"/>
                                        <p:tgtEl>
                                          <p:spTgt spid="24"/>
                                        </p:tgtEl>
                                        <p:attrNameLst>
                                          <p:attrName>ppt_x</p:attrName>
                                          <p:attrName>ppt_y</p:attrName>
                                        </p:attrNameLst>
                                      </p:cBhvr>
                                    </p:animMotion>
                                  </p:childTnLst>
                                </p:cTn>
                              </p:par>
                              <p:par>
                                <p:cTn id="105" presetID="9" presetClass="exit" presetSubtype="0" fill="hold" grpId="2" nodeType="withEffect">
                                  <p:stCondLst>
                                    <p:cond delay="0"/>
                                  </p:stCondLst>
                                  <p:childTnLst>
                                    <p:animEffect transition="out" filter="dissolve">
                                      <p:cBhvr>
                                        <p:cTn id="106" dur="1500"/>
                                        <p:tgtEl>
                                          <p:spTgt spid="14"/>
                                        </p:tgtEl>
                                      </p:cBhvr>
                                    </p:animEffect>
                                    <p:set>
                                      <p:cBhvr>
                                        <p:cTn id="107" dur="1" fill="hold">
                                          <p:stCondLst>
                                            <p:cond delay="1499"/>
                                          </p:stCondLst>
                                        </p:cTn>
                                        <p:tgtEl>
                                          <p:spTgt spid="14"/>
                                        </p:tgtEl>
                                        <p:attrNameLst>
                                          <p:attrName>style.visibility</p:attrName>
                                        </p:attrNameLst>
                                      </p:cBhvr>
                                      <p:to>
                                        <p:strVal val="hidden"/>
                                      </p:to>
                                    </p:set>
                                  </p:childTnLst>
                                </p:cTn>
                              </p:par>
                              <p:par>
                                <p:cTn id="108" presetID="9" presetClass="exit" presetSubtype="0" fill="hold" grpId="2" nodeType="withEffect">
                                  <p:stCondLst>
                                    <p:cond delay="0"/>
                                  </p:stCondLst>
                                  <p:childTnLst>
                                    <p:animEffect transition="out" filter="dissolve">
                                      <p:cBhvr>
                                        <p:cTn id="109" dur="1500"/>
                                        <p:tgtEl>
                                          <p:spTgt spid="20"/>
                                        </p:tgtEl>
                                      </p:cBhvr>
                                    </p:animEffect>
                                    <p:set>
                                      <p:cBhvr>
                                        <p:cTn id="110" dur="1" fill="hold">
                                          <p:stCondLst>
                                            <p:cond delay="1499"/>
                                          </p:stCondLst>
                                        </p:cTn>
                                        <p:tgtEl>
                                          <p:spTgt spid="20"/>
                                        </p:tgtEl>
                                        <p:attrNameLst>
                                          <p:attrName>style.visibility</p:attrName>
                                        </p:attrNameLst>
                                      </p:cBhvr>
                                      <p:to>
                                        <p:strVal val="hidden"/>
                                      </p:to>
                                    </p:set>
                                  </p:childTnLst>
                                </p:cTn>
                              </p:par>
                              <p:par>
                                <p:cTn id="111" presetID="9" presetClass="exit" presetSubtype="0" fill="hold" grpId="2" nodeType="withEffect">
                                  <p:stCondLst>
                                    <p:cond delay="0"/>
                                  </p:stCondLst>
                                  <p:childTnLst>
                                    <p:animEffect transition="out" filter="dissolve">
                                      <p:cBhvr>
                                        <p:cTn id="112" dur="1500"/>
                                        <p:tgtEl>
                                          <p:spTgt spid="21"/>
                                        </p:tgtEl>
                                      </p:cBhvr>
                                    </p:animEffect>
                                    <p:set>
                                      <p:cBhvr>
                                        <p:cTn id="113" dur="1" fill="hold">
                                          <p:stCondLst>
                                            <p:cond delay="1499"/>
                                          </p:stCondLst>
                                        </p:cTn>
                                        <p:tgtEl>
                                          <p:spTgt spid="21"/>
                                        </p:tgtEl>
                                        <p:attrNameLst>
                                          <p:attrName>style.visibility</p:attrName>
                                        </p:attrNameLst>
                                      </p:cBhvr>
                                      <p:to>
                                        <p:strVal val="hidden"/>
                                      </p:to>
                                    </p:set>
                                  </p:childTnLst>
                                </p:cTn>
                              </p:par>
                              <p:par>
                                <p:cTn id="114" presetID="9" presetClass="exit" presetSubtype="0" fill="hold" grpId="2" nodeType="withEffect">
                                  <p:stCondLst>
                                    <p:cond delay="0"/>
                                  </p:stCondLst>
                                  <p:childTnLst>
                                    <p:animEffect transition="out" filter="dissolve">
                                      <p:cBhvr>
                                        <p:cTn id="115" dur="1500"/>
                                        <p:tgtEl>
                                          <p:spTgt spid="16"/>
                                        </p:tgtEl>
                                      </p:cBhvr>
                                    </p:animEffect>
                                    <p:set>
                                      <p:cBhvr>
                                        <p:cTn id="116" dur="1" fill="hold">
                                          <p:stCondLst>
                                            <p:cond delay="1499"/>
                                          </p:stCondLst>
                                        </p:cTn>
                                        <p:tgtEl>
                                          <p:spTgt spid="16"/>
                                        </p:tgtEl>
                                        <p:attrNameLst>
                                          <p:attrName>style.visibility</p:attrName>
                                        </p:attrNameLst>
                                      </p:cBhvr>
                                      <p:to>
                                        <p:strVal val="hidden"/>
                                      </p:to>
                                    </p:set>
                                  </p:childTnLst>
                                </p:cTn>
                              </p:par>
                              <p:par>
                                <p:cTn id="117" presetID="9" presetClass="exit" presetSubtype="0" fill="hold" grpId="2" nodeType="withEffect">
                                  <p:stCondLst>
                                    <p:cond delay="0"/>
                                  </p:stCondLst>
                                  <p:childTnLst>
                                    <p:animEffect transition="out" filter="dissolve">
                                      <p:cBhvr>
                                        <p:cTn id="118" dur="1500"/>
                                        <p:tgtEl>
                                          <p:spTgt spid="24"/>
                                        </p:tgtEl>
                                      </p:cBhvr>
                                    </p:animEffect>
                                    <p:set>
                                      <p:cBhvr>
                                        <p:cTn id="119" dur="1" fill="hold">
                                          <p:stCondLst>
                                            <p:cond delay="1499"/>
                                          </p:stCondLst>
                                        </p:cTn>
                                        <p:tgtEl>
                                          <p:spTgt spid="24"/>
                                        </p:tgtEl>
                                        <p:attrNameLst>
                                          <p:attrName>style.visibility</p:attrName>
                                        </p:attrNameLst>
                                      </p:cBhvr>
                                      <p:to>
                                        <p:strVal val="hidden"/>
                                      </p:to>
                                    </p:set>
                                  </p:childTnLst>
                                </p:cTn>
                              </p:par>
                              <p:par>
                                <p:cTn id="120" presetID="9" presetClass="entr" presetSubtype="0" fill="hold"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dissolve">
                                      <p:cBhvr>
                                        <p:cTn id="122" dur="2000"/>
                                        <p:tgtEl>
                                          <p:spTgt spid="27"/>
                                        </p:tgtEl>
                                      </p:cBhvr>
                                    </p:animEffect>
                                  </p:childTnLst>
                                </p:cTn>
                              </p:par>
                              <p:par>
                                <p:cTn id="123" presetID="1"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P spid="4" grpId="0"/>
      <p:bldP spid="6" grpId="0" animBg="1"/>
      <p:bldP spid="13" grpId="0"/>
      <p:bldP spid="42" grpId="0" animBg="1"/>
      <p:bldP spid="43" grpId="0"/>
      <p:bldP spid="19" grpId="0" animBg="1"/>
      <p:bldP spid="23" grpId="0"/>
      <p:bldP spid="31" grpId="0"/>
      <p:bldP spid="35" grpId="0" animBg="1"/>
      <p:bldP spid="52" grpId="0"/>
      <p:bldP spid="54" grpId="0" animBg="1"/>
      <p:bldP spid="59" grpId="0" animBg="1"/>
      <p:bldP spid="15" grpId="0"/>
      <p:bldP spid="14" grpId="0" animBg="1"/>
      <p:bldP spid="14" grpId="1" animBg="1"/>
      <p:bldP spid="14" grpId="2" animBg="1"/>
      <p:bldP spid="20" grpId="0" animBg="1"/>
      <p:bldP spid="20" grpId="1" animBg="1"/>
      <p:bldP spid="20" grpId="2" animBg="1"/>
      <p:bldP spid="21" grpId="0" animBg="1"/>
      <p:bldP spid="21" grpId="1" animBg="1"/>
      <p:bldP spid="21" grpId="2" animBg="1"/>
      <p:bldP spid="24" grpId="0" animBg="1"/>
      <p:bldP spid="24" grpId="1" animBg="1"/>
      <p:bldP spid="24" grpId="2" animBg="1"/>
      <p:bldP spid="16" grpId="0" animBg="1"/>
      <p:bldP spid="16" grpId="1" animBg="1"/>
      <p:bldP spid="16" grpId="2" animBg="1"/>
      <p:bldP spid="17" grpId="0" animBg="1"/>
      <p:bldP spid="17" grpId="1" animBg="1"/>
      <p:bldP spid="17" grpId="2" animBg="1"/>
      <p:bldP spid="18" grpId="0" animBg="1"/>
      <p:bldP spid="18" grpId="1" animBg="1"/>
      <p:bldP spid="18" grpId="2" animBg="1"/>
      <p:bldP spid="22" grpId="0" animBg="1"/>
      <p:bldP spid="22" grpId="1" animBg="1"/>
      <p:bldP spid="22" grpId="2" animBg="1"/>
      <p:bldP spid="26" grpId="0"/>
      <p:bldP spid="2" grpId="0" animBg="1"/>
      <p:bldP spid="9" grpId="0" animBg="1"/>
      <p:bldP spid="29"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E799E-AF22-84BF-422D-68AB6746C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ED681-8A18-ECA7-CEDC-0C180550D614}"/>
              </a:ext>
            </a:extLst>
          </p:cNvPr>
          <p:cNvSpPr>
            <a:spLocks noGrp="1"/>
          </p:cNvSpPr>
          <p:nvPr>
            <p:ph type="title"/>
          </p:nvPr>
        </p:nvSpPr>
        <p:spPr/>
        <p:txBody>
          <a:bodyPr/>
          <a:lstStyle/>
          <a:p>
            <a:pPr algn="ctr"/>
            <a:r>
              <a:rPr lang="en-US" dirty="0"/>
              <a:t>Extending the Idea to ZK-RAM: Challenges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70F56A-C66F-435E-B2A1-810CCEC2E024}"/>
                  </a:ext>
                </a:extLst>
              </p:cNvPr>
              <p:cNvSpPr>
                <a:spLocks noGrp="1"/>
              </p:cNvSpPr>
              <p:nvPr>
                <p:ph idx="1"/>
              </p:nvPr>
            </p:nvSpPr>
            <p:spPr/>
            <p:txBody>
              <a:bodyPr/>
              <a:lstStyle/>
              <a:p>
                <a:r>
                  <a:rPr lang="en-US" dirty="0"/>
                  <a:t>Arg-RAM construction lacks </a:t>
                </a:r>
                <a:r>
                  <a:rPr lang="en-US" dirty="0">
                    <a:solidFill>
                      <a:srgbClr val="7030A0"/>
                    </a:solidFill>
                  </a:rPr>
                  <a:t>input</a:t>
                </a:r>
                <a:r>
                  <a:rPr lang="en-US" dirty="0"/>
                  <a:t> and </a:t>
                </a:r>
                <a:r>
                  <a:rPr lang="en-US" dirty="0">
                    <a:solidFill>
                      <a:srgbClr val="7030A0"/>
                    </a:solidFill>
                  </a:rPr>
                  <a:t>access</a:t>
                </a:r>
                <a:r>
                  <a:rPr lang="en-US" dirty="0"/>
                  <a:t> pattern privacy</a:t>
                </a:r>
              </a:p>
              <a:p>
                <a:r>
                  <a:rPr lang="en-US" dirty="0"/>
                  <a:t>Verifier can </a:t>
                </a:r>
                <a:r>
                  <a:rPr lang="en-US" dirty="0">
                    <a:solidFill>
                      <a:srgbClr val="C00000"/>
                    </a:solidFill>
                  </a:rPr>
                  <a:t>deduce bits of database </a:t>
                </a:r>
                <a14:m>
                  <m:oMath xmlns:m="http://schemas.openxmlformats.org/officeDocument/2006/math">
                    <m:r>
                      <a:rPr lang="en-US" i="1" dirty="0" smtClean="0">
                        <a:solidFill>
                          <a:srgbClr val="C00000"/>
                        </a:solidFill>
                        <a:latin typeface="Cambria Math" panose="02040503050406030204" pitchFamily="18" charset="0"/>
                      </a:rPr>
                      <m:t>𝑥</m:t>
                    </m:r>
                  </m:oMath>
                </a14:m>
                <a:r>
                  <a:rPr lang="en-US" dirty="0">
                    <a:solidFill>
                      <a:srgbClr val="C00000"/>
                    </a:solidFill>
                  </a:rPr>
                  <a:t> </a:t>
                </a:r>
                <a:r>
                  <a:rPr lang="en-US" dirty="0"/>
                  <a:t>from queries to projected codeword</a:t>
                </a:r>
              </a:p>
              <a:p>
                <a:r>
                  <a:rPr lang="en-US" dirty="0"/>
                  <a:t>Verifier is implicitly </a:t>
                </a:r>
                <a:r>
                  <a:rPr lang="en-US" dirty="0">
                    <a:solidFill>
                      <a:srgbClr val="C00000"/>
                    </a:solidFill>
                  </a:rPr>
                  <a:t>aware of projected message coordinates (</a:t>
                </a:r>
                <a14:m>
                  <m:oMath xmlns:m="http://schemas.openxmlformats.org/officeDocument/2006/math">
                    <m:r>
                      <a:rPr lang="en-US" b="0" i="1" smtClean="0">
                        <a:solidFill>
                          <a:srgbClr val="C00000"/>
                        </a:solidFill>
                        <a:latin typeface="Cambria Math" panose="02040503050406030204" pitchFamily="18" charset="0"/>
                      </a:rPr>
                      <m:t>𝑠</m:t>
                    </m:r>
                  </m:oMath>
                </a14:m>
                <a:r>
                  <a:rPr lang="en-US" dirty="0">
                    <a:solidFill>
                      <a:srgbClr val="C00000"/>
                    </a:solidFill>
                  </a:rPr>
                  <a:t>) </a:t>
                </a:r>
                <a:endParaRPr lang="en-US" dirty="0"/>
              </a:p>
              <a:p>
                <a:r>
                  <a:rPr lang="en-US" dirty="0"/>
                  <a:t>Input and access pattern can be also </a:t>
                </a:r>
                <a:r>
                  <a:rPr lang="en-US" dirty="0">
                    <a:solidFill>
                      <a:srgbClr val="C00000"/>
                    </a:solidFill>
                  </a:rPr>
                  <a:t>inferred from PCPP proofs</a:t>
                </a:r>
              </a:p>
            </p:txBody>
          </p:sp>
        </mc:Choice>
        <mc:Fallback>
          <p:sp>
            <p:nvSpPr>
              <p:cNvPr id="3" name="Content Placeholder 2">
                <a:extLst>
                  <a:ext uri="{FF2B5EF4-FFF2-40B4-BE49-F238E27FC236}">
                    <a16:creationId xmlns:a16="http://schemas.microsoft.com/office/drawing/2014/main" id="{2D70F56A-C66F-435E-B2A1-810CCEC2E024}"/>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ular Callout 3">
                <a:extLst>
                  <a:ext uri="{FF2B5EF4-FFF2-40B4-BE49-F238E27FC236}">
                    <a16:creationId xmlns:a16="http://schemas.microsoft.com/office/drawing/2014/main" id="{433F6963-B0F5-1893-FDBB-20BE034E3E59}"/>
                  </a:ext>
                </a:extLst>
              </p:cNvPr>
              <p:cNvSpPr/>
              <p:nvPr/>
            </p:nvSpPr>
            <p:spPr>
              <a:xfrm>
                <a:off x="5768788" y="3826483"/>
                <a:ext cx="5983941" cy="1633023"/>
              </a:xfrm>
              <a:prstGeom prst="wedgeRoundRectCallout">
                <a:avLst>
                  <a:gd name="adj1" fmla="val 25541"/>
                  <a:gd name="adj2" fmla="val -62177"/>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dirty="0">
                    <a:solidFill>
                      <a:schemeClr val="tx1"/>
                    </a:solidFill>
                  </a:rPr>
                  <a:t>Use Oblivious RAM (ORAM) so that accessed coordinates (</a:t>
                </a:r>
                <a14:m>
                  <m:oMath xmlns:m="http://schemas.openxmlformats.org/officeDocument/2006/math">
                    <m:r>
                      <a:rPr lang="en-US" sz="1800" i="1" dirty="0" smtClean="0">
                        <a:solidFill>
                          <a:schemeClr val="tx1"/>
                        </a:solidFill>
                        <a:latin typeface="Cambria Math" panose="02040503050406030204" pitchFamily="18" charset="0"/>
                      </a:rPr>
                      <m:t>𝑠</m:t>
                    </m:r>
                  </m:oMath>
                </a14:m>
                <a:r>
                  <a:rPr lang="en-US" sz="1800" dirty="0">
                    <a:solidFill>
                      <a:schemeClr val="tx1"/>
                    </a:solidFill>
                  </a:rPr>
                  <a:t>) leak no information</a:t>
                </a:r>
              </a:p>
              <a:p>
                <a:pPr marL="285750" indent="-285750">
                  <a:buFont typeface="Arial" panose="020B0604020202020204" pitchFamily="34" charset="0"/>
                  <a:buChar char="•"/>
                </a:pPr>
                <a:r>
                  <a:rPr lang="en-US" dirty="0">
                    <a:solidFill>
                      <a:schemeClr val="tx1"/>
                    </a:solidFill>
                  </a:rPr>
                  <a:t>However, ORAM necessarily involve both physical reads and writes</a:t>
                </a:r>
              </a:p>
              <a:p>
                <a:pPr marL="285750" indent="-285750">
                  <a:buFont typeface="Arial" panose="020B0604020202020204" pitchFamily="34" charset="0"/>
                  <a:buChar char="•"/>
                </a:pPr>
                <a:r>
                  <a:rPr lang="en-US" dirty="0">
                    <a:solidFill>
                      <a:schemeClr val="tx1"/>
                    </a:solidFill>
                  </a:rPr>
                  <a:t>Can updates be efficiently supported in Projection Codes?</a:t>
                </a:r>
              </a:p>
            </p:txBody>
          </p:sp>
        </mc:Choice>
        <mc:Fallback>
          <p:sp>
            <p:nvSpPr>
              <p:cNvPr id="4" name="Rounded Rectangular Callout 3">
                <a:extLst>
                  <a:ext uri="{FF2B5EF4-FFF2-40B4-BE49-F238E27FC236}">
                    <a16:creationId xmlns:a16="http://schemas.microsoft.com/office/drawing/2014/main" id="{433F6963-B0F5-1893-FDBB-20BE034E3E59}"/>
                  </a:ext>
                </a:extLst>
              </p:cNvPr>
              <p:cNvSpPr>
                <a:spLocks noRot="1" noChangeAspect="1" noMove="1" noResize="1" noEditPoints="1" noAdjustHandles="1" noChangeArrowheads="1" noChangeShapeType="1" noTextEdit="1"/>
              </p:cNvSpPr>
              <p:nvPr/>
            </p:nvSpPr>
            <p:spPr>
              <a:xfrm>
                <a:off x="5768788" y="3826483"/>
                <a:ext cx="5983941" cy="1633023"/>
              </a:xfrm>
              <a:prstGeom prst="wedgeRoundRectCallout">
                <a:avLst>
                  <a:gd name="adj1" fmla="val 25541"/>
                  <a:gd name="adj2" fmla="val -62177"/>
                  <a:gd name="adj3" fmla="val 16667"/>
                </a:avLst>
              </a:prstGeom>
              <a:blipFill>
                <a:blip r:embed="rId4"/>
                <a:stretch>
                  <a:fillRect b="-7483"/>
                </a:stretch>
              </a:blipFill>
            </p:spPr>
            <p:txBody>
              <a:bodyPr/>
              <a:lstStyle/>
              <a:p>
                <a:r>
                  <a:rPr lang="en-US">
                    <a:noFill/>
                  </a:rPr>
                  <a:t> </a:t>
                </a:r>
              </a:p>
            </p:txBody>
          </p:sp>
        </mc:Fallback>
      </mc:AlternateContent>
    </p:spTree>
    <p:extLst>
      <p:ext uri="{BB962C8B-B14F-4D97-AF65-F5344CB8AC3E}">
        <p14:creationId xmlns:p14="http://schemas.microsoft.com/office/powerpoint/2010/main" val="37846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5EE-29CA-184A-851C-2933192648B8}"/>
              </a:ext>
            </a:extLst>
          </p:cNvPr>
          <p:cNvSpPr>
            <a:spLocks noGrp="1"/>
          </p:cNvSpPr>
          <p:nvPr>
            <p:ph type="title"/>
          </p:nvPr>
        </p:nvSpPr>
        <p:spPr/>
        <p:txBody>
          <a:bodyPr/>
          <a:lstStyle/>
          <a:p>
            <a:r>
              <a:rPr lang="en-US" dirty="0"/>
              <a:t>Supporting Updates in Projection Codes</a:t>
            </a:r>
          </a:p>
        </p:txBody>
      </p:sp>
      <p:graphicFrame>
        <p:nvGraphicFramePr>
          <p:cNvPr id="4" name="Table 8">
            <a:extLst>
              <a:ext uri="{FF2B5EF4-FFF2-40B4-BE49-F238E27FC236}">
                <a16:creationId xmlns:a16="http://schemas.microsoft.com/office/drawing/2014/main" id="{76F9E72C-3911-19B1-7749-C77537686DFD}"/>
              </a:ext>
            </a:extLst>
          </p:cNvPr>
          <p:cNvGraphicFramePr>
            <a:graphicFrameLocks noGrp="1"/>
          </p:cNvGraphicFramePr>
          <p:nvPr>
            <p:extLst>
              <p:ext uri="{D42A27DB-BD31-4B8C-83A1-F6EECF244321}">
                <p14:modId xmlns:p14="http://schemas.microsoft.com/office/powerpoint/2010/main" val="149607822"/>
              </p:ext>
            </p:extLst>
          </p:nvPr>
        </p:nvGraphicFramePr>
        <p:xfrm>
          <a:off x="2807567" y="3157662"/>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5" name="Table 4">
            <a:extLst>
              <a:ext uri="{FF2B5EF4-FFF2-40B4-BE49-F238E27FC236}">
                <a16:creationId xmlns:a16="http://schemas.microsoft.com/office/drawing/2014/main" id="{0660340B-F585-EFE5-9F04-98D1501AFD4E}"/>
              </a:ext>
            </a:extLst>
          </p:cNvPr>
          <p:cNvGraphicFramePr>
            <a:graphicFrameLocks noGrp="1"/>
          </p:cNvGraphicFramePr>
          <p:nvPr>
            <p:extLst>
              <p:ext uri="{D42A27DB-BD31-4B8C-83A1-F6EECF244321}">
                <p14:modId xmlns:p14="http://schemas.microsoft.com/office/powerpoint/2010/main" val="3465232582"/>
              </p:ext>
            </p:extLst>
          </p:nvPr>
        </p:nvGraphicFramePr>
        <p:xfrm>
          <a:off x="4576002" y="1902708"/>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937119281"/>
                  </a:ext>
                </a:extLst>
              </a:tr>
            </a:tbl>
          </a:graphicData>
        </a:graphic>
      </p:graphicFrame>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C889404-7313-4017-01BF-DFBA025EB129}"/>
                  </a:ext>
                </a:extLst>
              </p:cNvPr>
              <p:cNvSpPr txBox="1"/>
              <p:nvPr/>
            </p:nvSpPr>
            <p:spPr>
              <a:xfrm>
                <a:off x="4202893" y="1902708"/>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p:sp>
            <p:nvSpPr>
              <p:cNvPr id="6" name="TextBox 5">
                <a:extLst>
                  <a:ext uri="{FF2B5EF4-FFF2-40B4-BE49-F238E27FC236}">
                    <a16:creationId xmlns:a16="http://schemas.microsoft.com/office/drawing/2014/main" id="{8C889404-7313-4017-01BF-DFBA025EB129}"/>
                  </a:ext>
                </a:extLst>
              </p:cNvPr>
              <p:cNvSpPr txBox="1">
                <a:spLocks noRot="1" noChangeAspect="1" noMove="1" noResize="1" noEditPoints="1" noAdjustHandles="1" noChangeArrowheads="1" noChangeShapeType="1" noTextEdit="1"/>
              </p:cNvSpPr>
              <p:nvPr/>
            </p:nvSpPr>
            <p:spPr>
              <a:xfrm>
                <a:off x="4202893" y="1902708"/>
                <a:ext cx="36798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3099650-FE30-FFB9-243F-13FCDDB84F9D}"/>
                  </a:ext>
                </a:extLst>
              </p:cNvPr>
              <p:cNvSpPr txBox="1"/>
              <p:nvPr/>
            </p:nvSpPr>
            <p:spPr>
              <a:xfrm>
                <a:off x="2415280" y="3149552"/>
                <a:ext cx="385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p:sp>
            <p:nvSpPr>
              <p:cNvPr id="7" name="TextBox 6">
                <a:extLst>
                  <a:ext uri="{FF2B5EF4-FFF2-40B4-BE49-F238E27FC236}">
                    <a16:creationId xmlns:a16="http://schemas.microsoft.com/office/drawing/2014/main" id="{33099650-FE30-FFB9-243F-13FCDDB84F9D}"/>
                  </a:ext>
                </a:extLst>
              </p:cNvPr>
              <p:cNvSpPr txBox="1">
                <a:spLocks noRot="1" noChangeAspect="1" noMove="1" noResize="1" noEditPoints="1" noAdjustHandles="1" noChangeArrowheads="1" noChangeShapeType="1" noTextEdit="1"/>
              </p:cNvSpPr>
              <p:nvPr/>
            </p:nvSpPr>
            <p:spPr>
              <a:xfrm>
                <a:off x="2415280" y="3149552"/>
                <a:ext cx="385875" cy="369332"/>
              </a:xfrm>
              <a:prstGeom prst="rect">
                <a:avLst/>
              </a:prstGeom>
              <a:blipFill>
                <a:blip r:embed="rId3"/>
                <a:stretch>
                  <a:fillRect/>
                </a:stretch>
              </a:blipFill>
            </p:spPr>
            <p:txBody>
              <a:bodyPr/>
              <a:lstStyle/>
              <a:p>
                <a:r>
                  <a:rPr lang="en-US">
                    <a:noFill/>
                  </a:rPr>
                  <a:t> </a:t>
                </a:r>
              </a:p>
            </p:txBody>
          </p:sp>
        </mc:Fallback>
      </mc:AlternateContent>
      <p:sp>
        <p:nvSpPr>
          <p:cNvPr id="8" name="Down Arrow 7">
            <a:extLst>
              <a:ext uri="{FF2B5EF4-FFF2-40B4-BE49-F238E27FC236}">
                <a16:creationId xmlns:a16="http://schemas.microsoft.com/office/drawing/2014/main" id="{F5B037C9-37C8-D437-1705-3705C5BB6A5B}"/>
              </a:ext>
            </a:extLst>
          </p:cNvPr>
          <p:cNvSpPr/>
          <p:nvPr/>
        </p:nvSpPr>
        <p:spPr>
          <a:xfrm>
            <a:off x="6046575" y="2411824"/>
            <a:ext cx="101009" cy="606055"/>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CFBBC1-BAEB-CB69-602F-A69A0830CDE1}"/>
              </a:ext>
            </a:extLst>
          </p:cNvPr>
          <p:cNvSpPr txBox="1"/>
          <p:nvPr/>
        </p:nvSpPr>
        <p:spPr>
          <a:xfrm>
            <a:off x="6147584" y="2485568"/>
            <a:ext cx="2216697" cy="369332"/>
          </a:xfrm>
          <a:prstGeom prst="rect">
            <a:avLst/>
          </a:prstGeom>
          <a:noFill/>
        </p:spPr>
        <p:txBody>
          <a:bodyPr wrap="none" rtlCol="0">
            <a:spAutoFit/>
          </a:bodyPr>
          <a:lstStyle/>
          <a:p>
            <a:r>
              <a:rPr lang="en-US" dirty="0"/>
              <a:t>Projection Encoding </a:t>
            </a:r>
          </a:p>
        </p:txBody>
      </p:sp>
      <p:sp>
        <p:nvSpPr>
          <p:cNvPr id="10" name="Rectangle 9">
            <a:extLst>
              <a:ext uri="{FF2B5EF4-FFF2-40B4-BE49-F238E27FC236}">
                <a16:creationId xmlns:a16="http://schemas.microsoft.com/office/drawing/2014/main" id="{D6D24558-4290-9F64-3C84-56F22AB38544}"/>
              </a:ext>
            </a:extLst>
          </p:cNvPr>
          <p:cNvSpPr/>
          <p:nvPr/>
        </p:nvSpPr>
        <p:spPr>
          <a:xfrm>
            <a:off x="5086749" y="1911246"/>
            <a:ext cx="495345" cy="35225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8">
            <a:extLst>
              <a:ext uri="{FF2B5EF4-FFF2-40B4-BE49-F238E27FC236}">
                <a16:creationId xmlns:a16="http://schemas.microsoft.com/office/drawing/2014/main" id="{08ABEB63-1F3D-E059-1558-0B352F0C3844}"/>
              </a:ext>
            </a:extLst>
          </p:cNvPr>
          <p:cNvGraphicFramePr>
            <a:graphicFrameLocks noGrp="1"/>
          </p:cNvGraphicFramePr>
          <p:nvPr>
            <p:extLst>
              <p:ext uri="{D42A27DB-BD31-4B8C-83A1-F6EECF244321}">
                <p14:modId xmlns:p14="http://schemas.microsoft.com/office/powerpoint/2010/main" val="1588562594"/>
              </p:ext>
            </p:extLst>
          </p:nvPr>
        </p:nvGraphicFramePr>
        <p:xfrm>
          <a:off x="2807567" y="3147616"/>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rgbClr val="FCF09C"/>
                    </a:solidFill>
                  </a:tcPr>
                </a:tc>
                <a:tc>
                  <a:txBody>
                    <a:bodyPr/>
                    <a:lstStyle/>
                    <a:p>
                      <a:endParaRPr lang="en-US" dirty="0"/>
                    </a:p>
                  </a:txBody>
                  <a:tcPr>
                    <a:solidFill>
                      <a:srgbClr val="FCF09C"/>
                    </a:solidFill>
                  </a:tcPr>
                </a:tc>
                <a:tc>
                  <a:txBody>
                    <a:bodyPr/>
                    <a:lstStyle/>
                    <a:p>
                      <a:endParaRPr lang="en-US" dirty="0"/>
                    </a:p>
                  </a:txBody>
                  <a:tcPr>
                    <a:solidFill>
                      <a:srgbClr val="FCF09C"/>
                    </a:solidFill>
                  </a:tcPr>
                </a:tc>
                <a:tc>
                  <a:txBody>
                    <a:bodyPr/>
                    <a:lstStyle/>
                    <a:p>
                      <a:endParaRPr lang="en-US" dirty="0"/>
                    </a:p>
                  </a:txBody>
                  <a:tcPr>
                    <a:solidFill>
                      <a:srgbClr val="FCF09C"/>
                    </a:solidFill>
                  </a:tcPr>
                </a:tc>
                <a:tc>
                  <a:txBody>
                    <a:bodyPr/>
                    <a:lstStyle/>
                    <a:p>
                      <a:endParaRPr lang="en-US" dirty="0"/>
                    </a:p>
                  </a:txBody>
                  <a:tcPr>
                    <a:solidFill>
                      <a:srgbClr val="FCF09C"/>
                    </a:solidFill>
                  </a:tcPr>
                </a:tc>
                <a:tc>
                  <a:txBody>
                    <a:bodyPr/>
                    <a:lstStyle/>
                    <a:p>
                      <a:endParaRPr lang="en-US"/>
                    </a:p>
                  </a:txBody>
                  <a:tcPr>
                    <a:solidFill>
                      <a:srgbClr val="FCF09C"/>
                    </a:solidFill>
                  </a:tcPr>
                </a:tc>
                <a:tc>
                  <a:txBody>
                    <a:bodyPr/>
                    <a:lstStyle/>
                    <a:p>
                      <a:endParaRPr lang="en-US" dirty="0"/>
                    </a:p>
                  </a:txBody>
                  <a:tcPr>
                    <a:solidFill>
                      <a:srgbClr val="FCF09C"/>
                    </a:solidFill>
                  </a:tcPr>
                </a:tc>
                <a:tc>
                  <a:txBody>
                    <a:bodyPr/>
                    <a:lstStyle/>
                    <a:p>
                      <a:endParaRPr lang="en-US"/>
                    </a:p>
                  </a:txBody>
                  <a:tcPr>
                    <a:solidFill>
                      <a:srgbClr val="FCF09C"/>
                    </a:solidFill>
                  </a:tcPr>
                </a:tc>
                <a:tc>
                  <a:txBody>
                    <a:bodyPr/>
                    <a:lstStyle/>
                    <a:p>
                      <a:endParaRPr lang="en-US"/>
                    </a:p>
                  </a:txBody>
                  <a:tcPr>
                    <a:solidFill>
                      <a:srgbClr val="FCF09C"/>
                    </a:solidFill>
                  </a:tcPr>
                </a:tc>
                <a:tc>
                  <a:txBody>
                    <a:bodyPr/>
                    <a:lstStyle/>
                    <a:p>
                      <a:endParaRPr lang="en-US" dirty="0"/>
                    </a:p>
                  </a:txBody>
                  <a:tcPr>
                    <a:solidFill>
                      <a:srgbClr val="FCF09C"/>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44B4184-BADC-B7BA-7CAB-8318595943FB}"/>
                  </a:ext>
                </a:extLst>
              </p:cNvPr>
              <p:cNvSpPr txBox="1"/>
              <p:nvPr/>
            </p:nvSpPr>
            <p:spPr>
              <a:xfrm>
                <a:off x="4202893" y="1911246"/>
                <a:ext cx="4138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644B4184-BADC-B7BA-7CAB-8318595943FB}"/>
                  </a:ext>
                </a:extLst>
              </p:cNvPr>
              <p:cNvSpPr txBox="1">
                <a:spLocks noRot="1" noChangeAspect="1" noMove="1" noResize="1" noEditPoints="1" noAdjustHandles="1" noChangeArrowheads="1" noChangeShapeType="1" noTextEdit="1"/>
              </p:cNvSpPr>
              <p:nvPr/>
            </p:nvSpPr>
            <p:spPr>
              <a:xfrm>
                <a:off x="4202893" y="1911246"/>
                <a:ext cx="4138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ADE9BFA-A991-96D3-C3A9-F6DA6BFE5503}"/>
                  </a:ext>
                </a:extLst>
              </p:cNvPr>
              <p:cNvSpPr txBox="1"/>
              <p:nvPr/>
            </p:nvSpPr>
            <p:spPr>
              <a:xfrm>
                <a:off x="2415280" y="3158416"/>
                <a:ext cx="439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CADE9BFA-A991-96D3-C3A9-F6DA6BFE5503}"/>
                  </a:ext>
                </a:extLst>
              </p:cNvPr>
              <p:cNvSpPr txBox="1">
                <a:spLocks noRot="1" noChangeAspect="1" noMove="1" noResize="1" noEditPoints="1" noAdjustHandles="1" noChangeArrowheads="1" noChangeShapeType="1" noTextEdit="1"/>
              </p:cNvSpPr>
              <p:nvPr/>
            </p:nvSpPr>
            <p:spPr>
              <a:xfrm>
                <a:off x="2415280" y="3158416"/>
                <a:ext cx="439544" cy="369332"/>
              </a:xfrm>
              <a:prstGeom prst="rect">
                <a:avLst/>
              </a:prstGeom>
              <a:blipFill>
                <a:blip r:embed="rId5"/>
                <a:stretch>
                  <a:fillRect/>
                </a:stretch>
              </a:blipFill>
            </p:spPr>
            <p:txBody>
              <a:bodyPr/>
              <a:lstStyle/>
              <a:p>
                <a:r>
                  <a:rPr lang="en-US">
                    <a:noFill/>
                  </a:rPr>
                  <a:t> </a:t>
                </a:r>
              </a:p>
            </p:txBody>
          </p:sp>
        </mc:Fallback>
      </mc:AlternateContent>
      <p:sp>
        <p:nvSpPr>
          <p:cNvPr id="14" name="Rounded Rectangle 13">
            <a:extLst>
              <a:ext uri="{FF2B5EF4-FFF2-40B4-BE49-F238E27FC236}">
                <a16:creationId xmlns:a16="http://schemas.microsoft.com/office/drawing/2014/main" id="{3D09DA91-7EC9-F00A-9AA1-6E706E5D04F6}"/>
              </a:ext>
            </a:extLst>
          </p:cNvPr>
          <p:cNvSpPr/>
          <p:nvPr/>
        </p:nvSpPr>
        <p:spPr>
          <a:xfrm>
            <a:off x="2704406" y="3891947"/>
            <a:ext cx="6772941" cy="669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t>For updates, projection codes require recomputing the entire codeword</a:t>
            </a:r>
          </a:p>
          <a:p>
            <a:pPr marL="285750" indent="-285750">
              <a:buFont typeface="Arial" panose="020B0604020202020204" pitchFamily="34" charset="0"/>
              <a:buChar char="•"/>
            </a:pPr>
            <a:r>
              <a:rPr lang="en-US" sz="1600" dirty="0"/>
              <a:t>Will result in linear online prover time      </a:t>
            </a:r>
          </a:p>
        </p:txBody>
      </p:sp>
      <mc:AlternateContent xmlns:mc="http://schemas.openxmlformats.org/markup-compatibility/2006">
        <mc:Choice xmlns:a14="http://schemas.microsoft.com/office/drawing/2010/main" Requires="a14">
          <p:sp>
            <p:nvSpPr>
              <p:cNvPr id="15" name="Rounded Rectangle 14">
                <a:extLst>
                  <a:ext uri="{FF2B5EF4-FFF2-40B4-BE49-F238E27FC236}">
                    <a16:creationId xmlns:a16="http://schemas.microsoft.com/office/drawing/2014/main" id="{A652536F-0842-E51F-D402-6BF2818E8098}"/>
                  </a:ext>
                </a:extLst>
              </p:cNvPr>
              <p:cNvSpPr/>
              <p:nvPr/>
            </p:nvSpPr>
            <p:spPr>
              <a:xfrm>
                <a:off x="2627917" y="4660550"/>
                <a:ext cx="6936166" cy="669852"/>
              </a:xfrm>
              <a:prstGeom prst="round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Can we construct projection codes that allow </a:t>
                </a:r>
                <a14:m>
                  <m:oMath xmlns:m="http://schemas.openxmlformats.org/officeDocument/2006/math">
                    <m:r>
                      <a:rPr lang="en-US" sz="1600" b="0" i="1" dirty="0" smtClean="0">
                        <a:latin typeface="Cambria Math" panose="02040503050406030204" pitchFamily="18" charset="0"/>
                      </a:rPr>
                      <m:t>𝑙</m:t>
                    </m:r>
                  </m:oMath>
                </a14:m>
                <a:r>
                  <a:rPr lang="en-US" sz="1600" dirty="0"/>
                  <a:t> bit updates in message by modifying codeword at </a:t>
                </a:r>
                <a14:m>
                  <m:oMath xmlns:m="http://schemas.openxmlformats.org/officeDocument/2006/math">
                    <m:r>
                      <a:rPr lang="en-US" sz="1600" b="0" i="1" dirty="0" smtClean="0">
                        <a:latin typeface="Cambria Math" panose="02040503050406030204" pitchFamily="18" charset="0"/>
                      </a:rPr>
                      <m:t>𝐿</m:t>
                    </m:r>
                  </m:oMath>
                </a14:m>
                <a:r>
                  <a:rPr lang="en-US" sz="1600" dirty="0"/>
                  <a:t> locations, where </a:t>
                </a:r>
                <a14:m>
                  <m:oMath xmlns:m="http://schemas.openxmlformats.org/officeDocument/2006/math">
                    <m:r>
                      <a:rPr lang="en-US" sz="1600" b="0" i="1" dirty="0" smtClean="0">
                        <a:latin typeface="Cambria Math" panose="02040503050406030204" pitchFamily="18" charset="0"/>
                      </a:rPr>
                      <m:t>𝑙</m:t>
                    </m:r>
                  </m:oMath>
                </a14:m>
                <a:r>
                  <a:rPr lang="en-US" sz="1600" dirty="0"/>
                  <a:t> is sublinear and </a:t>
                </a:r>
                <a14:m>
                  <m:oMath xmlns:m="http://schemas.openxmlformats.org/officeDocument/2006/math">
                    <m:r>
                      <a:rPr lang="en-US" sz="1600" b="0" i="1" dirty="0" smtClean="0">
                        <a:latin typeface="Cambria Math" panose="02040503050406030204" pitchFamily="18" charset="0"/>
                      </a:rPr>
                      <m:t>𝐿</m:t>
                    </m:r>
                  </m:oMath>
                </a14:m>
                <a:r>
                  <a:rPr lang="en-US" sz="1600" dirty="0"/>
                  <a:t> scales with </a:t>
                </a:r>
                <a14:m>
                  <m:oMath xmlns:m="http://schemas.openxmlformats.org/officeDocument/2006/math">
                    <m:r>
                      <a:rPr lang="en-US" sz="1600" b="0" i="1" dirty="0" smtClean="0">
                        <a:latin typeface="Cambria Math" panose="02040503050406030204" pitchFamily="18" charset="0"/>
                      </a:rPr>
                      <m:t>𝑙</m:t>
                    </m:r>
                  </m:oMath>
                </a14:m>
                <a:r>
                  <a:rPr lang="en-US" sz="1600" dirty="0"/>
                  <a:t>?</a:t>
                </a:r>
              </a:p>
            </p:txBody>
          </p:sp>
        </mc:Choice>
        <mc:Fallback>
          <p:sp>
            <p:nvSpPr>
              <p:cNvPr id="15" name="Rounded Rectangle 14">
                <a:extLst>
                  <a:ext uri="{FF2B5EF4-FFF2-40B4-BE49-F238E27FC236}">
                    <a16:creationId xmlns:a16="http://schemas.microsoft.com/office/drawing/2014/main" id="{A652536F-0842-E51F-D402-6BF2818E8098}"/>
                  </a:ext>
                </a:extLst>
              </p:cNvPr>
              <p:cNvSpPr>
                <a:spLocks noRot="1" noChangeAspect="1" noMove="1" noResize="1" noEditPoints="1" noAdjustHandles="1" noChangeArrowheads="1" noChangeShapeType="1" noTextEdit="1"/>
              </p:cNvSpPr>
              <p:nvPr/>
            </p:nvSpPr>
            <p:spPr>
              <a:xfrm>
                <a:off x="2627917" y="4660550"/>
                <a:ext cx="6936166" cy="669852"/>
              </a:xfrm>
              <a:prstGeom prst="roundRect">
                <a:avLst/>
              </a:prstGeom>
              <a:blipFill>
                <a:blip r:embed="rId6"/>
                <a:stretch>
                  <a:fillRect b="-1818"/>
                </a:stretch>
              </a:blipFill>
            </p:spPr>
            <p:txBody>
              <a:bodyPr/>
              <a:lstStyle/>
              <a:p>
                <a:r>
                  <a:rPr lang="en-US">
                    <a:noFill/>
                  </a:rPr>
                  <a:t> </a:t>
                </a:r>
              </a:p>
            </p:txBody>
          </p:sp>
        </mc:Fallback>
      </mc:AlternateContent>
      <p:sp>
        <p:nvSpPr>
          <p:cNvPr id="16" name="Rounded Rectangular Callout 15">
            <a:extLst>
              <a:ext uri="{FF2B5EF4-FFF2-40B4-BE49-F238E27FC236}">
                <a16:creationId xmlns:a16="http://schemas.microsoft.com/office/drawing/2014/main" id="{88D7CA43-D6D8-9185-29B8-2697AA4342FE}"/>
              </a:ext>
            </a:extLst>
          </p:cNvPr>
          <p:cNvSpPr/>
          <p:nvPr/>
        </p:nvSpPr>
        <p:spPr>
          <a:xfrm>
            <a:off x="1933354" y="5440216"/>
            <a:ext cx="9420446" cy="1103529"/>
          </a:xfrm>
          <a:prstGeom prst="wedgeRoundRectCallout">
            <a:avLst>
              <a:gd name="adj1" fmla="val 18490"/>
              <a:gd name="adj2" fmla="val -69591"/>
              <a:gd name="adj3" fmla="val 16667"/>
            </a:avLst>
          </a:prstGeom>
          <a:solidFill>
            <a:schemeClr val="accent4">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Conflicts with the robustness guarantee of encoding scheme!</a:t>
            </a:r>
          </a:p>
          <a:p>
            <a:pPr marL="285750" indent="-285750" algn="just">
              <a:buFont typeface="Arial" panose="020B0604020202020204" pitchFamily="34" charset="0"/>
              <a:buChar char="•"/>
            </a:pPr>
            <a:r>
              <a:rPr lang="en-US" sz="1600" dirty="0">
                <a:solidFill>
                  <a:schemeClr val="tx1"/>
                </a:solidFill>
              </a:rPr>
              <a:t>Similar challenge encountered while developing notion of Locally updatable and locally decodable codes (LULDCs) by [CKO14]</a:t>
            </a:r>
          </a:p>
          <a:p>
            <a:pPr marL="285750" indent="-285750" algn="just">
              <a:buFont typeface="Arial" panose="020B0604020202020204" pitchFamily="34" charset="0"/>
              <a:buChar char="•"/>
            </a:pPr>
            <a:r>
              <a:rPr lang="en-US" sz="1600" dirty="0">
                <a:solidFill>
                  <a:schemeClr val="tx1"/>
                </a:solidFill>
              </a:rPr>
              <a:t>Need to relax the notion of robustness</a:t>
            </a:r>
          </a:p>
        </p:txBody>
      </p:sp>
    </p:spTree>
    <p:extLst>
      <p:ext uri="{BB962C8B-B14F-4D97-AF65-F5344CB8AC3E}">
        <p14:creationId xmlns:p14="http://schemas.microsoft.com/office/powerpoint/2010/main" val="275093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9" presetClass="exit" presetSubtype="0" fill="hold" grpId="1" nodeType="with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xit" presetSubtype="0" fill="hold" grpId="1" nodeType="with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P spid="9" grpId="0"/>
      <p:bldP spid="10" grpId="0" animBg="1"/>
      <p:bldP spid="12" grpId="0"/>
      <p:bldP spid="13"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8C0B-6A2A-0F11-E130-15315F07080A}"/>
              </a:ext>
            </a:extLst>
          </p:cNvPr>
          <p:cNvSpPr>
            <a:spLocks noGrp="1"/>
          </p:cNvSpPr>
          <p:nvPr>
            <p:ph type="title"/>
          </p:nvPr>
        </p:nvSpPr>
        <p:spPr>
          <a:xfrm>
            <a:off x="838200" y="2603828"/>
            <a:ext cx="10515600" cy="1325563"/>
          </a:xfrm>
          <a:solidFill>
            <a:schemeClr val="accent4">
              <a:lumMod val="20000"/>
              <a:lumOff val="80000"/>
            </a:schemeClr>
          </a:solidFill>
        </p:spPr>
        <p:txBody>
          <a:bodyPr>
            <a:normAutofit/>
          </a:bodyPr>
          <a:lstStyle/>
          <a:p>
            <a:pPr algn="ctr"/>
            <a:r>
              <a:rPr lang="en-US" sz="4800" dirty="0">
                <a:solidFill>
                  <a:schemeClr val="tx2">
                    <a:lumMod val="75000"/>
                    <a:lumOff val="25000"/>
                  </a:schemeClr>
                </a:solidFill>
              </a:rPr>
              <a:t>Locally Updatable Projection Codes</a:t>
            </a:r>
          </a:p>
        </p:txBody>
      </p:sp>
    </p:spTree>
    <p:extLst>
      <p:ext uri="{BB962C8B-B14F-4D97-AF65-F5344CB8AC3E}">
        <p14:creationId xmlns:p14="http://schemas.microsoft.com/office/powerpoint/2010/main" val="304756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DC9D-8B8B-8F76-8B8B-00A899F1F330}"/>
              </a:ext>
            </a:extLst>
          </p:cNvPr>
          <p:cNvSpPr>
            <a:spLocks noGrp="1"/>
          </p:cNvSpPr>
          <p:nvPr>
            <p:ph type="title"/>
          </p:nvPr>
        </p:nvSpPr>
        <p:spPr>
          <a:xfrm>
            <a:off x="838200" y="-252713"/>
            <a:ext cx="10515600" cy="1325563"/>
          </a:xfrm>
        </p:spPr>
        <p:txBody>
          <a:bodyPr/>
          <a:lstStyle/>
          <a:p>
            <a:pPr algn="ctr"/>
            <a:r>
              <a:rPr lang="en-US" dirty="0"/>
              <a:t>Locally Updatable Projection Codes (LUPC)</a:t>
            </a:r>
          </a:p>
        </p:txBody>
      </p:sp>
      <p:graphicFrame>
        <p:nvGraphicFramePr>
          <p:cNvPr id="4" name="Table 8">
            <a:extLst>
              <a:ext uri="{FF2B5EF4-FFF2-40B4-BE49-F238E27FC236}">
                <a16:creationId xmlns:a16="http://schemas.microsoft.com/office/drawing/2014/main" id="{D884A41C-C4C6-2A2A-69E5-BC0A6EA8958C}"/>
              </a:ext>
            </a:extLst>
          </p:cNvPr>
          <p:cNvGraphicFramePr>
            <a:graphicFrameLocks noGrp="1"/>
          </p:cNvGraphicFramePr>
          <p:nvPr>
            <p:extLst>
              <p:ext uri="{D42A27DB-BD31-4B8C-83A1-F6EECF244321}">
                <p14:modId xmlns:p14="http://schemas.microsoft.com/office/powerpoint/2010/main" val="64227743"/>
              </p:ext>
            </p:extLst>
          </p:nvPr>
        </p:nvGraphicFramePr>
        <p:xfrm>
          <a:off x="2387695" y="4412304"/>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5" name="Table 4">
            <a:extLst>
              <a:ext uri="{FF2B5EF4-FFF2-40B4-BE49-F238E27FC236}">
                <a16:creationId xmlns:a16="http://schemas.microsoft.com/office/drawing/2014/main" id="{14770AB5-6237-4654-8E82-A8026C2AA1F7}"/>
              </a:ext>
            </a:extLst>
          </p:cNvPr>
          <p:cNvGraphicFramePr>
            <a:graphicFrameLocks noGrp="1"/>
          </p:cNvGraphicFramePr>
          <p:nvPr>
            <p:extLst>
              <p:ext uri="{D42A27DB-BD31-4B8C-83A1-F6EECF244321}">
                <p14:modId xmlns:p14="http://schemas.microsoft.com/office/powerpoint/2010/main" val="1538798622"/>
              </p:ext>
            </p:extLst>
          </p:nvPr>
        </p:nvGraphicFramePr>
        <p:xfrm>
          <a:off x="4156130" y="3157350"/>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93711928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AF1B7F-D49E-C383-2FE7-ABDC3E7DDD7B}"/>
                  </a:ext>
                </a:extLst>
              </p:cNvPr>
              <p:cNvSpPr txBox="1"/>
              <p:nvPr/>
            </p:nvSpPr>
            <p:spPr>
              <a:xfrm>
                <a:off x="3783021" y="315735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6" name="TextBox 5">
                <a:extLst>
                  <a:ext uri="{FF2B5EF4-FFF2-40B4-BE49-F238E27FC236}">
                    <a16:creationId xmlns:a16="http://schemas.microsoft.com/office/drawing/2014/main" id="{6DAF1B7F-D49E-C383-2FE7-ABDC3E7DDD7B}"/>
                  </a:ext>
                </a:extLst>
              </p:cNvPr>
              <p:cNvSpPr txBox="1">
                <a:spLocks noRot="1" noChangeAspect="1" noMove="1" noResize="1" noEditPoints="1" noAdjustHandles="1" noChangeArrowheads="1" noChangeShapeType="1" noTextEdit="1"/>
              </p:cNvSpPr>
              <p:nvPr/>
            </p:nvSpPr>
            <p:spPr>
              <a:xfrm>
                <a:off x="3783021" y="3157350"/>
                <a:ext cx="367986" cy="36933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3716E4B-941E-EB94-038D-F2F9A326D320}"/>
              </a:ext>
            </a:extLst>
          </p:cNvPr>
          <p:cNvCxnSpPr>
            <a:cxnSpLocks/>
          </p:cNvCxnSpPr>
          <p:nvPr/>
        </p:nvCxnSpPr>
        <p:spPr>
          <a:xfrm>
            <a:off x="5671005" y="3526682"/>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F3707A-FCE0-DE50-C56F-66D8B2421DB7}"/>
                  </a:ext>
                </a:extLst>
              </p:cNvPr>
              <p:cNvSpPr txBox="1"/>
              <p:nvPr/>
            </p:nvSpPr>
            <p:spPr>
              <a:xfrm>
                <a:off x="1995408" y="4404194"/>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8" name="TextBox 7">
                <a:extLst>
                  <a:ext uri="{FF2B5EF4-FFF2-40B4-BE49-F238E27FC236}">
                    <a16:creationId xmlns:a16="http://schemas.microsoft.com/office/drawing/2014/main" id="{DEF3707A-FCE0-DE50-C56F-66D8B2421DB7}"/>
                  </a:ext>
                </a:extLst>
              </p:cNvPr>
              <p:cNvSpPr txBox="1">
                <a:spLocks noRot="1" noChangeAspect="1" noMove="1" noResize="1" noEditPoints="1" noAdjustHandles="1" noChangeArrowheads="1" noChangeShapeType="1" noTextEdit="1"/>
              </p:cNvSpPr>
              <p:nvPr/>
            </p:nvSpPr>
            <p:spPr>
              <a:xfrm>
                <a:off x="1995408" y="4404194"/>
                <a:ext cx="39228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289BFD-84F6-FB09-FDCF-99E5F91DEDC6}"/>
                  </a:ext>
                </a:extLst>
              </p:cNvPr>
              <p:cNvSpPr txBox="1"/>
              <p:nvPr/>
            </p:nvSpPr>
            <p:spPr>
              <a:xfrm>
                <a:off x="2670551" y="725615"/>
                <a:ext cx="602139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Defined by (Enc, Update, </a:t>
                </a:r>
                <a:r>
                  <a:rPr lang="en-US" dirty="0" err="1"/>
                  <a:t>Proj</a:t>
                </a:r>
                <a:r>
                  <a:rPr lang="en-US" dirty="0"/>
                  <a:t>, Dec) </a:t>
                </a:r>
              </a:p>
              <a:p>
                <a:pPr marL="342900" indent="-342900">
                  <a:buFont typeface="+mj-lt"/>
                  <a:buAutoNum type="arabicPeriod"/>
                </a:pPr>
                <a:r>
                  <a:rPr lang="en-US" dirty="0"/>
                  <a:t>Enc: Given message </a:t>
                </a:r>
                <a14:m>
                  <m:oMath xmlns:m="http://schemas.openxmlformats.org/officeDocument/2006/math">
                    <m:r>
                      <a:rPr lang="en-US" i="1" dirty="0" smtClean="0">
                        <a:latin typeface="Cambria Math" panose="02040503050406030204" pitchFamily="18" charset="0"/>
                      </a:rPr>
                      <m:t>𝑥</m:t>
                    </m:r>
                  </m:oMath>
                </a14:m>
                <a:r>
                  <a:rPr lang="en-US" dirty="0"/>
                  <a:t>, outputs codeword </a:t>
                </a:r>
                <a14:m>
                  <m:oMath xmlns:m="http://schemas.openxmlformats.org/officeDocument/2006/math">
                    <m:r>
                      <a:rPr lang="en-US" b="0" i="1" dirty="0" smtClean="0">
                        <a:latin typeface="Cambria Math" panose="02040503050406030204" pitchFamily="18" charset="0"/>
                      </a:rPr>
                      <m:t>𝑋</m:t>
                    </m:r>
                  </m:oMath>
                </a14:m>
                <a:r>
                  <a:rPr lang="en-US" dirty="0"/>
                  <a:t>. </a:t>
                </a:r>
              </a:p>
              <a:p>
                <a:pPr marL="342900" indent="-342900">
                  <a:buFont typeface="+mj-lt"/>
                  <a:buAutoNum type="arabicPeriod"/>
                </a:pPr>
                <a:r>
                  <a:rPr lang="en-US" dirty="0"/>
                  <a:t>Update: Given a sequence of </a:t>
                </a:r>
                <a14:m>
                  <m:oMath xmlns:m="http://schemas.openxmlformats.org/officeDocument/2006/math">
                    <m:r>
                      <a:rPr lang="en-US" b="0" i="1" dirty="0" smtClean="0">
                        <a:latin typeface="Cambria Math" panose="02040503050406030204" pitchFamily="18" charset="0"/>
                      </a:rPr>
                      <m:t>𝑙</m:t>
                    </m:r>
                  </m:oMath>
                </a14:m>
                <a:r>
                  <a:rPr lang="en-US" dirty="0"/>
                  <a:t> updates </a:t>
                </a:r>
                <a14:m>
                  <m:oMath xmlns:m="http://schemas.openxmlformats.org/officeDocument/2006/math">
                    <m:r>
                      <a:rPr lang="en-US" b="0" i="1" dirty="0" smtClean="0">
                        <a:latin typeface="Cambria Math" panose="02040503050406030204" pitchFamily="18" charset="0"/>
                      </a:rPr>
                      <m:t>𝑢</m:t>
                    </m:r>
                  </m:oMath>
                </a14:m>
                <a:r>
                  <a:rPr lang="en-US" dirty="0"/>
                  <a:t>, updates codeword </a:t>
                </a:r>
                <a14:m>
                  <m:oMath xmlns:m="http://schemas.openxmlformats.org/officeDocument/2006/math">
                    <m:r>
                      <a:rPr lang="en-US" i="1" dirty="0">
                        <a:latin typeface="Cambria Math" panose="02040503050406030204" pitchFamily="18" charset="0"/>
                      </a:rPr>
                      <m:t>𝑋</m:t>
                    </m:r>
                  </m:oMath>
                </a14:m>
                <a:r>
                  <a:rPr lang="en-US" dirty="0"/>
                  <a:t> to </a:t>
                </a:r>
                <a14:m>
                  <m:oMath xmlns:m="http://schemas.openxmlformats.org/officeDocument/2006/math">
                    <m:r>
                      <a:rPr lang="en-US" i="1" dirty="0">
                        <a:latin typeface="Cambria Math" panose="02040503050406030204" pitchFamily="18" charset="0"/>
                      </a:rPr>
                      <m:t>𝑋</m:t>
                    </m:r>
                  </m:oMath>
                </a14:m>
                <a:r>
                  <a:rPr lang="en-US" dirty="0"/>
                  <a:t>’.</a:t>
                </a:r>
              </a:p>
              <a:p>
                <a:pPr marL="342900" indent="-342900">
                  <a:buFont typeface="+mj-lt"/>
                  <a:buAutoNum type="arabicPeriod"/>
                </a:pPr>
                <a:r>
                  <a:rPr lang="en-US" dirty="0">
                    <a:solidFill>
                      <a:schemeClr val="bg1"/>
                    </a:solidFill>
                  </a:rPr>
                  <a:t>Proj: Given a sequence of </a:t>
                </a:r>
                <a14:m>
                  <m:oMath xmlns:m="http://schemas.openxmlformats.org/officeDocument/2006/math">
                    <m:r>
                      <a:rPr lang="en-US" i="1" dirty="0" smtClean="0">
                        <a:solidFill>
                          <a:schemeClr val="bg1"/>
                        </a:solidFill>
                        <a:latin typeface="Cambria Math" panose="02040503050406030204" pitchFamily="18" charset="0"/>
                      </a:rPr>
                      <m:t>𝑘</m:t>
                    </m:r>
                  </m:oMath>
                </a14:m>
                <a:r>
                  <a:rPr lang="en-US" dirty="0">
                    <a:solidFill>
                      <a:schemeClr val="bg1"/>
                    </a:solidFill>
                  </a:rPr>
                  <a:t> message co-ordinates </a:t>
                </a:r>
                <a14:m>
                  <m:oMath xmlns:m="http://schemas.openxmlformats.org/officeDocument/2006/math">
                    <m:r>
                      <a:rPr lang="en-US" i="1" dirty="0" smtClean="0">
                        <a:solidFill>
                          <a:schemeClr val="bg1"/>
                        </a:solidFill>
                        <a:latin typeface="Cambria Math" panose="02040503050406030204" pitchFamily="18" charset="0"/>
                      </a:rPr>
                      <m:t>𝑠</m:t>
                    </m:r>
                  </m:oMath>
                </a14:m>
                <a:r>
                  <a:rPr lang="en-US" dirty="0">
                    <a:solidFill>
                      <a:schemeClr val="bg1"/>
                    </a:solidFill>
                  </a:rPr>
                  <a:t>, outputs a sequence of </a:t>
                </a:r>
                <a14:m>
                  <m:oMath xmlns:m="http://schemas.openxmlformats.org/officeDocument/2006/math">
                    <m:r>
                      <a:rPr lang="en-US" i="1" dirty="0" smtClean="0">
                        <a:solidFill>
                          <a:schemeClr val="bg1"/>
                        </a:solidFill>
                        <a:latin typeface="Cambria Math" panose="02040503050406030204" pitchFamily="18" charset="0"/>
                      </a:rPr>
                      <m:t>𝐾</m:t>
                    </m:r>
                  </m:oMath>
                </a14:m>
                <a:r>
                  <a:rPr lang="en-US" dirty="0">
                    <a:solidFill>
                      <a:schemeClr val="bg1"/>
                    </a:solidFill>
                  </a:rPr>
                  <a:t> codeword co-ordinates </a:t>
                </a:r>
                <a14:m>
                  <m:oMath xmlns:m="http://schemas.openxmlformats.org/officeDocument/2006/math">
                    <m:r>
                      <a:rPr lang="en-US" i="1" dirty="0" smtClean="0">
                        <a:solidFill>
                          <a:schemeClr val="bg1"/>
                        </a:solidFill>
                        <a:latin typeface="Cambria Math" panose="02040503050406030204" pitchFamily="18" charset="0"/>
                      </a:rPr>
                      <m:t>𝑆</m:t>
                    </m:r>
                  </m:oMath>
                </a14:m>
                <a:r>
                  <a:rPr lang="en-US" dirty="0">
                    <a:solidFill>
                      <a:schemeClr val="bg1"/>
                    </a:solidFill>
                  </a:rPr>
                  <a:t>.</a:t>
                </a:r>
              </a:p>
              <a:p>
                <a:pPr marL="342900" indent="-342900">
                  <a:buFont typeface="+mj-lt"/>
                  <a:buAutoNum type="arabicPeriod"/>
                </a:pPr>
                <a:r>
                  <a:rPr lang="en-US" dirty="0">
                    <a:solidFill>
                      <a:schemeClr val="bg1"/>
                    </a:solidFill>
                  </a:rPr>
                  <a:t>Dec: Given codeword </a:t>
                </a:r>
                <a14:m>
                  <m:oMath xmlns:m="http://schemas.openxmlformats.org/officeDocument/2006/math">
                    <m:r>
                      <a:rPr lang="en-US" i="1" dirty="0" smtClean="0">
                        <a:solidFill>
                          <a:schemeClr val="bg1"/>
                        </a:solidFill>
                        <a:latin typeface="Cambria Math" panose="02040503050406030204" pitchFamily="18" charset="0"/>
                      </a:rPr>
                      <m:t>𝑌</m:t>
                    </m:r>
                  </m:oMath>
                </a14:m>
                <a:r>
                  <a:rPr lang="en-US" dirty="0">
                    <a:solidFill>
                      <a:schemeClr val="bg1"/>
                    </a:solidFill>
                  </a:rPr>
                  <a:t>, outputs message </a:t>
                </a:r>
                <a14:m>
                  <m:oMath xmlns:m="http://schemas.openxmlformats.org/officeDocument/2006/math">
                    <m:r>
                      <a:rPr lang="en-US" i="1" dirty="0" smtClean="0">
                        <a:solidFill>
                          <a:schemeClr val="bg1"/>
                        </a:solidFill>
                        <a:latin typeface="Cambria Math" panose="02040503050406030204" pitchFamily="18" charset="0"/>
                      </a:rPr>
                      <m:t>𝑦</m:t>
                    </m:r>
                    <m:r>
                      <a:rPr lang="en-US" i="1" dirty="0" smtClean="0">
                        <a:solidFill>
                          <a:schemeClr val="bg1"/>
                        </a:solidFill>
                        <a:latin typeface="Cambria Math" panose="02040503050406030204" pitchFamily="18" charset="0"/>
                      </a:rPr>
                      <m:t>/⊥</m:t>
                    </m:r>
                  </m:oMath>
                </a14:m>
                <a:r>
                  <a:rPr lang="en-US" dirty="0">
                    <a:solidFill>
                      <a:schemeClr val="bg1"/>
                    </a:solidFill>
                  </a:rPr>
                  <a:t>.</a:t>
                </a:r>
                <a:endParaRPr lang="en-US" dirty="0"/>
              </a:p>
            </p:txBody>
          </p:sp>
        </mc:Choice>
        <mc:Fallback xmlns="">
          <p:sp>
            <p:nvSpPr>
              <p:cNvPr id="9" name="TextBox 8">
                <a:extLst>
                  <a:ext uri="{FF2B5EF4-FFF2-40B4-BE49-F238E27FC236}">
                    <a16:creationId xmlns:a16="http://schemas.microsoft.com/office/drawing/2014/main" id="{D2289BFD-84F6-FB09-FDCF-99E5F91DEDC6}"/>
                  </a:ext>
                </a:extLst>
              </p:cNvPr>
              <p:cNvSpPr txBox="1">
                <a:spLocks noRot="1" noChangeAspect="1" noMove="1" noResize="1" noEditPoints="1" noAdjustHandles="1" noChangeArrowheads="1" noChangeShapeType="1" noTextEdit="1"/>
              </p:cNvSpPr>
              <p:nvPr/>
            </p:nvSpPr>
            <p:spPr>
              <a:xfrm>
                <a:off x="2670551" y="725615"/>
                <a:ext cx="6021399" cy="2031325"/>
              </a:xfrm>
              <a:prstGeom prst="rect">
                <a:avLst/>
              </a:prstGeom>
              <a:blipFill>
                <a:blip r:embed="rId6"/>
                <a:stretch>
                  <a:fillRect l="-630" t="-617" b="-4321"/>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25926201-E5BB-0C6F-3016-BB31AF7865B0}"/>
              </a:ext>
            </a:extLst>
          </p:cNvPr>
          <p:cNvSpPr/>
          <p:nvPr/>
        </p:nvSpPr>
        <p:spPr>
          <a:xfrm rot="16200000">
            <a:off x="5560060" y="976633"/>
            <a:ext cx="216765" cy="656149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372B10C-8EAF-C8C4-9642-ABDBB8593D9A}"/>
                  </a:ext>
                </a:extLst>
              </p:cNvPr>
              <p:cNvSpPr txBox="1"/>
              <p:nvPr/>
            </p:nvSpPr>
            <p:spPr>
              <a:xfrm>
                <a:off x="5365994" y="3928599"/>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𝑁</m:t>
                      </m:r>
                    </m:oMath>
                  </m:oMathPara>
                </a14:m>
                <a:endParaRPr lang="en-US" sz="1600" dirty="0"/>
              </a:p>
            </p:txBody>
          </p:sp>
        </mc:Choice>
        <mc:Fallback xmlns="">
          <p:sp>
            <p:nvSpPr>
              <p:cNvPr id="13" name="TextBox 12">
                <a:extLst>
                  <a:ext uri="{FF2B5EF4-FFF2-40B4-BE49-F238E27FC236}">
                    <a16:creationId xmlns:a16="http://schemas.microsoft.com/office/drawing/2014/main" id="{3372B10C-8EAF-C8C4-9642-ABDBB8593D9A}"/>
                  </a:ext>
                </a:extLst>
              </p:cNvPr>
              <p:cNvSpPr txBox="1">
                <a:spLocks noRot="1" noChangeAspect="1" noMove="1" noResize="1" noEditPoints="1" noAdjustHandles="1" noChangeArrowheads="1" noChangeShapeType="1" noTextEdit="1"/>
              </p:cNvSpPr>
              <p:nvPr/>
            </p:nvSpPr>
            <p:spPr>
              <a:xfrm>
                <a:off x="5365994" y="3928599"/>
                <a:ext cx="386836"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433000-0F68-2EEB-E543-9D94AE56FC99}"/>
                  </a:ext>
                </a:extLst>
              </p:cNvPr>
              <p:cNvSpPr txBox="1"/>
              <p:nvPr/>
            </p:nvSpPr>
            <p:spPr>
              <a:xfrm>
                <a:off x="5495155" y="2677468"/>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14" name="TextBox 13">
                <a:extLst>
                  <a:ext uri="{FF2B5EF4-FFF2-40B4-BE49-F238E27FC236}">
                    <a16:creationId xmlns:a16="http://schemas.microsoft.com/office/drawing/2014/main" id="{41433000-0F68-2EEB-E543-9D94AE56FC99}"/>
                  </a:ext>
                </a:extLst>
              </p:cNvPr>
              <p:cNvSpPr txBox="1">
                <a:spLocks noRot="1" noChangeAspect="1" noMove="1" noResize="1" noEditPoints="1" noAdjustHandles="1" noChangeArrowheads="1" noChangeShapeType="1" noTextEdit="1"/>
              </p:cNvSpPr>
              <p:nvPr/>
            </p:nvSpPr>
            <p:spPr>
              <a:xfrm>
                <a:off x="5495155" y="2677468"/>
                <a:ext cx="351699" cy="338554"/>
              </a:xfrm>
              <a:prstGeom prst="rect">
                <a:avLst/>
              </a:prstGeom>
              <a:blipFill>
                <a:blip r:embed="rId8"/>
                <a:stretch>
                  <a:fillRect/>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FBAE15AD-C06B-53CA-3607-C470C283CD91}"/>
              </a:ext>
            </a:extLst>
          </p:cNvPr>
          <p:cNvSpPr/>
          <p:nvPr/>
        </p:nvSpPr>
        <p:spPr>
          <a:xfrm rot="16200000">
            <a:off x="5598230" y="1498805"/>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3AC22100-43CD-A264-C1C8-3278236860C5}"/>
              </a:ext>
            </a:extLst>
          </p:cNvPr>
          <p:cNvSpPr/>
          <p:nvPr/>
        </p:nvSpPr>
        <p:spPr>
          <a:xfrm>
            <a:off x="4647206" y="3157349"/>
            <a:ext cx="509939" cy="3633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E28946-123F-002C-4228-4BF25D348D77}"/>
              </a:ext>
            </a:extLst>
          </p:cNvPr>
          <p:cNvSpPr/>
          <p:nvPr/>
        </p:nvSpPr>
        <p:spPr>
          <a:xfrm>
            <a:off x="5681250" y="3164794"/>
            <a:ext cx="509939" cy="3633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95432C-7F70-1BA2-CBFB-7F4971CFC135}"/>
              </a:ext>
            </a:extLst>
          </p:cNvPr>
          <p:cNvSpPr/>
          <p:nvPr/>
        </p:nvSpPr>
        <p:spPr>
          <a:xfrm>
            <a:off x="6205355" y="3164794"/>
            <a:ext cx="509939" cy="36339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AC2AC9-E606-5151-B552-ABC7A77520F8}"/>
              </a:ext>
            </a:extLst>
          </p:cNvPr>
          <p:cNvSpPr/>
          <p:nvPr/>
        </p:nvSpPr>
        <p:spPr>
          <a:xfrm>
            <a:off x="3049262" y="4412304"/>
            <a:ext cx="642551" cy="361222"/>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74BF42-CB2D-FA17-EE34-E305DB73B506}"/>
              </a:ext>
            </a:extLst>
          </p:cNvPr>
          <p:cNvSpPr/>
          <p:nvPr/>
        </p:nvSpPr>
        <p:spPr>
          <a:xfrm>
            <a:off x="3710829" y="4412304"/>
            <a:ext cx="642551" cy="361222"/>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A18A2B-2800-97E0-976D-084E50216FC7}"/>
              </a:ext>
            </a:extLst>
          </p:cNvPr>
          <p:cNvSpPr/>
          <p:nvPr/>
        </p:nvSpPr>
        <p:spPr>
          <a:xfrm>
            <a:off x="5681250" y="4421922"/>
            <a:ext cx="642551" cy="361222"/>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91A1F0C-B5F7-BE1C-1931-3600F9BD78B7}"/>
              </a:ext>
            </a:extLst>
          </p:cNvPr>
          <p:cNvSpPr/>
          <p:nvPr/>
        </p:nvSpPr>
        <p:spPr>
          <a:xfrm>
            <a:off x="6985368" y="4421922"/>
            <a:ext cx="642551" cy="361222"/>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B44123-504C-46A2-57BC-30A54B2B6E8A}"/>
              </a:ext>
            </a:extLst>
          </p:cNvPr>
          <p:cNvSpPr/>
          <p:nvPr/>
        </p:nvSpPr>
        <p:spPr>
          <a:xfrm>
            <a:off x="5016421" y="4421922"/>
            <a:ext cx="642551" cy="361222"/>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88DD9F4-AC03-F56B-C297-5D5B4DBEC9E6}"/>
                  </a:ext>
                </a:extLst>
              </p:cNvPr>
              <p:cNvSpPr txBox="1"/>
              <p:nvPr/>
            </p:nvSpPr>
            <p:spPr>
              <a:xfrm>
                <a:off x="1996354" y="4401497"/>
                <a:ext cx="44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288DD9F4-AC03-F56B-C297-5D5B4DBEC9E6}"/>
                  </a:ext>
                </a:extLst>
              </p:cNvPr>
              <p:cNvSpPr txBox="1">
                <a:spLocks noRot="1" noChangeAspect="1" noMove="1" noResize="1" noEditPoints="1" noAdjustHandles="1" noChangeArrowheads="1" noChangeShapeType="1" noTextEdit="1"/>
              </p:cNvSpPr>
              <p:nvPr/>
            </p:nvSpPr>
            <p:spPr>
              <a:xfrm>
                <a:off x="1996354" y="4401497"/>
                <a:ext cx="445956" cy="369332"/>
              </a:xfrm>
              <a:prstGeom prst="rect">
                <a:avLst/>
              </a:prstGeom>
              <a:blipFill>
                <a:blip r:embed="rId9"/>
                <a:stretch>
                  <a:fillRect/>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D3EFE996-6BF4-080B-032D-0D4EC1D1461E}"/>
              </a:ext>
            </a:extLst>
          </p:cNvPr>
          <p:cNvCxnSpPr>
            <a:cxnSpLocks/>
          </p:cNvCxnSpPr>
          <p:nvPr/>
        </p:nvCxnSpPr>
        <p:spPr>
          <a:xfrm>
            <a:off x="5674806" y="3748589"/>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3F7C6A52-4B93-E917-7F30-CA423B69752B}"/>
              </a:ext>
            </a:extLst>
          </p:cNvPr>
          <p:cNvSpPr txBox="1"/>
          <p:nvPr/>
        </p:nvSpPr>
        <p:spPr>
          <a:xfrm>
            <a:off x="5759199" y="3588837"/>
            <a:ext cx="516488" cy="369332"/>
          </a:xfrm>
          <a:prstGeom prst="rect">
            <a:avLst/>
          </a:prstGeom>
          <a:noFill/>
        </p:spPr>
        <p:txBody>
          <a:bodyPr wrap="none" rtlCol="0">
            <a:spAutoFit/>
          </a:bodyPr>
          <a:lstStyle/>
          <a:p>
            <a:pPr algn="ctr"/>
            <a:r>
              <a:rPr lang="en-US" dirty="0"/>
              <a:t>Enc</a:t>
            </a:r>
          </a:p>
        </p:txBody>
      </p:sp>
      <p:sp>
        <p:nvSpPr>
          <p:cNvPr id="33" name="TextBox 32">
            <a:extLst>
              <a:ext uri="{FF2B5EF4-FFF2-40B4-BE49-F238E27FC236}">
                <a16:creationId xmlns:a16="http://schemas.microsoft.com/office/drawing/2014/main" id="{4BAC6BD2-6485-C99B-E3EB-4A0DA60D0FE2}"/>
              </a:ext>
            </a:extLst>
          </p:cNvPr>
          <p:cNvSpPr txBox="1"/>
          <p:nvPr/>
        </p:nvSpPr>
        <p:spPr>
          <a:xfrm>
            <a:off x="5752830" y="3834150"/>
            <a:ext cx="874150" cy="369332"/>
          </a:xfrm>
          <a:prstGeom prst="rect">
            <a:avLst/>
          </a:prstGeom>
          <a:noFill/>
        </p:spPr>
        <p:txBody>
          <a:bodyPr wrap="none" rtlCol="0">
            <a:spAutoFit/>
          </a:bodyPr>
          <a:lstStyle/>
          <a:p>
            <a:pPr algn="ctr"/>
            <a:r>
              <a:rPr lang="en-US" dirty="0"/>
              <a:t>Update</a:t>
            </a:r>
          </a:p>
        </p:txBody>
      </p:sp>
      <mc:AlternateContent xmlns:mc="http://schemas.openxmlformats.org/markup-compatibility/2006">
        <mc:Choice xmlns:a14="http://schemas.microsoft.com/office/drawing/2010/main" Requires="a14">
          <p:sp>
            <p:nvSpPr>
              <p:cNvPr id="34" name="Rounded Rectangle 33">
                <a:extLst>
                  <a:ext uri="{FF2B5EF4-FFF2-40B4-BE49-F238E27FC236}">
                    <a16:creationId xmlns:a16="http://schemas.microsoft.com/office/drawing/2014/main" id="{30F78A7A-CD86-9C08-C882-3D045F3E82CC}"/>
                  </a:ext>
                </a:extLst>
              </p:cNvPr>
              <p:cNvSpPr/>
              <p:nvPr/>
            </p:nvSpPr>
            <p:spPr>
              <a:xfrm>
                <a:off x="1792565" y="5007929"/>
                <a:ext cx="8244570" cy="342298"/>
              </a:xfrm>
              <a:prstGeom prst="round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Goal: Codeword X is updated in </a:t>
                </a:r>
                <a:r>
                  <a:rPr lang="en-US" dirty="0" err="1">
                    <a:solidFill>
                      <a:schemeClr val="tx1"/>
                    </a:solidFill>
                  </a:rPr>
                  <a:t>atmost</a:t>
                </a:r>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rPr>
                      <m:t>𝐿</m:t>
                    </m:r>
                  </m:oMath>
                </a14:m>
                <a:r>
                  <a:rPr lang="en-US" dirty="0">
                    <a:solidFill>
                      <a:schemeClr val="tx1"/>
                    </a:solidFill>
                  </a:rPr>
                  <a:t> locations </a:t>
                </a:r>
                <a:r>
                  <a:rPr lang="en-US" dirty="0" err="1">
                    <a:solidFill>
                      <a:schemeClr val="tx1"/>
                    </a:solidFill>
                  </a:rPr>
                  <a:t>s.t.</a:t>
                </a:r>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rPr>
                      <m:t>𝐿</m:t>
                    </m:r>
                  </m:oMath>
                </a14:m>
                <a:r>
                  <a:rPr lang="en-US" dirty="0">
                    <a:solidFill>
                      <a:schemeClr val="tx1"/>
                    </a:solidFill>
                  </a:rPr>
                  <a:t> is </a:t>
                </a:r>
                <a:r>
                  <a:rPr lang="en-US" dirty="0">
                    <a:solidFill>
                      <a:srgbClr val="7030A0"/>
                    </a:solidFill>
                  </a:rPr>
                  <a:t>sublinear</a:t>
                </a:r>
                <a:r>
                  <a:rPr lang="en-US" dirty="0">
                    <a:solidFill>
                      <a:schemeClr val="tx1"/>
                    </a:solidFill>
                  </a:rPr>
                  <a:t> in </a:t>
                </a:r>
                <a14:m>
                  <m:oMath xmlns:m="http://schemas.openxmlformats.org/officeDocument/2006/math">
                    <m:r>
                      <a:rPr lang="en-US" i="1" dirty="0" smtClean="0">
                        <a:solidFill>
                          <a:schemeClr val="tx1"/>
                        </a:solidFill>
                        <a:latin typeface="Cambria Math" panose="02040503050406030204" pitchFamily="18" charset="0"/>
                      </a:rPr>
                      <m:t>𝑛</m:t>
                    </m:r>
                  </m:oMath>
                </a14:m>
                <a:r>
                  <a:rPr lang="en-US" dirty="0">
                    <a:solidFill>
                      <a:schemeClr val="tx1"/>
                    </a:solidFill>
                  </a:rPr>
                  <a:t> (</a:t>
                </a:r>
                <a14:m>
                  <m:oMath xmlns:m="http://schemas.openxmlformats.org/officeDocument/2006/math">
                    <m:r>
                      <a:rPr lang="en-US" i="1" dirty="0">
                        <a:solidFill>
                          <a:schemeClr val="tx1"/>
                        </a:solidFill>
                        <a:latin typeface="Cambria Math" panose="02040503050406030204" pitchFamily="18" charset="0"/>
                        <a:ea typeface="Cambria Math" panose="02040503050406030204" pitchFamily="18" charset="0"/>
                      </a:rPr>
                      <m:t>~</m:t>
                    </m:r>
                    <m:r>
                      <a:rPr lang="en-US" dirty="0">
                        <a:solidFill>
                          <a:schemeClr val="tx1"/>
                        </a:solidFill>
                        <a:latin typeface="Cambria Math" panose="02040503050406030204" pitchFamily="18" charset="0"/>
                        <a:ea typeface="Cambria Math" panose="02040503050406030204" pitchFamily="18" charset="0"/>
                      </a:rPr>
                      <m:t> </m:t>
                    </m:r>
                    <m:r>
                      <a:rPr lang="en-US" b="0" i="1" dirty="0" smtClean="0">
                        <a:solidFill>
                          <a:schemeClr val="tx1"/>
                        </a:solidFill>
                        <a:latin typeface="Cambria Math" panose="02040503050406030204" pitchFamily="18" charset="0"/>
                      </a:rPr>
                      <m:t>𝑙</m:t>
                    </m:r>
                  </m:oMath>
                </a14:m>
                <a:r>
                  <a:rPr lang="en-US" dirty="0">
                    <a:solidFill>
                      <a:schemeClr val="tx1"/>
                    </a:solidFill>
                  </a:rPr>
                  <a:t>).</a:t>
                </a:r>
              </a:p>
            </p:txBody>
          </p:sp>
        </mc:Choice>
        <mc:Fallback>
          <p:sp>
            <p:nvSpPr>
              <p:cNvPr id="34" name="Rounded Rectangle 33">
                <a:extLst>
                  <a:ext uri="{FF2B5EF4-FFF2-40B4-BE49-F238E27FC236}">
                    <a16:creationId xmlns:a16="http://schemas.microsoft.com/office/drawing/2014/main" id="{30F78A7A-CD86-9C08-C882-3D045F3E82CC}"/>
                  </a:ext>
                </a:extLst>
              </p:cNvPr>
              <p:cNvSpPr>
                <a:spLocks noRot="1" noChangeAspect="1" noMove="1" noResize="1" noEditPoints="1" noAdjustHandles="1" noChangeArrowheads="1" noChangeShapeType="1" noTextEdit="1"/>
              </p:cNvSpPr>
              <p:nvPr/>
            </p:nvSpPr>
            <p:spPr>
              <a:xfrm>
                <a:off x="1792565" y="5007929"/>
                <a:ext cx="8244570" cy="342298"/>
              </a:xfrm>
              <a:prstGeom prst="roundRect">
                <a:avLst/>
              </a:prstGeom>
              <a:blipFill>
                <a:blip r:embed="rId10"/>
                <a:stretch>
                  <a:fillRect l="-153" t="-10345" b="-275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0F632473-AC36-0159-6C21-3BF2525E7B9B}"/>
                  </a:ext>
                </a:extLst>
              </p:cNvPr>
              <p:cNvSpPr/>
              <p:nvPr/>
            </p:nvSpPr>
            <p:spPr>
              <a:xfrm>
                <a:off x="1792565" y="5659211"/>
                <a:ext cx="8244570" cy="94512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Let </a:t>
                </a:r>
                <a14:m>
                  <m:oMath xmlns:m="http://schemas.openxmlformats.org/officeDocument/2006/math">
                    <m:r>
                      <a:rPr lang="en-US" b="0" i="1" smtClean="0">
                        <a:solidFill>
                          <a:schemeClr val="tx1"/>
                        </a:solidFill>
                        <a:latin typeface="Cambria Math" panose="02040503050406030204" pitchFamily="18" charset="0"/>
                      </a:rPr>
                      <m:t>𝑑𝑖𝑠𝑡</m:t>
                    </m:r>
                  </m:oMath>
                </a14:m>
                <a:r>
                  <a:rPr lang="en-US" dirty="0">
                    <a:solidFill>
                      <a:schemeClr val="tx1"/>
                    </a:solidFill>
                  </a:rPr>
                  <a:t> be some </a:t>
                </a:r>
                <a:r>
                  <a:rPr lang="en-US" i="1" dirty="0">
                    <a:solidFill>
                      <a:schemeClr val="accent4">
                        <a:lumMod val="75000"/>
                      </a:schemeClr>
                    </a:solidFill>
                  </a:rPr>
                  <a:t>relaxed robustness distance metric</a:t>
                </a:r>
                <a:r>
                  <a:rPr lang="en-US" dirty="0">
                    <a:solidFill>
                      <a:schemeClr val="tx1"/>
                    </a:solidFill>
                  </a:rPr>
                  <a:t> </a:t>
                </a:r>
              </a:p>
              <a:p>
                <a:pPr marL="285750" indent="-285750">
                  <a:buFont typeface="Arial" panose="020B0604020202020204" pitchFamily="34" charset="0"/>
                  <a:buChar char="•"/>
                </a:pPr>
                <a:r>
                  <a:rPr lang="en-US" dirty="0">
                    <a:solidFill>
                      <a:schemeClr val="tx1"/>
                    </a:solidFill>
                  </a:rPr>
                  <a:t>If </a:t>
                </a:r>
                <a14:m>
                  <m:oMath xmlns:m="http://schemas.openxmlformats.org/officeDocument/2006/math">
                    <m:r>
                      <a:rPr lang="en-US" i="1" dirty="0" smtClean="0">
                        <a:solidFill>
                          <a:schemeClr val="tx1"/>
                        </a:solidFill>
                        <a:latin typeface="Cambria Math" panose="02040503050406030204" pitchFamily="18" charset="0"/>
                      </a:rPr>
                      <m:t>𝑋</m:t>
                    </m:r>
                  </m:oMath>
                </a14:m>
                <a:r>
                  <a:rPr lang="en-US" dirty="0">
                    <a:solidFill>
                      <a:schemeClr val="tx1"/>
                    </a:solidFill>
                  </a:rPr>
                  <a:t> is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𝛿</m:t>
                    </m:r>
                  </m:oMath>
                </a14:m>
                <a:r>
                  <a:rPr lang="en-US" dirty="0">
                    <a:solidFill>
                      <a:schemeClr val="tx1"/>
                    </a:solidFill>
                  </a:rPr>
                  <a:t>-close to </a:t>
                </a:r>
                <a14:m>
                  <m:oMath xmlns:m="http://schemas.openxmlformats.org/officeDocument/2006/math">
                    <m:r>
                      <a:rPr lang="en-US" b="0" i="1" dirty="0" smtClean="0">
                        <a:solidFill>
                          <a:schemeClr val="tx1"/>
                        </a:solidFill>
                        <a:latin typeface="Cambria Math" panose="02040503050406030204" pitchFamily="18" charset="0"/>
                      </a:rPr>
                      <m:t>𝑌</m:t>
                    </m:r>
                  </m:oMath>
                </a14:m>
                <a:r>
                  <a:rPr lang="en-US" dirty="0">
                    <a:solidFill>
                      <a:schemeClr val="tx1"/>
                    </a:solidFill>
                  </a:rPr>
                  <a:t> with respect to metric </a:t>
                </a:r>
                <a14:m>
                  <m:oMath xmlns:m="http://schemas.openxmlformats.org/officeDocument/2006/math">
                    <m:r>
                      <a:rPr lang="en-US" i="1">
                        <a:solidFill>
                          <a:schemeClr val="tx1"/>
                        </a:solidFill>
                        <a:latin typeface="Cambria Math" panose="02040503050406030204" pitchFamily="18" charset="0"/>
                      </a:rPr>
                      <m:t>𝑑𝑖𝑠𝑡</m:t>
                    </m:r>
                  </m:oMath>
                </a14:m>
                <a:r>
                  <a:rPr lang="en-US" dirty="0">
                    <a:solidFill>
                      <a:schemeClr val="tx1"/>
                    </a:solidFill>
                  </a:rPr>
                  <a:t>, then Update algorithm outputs </a:t>
                </a:r>
                <a14:m>
                  <m:oMath xmlns:m="http://schemas.openxmlformats.org/officeDocument/2006/math">
                    <m:r>
                      <a:rPr lang="en-US" i="1" dirty="0" smtClean="0">
                        <a:solidFill>
                          <a:schemeClr val="tx1"/>
                        </a:solidFill>
                        <a:latin typeface="Cambria Math" panose="02040503050406030204" pitchFamily="18" charset="0"/>
                      </a:rPr>
                      <m:t>𝑋</m:t>
                    </m:r>
                  </m:oMath>
                </a14:m>
                <a:r>
                  <a:rPr lang="en-US" dirty="0">
                    <a:solidFill>
                      <a:schemeClr val="tx1"/>
                    </a:solidFill>
                  </a:rPr>
                  <a:t>’ which is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𝛿</m:t>
                    </m:r>
                  </m:oMath>
                </a14:m>
                <a:r>
                  <a:rPr lang="en-US" dirty="0">
                    <a:solidFill>
                      <a:schemeClr val="tx1"/>
                    </a:solidFill>
                  </a:rPr>
                  <a:t>-close to </a:t>
                </a:r>
                <a14:m>
                  <m:oMath xmlns:m="http://schemas.openxmlformats.org/officeDocument/2006/math">
                    <m:r>
                      <a:rPr lang="en-US" i="1" dirty="0" smtClean="0">
                        <a:solidFill>
                          <a:schemeClr val="tx1"/>
                        </a:solidFill>
                        <a:latin typeface="Cambria Math" panose="02040503050406030204" pitchFamily="18" charset="0"/>
                      </a:rPr>
                      <m:t>𝑍</m:t>
                    </m:r>
                  </m:oMath>
                </a14:m>
                <a:endParaRPr lang="en-US" dirty="0">
                  <a:solidFill>
                    <a:schemeClr val="tx1"/>
                  </a:solidFill>
                </a:endParaRPr>
              </a:p>
            </p:txBody>
          </p:sp>
        </mc:Choice>
        <mc:Fallback>
          <p:sp>
            <p:nvSpPr>
              <p:cNvPr id="16" name="Rounded Rectangle 15">
                <a:extLst>
                  <a:ext uri="{FF2B5EF4-FFF2-40B4-BE49-F238E27FC236}">
                    <a16:creationId xmlns:a16="http://schemas.microsoft.com/office/drawing/2014/main" id="{0F632473-AC36-0159-6C21-3BF2525E7B9B}"/>
                  </a:ext>
                </a:extLst>
              </p:cNvPr>
              <p:cNvSpPr>
                <a:spLocks noRot="1" noChangeAspect="1" noMove="1" noResize="1" noEditPoints="1" noAdjustHandles="1" noChangeArrowheads="1" noChangeShapeType="1" noTextEdit="1"/>
              </p:cNvSpPr>
              <p:nvPr/>
            </p:nvSpPr>
            <p:spPr>
              <a:xfrm>
                <a:off x="1792565" y="5659211"/>
                <a:ext cx="8244570" cy="945127"/>
              </a:xfrm>
              <a:prstGeom prst="roundRect">
                <a:avLst/>
              </a:prstGeom>
              <a:blipFill>
                <a:blip r:embed="rId11"/>
                <a:stretch>
                  <a:fillRect b="-77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ounded Rectangular Callout 16">
                <a:extLst>
                  <a:ext uri="{FF2B5EF4-FFF2-40B4-BE49-F238E27FC236}">
                    <a16:creationId xmlns:a16="http://schemas.microsoft.com/office/drawing/2014/main" id="{0A85B50F-7B45-2236-8450-4EE8DF47C9BC}"/>
                  </a:ext>
                </a:extLst>
              </p:cNvPr>
              <p:cNvSpPr/>
              <p:nvPr/>
            </p:nvSpPr>
            <p:spPr>
              <a:xfrm>
                <a:off x="3241052" y="5707022"/>
                <a:ext cx="2254103" cy="28806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600" b="0" i="1" dirty="0" smtClean="0">
                        <a:solidFill>
                          <a:schemeClr val="bg1"/>
                        </a:solidFill>
                        <a:latin typeface="Cambria Math" panose="02040503050406030204" pitchFamily="18" charset="0"/>
                      </a:rPr>
                      <m:t>𝑌</m:t>
                    </m:r>
                  </m:oMath>
                </a14:m>
                <a:r>
                  <a:rPr lang="en-US" sz="1600" dirty="0">
                    <a:solidFill>
                      <a:schemeClr val="bg1"/>
                    </a:solidFill>
                  </a:rPr>
                  <a:t> encodes message </a:t>
                </a:r>
                <a14:m>
                  <m:oMath xmlns:m="http://schemas.openxmlformats.org/officeDocument/2006/math">
                    <m:r>
                      <a:rPr lang="en-US" sz="1600" b="0" i="1" dirty="0" smtClean="0">
                        <a:solidFill>
                          <a:schemeClr val="bg1"/>
                        </a:solidFill>
                        <a:latin typeface="Cambria Math" panose="02040503050406030204" pitchFamily="18" charset="0"/>
                      </a:rPr>
                      <m:t>𝑦</m:t>
                    </m:r>
                  </m:oMath>
                </a14:m>
                <a:endParaRPr lang="en-US" sz="1600" dirty="0">
                  <a:solidFill>
                    <a:schemeClr val="bg1"/>
                  </a:solidFill>
                </a:endParaRPr>
              </a:p>
            </p:txBody>
          </p:sp>
        </mc:Choice>
        <mc:Fallback>
          <p:sp>
            <p:nvSpPr>
              <p:cNvPr id="17" name="Rounded Rectangular Callout 16">
                <a:extLst>
                  <a:ext uri="{FF2B5EF4-FFF2-40B4-BE49-F238E27FC236}">
                    <a16:creationId xmlns:a16="http://schemas.microsoft.com/office/drawing/2014/main" id="{0A85B50F-7B45-2236-8450-4EE8DF47C9BC}"/>
                  </a:ext>
                </a:extLst>
              </p:cNvPr>
              <p:cNvSpPr>
                <a:spLocks noRot="1" noChangeAspect="1" noMove="1" noResize="1" noEditPoints="1" noAdjustHandles="1" noChangeArrowheads="1" noChangeShapeType="1" noTextEdit="1"/>
              </p:cNvSpPr>
              <p:nvPr/>
            </p:nvSpPr>
            <p:spPr>
              <a:xfrm>
                <a:off x="3241052" y="5707022"/>
                <a:ext cx="2254103" cy="288063"/>
              </a:xfrm>
              <a:prstGeom prst="wedgeRoundRectCallout">
                <a:avLst/>
              </a:prstGeom>
              <a:blipFill>
                <a:blip r:embed="rId12"/>
                <a:stretch>
                  <a:fillRect t="-10714" b="-17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ounded Rectangular Callout 17">
                <a:extLst>
                  <a:ext uri="{FF2B5EF4-FFF2-40B4-BE49-F238E27FC236}">
                    <a16:creationId xmlns:a16="http://schemas.microsoft.com/office/drawing/2014/main" id="{D5A3077C-3A55-9A1D-3E7C-F59D42C32E0A}"/>
                  </a:ext>
                </a:extLst>
              </p:cNvPr>
              <p:cNvSpPr/>
              <p:nvPr/>
            </p:nvSpPr>
            <p:spPr>
              <a:xfrm>
                <a:off x="3049262" y="5992392"/>
                <a:ext cx="4701760" cy="28806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600" b="0" i="1" dirty="0" smtClean="0">
                        <a:solidFill>
                          <a:schemeClr val="bg1"/>
                        </a:solidFill>
                        <a:latin typeface="Cambria Math" panose="02040503050406030204" pitchFamily="18" charset="0"/>
                      </a:rPr>
                      <m:t>𝑍</m:t>
                    </m:r>
                  </m:oMath>
                </a14:m>
                <a:r>
                  <a:rPr lang="en-US" sz="1600" dirty="0">
                    <a:solidFill>
                      <a:schemeClr val="bg1"/>
                    </a:solidFill>
                  </a:rPr>
                  <a:t> encodes message </a:t>
                </a:r>
                <a14:m>
                  <m:oMath xmlns:m="http://schemas.openxmlformats.org/officeDocument/2006/math">
                    <m:r>
                      <a:rPr lang="en-US" sz="1600" i="1" dirty="0" smtClean="0">
                        <a:solidFill>
                          <a:schemeClr val="bg1"/>
                        </a:solidFill>
                        <a:latin typeface="Cambria Math" panose="02040503050406030204" pitchFamily="18" charset="0"/>
                      </a:rPr>
                      <m:t>𝑧</m:t>
                    </m:r>
                  </m:oMath>
                </a14:m>
                <a:r>
                  <a:rPr lang="en-US" sz="1600" dirty="0">
                    <a:solidFill>
                      <a:schemeClr val="bg1"/>
                    </a:solidFill>
                  </a:rPr>
                  <a:t> (z is the updated message)</a:t>
                </a:r>
              </a:p>
            </p:txBody>
          </p:sp>
        </mc:Choice>
        <mc:Fallback>
          <p:sp>
            <p:nvSpPr>
              <p:cNvPr id="18" name="Rounded Rectangular Callout 17">
                <a:extLst>
                  <a:ext uri="{FF2B5EF4-FFF2-40B4-BE49-F238E27FC236}">
                    <a16:creationId xmlns:a16="http://schemas.microsoft.com/office/drawing/2014/main" id="{D5A3077C-3A55-9A1D-3E7C-F59D42C32E0A}"/>
                  </a:ext>
                </a:extLst>
              </p:cNvPr>
              <p:cNvSpPr>
                <a:spLocks noRot="1" noChangeAspect="1" noMove="1" noResize="1" noEditPoints="1" noAdjustHandles="1" noChangeArrowheads="1" noChangeShapeType="1" noTextEdit="1"/>
              </p:cNvSpPr>
              <p:nvPr/>
            </p:nvSpPr>
            <p:spPr>
              <a:xfrm>
                <a:off x="3049262" y="5992392"/>
                <a:ext cx="4701760" cy="288063"/>
              </a:xfrm>
              <a:prstGeom prst="wedgeRoundRectCallout">
                <a:avLst/>
              </a:prstGeom>
              <a:blipFill>
                <a:blip r:embed="rId13"/>
                <a:stretch>
                  <a:fillRect t="-10714" b="-14286"/>
                </a:stretch>
              </a:blipFill>
            </p:spPr>
            <p:txBody>
              <a:bodyPr/>
              <a:lstStyle/>
              <a:p>
                <a:r>
                  <a:rPr lang="en-US">
                    <a:noFill/>
                  </a:rPr>
                  <a:t> </a:t>
                </a:r>
              </a:p>
            </p:txBody>
          </p:sp>
        </mc:Fallback>
      </mc:AlternateContent>
    </p:spTree>
    <p:extLst>
      <p:ext uri="{BB962C8B-B14F-4D97-AF65-F5344CB8AC3E}">
        <p14:creationId xmlns:p14="http://schemas.microsoft.com/office/powerpoint/2010/main" val="33337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par>
                                <p:cTn id="48" presetID="9" presetClass="exit" presetSubtype="0" fill="hold" grpId="1" nodeType="with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dissolve">
                                      <p:cBhvr>
                                        <p:cTn id="76" dur="500"/>
                                        <p:tgtEl>
                                          <p:spTgt spid="26"/>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dissolve">
                                      <p:cBhvr>
                                        <p:cTn id="85" dur="500"/>
                                        <p:tgtEl>
                                          <p:spTgt spid="28"/>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par>
                                <p:cTn id="88" presetID="9" presetClass="entr" presetSubtype="0"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dissolve">
                                      <p:cBhvr>
                                        <p:cTn id="90" dur="500"/>
                                        <p:tgtEl>
                                          <p:spTgt spid="31"/>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dissolv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dissolve">
                                      <p:cBhvr>
                                        <p:cTn id="108" dur="500"/>
                                        <p:tgtEl>
                                          <p:spTgt spid="17"/>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1" nodeType="clickEffect">
                                  <p:stCondLst>
                                    <p:cond delay="0"/>
                                  </p:stCondLst>
                                  <p:childTnLst>
                                    <p:animEffect transition="out" filter="dissolve">
                                      <p:cBhvr>
                                        <p:cTn id="112" dur="500"/>
                                        <p:tgtEl>
                                          <p:spTgt spid="17"/>
                                        </p:tgtEl>
                                      </p:cBhvr>
                                    </p:animEffect>
                                    <p:set>
                                      <p:cBhvr>
                                        <p:cTn id="113" dur="1" fill="hold">
                                          <p:stCondLst>
                                            <p:cond delay="499"/>
                                          </p:stCondLst>
                                        </p:cTn>
                                        <p:tgtEl>
                                          <p:spTgt spid="17"/>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dissolve">
                                      <p:cBhvr>
                                        <p:cTn id="1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9" grpId="0" animBg="1"/>
      <p:bldP spid="12" grpId="0" animBg="1"/>
      <p:bldP spid="12" grpId="1" animBg="1"/>
      <p:bldP spid="13" grpId="0"/>
      <p:bldP spid="13" grpId="1"/>
      <p:bldP spid="14" grpId="0"/>
      <p:bldP spid="14" grpId="1"/>
      <p:bldP spid="15" grpId="0" animBg="1"/>
      <p:bldP spid="15" grpId="1" animBg="1"/>
      <p:bldP spid="3" grpId="0" animBg="1"/>
      <p:bldP spid="10" grpId="0" animBg="1"/>
      <p:bldP spid="11" grpId="0" animBg="1"/>
      <p:bldP spid="25" grpId="0" animBg="1"/>
      <p:bldP spid="26" grpId="0" animBg="1"/>
      <p:bldP spid="27" grpId="0" animBg="1"/>
      <p:bldP spid="28" grpId="0" animBg="1"/>
      <p:bldP spid="29" grpId="0" animBg="1"/>
      <p:bldP spid="30" grpId="0"/>
      <p:bldP spid="32" grpId="0"/>
      <p:bldP spid="32" grpId="1"/>
      <p:bldP spid="33" grpId="0"/>
      <p:bldP spid="34" grpId="0" animBg="1"/>
      <p:bldP spid="16" grpId="0" animBg="1"/>
      <p:bldP spid="17" grpId="0" animBg="1"/>
      <p:bldP spid="17"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DC9D-8B8B-8F76-8B8B-00A899F1F330}"/>
              </a:ext>
            </a:extLst>
          </p:cNvPr>
          <p:cNvSpPr>
            <a:spLocks noGrp="1"/>
          </p:cNvSpPr>
          <p:nvPr>
            <p:ph type="title"/>
          </p:nvPr>
        </p:nvSpPr>
        <p:spPr>
          <a:xfrm>
            <a:off x="838200" y="-252713"/>
            <a:ext cx="10515600" cy="1325563"/>
          </a:xfrm>
        </p:spPr>
        <p:txBody>
          <a:bodyPr/>
          <a:lstStyle/>
          <a:p>
            <a:pPr algn="ctr"/>
            <a:r>
              <a:rPr lang="en-US" dirty="0"/>
              <a:t>Locally Updatable Projection Codes (LUPC)</a:t>
            </a:r>
          </a:p>
        </p:txBody>
      </p:sp>
      <p:graphicFrame>
        <p:nvGraphicFramePr>
          <p:cNvPr id="4" name="Table 8">
            <a:extLst>
              <a:ext uri="{FF2B5EF4-FFF2-40B4-BE49-F238E27FC236}">
                <a16:creationId xmlns:a16="http://schemas.microsoft.com/office/drawing/2014/main" id="{D884A41C-C4C6-2A2A-69E5-BC0A6EA8958C}"/>
              </a:ext>
            </a:extLst>
          </p:cNvPr>
          <p:cNvGraphicFramePr>
            <a:graphicFrameLocks noGrp="1"/>
          </p:cNvGraphicFramePr>
          <p:nvPr>
            <p:extLst>
              <p:ext uri="{D42A27DB-BD31-4B8C-83A1-F6EECF244321}">
                <p14:modId xmlns:p14="http://schemas.microsoft.com/office/powerpoint/2010/main" val="2716295025"/>
              </p:ext>
            </p:extLst>
          </p:nvPr>
        </p:nvGraphicFramePr>
        <p:xfrm>
          <a:off x="2387695" y="4412304"/>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5" name="Table 4">
            <a:extLst>
              <a:ext uri="{FF2B5EF4-FFF2-40B4-BE49-F238E27FC236}">
                <a16:creationId xmlns:a16="http://schemas.microsoft.com/office/drawing/2014/main" id="{14770AB5-6237-4654-8E82-A8026C2AA1F7}"/>
              </a:ext>
            </a:extLst>
          </p:cNvPr>
          <p:cNvGraphicFramePr>
            <a:graphicFrameLocks noGrp="1"/>
          </p:cNvGraphicFramePr>
          <p:nvPr>
            <p:extLst>
              <p:ext uri="{D42A27DB-BD31-4B8C-83A1-F6EECF244321}">
                <p14:modId xmlns:p14="http://schemas.microsoft.com/office/powerpoint/2010/main" val="3881436151"/>
              </p:ext>
            </p:extLst>
          </p:nvPr>
        </p:nvGraphicFramePr>
        <p:xfrm>
          <a:off x="4156130" y="3157350"/>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93711928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AF1B7F-D49E-C383-2FE7-ABDC3E7DDD7B}"/>
                  </a:ext>
                </a:extLst>
              </p:cNvPr>
              <p:cNvSpPr txBox="1"/>
              <p:nvPr/>
            </p:nvSpPr>
            <p:spPr>
              <a:xfrm>
                <a:off x="3783021" y="315735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6" name="TextBox 5">
                <a:extLst>
                  <a:ext uri="{FF2B5EF4-FFF2-40B4-BE49-F238E27FC236}">
                    <a16:creationId xmlns:a16="http://schemas.microsoft.com/office/drawing/2014/main" id="{6DAF1B7F-D49E-C383-2FE7-ABDC3E7DDD7B}"/>
                  </a:ext>
                </a:extLst>
              </p:cNvPr>
              <p:cNvSpPr txBox="1">
                <a:spLocks noRot="1" noChangeAspect="1" noMove="1" noResize="1" noEditPoints="1" noAdjustHandles="1" noChangeArrowheads="1" noChangeShapeType="1" noTextEdit="1"/>
              </p:cNvSpPr>
              <p:nvPr/>
            </p:nvSpPr>
            <p:spPr>
              <a:xfrm>
                <a:off x="3783021" y="3157350"/>
                <a:ext cx="367986" cy="36933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3716E4B-941E-EB94-038D-F2F9A326D320}"/>
              </a:ext>
            </a:extLst>
          </p:cNvPr>
          <p:cNvCxnSpPr>
            <a:cxnSpLocks/>
          </p:cNvCxnSpPr>
          <p:nvPr/>
        </p:nvCxnSpPr>
        <p:spPr>
          <a:xfrm>
            <a:off x="5671005" y="3526682"/>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F3707A-FCE0-DE50-C56F-66D8B2421DB7}"/>
                  </a:ext>
                </a:extLst>
              </p:cNvPr>
              <p:cNvSpPr txBox="1"/>
              <p:nvPr/>
            </p:nvSpPr>
            <p:spPr>
              <a:xfrm>
                <a:off x="1995408" y="4404194"/>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8" name="TextBox 7">
                <a:extLst>
                  <a:ext uri="{FF2B5EF4-FFF2-40B4-BE49-F238E27FC236}">
                    <a16:creationId xmlns:a16="http://schemas.microsoft.com/office/drawing/2014/main" id="{DEF3707A-FCE0-DE50-C56F-66D8B2421DB7}"/>
                  </a:ext>
                </a:extLst>
              </p:cNvPr>
              <p:cNvSpPr txBox="1">
                <a:spLocks noRot="1" noChangeAspect="1" noMove="1" noResize="1" noEditPoints="1" noAdjustHandles="1" noChangeArrowheads="1" noChangeShapeType="1" noTextEdit="1"/>
              </p:cNvSpPr>
              <p:nvPr/>
            </p:nvSpPr>
            <p:spPr>
              <a:xfrm>
                <a:off x="1995408" y="4404194"/>
                <a:ext cx="39228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289BFD-84F6-FB09-FDCF-99E5F91DEDC6}"/>
                  </a:ext>
                </a:extLst>
              </p:cNvPr>
              <p:cNvSpPr txBox="1"/>
              <p:nvPr/>
            </p:nvSpPr>
            <p:spPr>
              <a:xfrm>
                <a:off x="2670551" y="725615"/>
                <a:ext cx="602139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Defined by (Enc, Update, </a:t>
                </a:r>
                <a:r>
                  <a:rPr lang="en-US" dirty="0" err="1"/>
                  <a:t>Proj</a:t>
                </a:r>
                <a:r>
                  <a:rPr lang="en-US" dirty="0"/>
                  <a:t>, Dec) </a:t>
                </a:r>
              </a:p>
              <a:p>
                <a:pPr marL="342900" indent="-342900">
                  <a:buFont typeface="+mj-lt"/>
                  <a:buAutoNum type="arabicPeriod"/>
                </a:pPr>
                <a:r>
                  <a:rPr lang="en-US" dirty="0"/>
                  <a:t>Enc: Given message </a:t>
                </a:r>
                <a14:m>
                  <m:oMath xmlns:m="http://schemas.openxmlformats.org/officeDocument/2006/math">
                    <m:r>
                      <a:rPr lang="en-US" i="1" dirty="0" smtClean="0">
                        <a:latin typeface="Cambria Math" panose="02040503050406030204" pitchFamily="18" charset="0"/>
                      </a:rPr>
                      <m:t>𝑥</m:t>
                    </m:r>
                  </m:oMath>
                </a14:m>
                <a:r>
                  <a:rPr lang="en-US" dirty="0"/>
                  <a:t>, outputs codeword </a:t>
                </a:r>
                <a14:m>
                  <m:oMath xmlns:m="http://schemas.openxmlformats.org/officeDocument/2006/math">
                    <m:r>
                      <a:rPr lang="en-US" b="0" i="1" dirty="0" smtClean="0">
                        <a:latin typeface="Cambria Math" panose="02040503050406030204" pitchFamily="18" charset="0"/>
                      </a:rPr>
                      <m:t>𝑋</m:t>
                    </m:r>
                  </m:oMath>
                </a14:m>
                <a:r>
                  <a:rPr lang="en-US" dirty="0"/>
                  <a:t>. </a:t>
                </a:r>
              </a:p>
              <a:p>
                <a:pPr marL="342900" indent="-342900">
                  <a:buFont typeface="+mj-lt"/>
                  <a:buAutoNum type="arabicPeriod"/>
                </a:pPr>
                <a:r>
                  <a:rPr lang="en-US" dirty="0"/>
                  <a:t>Update: Given a sequence of </a:t>
                </a:r>
                <a14:m>
                  <m:oMath xmlns:m="http://schemas.openxmlformats.org/officeDocument/2006/math">
                    <m:r>
                      <a:rPr lang="en-US" b="0" i="1" dirty="0" smtClean="0">
                        <a:latin typeface="Cambria Math" panose="02040503050406030204" pitchFamily="18" charset="0"/>
                      </a:rPr>
                      <m:t>𝑡</m:t>
                    </m:r>
                  </m:oMath>
                </a14:m>
                <a:r>
                  <a:rPr lang="en-US" dirty="0"/>
                  <a:t> updates </a:t>
                </a:r>
                <a14:m>
                  <m:oMath xmlns:m="http://schemas.openxmlformats.org/officeDocument/2006/math">
                    <m:r>
                      <a:rPr lang="en-US" b="0" i="1" dirty="0" smtClean="0">
                        <a:latin typeface="Cambria Math" panose="02040503050406030204" pitchFamily="18" charset="0"/>
                      </a:rPr>
                      <m:t>𝑢</m:t>
                    </m:r>
                  </m:oMath>
                </a14:m>
                <a:r>
                  <a:rPr lang="en-US" dirty="0"/>
                  <a:t>, updates codeword </a:t>
                </a:r>
                <a14:m>
                  <m:oMath xmlns:m="http://schemas.openxmlformats.org/officeDocument/2006/math">
                    <m:r>
                      <a:rPr lang="en-US" i="1" dirty="0">
                        <a:latin typeface="Cambria Math" panose="02040503050406030204" pitchFamily="18" charset="0"/>
                      </a:rPr>
                      <m:t>𝑋</m:t>
                    </m:r>
                  </m:oMath>
                </a14:m>
                <a:r>
                  <a:rPr lang="en-US" dirty="0"/>
                  <a:t> to </a:t>
                </a:r>
                <a14:m>
                  <m:oMath xmlns:m="http://schemas.openxmlformats.org/officeDocument/2006/math">
                    <m:r>
                      <a:rPr lang="en-US" i="1" dirty="0">
                        <a:latin typeface="Cambria Math" panose="02040503050406030204" pitchFamily="18" charset="0"/>
                      </a:rPr>
                      <m:t>𝑋</m:t>
                    </m:r>
                  </m:oMath>
                </a14:m>
                <a:r>
                  <a:rPr lang="en-US" dirty="0"/>
                  <a:t>’.</a:t>
                </a:r>
              </a:p>
              <a:p>
                <a:pPr marL="342900" indent="-342900">
                  <a:buFont typeface="+mj-lt"/>
                  <a:buAutoNum type="arabicPeriod"/>
                </a:pPr>
                <a:r>
                  <a:rPr lang="en-US" dirty="0" err="1"/>
                  <a:t>Proj</a:t>
                </a:r>
                <a:r>
                  <a:rPr lang="en-US" dirty="0"/>
                  <a:t>: Given a sequence of </a:t>
                </a:r>
                <a14:m>
                  <m:oMath xmlns:m="http://schemas.openxmlformats.org/officeDocument/2006/math">
                    <m:r>
                      <a:rPr lang="en-US" i="1" dirty="0" smtClean="0">
                        <a:latin typeface="Cambria Math" panose="02040503050406030204" pitchFamily="18" charset="0"/>
                      </a:rPr>
                      <m:t>𝑘</m:t>
                    </m:r>
                  </m:oMath>
                </a14:m>
                <a:r>
                  <a:rPr lang="en-US" dirty="0"/>
                  <a:t> message co-ordinates </a:t>
                </a:r>
                <a14:m>
                  <m:oMath xmlns:m="http://schemas.openxmlformats.org/officeDocument/2006/math">
                    <m:r>
                      <a:rPr lang="en-US" i="1" dirty="0" smtClean="0">
                        <a:latin typeface="Cambria Math" panose="02040503050406030204" pitchFamily="18" charset="0"/>
                      </a:rPr>
                      <m:t>𝑠</m:t>
                    </m:r>
                  </m:oMath>
                </a14:m>
                <a:r>
                  <a:rPr lang="en-US" dirty="0"/>
                  <a:t>, outputs a sequence of </a:t>
                </a:r>
                <a14:m>
                  <m:oMath xmlns:m="http://schemas.openxmlformats.org/officeDocument/2006/math">
                    <m:r>
                      <a:rPr lang="en-US" i="1" dirty="0" smtClean="0">
                        <a:latin typeface="Cambria Math" panose="02040503050406030204" pitchFamily="18" charset="0"/>
                      </a:rPr>
                      <m:t>𝐾</m:t>
                    </m:r>
                  </m:oMath>
                </a14:m>
                <a:r>
                  <a:rPr lang="en-US" dirty="0"/>
                  <a:t> codeword co-ordinates </a:t>
                </a:r>
                <a14:m>
                  <m:oMath xmlns:m="http://schemas.openxmlformats.org/officeDocument/2006/math">
                    <m:r>
                      <a:rPr lang="en-US" i="1" dirty="0" smtClean="0">
                        <a:latin typeface="Cambria Math" panose="02040503050406030204" pitchFamily="18" charset="0"/>
                      </a:rPr>
                      <m:t>𝑆</m:t>
                    </m:r>
                  </m:oMath>
                </a14:m>
                <a:r>
                  <a:rPr lang="en-US" dirty="0"/>
                  <a:t>.</a:t>
                </a:r>
              </a:p>
              <a:p>
                <a:pPr marL="342900" indent="-342900">
                  <a:buFont typeface="+mj-lt"/>
                  <a:buAutoNum type="arabicPeriod"/>
                </a:pPr>
                <a:r>
                  <a:rPr lang="en-US" dirty="0"/>
                  <a:t>Dec: Given codeword </a:t>
                </a:r>
                <a14:m>
                  <m:oMath xmlns:m="http://schemas.openxmlformats.org/officeDocument/2006/math">
                    <m:r>
                      <a:rPr lang="en-US" i="1" dirty="0" smtClean="0">
                        <a:latin typeface="Cambria Math" panose="02040503050406030204" pitchFamily="18" charset="0"/>
                      </a:rPr>
                      <m:t>𝑌</m:t>
                    </m:r>
                  </m:oMath>
                </a14:m>
                <a:r>
                  <a:rPr lang="en-US" dirty="0"/>
                  <a:t>, outputs message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a:t>
                </a:r>
              </a:p>
            </p:txBody>
          </p:sp>
        </mc:Choice>
        <mc:Fallback xmlns="">
          <p:sp>
            <p:nvSpPr>
              <p:cNvPr id="9" name="TextBox 8">
                <a:extLst>
                  <a:ext uri="{FF2B5EF4-FFF2-40B4-BE49-F238E27FC236}">
                    <a16:creationId xmlns:a16="http://schemas.microsoft.com/office/drawing/2014/main" id="{D2289BFD-84F6-FB09-FDCF-99E5F91DEDC6}"/>
                  </a:ext>
                </a:extLst>
              </p:cNvPr>
              <p:cNvSpPr txBox="1">
                <a:spLocks noRot="1" noChangeAspect="1" noMove="1" noResize="1" noEditPoints="1" noAdjustHandles="1" noChangeArrowheads="1" noChangeShapeType="1" noTextEdit="1"/>
              </p:cNvSpPr>
              <p:nvPr/>
            </p:nvSpPr>
            <p:spPr>
              <a:xfrm>
                <a:off x="2670551" y="725615"/>
                <a:ext cx="6021399" cy="2031325"/>
              </a:xfrm>
              <a:prstGeom prst="rect">
                <a:avLst/>
              </a:prstGeom>
              <a:blipFill>
                <a:blip r:embed="rId6"/>
                <a:stretch>
                  <a:fillRect l="-630" t="-617" b="-4321"/>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25926201-E5BB-0C6F-3016-BB31AF7865B0}"/>
              </a:ext>
            </a:extLst>
          </p:cNvPr>
          <p:cNvSpPr/>
          <p:nvPr/>
        </p:nvSpPr>
        <p:spPr>
          <a:xfrm rot="16200000">
            <a:off x="5560060" y="976633"/>
            <a:ext cx="216765" cy="656149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372B10C-8EAF-C8C4-9642-ABDBB8593D9A}"/>
                  </a:ext>
                </a:extLst>
              </p:cNvPr>
              <p:cNvSpPr txBox="1"/>
              <p:nvPr/>
            </p:nvSpPr>
            <p:spPr>
              <a:xfrm>
                <a:off x="5365994" y="3928599"/>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𝑁</m:t>
                      </m:r>
                    </m:oMath>
                  </m:oMathPara>
                </a14:m>
                <a:endParaRPr lang="en-US" sz="1600" dirty="0"/>
              </a:p>
            </p:txBody>
          </p:sp>
        </mc:Choice>
        <mc:Fallback xmlns="">
          <p:sp>
            <p:nvSpPr>
              <p:cNvPr id="13" name="TextBox 12">
                <a:extLst>
                  <a:ext uri="{FF2B5EF4-FFF2-40B4-BE49-F238E27FC236}">
                    <a16:creationId xmlns:a16="http://schemas.microsoft.com/office/drawing/2014/main" id="{3372B10C-8EAF-C8C4-9642-ABDBB8593D9A}"/>
                  </a:ext>
                </a:extLst>
              </p:cNvPr>
              <p:cNvSpPr txBox="1">
                <a:spLocks noRot="1" noChangeAspect="1" noMove="1" noResize="1" noEditPoints="1" noAdjustHandles="1" noChangeArrowheads="1" noChangeShapeType="1" noTextEdit="1"/>
              </p:cNvSpPr>
              <p:nvPr/>
            </p:nvSpPr>
            <p:spPr>
              <a:xfrm>
                <a:off x="5365994" y="3928599"/>
                <a:ext cx="386836"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433000-0F68-2EEB-E543-9D94AE56FC99}"/>
                  </a:ext>
                </a:extLst>
              </p:cNvPr>
              <p:cNvSpPr txBox="1"/>
              <p:nvPr/>
            </p:nvSpPr>
            <p:spPr>
              <a:xfrm>
                <a:off x="5495155" y="2677468"/>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14" name="TextBox 13">
                <a:extLst>
                  <a:ext uri="{FF2B5EF4-FFF2-40B4-BE49-F238E27FC236}">
                    <a16:creationId xmlns:a16="http://schemas.microsoft.com/office/drawing/2014/main" id="{41433000-0F68-2EEB-E543-9D94AE56FC99}"/>
                  </a:ext>
                </a:extLst>
              </p:cNvPr>
              <p:cNvSpPr txBox="1">
                <a:spLocks noRot="1" noChangeAspect="1" noMove="1" noResize="1" noEditPoints="1" noAdjustHandles="1" noChangeArrowheads="1" noChangeShapeType="1" noTextEdit="1"/>
              </p:cNvSpPr>
              <p:nvPr/>
            </p:nvSpPr>
            <p:spPr>
              <a:xfrm>
                <a:off x="5495155" y="2677468"/>
                <a:ext cx="351699" cy="338554"/>
              </a:xfrm>
              <a:prstGeom prst="rect">
                <a:avLst/>
              </a:prstGeom>
              <a:blipFill>
                <a:blip r:embed="rId8"/>
                <a:stretch>
                  <a:fillRect/>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FBAE15AD-C06B-53CA-3607-C470C283CD91}"/>
              </a:ext>
            </a:extLst>
          </p:cNvPr>
          <p:cNvSpPr/>
          <p:nvPr/>
        </p:nvSpPr>
        <p:spPr>
          <a:xfrm rot="16200000">
            <a:off x="5598230" y="1498805"/>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ectangle 15">
            <a:extLst>
              <a:ext uri="{FF2B5EF4-FFF2-40B4-BE49-F238E27FC236}">
                <a16:creationId xmlns:a16="http://schemas.microsoft.com/office/drawing/2014/main" id="{8D84D1EA-5461-252B-0509-FB8615EDD1F5}"/>
              </a:ext>
            </a:extLst>
          </p:cNvPr>
          <p:cNvSpPr/>
          <p:nvPr/>
        </p:nvSpPr>
        <p:spPr>
          <a:xfrm>
            <a:off x="4647206" y="3157349"/>
            <a:ext cx="509939" cy="36339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7" name="Rectangle 16">
            <a:extLst>
              <a:ext uri="{FF2B5EF4-FFF2-40B4-BE49-F238E27FC236}">
                <a16:creationId xmlns:a16="http://schemas.microsoft.com/office/drawing/2014/main" id="{73656F43-E112-9BEC-59FA-F1559EA776C7}"/>
              </a:ext>
            </a:extLst>
          </p:cNvPr>
          <p:cNvSpPr/>
          <p:nvPr/>
        </p:nvSpPr>
        <p:spPr>
          <a:xfrm>
            <a:off x="5681251" y="3163759"/>
            <a:ext cx="509939" cy="36339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8" name="Rectangle 17">
            <a:extLst>
              <a:ext uri="{FF2B5EF4-FFF2-40B4-BE49-F238E27FC236}">
                <a16:creationId xmlns:a16="http://schemas.microsoft.com/office/drawing/2014/main" id="{AED474E7-8FBD-5788-6C70-6638E7580BB3}"/>
              </a:ext>
            </a:extLst>
          </p:cNvPr>
          <p:cNvSpPr/>
          <p:nvPr/>
        </p:nvSpPr>
        <p:spPr>
          <a:xfrm>
            <a:off x="6672020" y="3163759"/>
            <a:ext cx="509939" cy="36339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9" name="Rectangle 18">
            <a:extLst>
              <a:ext uri="{FF2B5EF4-FFF2-40B4-BE49-F238E27FC236}">
                <a16:creationId xmlns:a16="http://schemas.microsoft.com/office/drawing/2014/main" id="{F9425D1A-DEF3-E038-FC46-55928138B661}"/>
              </a:ext>
            </a:extLst>
          </p:cNvPr>
          <p:cNvSpPr/>
          <p:nvPr/>
        </p:nvSpPr>
        <p:spPr>
          <a:xfrm>
            <a:off x="3049262" y="4412304"/>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AB018F3-FBBE-DFEC-4201-D5B8C39C18DB}"/>
              </a:ext>
            </a:extLst>
          </p:cNvPr>
          <p:cNvSpPr/>
          <p:nvPr/>
        </p:nvSpPr>
        <p:spPr>
          <a:xfrm>
            <a:off x="3710829"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A47EE8-5425-B5B1-A0F9-83551320C986}"/>
              </a:ext>
            </a:extLst>
          </p:cNvPr>
          <p:cNvSpPr/>
          <p:nvPr/>
        </p:nvSpPr>
        <p:spPr>
          <a:xfrm>
            <a:off x="5671004"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E79D0C-01DF-99F1-FCF1-7C89F2E82514}"/>
              </a:ext>
            </a:extLst>
          </p:cNvPr>
          <p:cNvSpPr/>
          <p:nvPr/>
        </p:nvSpPr>
        <p:spPr>
          <a:xfrm>
            <a:off x="6991383" y="4430032"/>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E10F5C-CC91-5665-FCB4-31F968444A28}"/>
              </a:ext>
            </a:extLst>
          </p:cNvPr>
          <p:cNvSpPr/>
          <p:nvPr/>
        </p:nvSpPr>
        <p:spPr>
          <a:xfrm>
            <a:off x="8295501"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4" name="Rounded Rectangle 23">
                <a:extLst>
                  <a:ext uri="{FF2B5EF4-FFF2-40B4-BE49-F238E27FC236}">
                    <a16:creationId xmlns:a16="http://schemas.microsoft.com/office/drawing/2014/main" id="{4F20F270-D071-3E18-0C08-0997C443D869}"/>
                  </a:ext>
                </a:extLst>
              </p:cNvPr>
              <p:cNvSpPr/>
              <p:nvPr/>
            </p:nvSpPr>
            <p:spPr>
              <a:xfrm>
                <a:off x="3799159" y="5067870"/>
                <a:ext cx="3907342" cy="591341"/>
              </a:xfrm>
              <a:prstGeom prst="round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If </a:t>
                </a:r>
                <a14:m>
                  <m:oMath xmlns:m="http://schemas.openxmlformats.org/officeDocument/2006/math">
                    <m:r>
                      <a:rPr lang="en-US" i="1" dirty="0" smtClean="0">
                        <a:solidFill>
                          <a:schemeClr val="tx1"/>
                        </a:solidFill>
                        <a:latin typeface="Cambria Math" panose="02040503050406030204" pitchFamily="18" charset="0"/>
                      </a:rPr>
                      <m:t>𝑌</m:t>
                    </m:r>
                  </m:oMath>
                </a14:m>
                <a:r>
                  <a:rPr lang="en-US" dirty="0">
                    <a:solidFill>
                      <a:schemeClr val="tx1"/>
                    </a:solidFill>
                  </a:rPr>
                  <a:t> is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𝛿</m:t>
                    </m:r>
                  </m:oMath>
                </a14:m>
                <a:r>
                  <a:rPr lang="en-US" dirty="0">
                    <a:solidFill>
                      <a:schemeClr val="tx1"/>
                    </a:solidFill>
                  </a:rPr>
                  <a:t>-close to </a:t>
                </a:r>
                <a14:m>
                  <m:oMath xmlns:m="http://schemas.openxmlformats.org/officeDocument/2006/math">
                    <m:r>
                      <a:rPr lang="en-US" i="1" dirty="0" smtClean="0">
                        <a:solidFill>
                          <a:schemeClr val="tx1"/>
                        </a:solidFill>
                        <a:latin typeface="Cambria Math" panose="02040503050406030204" pitchFamily="18" charset="0"/>
                      </a:rPr>
                      <m:t>𝑋</m:t>
                    </m:r>
                    <m:r>
                      <a:rPr lang="en-US" b="0" i="1" dirty="0" smtClean="0">
                        <a:solidFill>
                          <a:schemeClr val="tx1"/>
                        </a:solidFill>
                        <a:latin typeface="Cambria Math" panose="02040503050406030204" pitchFamily="18" charset="0"/>
                      </a:rPr>
                      <m:t>|</m:t>
                    </m:r>
                    <m:r>
                      <a:rPr lang="en-US" b="0" i="1" baseline="-25000" dirty="0" smtClean="0">
                        <a:solidFill>
                          <a:schemeClr val="tx1"/>
                        </a:solidFill>
                        <a:latin typeface="Cambria Math" panose="02040503050406030204" pitchFamily="18" charset="0"/>
                      </a:rPr>
                      <m:t>𝑆</m:t>
                    </m:r>
                  </m:oMath>
                </a14:m>
                <a:r>
                  <a:rPr lang="en-US" dirty="0">
                    <a:solidFill>
                      <a:schemeClr val="tx1"/>
                    </a:solidFill>
                  </a:rPr>
                  <a:t>, then Dec(</a:t>
                </a:r>
                <a14:m>
                  <m:oMath xmlns:m="http://schemas.openxmlformats.org/officeDocument/2006/math">
                    <m:r>
                      <a:rPr lang="en-US" i="1" dirty="0" smtClean="0">
                        <a:solidFill>
                          <a:schemeClr val="tx1"/>
                        </a:solidFill>
                        <a:latin typeface="Cambria Math" panose="02040503050406030204" pitchFamily="18" charset="0"/>
                      </a:rPr>
                      <m:t>𝑌</m:t>
                    </m:r>
                  </m:oMath>
                </a14:m>
                <a:r>
                  <a:rPr lang="en-US" dirty="0">
                    <a:solidFill>
                      <a:schemeClr val="tx1"/>
                    </a:solidFill>
                  </a:rPr>
                  <a:t>)=</a:t>
                </a:r>
                <a14:m>
                  <m:oMath xmlns:m="http://schemas.openxmlformats.org/officeDocument/2006/math">
                    <m:r>
                      <a:rPr lang="en-US" i="1" dirty="0" smtClean="0">
                        <a:solidFill>
                          <a:schemeClr val="tx1"/>
                        </a:solidFill>
                        <a:latin typeface="Cambria Math" panose="02040503050406030204" pitchFamily="18" charset="0"/>
                      </a:rPr>
                      <m:t>𝑥</m:t>
                    </m:r>
                    <m:r>
                      <a:rPr lang="en-US" i="1" dirty="0" smtClean="0">
                        <a:solidFill>
                          <a:schemeClr val="tx1"/>
                        </a:solidFill>
                        <a:latin typeface="Cambria Math" panose="02040503050406030204" pitchFamily="18" charset="0"/>
                      </a:rPr>
                      <m:t>|</m:t>
                    </m:r>
                    <m:r>
                      <a:rPr lang="en-US" i="1" baseline="-25000" dirty="0" err="1" smtClean="0">
                        <a:solidFill>
                          <a:schemeClr val="tx1"/>
                        </a:solidFill>
                        <a:latin typeface="Cambria Math" panose="02040503050406030204" pitchFamily="18" charset="0"/>
                      </a:rPr>
                      <m:t>𝑠</m:t>
                    </m:r>
                  </m:oMath>
                </a14:m>
                <a:r>
                  <a:rPr lang="en-US" dirty="0">
                    <a:solidFill>
                      <a:schemeClr val="tx1"/>
                    </a:solidFill>
                  </a:rPr>
                  <a:t>.</a:t>
                </a:r>
              </a:p>
            </p:txBody>
          </p:sp>
        </mc:Choice>
        <mc:Fallback>
          <p:sp>
            <p:nvSpPr>
              <p:cNvPr id="24" name="Rounded Rectangle 23">
                <a:extLst>
                  <a:ext uri="{FF2B5EF4-FFF2-40B4-BE49-F238E27FC236}">
                    <a16:creationId xmlns:a16="http://schemas.microsoft.com/office/drawing/2014/main" id="{4F20F270-D071-3E18-0C08-0997C443D869}"/>
                  </a:ext>
                </a:extLst>
              </p:cNvPr>
              <p:cNvSpPr>
                <a:spLocks noRot="1" noChangeAspect="1" noMove="1" noResize="1" noEditPoints="1" noAdjustHandles="1" noChangeArrowheads="1" noChangeShapeType="1" noTextEdit="1"/>
              </p:cNvSpPr>
              <p:nvPr/>
            </p:nvSpPr>
            <p:spPr>
              <a:xfrm>
                <a:off x="3799159" y="5067870"/>
                <a:ext cx="3907342" cy="591341"/>
              </a:xfrm>
              <a:prstGeom prst="roundRect">
                <a:avLst/>
              </a:prstGeom>
              <a:blipFill>
                <a:blip r:embed="rId9"/>
                <a:stretch>
                  <a:fillRect l="-323" r="-3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28412DE5-E024-1B8A-0895-FB1C907D7D94}"/>
                  </a:ext>
                </a:extLst>
              </p:cNvPr>
              <p:cNvSpPr/>
              <p:nvPr/>
            </p:nvSpPr>
            <p:spPr>
              <a:xfrm>
                <a:off x="2397940" y="5987431"/>
                <a:ext cx="6566620" cy="37084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a:t>
                </a:r>
                <a14:m>
                  <m:oMath xmlns:m="http://schemas.openxmlformats.org/officeDocument/2006/math">
                    <m:acc>
                      <m:accPr>
                        <m:chr m:val="̂"/>
                        <m:ctrlPr>
                          <a:rPr lang="en-US"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𝑋</m:t>
                        </m:r>
                      </m:e>
                    </m:acc>
                  </m:oMath>
                </a14:m>
                <a:r>
                  <a:rPr lang="en-US" dirty="0">
                    <a:solidFill>
                      <a:schemeClr val="tx1"/>
                    </a:solidFill>
                  </a:rPr>
                  <a:t> is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𝛿</m:t>
                    </m:r>
                  </m:oMath>
                </a14:m>
                <a:r>
                  <a:rPr lang="en-US" dirty="0">
                    <a:solidFill>
                      <a:schemeClr val="tx1"/>
                    </a:solidFill>
                  </a:rPr>
                  <a:t>-close to </a:t>
                </a:r>
                <a14:m>
                  <m:oMath xmlns:m="http://schemas.openxmlformats.org/officeDocument/2006/math">
                    <m:r>
                      <a:rPr lang="en-US" b="0" i="1" dirty="0" smtClean="0">
                        <a:solidFill>
                          <a:schemeClr val="tx1"/>
                        </a:solidFill>
                        <a:latin typeface="Cambria Math" panose="02040503050406030204" pitchFamily="18" charset="0"/>
                      </a:rPr>
                      <m:t>𝑋</m:t>
                    </m:r>
                  </m:oMath>
                </a14:m>
                <a:r>
                  <a:rPr lang="en-US" dirty="0">
                    <a:solidFill>
                      <a:schemeClr val="tx1"/>
                    </a:solidFill>
                  </a:rPr>
                  <a:t> with respect to metric </a:t>
                </a:r>
                <a14:m>
                  <m:oMath xmlns:m="http://schemas.openxmlformats.org/officeDocument/2006/math">
                    <m:r>
                      <a:rPr lang="en-US" i="1">
                        <a:solidFill>
                          <a:schemeClr val="tx1"/>
                        </a:solidFill>
                        <a:latin typeface="Cambria Math" panose="02040503050406030204" pitchFamily="18" charset="0"/>
                      </a:rPr>
                      <m:t>𝑑𝑖𝑠𝑡</m:t>
                    </m:r>
                  </m:oMath>
                </a14:m>
                <a:r>
                  <a:rPr lang="en-US" dirty="0">
                    <a:solidFill>
                      <a:schemeClr val="tx1"/>
                    </a:solidFill>
                  </a:rPr>
                  <a:t>, then Dec(</a:t>
                </a:r>
                <a14:m>
                  <m:oMath xmlns:m="http://schemas.openxmlformats.org/officeDocument/2006/math">
                    <m:acc>
                      <m:accPr>
                        <m:chr m:val="̂"/>
                        <m:ctrlPr>
                          <a:rPr lang="en-US" i="1" dirty="0">
                            <a:solidFill>
                              <a:schemeClr val="tx1"/>
                            </a:solidFill>
                            <a:latin typeface="Cambria Math" panose="02040503050406030204" pitchFamily="18" charset="0"/>
                          </a:rPr>
                        </m:ctrlPr>
                      </m:accPr>
                      <m:e>
                        <m:r>
                          <a:rPr lang="en-US" i="1" dirty="0">
                            <a:solidFill>
                              <a:schemeClr val="tx1"/>
                            </a:solidFill>
                            <a:latin typeface="Cambria Math" panose="02040503050406030204" pitchFamily="18" charset="0"/>
                          </a:rPr>
                          <m:t>𝑋</m:t>
                        </m:r>
                      </m:e>
                    </m:acc>
                    <m:r>
                      <a:rPr lang="en-US" b="0" i="1" dirty="0" smtClean="0">
                        <a:solidFill>
                          <a:schemeClr val="tx1"/>
                        </a:solidFill>
                        <a:latin typeface="Cambria Math" panose="02040503050406030204" pitchFamily="18" charset="0"/>
                      </a:rPr>
                      <m:t>|</m:t>
                    </m:r>
                    <m:r>
                      <a:rPr lang="en-US" b="0" i="1" baseline="-25000" dirty="0" smtClean="0">
                        <a:solidFill>
                          <a:schemeClr val="tx1"/>
                        </a:solidFill>
                        <a:latin typeface="Cambria Math" panose="02040503050406030204" pitchFamily="18" charset="0"/>
                      </a:rPr>
                      <m:t>𝑆</m:t>
                    </m:r>
                  </m:oMath>
                </a14:m>
                <a:r>
                  <a:rPr lang="en-US" dirty="0">
                    <a:solidFill>
                      <a:schemeClr val="tx1"/>
                    </a:solidFill>
                  </a:rPr>
                  <a:t>)=</a:t>
                </a:r>
                <a14:m>
                  <m:oMath xmlns:m="http://schemas.openxmlformats.org/officeDocument/2006/math">
                    <m:r>
                      <a:rPr lang="en-US" i="1" dirty="0">
                        <a:solidFill>
                          <a:schemeClr val="tx1"/>
                        </a:solidFill>
                        <a:latin typeface="Cambria Math" panose="02040503050406030204" pitchFamily="18" charset="0"/>
                      </a:rPr>
                      <m:t>𝑥</m:t>
                    </m:r>
                    <m:r>
                      <a:rPr lang="en-US" i="1" dirty="0">
                        <a:solidFill>
                          <a:schemeClr val="tx1"/>
                        </a:solidFill>
                        <a:latin typeface="Cambria Math" panose="02040503050406030204" pitchFamily="18" charset="0"/>
                      </a:rPr>
                      <m:t>|</m:t>
                    </m:r>
                    <m:r>
                      <a:rPr lang="en-US" i="1" baseline="-25000" dirty="0" err="1">
                        <a:solidFill>
                          <a:schemeClr val="tx1"/>
                        </a:solidFill>
                        <a:latin typeface="Cambria Math" panose="02040503050406030204" pitchFamily="18" charset="0"/>
                      </a:rPr>
                      <m:t>𝑠</m:t>
                    </m:r>
                  </m:oMath>
                </a14:m>
                <a:endParaRPr lang="en-US" dirty="0">
                  <a:solidFill>
                    <a:schemeClr val="tx1"/>
                  </a:solidFill>
                </a:endParaRPr>
              </a:p>
            </p:txBody>
          </p:sp>
        </mc:Choice>
        <mc:Fallback>
          <p:sp>
            <p:nvSpPr>
              <p:cNvPr id="3" name="Rounded Rectangle 2">
                <a:extLst>
                  <a:ext uri="{FF2B5EF4-FFF2-40B4-BE49-F238E27FC236}">
                    <a16:creationId xmlns:a16="http://schemas.microsoft.com/office/drawing/2014/main" id="{28412DE5-E024-1B8A-0895-FB1C907D7D94}"/>
                  </a:ext>
                </a:extLst>
              </p:cNvPr>
              <p:cNvSpPr>
                <a:spLocks noRot="1" noChangeAspect="1" noMove="1" noResize="1" noEditPoints="1" noAdjustHandles="1" noChangeArrowheads="1" noChangeShapeType="1" noTextEdit="1"/>
              </p:cNvSpPr>
              <p:nvPr/>
            </p:nvSpPr>
            <p:spPr>
              <a:xfrm>
                <a:off x="2397940" y="5987431"/>
                <a:ext cx="6566620" cy="370840"/>
              </a:xfrm>
              <a:prstGeom prst="roundRect">
                <a:avLst/>
              </a:prstGeom>
              <a:blipFill>
                <a:blip r:embed="rId10"/>
                <a:stretch>
                  <a:fillRect l="-385" t="-3125" b="-218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ounded Rectangular Callout 9">
                <a:extLst>
                  <a:ext uri="{FF2B5EF4-FFF2-40B4-BE49-F238E27FC236}">
                    <a16:creationId xmlns:a16="http://schemas.microsoft.com/office/drawing/2014/main" id="{E683F001-D914-4022-1783-EC613B5D5E2D}"/>
                  </a:ext>
                </a:extLst>
              </p:cNvPr>
              <p:cNvSpPr/>
              <p:nvPr/>
            </p:nvSpPr>
            <p:spPr>
              <a:xfrm>
                <a:off x="3592751" y="5699368"/>
                <a:ext cx="2254103" cy="28806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1600" b="0" i="1" dirty="0" smtClean="0">
                        <a:solidFill>
                          <a:schemeClr val="bg1"/>
                        </a:solidFill>
                        <a:latin typeface="Cambria Math" panose="02040503050406030204" pitchFamily="18" charset="0"/>
                      </a:rPr>
                      <m:t>𝑋</m:t>
                    </m:r>
                  </m:oMath>
                </a14:m>
                <a:r>
                  <a:rPr lang="en-US" sz="1600" dirty="0">
                    <a:solidFill>
                      <a:schemeClr val="bg1"/>
                    </a:solidFill>
                  </a:rPr>
                  <a:t> encodes message </a:t>
                </a:r>
                <a14:m>
                  <m:oMath xmlns:m="http://schemas.openxmlformats.org/officeDocument/2006/math">
                    <m:r>
                      <a:rPr lang="en-US" sz="1600" b="0" i="1" dirty="0" smtClean="0">
                        <a:solidFill>
                          <a:schemeClr val="bg1"/>
                        </a:solidFill>
                        <a:latin typeface="Cambria Math" panose="02040503050406030204" pitchFamily="18" charset="0"/>
                      </a:rPr>
                      <m:t>𝑥</m:t>
                    </m:r>
                  </m:oMath>
                </a14:m>
                <a:endParaRPr lang="en-US" sz="1600" dirty="0">
                  <a:solidFill>
                    <a:schemeClr val="bg1"/>
                  </a:solidFill>
                </a:endParaRPr>
              </a:p>
            </p:txBody>
          </p:sp>
        </mc:Choice>
        <mc:Fallback>
          <p:sp>
            <p:nvSpPr>
              <p:cNvPr id="10" name="Rounded Rectangular Callout 9">
                <a:extLst>
                  <a:ext uri="{FF2B5EF4-FFF2-40B4-BE49-F238E27FC236}">
                    <a16:creationId xmlns:a16="http://schemas.microsoft.com/office/drawing/2014/main" id="{E683F001-D914-4022-1783-EC613B5D5E2D}"/>
                  </a:ext>
                </a:extLst>
              </p:cNvPr>
              <p:cNvSpPr>
                <a:spLocks noRot="1" noChangeAspect="1" noMove="1" noResize="1" noEditPoints="1" noAdjustHandles="1" noChangeArrowheads="1" noChangeShapeType="1" noTextEdit="1"/>
              </p:cNvSpPr>
              <p:nvPr/>
            </p:nvSpPr>
            <p:spPr>
              <a:xfrm>
                <a:off x="3592751" y="5699368"/>
                <a:ext cx="2254103" cy="288063"/>
              </a:xfrm>
              <a:prstGeom prst="wedgeRoundRectCallout">
                <a:avLst/>
              </a:prstGeom>
              <a:blipFill>
                <a:blip r:embed="rId11"/>
                <a:stretch>
                  <a:fillRect t="-10714" b="-14286"/>
                </a:stretch>
              </a:blipFill>
            </p:spPr>
            <p:txBody>
              <a:bodyPr/>
              <a:lstStyle/>
              <a:p>
                <a:r>
                  <a:rPr lang="en-US">
                    <a:noFill/>
                  </a:rPr>
                  <a:t> </a:t>
                </a:r>
              </a:p>
            </p:txBody>
          </p:sp>
        </mc:Fallback>
      </mc:AlternateContent>
    </p:spTree>
    <p:extLst>
      <p:ext uri="{BB962C8B-B14F-4D97-AF65-F5344CB8AC3E}">
        <p14:creationId xmlns:p14="http://schemas.microsoft.com/office/powerpoint/2010/main" val="327524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42E3-E9D7-4EB3-895C-19641C416A9C}"/>
              </a:ext>
            </a:extLst>
          </p:cNvPr>
          <p:cNvSpPr>
            <a:spLocks noGrp="1"/>
          </p:cNvSpPr>
          <p:nvPr>
            <p:ph type="title"/>
          </p:nvPr>
        </p:nvSpPr>
        <p:spPr/>
        <p:txBody>
          <a:bodyPr/>
          <a:lstStyle/>
          <a:p>
            <a:r>
              <a:rPr lang="en-US" dirty="0"/>
              <a:t>Buffered Hamming Distance Metric [CKO14]</a:t>
            </a:r>
          </a:p>
        </p:txBody>
      </p:sp>
      <p:graphicFrame>
        <p:nvGraphicFramePr>
          <p:cNvPr id="4" name="Table 8">
            <a:extLst>
              <a:ext uri="{FF2B5EF4-FFF2-40B4-BE49-F238E27FC236}">
                <a16:creationId xmlns:a16="http://schemas.microsoft.com/office/drawing/2014/main" id="{463EF069-C2BB-F9D9-F7D2-5EB7CF7E8496}"/>
              </a:ext>
            </a:extLst>
          </p:cNvPr>
          <p:cNvGraphicFramePr>
            <a:graphicFrameLocks noGrp="1"/>
          </p:cNvGraphicFramePr>
          <p:nvPr>
            <p:extLst>
              <p:ext uri="{D42A27DB-BD31-4B8C-83A1-F6EECF244321}">
                <p14:modId xmlns:p14="http://schemas.microsoft.com/office/powerpoint/2010/main" val="2888453807"/>
              </p:ext>
            </p:extLst>
          </p:nvPr>
        </p:nvGraphicFramePr>
        <p:xfrm>
          <a:off x="2307013" y="1664074"/>
          <a:ext cx="9046785" cy="439464"/>
        </p:xfrm>
        <a:graphic>
          <a:graphicData uri="http://schemas.openxmlformats.org/drawingml/2006/table">
            <a:tbl>
              <a:tblPr firstRow="1" bandRow="1">
                <a:tableStyleId>{5940675A-B579-460E-94D1-54222C63F5DA}</a:tableStyleId>
              </a:tblPr>
              <a:tblGrid>
                <a:gridCol w="603119">
                  <a:extLst>
                    <a:ext uri="{9D8B030D-6E8A-4147-A177-3AD203B41FA5}">
                      <a16:colId xmlns:a16="http://schemas.microsoft.com/office/drawing/2014/main" val="4018328340"/>
                    </a:ext>
                  </a:extLst>
                </a:gridCol>
                <a:gridCol w="603119">
                  <a:extLst>
                    <a:ext uri="{9D8B030D-6E8A-4147-A177-3AD203B41FA5}">
                      <a16:colId xmlns:a16="http://schemas.microsoft.com/office/drawing/2014/main" val="2881341600"/>
                    </a:ext>
                  </a:extLst>
                </a:gridCol>
                <a:gridCol w="603119">
                  <a:extLst>
                    <a:ext uri="{9D8B030D-6E8A-4147-A177-3AD203B41FA5}">
                      <a16:colId xmlns:a16="http://schemas.microsoft.com/office/drawing/2014/main" val="2938819632"/>
                    </a:ext>
                  </a:extLst>
                </a:gridCol>
                <a:gridCol w="603119">
                  <a:extLst>
                    <a:ext uri="{9D8B030D-6E8A-4147-A177-3AD203B41FA5}">
                      <a16:colId xmlns:a16="http://schemas.microsoft.com/office/drawing/2014/main" val="4194294934"/>
                    </a:ext>
                  </a:extLst>
                </a:gridCol>
                <a:gridCol w="603119">
                  <a:extLst>
                    <a:ext uri="{9D8B030D-6E8A-4147-A177-3AD203B41FA5}">
                      <a16:colId xmlns:a16="http://schemas.microsoft.com/office/drawing/2014/main" val="3909217177"/>
                    </a:ext>
                  </a:extLst>
                </a:gridCol>
                <a:gridCol w="603119">
                  <a:extLst>
                    <a:ext uri="{9D8B030D-6E8A-4147-A177-3AD203B41FA5}">
                      <a16:colId xmlns:a16="http://schemas.microsoft.com/office/drawing/2014/main" val="219484760"/>
                    </a:ext>
                  </a:extLst>
                </a:gridCol>
                <a:gridCol w="603119">
                  <a:extLst>
                    <a:ext uri="{9D8B030D-6E8A-4147-A177-3AD203B41FA5}">
                      <a16:colId xmlns:a16="http://schemas.microsoft.com/office/drawing/2014/main" val="3782003795"/>
                    </a:ext>
                  </a:extLst>
                </a:gridCol>
                <a:gridCol w="603119">
                  <a:extLst>
                    <a:ext uri="{9D8B030D-6E8A-4147-A177-3AD203B41FA5}">
                      <a16:colId xmlns:a16="http://schemas.microsoft.com/office/drawing/2014/main" val="65456216"/>
                    </a:ext>
                  </a:extLst>
                </a:gridCol>
                <a:gridCol w="603119">
                  <a:extLst>
                    <a:ext uri="{9D8B030D-6E8A-4147-A177-3AD203B41FA5}">
                      <a16:colId xmlns:a16="http://schemas.microsoft.com/office/drawing/2014/main" val="3902125232"/>
                    </a:ext>
                  </a:extLst>
                </a:gridCol>
                <a:gridCol w="603119">
                  <a:extLst>
                    <a:ext uri="{9D8B030D-6E8A-4147-A177-3AD203B41FA5}">
                      <a16:colId xmlns:a16="http://schemas.microsoft.com/office/drawing/2014/main" val="3923616971"/>
                    </a:ext>
                  </a:extLst>
                </a:gridCol>
                <a:gridCol w="603119">
                  <a:extLst>
                    <a:ext uri="{9D8B030D-6E8A-4147-A177-3AD203B41FA5}">
                      <a16:colId xmlns:a16="http://schemas.microsoft.com/office/drawing/2014/main" val="276147149"/>
                    </a:ext>
                  </a:extLst>
                </a:gridCol>
                <a:gridCol w="603119">
                  <a:extLst>
                    <a:ext uri="{9D8B030D-6E8A-4147-A177-3AD203B41FA5}">
                      <a16:colId xmlns:a16="http://schemas.microsoft.com/office/drawing/2014/main" val="2452585352"/>
                    </a:ext>
                  </a:extLst>
                </a:gridCol>
                <a:gridCol w="603119">
                  <a:extLst>
                    <a:ext uri="{9D8B030D-6E8A-4147-A177-3AD203B41FA5}">
                      <a16:colId xmlns:a16="http://schemas.microsoft.com/office/drawing/2014/main" val="581724994"/>
                    </a:ext>
                  </a:extLst>
                </a:gridCol>
                <a:gridCol w="603119">
                  <a:extLst>
                    <a:ext uri="{9D8B030D-6E8A-4147-A177-3AD203B41FA5}">
                      <a16:colId xmlns:a16="http://schemas.microsoft.com/office/drawing/2014/main" val="136853076"/>
                    </a:ext>
                  </a:extLst>
                </a:gridCol>
                <a:gridCol w="603119">
                  <a:extLst>
                    <a:ext uri="{9D8B030D-6E8A-4147-A177-3AD203B41FA5}">
                      <a16:colId xmlns:a16="http://schemas.microsoft.com/office/drawing/2014/main" val="1104093731"/>
                    </a:ext>
                  </a:extLst>
                </a:gridCol>
              </a:tblGrid>
              <a:tr h="439464">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5D74E87-478B-E11A-4741-4F96291C320D}"/>
                  </a:ext>
                </a:extLst>
              </p:cNvPr>
              <p:cNvSpPr txBox="1"/>
              <p:nvPr/>
            </p:nvSpPr>
            <p:spPr>
              <a:xfrm>
                <a:off x="838200" y="1732698"/>
                <a:ext cx="1357295" cy="369332"/>
              </a:xfrm>
              <a:prstGeom prst="rect">
                <a:avLst/>
              </a:prstGeom>
              <a:noFill/>
            </p:spPr>
            <p:txBody>
              <a:bodyPr wrap="none" rtlCol="0">
                <a:spAutoFit/>
              </a:bodyPr>
              <a:lstStyle/>
              <a:p>
                <a:r>
                  <a:rPr lang="en-US" b="0" dirty="0"/>
                  <a:t>Codeword </a:t>
                </a:r>
                <a14:m>
                  <m:oMath xmlns:m="http://schemas.openxmlformats.org/officeDocument/2006/math">
                    <m:r>
                      <a:rPr lang="en-US" b="0" i="1" dirty="0" smtClean="0">
                        <a:latin typeface="Cambria Math" panose="02040503050406030204" pitchFamily="18" charset="0"/>
                      </a:rPr>
                      <m:t>𝑋</m:t>
                    </m:r>
                  </m:oMath>
                </a14:m>
                <a:endParaRPr lang="en-US" dirty="0"/>
              </a:p>
            </p:txBody>
          </p:sp>
        </mc:Choice>
        <mc:Fallback xmlns="">
          <p:sp>
            <p:nvSpPr>
              <p:cNvPr id="5" name="TextBox 4">
                <a:extLst>
                  <a:ext uri="{FF2B5EF4-FFF2-40B4-BE49-F238E27FC236}">
                    <a16:creationId xmlns:a16="http://schemas.microsoft.com/office/drawing/2014/main" id="{C5D74E87-478B-E11A-4741-4F96291C320D}"/>
                  </a:ext>
                </a:extLst>
              </p:cNvPr>
              <p:cNvSpPr txBox="1">
                <a:spLocks noRot="1" noChangeAspect="1" noMove="1" noResize="1" noEditPoints="1" noAdjustHandles="1" noChangeArrowheads="1" noChangeShapeType="1" noTextEdit="1"/>
              </p:cNvSpPr>
              <p:nvPr/>
            </p:nvSpPr>
            <p:spPr>
              <a:xfrm>
                <a:off x="838200" y="1732698"/>
                <a:ext cx="1357295" cy="369332"/>
              </a:xfrm>
              <a:prstGeom prst="rect">
                <a:avLst/>
              </a:prstGeom>
              <a:blipFill>
                <a:blip r:embed="rId2"/>
                <a:stretch>
                  <a:fillRect l="-4673" t="-6667" b="-26667"/>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B4025DE1-48D7-8BDB-A127-6184F4D30F9D}"/>
              </a:ext>
            </a:extLst>
          </p:cNvPr>
          <p:cNvCxnSpPr/>
          <p:nvPr/>
        </p:nvCxnSpPr>
        <p:spPr>
          <a:xfrm>
            <a:off x="2307013" y="2102030"/>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B7AF080-AF33-AE21-6B86-C2608F95E70F}"/>
              </a:ext>
            </a:extLst>
          </p:cNvPr>
          <p:cNvCxnSpPr/>
          <p:nvPr/>
        </p:nvCxnSpPr>
        <p:spPr>
          <a:xfrm>
            <a:off x="2903166" y="2102030"/>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064F24F-86E4-3D46-D40E-020B5B6A3E8C}"/>
              </a:ext>
            </a:extLst>
          </p:cNvPr>
          <p:cNvCxnSpPr/>
          <p:nvPr/>
        </p:nvCxnSpPr>
        <p:spPr>
          <a:xfrm>
            <a:off x="4126848" y="2102030"/>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32460DB-7F28-ABD2-6A75-F1F5FBF0C9DE}"/>
              </a:ext>
            </a:extLst>
          </p:cNvPr>
          <p:cNvCxnSpPr/>
          <p:nvPr/>
        </p:nvCxnSpPr>
        <p:spPr>
          <a:xfrm>
            <a:off x="6537653" y="2102030"/>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16A684D-1FE4-AF72-9686-B5E3DF8FA195}"/>
              </a:ext>
            </a:extLst>
          </p:cNvPr>
          <p:cNvCxnSpPr/>
          <p:nvPr/>
        </p:nvCxnSpPr>
        <p:spPr>
          <a:xfrm>
            <a:off x="10151130" y="2102030"/>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42B9BEE-9350-0CF2-BC5F-D35EB9135714}"/>
              </a:ext>
            </a:extLst>
          </p:cNvPr>
          <p:cNvCxnSpPr/>
          <p:nvPr/>
        </p:nvCxnSpPr>
        <p:spPr>
          <a:xfrm>
            <a:off x="2307013" y="2312894"/>
            <a:ext cx="596153"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65E7939-59E9-8814-13CF-509D29EDF15C}"/>
              </a:ext>
            </a:extLst>
          </p:cNvPr>
          <p:cNvCxnSpPr>
            <a:cxnSpLocks/>
          </p:cNvCxnSpPr>
          <p:nvPr/>
        </p:nvCxnSpPr>
        <p:spPr>
          <a:xfrm flipV="1">
            <a:off x="2903166" y="2312894"/>
            <a:ext cx="1223682" cy="448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23E520A-0A6C-284F-A432-6C213F90DC83}"/>
              </a:ext>
            </a:extLst>
          </p:cNvPr>
          <p:cNvCxnSpPr>
            <a:cxnSpLocks/>
          </p:cNvCxnSpPr>
          <p:nvPr/>
        </p:nvCxnSpPr>
        <p:spPr>
          <a:xfrm>
            <a:off x="4126848" y="2312894"/>
            <a:ext cx="2410805"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DCB1DC2-90D5-EB6B-9CA6-7E22D7EED56F}"/>
              </a:ext>
            </a:extLst>
          </p:cNvPr>
          <p:cNvCxnSpPr>
            <a:cxnSpLocks/>
          </p:cNvCxnSpPr>
          <p:nvPr/>
        </p:nvCxnSpPr>
        <p:spPr>
          <a:xfrm>
            <a:off x="6537653" y="2312894"/>
            <a:ext cx="3613477"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70C6696-41EA-B098-1695-F5C1F4B9E0AE}"/>
              </a:ext>
            </a:extLst>
          </p:cNvPr>
          <p:cNvSpPr txBox="1"/>
          <p:nvPr/>
        </p:nvSpPr>
        <p:spPr>
          <a:xfrm>
            <a:off x="1136775" y="2568388"/>
            <a:ext cx="760144" cy="369332"/>
          </a:xfrm>
          <a:prstGeom prst="rect">
            <a:avLst/>
          </a:prstGeom>
          <a:noFill/>
        </p:spPr>
        <p:txBody>
          <a:bodyPr wrap="none" rtlCol="0">
            <a:spAutoFit/>
          </a:bodyPr>
          <a:lstStyle/>
          <a:p>
            <a:r>
              <a:rPr lang="en-US" dirty="0"/>
              <a:t>Buffer</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473237-92E1-4779-8628-90B8ADEB3F79}"/>
                  </a:ext>
                </a:extLst>
              </p:cNvPr>
              <p:cNvSpPr txBox="1"/>
              <p:nvPr/>
            </p:nvSpPr>
            <p:spPr>
              <a:xfrm>
                <a:off x="2361561" y="2566184"/>
                <a:ext cx="487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0</m:t>
                          </m:r>
                        </m:sub>
                      </m:sSub>
                    </m:oMath>
                  </m:oMathPara>
                </a14:m>
                <a:endParaRPr lang="en-US" dirty="0"/>
              </a:p>
            </p:txBody>
          </p:sp>
        </mc:Choice>
        <mc:Fallback xmlns="">
          <p:sp>
            <p:nvSpPr>
              <p:cNvPr id="25" name="TextBox 24">
                <a:extLst>
                  <a:ext uri="{FF2B5EF4-FFF2-40B4-BE49-F238E27FC236}">
                    <a16:creationId xmlns:a16="http://schemas.microsoft.com/office/drawing/2014/main" id="{89473237-92E1-4779-8628-90B8ADEB3F79}"/>
                  </a:ext>
                </a:extLst>
              </p:cNvPr>
              <p:cNvSpPr txBox="1">
                <a:spLocks noRot="1" noChangeAspect="1" noMove="1" noResize="1" noEditPoints="1" noAdjustHandles="1" noChangeArrowheads="1" noChangeShapeType="1" noTextEdit="1"/>
              </p:cNvSpPr>
              <p:nvPr/>
            </p:nvSpPr>
            <p:spPr>
              <a:xfrm>
                <a:off x="2361561" y="2566184"/>
                <a:ext cx="48705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B12E9C-3910-A4CD-E077-F794432AD3D5}"/>
                  </a:ext>
                </a:extLst>
              </p:cNvPr>
              <p:cNvSpPr txBox="1"/>
              <p:nvPr/>
            </p:nvSpPr>
            <p:spPr>
              <a:xfrm>
                <a:off x="3271479" y="2566184"/>
                <a:ext cx="487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oMath>
                  </m:oMathPara>
                </a14:m>
                <a:endParaRPr lang="en-US" dirty="0"/>
              </a:p>
            </p:txBody>
          </p:sp>
        </mc:Choice>
        <mc:Fallback xmlns="">
          <p:sp>
            <p:nvSpPr>
              <p:cNvPr id="26" name="TextBox 25">
                <a:extLst>
                  <a:ext uri="{FF2B5EF4-FFF2-40B4-BE49-F238E27FC236}">
                    <a16:creationId xmlns:a16="http://schemas.microsoft.com/office/drawing/2014/main" id="{CDB12E9C-3910-A4CD-E077-F794432AD3D5}"/>
                  </a:ext>
                </a:extLst>
              </p:cNvPr>
              <p:cNvSpPr txBox="1">
                <a:spLocks noRot="1" noChangeAspect="1" noMove="1" noResize="1" noEditPoints="1" noAdjustHandles="1" noChangeArrowheads="1" noChangeShapeType="1" noTextEdit="1"/>
              </p:cNvSpPr>
              <p:nvPr/>
            </p:nvSpPr>
            <p:spPr>
              <a:xfrm>
                <a:off x="3271479" y="2566184"/>
                <a:ext cx="48705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A84ECA0-3FF7-FBAB-245B-AE0DFE361CC1}"/>
                  </a:ext>
                </a:extLst>
              </p:cNvPr>
              <p:cNvSpPr txBox="1"/>
              <p:nvPr/>
            </p:nvSpPr>
            <p:spPr>
              <a:xfrm>
                <a:off x="5088722" y="2549144"/>
                <a:ext cx="487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oMath>
                  </m:oMathPara>
                </a14:m>
                <a:endParaRPr lang="en-US" dirty="0"/>
              </a:p>
            </p:txBody>
          </p:sp>
        </mc:Choice>
        <mc:Fallback xmlns="">
          <p:sp>
            <p:nvSpPr>
              <p:cNvPr id="27" name="TextBox 26">
                <a:extLst>
                  <a:ext uri="{FF2B5EF4-FFF2-40B4-BE49-F238E27FC236}">
                    <a16:creationId xmlns:a16="http://schemas.microsoft.com/office/drawing/2014/main" id="{FA84ECA0-3FF7-FBAB-245B-AE0DFE361CC1}"/>
                  </a:ext>
                </a:extLst>
              </p:cNvPr>
              <p:cNvSpPr txBox="1">
                <a:spLocks noRot="1" noChangeAspect="1" noMove="1" noResize="1" noEditPoints="1" noAdjustHandles="1" noChangeArrowheads="1" noChangeShapeType="1" noTextEdit="1"/>
              </p:cNvSpPr>
              <p:nvPr/>
            </p:nvSpPr>
            <p:spPr>
              <a:xfrm>
                <a:off x="5088722" y="2549144"/>
                <a:ext cx="48705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4F856D8-6E2C-FD17-946F-B3948D1E0D5C}"/>
                  </a:ext>
                </a:extLst>
              </p:cNvPr>
              <p:cNvSpPr txBox="1"/>
              <p:nvPr/>
            </p:nvSpPr>
            <p:spPr>
              <a:xfrm>
                <a:off x="8100863" y="2553202"/>
                <a:ext cx="4870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3</m:t>
                          </m:r>
                        </m:sub>
                      </m:sSub>
                    </m:oMath>
                  </m:oMathPara>
                </a14:m>
                <a:endParaRPr lang="en-US" dirty="0"/>
              </a:p>
            </p:txBody>
          </p:sp>
        </mc:Choice>
        <mc:Fallback xmlns="">
          <p:sp>
            <p:nvSpPr>
              <p:cNvPr id="29" name="TextBox 28">
                <a:extLst>
                  <a:ext uri="{FF2B5EF4-FFF2-40B4-BE49-F238E27FC236}">
                    <a16:creationId xmlns:a16="http://schemas.microsoft.com/office/drawing/2014/main" id="{04F856D8-6E2C-FD17-946F-B3948D1E0D5C}"/>
                  </a:ext>
                </a:extLst>
              </p:cNvPr>
              <p:cNvSpPr txBox="1">
                <a:spLocks noRot="1" noChangeAspect="1" noMove="1" noResize="1" noEditPoints="1" noAdjustHandles="1" noChangeArrowheads="1" noChangeShapeType="1" noTextEdit="1"/>
              </p:cNvSpPr>
              <p:nvPr/>
            </p:nvSpPr>
            <p:spPr>
              <a:xfrm>
                <a:off x="8100863" y="2553202"/>
                <a:ext cx="487056" cy="369332"/>
              </a:xfrm>
              <a:prstGeom prst="rect">
                <a:avLst/>
              </a:prstGeom>
              <a:blipFill>
                <a:blip r:embed="rId6"/>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B9B227ED-95E5-F76A-BB63-DB8F06B98B04}"/>
              </a:ext>
            </a:extLst>
          </p:cNvPr>
          <p:cNvSpPr txBox="1"/>
          <p:nvPr/>
        </p:nvSpPr>
        <p:spPr>
          <a:xfrm>
            <a:off x="10586827" y="2072932"/>
            <a:ext cx="468398" cy="584775"/>
          </a:xfrm>
          <a:prstGeom prst="rect">
            <a:avLst/>
          </a:prstGeom>
          <a:noFill/>
        </p:spPr>
        <p:txBody>
          <a:bodyPr wrap="none" rtlCol="0">
            <a:spAutoFit/>
          </a:bodyPr>
          <a:lstStyle/>
          <a:p>
            <a:r>
              <a:rPr lang="en-US" sz="3200" dirty="0"/>
              <a:t>…</a:t>
            </a:r>
          </a:p>
        </p:txBody>
      </p:sp>
      <p:graphicFrame>
        <p:nvGraphicFramePr>
          <p:cNvPr id="32" name="Table 8">
            <a:extLst>
              <a:ext uri="{FF2B5EF4-FFF2-40B4-BE49-F238E27FC236}">
                <a16:creationId xmlns:a16="http://schemas.microsoft.com/office/drawing/2014/main" id="{47D33424-33E3-23D1-5479-46E715661DE2}"/>
              </a:ext>
            </a:extLst>
          </p:cNvPr>
          <p:cNvGraphicFramePr>
            <a:graphicFrameLocks noGrp="1"/>
          </p:cNvGraphicFramePr>
          <p:nvPr>
            <p:extLst>
              <p:ext uri="{D42A27DB-BD31-4B8C-83A1-F6EECF244321}">
                <p14:modId xmlns:p14="http://schemas.microsoft.com/office/powerpoint/2010/main" val="1340269402"/>
              </p:ext>
            </p:extLst>
          </p:nvPr>
        </p:nvGraphicFramePr>
        <p:xfrm>
          <a:off x="2307013" y="3209268"/>
          <a:ext cx="9046785" cy="439464"/>
        </p:xfrm>
        <a:graphic>
          <a:graphicData uri="http://schemas.openxmlformats.org/drawingml/2006/table">
            <a:tbl>
              <a:tblPr firstRow="1" bandRow="1">
                <a:tableStyleId>{5940675A-B579-460E-94D1-54222C63F5DA}</a:tableStyleId>
              </a:tblPr>
              <a:tblGrid>
                <a:gridCol w="603119">
                  <a:extLst>
                    <a:ext uri="{9D8B030D-6E8A-4147-A177-3AD203B41FA5}">
                      <a16:colId xmlns:a16="http://schemas.microsoft.com/office/drawing/2014/main" val="4018328340"/>
                    </a:ext>
                  </a:extLst>
                </a:gridCol>
                <a:gridCol w="603119">
                  <a:extLst>
                    <a:ext uri="{9D8B030D-6E8A-4147-A177-3AD203B41FA5}">
                      <a16:colId xmlns:a16="http://schemas.microsoft.com/office/drawing/2014/main" val="2881341600"/>
                    </a:ext>
                  </a:extLst>
                </a:gridCol>
                <a:gridCol w="603119">
                  <a:extLst>
                    <a:ext uri="{9D8B030D-6E8A-4147-A177-3AD203B41FA5}">
                      <a16:colId xmlns:a16="http://schemas.microsoft.com/office/drawing/2014/main" val="2938819632"/>
                    </a:ext>
                  </a:extLst>
                </a:gridCol>
                <a:gridCol w="603119">
                  <a:extLst>
                    <a:ext uri="{9D8B030D-6E8A-4147-A177-3AD203B41FA5}">
                      <a16:colId xmlns:a16="http://schemas.microsoft.com/office/drawing/2014/main" val="4194294934"/>
                    </a:ext>
                  </a:extLst>
                </a:gridCol>
                <a:gridCol w="603119">
                  <a:extLst>
                    <a:ext uri="{9D8B030D-6E8A-4147-A177-3AD203B41FA5}">
                      <a16:colId xmlns:a16="http://schemas.microsoft.com/office/drawing/2014/main" val="3909217177"/>
                    </a:ext>
                  </a:extLst>
                </a:gridCol>
                <a:gridCol w="603119">
                  <a:extLst>
                    <a:ext uri="{9D8B030D-6E8A-4147-A177-3AD203B41FA5}">
                      <a16:colId xmlns:a16="http://schemas.microsoft.com/office/drawing/2014/main" val="219484760"/>
                    </a:ext>
                  </a:extLst>
                </a:gridCol>
                <a:gridCol w="603119">
                  <a:extLst>
                    <a:ext uri="{9D8B030D-6E8A-4147-A177-3AD203B41FA5}">
                      <a16:colId xmlns:a16="http://schemas.microsoft.com/office/drawing/2014/main" val="3782003795"/>
                    </a:ext>
                  </a:extLst>
                </a:gridCol>
                <a:gridCol w="603119">
                  <a:extLst>
                    <a:ext uri="{9D8B030D-6E8A-4147-A177-3AD203B41FA5}">
                      <a16:colId xmlns:a16="http://schemas.microsoft.com/office/drawing/2014/main" val="65456216"/>
                    </a:ext>
                  </a:extLst>
                </a:gridCol>
                <a:gridCol w="603119">
                  <a:extLst>
                    <a:ext uri="{9D8B030D-6E8A-4147-A177-3AD203B41FA5}">
                      <a16:colId xmlns:a16="http://schemas.microsoft.com/office/drawing/2014/main" val="3902125232"/>
                    </a:ext>
                  </a:extLst>
                </a:gridCol>
                <a:gridCol w="603119">
                  <a:extLst>
                    <a:ext uri="{9D8B030D-6E8A-4147-A177-3AD203B41FA5}">
                      <a16:colId xmlns:a16="http://schemas.microsoft.com/office/drawing/2014/main" val="3923616971"/>
                    </a:ext>
                  </a:extLst>
                </a:gridCol>
                <a:gridCol w="603119">
                  <a:extLst>
                    <a:ext uri="{9D8B030D-6E8A-4147-A177-3AD203B41FA5}">
                      <a16:colId xmlns:a16="http://schemas.microsoft.com/office/drawing/2014/main" val="276147149"/>
                    </a:ext>
                  </a:extLst>
                </a:gridCol>
                <a:gridCol w="603119">
                  <a:extLst>
                    <a:ext uri="{9D8B030D-6E8A-4147-A177-3AD203B41FA5}">
                      <a16:colId xmlns:a16="http://schemas.microsoft.com/office/drawing/2014/main" val="2452585352"/>
                    </a:ext>
                  </a:extLst>
                </a:gridCol>
                <a:gridCol w="603119">
                  <a:extLst>
                    <a:ext uri="{9D8B030D-6E8A-4147-A177-3AD203B41FA5}">
                      <a16:colId xmlns:a16="http://schemas.microsoft.com/office/drawing/2014/main" val="581724994"/>
                    </a:ext>
                  </a:extLst>
                </a:gridCol>
                <a:gridCol w="603119">
                  <a:extLst>
                    <a:ext uri="{9D8B030D-6E8A-4147-A177-3AD203B41FA5}">
                      <a16:colId xmlns:a16="http://schemas.microsoft.com/office/drawing/2014/main" val="136853076"/>
                    </a:ext>
                  </a:extLst>
                </a:gridCol>
                <a:gridCol w="603119">
                  <a:extLst>
                    <a:ext uri="{9D8B030D-6E8A-4147-A177-3AD203B41FA5}">
                      <a16:colId xmlns:a16="http://schemas.microsoft.com/office/drawing/2014/main" val="1104093731"/>
                    </a:ext>
                  </a:extLst>
                </a:gridCol>
              </a:tblGrid>
              <a:tr h="439464">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444D5DE-F3AF-3F04-A38F-6509585A7E76}"/>
                  </a:ext>
                </a:extLst>
              </p:cNvPr>
              <p:cNvSpPr txBox="1"/>
              <p:nvPr/>
            </p:nvSpPr>
            <p:spPr>
              <a:xfrm>
                <a:off x="838200" y="3277892"/>
                <a:ext cx="1410964" cy="369332"/>
              </a:xfrm>
              <a:prstGeom prst="rect">
                <a:avLst/>
              </a:prstGeom>
              <a:noFill/>
            </p:spPr>
            <p:txBody>
              <a:bodyPr wrap="none" rtlCol="0">
                <a:spAutoFit/>
              </a:bodyPr>
              <a:lstStyle/>
              <a:p>
                <a:r>
                  <a:rPr lang="en-US" b="0" dirty="0"/>
                  <a:t>Codeword </a:t>
                </a:r>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oMath>
                </a14:m>
                <a:endParaRPr lang="en-US" dirty="0"/>
              </a:p>
            </p:txBody>
          </p:sp>
        </mc:Choice>
        <mc:Fallback xmlns="">
          <p:sp>
            <p:nvSpPr>
              <p:cNvPr id="33" name="TextBox 32">
                <a:extLst>
                  <a:ext uri="{FF2B5EF4-FFF2-40B4-BE49-F238E27FC236}">
                    <a16:creationId xmlns:a16="http://schemas.microsoft.com/office/drawing/2014/main" id="{4444D5DE-F3AF-3F04-A38F-6509585A7E76}"/>
                  </a:ext>
                </a:extLst>
              </p:cNvPr>
              <p:cNvSpPr txBox="1">
                <a:spLocks noRot="1" noChangeAspect="1" noMove="1" noResize="1" noEditPoints="1" noAdjustHandles="1" noChangeArrowheads="1" noChangeShapeType="1" noTextEdit="1"/>
              </p:cNvSpPr>
              <p:nvPr/>
            </p:nvSpPr>
            <p:spPr>
              <a:xfrm>
                <a:off x="838200" y="3277892"/>
                <a:ext cx="1410964" cy="369332"/>
              </a:xfrm>
              <a:prstGeom prst="rect">
                <a:avLst/>
              </a:prstGeom>
              <a:blipFill>
                <a:blip r:embed="rId7"/>
                <a:stretch>
                  <a:fillRect l="-4464" t="-10000" b="-2333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D320DB5-C780-C92F-6731-35CB089CF457}"/>
              </a:ext>
            </a:extLst>
          </p:cNvPr>
          <p:cNvCxnSpPr/>
          <p:nvPr/>
        </p:nvCxnSpPr>
        <p:spPr>
          <a:xfrm>
            <a:off x="2307013" y="3647224"/>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5F24887-C5B7-44D2-0E02-77C302F7A206}"/>
              </a:ext>
            </a:extLst>
          </p:cNvPr>
          <p:cNvCxnSpPr/>
          <p:nvPr/>
        </p:nvCxnSpPr>
        <p:spPr>
          <a:xfrm>
            <a:off x="2903166" y="3647224"/>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CC35134-9835-4C8A-578E-E21695F811C7}"/>
              </a:ext>
            </a:extLst>
          </p:cNvPr>
          <p:cNvCxnSpPr/>
          <p:nvPr/>
        </p:nvCxnSpPr>
        <p:spPr>
          <a:xfrm>
            <a:off x="4126848" y="3647224"/>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27ABC94-6673-CA7E-7788-00AF5C6FE456}"/>
              </a:ext>
            </a:extLst>
          </p:cNvPr>
          <p:cNvCxnSpPr/>
          <p:nvPr/>
        </p:nvCxnSpPr>
        <p:spPr>
          <a:xfrm>
            <a:off x="6537653" y="3647224"/>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3587508D-02EA-D0C5-3269-1802EE3860CA}"/>
              </a:ext>
            </a:extLst>
          </p:cNvPr>
          <p:cNvCxnSpPr/>
          <p:nvPr/>
        </p:nvCxnSpPr>
        <p:spPr>
          <a:xfrm>
            <a:off x="10151130" y="3647224"/>
            <a:ext cx="0" cy="439464"/>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68FF4A75-CA1B-6D3C-2C73-A74288C8E4F0}"/>
              </a:ext>
            </a:extLst>
          </p:cNvPr>
          <p:cNvCxnSpPr/>
          <p:nvPr/>
        </p:nvCxnSpPr>
        <p:spPr>
          <a:xfrm>
            <a:off x="2307013" y="3858088"/>
            <a:ext cx="596153"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0C5D8F3-537D-A9D4-2AE8-023E9D37483F}"/>
              </a:ext>
            </a:extLst>
          </p:cNvPr>
          <p:cNvCxnSpPr>
            <a:cxnSpLocks/>
          </p:cNvCxnSpPr>
          <p:nvPr/>
        </p:nvCxnSpPr>
        <p:spPr>
          <a:xfrm flipV="1">
            <a:off x="2903166" y="3858088"/>
            <a:ext cx="1223682" cy="448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3576AFCE-60A1-0ACF-383D-CCB6C843DB33}"/>
              </a:ext>
            </a:extLst>
          </p:cNvPr>
          <p:cNvCxnSpPr>
            <a:cxnSpLocks/>
          </p:cNvCxnSpPr>
          <p:nvPr/>
        </p:nvCxnSpPr>
        <p:spPr>
          <a:xfrm>
            <a:off x="4126848" y="3858088"/>
            <a:ext cx="2410805"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249E2EED-26EC-9069-9EBC-BB95225B1F79}"/>
              </a:ext>
            </a:extLst>
          </p:cNvPr>
          <p:cNvCxnSpPr>
            <a:cxnSpLocks/>
          </p:cNvCxnSpPr>
          <p:nvPr/>
        </p:nvCxnSpPr>
        <p:spPr>
          <a:xfrm>
            <a:off x="6537653" y="3858088"/>
            <a:ext cx="3613477"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E6423E12-BB6A-0AF6-56CE-BBD11D771E48}"/>
              </a:ext>
            </a:extLst>
          </p:cNvPr>
          <p:cNvSpPr txBox="1"/>
          <p:nvPr/>
        </p:nvSpPr>
        <p:spPr>
          <a:xfrm>
            <a:off x="1136775" y="4113582"/>
            <a:ext cx="760144" cy="369332"/>
          </a:xfrm>
          <a:prstGeom prst="rect">
            <a:avLst/>
          </a:prstGeom>
          <a:noFill/>
        </p:spPr>
        <p:txBody>
          <a:bodyPr wrap="none" rtlCol="0">
            <a:spAutoFit/>
          </a:bodyPr>
          <a:lstStyle/>
          <a:p>
            <a:r>
              <a:rPr lang="en-US" dirty="0"/>
              <a:t>Buffer</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4B85B67-DB4E-85FB-482A-3FAD568D2A90}"/>
                  </a:ext>
                </a:extLst>
              </p:cNvPr>
              <p:cNvSpPr txBox="1"/>
              <p:nvPr/>
            </p:nvSpPr>
            <p:spPr>
              <a:xfrm>
                <a:off x="2361561" y="4111378"/>
                <a:ext cx="5564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m:t>
                          </m:r>
                        </m:e>
                        <m:sub>
                          <m:r>
                            <a:rPr lang="en-US" b="0" i="1" smtClean="0">
                              <a:latin typeface="Cambria Math" panose="02040503050406030204" pitchFamily="18" charset="0"/>
                            </a:rPr>
                            <m:t>0</m:t>
                          </m:r>
                        </m:sub>
                      </m:sSub>
                    </m:oMath>
                  </m:oMathPara>
                </a14:m>
                <a:endParaRPr lang="en-US" dirty="0"/>
              </a:p>
            </p:txBody>
          </p:sp>
        </mc:Choice>
        <mc:Fallback xmlns="">
          <p:sp>
            <p:nvSpPr>
              <p:cNvPr id="44" name="TextBox 43">
                <a:extLst>
                  <a:ext uri="{FF2B5EF4-FFF2-40B4-BE49-F238E27FC236}">
                    <a16:creationId xmlns:a16="http://schemas.microsoft.com/office/drawing/2014/main" id="{04B85B67-DB4E-85FB-482A-3FAD568D2A90}"/>
                  </a:ext>
                </a:extLst>
              </p:cNvPr>
              <p:cNvSpPr txBox="1">
                <a:spLocks noRot="1" noChangeAspect="1" noMove="1" noResize="1" noEditPoints="1" noAdjustHandles="1" noChangeArrowheads="1" noChangeShapeType="1" noTextEdit="1"/>
              </p:cNvSpPr>
              <p:nvPr/>
            </p:nvSpPr>
            <p:spPr>
              <a:xfrm>
                <a:off x="2361561" y="4111378"/>
                <a:ext cx="55649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D463444-7A81-3084-BA7C-64D7663F4EC2}"/>
                  </a:ext>
                </a:extLst>
              </p:cNvPr>
              <p:cNvSpPr txBox="1"/>
              <p:nvPr/>
            </p:nvSpPr>
            <p:spPr>
              <a:xfrm>
                <a:off x="3271479" y="4111378"/>
                <a:ext cx="5511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m:t>
                          </m:r>
                        </m:e>
                        <m:sub>
                          <m:r>
                            <a:rPr lang="en-US" b="0" i="1" smtClean="0">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AD463444-7A81-3084-BA7C-64D7663F4EC2}"/>
                  </a:ext>
                </a:extLst>
              </p:cNvPr>
              <p:cNvSpPr txBox="1">
                <a:spLocks noRot="1" noChangeAspect="1" noMove="1" noResize="1" noEditPoints="1" noAdjustHandles="1" noChangeArrowheads="1" noChangeShapeType="1" noTextEdit="1"/>
              </p:cNvSpPr>
              <p:nvPr/>
            </p:nvSpPr>
            <p:spPr>
              <a:xfrm>
                <a:off x="3271479" y="4111378"/>
                <a:ext cx="55117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2A572D0-B7AD-7B41-51DE-CF9B5467AE69}"/>
                  </a:ext>
                </a:extLst>
              </p:cNvPr>
              <p:cNvSpPr txBox="1"/>
              <p:nvPr/>
            </p:nvSpPr>
            <p:spPr>
              <a:xfrm>
                <a:off x="5088722" y="4094338"/>
                <a:ext cx="5564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m:t>
                          </m:r>
                        </m:e>
                        <m:sub>
                          <m:r>
                            <a:rPr lang="en-US" b="0" i="1" smtClean="0">
                              <a:latin typeface="Cambria Math" panose="02040503050406030204" pitchFamily="18" charset="0"/>
                            </a:rPr>
                            <m:t>2</m:t>
                          </m:r>
                        </m:sub>
                      </m:sSub>
                    </m:oMath>
                  </m:oMathPara>
                </a14:m>
                <a:endParaRPr lang="en-US" dirty="0"/>
              </a:p>
            </p:txBody>
          </p:sp>
        </mc:Choice>
        <mc:Fallback xmlns="">
          <p:sp>
            <p:nvSpPr>
              <p:cNvPr id="46" name="TextBox 45">
                <a:extLst>
                  <a:ext uri="{FF2B5EF4-FFF2-40B4-BE49-F238E27FC236}">
                    <a16:creationId xmlns:a16="http://schemas.microsoft.com/office/drawing/2014/main" id="{C2A572D0-B7AD-7B41-51DE-CF9B5467AE69}"/>
                  </a:ext>
                </a:extLst>
              </p:cNvPr>
              <p:cNvSpPr txBox="1">
                <a:spLocks noRot="1" noChangeAspect="1" noMove="1" noResize="1" noEditPoints="1" noAdjustHandles="1" noChangeArrowheads="1" noChangeShapeType="1" noTextEdit="1"/>
              </p:cNvSpPr>
              <p:nvPr/>
            </p:nvSpPr>
            <p:spPr>
              <a:xfrm>
                <a:off x="5088722" y="4094338"/>
                <a:ext cx="55649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A45FB41-EB9E-EE1D-AD3A-076A8C95DF5B}"/>
                  </a:ext>
                </a:extLst>
              </p:cNvPr>
              <p:cNvSpPr txBox="1"/>
              <p:nvPr/>
            </p:nvSpPr>
            <p:spPr>
              <a:xfrm>
                <a:off x="8100863" y="4098396"/>
                <a:ext cx="5564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r>
                            <a:rPr lang="en-US" b="0" i="1" smtClean="0">
                              <a:latin typeface="Cambria Math" panose="02040503050406030204" pitchFamily="18" charset="0"/>
                            </a:rPr>
                            <m:t>′</m:t>
                          </m:r>
                        </m:e>
                        <m:sub>
                          <m:r>
                            <a:rPr lang="en-US" b="0" i="1" smtClean="0">
                              <a:latin typeface="Cambria Math" panose="02040503050406030204" pitchFamily="18" charset="0"/>
                            </a:rPr>
                            <m:t>3</m:t>
                          </m:r>
                        </m:sub>
                      </m:sSub>
                    </m:oMath>
                  </m:oMathPara>
                </a14:m>
                <a:endParaRPr lang="en-US" dirty="0"/>
              </a:p>
            </p:txBody>
          </p:sp>
        </mc:Choice>
        <mc:Fallback xmlns="">
          <p:sp>
            <p:nvSpPr>
              <p:cNvPr id="47" name="TextBox 46">
                <a:extLst>
                  <a:ext uri="{FF2B5EF4-FFF2-40B4-BE49-F238E27FC236}">
                    <a16:creationId xmlns:a16="http://schemas.microsoft.com/office/drawing/2014/main" id="{EA45FB41-EB9E-EE1D-AD3A-076A8C95DF5B}"/>
                  </a:ext>
                </a:extLst>
              </p:cNvPr>
              <p:cNvSpPr txBox="1">
                <a:spLocks noRot="1" noChangeAspect="1" noMove="1" noResize="1" noEditPoints="1" noAdjustHandles="1" noChangeArrowheads="1" noChangeShapeType="1" noTextEdit="1"/>
              </p:cNvSpPr>
              <p:nvPr/>
            </p:nvSpPr>
            <p:spPr>
              <a:xfrm>
                <a:off x="8100863" y="4098396"/>
                <a:ext cx="556499" cy="369332"/>
              </a:xfrm>
              <a:prstGeom prst="rect">
                <a:avLst/>
              </a:prstGeom>
              <a:blipFill>
                <a:blip r:embed="rId11"/>
                <a:stretch>
                  <a:fillRect/>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47AB2C25-A025-74FA-99AA-FCEFCE187476}"/>
              </a:ext>
            </a:extLst>
          </p:cNvPr>
          <p:cNvSpPr txBox="1"/>
          <p:nvPr/>
        </p:nvSpPr>
        <p:spPr>
          <a:xfrm>
            <a:off x="10586827" y="3618126"/>
            <a:ext cx="468398" cy="584775"/>
          </a:xfrm>
          <a:prstGeom prst="rect">
            <a:avLst/>
          </a:prstGeom>
          <a:noFill/>
        </p:spPr>
        <p:txBody>
          <a:bodyPr wrap="none" rtlCol="0">
            <a:spAutoFit/>
          </a:bodyPr>
          <a:lstStyle/>
          <a:p>
            <a:r>
              <a:rPr lang="en-US" sz="3200" dirty="0"/>
              <a:t>…</a:t>
            </a:r>
          </a:p>
        </p:txBody>
      </p:sp>
      <mc:AlternateContent xmlns:mc="http://schemas.openxmlformats.org/markup-compatibility/2006">
        <mc:Choice xmlns:a14="http://schemas.microsoft.com/office/drawing/2010/main" Requires="a14">
          <p:sp>
            <p:nvSpPr>
              <p:cNvPr id="49" name="Rounded Rectangle 48">
                <a:extLst>
                  <a:ext uri="{FF2B5EF4-FFF2-40B4-BE49-F238E27FC236}">
                    <a16:creationId xmlns:a16="http://schemas.microsoft.com/office/drawing/2014/main" id="{A80C58B7-ABE8-8EA3-85D2-2F7003F188FD}"/>
                  </a:ext>
                </a:extLst>
              </p:cNvPr>
              <p:cNvSpPr/>
              <p:nvPr/>
            </p:nvSpPr>
            <p:spPr>
              <a:xfrm>
                <a:off x="2669209" y="4921627"/>
                <a:ext cx="7736888" cy="711339"/>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𝐵𝐻</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𝛿</m:t>
                    </m:r>
                    <m:r>
                      <a:rPr lang="en-US" i="1">
                        <a:solidFill>
                          <a:schemeClr val="tx1"/>
                        </a:solidFill>
                        <a:latin typeface="Cambria Math" panose="02040503050406030204" pitchFamily="18" charset="0"/>
                        <a:ea typeface="Cambria Math" panose="02040503050406030204" pitchFamily="18" charset="0"/>
                      </a:rPr>
                      <m:t>𝑛</m:t>
                    </m:r>
                  </m:oMath>
                </a14:m>
                <a:r>
                  <a:rPr lang="en-US" dirty="0">
                    <a:solidFill>
                      <a:schemeClr val="tx1"/>
                    </a:solidFill>
                  </a:rPr>
                  <a:t> </a:t>
                </a:r>
                <a:r>
                  <a:rPr lang="en-US" dirty="0" err="1">
                    <a:solidFill>
                      <a:schemeClr val="tx1"/>
                    </a:solidFill>
                  </a:rPr>
                  <a:t>iff</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𝑖</m:t>
                    </m:r>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𝐻</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m:t>
                        </m:r>
                      </m:sub>
                    </m:sSub>
                    <m: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𝐵</m:t>
                            </m:r>
                          </m:e>
                          <m:sup>
                            <m:r>
                              <a:rPr lang="en-US" i="1">
                                <a:solidFill>
                                  <a:schemeClr val="tx1"/>
                                </a:solidFill>
                                <a:latin typeface="Cambria Math" panose="02040503050406030204" pitchFamily="18" charset="0"/>
                              </a:rPr>
                              <m:t>′</m:t>
                            </m:r>
                          </m:sup>
                        </m:sSup>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𝛿</m:t>
                    </m:r>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ea typeface="Cambria Math" panose="02040503050406030204" pitchFamily="18" charset="0"/>
                      </a:rPr>
                      <m:t>|</m:t>
                    </m:r>
                  </m:oMath>
                </a14:m>
                <a:endParaRPr lang="en-US" dirty="0">
                  <a:solidFill>
                    <a:schemeClr val="tx1"/>
                  </a:solidFill>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𝐵𝐻</m:t>
                        </m:r>
                      </m:sub>
                    </m:sSub>
                  </m:oMath>
                </a14:m>
                <a:r>
                  <a:rPr lang="en-US" dirty="0">
                    <a:solidFill>
                      <a:schemeClr val="tx1"/>
                    </a:solidFill>
                  </a:rPr>
                  <a:t>: Buffered hamming distance metric and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𝑤</m:t>
                        </m:r>
                      </m:e>
                      <m:sub>
                        <m:r>
                          <a:rPr lang="en-US" i="1">
                            <a:solidFill>
                              <a:schemeClr val="tx1"/>
                            </a:solidFill>
                            <a:latin typeface="Cambria Math" panose="02040503050406030204" pitchFamily="18" charset="0"/>
                          </a:rPr>
                          <m:t>𝐻</m:t>
                        </m:r>
                      </m:sub>
                    </m:sSub>
                  </m:oMath>
                </a14:m>
                <a:r>
                  <a:rPr lang="en-US" dirty="0">
                    <a:solidFill>
                      <a:schemeClr val="tx1"/>
                    </a:solidFill>
                  </a:rPr>
                  <a:t>: Hamming distance metric</a:t>
                </a:r>
              </a:p>
            </p:txBody>
          </p:sp>
        </mc:Choice>
        <mc:Fallback>
          <p:sp>
            <p:nvSpPr>
              <p:cNvPr id="49" name="Rounded Rectangle 48">
                <a:extLst>
                  <a:ext uri="{FF2B5EF4-FFF2-40B4-BE49-F238E27FC236}">
                    <a16:creationId xmlns:a16="http://schemas.microsoft.com/office/drawing/2014/main" id="{A80C58B7-ABE8-8EA3-85D2-2F7003F188FD}"/>
                  </a:ext>
                </a:extLst>
              </p:cNvPr>
              <p:cNvSpPr>
                <a:spLocks noRot="1" noChangeAspect="1" noMove="1" noResize="1" noEditPoints="1" noAdjustHandles="1" noChangeArrowheads="1" noChangeShapeType="1" noTextEdit="1"/>
              </p:cNvSpPr>
              <p:nvPr/>
            </p:nvSpPr>
            <p:spPr>
              <a:xfrm>
                <a:off x="2669209" y="4921627"/>
                <a:ext cx="7736888" cy="711339"/>
              </a:xfrm>
              <a:prstGeom prst="roundRect">
                <a:avLst/>
              </a:prstGeom>
              <a:blipFill>
                <a:blip r:embed="rId12"/>
                <a:stretch>
                  <a:fillRect b="-6780"/>
                </a:stretch>
              </a:blipFill>
            </p:spPr>
            <p:txBody>
              <a:bodyPr/>
              <a:lstStyle/>
              <a:p>
                <a:r>
                  <a:rPr lang="en-US">
                    <a:noFill/>
                  </a:rPr>
                  <a:t> </a:t>
                </a:r>
              </a:p>
            </p:txBody>
          </p:sp>
        </mc:Fallback>
      </mc:AlternateContent>
      <p:sp>
        <p:nvSpPr>
          <p:cNvPr id="15" name="Rounded Rectangular Callout 14">
            <a:extLst>
              <a:ext uri="{FF2B5EF4-FFF2-40B4-BE49-F238E27FC236}">
                <a16:creationId xmlns:a16="http://schemas.microsoft.com/office/drawing/2014/main" id="{2C3DCFF0-D73A-EA70-969A-FF12583243FC}"/>
              </a:ext>
            </a:extLst>
          </p:cNvPr>
          <p:cNvSpPr/>
          <p:nvPr/>
        </p:nvSpPr>
        <p:spPr>
          <a:xfrm>
            <a:off x="947737" y="246636"/>
            <a:ext cx="3801759" cy="41589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Relaxed notion of robustness</a:t>
            </a:r>
          </a:p>
        </p:txBody>
      </p:sp>
    </p:spTree>
    <p:extLst>
      <p:ext uri="{BB962C8B-B14F-4D97-AF65-F5344CB8AC3E}">
        <p14:creationId xmlns:p14="http://schemas.microsoft.com/office/powerpoint/2010/main" val="30760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3" grpId="0"/>
      <p:bldP spid="43" grpId="0"/>
      <p:bldP spid="44" grpId="0"/>
      <p:bldP spid="45" grpId="0"/>
      <p:bldP spid="46" grpId="0"/>
      <p:bldP spid="47" grpId="0"/>
      <p:bldP spid="48" grpId="0"/>
      <p:bldP spid="49" grpId="0"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E942-7455-0AA4-726C-E6C036ED4908}"/>
              </a:ext>
            </a:extLst>
          </p:cNvPr>
          <p:cNvSpPr>
            <a:spLocks noGrp="1"/>
          </p:cNvSpPr>
          <p:nvPr>
            <p:ph type="title"/>
          </p:nvPr>
        </p:nvSpPr>
        <p:spPr/>
        <p:txBody>
          <a:bodyPr/>
          <a:lstStyle/>
          <a:p>
            <a:pPr algn="ctr"/>
            <a:r>
              <a:rPr lang="en-US" dirty="0"/>
              <a:t>LUPC Construction</a:t>
            </a:r>
          </a:p>
        </p:txBody>
      </p:sp>
      <p:graphicFrame>
        <p:nvGraphicFramePr>
          <p:cNvPr id="5" name="Table 8">
            <a:extLst>
              <a:ext uri="{FF2B5EF4-FFF2-40B4-BE49-F238E27FC236}">
                <a16:creationId xmlns:a16="http://schemas.microsoft.com/office/drawing/2014/main" id="{72A808F4-4898-5B2C-CE7A-A764A40ED122}"/>
              </a:ext>
            </a:extLst>
          </p:cNvPr>
          <p:cNvGraphicFramePr>
            <a:graphicFrameLocks noGrp="1"/>
          </p:cNvGraphicFramePr>
          <p:nvPr>
            <p:extLst>
              <p:ext uri="{D42A27DB-BD31-4B8C-83A1-F6EECF244321}">
                <p14:modId xmlns:p14="http://schemas.microsoft.com/office/powerpoint/2010/main" val="2950249442"/>
              </p:ext>
            </p:extLst>
          </p:nvPr>
        </p:nvGraphicFramePr>
        <p:xfrm>
          <a:off x="2925578" y="5030869"/>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6" name="Table 5">
            <a:extLst>
              <a:ext uri="{FF2B5EF4-FFF2-40B4-BE49-F238E27FC236}">
                <a16:creationId xmlns:a16="http://schemas.microsoft.com/office/drawing/2014/main" id="{73D4F033-AC7E-472D-D314-6B6C6DC0D648}"/>
              </a:ext>
            </a:extLst>
          </p:cNvPr>
          <p:cNvGraphicFramePr>
            <a:graphicFrameLocks noGrp="1"/>
          </p:cNvGraphicFramePr>
          <p:nvPr>
            <p:extLst>
              <p:ext uri="{D42A27DB-BD31-4B8C-83A1-F6EECF244321}">
                <p14:modId xmlns:p14="http://schemas.microsoft.com/office/powerpoint/2010/main" val="1222785812"/>
              </p:ext>
            </p:extLst>
          </p:nvPr>
        </p:nvGraphicFramePr>
        <p:xfrm>
          <a:off x="4694013" y="3775915"/>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93711928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63AEE1B-CB09-D19C-F8E2-CFD1A4EA6826}"/>
                  </a:ext>
                </a:extLst>
              </p:cNvPr>
              <p:cNvSpPr txBox="1"/>
              <p:nvPr/>
            </p:nvSpPr>
            <p:spPr>
              <a:xfrm>
                <a:off x="4320904" y="3775915"/>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7" name="TextBox 6">
                <a:extLst>
                  <a:ext uri="{FF2B5EF4-FFF2-40B4-BE49-F238E27FC236}">
                    <a16:creationId xmlns:a16="http://schemas.microsoft.com/office/drawing/2014/main" id="{A63AEE1B-CB09-D19C-F8E2-CFD1A4EA6826}"/>
                  </a:ext>
                </a:extLst>
              </p:cNvPr>
              <p:cNvSpPr txBox="1">
                <a:spLocks noRot="1" noChangeAspect="1" noMove="1" noResize="1" noEditPoints="1" noAdjustHandles="1" noChangeArrowheads="1" noChangeShapeType="1" noTextEdit="1"/>
              </p:cNvSpPr>
              <p:nvPr/>
            </p:nvSpPr>
            <p:spPr>
              <a:xfrm>
                <a:off x="4320904" y="3775915"/>
                <a:ext cx="367986" cy="369332"/>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4489D17-78BD-0A81-9301-CB4597C5DA06}"/>
              </a:ext>
            </a:extLst>
          </p:cNvPr>
          <p:cNvCxnSpPr>
            <a:cxnSpLocks/>
          </p:cNvCxnSpPr>
          <p:nvPr/>
        </p:nvCxnSpPr>
        <p:spPr>
          <a:xfrm>
            <a:off x="6208888" y="4145247"/>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55338D-4401-E90A-4323-AE12EE6B9F4D}"/>
                  </a:ext>
                </a:extLst>
              </p:cNvPr>
              <p:cNvSpPr txBox="1"/>
              <p:nvPr/>
            </p:nvSpPr>
            <p:spPr>
              <a:xfrm>
                <a:off x="2533291" y="5022759"/>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9" name="TextBox 8">
                <a:extLst>
                  <a:ext uri="{FF2B5EF4-FFF2-40B4-BE49-F238E27FC236}">
                    <a16:creationId xmlns:a16="http://schemas.microsoft.com/office/drawing/2014/main" id="{BF55338D-4401-E90A-4323-AE12EE6B9F4D}"/>
                  </a:ext>
                </a:extLst>
              </p:cNvPr>
              <p:cNvSpPr txBox="1">
                <a:spLocks noRot="1" noChangeAspect="1" noMove="1" noResize="1" noEditPoints="1" noAdjustHandles="1" noChangeArrowheads="1" noChangeShapeType="1" noTextEdit="1"/>
              </p:cNvSpPr>
              <p:nvPr/>
            </p:nvSpPr>
            <p:spPr>
              <a:xfrm>
                <a:off x="2533291" y="5022759"/>
                <a:ext cx="392287" cy="369332"/>
              </a:xfrm>
              <a:prstGeom prst="rect">
                <a:avLst/>
              </a:prstGeom>
              <a:blipFill>
                <a:blip r:embed="rId3"/>
                <a:stretch>
                  <a:fillRect/>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AE11C268-5459-49C6-3A25-51C5A64F1113}"/>
              </a:ext>
            </a:extLst>
          </p:cNvPr>
          <p:cNvSpPr/>
          <p:nvPr/>
        </p:nvSpPr>
        <p:spPr>
          <a:xfrm rot="16200000">
            <a:off x="6097943" y="1595198"/>
            <a:ext cx="216765" cy="656149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8C8F51E-6FE6-7A78-2AAB-F87BB59A97A5}"/>
                  </a:ext>
                </a:extLst>
              </p:cNvPr>
              <p:cNvSpPr txBox="1"/>
              <p:nvPr/>
            </p:nvSpPr>
            <p:spPr>
              <a:xfrm>
                <a:off x="5903877" y="4547164"/>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𝑁</m:t>
                      </m:r>
                    </m:oMath>
                  </m:oMathPara>
                </a14:m>
                <a:endParaRPr lang="en-US" sz="1600" dirty="0"/>
              </a:p>
            </p:txBody>
          </p:sp>
        </mc:Choice>
        <mc:Fallback xmlns="">
          <p:sp>
            <p:nvSpPr>
              <p:cNvPr id="11" name="TextBox 10">
                <a:extLst>
                  <a:ext uri="{FF2B5EF4-FFF2-40B4-BE49-F238E27FC236}">
                    <a16:creationId xmlns:a16="http://schemas.microsoft.com/office/drawing/2014/main" id="{68C8F51E-6FE6-7A78-2AAB-F87BB59A97A5}"/>
                  </a:ext>
                </a:extLst>
              </p:cNvPr>
              <p:cNvSpPr txBox="1">
                <a:spLocks noRot="1" noChangeAspect="1" noMove="1" noResize="1" noEditPoints="1" noAdjustHandles="1" noChangeArrowheads="1" noChangeShapeType="1" noTextEdit="1"/>
              </p:cNvSpPr>
              <p:nvPr/>
            </p:nvSpPr>
            <p:spPr>
              <a:xfrm>
                <a:off x="5903877" y="4547164"/>
                <a:ext cx="386836"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482941B-FE48-9889-4A7D-27721B22118D}"/>
                  </a:ext>
                </a:extLst>
              </p:cNvPr>
              <p:cNvSpPr txBox="1"/>
              <p:nvPr/>
            </p:nvSpPr>
            <p:spPr>
              <a:xfrm>
                <a:off x="6033038" y="3296033"/>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12" name="TextBox 11">
                <a:extLst>
                  <a:ext uri="{FF2B5EF4-FFF2-40B4-BE49-F238E27FC236}">
                    <a16:creationId xmlns:a16="http://schemas.microsoft.com/office/drawing/2014/main" id="{4482941B-FE48-9889-4A7D-27721B22118D}"/>
                  </a:ext>
                </a:extLst>
              </p:cNvPr>
              <p:cNvSpPr txBox="1">
                <a:spLocks noRot="1" noChangeAspect="1" noMove="1" noResize="1" noEditPoints="1" noAdjustHandles="1" noChangeArrowheads="1" noChangeShapeType="1" noTextEdit="1"/>
              </p:cNvSpPr>
              <p:nvPr/>
            </p:nvSpPr>
            <p:spPr>
              <a:xfrm>
                <a:off x="6033038" y="3296033"/>
                <a:ext cx="351699" cy="338554"/>
              </a:xfrm>
              <a:prstGeom prst="rect">
                <a:avLst/>
              </a:prstGeom>
              <a:blipFill>
                <a:blip r:embed="rId5"/>
                <a:stretch>
                  <a:fillRect/>
                </a:stretch>
              </a:blipFill>
            </p:spPr>
            <p:txBody>
              <a:bodyPr/>
              <a:lstStyle/>
              <a:p>
                <a:r>
                  <a:rPr lang="en-US">
                    <a:noFill/>
                  </a:rPr>
                  <a:t> </a:t>
                </a:r>
              </a:p>
            </p:txBody>
          </p:sp>
        </mc:Fallback>
      </mc:AlternateContent>
      <p:sp>
        <p:nvSpPr>
          <p:cNvPr id="13" name="Right Brace 12">
            <a:extLst>
              <a:ext uri="{FF2B5EF4-FFF2-40B4-BE49-F238E27FC236}">
                <a16:creationId xmlns:a16="http://schemas.microsoft.com/office/drawing/2014/main" id="{8AB56708-9DFE-2D79-DDC9-15F57CCF38E1}"/>
              </a:ext>
            </a:extLst>
          </p:cNvPr>
          <p:cNvSpPr/>
          <p:nvPr/>
        </p:nvSpPr>
        <p:spPr>
          <a:xfrm rot="16200000">
            <a:off x="6136113" y="2117370"/>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B8BB0FB-CD66-1ED1-7D59-91DDB7ABB4B8}"/>
              </a:ext>
            </a:extLst>
          </p:cNvPr>
          <p:cNvSpPr txBox="1"/>
          <p:nvPr/>
        </p:nvSpPr>
        <p:spPr>
          <a:xfrm>
            <a:off x="2182874" y="1808258"/>
            <a:ext cx="700833" cy="52322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Enc</a:t>
            </a:r>
          </a:p>
        </p:txBody>
      </p:sp>
      <p:sp>
        <p:nvSpPr>
          <p:cNvPr id="15" name="TextBox 14">
            <a:extLst>
              <a:ext uri="{FF2B5EF4-FFF2-40B4-BE49-F238E27FC236}">
                <a16:creationId xmlns:a16="http://schemas.microsoft.com/office/drawing/2014/main" id="{C712C135-6ECF-4E25-D3CF-602CBD17AA7D}"/>
              </a:ext>
            </a:extLst>
          </p:cNvPr>
          <p:cNvSpPr txBox="1"/>
          <p:nvPr/>
        </p:nvSpPr>
        <p:spPr>
          <a:xfrm>
            <a:off x="6384737" y="4224583"/>
            <a:ext cx="2052934" cy="369332"/>
          </a:xfrm>
          <a:prstGeom prst="rect">
            <a:avLst/>
          </a:prstGeom>
          <a:noFill/>
        </p:spPr>
        <p:txBody>
          <a:bodyPr wrap="none" rtlCol="0">
            <a:spAutoFit/>
          </a:bodyPr>
          <a:lstStyle/>
          <a:p>
            <a:r>
              <a:rPr lang="en-US" dirty="0"/>
              <a:t>Projection Encoding</a:t>
            </a:r>
          </a:p>
        </p:txBody>
      </p:sp>
    </p:spTree>
    <p:extLst>
      <p:ext uri="{BB962C8B-B14F-4D97-AF65-F5344CB8AC3E}">
        <p14:creationId xmlns:p14="http://schemas.microsoft.com/office/powerpoint/2010/main" val="36400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6DCF-4B00-A72A-EDFF-BD321B06405C}"/>
              </a:ext>
            </a:extLst>
          </p:cNvPr>
          <p:cNvSpPr>
            <a:spLocks noGrp="1"/>
          </p:cNvSpPr>
          <p:nvPr>
            <p:ph type="title"/>
          </p:nvPr>
        </p:nvSpPr>
        <p:spPr/>
        <p:txBody>
          <a:bodyPr/>
          <a:lstStyle/>
          <a:p>
            <a:pPr algn="ctr"/>
            <a:r>
              <a:rPr lang="en-US" dirty="0"/>
              <a:t>LUPC Construction</a:t>
            </a:r>
          </a:p>
        </p:txBody>
      </p:sp>
      <p:sp>
        <p:nvSpPr>
          <p:cNvPr id="4" name="TextBox 3">
            <a:extLst>
              <a:ext uri="{FF2B5EF4-FFF2-40B4-BE49-F238E27FC236}">
                <a16:creationId xmlns:a16="http://schemas.microsoft.com/office/drawing/2014/main" id="{9FD52030-7D4C-8016-8844-7106638A218B}"/>
              </a:ext>
            </a:extLst>
          </p:cNvPr>
          <p:cNvSpPr txBox="1"/>
          <p:nvPr/>
        </p:nvSpPr>
        <p:spPr>
          <a:xfrm>
            <a:off x="5467847" y="1429078"/>
            <a:ext cx="1256306" cy="52322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Update</a:t>
            </a:r>
          </a:p>
        </p:txBody>
      </p:sp>
      <p:graphicFrame>
        <p:nvGraphicFramePr>
          <p:cNvPr id="5" name="Table 8">
            <a:extLst>
              <a:ext uri="{FF2B5EF4-FFF2-40B4-BE49-F238E27FC236}">
                <a16:creationId xmlns:a16="http://schemas.microsoft.com/office/drawing/2014/main" id="{80F13A45-4ECA-6A9F-CBFF-052641D85575}"/>
              </a:ext>
            </a:extLst>
          </p:cNvPr>
          <p:cNvGraphicFramePr>
            <a:graphicFrameLocks noGrp="1"/>
          </p:cNvGraphicFramePr>
          <p:nvPr>
            <p:extLst>
              <p:ext uri="{D42A27DB-BD31-4B8C-83A1-F6EECF244321}">
                <p14:modId xmlns:p14="http://schemas.microsoft.com/office/powerpoint/2010/main" val="529057976"/>
              </p:ext>
            </p:extLst>
          </p:nvPr>
        </p:nvGraphicFramePr>
        <p:xfrm>
          <a:off x="1320207" y="5250509"/>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sz="1200" dirty="0"/>
                    </a:p>
                  </a:txBody>
                  <a:tcPr>
                    <a:solidFill>
                      <a:schemeClr val="accent6">
                        <a:lumMod val="20000"/>
                        <a:lumOff val="80000"/>
                      </a:schemeClr>
                    </a:solidFill>
                  </a:tcPr>
                </a:tc>
                <a:tc>
                  <a:txBody>
                    <a:bodyPr/>
                    <a:lstStyle/>
                    <a:p>
                      <a:endParaRPr lang="en-US" sz="120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3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6" name="Table 8">
            <a:extLst>
              <a:ext uri="{FF2B5EF4-FFF2-40B4-BE49-F238E27FC236}">
                <a16:creationId xmlns:a16="http://schemas.microsoft.com/office/drawing/2014/main" id="{CD8F7DB5-2163-B1E4-FC54-33560273569B}"/>
              </a:ext>
            </a:extLst>
          </p:cNvPr>
          <p:cNvGraphicFramePr>
            <a:graphicFrameLocks noGrp="1"/>
          </p:cNvGraphicFramePr>
          <p:nvPr>
            <p:extLst>
              <p:ext uri="{D42A27DB-BD31-4B8C-83A1-F6EECF244321}">
                <p14:modId xmlns:p14="http://schemas.microsoft.com/office/powerpoint/2010/main" val="5859647"/>
              </p:ext>
            </p:extLst>
          </p:nvPr>
        </p:nvGraphicFramePr>
        <p:xfrm>
          <a:off x="1320207" y="3597258"/>
          <a:ext cx="2626648"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7" name="Table 8">
            <a:extLst>
              <a:ext uri="{FF2B5EF4-FFF2-40B4-BE49-F238E27FC236}">
                <a16:creationId xmlns:a16="http://schemas.microsoft.com/office/drawing/2014/main" id="{F6E31B11-9476-6C5E-A44A-0791208C9C5E}"/>
              </a:ext>
            </a:extLst>
          </p:cNvPr>
          <p:cNvGraphicFramePr>
            <a:graphicFrameLocks noGrp="1"/>
          </p:cNvGraphicFramePr>
          <p:nvPr>
            <p:extLst>
              <p:ext uri="{D42A27DB-BD31-4B8C-83A1-F6EECF244321}">
                <p14:modId xmlns:p14="http://schemas.microsoft.com/office/powerpoint/2010/main" val="936161453"/>
              </p:ext>
            </p:extLst>
          </p:nvPr>
        </p:nvGraphicFramePr>
        <p:xfrm>
          <a:off x="1320207" y="2830831"/>
          <a:ext cx="1313324"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tblGrid>
              <a:tr h="370840">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8" name="Table 8">
            <a:extLst>
              <a:ext uri="{FF2B5EF4-FFF2-40B4-BE49-F238E27FC236}">
                <a16:creationId xmlns:a16="http://schemas.microsoft.com/office/drawing/2014/main" id="{CA29F9D1-EC74-445C-29F8-25341BFF8A24}"/>
              </a:ext>
            </a:extLst>
          </p:cNvPr>
          <p:cNvGraphicFramePr>
            <a:graphicFrameLocks noGrp="1"/>
          </p:cNvGraphicFramePr>
          <p:nvPr>
            <p:extLst>
              <p:ext uri="{D42A27DB-BD31-4B8C-83A1-F6EECF244321}">
                <p14:modId xmlns:p14="http://schemas.microsoft.com/office/powerpoint/2010/main" val="429512085"/>
              </p:ext>
            </p:extLst>
          </p:nvPr>
        </p:nvGraphicFramePr>
        <p:xfrm>
          <a:off x="1320207" y="2153480"/>
          <a:ext cx="656662"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tblGrid>
              <a:tr h="370840">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sp>
        <p:nvSpPr>
          <p:cNvPr id="9" name="TextBox 8">
            <a:extLst>
              <a:ext uri="{FF2B5EF4-FFF2-40B4-BE49-F238E27FC236}">
                <a16:creationId xmlns:a16="http://schemas.microsoft.com/office/drawing/2014/main" id="{8431FEA6-1B32-FD66-5ED5-5EDD4744060A}"/>
              </a:ext>
            </a:extLst>
          </p:cNvPr>
          <p:cNvSpPr txBox="1"/>
          <p:nvPr/>
        </p:nvSpPr>
        <p:spPr>
          <a:xfrm>
            <a:off x="1527351" y="4147638"/>
            <a:ext cx="245580" cy="923330"/>
          </a:xfrm>
          <a:prstGeom prst="rect">
            <a:avLst/>
          </a:prstGeom>
          <a:noFill/>
        </p:spPr>
        <p:txBody>
          <a:bodyPr wrap="none" rtlCol="0">
            <a:spAutoFit/>
          </a:bodyPr>
          <a:lstStyle/>
          <a:p>
            <a:r>
              <a:rPr lang="en-US" b="1" dirty="0"/>
              <a:t>.</a:t>
            </a:r>
          </a:p>
          <a:p>
            <a:r>
              <a:rPr lang="en-US" b="1" dirty="0"/>
              <a:t>.</a:t>
            </a:r>
          </a:p>
          <a:p>
            <a:r>
              <a:rPr lang="en-US" b="1" dirty="0"/>
              <a:t>.</a:t>
            </a:r>
          </a:p>
        </p:txBody>
      </p:sp>
      <p:sp>
        <p:nvSpPr>
          <p:cNvPr id="10" name="Rounded Rectangle 9">
            <a:extLst>
              <a:ext uri="{FF2B5EF4-FFF2-40B4-BE49-F238E27FC236}">
                <a16:creationId xmlns:a16="http://schemas.microsoft.com/office/drawing/2014/main" id="{DCF3DB31-3134-30FF-7F34-A4E1C260DA32}"/>
              </a:ext>
            </a:extLst>
          </p:cNvPr>
          <p:cNvSpPr/>
          <p:nvPr/>
        </p:nvSpPr>
        <p:spPr>
          <a:xfrm>
            <a:off x="8539233" y="103515"/>
            <a:ext cx="3435178" cy="6749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Idea: Hierarchical ORAM [Ost90] and LULDCs[CKO14]</a:t>
            </a:r>
          </a:p>
        </p:txBody>
      </p:sp>
      <p:sp>
        <p:nvSpPr>
          <p:cNvPr id="11" name="TextBox 10">
            <a:extLst>
              <a:ext uri="{FF2B5EF4-FFF2-40B4-BE49-F238E27FC236}">
                <a16:creationId xmlns:a16="http://schemas.microsoft.com/office/drawing/2014/main" id="{9327D146-F406-9AA3-1219-1F243DBC6EA2}"/>
              </a:ext>
            </a:extLst>
          </p:cNvPr>
          <p:cNvSpPr txBox="1"/>
          <p:nvPr/>
        </p:nvSpPr>
        <p:spPr>
          <a:xfrm>
            <a:off x="381965" y="2146473"/>
            <a:ext cx="301686" cy="369332"/>
          </a:xfrm>
          <a:prstGeom prst="rect">
            <a:avLst/>
          </a:prstGeom>
          <a:noFill/>
        </p:spPr>
        <p:txBody>
          <a:bodyPr wrap="none" rtlCol="0">
            <a:spAutoFit/>
          </a:bodyPr>
          <a:lstStyle/>
          <a:p>
            <a:r>
              <a:rPr lang="en-US" dirty="0"/>
              <a:t>0</a:t>
            </a:r>
          </a:p>
        </p:txBody>
      </p:sp>
      <p:sp>
        <p:nvSpPr>
          <p:cNvPr id="12" name="TextBox 11">
            <a:extLst>
              <a:ext uri="{FF2B5EF4-FFF2-40B4-BE49-F238E27FC236}">
                <a16:creationId xmlns:a16="http://schemas.microsoft.com/office/drawing/2014/main" id="{3F59319E-E599-D073-F9DB-91543003C164}"/>
              </a:ext>
            </a:extLst>
          </p:cNvPr>
          <p:cNvSpPr txBox="1"/>
          <p:nvPr/>
        </p:nvSpPr>
        <p:spPr>
          <a:xfrm>
            <a:off x="129747" y="1506022"/>
            <a:ext cx="666977" cy="369332"/>
          </a:xfrm>
          <a:prstGeom prst="rect">
            <a:avLst/>
          </a:prstGeom>
          <a:noFill/>
        </p:spPr>
        <p:txBody>
          <a:bodyPr wrap="none" rtlCol="0">
            <a:spAutoFit/>
          </a:bodyPr>
          <a:lstStyle/>
          <a:p>
            <a:r>
              <a:rPr lang="en-US" dirty="0"/>
              <a:t>Level</a:t>
            </a:r>
          </a:p>
        </p:txBody>
      </p:sp>
      <p:sp>
        <p:nvSpPr>
          <p:cNvPr id="13" name="TextBox 12">
            <a:extLst>
              <a:ext uri="{FF2B5EF4-FFF2-40B4-BE49-F238E27FC236}">
                <a16:creationId xmlns:a16="http://schemas.microsoft.com/office/drawing/2014/main" id="{2D9AA7E9-75C3-9A38-0B0B-8BD2E6A09F39}"/>
              </a:ext>
            </a:extLst>
          </p:cNvPr>
          <p:cNvSpPr txBox="1"/>
          <p:nvPr/>
        </p:nvSpPr>
        <p:spPr>
          <a:xfrm>
            <a:off x="378590" y="2817900"/>
            <a:ext cx="301686"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258D19E2-983C-55DE-71BE-34D6F6217E81}"/>
              </a:ext>
            </a:extLst>
          </p:cNvPr>
          <p:cNvSpPr txBox="1"/>
          <p:nvPr/>
        </p:nvSpPr>
        <p:spPr>
          <a:xfrm>
            <a:off x="378590" y="3584327"/>
            <a:ext cx="301686"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55AD919-BCFB-366B-0C38-63AD0AB0E440}"/>
                  </a:ext>
                </a:extLst>
              </p:cNvPr>
              <p:cNvSpPr txBox="1"/>
              <p:nvPr/>
            </p:nvSpPr>
            <p:spPr>
              <a:xfrm>
                <a:off x="-61818" y="5245010"/>
                <a:ext cx="13527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𝜃</m:t>
                      </m:r>
                      <m:r>
                        <a:rPr lang="en-US" b="0" i="1" dirty="0" smtClean="0">
                          <a:latin typeface="Cambria Math" panose="02040503050406030204" pitchFamily="18" charset="0"/>
                          <a:ea typeface="Cambria Math" panose="02040503050406030204" pitchFamily="18" charset="0"/>
                        </a:rPr>
                        <m:t>=~</m:t>
                      </m:r>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log</m:t>
                          </m:r>
                        </m:fName>
                        <m:e>
                          <m:r>
                            <a:rPr lang="en-US" b="0" i="1" dirty="0" smtClean="0">
                              <a:latin typeface="Cambria Math" panose="02040503050406030204" pitchFamily="18" charset="0"/>
                              <a:ea typeface="Cambria Math" panose="02040503050406030204" pitchFamily="18" charset="0"/>
                            </a:rPr>
                            <m:t>𝑛</m:t>
                          </m:r>
                        </m:e>
                      </m:func>
                    </m:oMath>
                  </m:oMathPara>
                </a14:m>
                <a:endParaRPr lang="en-US" dirty="0"/>
              </a:p>
            </p:txBody>
          </p:sp>
        </mc:Choice>
        <mc:Fallback xmlns="">
          <p:sp>
            <p:nvSpPr>
              <p:cNvPr id="15" name="TextBox 14">
                <a:extLst>
                  <a:ext uri="{FF2B5EF4-FFF2-40B4-BE49-F238E27FC236}">
                    <a16:creationId xmlns:a16="http://schemas.microsoft.com/office/drawing/2014/main" id="{955AD919-BCFB-366B-0C38-63AD0AB0E440}"/>
                  </a:ext>
                </a:extLst>
              </p:cNvPr>
              <p:cNvSpPr txBox="1">
                <a:spLocks noRot="1" noChangeAspect="1" noMove="1" noResize="1" noEditPoints="1" noAdjustHandles="1" noChangeArrowheads="1" noChangeShapeType="1" noTextEdit="1"/>
              </p:cNvSpPr>
              <p:nvPr/>
            </p:nvSpPr>
            <p:spPr>
              <a:xfrm>
                <a:off x="-61818" y="5245010"/>
                <a:ext cx="1352742" cy="369332"/>
              </a:xfrm>
              <a:prstGeom prst="rect">
                <a:avLst/>
              </a:prstGeom>
              <a:blipFill>
                <a:blip r:embed="rId2"/>
                <a:stretch>
                  <a:fillRect b="-1290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ECE8D6C6-E9E3-3041-448B-FA2991CCC43E}"/>
              </a:ext>
            </a:extLst>
          </p:cNvPr>
          <p:cNvSpPr/>
          <p:nvPr/>
        </p:nvSpPr>
        <p:spPr>
          <a:xfrm>
            <a:off x="7588252" y="2783102"/>
            <a:ext cx="4030007" cy="1184996"/>
          </a:xfrm>
          <a:prstGeom prst="rect">
            <a:avLst/>
          </a:prstGeom>
          <a:solidFill>
            <a:srgbClr val="FCF09C"/>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Updates are organized in same way as Hierarchical ORAM</a:t>
            </a:r>
          </a:p>
          <a:p>
            <a:pPr marL="285750" indent="-285750">
              <a:buFont typeface="Arial" panose="020B0604020202020204" pitchFamily="34" charset="0"/>
              <a:buChar char="•"/>
            </a:pPr>
            <a:r>
              <a:rPr lang="en-US" dirty="0">
                <a:solidFill>
                  <a:schemeClr val="tx1"/>
                </a:solidFill>
              </a:rPr>
              <a:t>Each level is encoded using Projection Codes</a:t>
            </a:r>
          </a:p>
        </p:txBody>
      </p:sp>
      <p:sp>
        <p:nvSpPr>
          <p:cNvPr id="18" name="Left Arrow 17">
            <a:extLst>
              <a:ext uri="{FF2B5EF4-FFF2-40B4-BE49-F238E27FC236}">
                <a16:creationId xmlns:a16="http://schemas.microsoft.com/office/drawing/2014/main" id="{EF845714-568C-E3AF-729F-F8F15E356550}"/>
              </a:ext>
            </a:extLst>
          </p:cNvPr>
          <p:cNvSpPr/>
          <p:nvPr/>
        </p:nvSpPr>
        <p:spPr>
          <a:xfrm>
            <a:off x="7886827" y="5362769"/>
            <a:ext cx="652406" cy="13381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71E908-1FA0-7954-6167-4ADF0332D899}"/>
              </a:ext>
            </a:extLst>
          </p:cNvPr>
          <p:cNvSpPr/>
          <p:nvPr/>
        </p:nvSpPr>
        <p:spPr>
          <a:xfrm>
            <a:off x="8539233" y="5225760"/>
            <a:ext cx="1919743" cy="407832"/>
          </a:xfrm>
          <a:prstGeom prst="rect">
            <a:avLst/>
          </a:prstGeom>
          <a:solidFill>
            <a:srgbClr val="FCF09C"/>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US" dirty="0">
                <a:solidFill>
                  <a:schemeClr val="tx1"/>
                </a:solidFill>
              </a:rPr>
              <a:t>Global Codeword</a:t>
            </a:r>
          </a:p>
        </p:txBody>
      </p:sp>
    </p:spTree>
    <p:extLst>
      <p:ext uri="{BB962C8B-B14F-4D97-AF65-F5344CB8AC3E}">
        <p14:creationId xmlns:p14="http://schemas.microsoft.com/office/powerpoint/2010/main" val="157531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6DCF-4B00-A72A-EDFF-BD321B06405C}"/>
              </a:ext>
            </a:extLst>
          </p:cNvPr>
          <p:cNvSpPr>
            <a:spLocks noGrp="1"/>
          </p:cNvSpPr>
          <p:nvPr>
            <p:ph type="title"/>
          </p:nvPr>
        </p:nvSpPr>
        <p:spPr/>
        <p:txBody>
          <a:bodyPr/>
          <a:lstStyle/>
          <a:p>
            <a:pPr algn="ctr"/>
            <a:r>
              <a:rPr lang="en-US" dirty="0"/>
              <a:t>LUPC Construction</a:t>
            </a:r>
          </a:p>
        </p:txBody>
      </p:sp>
      <p:sp>
        <p:nvSpPr>
          <p:cNvPr id="4" name="TextBox 3">
            <a:extLst>
              <a:ext uri="{FF2B5EF4-FFF2-40B4-BE49-F238E27FC236}">
                <a16:creationId xmlns:a16="http://schemas.microsoft.com/office/drawing/2014/main" id="{9FD52030-7D4C-8016-8844-7106638A218B}"/>
              </a:ext>
            </a:extLst>
          </p:cNvPr>
          <p:cNvSpPr txBox="1"/>
          <p:nvPr/>
        </p:nvSpPr>
        <p:spPr>
          <a:xfrm>
            <a:off x="5467847" y="1429078"/>
            <a:ext cx="1676100" cy="52322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Projection</a:t>
            </a:r>
          </a:p>
        </p:txBody>
      </p:sp>
      <p:graphicFrame>
        <p:nvGraphicFramePr>
          <p:cNvPr id="5" name="Table 8">
            <a:extLst>
              <a:ext uri="{FF2B5EF4-FFF2-40B4-BE49-F238E27FC236}">
                <a16:creationId xmlns:a16="http://schemas.microsoft.com/office/drawing/2014/main" id="{80F13A45-4ECA-6A9F-CBFF-052641D85575}"/>
              </a:ext>
            </a:extLst>
          </p:cNvPr>
          <p:cNvGraphicFramePr>
            <a:graphicFrameLocks noGrp="1"/>
          </p:cNvGraphicFramePr>
          <p:nvPr>
            <p:extLst>
              <p:ext uri="{D42A27DB-BD31-4B8C-83A1-F6EECF244321}">
                <p14:modId xmlns:p14="http://schemas.microsoft.com/office/powerpoint/2010/main" val="2847263892"/>
              </p:ext>
            </p:extLst>
          </p:nvPr>
        </p:nvGraphicFramePr>
        <p:xfrm>
          <a:off x="1320207" y="5860772"/>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sz="12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3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pPr algn="ctr"/>
                      <a:r>
                        <a:rPr lang="en-US" sz="1800" baseline="0" dirty="0"/>
                        <a:t>…</a:t>
                      </a:r>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20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6" name="Table 8">
            <a:extLst>
              <a:ext uri="{FF2B5EF4-FFF2-40B4-BE49-F238E27FC236}">
                <a16:creationId xmlns:a16="http://schemas.microsoft.com/office/drawing/2014/main" id="{CD8F7DB5-2163-B1E4-FC54-33560273569B}"/>
              </a:ext>
            </a:extLst>
          </p:cNvPr>
          <p:cNvGraphicFramePr>
            <a:graphicFrameLocks noGrp="1"/>
          </p:cNvGraphicFramePr>
          <p:nvPr>
            <p:extLst>
              <p:ext uri="{D42A27DB-BD31-4B8C-83A1-F6EECF244321}">
                <p14:modId xmlns:p14="http://schemas.microsoft.com/office/powerpoint/2010/main" val="1291799929"/>
              </p:ext>
            </p:extLst>
          </p:nvPr>
        </p:nvGraphicFramePr>
        <p:xfrm>
          <a:off x="1320207" y="3597258"/>
          <a:ext cx="2626648"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tblGrid>
              <a:tr h="370840">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7" name="Table 8">
            <a:extLst>
              <a:ext uri="{FF2B5EF4-FFF2-40B4-BE49-F238E27FC236}">
                <a16:creationId xmlns:a16="http://schemas.microsoft.com/office/drawing/2014/main" id="{F6E31B11-9476-6C5E-A44A-0791208C9C5E}"/>
              </a:ext>
            </a:extLst>
          </p:cNvPr>
          <p:cNvGraphicFramePr>
            <a:graphicFrameLocks noGrp="1"/>
          </p:cNvGraphicFramePr>
          <p:nvPr>
            <p:extLst>
              <p:ext uri="{D42A27DB-BD31-4B8C-83A1-F6EECF244321}">
                <p14:modId xmlns:p14="http://schemas.microsoft.com/office/powerpoint/2010/main" val="1260559679"/>
              </p:ext>
            </p:extLst>
          </p:nvPr>
        </p:nvGraphicFramePr>
        <p:xfrm>
          <a:off x="1320207" y="2842336"/>
          <a:ext cx="1313324"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tblGrid>
              <a:tr h="37084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8" name="Table 8">
            <a:extLst>
              <a:ext uri="{FF2B5EF4-FFF2-40B4-BE49-F238E27FC236}">
                <a16:creationId xmlns:a16="http://schemas.microsoft.com/office/drawing/2014/main" id="{CA29F9D1-EC74-445C-29F8-25341BFF8A24}"/>
              </a:ext>
            </a:extLst>
          </p:cNvPr>
          <p:cNvGraphicFramePr>
            <a:graphicFrameLocks noGrp="1"/>
          </p:cNvGraphicFramePr>
          <p:nvPr>
            <p:extLst>
              <p:ext uri="{D42A27DB-BD31-4B8C-83A1-F6EECF244321}">
                <p14:modId xmlns:p14="http://schemas.microsoft.com/office/powerpoint/2010/main" val="1893273829"/>
              </p:ext>
            </p:extLst>
          </p:nvPr>
        </p:nvGraphicFramePr>
        <p:xfrm>
          <a:off x="1320207" y="2153480"/>
          <a:ext cx="656662"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tblGrid>
              <a:tr h="370840">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4286487914"/>
                  </a:ext>
                </a:extLst>
              </a:tr>
            </a:tbl>
          </a:graphicData>
        </a:graphic>
      </p:graphicFrame>
      <p:sp>
        <p:nvSpPr>
          <p:cNvPr id="9" name="TextBox 8">
            <a:extLst>
              <a:ext uri="{FF2B5EF4-FFF2-40B4-BE49-F238E27FC236}">
                <a16:creationId xmlns:a16="http://schemas.microsoft.com/office/drawing/2014/main" id="{8431FEA6-1B32-FD66-5ED5-5EDD4744060A}"/>
              </a:ext>
            </a:extLst>
          </p:cNvPr>
          <p:cNvSpPr txBox="1"/>
          <p:nvPr/>
        </p:nvSpPr>
        <p:spPr>
          <a:xfrm>
            <a:off x="1535366" y="3995571"/>
            <a:ext cx="226344" cy="646331"/>
          </a:xfrm>
          <a:prstGeom prst="rect">
            <a:avLst/>
          </a:prstGeom>
          <a:noFill/>
        </p:spPr>
        <p:txBody>
          <a:bodyPr wrap="none" rtlCol="0">
            <a:spAutoFit/>
          </a:bodyPr>
          <a:lstStyle/>
          <a:p>
            <a:r>
              <a:rPr lang="en-US" sz="1200" b="1" dirty="0"/>
              <a:t>.</a:t>
            </a:r>
          </a:p>
          <a:p>
            <a:r>
              <a:rPr lang="en-US" sz="1200" b="1" dirty="0"/>
              <a:t>.</a:t>
            </a:r>
          </a:p>
          <a:p>
            <a:r>
              <a:rPr lang="en-US" sz="1200" b="1" dirty="0"/>
              <a:t>.</a:t>
            </a:r>
          </a:p>
        </p:txBody>
      </p:sp>
      <p:sp>
        <p:nvSpPr>
          <p:cNvPr id="11" name="TextBox 10">
            <a:extLst>
              <a:ext uri="{FF2B5EF4-FFF2-40B4-BE49-F238E27FC236}">
                <a16:creationId xmlns:a16="http://schemas.microsoft.com/office/drawing/2014/main" id="{9327D146-F406-9AA3-1219-1F243DBC6EA2}"/>
              </a:ext>
            </a:extLst>
          </p:cNvPr>
          <p:cNvSpPr txBox="1"/>
          <p:nvPr/>
        </p:nvSpPr>
        <p:spPr>
          <a:xfrm>
            <a:off x="470627" y="2146473"/>
            <a:ext cx="301686" cy="369332"/>
          </a:xfrm>
          <a:prstGeom prst="rect">
            <a:avLst/>
          </a:prstGeom>
          <a:noFill/>
        </p:spPr>
        <p:txBody>
          <a:bodyPr wrap="none" rtlCol="0">
            <a:spAutoFit/>
          </a:bodyPr>
          <a:lstStyle/>
          <a:p>
            <a:r>
              <a:rPr lang="en-US" dirty="0"/>
              <a:t>0</a:t>
            </a:r>
          </a:p>
        </p:txBody>
      </p:sp>
      <p:sp>
        <p:nvSpPr>
          <p:cNvPr id="12" name="TextBox 11">
            <a:extLst>
              <a:ext uri="{FF2B5EF4-FFF2-40B4-BE49-F238E27FC236}">
                <a16:creationId xmlns:a16="http://schemas.microsoft.com/office/drawing/2014/main" id="{3F59319E-E599-D073-F9DB-91543003C164}"/>
              </a:ext>
            </a:extLst>
          </p:cNvPr>
          <p:cNvSpPr txBox="1"/>
          <p:nvPr/>
        </p:nvSpPr>
        <p:spPr>
          <a:xfrm>
            <a:off x="218409" y="1506022"/>
            <a:ext cx="666977" cy="369332"/>
          </a:xfrm>
          <a:prstGeom prst="rect">
            <a:avLst/>
          </a:prstGeom>
          <a:noFill/>
        </p:spPr>
        <p:txBody>
          <a:bodyPr wrap="none" rtlCol="0">
            <a:spAutoFit/>
          </a:bodyPr>
          <a:lstStyle/>
          <a:p>
            <a:r>
              <a:rPr lang="en-US" dirty="0"/>
              <a:t>Level</a:t>
            </a:r>
          </a:p>
        </p:txBody>
      </p:sp>
      <p:sp>
        <p:nvSpPr>
          <p:cNvPr id="13" name="TextBox 12">
            <a:extLst>
              <a:ext uri="{FF2B5EF4-FFF2-40B4-BE49-F238E27FC236}">
                <a16:creationId xmlns:a16="http://schemas.microsoft.com/office/drawing/2014/main" id="{2D9AA7E9-75C3-9A38-0B0B-8BD2E6A09F39}"/>
              </a:ext>
            </a:extLst>
          </p:cNvPr>
          <p:cNvSpPr txBox="1"/>
          <p:nvPr/>
        </p:nvSpPr>
        <p:spPr>
          <a:xfrm>
            <a:off x="467252" y="2817900"/>
            <a:ext cx="301686"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258D19E2-983C-55DE-71BE-34D6F6217E81}"/>
              </a:ext>
            </a:extLst>
          </p:cNvPr>
          <p:cNvSpPr txBox="1"/>
          <p:nvPr/>
        </p:nvSpPr>
        <p:spPr>
          <a:xfrm>
            <a:off x="467252" y="3584327"/>
            <a:ext cx="301686"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55AD919-BCFB-366B-0C38-63AD0AB0E440}"/>
                  </a:ext>
                </a:extLst>
              </p:cNvPr>
              <p:cNvSpPr txBox="1"/>
              <p:nvPr/>
            </p:nvSpPr>
            <p:spPr>
              <a:xfrm>
                <a:off x="56127" y="5874668"/>
                <a:ext cx="13527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𝜃</m:t>
                      </m:r>
                      <m:r>
                        <a:rPr lang="en-US" b="0" i="1" dirty="0" smtClean="0">
                          <a:latin typeface="Cambria Math" panose="02040503050406030204" pitchFamily="18" charset="0"/>
                          <a:ea typeface="Cambria Math" panose="02040503050406030204" pitchFamily="18" charset="0"/>
                        </a:rPr>
                        <m:t>=~</m:t>
                      </m:r>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log</m:t>
                          </m:r>
                        </m:fName>
                        <m:e>
                          <m:r>
                            <a:rPr lang="en-US" b="0" i="1" dirty="0" smtClean="0">
                              <a:latin typeface="Cambria Math" panose="02040503050406030204" pitchFamily="18" charset="0"/>
                              <a:ea typeface="Cambria Math" panose="02040503050406030204" pitchFamily="18" charset="0"/>
                            </a:rPr>
                            <m:t>𝑛</m:t>
                          </m:r>
                        </m:e>
                      </m:func>
                    </m:oMath>
                  </m:oMathPara>
                </a14:m>
                <a:endParaRPr lang="en-US" dirty="0"/>
              </a:p>
            </p:txBody>
          </p:sp>
        </mc:Choice>
        <mc:Fallback xmlns="">
          <p:sp>
            <p:nvSpPr>
              <p:cNvPr id="15" name="TextBox 14">
                <a:extLst>
                  <a:ext uri="{FF2B5EF4-FFF2-40B4-BE49-F238E27FC236}">
                    <a16:creationId xmlns:a16="http://schemas.microsoft.com/office/drawing/2014/main" id="{955AD919-BCFB-366B-0C38-63AD0AB0E440}"/>
                  </a:ext>
                </a:extLst>
              </p:cNvPr>
              <p:cNvSpPr txBox="1">
                <a:spLocks noRot="1" noChangeAspect="1" noMove="1" noResize="1" noEditPoints="1" noAdjustHandles="1" noChangeArrowheads="1" noChangeShapeType="1" noTextEdit="1"/>
              </p:cNvSpPr>
              <p:nvPr/>
            </p:nvSpPr>
            <p:spPr>
              <a:xfrm>
                <a:off x="56127" y="5874668"/>
                <a:ext cx="1352742"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A8053E-7474-6F2C-364E-10186A6CA6ED}"/>
                  </a:ext>
                </a:extLst>
              </p:cNvPr>
              <p:cNvSpPr txBox="1"/>
              <p:nvPr/>
            </p:nvSpPr>
            <p:spPr>
              <a:xfrm>
                <a:off x="9747809" y="1493586"/>
                <a:ext cx="20709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b="0" i="1" dirty="0" smtClean="0">
                              <a:latin typeface="Cambria Math" panose="02040503050406030204" pitchFamily="18" charset="0"/>
                            </a:rPr>
                            <m:t>𝑘</m:t>
                          </m:r>
                        </m:sub>
                      </m:sSub>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0EA8053E-7474-6F2C-364E-10186A6CA6ED}"/>
                  </a:ext>
                </a:extLst>
              </p:cNvPr>
              <p:cNvSpPr txBox="1">
                <a:spLocks noRot="1" noChangeAspect="1" noMove="1" noResize="1" noEditPoints="1" noAdjustHandles="1" noChangeArrowheads="1" noChangeShapeType="1" noTextEdit="1"/>
              </p:cNvSpPr>
              <p:nvPr/>
            </p:nvSpPr>
            <p:spPr>
              <a:xfrm>
                <a:off x="9747809" y="1493586"/>
                <a:ext cx="2070925" cy="369332"/>
              </a:xfrm>
              <a:prstGeom prst="rect">
                <a:avLst/>
              </a:prstGeom>
              <a:blipFill>
                <a:blip r:embed="rId3"/>
                <a:stretch>
                  <a:fillRect b="-12903"/>
                </a:stretch>
              </a:blipFill>
            </p:spPr>
            <p:txBody>
              <a:bodyPr/>
              <a:lstStyle/>
              <a:p>
                <a:r>
                  <a:rPr lang="en-US">
                    <a:noFill/>
                  </a:rPr>
                  <a:t> </a:t>
                </a:r>
              </a:p>
            </p:txBody>
          </p:sp>
        </mc:Fallback>
      </mc:AlternateContent>
      <p:graphicFrame>
        <p:nvGraphicFramePr>
          <p:cNvPr id="18" name="Table 8">
            <a:extLst>
              <a:ext uri="{FF2B5EF4-FFF2-40B4-BE49-F238E27FC236}">
                <a16:creationId xmlns:a16="http://schemas.microsoft.com/office/drawing/2014/main" id="{212495B5-BA07-6A4E-AF91-19DB4053C334}"/>
              </a:ext>
            </a:extLst>
          </p:cNvPr>
          <p:cNvGraphicFramePr>
            <a:graphicFrameLocks noGrp="1"/>
          </p:cNvGraphicFramePr>
          <p:nvPr>
            <p:extLst>
              <p:ext uri="{D42A27DB-BD31-4B8C-83A1-F6EECF244321}">
                <p14:modId xmlns:p14="http://schemas.microsoft.com/office/powerpoint/2010/main" val="128574958"/>
              </p:ext>
            </p:extLst>
          </p:nvPr>
        </p:nvGraphicFramePr>
        <p:xfrm>
          <a:off x="1320207" y="4705281"/>
          <a:ext cx="5252048" cy="400844"/>
        </p:xfrm>
        <a:graphic>
          <a:graphicData uri="http://schemas.openxmlformats.org/drawingml/2006/table">
            <a:tbl>
              <a:tblPr firstRow="1" bandRow="1">
                <a:tableStyleId>{5940675A-B579-460E-94D1-54222C63F5DA}</a:tableStyleId>
              </a:tblPr>
              <a:tblGrid>
                <a:gridCol w="656506">
                  <a:extLst>
                    <a:ext uri="{9D8B030D-6E8A-4147-A177-3AD203B41FA5}">
                      <a16:colId xmlns:a16="http://schemas.microsoft.com/office/drawing/2014/main" val="2881341600"/>
                    </a:ext>
                  </a:extLst>
                </a:gridCol>
                <a:gridCol w="656506">
                  <a:extLst>
                    <a:ext uri="{9D8B030D-6E8A-4147-A177-3AD203B41FA5}">
                      <a16:colId xmlns:a16="http://schemas.microsoft.com/office/drawing/2014/main" val="2938819632"/>
                    </a:ext>
                  </a:extLst>
                </a:gridCol>
                <a:gridCol w="656506">
                  <a:extLst>
                    <a:ext uri="{9D8B030D-6E8A-4147-A177-3AD203B41FA5}">
                      <a16:colId xmlns:a16="http://schemas.microsoft.com/office/drawing/2014/main" val="3659436959"/>
                    </a:ext>
                  </a:extLst>
                </a:gridCol>
                <a:gridCol w="656506">
                  <a:extLst>
                    <a:ext uri="{9D8B030D-6E8A-4147-A177-3AD203B41FA5}">
                      <a16:colId xmlns:a16="http://schemas.microsoft.com/office/drawing/2014/main" val="3909217177"/>
                    </a:ext>
                  </a:extLst>
                </a:gridCol>
                <a:gridCol w="656506">
                  <a:extLst>
                    <a:ext uri="{9D8B030D-6E8A-4147-A177-3AD203B41FA5}">
                      <a16:colId xmlns:a16="http://schemas.microsoft.com/office/drawing/2014/main" val="2079010526"/>
                    </a:ext>
                  </a:extLst>
                </a:gridCol>
                <a:gridCol w="656506">
                  <a:extLst>
                    <a:ext uri="{9D8B030D-6E8A-4147-A177-3AD203B41FA5}">
                      <a16:colId xmlns:a16="http://schemas.microsoft.com/office/drawing/2014/main" val="411044229"/>
                    </a:ext>
                  </a:extLst>
                </a:gridCol>
                <a:gridCol w="656506">
                  <a:extLst>
                    <a:ext uri="{9D8B030D-6E8A-4147-A177-3AD203B41FA5}">
                      <a16:colId xmlns:a16="http://schemas.microsoft.com/office/drawing/2014/main" val="1879257457"/>
                    </a:ext>
                  </a:extLst>
                </a:gridCol>
                <a:gridCol w="656506">
                  <a:extLst>
                    <a:ext uri="{9D8B030D-6E8A-4147-A177-3AD203B41FA5}">
                      <a16:colId xmlns:a16="http://schemas.microsoft.com/office/drawing/2014/main" val="2991700272"/>
                    </a:ext>
                  </a:extLst>
                </a:gridCol>
              </a:tblGrid>
              <a:tr h="400844">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pPr algn="ctr"/>
                      <a:r>
                        <a:rPr lang="en-US" dirty="0"/>
                        <a:t>…</a:t>
                      </a:r>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4286487914"/>
                  </a:ext>
                </a:extLst>
              </a:tr>
            </a:tbl>
          </a:graphicData>
        </a:graphic>
      </p:graphicFrame>
      <p:sp>
        <p:nvSpPr>
          <p:cNvPr id="20" name="TextBox 19">
            <a:extLst>
              <a:ext uri="{FF2B5EF4-FFF2-40B4-BE49-F238E27FC236}">
                <a16:creationId xmlns:a16="http://schemas.microsoft.com/office/drawing/2014/main" id="{3EA1CFA7-6873-7613-9770-416FA932289B}"/>
              </a:ext>
            </a:extLst>
          </p:cNvPr>
          <p:cNvSpPr txBox="1"/>
          <p:nvPr/>
        </p:nvSpPr>
        <p:spPr>
          <a:xfrm>
            <a:off x="1539713" y="5169504"/>
            <a:ext cx="226344" cy="646331"/>
          </a:xfrm>
          <a:prstGeom prst="rect">
            <a:avLst/>
          </a:prstGeom>
          <a:noFill/>
        </p:spPr>
        <p:txBody>
          <a:bodyPr wrap="none" rtlCol="0">
            <a:spAutoFit/>
          </a:bodyPr>
          <a:lstStyle/>
          <a:p>
            <a:r>
              <a:rPr lang="en-US" sz="1200" b="1" dirty="0"/>
              <a:t>.</a:t>
            </a:r>
          </a:p>
          <a:p>
            <a:r>
              <a:rPr lang="en-US" sz="1200" b="1" dirty="0"/>
              <a:t>.</a:t>
            </a:r>
          </a:p>
          <a:p>
            <a:r>
              <a:rPr lang="en-US" sz="1200" b="1" dirty="0"/>
              <a:t>.</a:t>
            </a:r>
          </a:p>
        </p:txBody>
      </p:sp>
      <mc:AlternateContent xmlns:mc="http://schemas.openxmlformats.org/markup-compatibility/2006">
        <mc:Choice xmlns:a14="http://schemas.microsoft.com/office/drawing/2010/main" Requires="a14">
          <p:sp>
            <p:nvSpPr>
              <p:cNvPr id="29" name="Rounded Rectangle 28">
                <a:extLst>
                  <a:ext uri="{FF2B5EF4-FFF2-40B4-BE49-F238E27FC236}">
                    <a16:creationId xmlns:a16="http://schemas.microsoft.com/office/drawing/2014/main" id="{9C8DB2DF-5E0A-778A-7B11-545C418D38DB}"/>
                  </a:ext>
                </a:extLst>
              </p:cNvPr>
              <p:cNvSpPr/>
              <p:nvPr/>
            </p:nvSpPr>
            <p:spPr>
              <a:xfrm>
                <a:off x="4083423" y="2678962"/>
                <a:ext cx="8108577" cy="1325563"/>
              </a:xfrm>
              <a:prstGeom prst="round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Entries are in plaintext</a:t>
                </a:r>
              </a:p>
              <a:p>
                <a:pPr marL="285750" indent="-285750" algn="just">
                  <a:buFont typeface="Arial" panose="020B0604020202020204" pitchFamily="34" charset="0"/>
                  <a:buChar char="•"/>
                </a:pPr>
                <a:r>
                  <a:rPr lang="en-US" dirty="0">
                    <a:solidFill>
                      <a:schemeClr val="tx1"/>
                    </a:solidFill>
                  </a:rPr>
                  <a:t>Consider index </a:t>
                </a:r>
                <a14:m>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𝑠</m:t>
                        </m:r>
                      </m:e>
                      <m:sub>
                        <m:r>
                          <a:rPr lang="en-US" i="1" dirty="0">
                            <a:solidFill>
                              <a:schemeClr val="tx1"/>
                            </a:solidFill>
                            <a:latin typeface="Cambria Math" panose="02040503050406030204" pitchFamily="18" charset="0"/>
                          </a:rPr>
                          <m:t>1</m:t>
                        </m:r>
                      </m:sub>
                    </m:sSub>
                  </m:oMath>
                </a14:m>
                <a:endParaRPr lang="en-US" dirty="0">
                  <a:solidFill>
                    <a:schemeClr val="tx1"/>
                  </a:solidFill>
                </a:endParaRPr>
              </a:p>
              <a:p>
                <a:pPr lvl="1" algn="just"/>
                <a:r>
                  <a:rPr lang="en-US" dirty="0">
                    <a:solidFill>
                      <a:schemeClr val="tx1"/>
                    </a:solidFill>
                  </a:rPr>
                  <a:t>For each level determine the block id corresponding to index </a:t>
                </a:r>
                <a14:m>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𝑠</m:t>
                        </m:r>
                      </m:e>
                      <m:sub>
                        <m:r>
                          <a:rPr lang="en-US" i="1" dirty="0">
                            <a:solidFill>
                              <a:schemeClr val="tx1"/>
                            </a:solidFill>
                            <a:latin typeface="Cambria Math" panose="02040503050406030204" pitchFamily="18" charset="0"/>
                          </a:rPr>
                          <m:t>1</m:t>
                        </m:r>
                      </m:sub>
                    </m:sSub>
                  </m:oMath>
                </a14:m>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Repeat the procedure for remaining indices </a:t>
                </a:r>
                <a14:m>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𝑠</m:t>
                        </m:r>
                      </m:e>
                      <m:sub>
                        <m:r>
                          <a:rPr lang="en-US" i="1" dirty="0">
                            <a:solidFill>
                              <a:schemeClr val="tx1"/>
                            </a:solidFill>
                            <a:latin typeface="Cambria Math" panose="02040503050406030204" pitchFamily="18" charset="0"/>
                          </a:rPr>
                          <m:t>2</m:t>
                        </m:r>
                      </m:sub>
                    </m:sSub>
                    <m:r>
                      <a:rPr lang="en-US" i="1" dirty="0">
                        <a:solidFill>
                          <a:schemeClr val="tx1"/>
                        </a:solidFill>
                        <a:latin typeface="Cambria Math" panose="02040503050406030204" pitchFamily="18" charset="0"/>
                      </a:rPr>
                      <m:t>,…,</m:t>
                    </m:r>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𝑠</m:t>
                        </m:r>
                      </m:e>
                      <m:sub>
                        <m:r>
                          <a:rPr lang="en-US" i="1" dirty="0">
                            <a:solidFill>
                              <a:schemeClr val="tx1"/>
                            </a:solidFill>
                            <a:latin typeface="Cambria Math" panose="02040503050406030204" pitchFamily="18" charset="0"/>
                          </a:rPr>
                          <m:t>𝑘</m:t>
                        </m:r>
                      </m:sub>
                    </m:sSub>
                  </m:oMath>
                </a14:m>
                <a:endParaRPr lang="en-US" dirty="0">
                  <a:solidFill>
                    <a:schemeClr val="tx1"/>
                  </a:solidFill>
                </a:endParaRPr>
              </a:p>
            </p:txBody>
          </p:sp>
        </mc:Choice>
        <mc:Fallback>
          <p:sp>
            <p:nvSpPr>
              <p:cNvPr id="29" name="Rounded Rectangle 28">
                <a:extLst>
                  <a:ext uri="{FF2B5EF4-FFF2-40B4-BE49-F238E27FC236}">
                    <a16:creationId xmlns:a16="http://schemas.microsoft.com/office/drawing/2014/main" id="{9C8DB2DF-5E0A-778A-7B11-545C418D38DB}"/>
                  </a:ext>
                </a:extLst>
              </p:cNvPr>
              <p:cNvSpPr>
                <a:spLocks noRot="1" noChangeAspect="1" noMove="1" noResize="1" noEditPoints="1" noAdjustHandles="1" noChangeArrowheads="1" noChangeShapeType="1" noTextEdit="1"/>
              </p:cNvSpPr>
              <p:nvPr/>
            </p:nvSpPr>
            <p:spPr>
              <a:xfrm>
                <a:off x="4083423" y="2678962"/>
                <a:ext cx="8108577" cy="1325563"/>
              </a:xfrm>
              <a:prstGeom prst="roundRect">
                <a:avLst/>
              </a:prstGeom>
              <a:blipFill>
                <a:blip r:embed="rId4"/>
                <a:stretch>
                  <a:fillRect b="-1869"/>
                </a:stretch>
              </a:blipFill>
            </p:spPr>
            <p:txBody>
              <a:bodyPr/>
              <a:lstStyle/>
              <a:p>
                <a:r>
                  <a:rPr lang="en-US">
                    <a:noFill/>
                  </a:rPr>
                  <a:t> </a:t>
                </a:r>
              </a:p>
            </p:txBody>
          </p:sp>
        </mc:Fallback>
      </mc:AlternateContent>
      <p:sp>
        <p:nvSpPr>
          <p:cNvPr id="35" name="Rectangle 34">
            <a:extLst>
              <a:ext uri="{FF2B5EF4-FFF2-40B4-BE49-F238E27FC236}">
                <a16:creationId xmlns:a16="http://schemas.microsoft.com/office/drawing/2014/main" id="{C72A4263-E409-5AE4-9DEE-B507A14ED709}"/>
              </a:ext>
            </a:extLst>
          </p:cNvPr>
          <p:cNvSpPr/>
          <p:nvPr/>
        </p:nvSpPr>
        <p:spPr>
          <a:xfrm>
            <a:off x="1987349" y="2846853"/>
            <a:ext cx="656662" cy="351891"/>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487D1E0-F7BF-FDE8-F4BE-35A541B4BD81}"/>
              </a:ext>
            </a:extLst>
          </p:cNvPr>
          <p:cNvSpPr/>
          <p:nvPr/>
        </p:nvSpPr>
        <p:spPr>
          <a:xfrm>
            <a:off x="1987349" y="3602370"/>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5F6232-61A5-A236-49D4-F9DEA21EEB3A}"/>
              </a:ext>
            </a:extLst>
          </p:cNvPr>
          <p:cNvSpPr/>
          <p:nvPr/>
        </p:nvSpPr>
        <p:spPr>
          <a:xfrm>
            <a:off x="2654491" y="3604231"/>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6DFF23-3D44-CAFD-CE0D-09C7138C8E3B}"/>
              </a:ext>
            </a:extLst>
          </p:cNvPr>
          <p:cNvSpPr/>
          <p:nvPr/>
        </p:nvSpPr>
        <p:spPr>
          <a:xfrm>
            <a:off x="2633531" y="4699953"/>
            <a:ext cx="656662" cy="400844"/>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3071F92-2917-724E-593F-90CC1AD78A4F}"/>
              </a:ext>
            </a:extLst>
          </p:cNvPr>
          <p:cNvSpPr/>
          <p:nvPr/>
        </p:nvSpPr>
        <p:spPr>
          <a:xfrm>
            <a:off x="3302124" y="5869085"/>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EE2381-9EDA-E7F3-0FD3-A6C2B384BE2F}"/>
              </a:ext>
            </a:extLst>
          </p:cNvPr>
          <p:cNvSpPr/>
          <p:nvPr/>
        </p:nvSpPr>
        <p:spPr>
          <a:xfrm>
            <a:off x="1330687" y="2163092"/>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E66020E-E133-1282-8BE9-18147540C03B}"/>
              </a:ext>
            </a:extLst>
          </p:cNvPr>
          <p:cNvSpPr/>
          <p:nvPr/>
        </p:nvSpPr>
        <p:spPr>
          <a:xfrm>
            <a:off x="1321093" y="2848678"/>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D696482-C3B8-9647-547F-F240C524B1B1}"/>
              </a:ext>
            </a:extLst>
          </p:cNvPr>
          <p:cNvSpPr/>
          <p:nvPr/>
        </p:nvSpPr>
        <p:spPr>
          <a:xfrm>
            <a:off x="1309727" y="3606870"/>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3935A93-649C-D534-E51A-16CFAFCAA810}"/>
              </a:ext>
            </a:extLst>
          </p:cNvPr>
          <p:cNvSpPr/>
          <p:nvPr/>
        </p:nvSpPr>
        <p:spPr>
          <a:xfrm>
            <a:off x="3284017" y="4704226"/>
            <a:ext cx="656662" cy="392298"/>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20C5D1A-BD69-3247-C942-3260A6B01200}"/>
              </a:ext>
            </a:extLst>
          </p:cNvPr>
          <p:cNvSpPr/>
          <p:nvPr/>
        </p:nvSpPr>
        <p:spPr>
          <a:xfrm>
            <a:off x="4613373" y="4704122"/>
            <a:ext cx="656662" cy="410625"/>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BFEEBD-41A8-D6E2-90A4-1637EF8EC2BC}"/>
              </a:ext>
            </a:extLst>
          </p:cNvPr>
          <p:cNvSpPr/>
          <p:nvPr/>
        </p:nvSpPr>
        <p:spPr>
          <a:xfrm>
            <a:off x="1320207" y="4712160"/>
            <a:ext cx="656662" cy="38620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04713A-2BF7-4AD5-DF85-707B5916E748}"/>
              </a:ext>
            </a:extLst>
          </p:cNvPr>
          <p:cNvSpPr/>
          <p:nvPr/>
        </p:nvSpPr>
        <p:spPr>
          <a:xfrm>
            <a:off x="5914345" y="4708499"/>
            <a:ext cx="656662" cy="410624"/>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0AD0E2-7B24-FEFE-10AC-DA79091842BA}"/>
              </a:ext>
            </a:extLst>
          </p:cNvPr>
          <p:cNvSpPr/>
          <p:nvPr/>
        </p:nvSpPr>
        <p:spPr>
          <a:xfrm>
            <a:off x="1976869" y="5863757"/>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778F852-75E2-3F8C-F272-98EF7B278586}"/>
              </a:ext>
            </a:extLst>
          </p:cNvPr>
          <p:cNvSpPr/>
          <p:nvPr/>
        </p:nvSpPr>
        <p:spPr>
          <a:xfrm>
            <a:off x="3970717" y="5869085"/>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11BB5E7-C66B-FF3F-942D-03FC2DE3E640}"/>
              </a:ext>
            </a:extLst>
          </p:cNvPr>
          <p:cNvSpPr/>
          <p:nvPr/>
        </p:nvSpPr>
        <p:spPr>
          <a:xfrm>
            <a:off x="7236131" y="5861446"/>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4EB4CA7-9A03-CCEE-3555-0FFCC65E0EA6}"/>
              </a:ext>
            </a:extLst>
          </p:cNvPr>
          <p:cNvSpPr/>
          <p:nvPr/>
        </p:nvSpPr>
        <p:spPr>
          <a:xfrm>
            <a:off x="5925870" y="5870384"/>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22E1B4A-4A62-9615-4250-CF62070B40BE}"/>
              </a:ext>
            </a:extLst>
          </p:cNvPr>
          <p:cNvSpPr/>
          <p:nvPr/>
        </p:nvSpPr>
        <p:spPr>
          <a:xfrm>
            <a:off x="1320207" y="5861446"/>
            <a:ext cx="656662" cy="35161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432B80D-4D1C-DAD2-75BC-E76B42D30724}"/>
                  </a:ext>
                </a:extLst>
              </p:cNvPr>
              <p:cNvSpPr txBox="1"/>
              <p:nvPr/>
            </p:nvSpPr>
            <p:spPr>
              <a:xfrm>
                <a:off x="331021" y="4717918"/>
                <a:ext cx="5830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n-US" dirty="0"/>
              </a:p>
            </p:txBody>
          </p:sp>
        </mc:Choice>
        <mc:Fallback xmlns="">
          <p:sp>
            <p:nvSpPr>
              <p:cNvPr id="52" name="TextBox 51">
                <a:extLst>
                  <a:ext uri="{FF2B5EF4-FFF2-40B4-BE49-F238E27FC236}">
                    <a16:creationId xmlns:a16="http://schemas.microsoft.com/office/drawing/2014/main" id="{6432B80D-4D1C-DAD2-75BC-E76B42D30724}"/>
                  </a:ext>
                </a:extLst>
              </p:cNvPr>
              <p:cNvSpPr txBox="1">
                <a:spLocks noRot="1" noChangeAspect="1" noMove="1" noResize="1" noEditPoints="1" noAdjustHandles="1" noChangeArrowheads="1" noChangeShapeType="1" noTextEdit="1"/>
              </p:cNvSpPr>
              <p:nvPr/>
            </p:nvSpPr>
            <p:spPr>
              <a:xfrm>
                <a:off x="331021" y="4717918"/>
                <a:ext cx="583074"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29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3" grpId="0" animBg="1"/>
      <p:bldP spid="20" grpId="0"/>
      <p:bldP spid="2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08A761C-05B4-632F-DF18-2B56C9FACECA}"/>
              </a:ext>
            </a:extLst>
          </p:cNvPr>
          <p:cNvSpPr/>
          <p:nvPr/>
        </p:nvSpPr>
        <p:spPr>
          <a:xfrm>
            <a:off x="4338323" y="3326631"/>
            <a:ext cx="3602736" cy="190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0" y="0"/>
            <a:ext cx="12192000" cy="1325563"/>
          </a:xfrm>
        </p:spPr>
        <p:txBody>
          <a:bodyPr/>
          <a:lstStyle/>
          <a:p>
            <a:pPr algn="ctr"/>
            <a:r>
              <a:rPr lang="en-US" dirty="0"/>
              <a:t>Arguments for RAM Programs (Arg-RAM)</a:t>
            </a:r>
          </a:p>
        </p:txBody>
      </p:sp>
      <p:pic>
        <p:nvPicPr>
          <p:cNvPr id="5" name="Picture 4">
            <a:extLst>
              <a:ext uri="{FF2B5EF4-FFF2-40B4-BE49-F238E27FC236}">
                <a16:creationId xmlns:a16="http://schemas.microsoft.com/office/drawing/2014/main" id="{CE8683E2-0F95-29F0-AA7D-3F1FA3B9A786}"/>
              </a:ext>
            </a:extLst>
          </p:cNvPr>
          <p:cNvPicPr>
            <a:picLocks noChangeAspect="1"/>
          </p:cNvPicPr>
          <p:nvPr/>
        </p:nvPicPr>
        <p:blipFill>
          <a:blip r:embed="rId3"/>
          <a:stretch>
            <a:fillRect/>
          </a:stretch>
        </p:blipFill>
        <p:spPr>
          <a:xfrm>
            <a:off x="210413" y="3655674"/>
            <a:ext cx="1090096" cy="1386694"/>
          </a:xfrm>
          <a:prstGeom prst="rect">
            <a:avLst/>
          </a:prstGeom>
        </p:spPr>
      </p:pic>
      <p:pic>
        <p:nvPicPr>
          <p:cNvPr id="7" name="Content Placeholder 5">
            <a:extLst>
              <a:ext uri="{FF2B5EF4-FFF2-40B4-BE49-F238E27FC236}">
                <a16:creationId xmlns:a16="http://schemas.microsoft.com/office/drawing/2014/main" id="{EF2482AE-F912-40D7-44D8-D14A84BE55F7}"/>
              </a:ext>
            </a:extLst>
          </p:cNvPr>
          <p:cNvPicPr>
            <a:picLocks noGrp="1" noChangeAspect="1"/>
          </p:cNvPicPr>
          <p:nvPr>
            <p:ph idx="1"/>
          </p:nvPr>
        </p:nvPicPr>
        <p:blipFill>
          <a:blip r:embed="rId4"/>
          <a:stretch>
            <a:fillRect/>
          </a:stretch>
        </p:blipFill>
        <p:spPr>
          <a:xfrm>
            <a:off x="10630616" y="3676124"/>
            <a:ext cx="1127227" cy="1341937"/>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0CD8157-D29B-5DB1-5287-544CFFF75445}"/>
                  </a:ext>
                </a:extLst>
              </p:cNvPr>
              <p:cNvSpPr/>
              <p:nvPr/>
            </p:nvSpPr>
            <p:spPr>
              <a:xfrm>
                <a:off x="1804364" y="3815857"/>
                <a:ext cx="2034540" cy="767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Input: </a:t>
                </a:r>
              </a:p>
              <a:p>
                <a:pPr marL="285750" indent="-285750">
                  <a:buFont typeface="Arial" panose="020B0604020202020204" pitchFamily="34" charset="0"/>
                  <a:buChar char="•"/>
                </a:pPr>
                <a:r>
                  <a:rPr lang="en-US" dirty="0"/>
                  <a:t>Witness </a:t>
                </a:r>
                <a14:m>
                  <m:oMath xmlns:m="http://schemas.openxmlformats.org/officeDocument/2006/math">
                    <m:r>
                      <a:rPr lang="en-US" i="1" dirty="0" smtClean="0">
                        <a:latin typeface="Cambria Math" panose="02040503050406030204" pitchFamily="18" charset="0"/>
                      </a:rPr>
                      <m:t>𝑤</m:t>
                    </m:r>
                    <m:r>
                      <a:rPr lang="en-US" b="0" i="1" baseline="-25000" dirty="0" smtClean="0">
                        <a:latin typeface="Cambria Math" panose="02040503050406030204" pitchFamily="18" charset="0"/>
                      </a:rPr>
                      <m:t>𝑖</m:t>
                    </m:r>
                  </m:oMath>
                </a14:m>
                <a:endParaRPr lang="en-US"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804364" y="3815857"/>
                <a:ext cx="2034540" cy="767144"/>
              </a:xfrm>
              <a:prstGeom prst="rect">
                <a:avLst/>
              </a:prstGeom>
              <a:blipFill>
                <a:blip r:embed="rId5"/>
                <a:stretch>
                  <a:fillRect l="-1852" b="-48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ABC17A1-A777-7F84-E50C-967916DFCC47}"/>
              </a:ext>
            </a:extLst>
          </p:cNvPr>
          <p:cNvGrpSpPr/>
          <p:nvPr/>
        </p:nvGrpSpPr>
        <p:grpSpPr>
          <a:xfrm>
            <a:off x="4825327" y="4034372"/>
            <a:ext cx="2870454" cy="861658"/>
            <a:chOff x="4242816" y="3118104"/>
            <a:chExt cx="2870454" cy="861658"/>
          </a:xfrm>
        </p:grpSpPr>
        <p:cxnSp>
          <p:nvCxnSpPr>
            <p:cNvPr id="14" name="Straight Arrow Connector 13">
              <a:extLst>
                <a:ext uri="{FF2B5EF4-FFF2-40B4-BE49-F238E27FC236}">
                  <a16:creationId xmlns:a16="http://schemas.microsoft.com/office/drawing/2014/main" id="{FBA836B9-BAA4-3CA2-E282-D61938F09F7C}"/>
                </a:ext>
              </a:extLst>
            </p:cNvPr>
            <p:cNvCxnSpPr/>
            <p:nvPr/>
          </p:nvCxnSpPr>
          <p:spPr>
            <a:xfrm>
              <a:off x="4242816" y="311810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C1680E5-A318-B874-5AE3-CB97BF372F68}"/>
                </a:ext>
              </a:extLst>
            </p:cNvPr>
            <p:cNvCxnSpPr>
              <a:cxnSpLocks/>
            </p:cNvCxnSpPr>
            <p:nvPr/>
          </p:nvCxnSpPr>
          <p:spPr>
            <a:xfrm flipH="1">
              <a:off x="4242816" y="332536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A5D437C-7612-43D3-95C0-0605D6B347FA}"/>
                </a:ext>
              </a:extLst>
            </p:cNvPr>
            <p:cNvCxnSpPr/>
            <p:nvPr/>
          </p:nvCxnSpPr>
          <p:spPr>
            <a:xfrm>
              <a:off x="4242816" y="352348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69FDBE8-C1F8-0366-5E58-4810955B4B44}"/>
                </a:ext>
              </a:extLst>
            </p:cNvPr>
            <p:cNvCxnSpPr/>
            <p:nvPr/>
          </p:nvCxnSpPr>
          <p:spPr>
            <a:xfrm>
              <a:off x="4242816" y="3979762"/>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395DBD70-BBE3-09F7-6051-1033EC9B188F}"/>
                </a:ext>
              </a:extLst>
            </p:cNvPr>
            <p:cNvCxnSpPr>
              <a:cxnSpLocks/>
            </p:cNvCxnSpPr>
            <p:nvPr/>
          </p:nvCxnSpPr>
          <p:spPr>
            <a:xfrm flipH="1">
              <a:off x="4242816" y="374283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26" name="Rounded Rectangle 25">
                <a:extLst>
                  <a:ext uri="{FF2B5EF4-FFF2-40B4-BE49-F238E27FC236}">
                    <a16:creationId xmlns:a16="http://schemas.microsoft.com/office/drawing/2014/main" id="{EDEB57F0-932C-3E51-4872-889F7F4E611B}"/>
                  </a:ext>
                </a:extLst>
              </p:cNvPr>
              <p:cNvSpPr/>
              <p:nvPr/>
            </p:nvSpPr>
            <p:spPr>
              <a:xfrm>
                <a:off x="123648" y="5911577"/>
                <a:ext cx="6094272" cy="63016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Completeness</a:t>
                </a:r>
                <a:r>
                  <a:rPr lang="en-US" dirty="0">
                    <a:solidFill>
                      <a:schemeClr val="tx1"/>
                    </a:solidFill>
                  </a:rPr>
                  <a:t> and </a:t>
                </a:r>
                <a:r>
                  <a:rPr lang="en-US" b="1" dirty="0">
                    <a:solidFill>
                      <a:schemeClr val="tx1"/>
                    </a:solidFill>
                  </a:rPr>
                  <a:t>Soundness</a:t>
                </a:r>
                <a:r>
                  <a:rPr lang="en-US" dirty="0">
                    <a:solidFill>
                      <a:schemeClr val="tx1"/>
                    </a:solidFill>
                  </a:rPr>
                  <a:t> with respect to database </a:t>
                </a:r>
                <a14:m>
                  <m:oMath xmlns:m="http://schemas.openxmlformats.org/officeDocument/2006/math">
                    <m:r>
                      <a:rPr lang="en-US" i="1" dirty="0" smtClean="0">
                        <a:solidFill>
                          <a:schemeClr val="tx1"/>
                        </a:solidFill>
                        <a:latin typeface="Cambria Math" panose="02040503050406030204" pitchFamily="18" charset="0"/>
                      </a:rPr>
                      <m:t>𝑥</m:t>
                    </m:r>
                  </m:oMath>
                </a14:m>
                <a:endParaRPr lang="en-US" dirty="0">
                  <a:solidFill>
                    <a:schemeClr val="tx1"/>
                  </a:solidFill>
                </a:endParaRPr>
              </a:p>
            </p:txBody>
          </p:sp>
        </mc:Choice>
        <mc:Fallback>
          <p:sp>
            <p:nvSpPr>
              <p:cNvPr id="26" name="Rounded Rectangle 25">
                <a:extLst>
                  <a:ext uri="{FF2B5EF4-FFF2-40B4-BE49-F238E27FC236}">
                    <a16:creationId xmlns:a16="http://schemas.microsoft.com/office/drawing/2014/main" id="{EDEB57F0-932C-3E51-4872-889F7F4E611B}"/>
                  </a:ext>
                </a:extLst>
              </p:cNvPr>
              <p:cNvSpPr>
                <a:spLocks noRot="1" noChangeAspect="1" noMove="1" noResize="1" noEditPoints="1" noAdjustHandles="1" noChangeArrowheads="1" noChangeShapeType="1" noTextEdit="1"/>
              </p:cNvSpPr>
              <p:nvPr/>
            </p:nvSpPr>
            <p:spPr>
              <a:xfrm>
                <a:off x="123648" y="5911577"/>
                <a:ext cx="6094272" cy="630162"/>
              </a:xfrm>
              <a:prstGeom prst="roundRect">
                <a:avLst/>
              </a:prstGeom>
              <a:blipFill>
                <a:blip r:embed="rId6"/>
                <a:stretch>
                  <a:fillRect l="-207"/>
                </a:stretch>
              </a:blipFill>
              <a:ln>
                <a:solidFill>
                  <a:schemeClr val="tx1"/>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B84EDAEF-B6FE-E07F-D19C-E57600C37E83}"/>
              </a:ext>
            </a:extLst>
          </p:cNvPr>
          <p:cNvSpPr txBox="1"/>
          <p:nvPr/>
        </p:nvSpPr>
        <p:spPr>
          <a:xfrm>
            <a:off x="5417219" y="1429448"/>
            <a:ext cx="1427955" cy="369332"/>
          </a:xfrm>
          <a:prstGeom prst="rect">
            <a:avLst/>
          </a:prstGeom>
          <a:noFill/>
        </p:spPr>
        <p:txBody>
          <a:bodyPr wrap="none" rtlCol="0">
            <a:spAutoFit/>
          </a:bodyPr>
          <a:lstStyle/>
          <a:p>
            <a:r>
              <a:rPr lang="en-US" u="sng" dirty="0"/>
              <a:t>Offline Phase</a:t>
            </a:r>
          </a:p>
        </p:txBody>
      </p:sp>
      <p:graphicFrame>
        <p:nvGraphicFramePr>
          <p:cNvPr id="3" name="Table 3">
            <a:extLst>
              <a:ext uri="{FF2B5EF4-FFF2-40B4-BE49-F238E27FC236}">
                <a16:creationId xmlns:a16="http://schemas.microsoft.com/office/drawing/2014/main" id="{AD2CF975-1D60-9D3E-4292-218C746B2548}"/>
              </a:ext>
            </a:extLst>
          </p:cNvPr>
          <p:cNvGraphicFramePr>
            <a:graphicFrameLocks noGrp="1"/>
          </p:cNvGraphicFramePr>
          <p:nvPr>
            <p:extLst>
              <p:ext uri="{D42A27DB-BD31-4B8C-83A1-F6EECF244321}">
                <p14:modId xmlns:p14="http://schemas.microsoft.com/office/powerpoint/2010/main" val="3050789983"/>
              </p:ext>
            </p:extLst>
          </p:nvPr>
        </p:nvGraphicFramePr>
        <p:xfrm>
          <a:off x="338325" y="1806440"/>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685FD-FA22-6AE3-3984-873ACFF02622}"/>
                  </a:ext>
                </a:extLst>
              </p:cNvPr>
              <p:cNvSpPr txBox="1"/>
              <p:nvPr/>
            </p:nvSpPr>
            <p:spPr>
              <a:xfrm>
                <a:off x="1913042" y="950054"/>
                <a:ext cx="1241494" cy="369332"/>
              </a:xfrm>
              <a:prstGeom prst="rect">
                <a:avLst/>
              </a:prstGeom>
              <a:noFill/>
            </p:spPr>
            <p:txBody>
              <a:bodyPr wrap="none" rtlCol="0">
                <a:spAutoFit/>
              </a:bodyPr>
              <a:lstStyle/>
              <a:p>
                <a:r>
                  <a:rPr lang="en-US" dirty="0"/>
                  <a:t>Database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913042" y="950054"/>
                <a:ext cx="1241494" cy="369332"/>
              </a:xfrm>
              <a:prstGeom prst="rect">
                <a:avLst/>
              </a:prstGeom>
              <a:blipFill>
                <a:blip r:embed="rId7"/>
                <a:stretch>
                  <a:fillRect l="-4040"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70053F-C578-7156-E7D3-5E907E1A06C0}"/>
                  </a:ext>
                </a:extLst>
              </p:cNvPr>
              <p:cNvSpPr txBox="1"/>
              <p:nvPr/>
            </p:nvSpPr>
            <p:spPr>
              <a:xfrm>
                <a:off x="5473282" y="1814018"/>
                <a:ext cx="1363397" cy="338554"/>
              </a:xfrm>
              <a:prstGeom prst="rect">
                <a:avLst/>
              </a:prstGeom>
              <a:solidFill>
                <a:schemeClr val="accent6">
                  <a:lumMod val="20000"/>
                  <a:lumOff val="80000"/>
                </a:schemeClr>
              </a:solidFill>
              <a:ln>
                <a:solidFill>
                  <a:schemeClr val="dk1"/>
                </a:solidFill>
              </a:ln>
            </p:spPr>
            <p:txBody>
              <a:bodyPr wrap="square" rtlCol="0">
                <a:spAutoFit/>
              </a:bodyPr>
              <a:lstStyle/>
              <a:p>
                <a:pPr algn="ctr"/>
                <a:r>
                  <a:rPr lang="en-US" sz="1600" dirty="0"/>
                  <a:t>Commit(</a:t>
                </a:r>
                <a14:m>
                  <m:oMath xmlns:m="http://schemas.openxmlformats.org/officeDocument/2006/math">
                    <m:r>
                      <a:rPr lang="en-US" sz="160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473282" y="1814018"/>
                <a:ext cx="1363397" cy="338554"/>
              </a:xfrm>
              <a:prstGeom prst="rect">
                <a:avLst/>
              </a:prstGeom>
              <a:blipFill>
                <a:blip r:embed="rId8"/>
                <a:stretch>
                  <a:fillRect t="-3571" b="-21429"/>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3659B81-AEBF-2BEA-394D-3EE8C1D0AF4A}"/>
              </a:ext>
            </a:extLst>
          </p:cNvPr>
          <p:cNvCxnSpPr/>
          <p:nvPr/>
        </p:nvCxnSpPr>
        <p:spPr>
          <a:xfrm>
            <a:off x="4825327" y="218304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A552AD-3AB0-5DB0-0F94-9E53895B713B}"/>
              </a:ext>
            </a:extLst>
          </p:cNvPr>
          <p:cNvSpPr txBox="1"/>
          <p:nvPr/>
        </p:nvSpPr>
        <p:spPr>
          <a:xfrm>
            <a:off x="5425715" y="2256203"/>
            <a:ext cx="1410964" cy="369332"/>
          </a:xfrm>
          <a:prstGeom prst="rect">
            <a:avLst/>
          </a:prstGeom>
          <a:noFill/>
        </p:spPr>
        <p:txBody>
          <a:bodyPr wrap="none" rtlCol="0">
            <a:spAutoFit/>
          </a:bodyPr>
          <a:lstStyle/>
          <a:p>
            <a:r>
              <a:rPr lang="en-US" u="sng" dirty="0"/>
              <a:t>Online Phase</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04EDD9F2-CFA0-D3B9-944D-E2A8E4D6945E}"/>
                  </a:ext>
                </a:extLst>
              </p:cNvPr>
              <p:cNvSpPr/>
              <p:nvPr/>
            </p:nvSpPr>
            <p:spPr>
              <a:xfrm>
                <a:off x="4983954" y="2625475"/>
                <a:ext cx="2342051" cy="60119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Instance </a:t>
                </a:r>
                <a14:m>
                  <m:oMath xmlns:m="http://schemas.openxmlformats.org/officeDocument/2006/math">
                    <m:r>
                      <a:rPr lang="en-US" i="1" dirty="0" smtClean="0">
                        <a:latin typeface="Cambria Math" panose="02040503050406030204" pitchFamily="18" charset="0"/>
                      </a:rPr>
                      <m:t>𝑖</m:t>
                    </m:r>
                  </m:oMath>
                </a14:m>
                <a:r>
                  <a:rPr lang="en-US" dirty="0"/>
                  <a:t>: RAM NP Relation </a:t>
                </a:r>
                <a14:m>
                  <m:oMath xmlns:m="http://schemas.openxmlformats.org/officeDocument/2006/math">
                    <m:r>
                      <a:rPr lang="en-US" i="1" dirty="0" smtClean="0">
                        <a:latin typeface="Cambria Math" panose="02040503050406030204" pitchFamily="18" charset="0"/>
                      </a:rPr>
                      <m:t>𝑅</m:t>
                    </m:r>
                    <m:r>
                      <a:rPr lang="en-US" b="0" i="1" baseline="-25000" dirty="0" smtClean="0">
                        <a:latin typeface="Cambria Math" panose="02040503050406030204" pitchFamily="18" charset="0"/>
                      </a:rPr>
                      <m:t>𝑖</m:t>
                    </m:r>
                  </m:oMath>
                </a14:m>
                <a:endParaRPr lang="en-US" baseline="-25000" dirty="0"/>
              </a:p>
            </p:txBody>
          </p:sp>
        </mc:Choice>
        <mc:Fallback xmlns="">
          <p:sp>
            <p:nvSpPr>
              <p:cNvPr id="17" name="Rounded Rectangle 16">
                <a:extLst>
                  <a:ext uri="{FF2B5EF4-FFF2-40B4-BE49-F238E27FC236}">
                    <a16:creationId xmlns:a16="http://schemas.microsoft.com/office/drawing/2014/main" id="{04EDD9F2-CFA0-D3B9-944D-E2A8E4D6945E}"/>
                  </a:ext>
                </a:extLst>
              </p:cNvPr>
              <p:cNvSpPr>
                <a:spLocks noRot="1" noChangeAspect="1" noMove="1" noResize="1" noEditPoints="1" noAdjustHandles="1" noChangeArrowheads="1" noChangeShapeType="1" noTextEdit="1"/>
              </p:cNvSpPr>
              <p:nvPr/>
            </p:nvSpPr>
            <p:spPr>
              <a:xfrm>
                <a:off x="4983954" y="2625475"/>
                <a:ext cx="2342051" cy="601194"/>
              </a:xfrm>
              <a:prstGeom prst="roundRect">
                <a:avLst/>
              </a:prstGeom>
              <a:blipFill>
                <a:blip r:embed="rId9"/>
                <a:stretch>
                  <a:fillRect t="-6122" b="-18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DC2BAA-0C71-61B9-D621-D38583EA0138}"/>
                  </a:ext>
                </a:extLst>
              </p:cNvPr>
              <p:cNvSpPr txBox="1"/>
              <p:nvPr/>
            </p:nvSpPr>
            <p:spPr>
              <a:xfrm>
                <a:off x="4380820" y="3349909"/>
                <a:ext cx="3430357" cy="523220"/>
              </a:xfrm>
              <a:prstGeom prst="rect">
                <a:avLst/>
              </a:prstGeom>
              <a:noFill/>
            </p:spPr>
            <p:txBody>
              <a:bodyPr wrap="square" rtlCol="0">
                <a:spAutoFit/>
              </a:bodyPr>
              <a:lstStyle/>
              <a:p>
                <a:pPr algn="ctr"/>
                <a:r>
                  <a:rPr lang="en-US" sz="1400" dirty="0"/>
                  <a:t>Protocol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Π</m:t>
                    </m:r>
                  </m:oMath>
                </a14:m>
                <a:endParaRPr lang="en-US" sz="1400" dirty="0">
                  <a:ea typeface="Cambria Math" panose="02040503050406030204" pitchFamily="18" charset="0"/>
                </a:endParaRPr>
              </a:p>
              <a:p>
                <a:pPr algn="ctr"/>
                <a:r>
                  <a:rPr lang="en-US" sz="1400" dirty="0"/>
                  <a:t>Prove </a:t>
                </a:r>
                <a14:m>
                  <m:oMath xmlns:m="http://schemas.openxmlformats.org/officeDocument/2006/math">
                    <m:r>
                      <a:rPr lang="en-US" sz="1400" i="1" dirty="0" smtClean="0">
                        <a:solidFill>
                          <a:schemeClr val="tx1"/>
                        </a:solidFill>
                        <a:latin typeface="Cambria Math" panose="02040503050406030204" pitchFamily="18" charset="0"/>
                      </a:rPr>
                      <m:t>𝑅</m:t>
                    </m:r>
                    <m:r>
                      <a:rPr lang="en-US" sz="1400" b="0" i="1" baseline="-25000" dirty="0" smtClean="0">
                        <a:solidFill>
                          <a:schemeClr val="tx1"/>
                        </a:solidFill>
                        <a:latin typeface="Cambria Math" panose="02040503050406030204" pitchFamily="18" charset="0"/>
                      </a:rPr>
                      <m:t>𝑖</m:t>
                    </m:r>
                    <m:d>
                      <m:dPr>
                        <m:ctrlPr>
                          <a:rPr lang="en-US" sz="1400" b="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a:rPr lang="en-US" sz="1400" b="0" i="1" dirty="0" smtClean="0">
                                <a:solidFill>
                                  <a:schemeClr val="tx1"/>
                                </a:solidFill>
                                <a:latin typeface="Cambria Math" panose="02040503050406030204" pitchFamily="18" charset="0"/>
                              </a:rPr>
                              <m:t>𝑤</m:t>
                            </m:r>
                          </m:e>
                          <m:sub>
                            <m:r>
                              <a:rPr lang="en-US" sz="1400" b="0" i="1" dirty="0" smtClean="0">
                                <a:solidFill>
                                  <a:schemeClr val="tx1"/>
                                </a:solidFill>
                                <a:latin typeface="Cambria Math" panose="02040503050406030204" pitchFamily="18" charset="0"/>
                              </a:rPr>
                              <m:t>𝑖</m:t>
                            </m:r>
                          </m:sub>
                        </m:sSub>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p>
            </p:txBody>
          </p:sp>
        </mc:Choice>
        <mc:Fallback xmlns="">
          <p:sp>
            <p:nvSpPr>
              <p:cNvPr id="22" name="TextBox 21">
                <a:extLst>
                  <a:ext uri="{FF2B5EF4-FFF2-40B4-BE49-F238E27FC236}">
                    <a16:creationId xmlns:a16="http://schemas.microsoft.com/office/drawing/2014/main" id="{A3DC2BAA-0C71-61B9-D621-D38583EA0138}"/>
                  </a:ext>
                </a:extLst>
              </p:cNvPr>
              <p:cNvSpPr txBox="1">
                <a:spLocks noRot="1" noChangeAspect="1" noMove="1" noResize="1" noEditPoints="1" noAdjustHandles="1" noChangeArrowheads="1" noChangeShapeType="1" noTextEdit="1"/>
              </p:cNvSpPr>
              <p:nvPr/>
            </p:nvSpPr>
            <p:spPr>
              <a:xfrm>
                <a:off x="4380820" y="3349909"/>
                <a:ext cx="3430357" cy="523220"/>
              </a:xfrm>
              <a:prstGeom prst="rect">
                <a:avLst/>
              </a:prstGeom>
              <a:blipFill>
                <a:blip r:embed="rId10"/>
                <a:stretch>
                  <a:fillRect t="-2439" b="-14634"/>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78B3DF58-77D3-9E7D-4E83-CD809AE06220}"/>
              </a:ext>
            </a:extLst>
          </p:cNvPr>
          <p:cNvSpPr/>
          <p:nvPr/>
        </p:nvSpPr>
        <p:spPr>
          <a:xfrm>
            <a:off x="761104" y="1817537"/>
            <a:ext cx="439261" cy="3522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29" name="Rectangle 28">
            <a:extLst>
              <a:ext uri="{FF2B5EF4-FFF2-40B4-BE49-F238E27FC236}">
                <a16:creationId xmlns:a16="http://schemas.microsoft.com/office/drawing/2014/main" id="{2FD17BC0-1171-307D-D70A-7F59AD2A844D}"/>
              </a:ext>
            </a:extLst>
          </p:cNvPr>
          <p:cNvSpPr/>
          <p:nvPr/>
        </p:nvSpPr>
        <p:spPr>
          <a:xfrm>
            <a:off x="2055932" y="1814018"/>
            <a:ext cx="439261" cy="3522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30" name="Rectangle 29">
            <a:extLst>
              <a:ext uri="{FF2B5EF4-FFF2-40B4-BE49-F238E27FC236}">
                <a16:creationId xmlns:a16="http://schemas.microsoft.com/office/drawing/2014/main" id="{45D6B7F9-830D-BF61-8412-A878C29C61FD}"/>
              </a:ext>
            </a:extLst>
          </p:cNvPr>
          <p:cNvSpPr/>
          <p:nvPr/>
        </p:nvSpPr>
        <p:spPr>
          <a:xfrm>
            <a:off x="2900292" y="1814018"/>
            <a:ext cx="439261" cy="3522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cxnSp>
        <p:nvCxnSpPr>
          <p:cNvPr id="32" name="Straight Arrow Connector 31">
            <a:extLst>
              <a:ext uri="{FF2B5EF4-FFF2-40B4-BE49-F238E27FC236}">
                <a16:creationId xmlns:a16="http://schemas.microsoft.com/office/drawing/2014/main" id="{0509BAA3-7260-F880-8542-9CFE6EA86772}"/>
              </a:ext>
            </a:extLst>
          </p:cNvPr>
          <p:cNvCxnSpPr>
            <a:cxnSpLocks/>
          </p:cNvCxnSpPr>
          <p:nvPr/>
        </p:nvCxnSpPr>
        <p:spPr>
          <a:xfrm flipH="1" flipV="1">
            <a:off x="986051" y="2162084"/>
            <a:ext cx="4742" cy="34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DC2935CC-77C6-5EF3-4AFA-A1E4DD8CAD29}"/>
              </a:ext>
            </a:extLst>
          </p:cNvPr>
          <p:cNvCxnSpPr>
            <a:cxnSpLocks/>
          </p:cNvCxnSpPr>
          <p:nvPr/>
        </p:nvCxnSpPr>
        <p:spPr>
          <a:xfrm flipV="1">
            <a:off x="2277836" y="2162084"/>
            <a:ext cx="0" cy="720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BF9E5AA-7AA8-1C6E-DF23-ECD76B336228}"/>
              </a:ext>
            </a:extLst>
          </p:cNvPr>
          <p:cNvCxnSpPr>
            <a:cxnSpLocks/>
          </p:cNvCxnSpPr>
          <p:nvPr/>
        </p:nvCxnSpPr>
        <p:spPr>
          <a:xfrm flipH="1" flipV="1">
            <a:off x="3114230" y="2162084"/>
            <a:ext cx="4742" cy="34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6DFF2CC-96C1-A8BD-8C4C-1102A4E24682}"/>
                  </a:ext>
                </a:extLst>
              </p:cNvPr>
              <p:cNvSpPr txBox="1"/>
              <p:nvPr/>
            </p:nvSpPr>
            <p:spPr>
              <a:xfrm>
                <a:off x="1518772" y="2882152"/>
                <a:ext cx="1704042" cy="369332"/>
              </a:xfrm>
              <a:prstGeom prst="rect">
                <a:avLst/>
              </a:prstGeom>
              <a:solidFill>
                <a:schemeClr val="accent1">
                  <a:lumMod val="75000"/>
                </a:schemeClr>
              </a:solidFill>
            </p:spPr>
            <p:txBody>
              <a:bodyPr wrap="square">
                <a:spAutoFit/>
              </a:bodyPr>
              <a:lstStyle/>
              <a:p>
                <a:r>
                  <a:rPr lang="en-US" dirty="0">
                    <a:solidFill>
                      <a:schemeClr val="bg1"/>
                    </a:solidFill>
                  </a:rPr>
                  <a:t>Accessed by </a:t>
                </a:r>
                <a14:m>
                  <m:oMath xmlns:m="http://schemas.openxmlformats.org/officeDocument/2006/math">
                    <m:r>
                      <a:rPr lang="en-US" i="1" dirty="0" smtClean="0">
                        <a:solidFill>
                          <a:schemeClr val="bg1"/>
                        </a:solidFill>
                        <a:latin typeface="Cambria Math" panose="02040503050406030204" pitchFamily="18" charset="0"/>
                      </a:rPr>
                      <m:t>𝑅</m:t>
                    </m:r>
                    <m:r>
                      <a:rPr lang="en-US" b="0" i="1" baseline="-25000" dirty="0" smtClean="0">
                        <a:solidFill>
                          <a:schemeClr val="bg1"/>
                        </a:solidFill>
                        <a:latin typeface="Cambria Math" panose="02040503050406030204" pitchFamily="18" charset="0"/>
                      </a:rPr>
                      <m:t>𝑖</m:t>
                    </m:r>
                  </m:oMath>
                </a14:m>
                <a:endParaRPr lang="en-US" dirty="0">
                  <a:solidFill>
                    <a:schemeClr val="bg1"/>
                  </a:solidFill>
                </a:endParaRPr>
              </a:p>
            </p:txBody>
          </p:sp>
        </mc:Choice>
        <mc:Fallback xmlns="">
          <p:sp>
            <p:nvSpPr>
              <p:cNvPr id="40" name="TextBox 39">
                <a:extLst>
                  <a:ext uri="{FF2B5EF4-FFF2-40B4-BE49-F238E27FC236}">
                    <a16:creationId xmlns:a16="http://schemas.microsoft.com/office/drawing/2014/main" id="{B6DFF2CC-96C1-A8BD-8C4C-1102A4E24682}"/>
                  </a:ext>
                </a:extLst>
              </p:cNvPr>
              <p:cNvSpPr txBox="1">
                <a:spLocks noRot="1" noChangeAspect="1" noMove="1" noResize="1" noEditPoints="1" noAdjustHandles="1" noChangeArrowheads="1" noChangeShapeType="1" noTextEdit="1"/>
              </p:cNvSpPr>
              <p:nvPr/>
            </p:nvSpPr>
            <p:spPr>
              <a:xfrm>
                <a:off x="1518772" y="2882152"/>
                <a:ext cx="1704042" cy="369332"/>
              </a:xfrm>
              <a:prstGeom prst="rect">
                <a:avLst/>
              </a:prstGeom>
              <a:blipFill>
                <a:blip r:embed="rId11"/>
                <a:stretch>
                  <a:fillRect l="-2963"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3A12EE73-161A-015D-EBD8-27CB8932EF9C}"/>
                  </a:ext>
                </a:extLst>
              </p:cNvPr>
              <p:cNvSpPr/>
              <p:nvPr/>
            </p:nvSpPr>
            <p:spPr>
              <a:xfrm>
                <a:off x="8692301" y="1153252"/>
                <a:ext cx="2342051" cy="601194"/>
              </a:xfrm>
              <a:prstGeom prst="roundRect">
                <a:avLst/>
              </a:prstGeom>
              <a:solidFill>
                <a:schemeClr val="accent4">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Execution time of </a:t>
                </a:r>
                <a14:m>
                  <m:oMath xmlns:m="http://schemas.openxmlformats.org/officeDocument/2006/math">
                    <m:r>
                      <a:rPr lang="en-US" i="1" dirty="0" smtClean="0">
                        <a:solidFill>
                          <a:schemeClr val="tx1"/>
                        </a:solidFill>
                        <a:latin typeface="Cambria Math" panose="02040503050406030204" pitchFamily="18" charset="0"/>
                      </a:rPr>
                      <m:t>𝑅</m:t>
                    </m:r>
                    <m:r>
                      <a:rPr lang="en-US" b="0" i="1" baseline="-25000" dirty="0" smtClean="0">
                        <a:solidFill>
                          <a:schemeClr val="tx1"/>
                        </a:solidFill>
                        <a:latin typeface="Cambria Math" panose="02040503050406030204" pitchFamily="18" charset="0"/>
                      </a:rPr>
                      <m:t>𝑖</m:t>
                    </m:r>
                  </m:oMath>
                </a14:m>
                <a:r>
                  <a:rPr lang="en-US" baseline="-25000" dirty="0">
                    <a:solidFill>
                      <a:schemeClr val="tx1"/>
                    </a:solidFill>
                  </a:rPr>
                  <a:t> </a:t>
                </a:r>
                <a:r>
                  <a:rPr lang="en-US" dirty="0">
                    <a:solidFill>
                      <a:schemeClr val="tx1"/>
                    </a:solidFill>
                  </a:rPr>
                  <a:t>is </a:t>
                </a:r>
                <a14:m>
                  <m:oMath xmlns:m="http://schemas.openxmlformats.org/officeDocument/2006/math">
                    <m:r>
                      <a:rPr lang="en-US" i="1" dirty="0" smtClean="0">
                        <a:solidFill>
                          <a:schemeClr val="tx1"/>
                        </a:solidFill>
                        <a:latin typeface="Cambria Math" panose="02040503050406030204" pitchFamily="18" charset="0"/>
                      </a:rPr>
                      <m:t>𝑇</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𝑛</m:t>
                    </m:r>
                  </m:oMath>
                </a14:m>
                <a:endParaRPr lang="en-US" baseline="-25000" dirty="0">
                  <a:solidFill>
                    <a:schemeClr val="tx1"/>
                  </a:solidFill>
                </a:endParaRPr>
              </a:p>
            </p:txBody>
          </p:sp>
        </mc:Choice>
        <mc:Fallback xmlns="">
          <p:sp>
            <p:nvSpPr>
              <p:cNvPr id="41" name="Rounded Rectangle 40">
                <a:extLst>
                  <a:ext uri="{FF2B5EF4-FFF2-40B4-BE49-F238E27FC236}">
                    <a16:creationId xmlns:a16="http://schemas.microsoft.com/office/drawing/2014/main" id="{3A12EE73-161A-015D-EBD8-27CB8932EF9C}"/>
                  </a:ext>
                </a:extLst>
              </p:cNvPr>
              <p:cNvSpPr>
                <a:spLocks noRot="1" noChangeAspect="1" noMove="1" noResize="1" noEditPoints="1" noAdjustHandles="1" noChangeArrowheads="1" noChangeShapeType="1" noTextEdit="1"/>
              </p:cNvSpPr>
              <p:nvPr/>
            </p:nvSpPr>
            <p:spPr>
              <a:xfrm>
                <a:off x="8692301" y="1153252"/>
                <a:ext cx="2342051" cy="601194"/>
              </a:xfrm>
              <a:prstGeom prst="roundRect">
                <a:avLst/>
              </a:prstGeom>
              <a:blipFill>
                <a:blip r:embed="rId12"/>
                <a:stretch>
                  <a:fillRect t="-6000" b="-14000"/>
                </a:stretch>
              </a:blipFill>
            </p:spPr>
            <p:txBody>
              <a:bodyPr/>
              <a:lstStyle/>
              <a:p>
                <a:r>
                  <a:rPr lang="en-US">
                    <a:noFill/>
                  </a:rPr>
                  <a:t> </a:t>
                </a:r>
              </a:p>
            </p:txBody>
          </p:sp>
        </mc:Fallback>
      </mc:AlternateContent>
      <p:sp>
        <p:nvSpPr>
          <p:cNvPr id="42" name="Right Brace 41">
            <a:extLst>
              <a:ext uri="{FF2B5EF4-FFF2-40B4-BE49-F238E27FC236}">
                <a16:creationId xmlns:a16="http://schemas.microsoft.com/office/drawing/2014/main" id="{F4B1FB2A-4D78-8773-26D8-7C5C7193C130}"/>
              </a:ext>
            </a:extLst>
          </p:cNvPr>
          <p:cNvSpPr/>
          <p:nvPr/>
        </p:nvSpPr>
        <p:spPr>
          <a:xfrm rot="16200000">
            <a:off x="2394222" y="-479090"/>
            <a:ext cx="167595" cy="42793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6EC931C-7F98-6CDD-845C-EE863B9E2D32}"/>
                  </a:ext>
                </a:extLst>
              </p:cNvPr>
              <p:cNvSpPr txBox="1"/>
              <p:nvPr/>
            </p:nvSpPr>
            <p:spPr>
              <a:xfrm>
                <a:off x="2110578" y="1239724"/>
                <a:ext cx="734881" cy="369332"/>
              </a:xfrm>
              <a:prstGeom prst="rect">
                <a:avLst/>
              </a:prstGeom>
              <a:noFill/>
            </p:spPr>
            <p:txBody>
              <a:bodyPr wrap="none" rtlCol="0">
                <a:spAutoFit/>
              </a:bodyPr>
              <a:lstStyle/>
              <a:p>
                <a:r>
                  <a:rPr lang="en-US" dirty="0"/>
                  <a:t>Size </a:t>
                </a:r>
                <a14:m>
                  <m:oMath xmlns:m="http://schemas.openxmlformats.org/officeDocument/2006/math">
                    <m:r>
                      <a:rPr lang="en-US" i="1" dirty="0" smtClean="0">
                        <a:latin typeface="Cambria Math" panose="02040503050406030204" pitchFamily="18" charset="0"/>
                      </a:rPr>
                      <m:t>𝑛</m:t>
                    </m:r>
                  </m:oMath>
                </a14:m>
                <a:endParaRPr lang="en-US"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110578" y="1239724"/>
                <a:ext cx="734881" cy="369332"/>
              </a:xfrm>
              <a:prstGeom prst="rect">
                <a:avLst/>
              </a:prstGeom>
              <a:blipFill>
                <a:blip r:embed="rId13"/>
                <a:stretch>
                  <a:fillRect l="-6780" t="-6667" b="-26667"/>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CD9F4C14-3CA0-72AE-C40A-82316AE27E81}"/>
              </a:ext>
            </a:extLst>
          </p:cNvPr>
          <p:cNvCxnSpPr/>
          <p:nvPr/>
        </p:nvCxnSpPr>
        <p:spPr>
          <a:xfrm>
            <a:off x="986051" y="2508980"/>
            <a:ext cx="2128179"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02A9477-7AC7-16B9-5039-07E8CD040CE4}"/>
              </a:ext>
            </a:extLst>
          </p:cNvPr>
          <p:cNvSpPr txBox="1"/>
          <p:nvPr/>
        </p:nvSpPr>
        <p:spPr>
          <a:xfrm>
            <a:off x="312613" y="5049268"/>
            <a:ext cx="838458" cy="369332"/>
          </a:xfrm>
          <a:prstGeom prst="rect">
            <a:avLst/>
          </a:prstGeom>
          <a:noFill/>
        </p:spPr>
        <p:txBody>
          <a:bodyPr wrap="square" rtlCol="0">
            <a:spAutoFit/>
          </a:bodyPr>
          <a:lstStyle/>
          <a:p>
            <a:r>
              <a:rPr lang="en-US" dirty="0"/>
              <a:t>Prover</a:t>
            </a:r>
          </a:p>
        </p:txBody>
      </p:sp>
      <p:sp>
        <p:nvSpPr>
          <p:cNvPr id="19" name="TextBox 18">
            <a:extLst>
              <a:ext uri="{FF2B5EF4-FFF2-40B4-BE49-F238E27FC236}">
                <a16:creationId xmlns:a16="http://schemas.microsoft.com/office/drawing/2014/main" id="{1EC71C86-850F-ACD6-B38D-4DF479A620CA}"/>
              </a:ext>
            </a:extLst>
          </p:cNvPr>
          <p:cNvSpPr txBox="1"/>
          <p:nvPr/>
        </p:nvSpPr>
        <p:spPr>
          <a:xfrm>
            <a:off x="10872663" y="5049268"/>
            <a:ext cx="1426794" cy="369332"/>
          </a:xfrm>
          <a:prstGeom prst="rect">
            <a:avLst/>
          </a:prstGeom>
          <a:noFill/>
        </p:spPr>
        <p:txBody>
          <a:bodyPr wrap="square" rtlCol="0">
            <a:spAutoFit/>
          </a:bodyPr>
          <a:lstStyle/>
          <a:p>
            <a:r>
              <a:rPr lang="en-US" dirty="0"/>
              <a:t>Verifier</a:t>
            </a:r>
          </a:p>
        </p:txBody>
      </p:sp>
      <p:sp>
        <p:nvSpPr>
          <p:cNvPr id="31" name="Curved Right Arrow 30">
            <a:extLst>
              <a:ext uri="{FF2B5EF4-FFF2-40B4-BE49-F238E27FC236}">
                <a16:creationId xmlns:a16="http://schemas.microsoft.com/office/drawing/2014/main" id="{BAEA6A87-FA84-A838-4016-76C1654BE0E7}"/>
              </a:ext>
            </a:extLst>
          </p:cNvPr>
          <p:cNvSpPr/>
          <p:nvPr/>
        </p:nvSpPr>
        <p:spPr>
          <a:xfrm>
            <a:off x="3463944" y="2744807"/>
            <a:ext cx="1316371" cy="282679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Right Arrow 32">
            <a:extLst>
              <a:ext uri="{FF2B5EF4-FFF2-40B4-BE49-F238E27FC236}">
                <a16:creationId xmlns:a16="http://schemas.microsoft.com/office/drawing/2014/main" id="{77BB214C-3DB9-DF9F-DCE4-BA58DEFF88A0}"/>
              </a:ext>
            </a:extLst>
          </p:cNvPr>
          <p:cNvSpPr/>
          <p:nvPr/>
        </p:nvSpPr>
        <p:spPr>
          <a:xfrm flipH="1" flipV="1">
            <a:off x="7695781" y="2660266"/>
            <a:ext cx="1216692" cy="28696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49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26" grpId="0" animBg="1"/>
      <p:bldP spid="28" grpId="0"/>
      <p:bldP spid="4" grpId="0"/>
      <p:bldP spid="6" grpId="0" animBg="1"/>
      <p:bldP spid="13" grpId="0"/>
      <p:bldP spid="17" grpId="0" animBg="1"/>
      <p:bldP spid="22" grpId="0"/>
      <p:bldP spid="24" grpId="0" animBg="1"/>
      <p:bldP spid="29" grpId="0" animBg="1"/>
      <p:bldP spid="30" grpId="0" animBg="1"/>
      <p:bldP spid="40" grpId="0" animBg="1"/>
      <p:bldP spid="41" grpId="0" animBg="1"/>
      <p:bldP spid="42" grpId="0" animBg="1"/>
      <p:bldP spid="43" grpId="0"/>
      <p:bldP spid="31"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8">
            <a:extLst>
              <a:ext uri="{FF2B5EF4-FFF2-40B4-BE49-F238E27FC236}">
                <a16:creationId xmlns:a16="http://schemas.microsoft.com/office/drawing/2014/main" id="{80F13A45-4ECA-6A9F-CBFF-052641D85575}"/>
              </a:ext>
            </a:extLst>
          </p:cNvPr>
          <p:cNvGraphicFramePr>
            <a:graphicFrameLocks noGrp="1"/>
          </p:cNvGraphicFramePr>
          <p:nvPr>
            <p:extLst>
              <p:ext uri="{D42A27DB-BD31-4B8C-83A1-F6EECF244321}">
                <p14:modId xmlns:p14="http://schemas.microsoft.com/office/powerpoint/2010/main" val="1870653846"/>
              </p:ext>
            </p:extLst>
          </p:nvPr>
        </p:nvGraphicFramePr>
        <p:xfrm>
          <a:off x="1320207" y="5860772"/>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sz="12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300" dirty="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pPr algn="ctr"/>
                      <a:r>
                        <a:rPr lang="en-US" sz="1800" baseline="0" dirty="0"/>
                        <a:t>…</a:t>
                      </a:r>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tc>
                  <a:txBody>
                    <a:bodyPr/>
                    <a:lstStyle/>
                    <a:p>
                      <a:endParaRPr lang="en-US" sz="1200"/>
                    </a:p>
                  </a:txBody>
                  <a:tcPr>
                    <a:solidFill>
                      <a:schemeClr val="accent6">
                        <a:lumMod val="20000"/>
                        <a:lumOff val="80000"/>
                      </a:schemeClr>
                    </a:solidFill>
                  </a:tcPr>
                </a:tc>
                <a:tc>
                  <a:txBody>
                    <a:bodyPr/>
                    <a:lstStyle/>
                    <a:p>
                      <a:endParaRPr lang="en-US" sz="1200"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6" name="Table 8">
            <a:extLst>
              <a:ext uri="{FF2B5EF4-FFF2-40B4-BE49-F238E27FC236}">
                <a16:creationId xmlns:a16="http://schemas.microsoft.com/office/drawing/2014/main" id="{CD8F7DB5-2163-B1E4-FC54-33560273569B}"/>
              </a:ext>
            </a:extLst>
          </p:cNvPr>
          <p:cNvGraphicFramePr>
            <a:graphicFrameLocks noGrp="1"/>
          </p:cNvGraphicFramePr>
          <p:nvPr>
            <p:extLst>
              <p:ext uri="{D42A27DB-BD31-4B8C-83A1-F6EECF244321}">
                <p14:modId xmlns:p14="http://schemas.microsoft.com/office/powerpoint/2010/main" val="1018505115"/>
              </p:ext>
            </p:extLst>
          </p:nvPr>
        </p:nvGraphicFramePr>
        <p:xfrm>
          <a:off x="1320207" y="3597258"/>
          <a:ext cx="2626648"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7" name="Table 8">
            <a:extLst>
              <a:ext uri="{FF2B5EF4-FFF2-40B4-BE49-F238E27FC236}">
                <a16:creationId xmlns:a16="http://schemas.microsoft.com/office/drawing/2014/main" id="{F6E31B11-9476-6C5E-A44A-0791208C9C5E}"/>
              </a:ext>
            </a:extLst>
          </p:cNvPr>
          <p:cNvGraphicFramePr>
            <a:graphicFrameLocks noGrp="1"/>
          </p:cNvGraphicFramePr>
          <p:nvPr>
            <p:extLst>
              <p:ext uri="{D42A27DB-BD31-4B8C-83A1-F6EECF244321}">
                <p14:modId xmlns:p14="http://schemas.microsoft.com/office/powerpoint/2010/main" val="3073344055"/>
              </p:ext>
            </p:extLst>
          </p:nvPr>
        </p:nvGraphicFramePr>
        <p:xfrm>
          <a:off x="1320207" y="2842336"/>
          <a:ext cx="1313324"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tblGrid>
              <a:tr h="370840">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8" name="Table 8">
            <a:extLst>
              <a:ext uri="{FF2B5EF4-FFF2-40B4-BE49-F238E27FC236}">
                <a16:creationId xmlns:a16="http://schemas.microsoft.com/office/drawing/2014/main" id="{CA29F9D1-EC74-445C-29F8-25341BFF8A24}"/>
              </a:ext>
            </a:extLst>
          </p:cNvPr>
          <p:cNvGraphicFramePr>
            <a:graphicFrameLocks noGrp="1"/>
          </p:cNvGraphicFramePr>
          <p:nvPr>
            <p:extLst>
              <p:ext uri="{D42A27DB-BD31-4B8C-83A1-F6EECF244321}">
                <p14:modId xmlns:p14="http://schemas.microsoft.com/office/powerpoint/2010/main" val="2055749537"/>
              </p:ext>
            </p:extLst>
          </p:nvPr>
        </p:nvGraphicFramePr>
        <p:xfrm>
          <a:off x="1320207" y="2153480"/>
          <a:ext cx="656662"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tblGrid>
              <a:tr h="370840">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18" name="Table 8">
            <a:extLst>
              <a:ext uri="{FF2B5EF4-FFF2-40B4-BE49-F238E27FC236}">
                <a16:creationId xmlns:a16="http://schemas.microsoft.com/office/drawing/2014/main" id="{212495B5-BA07-6A4E-AF91-19DB4053C334}"/>
              </a:ext>
            </a:extLst>
          </p:cNvPr>
          <p:cNvGraphicFramePr>
            <a:graphicFrameLocks noGrp="1"/>
          </p:cNvGraphicFramePr>
          <p:nvPr>
            <p:extLst>
              <p:ext uri="{D42A27DB-BD31-4B8C-83A1-F6EECF244321}">
                <p14:modId xmlns:p14="http://schemas.microsoft.com/office/powerpoint/2010/main" val="440043485"/>
              </p:ext>
            </p:extLst>
          </p:nvPr>
        </p:nvGraphicFramePr>
        <p:xfrm>
          <a:off x="1320207" y="4705281"/>
          <a:ext cx="5252048" cy="400844"/>
        </p:xfrm>
        <a:graphic>
          <a:graphicData uri="http://schemas.openxmlformats.org/drawingml/2006/table">
            <a:tbl>
              <a:tblPr firstRow="1" bandRow="1">
                <a:tableStyleId>{5940675A-B579-460E-94D1-54222C63F5DA}</a:tableStyleId>
              </a:tblPr>
              <a:tblGrid>
                <a:gridCol w="656506">
                  <a:extLst>
                    <a:ext uri="{9D8B030D-6E8A-4147-A177-3AD203B41FA5}">
                      <a16:colId xmlns:a16="http://schemas.microsoft.com/office/drawing/2014/main" val="2881341600"/>
                    </a:ext>
                  </a:extLst>
                </a:gridCol>
                <a:gridCol w="656506">
                  <a:extLst>
                    <a:ext uri="{9D8B030D-6E8A-4147-A177-3AD203B41FA5}">
                      <a16:colId xmlns:a16="http://schemas.microsoft.com/office/drawing/2014/main" val="2938819632"/>
                    </a:ext>
                  </a:extLst>
                </a:gridCol>
                <a:gridCol w="656506">
                  <a:extLst>
                    <a:ext uri="{9D8B030D-6E8A-4147-A177-3AD203B41FA5}">
                      <a16:colId xmlns:a16="http://schemas.microsoft.com/office/drawing/2014/main" val="3659436959"/>
                    </a:ext>
                  </a:extLst>
                </a:gridCol>
                <a:gridCol w="656506">
                  <a:extLst>
                    <a:ext uri="{9D8B030D-6E8A-4147-A177-3AD203B41FA5}">
                      <a16:colId xmlns:a16="http://schemas.microsoft.com/office/drawing/2014/main" val="3909217177"/>
                    </a:ext>
                  </a:extLst>
                </a:gridCol>
                <a:gridCol w="656506">
                  <a:extLst>
                    <a:ext uri="{9D8B030D-6E8A-4147-A177-3AD203B41FA5}">
                      <a16:colId xmlns:a16="http://schemas.microsoft.com/office/drawing/2014/main" val="2079010526"/>
                    </a:ext>
                  </a:extLst>
                </a:gridCol>
                <a:gridCol w="656506">
                  <a:extLst>
                    <a:ext uri="{9D8B030D-6E8A-4147-A177-3AD203B41FA5}">
                      <a16:colId xmlns:a16="http://schemas.microsoft.com/office/drawing/2014/main" val="411044229"/>
                    </a:ext>
                  </a:extLst>
                </a:gridCol>
                <a:gridCol w="656506">
                  <a:extLst>
                    <a:ext uri="{9D8B030D-6E8A-4147-A177-3AD203B41FA5}">
                      <a16:colId xmlns:a16="http://schemas.microsoft.com/office/drawing/2014/main" val="1879257457"/>
                    </a:ext>
                  </a:extLst>
                </a:gridCol>
                <a:gridCol w="656506">
                  <a:extLst>
                    <a:ext uri="{9D8B030D-6E8A-4147-A177-3AD203B41FA5}">
                      <a16:colId xmlns:a16="http://schemas.microsoft.com/office/drawing/2014/main" val="2991700272"/>
                    </a:ext>
                  </a:extLst>
                </a:gridCol>
              </a:tblGrid>
              <a:tr h="400844">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ctr"/>
                      <a:r>
                        <a:rPr lang="en-US" dirty="0"/>
                        <a:t>…</a:t>
                      </a:r>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sp>
        <p:nvSpPr>
          <p:cNvPr id="36" name="Rectangle 35">
            <a:extLst>
              <a:ext uri="{FF2B5EF4-FFF2-40B4-BE49-F238E27FC236}">
                <a16:creationId xmlns:a16="http://schemas.microsoft.com/office/drawing/2014/main" id="{D487D1E0-F7BF-FDE8-F4BE-35A541B4BD81}"/>
              </a:ext>
            </a:extLst>
          </p:cNvPr>
          <p:cNvSpPr/>
          <p:nvPr/>
        </p:nvSpPr>
        <p:spPr>
          <a:xfrm>
            <a:off x="1976869" y="3597258"/>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5F6232-61A5-A236-49D4-F9DEA21EEB3A}"/>
              </a:ext>
            </a:extLst>
          </p:cNvPr>
          <p:cNvSpPr/>
          <p:nvPr/>
        </p:nvSpPr>
        <p:spPr>
          <a:xfrm>
            <a:off x="2633531" y="3597258"/>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6DFF23-3D44-CAFD-CE0D-09C7138C8E3B}"/>
              </a:ext>
            </a:extLst>
          </p:cNvPr>
          <p:cNvSpPr/>
          <p:nvPr/>
        </p:nvSpPr>
        <p:spPr>
          <a:xfrm>
            <a:off x="2633531" y="4699953"/>
            <a:ext cx="656662" cy="40084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3071F92-2917-724E-593F-90CC1AD78A4F}"/>
              </a:ext>
            </a:extLst>
          </p:cNvPr>
          <p:cNvSpPr/>
          <p:nvPr/>
        </p:nvSpPr>
        <p:spPr>
          <a:xfrm>
            <a:off x="3291825" y="5860772"/>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D696482-C3B8-9647-547F-F240C524B1B1}"/>
              </a:ext>
            </a:extLst>
          </p:cNvPr>
          <p:cNvSpPr/>
          <p:nvPr/>
        </p:nvSpPr>
        <p:spPr>
          <a:xfrm>
            <a:off x="1320207" y="3597258"/>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3935A93-649C-D534-E51A-16CFAFCAA810}"/>
              </a:ext>
            </a:extLst>
          </p:cNvPr>
          <p:cNvSpPr/>
          <p:nvPr/>
        </p:nvSpPr>
        <p:spPr>
          <a:xfrm>
            <a:off x="3311153" y="4708499"/>
            <a:ext cx="656662" cy="39229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20C5D1A-BD69-3247-C942-3260A6B01200}"/>
              </a:ext>
            </a:extLst>
          </p:cNvPr>
          <p:cNvSpPr/>
          <p:nvPr/>
        </p:nvSpPr>
        <p:spPr>
          <a:xfrm>
            <a:off x="4613373" y="4704122"/>
            <a:ext cx="656662" cy="41062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8BFEEBD-41A8-D6E2-90A4-1637EF8EC2BC}"/>
              </a:ext>
            </a:extLst>
          </p:cNvPr>
          <p:cNvSpPr/>
          <p:nvPr/>
        </p:nvSpPr>
        <p:spPr>
          <a:xfrm>
            <a:off x="1320207" y="4701050"/>
            <a:ext cx="656662" cy="3862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104713A-2BF7-4AD5-DF85-707B5916E748}"/>
              </a:ext>
            </a:extLst>
          </p:cNvPr>
          <p:cNvSpPr/>
          <p:nvPr/>
        </p:nvSpPr>
        <p:spPr>
          <a:xfrm>
            <a:off x="5914345" y="4708499"/>
            <a:ext cx="656662" cy="41062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0AD0E2-7B24-FEFE-10AC-DA79091842BA}"/>
              </a:ext>
            </a:extLst>
          </p:cNvPr>
          <p:cNvSpPr/>
          <p:nvPr/>
        </p:nvSpPr>
        <p:spPr>
          <a:xfrm>
            <a:off x="1966389" y="5860772"/>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778F852-75E2-3F8C-F272-98EF7B278586}"/>
              </a:ext>
            </a:extLst>
          </p:cNvPr>
          <p:cNvSpPr/>
          <p:nvPr/>
        </p:nvSpPr>
        <p:spPr>
          <a:xfrm>
            <a:off x="3956711" y="5875560"/>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11BB5E7-C66B-FF3F-942D-03FC2DE3E640}"/>
              </a:ext>
            </a:extLst>
          </p:cNvPr>
          <p:cNvSpPr/>
          <p:nvPr/>
        </p:nvSpPr>
        <p:spPr>
          <a:xfrm>
            <a:off x="7239194" y="5860772"/>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4EB4CA7-9A03-CCEE-3555-0FFCC65E0EA6}"/>
              </a:ext>
            </a:extLst>
          </p:cNvPr>
          <p:cNvSpPr/>
          <p:nvPr/>
        </p:nvSpPr>
        <p:spPr>
          <a:xfrm>
            <a:off x="5921769" y="5870384"/>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22E1B4A-4A62-9615-4250-CF62070B40BE}"/>
              </a:ext>
            </a:extLst>
          </p:cNvPr>
          <p:cNvSpPr/>
          <p:nvPr/>
        </p:nvSpPr>
        <p:spPr>
          <a:xfrm>
            <a:off x="1325424" y="5864100"/>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72A4263-E409-5AE4-9DEE-B507A14ED709}"/>
              </a:ext>
            </a:extLst>
          </p:cNvPr>
          <p:cNvSpPr/>
          <p:nvPr/>
        </p:nvSpPr>
        <p:spPr>
          <a:xfrm>
            <a:off x="1976869" y="2858730"/>
            <a:ext cx="656662" cy="351891"/>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E66020E-E133-1282-8BE9-18147540C03B}"/>
              </a:ext>
            </a:extLst>
          </p:cNvPr>
          <p:cNvSpPr/>
          <p:nvPr/>
        </p:nvSpPr>
        <p:spPr>
          <a:xfrm>
            <a:off x="1320207" y="2852647"/>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EE2381-9EDA-E7F3-0FD3-A6C2B384BE2F}"/>
              </a:ext>
            </a:extLst>
          </p:cNvPr>
          <p:cNvSpPr/>
          <p:nvPr/>
        </p:nvSpPr>
        <p:spPr>
          <a:xfrm>
            <a:off x="1309727" y="2162884"/>
            <a:ext cx="656662" cy="35161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A6DCF-4B00-A72A-EDFF-BD321B06405C}"/>
              </a:ext>
            </a:extLst>
          </p:cNvPr>
          <p:cNvSpPr>
            <a:spLocks noGrp="1"/>
          </p:cNvSpPr>
          <p:nvPr>
            <p:ph type="title"/>
          </p:nvPr>
        </p:nvSpPr>
        <p:spPr/>
        <p:txBody>
          <a:bodyPr/>
          <a:lstStyle/>
          <a:p>
            <a:pPr algn="ctr"/>
            <a:r>
              <a:rPr lang="en-US" dirty="0"/>
              <a:t>LUPC Construction</a:t>
            </a:r>
          </a:p>
        </p:txBody>
      </p:sp>
      <p:sp>
        <p:nvSpPr>
          <p:cNvPr id="4" name="TextBox 3">
            <a:extLst>
              <a:ext uri="{FF2B5EF4-FFF2-40B4-BE49-F238E27FC236}">
                <a16:creationId xmlns:a16="http://schemas.microsoft.com/office/drawing/2014/main" id="{9FD52030-7D4C-8016-8844-7106638A218B}"/>
              </a:ext>
            </a:extLst>
          </p:cNvPr>
          <p:cNvSpPr txBox="1"/>
          <p:nvPr/>
        </p:nvSpPr>
        <p:spPr>
          <a:xfrm>
            <a:off x="5467847" y="1429078"/>
            <a:ext cx="1676100" cy="52322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t>Projection</a:t>
            </a:r>
          </a:p>
        </p:txBody>
      </p:sp>
      <p:sp>
        <p:nvSpPr>
          <p:cNvPr id="9" name="TextBox 8">
            <a:extLst>
              <a:ext uri="{FF2B5EF4-FFF2-40B4-BE49-F238E27FC236}">
                <a16:creationId xmlns:a16="http://schemas.microsoft.com/office/drawing/2014/main" id="{8431FEA6-1B32-FD66-5ED5-5EDD4744060A}"/>
              </a:ext>
            </a:extLst>
          </p:cNvPr>
          <p:cNvSpPr txBox="1"/>
          <p:nvPr/>
        </p:nvSpPr>
        <p:spPr>
          <a:xfrm>
            <a:off x="1535366" y="3995571"/>
            <a:ext cx="226344" cy="646331"/>
          </a:xfrm>
          <a:prstGeom prst="rect">
            <a:avLst/>
          </a:prstGeom>
          <a:noFill/>
        </p:spPr>
        <p:txBody>
          <a:bodyPr wrap="none" rtlCol="0">
            <a:spAutoFit/>
          </a:bodyPr>
          <a:lstStyle/>
          <a:p>
            <a:r>
              <a:rPr lang="en-US" sz="1200" b="1" dirty="0"/>
              <a:t>.</a:t>
            </a:r>
          </a:p>
          <a:p>
            <a:r>
              <a:rPr lang="en-US" sz="1200" b="1" dirty="0"/>
              <a:t>.</a:t>
            </a:r>
          </a:p>
          <a:p>
            <a:r>
              <a:rPr lang="en-US" sz="1200" b="1" dirty="0"/>
              <a:t>.</a:t>
            </a:r>
          </a:p>
        </p:txBody>
      </p:sp>
      <p:sp>
        <p:nvSpPr>
          <p:cNvPr id="11" name="TextBox 10">
            <a:extLst>
              <a:ext uri="{FF2B5EF4-FFF2-40B4-BE49-F238E27FC236}">
                <a16:creationId xmlns:a16="http://schemas.microsoft.com/office/drawing/2014/main" id="{9327D146-F406-9AA3-1219-1F243DBC6EA2}"/>
              </a:ext>
            </a:extLst>
          </p:cNvPr>
          <p:cNvSpPr txBox="1"/>
          <p:nvPr/>
        </p:nvSpPr>
        <p:spPr>
          <a:xfrm>
            <a:off x="470627" y="2146473"/>
            <a:ext cx="301686" cy="369332"/>
          </a:xfrm>
          <a:prstGeom prst="rect">
            <a:avLst/>
          </a:prstGeom>
          <a:noFill/>
        </p:spPr>
        <p:txBody>
          <a:bodyPr wrap="none" rtlCol="0">
            <a:spAutoFit/>
          </a:bodyPr>
          <a:lstStyle/>
          <a:p>
            <a:r>
              <a:rPr lang="en-US" dirty="0"/>
              <a:t>0</a:t>
            </a:r>
          </a:p>
        </p:txBody>
      </p:sp>
      <p:sp>
        <p:nvSpPr>
          <p:cNvPr id="12" name="TextBox 11">
            <a:extLst>
              <a:ext uri="{FF2B5EF4-FFF2-40B4-BE49-F238E27FC236}">
                <a16:creationId xmlns:a16="http://schemas.microsoft.com/office/drawing/2014/main" id="{3F59319E-E599-D073-F9DB-91543003C164}"/>
              </a:ext>
            </a:extLst>
          </p:cNvPr>
          <p:cNvSpPr txBox="1"/>
          <p:nvPr/>
        </p:nvSpPr>
        <p:spPr>
          <a:xfrm>
            <a:off x="218409" y="1506022"/>
            <a:ext cx="666977" cy="369332"/>
          </a:xfrm>
          <a:prstGeom prst="rect">
            <a:avLst/>
          </a:prstGeom>
          <a:noFill/>
        </p:spPr>
        <p:txBody>
          <a:bodyPr wrap="none" rtlCol="0">
            <a:spAutoFit/>
          </a:bodyPr>
          <a:lstStyle/>
          <a:p>
            <a:r>
              <a:rPr lang="en-US" dirty="0"/>
              <a:t>Level</a:t>
            </a:r>
          </a:p>
        </p:txBody>
      </p:sp>
      <p:sp>
        <p:nvSpPr>
          <p:cNvPr id="13" name="TextBox 12">
            <a:extLst>
              <a:ext uri="{FF2B5EF4-FFF2-40B4-BE49-F238E27FC236}">
                <a16:creationId xmlns:a16="http://schemas.microsoft.com/office/drawing/2014/main" id="{2D9AA7E9-75C3-9A38-0B0B-8BD2E6A09F39}"/>
              </a:ext>
            </a:extLst>
          </p:cNvPr>
          <p:cNvSpPr txBox="1"/>
          <p:nvPr/>
        </p:nvSpPr>
        <p:spPr>
          <a:xfrm>
            <a:off x="467252" y="2817900"/>
            <a:ext cx="301686" cy="369332"/>
          </a:xfrm>
          <a:prstGeom prst="rect">
            <a:avLst/>
          </a:prstGeom>
          <a:no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258D19E2-983C-55DE-71BE-34D6F6217E81}"/>
              </a:ext>
            </a:extLst>
          </p:cNvPr>
          <p:cNvSpPr txBox="1"/>
          <p:nvPr/>
        </p:nvSpPr>
        <p:spPr>
          <a:xfrm>
            <a:off x="467252" y="3584327"/>
            <a:ext cx="301686"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55AD919-BCFB-366B-0C38-63AD0AB0E440}"/>
                  </a:ext>
                </a:extLst>
              </p:cNvPr>
              <p:cNvSpPr txBox="1"/>
              <p:nvPr/>
            </p:nvSpPr>
            <p:spPr>
              <a:xfrm>
                <a:off x="56127" y="5874668"/>
                <a:ext cx="13527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𝜃</m:t>
                      </m:r>
                      <m:r>
                        <a:rPr lang="en-US" b="0" i="1" dirty="0" smtClean="0">
                          <a:latin typeface="Cambria Math" panose="02040503050406030204" pitchFamily="18" charset="0"/>
                          <a:ea typeface="Cambria Math" panose="02040503050406030204" pitchFamily="18" charset="0"/>
                        </a:rPr>
                        <m:t>=~</m:t>
                      </m:r>
                      <m:func>
                        <m:funcPr>
                          <m:ctrlPr>
                            <a:rPr lang="en-US" b="0" i="1" dirty="0" smtClean="0">
                              <a:latin typeface="Cambria Math" panose="02040503050406030204" pitchFamily="18" charset="0"/>
                              <a:ea typeface="Cambria Math" panose="02040503050406030204" pitchFamily="18" charset="0"/>
                            </a:rPr>
                          </m:ctrlPr>
                        </m:funcPr>
                        <m:fName>
                          <m:r>
                            <m:rPr>
                              <m:sty m:val="p"/>
                            </m:rPr>
                            <a:rPr lang="en-US" b="0" i="0" dirty="0" smtClean="0">
                              <a:latin typeface="Cambria Math" panose="02040503050406030204" pitchFamily="18" charset="0"/>
                              <a:ea typeface="Cambria Math" panose="02040503050406030204" pitchFamily="18" charset="0"/>
                            </a:rPr>
                            <m:t>log</m:t>
                          </m:r>
                        </m:fName>
                        <m:e>
                          <m:r>
                            <a:rPr lang="en-US" b="0" i="1" dirty="0" smtClean="0">
                              <a:latin typeface="Cambria Math" panose="02040503050406030204" pitchFamily="18" charset="0"/>
                              <a:ea typeface="Cambria Math" panose="02040503050406030204" pitchFamily="18" charset="0"/>
                            </a:rPr>
                            <m:t>𝑛</m:t>
                          </m:r>
                        </m:e>
                      </m:func>
                    </m:oMath>
                  </m:oMathPara>
                </a14:m>
                <a:endParaRPr lang="en-US" dirty="0"/>
              </a:p>
            </p:txBody>
          </p:sp>
        </mc:Choice>
        <mc:Fallback xmlns="">
          <p:sp>
            <p:nvSpPr>
              <p:cNvPr id="15" name="TextBox 14">
                <a:extLst>
                  <a:ext uri="{FF2B5EF4-FFF2-40B4-BE49-F238E27FC236}">
                    <a16:creationId xmlns:a16="http://schemas.microsoft.com/office/drawing/2014/main" id="{955AD919-BCFB-366B-0C38-63AD0AB0E440}"/>
                  </a:ext>
                </a:extLst>
              </p:cNvPr>
              <p:cNvSpPr txBox="1">
                <a:spLocks noRot="1" noChangeAspect="1" noMove="1" noResize="1" noEditPoints="1" noAdjustHandles="1" noChangeArrowheads="1" noChangeShapeType="1" noTextEdit="1"/>
              </p:cNvSpPr>
              <p:nvPr/>
            </p:nvSpPr>
            <p:spPr>
              <a:xfrm>
                <a:off x="56127" y="5874668"/>
                <a:ext cx="1352742"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A8053E-7474-6F2C-364E-10186A6CA6ED}"/>
                  </a:ext>
                </a:extLst>
              </p:cNvPr>
              <p:cNvSpPr txBox="1"/>
              <p:nvPr/>
            </p:nvSpPr>
            <p:spPr>
              <a:xfrm>
                <a:off x="9747809" y="1493586"/>
                <a:ext cx="20709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1</m:t>
                          </m:r>
                        </m:sub>
                      </m:sSub>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b="0" i="1" dirty="0" smtClean="0">
                              <a:latin typeface="Cambria Math" panose="02040503050406030204" pitchFamily="18" charset="0"/>
                            </a:rPr>
                            <m:t>2</m:t>
                          </m:r>
                        </m:sub>
                      </m:sSub>
                      <m:r>
                        <a:rPr lang="en-US" i="1" dirty="0" smtClean="0">
                          <a:latin typeface="Cambria Math" panose="02040503050406030204" pitchFamily="18" charset="0"/>
                        </a:rPr>
                        <m:t>,</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b="0" i="1" dirty="0" smtClean="0">
                              <a:latin typeface="Cambria Math" panose="02040503050406030204" pitchFamily="18" charset="0"/>
                            </a:rPr>
                            <m:t>𝑘</m:t>
                          </m:r>
                        </m:sub>
                      </m:sSub>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0EA8053E-7474-6F2C-364E-10186A6CA6ED}"/>
                  </a:ext>
                </a:extLst>
              </p:cNvPr>
              <p:cNvSpPr txBox="1">
                <a:spLocks noRot="1" noChangeAspect="1" noMove="1" noResize="1" noEditPoints="1" noAdjustHandles="1" noChangeArrowheads="1" noChangeShapeType="1" noTextEdit="1"/>
              </p:cNvSpPr>
              <p:nvPr/>
            </p:nvSpPr>
            <p:spPr>
              <a:xfrm>
                <a:off x="9747809" y="1493586"/>
                <a:ext cx="2070925" cy="369332"/>
              </a:xfrm>
              <a:prstGeom prst="rect">
                <a:avLst/>
              </a:prstGeom>
              <a:blipFill>
                <a:blip r:embed="rId3"/>
                <a:stretch>
                  <a:fillRect b="-12903"/>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EA1CFA7-6873-7613-9770-416FA932289B}"/>
              </a:ext>
            </a:extLst>
          </p:cNvPr>
          <p:cNvSpPr txBox="1"/>
          <p:nvPr/>
        </p:nvSpPr>
        <p:spPr>
          <a:xfrm>
            <a:off x="1539713" y="5169504"/>
            <a:ext cx="226344" cy="646331"/>
          </a:xfrm>
          <a:prstGeom prst="rect">
            <a:avLst/>
          </a:prstGeom>
          <a:noFill/>
        </p:spPr>
        <p:txBody>
          <a:bodyPr wrap="none" rtlCol="0">
            <a:spAutoFit/>
          </a:bodyPr>
          <a:lstStyle/>
          <a:p>
            <a:r>
              <a:rPr lang="en-US" sz="1200" b="1" dirty="0"/>
              <a:t>.</a:t>
            </a:r>
          </a:p>
          <a:p>
            <a:r>
              <a:rPr lang="en-US" sz="1200" b="1" dirty="0"/>
              <a:t>.</a:t>
            </a:r>
          </a:p>
          <a:p>
            <a:r>
              <a:rPr lang="en-US" sz="1200" b="1" dirty="0"/>
              <a:t>.</a:t>
            </a:r>
          </a:p>
        </p:txBody>
      </p:sp>
      <p:sp>
        <p:nvSpPr>
          <p:cNvPr id="29" name="Rounded Rectangle 28">
            <a:extLst>
              <a:ext uri="{FF2B5EF4-FFF2-40B4-BE49-F238E27FC236}">
                <a16:creationId xmlns:a16="http://schemas.microsoft.com/office/drawing/2014/main" id="{9C8DB2DF-5E0A-778A-7B11-545C418D38DB}"/>
              </a:ext>
            </a:extLst>
          </p:cNvPr>
          <p:cNvSpPr/>
          <p:nvPr/>
        </p:nvSpPr>
        <p:spPr>
          <a:xfrm>
            <a:off x="8141253" y="2143079"/>
            <a:ext cx="3805908" cy="829989"/>
          </a:xfrm>
          <a:prstGeom prst="round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Consider the encoded levels</a:t>
            </a:r>
          </a:p>
          <a:p>
            <a:pPr marL="285750" indent="-285750" algn="just">
              <a:buFont typeface="Arial" panose="020B0604020202020204" pitchFamily="34" charset="0"/>
              <a:buChar char="•"/>
            </a:pPr>
            <a:r>
              <a:rPr lang="en-US" dirty="0">
                <a:solidFill>
                  <a:schemeClr val="tx1"/>
                </a:solidFill>
              </a:rPr>
              <a:t>Project the message coordinates</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432B80D-4D1C-DAD2-75BC-E76B42D30724}"/>
                  </a:ext>
                </a:extLst>
              </p:cNvPr>
              <p:cNvSpPr txBox="1"/>
              <p:nvPr/>
            </p:nvSpPr>
            <p:spPr>
              <a:xfrm>
                <a:off x="331021" y="4717918"/>
                <a:ext cx="5830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n-US" dirty="0"/>
              </a:p>
            </p:txBody>
          </p:sp>
        </mc:Choice>
        <mc:Fallback xmlns="">
          <p:sp>
            <p:nvSpPr>
              <p:cNvPr id="52" name="TextBox 51">
                <a:extLst>
                  <a:ext uri="{FF2B5EF4-FFF2-40B4-BE49-F238E27FC236}">
                    <a16:creationId xmlns:a16="http://schemas.microsoft.com/office/drawing/2014/main" id="{6432B80D-4D1C-DAD2-75BC-E76B42D30724}"/>
                  </a:ext>
                </a:extLst>
              </p:cNvPr>
              <p:cNvSpPr txBox="1">
                <a:spLocks noRot="1" noChangeAspect="1" noMove="1" noResize="1" noEditPoints="1" noAdjustHandles="1" noChangeArrowheads="1" noChangeShapeType="1" noTextEdit="1"/>
              </p:cNvSpPr>
              <p:nvPr/>
            </p:nvSpPr>
            <p:spPr>
              <a:xfrm>
                <a:off x="331021" y="4717918"/>
                <a:ext cx="583074"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27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35" grpId="0" animBg="1"/>
      <p:bldP spid="41" grpId="0" animBg="1"/>
      <p:bldP spid="40" grpId="0" animBg="1"/>
      <p:bldP spid="9" grpId="0"/>
      <p:bldP spid="11" grpId="0"/>
      <p:bldP spid="12" grpId="0"/>
      <p:bldP spid="13" grpId="0"/>
      <p:bldP spid="14" grpId="0"/>
      <p:bldP spid="15" grpId="0"/>
      <p:bldP spid="20" grpId="0"/>
      <p:bldP spid="29"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8C0B-6A2A-0F11-E130-15315F07080A}"/>
              </a:ext>
            </a:extLst>
          </p:cNvPr>
          <p:cNvSpPr>
            <a:spLocks noGrp="1"/>
          </p:cNvSpPr>
          <p:nvPr>
            <p:ph type="title"/>
          </p:nvPr>
        </p:nvSpPr>
        <p:spPr>
          <a:xfrm>
            <a:off x="838200" y="2603828"/>
            <a:ext cx="10515600" cy="1325563"/>
          </a:xfrm>
          <a:solidFill>
            <a:schemeClr val="accent4">
              <a:lumMod val="20000"/>
              <a:lumOff val="80000"/>
            </a:schemeClr>
          </a:solidFill>
        </p:spPr>
        <p:txBody>
          <a:bodyPr>
            <a:normAutofit/>
          </a:bodyPr>
          <a:lstStyle/>
          <a:p>
            <a:pPr algn="ctr"/>
            <a:r>
              <a:rPr lang="en-US" sz="4800" dirty="0">
                <a:solidFill>
                  <a:schemeClr val="tx2">
                    <a:lumMod val="75000"/>
                    <a:lumOff val="25000"/>
                  </a:schemeClr>
                </a:solidFill>
              </a:rPr>
              <a:t>Our ZK-RAM Construction</a:t>
            </a:r>
          </a:p>
        </p:txBody>
      </p:sp>
    </p:spTree>
    <p:extLst>
      <p:ext uri="{BB962C8B-B14F-4D97-AF65-F5344CB8AC3E}">
        <p14:creationId xmlns:p14="http://schemas.microsoft.com/office/powerpoint/2010/main" val="41606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316E-720B-65E7-F547-D91CDE9E023E}"/>
              </a:ext>
            </a:extLst>
          </p:cNvPr>
          <p:cNvSpPr>
            <a:spLocks noGrp="1"/>
          </p:cNvSpPr>
          <p:nvPr>
            <p:ph type="title"/>
          </p:nvPr>
        </p:nvSpPr>
        <p:spPr>
          <a:xfrm>
            <a:off x="5984" y="171518"/>
            <a:ext cx="12192000" cy="1325563"/>
          </a:xfrm>
        </p:spPr>
        <p:txBody>
          <a:bodyPr>
            <a:normAutofit/>
          </a:bodyPr>
          <a:lstStyle/>
          <a:p>
            <a:pPr algn="ctr"/>
            <a:r>
              <a:rPr lang="en-US" sz="3600" dirty="0"/>
              <a:t>ZK-RAM Construction: High-Level Overview</a:t>
            </a:r>
          </a:p>
        </p:txBody>
      </p:sp>
      <p:graphicFrame>
        <p:nvGraphicFramePr>
          <p:cNvPr id="3" name="Table 3">
            <a:extLst>
              <a:ext uri="{FF2B5EF4-FFF2-40B4-BE49-F238E27FC236}">
                <a16:creationId xmlns:a16="http://schemas.microsoft.com/office/drawing/2014/main" id="{AD2CF975-1D60-9D3E-4292-218C746B2548}"/>
              </a:ext>
            </a:extLst>
          </p:cNvPr>
          <p:cNvGraphicFramePr>
            <a:graphicFrameLocks noGrp="1"/>
          </p:cNvGraphicFramePr>
          <p:nvPr>
            <p:extLst>
              <p:ext uri="{D42A27DB-BD31-4B8C-83A1-F6EECF244321}">
                <p14:modId xmlns:p14="http://schemas.microsoft.com/office/powerpoint/2010/main" val="786072403"/>
              </p:ext>
            </p:extLst>
          </p:nvPr>
        </p:nvGraphicFramePr>
        <p:xfrm>
          <a:off x="4723224" y="1175561"/>
          <a:ext cx="2567634"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366198390"/>
                  </a:ext>
                </a:extLst>
              </a:tr>
            </a:tbl>
          </a:graphicData>
        </a:graphic>
      </p:graphicFrame>
      <p:graphicFrame>
        <p:nvGraphicFramePr>
          <p:cNvPr id="8" name="Table 3">
            <a:extLst>
              <a:ext uri="{FF2B5EF4-FFF2-40B4-BE49-F238E27FC236}">
                <a16:creationId xmlns:a16="http://schemas.microsoft.com/office/drawing/2014/main" id="{8713B9F2-E8E9-2863-EB39-F2BF46289FE3}"/>
              </a:ext>
            </a:extLst>
          </p:cNvPr>
          <p:cNvGraphicFramePr>
            <a:graphicFrameLocks noGrp="1"/>
          </p:cNvGraphicFramePr>
          <p:nvPr>
            <p:extLst>
              <p:ext uri="{D42A27DB-BD31-4B8C-83A1-F6EECF244321}">
                <p14:modId xmlns:p14="http://schemas.microsoft.com/office/powerpoint/2010/main" val="2913426635"/>
              </p:ext>
            </p:extLst>
          </p:nvPr>
        </p:nvGraphicFramePr>
        <p:xfrm>
          <a:off x="3867346" y="2696521"/>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sp>
        <p:nvSpPr>
          <p:cNvPr id="14" name="Rectangle 13">
            <a:extLst>
              <a:ext uri="{FF2B5EF4-FFF2-40B4-BE49-F238E27FC236}">
                <a16:creationId xmlns:a16="http://schemas.microsoft.com/office/drawing/2014/main" id="{F66378B9-853F-91A9-E43C-CD764FCA7343}"/>
              </a:ext>
            </a:extLst>
          </p:cNvPr>
          <p:cNvSpPr/>
          <p:nvPr/>
        </p:nvSpPr>
        <p:spPr>
          <a:xfrm>
            <a:off x="4300684" y="2696521"/>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B966322-781A-1435-182F-CE33C28AE273}"/>
              </a:ext>
            </a:extLst>
          </p:cNvPr>
          <p:cNvSpPr/>
          <p:nvPr/>
        </p:nvSpPr>
        <p:spPr>
          <a:xfrm>
            <a:off x="5586146" y="2704287"/>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0C465E-1FEF-B875-386D-CA4BB7D6EFC3}"/>
              </a:ext>
            </a:extLst>
          </p:cNvPr>
          <p:cNvSpPr/>
          <p:nvPr/>
        </p:nvSpPr>
        <p:spPr>
          <a:xfrm>
            <a:off x="6011830" y="2704038"/>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046521-41AA-A06E-5AAE-E0B7088141EB}"/>
              </a:ext>
            </a:extLst>
          </p:cNvPr>
          <p:cNvSpPr/>
          <p:nvPr/>
        </p:nvSpPr>
        <p:spPr>
          <a:xfrm>
            <a:off x="7710719" y="2704038"/>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FE71D2-E133-685E-4F15-552E19F30EDC}"/>
              </a:ext>
            </a:extLst>
          </p:cNvPr>
          <p:cNvSpPr/>
          <p:nvPr/>
        </p:nvSpPr>
        <p:spPr>
          <a:xfrm>
            <a:off x="6861274" y="2698571"/>
            <a:ext cx="436017" cy="35354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3">
            <a:extLst>
              <a:ext uri="{FF2B5EF4-FFF2-40B4-BE49-F238E27FC236}">
                <a16:creationId xmlns:a16="http://schemas.microsoft.com/office/drawing/2014/main" id="{5964E553-A7CC-3B0A-66C7-04FDA42E4DAB}"/>
              </a:ext>
            </a:extLst>
          </p:cNvPr>
          <p:cNvGraphicFramePr>
            <a:graphicFrameLocks noGrp="1"/>
          </p:cNvGraphicFramePr>
          <p:nvPr>
            <p:extLst>
              <p:ext uri="{D42A27DB-BD31-4B8C-83A1-F6EECF244321}">
                <p14:modId xmlns:p14="http://schemas.microsoft.com/office/powerpoint/2010/main" val="1443566239"/>
              </p:ext>
            </p:extLst>
          </p:nvPr>
        </p:nvGraphicFramePr>
        <p:xfrm>
          <a:off x="4312568" y="1930890"/>
          <a:ext cx="3427840" cy="365760"/>
        </p:xfrm>
        <a:graphic>
          <a:graphicData uri="http://schemas.openxmlformats.org/drawingml/2006/table">
            <a:tbl>
              <a:tblPr firstRow="1" bandRow="1">
                <a:tableStyleId>{5940675A-B579-460E-94D1-54222C63F5DA}</a:tableStyleId>
              </a:tblPr>
              <a:tblGrid>
                <a:gridCol w="428480">
                  <a:extLst>
                    <a:ext uri="{9D8B030D-6E8A-4147-A177-3AD203B41FA5}">
                      <a16:colId xmlns:a16="http://schemas.microsoft.com/office/drawing/2014/main" val="4188538176"/>
                    </a:ext>
                  </a:extLst>
                </a:gridCol>
                <a:gridCol w="428480">
                  <a:extLst>
                    <a:ext uri="{9D8B030D-6E8A-4147-A177-3AD203B41FA5}">
                      <a16:colId xmlns:a16="http://schemas.microsoft.com/office/drawing/2014/main" val="2247556986"/>
                    </a:ext>
                  </a:extLst>
                </a:gridCol>
                <a:gridCol w="428480">
                  <a:extLst>
                    <a:ext uri="{9D8B030D-6E8A-4147-A177-3AD203B41FA5}">
                      <a16:colId xmlns:a16="http://schemas.microsoft.com/office/drawing/2014/main" val="163824333"/>
                    </a:ext>
                  </a:extLst>
                </a:gridCol>
                <a:gridCol w="428480">
                  <a:extLst>
                    <a:ext uri="{9D8B030D-6E8A-4147-A177-3AD203B41FA5}">
                      <a16:colId xmlns:a16="http://schemas.microsoft.com/office/drawing/2014/main" val="2026762720"/>
                    </a:ext>
                  </a:extLst>
                </a:gridCol>
                <a:gridCol w="428480">
                  <a:extLst>
                    <a:ext uri="{9D8B030D-6E8A-4147-A177-3AD203B41FA5}">
                      <a16:colId xmlns:a16="http://schemas.microsoft.com/office/drawing/2014/main" val="2018504598"/>
                    </a:ext>
                  </a:extLst>
                </a:gridCol>
                <a:gridCol w="428480">
                  <a:extLst>
                    <a:ext uri="{9D8B030D-6E8A-4147-A177-3AD203B41FA5}">
                      <a16:colId xmlns:a16="http://schemas.microsoft.com/office/drawing/2014/main" val="1983112820"/>
                    </a:ext>
                  </a:extLst>
                </a:gridCol>
                <a:gridCol w="428480">
                  <a:extLst>
                    <a:ext uri="{9D8B030D-6E8A-4147-A177-3AD203B41FA5}">
                      <a16:colId xmlns:a16="http://schemas.microsoft.com/office/drawing/2014/main" val="3114513762"/>
                    </a:ext>
                  </a:extLst>
                </a:gridCol>
                <a:gridCol w="428480">
                  <a:extLst>
                    <a:ext uri="{9D8B030D-6E8A-4147-A177-3AD203B41FA5}">
                      <a16:colId xmlns:a16="http://schemas.microsoft.com/office/drawing/2014/main" val="2036361916"/>
                    </a:ext>
                  </a:extLst>
                </a:gridCol>
              </a:tblGrid>
              <a:tr h="214565">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txBody>
                  <a:tcPr>
                    <a:solidFill>
                      <a:schemeClr val="bg2">
                        <a:lumMod val="90000"/>
                      </a:schemeClr>
                    </a:solidFill>
                  </a:tcPr>
                </a:tc>
                <a:extLst>
                  <a:ext uri="{0D108BD9-81ED-4DB2-BD59-A6C34878D82A}">
                    <a16:rowId xmlns:a16="http://schemas.microsoft.com/office/drawing/2014/main" val="1366198390"/>
                  </a:ext>
                </a:extLst>
              </a:tr>
            </a:tbl>
          </a:graphicData>
        </a:graphic>
      </p:graphicFrame>
      <p:cxnSp>
        <p:nvCxnSpPr>
          <p:cNvPr id="17" name="Straight Arrow Connector 16">
            <a:extLst>
              <a:ext uri="{FF2B5EF4-FFF2-40B4-BE49-F238E27FC236}">
                <a16:creationId xmlns:a16="http://schemas.microsoft.com/office/drawing/2014/main" id="{1188E2F6-0BE7-4B80-4166-B540DDAF328F}"/>
              </a:ext>
            </a:extLst>
          </p:cNvPr>
          <p:cNvCxnSpPr>
            <a:cxnSpLocks/>
            <a:stCxn id="3" idx="2"/>
          </p:cNvCxnSpPr>
          <p:nvPr/>
        </p:nvCxnSpPr>
        <p:spPr>
          <a:xfrm>
            <a:off x="6007041" y="1541321"/>
            <a:ext cx="0" cy="389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8A690D2-4EF1-87A8-BEFE-601B28833377}"/>
              </a:ext>
            </a:extLst>
          </p:cNvPr>
          <p:cNvSpPr txBox="1"/>
          <p:nvPr/>
        </p:nvSpPr>
        <p:spPr>
          <a:xfrm>
            <a:off x="6121993" y="1578873"/>
            <a:ext cx="1718291" cy="307777"/>
          </a:xfrm>
          <a:prstGeom prst="rect">
            <a:avLst/>
          </a:prstGeom>
          <a:noFill/>
        </p:spPr>
        <p:txBody>
          <a:bodyPr wrap="none" rtlCol="0">
            <a:spAutoFit/>
          </a:bodyPr>
          <a:lstStyle/>
          <a:p>
            <a:r>
              <a:rPr lang="en-US" sz="1400" dirty="0"/>
              <a:t>ORAM preprocessing</a:t>
            </a:r>
          </a:p>
        </p:txBody>
      </p:sp>
      <p:cxnSp>
        <p:nvCxnSpPr>
          <p:cNvPr id="26" name="Straight Arrow Connector 25">
            <a:extLst>
              <a:ext uri="{FF2B5EF4-FFF2-40B4-BE49-F238E27FC236}">
                <a16:creationId xmlns:a16="http://schemas.microsoft.com/office/drawing/2014/main" id="{A386A120-28E9-6597-00EB-8E3F25915806}"/>
              </a:ext>
            </a:extLst>
          </p:cNvPr>
          <p:cNvCxnSpPr>
            <a:cxnSpLocks/>
          </p:cNvCxnSpPr>
          <p:nvPr/>
        </p:nvCxnSpPr>
        <p:spPr>
          <a:xfrm>
            <a:off x="6026488" y="2296650"/>
            <a:ext cx="0" cy="389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Picture 26">
            <a:extLst>
              <a:ext uri="{FF2B5EF4-FFF2-40B4-BE49-F238E27FC236}">
                <a16:creationId xmlns:a16="http://schemas.microsoft.com/office/drawing/2014/main" id="{D424A504-C6C9-6072-53FE-C44526E73A1C}"/>
              </a:ext>
            </a:extLst>
          </p:cNvPr>
          <p:cNvPicPr>
            <a:picLocks noChangeAspect="1"/>
          </p:cNvPicPr>
          <p:nvPr/>
        </p:nvPicPr>
        <p:blipFill>
          <a:blip r:embed="rId3"/>
          <a:stretch>
            <a:fillRect/>
          </a:stretch>
        </p:blipFill>
        <p:spPr>
          <a:xfrm>
            <a:off x="296917" y="558893"/>
            <a:ext cx="856331" cy="1089325"/>
          </a:xfrm>
          <a:prstGeom prst="rect">
            <a:avLst/>
          </a:prstGeom>
        </p:spPr>
      </p:pic>
      <p:sp>
        <p:nvSpPr>
          <p:cNvPr id="29" name="TextBox 28">
            <a:extLst>
              <a:ext uri="{FF2B5EF4-FFF2-40B4-BE49-F238E27FC236}">
                <a16:creationId xmlns:a16="http://schemas.microsoft.com/office/drawing/2014/main" id="{747BE247-DD48-3DDC-959E-434D8F758EEB}"/>
              </a:ext>
            </a:extLst>
          </p:cNvPr>
          <p:cNvSpPr txBox="1"/>
          <p:nvPr/>
        </p:nvSpPr>
        <p:spPr>
          <a:xfrm>
            <a:off x="6121993" y="2342697"/>
            <a:ext cx="903774" cy="307777"/>
          </a:xfrm>
          <a:prstGeom prst="rect">
            <a:avLst/>
          </a:prstGeom>
          <a:noFill/>
        </p:spPr>
        <p:txBody>
          <a:bodyPr wrap="none" rtlCol="0">
            <a:spAutoFit/>
          </a:bodyPr>
          <a:lstStyle/>
          <a:p>
            <a:r>
              <a:rPr lang="en-US" sz="1400" dirty="0"/>
              <a:t>LUPC. Enc</a:t>
            </a:r>
          </a:p>
        </p:txBody>
      </p:sp>
      <p:graphicFrame>
        <p:nvGraphicFramePr>
          <p:cNvPr id="30" name="Table 8">
            <a:extLst>
              <a:ext uri="{FF2B5EF4-FFF2-40B4-BE49-F238E27FC236}">
                <a16:creationId xmlns:a16="http://schemas.microsoft.com/office/drawing/2014/main" id="{E98B449B-4DE4-B424-56AE-F3BCA6E156E5}"/>
              </a:ext>
            </a:extLst>
          </p:cNvPr>
          <p:cNvGraphicFramePr>
            <a:graphicFrameLocks noGrp="1"/>
          </p:cNvGraphicFramePr>
          <p:nvPr/>
        </p:nvGraphicFramePr>
        <p:xfrm>
          <a:off x="4395297" y="3467062"/>
          <a:ext cx="3345111" cy="365760"/>
        </p:xfrm>
        <a:graphic>
          <a:graphicData uri="http://schemas.openxmlformats.org/drawingml/2006/table">
            <a:tbl>
              <a:tblPr firstRow="1" bandRow="1">
                <a:tableStyleId>{5940675A-B579-460E-94D1-54222C63F5DA}</a:tableStyleId>
              </a:tblPr>
              <a:tblGrid>
                <a:gridCol w="371679">
                  <a:extLst>
                    <a:ext uri="{9D8B030D-6E8A-4147-A177-3AD203B41FA5}">
                      <a16:colId xmlns:a16="http://schemas.microsoft.com/office/drawing/2014/main" val="2881341600"/>
                    </a:ext>
                  </a:extLst>
                </a:gridCol>
                <a:gridCol w="371679">
                  <a:extLst>
                    <a:ext uri="{9D8B030D-6E8A-4147-A177-3AD203B41FA5}">
                      <a16:colId xmlns:a16="http://schemas.microsoft.com/office/drawing/2014/main" val="2938819632"/>
                    </a:ext>
                  </a:extLst>
                </a:gridCol>
                <a:gridCol w="371679">
                  <a:extLst>
                    <a:ext uri="{9D8B030D-6E8A-4147-A177-3AD203B41FA5}">
                      <a16:colId xmlns:a16="http://schemas.microsoft.com/office/drawing/2014/main" val="3909217177"/>
                    </a:ext>
                  </a:extLst>
                </a:gridCol>
                <a:gridCol w="371679">
                  <a:extLst>
                    <a:ext uri="{9D8B030D-6E8A-4147-A177-3AD203B41FA5}">
                      <a16:colId xmlns:a16="http://schemas.microsoft.com/office/drawing/2014/main" val="219484760"/>
                    </a:ext>
                  </a:extLst>
                </a:gridCol>
                <a:gridCol w="371679">
                  <a:extLst>
                    <a:ext uri="{9D8B030D-6E8A-4147-A177-3AD203B41FA5}">
                      <a16:colId xmlns:a16="http://schemas.microsoft.com/office/drawing/2014/main" val="3980219031"/>
                    </a:ext>
                  </a:extLst>
                </a:gridCol>
                <a:gridCol w="371679">
                  <a:extLst>
                    <a:ext uri="{9D8B030D-6E8A-4147-A177-3AD203B41FA5}">
                      <a16:colId xmlns:a16="http://schemas.microsoft.com/office/drawing/2014/main" val="3242878196"/>
                    </a:ext>
                  </a:extLst>
                </a:gridCol>
                <a:gridCol w="371679">
                  <a:extLst>
                    <a:ext uri="{9D8B030D-6E8A-4147-A177-3AD203B41FA5}">
                      <a16:colId xmlns:a16="http://schemas.microsoft.com/office/drawing/2014/main" val="3923616971"/>
                    </a:ext>
                  </a:extLst>
                </a:gridCol>
                <a:gridCol w="371679">
                  <a:extLst>
                    <a:ext uri="{9D8B030D-6E8A-4147-A177-3AD203B41FA5}">
                      <a16:colId xmlns:a16="http://schemas.microsoft.com/office/drawing/2014/main" val="3164516476"/>
                    </a:ext>
                  </a:extLst>
                </a:gridCol>
                <a:gridCol w="371679">
                  <a:extLst>
                    <a:ext uri="{9D8B030D-6E8A-4147-A177-3AD203B41FA5}">
                      <a16:colId xmlns:a16="http://schemas.microsoft.com/office/drawing/2014/main" val="3407942452"/>
                    </a:ext>
                  </a:extLst>
                </a:gridCol>
              </a:tblGrid>
              <a:tr h="346299">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mc:Choice xmlns:a14="http://schemas.microsoft.com/office/drawing/2010/main" Requires="a14">
          <p:sp>
            <p:nvSpPr>
              <p:cNvPr id="32" name="Rectangle 31">
                <a:extLst>
                  <a:ext uri="{FF2B5EF4-FFF2-40B4-BE49-F238E27FC236}">
                    <a16:creationId xmlns:a16="http://schemas.microsoft.com/office/drawing/2014/main" id="{F2BE0B8D-8E21-9F32-E31D-22B0024FF31C}"/>
                  </a:ext>
                </a:extLst>
              </p:cNvPr>
              <p:cNvSpPr/>
              <p:nvPr/>
            </p:nvSpPr>
            <p:spPr>
              <a:xfrm>
                <a:off x="179199" y="1880762"/>
                <a:ext cx="2431053" cy="610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Description of </a:t>
                </a:r>
                <a14:m>
                  <m:oMath xmlns:m="http://schemas.openxmlformats.org/officeDocument/2006/math">
                    <m:r>
                      <a:rPr lang="en-US" sz="1400" b="0" i="1" dirty="0" smtClean="0">
                        <a:latin typeface="Cambria Math" panose="02040503050406030204" pitchFamily="18" charset="0"/>
                      </a:rPr>
                      <m:t>𝑅</m:t>
                    </m:r>
                  </m:oMath>
                </a14:m>
                <a:endParaRPr lang="en-US" sz="1400" baseline="-250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smtClean="0">
                        <a:latin typeface="Cambria Math" panose="02040503050406030204" pitchFamily="18" charset="0"/>
                      </a:rPr>
                      <m:t>𝑤</m:t>
                    </m:r>
                  </m:oMath>
                </a14:m>
                <a:endParaRPr lang="en-US" sz="1400" baseline="-25000" dirty="0"/>
              </a:p>
            </p:txBody>
          </p:sp>
        </mc:Choice>
        <mc:Fallback>
          <p:sp>
            <p:nvSpPr>
              <p:cNvPr id="32" name="Rectangle 31">
                <a:extLst>
                  <a:ext uri="{FF2B5EF4-FFF2-40B4-BE49-F238E27FC236}">
                    <a16:creationId xmlns:a16="http://schemas.microsoft.com/office/drawing/2014/main" id="{F2BE0B8D-8E21-9F32-E31D-22B0024FF31C}"/>
                  </a:ext>
                </a:extLst>
              </p:cNvPr>
              <p:cNvSpPr>
                <a:spLocks noRot="1" noChangeAspect="1" noMove="1" noResize="1" noEditPoints="1" noAdjustHandles="1" noChangeArrowheads="1" noChangeShapeType="1" noTextEdit="1"/>
              </p:cNvSpPr>
              <p:nvPr/>
            </p:nvSpPr>
            <p:spPr>
              <a:xfrm>
                <a:off x="179199" y="1880762"/>
                <a:ext cx="2431053" cy="610672"/>
              </a:xfrm>
              <a:prstGeom prst="rect">
                <a:avLst/>
              </a:prstGeom>
              <a:blipFill>
                <a:blip r:embed="rId4"/>
                <a:stretch>
                  <a:fillRect l="-515" t="-9804"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ounded Rectangle 32">
                <a:extLst>
                  <a:ext uri="{FF2B5EF4-FFF2-40B4-BE49-F238E27FC236}">
                    <a16:creationId xmlns:a16="http://schemas.microsoft.com/office/drawing/2014/main" id="{10786FBD-0DA9-91B9-9754-C5297AA42D74}"/>
                  </a:ext>
                </a:extLst>
              </p:cNvPr>
              <p:cNvSpPr/>
              <p:nvPr/>
            </p:nvSpPr>
            <p:spPr>
              <a:xfrm>
                <a:off x="74611" y="2671515"/>
                <a:ext cx="2640230" cy="38014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RAM  Program </a:t>
                </a:r>
                <a14:m>
                  <m:oMath xmlns:m="http://schemas.openxmlformats.org/officeDocument/2006/math">
                    <m:r>
                      <a:rPr lang="en-US" sz="1400" i="1" dirty="0" smtClean="0">
                        <a:latin typeface="Cambria Math" panose="02040503050406030204" pitchFamily="18" charset="0"/>
                      </a:rPr>
                      <m:t>𝑅</m:t>
                    </m:r>
                  </m:oMath>
                </a14:m>
                <a:endParaRPr lang="en-US" sz="1400" baseline="-25000" dirty="0"/>
              </a:p>
            </p:txBody>
          </p:sp>
        </mc:Choice>
        <mc:Fallback>
          <p:sp>
            <p:nvSpPr>
              <p:cNvPr id="33" name="Rounded Rectangle 32">
                <a:extLst>
                  <a:ext uri="{FF2B5EF4-FFF2-40B4-BE49-F238E27FC236}">
                    <a16:creationId xmlns:a16="http://schemas.microsoft.com/office/drawing/2014/main" id="{10786FBD-0DA9-91B9-9754-C5297AA42D74}"/>
                  </a:ext>
                </a:extLst>
              </p:cNvPr>
              <p:cNvSpPr>
                <a:spLocks noRot="1" noChangeAspect="1" noMove="1" noResize="1" noEditPoints="1" noAdjustHandles="1" noChangeArrowheads="1" noChangeShapeType="1" noTextEdit="1"/>
              </p:cNvSpPr>
              <p:nvPr/>
            </p:nvSpPr>
            <p:spPr>
              <a:xfrm>
                <a:off x="74611" y="2671515"/>
                <a:ext cx="2640230" cy="380144"/>
              </a:xfrm>
              <a:prstGeom prst="round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ounded Rectangle 36">
                <a:extLst>
                  <a:ext uri="{FF2B5EF4-FFF2-40B4-BE49-F238E27FC236}">
                    <a16:creationId xmlns:a16="http://schemas.microsoft.com/office/drawing/2014/main" id="{EE240F15-0E5B-54C5-2AA4-7D0BBDEC85A1}"/>
                  </a:ext>
                </a:extLst>
              </p:cNvPr>
              <p:cNvSpPr/>
              <p:nvPr/>
            </p:nvSpPr>
            <p:spPr>
              <a:xfrm>
                <a:off x="74611" y="3269798"/>
                <a:ext cx="2640230" cy="38014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dirty="0"/>
                  <a:t>ORAM Evaluation </a:t>
                </a:r>
                <a14:m>
                  <m:oMath xmlns:m="http://schemas.openxmlformats.org/officeDocument/2006/math">
                    <m:acc>
                      <m:accPr>
                        <m:chr m:val="̂"/>
                        <m:ctrlPr>
                          <a:rPr lang="en-US" sz="1400" i="1" dirty="0" smtClean="0">
                            <a:latin typeface="Cambria Math" panose="02040503050406030204" pitchFamily="18" charset="0"/>
                          </a:rPr>
                        </m:ctrlPr>
                      </m:accPr>
                      <m:e>
                        <m:r>
                          <a:rPr lang="en-US" sz="1400" b="0" i="1" dirty="0" smtClean="0">
                            <a:latin typeface="Cambria Math" panose="02040503050406030204" pitchFamily="18" charset="0"/>
                          </a:rPr>
                          <m:t>𝑅</m:t>
                        </m:r>
                      </m:e>
                    </m:acc>
                  </m:oMath>
                </a14:m>
                <a:endParaRPr lang="en-US" sz="1400" baseline="-25000" dirty="0"/>
              </a:p>
            </p:txBody>
          </p:sp>
        </mc:Choice>
        <mc:Fallback>
          <p:sp>
            <p:nvSpPr>
              <p:cNvPr id="37" name="Rounded Rectangle 36">
                <a:extLst>
                  <a:ext uri="{FF2B5EF4-FFF2-40B4-BE49-F238E27FC236}">
                    <a16:creationId xmlns:a16="http://schemas.microsoft.com/office/drawing/2014/main" id="{EE240F15-0E5B-54C5-2AA4-7D0BBDEC85A1}"/>
                  </a:ext>
                </a:extLst>
              </p:cNvPr>
              <p:cNvSpPr>
                <a:spLocks noRot="1" noChangeAspect="1" noMove="1" noResize="1" noEditPoints="1" noAdjustHandles="1" noChangeArrowheads="1" noChangeShapeType="1" noTextEdit="1"/>
              </p:cNvSpPr>
              <p:nvPr/>
            </p:nvSpPr>
            <p:spPr>
              <a:xfrm>
                <a:off x="74611" y="3269798"/>
                <a:ext cx="2640230" cy="380144"/>
              </a:xfrm>
              <a:prstGeom prst="roundRect">
                <a:avLst/>
              </a:prstGeom>
              <a:blipFill>
                <a:blip r:embed="rId6"/>
                <a:stretch>
                  <a:fillRect b="-6061"/>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4B23407A-7B4E-8DF4-C6EE-2BEDE696D188}"/>
              </a:ext>
            </a:extLst>
          </p:cNvPr>
          <p:cNvCxnSpPr>
            <a:cxnSpLocks/>
          </p:cNvCxnSpPr>
          <p:nvPr/>
        </p:nvCxnSpPr>
        <p:spPr>
          <a:xfrm>
            <a:off x="1394726" y="3057586"/>
            <a:ext cx="0" cy="1946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D4E1854C-8434-71D2-238E-FA49FAD31699}"/>
              </a:ext>
            </a:extLst>
          </p:cNvPr>
          <p:cNvSpPr/>
          <p:nvPr/>
        </p:nvSpPr>
        <p:spPr>
          <a:xfrm>
            <a:off x="5449870" y="3856687"/>
            <a:ext cx="1144586" cy="3349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a:t>PCPP proof </a:t>
            </a:r>
            <a:endParaRPr lang="en-US" sz="1400" baseline="-25000" dirty="0"/>
          </a:p>
        </p:txBody>
      </p:sp>
      <p:sp>
        <p:nvSpPr>
          <p:cNvPr id="40" name="Rectangle 39">
            <a:extLst>
              <a:ext uri="{FF2B5EF4-FFF2-40B4-BE49-F238E27FC236}">
                <a16:creationId xmlns:a16="http://schemas.microsoft.com/office/drawing/2014/main" id="{A3C434B7-F4B3-57CA-8A57-2724FBC293CA}"/>
              </a:ext>
            </a:extLst>
          </p:cNvPr>
          <p:cNvSpPr/>
          <p:nvPr/>
        </p:nvSpPr>
        <p:spPr>
          <a:xfrm>
            <a:off x="7297225" y="2687609"/>
            <a:ext cx="436017"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8E6832D-BE4E-57DC-9C27-ED9BBBC96D89}"/>
              </a:ext>
            </a:extLst>
          </p:cNvPr>
          <p:cNvSpPr/>
          <p:nvPr/>
        </p:nvSpPr>
        <p:spPr>
          <a:xfrm>
            <a:off x="6447847" y="2679027"/>
            <a:ext cx="436017" cy="38956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636A3AB-FD54-D19E-5D2C-078FF02AB7B6}"/>
              </a:ext>
            </a:extLst>
          </p:cNvPr>
          <p:cNvSpPr/>
          <p:nvPr/>
        </p:nvSpPr>
        <p:spPr>
          <a:xfrm>
            <a:off x="4304922" y="2701985"/>
            <a:ext cx="436017"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wn Arrow 45">
            <a:extLst>
              <a:ext uri="{FF2B5EF4-FFF2-40B4-BE49-F238E27FC236}">
                <a16:creationId xmlns:a16="http://schemas.microsoft.com/office/drawing/2014/main" id="{44FAF2F2-D4C8-0FD1-FC5F-1CA0A6F30A0A}"/>
              </a:ext>
            </a:extLst>
          </p:cNvPr>
          <p:cNvSpPr/>
          <p:nvPr/>
        </p:nvSpPr>
        <p:spPr>
          <a:xfrm>
            <a:off x="5949565" y="4191686"/>
            <a:ext cx="114952" cy="61254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C299C3DC-69AA-5333-DF05-7D47FB232659}"/>
              </a:ext>
            </a:extLst>
          </p:cNvPr>
          <p:cNvSpPr/>
          <p:nvPr/>
        </p:nvSpPr>
        <p:spPr>
          <a:xfrm>
            <a:off x="3467068" y="4898853"/>
            <a:ext cx="5415675" cy="36576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Generate secret-shares of codeword and PCPP proof</a:t>
            </a:r>
          </a:p>
        </p:txBody>
      </p:sp>
      <p:graphicFrame>
        <p:nvGraphicFramePr>
          <p:cNvPr id="48" name="Table 3">
            <a:extLst>
              <a:ext uri="{FF2B5EF4-FFF2-40B4-BE49-F238E27FC236}">
                <a16:creationId xmlns:a16="http://schemas.microsoft.com/office/drawing/2014/main" id="{18506F80-32A6-C1A6-1C30-E6F0CCA5400D}"/>
              </a:ext>
            </a:extLst>
          </p:cNvPr>
          <p:cNvGraphicFramePr>
            <a:graphicFrameLocks noGrp="1"/>
          </p:cNvGraphicFramePr>
          <p:nvPr>
            <p:extLst>
              <p:ext uri="{D42A27DB-BD31-4B8C-83A1-F6EECF244321}">
                <p14:modId xmlns:p14="http://schemas.microsoft.com/office/powerpoint/2010/main" val="3033427404"/>
              </p:ext>
            </p:extLst>
          </p:nvPr>
        </p:nvGraphicFramePr>
        <p:xfrm>
          <a:off x="329930" y="5422562"/>
          <a:ext cx="3284130" cy="365760"/>
        </p:xfrm>
        <a:graphic>
          <a:graphicData uri="http://schemas.openxmlformats.org/drawingml/2006/table">
            <a:tbl>
              <a:tblPr firstRow="1" bandRow="1">
                <a:tableStyleId>{5940675A-B579-460E-94D1-54222C63F5DA}</a:tableStyleId>
              </a:tblPr>
              <a:tblGrid>
                <a:gridCol w="328413">
                  <a:extLst>
                    <a:ext uri="{9D8B030D-6E8A-4147-A177-3AD203B41FA5}">
                      <a16:colId xmlns:a16="http://schemas.microsoft.com/office/drawing/2014/main" val="4188538176"/>
                    </a:ext>
                  </a:extLst>
                </a:gridCol>
                <a:gridCol w="328413">
                  <a:extLst>
                    <a:ext uri="{9D8B030D-6E8A-4147-A177-3AD203B41FA5}">
                      <a16:colId xmlns:a16="http://schemas.microsoft.com/office/drawing/2014/main" val="2247556986"/>
                    </a:ext>
                  </a:extLst>
                </a:gridCol>
                <a:gridCol w="328413">
                  <a:extLst>
                    <a:ext uri="{9D8B030D-6E8A-4147-A177-3AD203B41FA5}">
                      <a16:colId xmlns:a16="http://schemas.microsoft.com/office/drawing/2014/main" val="163824333"/>
                    </a:ext>
                  </a:extLst>
                </a:gridCol>
                <a:gridCol w="328413">
                  <a:extLst>
                    <a:ext uri="{9D8B030D-6E8A-4147-A177-3AD203B41FA5}">
                      <a16:colId xmlns:a16="http://schemas.microsoft.com/office/drawing/2014/main" val="2026762720"/>
                    </a:ext>
                  </a:extLst>
                </a:gridCol>
                <a:gridCol w="328413">
                  <a:extLst>
                    <a:ext uri="{9D8B030D-6E8A-4147-A177-3AD203B41FA5}">
                      <a16:colId xmlns:a16="http://schemas.microsoft.com/office/drawing/2014/main" val="2018504598"/>
                    </a:ext>
                  </a:extLst>
                </a:gridCol>
                <a:gridCol w="328413">
                  <a:extLst>
                    <a:ext uri="{9D8B030D-6E8A-4147-A177-3AD203B41FA5}">
                      <a16:colId xmlns:a16="http://schemas.microsoft.com/office/drawing/2014/main" val="2437554404"/>
                    </a:ext>
                  </a:extLst>
                </a:gridCol>
                <a:gridCol w="328413">
                  <a:extLst>
                    <a:ext uri="{9D8B030D-6E8A-4147-A177-3AD203B41FA5}">
                      <a16:colId xmlns:a16="http://schemas.microsoft.com/office/drawing/2014/main" val="3054614016"/>
                    </a:ext>
                  </a:extLst>
                </a:gridCol>
                <a:gridCol w="328413">
                  <a:extLst>
                    <a:ext uri="{9D8B030D-6E8A-4147-A177-3AD203B41FA5}">
                      <a16:colId xmlns:a16="http://schemas.microsoft.com/office/drawing/2014/main" val="879078994"/>
                    </a:ext>
                  </a:extLst>
                </a:gridCol>
                <a:gridCol w="328413">
                  <a:extLst>
                    <a:ext uri="{9D8B030D-6E8A-4147-A177-3AD203B41FA5}">
                      <a16:colId xmlns:a16="http://schemas.microsoft.com/office/drawing/2014/main" val="2199538979"/>
                    </a:ext>
                  </a:extLst>
                </a:gridCol>
                <a:gridCol w="328413">
                  <a:extLst>
                    <a:ext uri="{9D8B030D-6E8A-4147-A177-3AD203B41FA5}">
                      <a16:colId xmlns:a16="http://schemas.microsoft.com/office/drawing/2014/main" val="2036361916"/>
                    </a:ext>
                  </a:extLst>
                </a:gridCol>
              </a:tblGrid>
              <a:tr h="319666">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graphicFrame>
        <p:nvGraphicFramePr>
          <p:cNvPr id="49" name="Table 3">
            <a:extLst>
              <a:ext uri="{FF2B5EF4-FFF2-40B4-BE49-F238E27FC236}">
                <a16:creationId xmlns:a16="http://schemas.microsoft.com/office/drawing/2014/main" id="{30A6DECC-D80F-13D3-C168-9F38450CFAB7}"/>
              </a:ext>
            </a:extLst>
          </p:cNvPr>
          <p:cNvGraphicFramePr>
            <a:graphicFrameLocks noGrp="1"/>
          </p:cNvGraphicFramePr>
          <p:nvPr>
            <p:extLst>
              <p:ext uri="{D42A27DB-BD31-4B8C-83A1-F6EECF244321}">
                <p14:modId xmlns:p14="http://schemas.microsoft.com/office/powerpoint/2010/main" val="2402434470"/>
              </p:ext>
            </p:extLst>
          </p:nvPr>
        </p:nvGraphicFramePr>
        <p:xfrm>
          <a:off x="3944081" y="5424038"/>
          <a:ext cx="3284130" cy="365760"/>
        </p:xfrm>
        <a:graphic>
          <a:graphicData uri="http://schemas.openxmlformats.org/drawingml/2006/table">
            <a:tbl>
              <a:tblPr firstRow="1" bandRow="1">
                <a:tableStyleId>{5940675A-B579-460E-94D1-54222C63F5DA}</a:tableStyleId>
              </a:tblPr>
              <a:tblGrid>
                <a:gridCol w="328413">
                  <a:extLst>
                    <a:ext uri="{9D8B030D-6E8A-4147-A177-3AD203B41FA5}">
                      <a16:colId xmlns:a16="http://schemas.microsoft.com/office/drawing/2014/main" val="4188538176"/>
                    </a:ext>
                  </a:extLst>
                </a:gridCol>
                <a:gridCol w="328413">
                  <a:extLst>
                    <a:ext uri="{9D8B030D-6E8A-4147-A177-3AD203B41FA5}">
                      <a16:colId xmlns:a16="http://schemas.microsoft.com/office/drawing/2014/main" val="2247556986"/>
                    </a:ext>
                  </a:extLst>
                </a:gridCol>
                <a:gridCol w="328413">
                  <a:extLst>
                    <a:ext uri="{9D8B030D-6E8A-4147-A177-3AD203B41FA5}">
                      <a16:colId xmlns:a16="http://schemas.microsoft.com/office/drawing/2014/main" val="163824333"/>
                    </a:ext>
                  </a:extLst>
                </a:gridCol>
                <a:gridCol w="328413">
                  <a:extLst>
                    <a:ext uri="{9D8B030D-6E8A-4147-A177-3AD203B41FA5}">
                      <a16:colId xmlns:a16="http://schemas.microsoft.com/office/drawing/2014/main" val="2026762720"/>
                    </a:ext>
                  </a:extLst>
                </a:gridCol>
                <a:gridCol w="328413">
                  <a:extLst>
                    <a:ext uri="{9D8B030D-6E8A-4147-A177-3AD203B41FA5}">
                      <a16:colId xmlns:a16="http://schemas.microsoft.com/office/drawing/2014/main" val="2018504598"/>
                    </a:ext>
                  </a:extLst>
                </a:gridCol>
                <a:gridCol w="328413">
                  <a:extLst>
                    <a:ext uri="{9D8B030D-6E8A-4147-A177-3AD203B41FA5}">
                      <a16:colId xmlns:a16="http://schemas.microsoft.com/office/drawing/2014/main" val="2437554404"/>
                    </a:ext>
                  </a:extLst>
                </a:gridCol>
                <a:gridCol w="328413">
                  <a:extLst>
                    <a:ext uri="{9D8B030D-6E8A-4147-A177-3AD203B41FA5}">
                      <a16:colId xmlns:a16="http://schemas.microsoft.com/office/drawing/2014/main" val="3054614016"/>
                    </a:ext>
                  </a:extLst>
                </a:gridCol>
                <a:gridCol w="328413">
                  <a:extLst>
                    <a:ext uri="{9D8B030D-6E8A-4147-A177-3AD203B41FA5}">
                      <a16:colId xmlns:a16="http://schemas.microsoft.com/office/drawing/2014/main" val="879078994"/>
                    </a:ext>
                  </a:extLst>
                </a:gridCol>
                <a:gridCol w="328413">
                  <a:extLst>
                    <a:ext uri="{9D8B030D-6E8A-4147-A177-3AD203B41FA5}">
                      <a16:colId xmlns:a16="http://schemas.microsoft.com/office/drawing/2014/main" val="2199538979"/>
                    </a:ext>
                  </a:extLst>
                </a:gridCol>
                <a:gridCol w="328413">
                  <a:extLst>
                    <a:ext uri="{9D8B030D-6E8A-4147-A177-3AD203B41FA5}">
                      <a16:colId xmlns:a16="http://schemas.microsoft.com/office/drawing/2014/main" val="2036361916"/>
                    </a:ext>
                  </a:extLst>
                </a:gridCol>
              </a:tblGrid>
              <a:tr h="319666">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sp>
        <p:nvSpPr>
          <p:cNvPr id="50" name="TextBox 49">
            <a:extLst>
              <a:ext uri="{FF2B5EF4-FFF2-40B4-BE49-F238E27FC236}">
                <a16:creationId xmlns:a16="http://schemas.microsoft.com/office/drawing/2014/main" id="{B4AC3C51-CD3A-3A6A-7C19-607C3894273D}"/>
              </a:ext>
            </a:extLst>
          </p:cNvPr>
          <p:cNvSpPr txBox="1"/>
          <p:nvPr/>
        </p:nvSpPr>
        <p:spPr>
          <a:xfrm>
            <a:off x="7338623" y="5329090"/>
            <a:ext cx="343364" cy="369332"/>
          </a:xfrm>
          <a:prstGeom prst="rect">
            <a:avLst/>
          </a:prstGeom>
          <a:noFill/>
        </p:spPr>
        <p:txBody>
          <a:bodyPr wrap="none" rtlCol="0">
            <a:spAutoFit/>
          </a:bodyPr>
          <a:lstStyle/>
          <a:p>
            <a:r>
              <a:rPr lang="en-US" dirty="0"/>
              <a:t>…</a:t>
            </a:r>
          </a:p>
        </p:txBody>
      </p:sp>
      <p:graphicFrame>
        <p:nvGraphicFramePr>
          <p:cNvPr id="51" name="Table 3">
            <a:extLst>
              <a:ext uri="{FF2B5EF4-FFF2-40B4-BE49-F238E27FC236}">
                <a16:creationId xmlns:a16="http://schemas.microsoft.com/office/drawing/2014/main" id="{547747E7-8F5D-7FE2-2CC4-675B7038D475}"/>
              </a:ext>
            </a:extLst>
          </p:cNvPr>
          <p:cNvGraphicFramePr>
            <a:graphicFrameLocks noGrp="1"/>
          </p:cNvGraphicFramePr>
          <p:nvPr>
            <p:extLst>
              <p:ext uri="{D42A27DB-BD31-4B8C-83A1-F6EECF244321}">
                <p14:modId xmlns:p14="http://schemas.microsoft.com/office/powerpoint/2010/main" val="2820708408"/>
              </p:ext>
            </p:extLst>
          </p:nvPr>
        </p:nvGraphicFramePr>
        <p:xfrm>
          <a:off x="7840284" y="5422562"/>
          <a:ext cx="3284130" cy="365760"/>
        </p:xfrm>
        <a:graphic>
          <a:graphicData uri="http://schemas.openxmlformats.org/drawingml/2006/table">
            <a:tbl>
              <a:tblPr firstRow="1" bandRow="1">
                <a:tableStyleId>{5940675A-B579-460E-94D1-54222C63F5DA}</a:tableStyleId>
              </a:tblPr>
              <a:tblGrid>
                <a:gridCol w="328413">
                  <a:extLst>
                    <a:ext uri="{9D8B030D-6E8A-4147-A177-3AD203B41FA5}">
                      <a16:colId xmlns:a16="http://schemas.microsoft.com/office/drawing/2014/main" val="4188538176"/>
                    </a:ext>
                  </a:extLst>
                </a:gridCol>
                <a:gridCol w="328413">
                  <a:extLst>
                    <a:ext uri="{9D8B030D-6E8A-4147-A177-3AD203B41FA5}">
                      <a16:colId xmlns:a16="http://schemas.microsoft.com/office/drawing/2014/main" val="2247556986"/>
                    </a:ext>
                  </a:extLst>
                </a:gridCol>
                <a:gridCol w="328413">
                  <a:extLst>
                    <a:ext uri="{9D8B030D-6E8A-4147-A177-3AD203B41FA5}">
                      <a16:colId xmlns:a16="http://schemas.microsoft.com/office/drawing/2014/main" val="163824333"/>
                    </a:ext>
                  </a:extLst>
                </a:gridCol>
                <a:gridCol w="328413">
                  <a:extLst>
                    <a:ext uri="{9D8B030D-6E8A-4147-A177-3AD203B41FA5}">
                      <a16:colId xmlns:a16="http://schemas.microsoft.com/office/drawing/2014/main" val="2026762720"/>
                    </a:ext>
                  </a:extLst>
                </a:gridCol>
                <a:gridCol w="328413">
                  <a:extLst>
                    <a:ext uri="{9D8B030D-6E8A-4147-A177-3AD203B41FA5}">
                      <a16:colId xmlns:a16="http://schemas.microsoft.com/office/drawing/2014/main" val="2018504598"/>
                    </a:ext>
                  </a:extLst>
                </a:gridCol>
                <a:gridCol w="328413">
                  <a:extLst>
                    <a:ext uri="{9D8B030D-6E8A-4147-A177-3AD203B41FA5}">
                      <a16:colId xmlns:a16="http://schemas.microsoft.com/office/drawing/2014/main" val="2437554404"/>
                    </a:ext>
                  </a:extLst>
                </a:gridCol>
                <a:gridCol w="328413">
                  <a:extLst>
                    <a:ext uri="{9D8B030D-6E8A-4147-A177-3AD203B41FA5}">
                      <a16:colId xmlns:a16="http://schemas.microsoft.com/office/drawing/2014/main" val="3054614016"/>
                    </a:ext>
                  </a:extLst>
                </a:gridCol>
                <a:gridCol w="328413">
                  <a:extLst>
                    <a:ext uri="{9D8B030D-6E8A-4147-A177-3AD203B41FA5}">
                      <a16:colId xmlns:a16="http://schemas.microsoft.com/office/drawing/2014/main" val="879078994"/>
                    </a:ext>
                  </a:extLst>
                </a:gridCol>
                <a:gridCol w="328413">
                  <a:extLst>
                    <a:ext uri="{9D8B030D-6E8A-4147-A177-3AD203B41FA5}">
                      <a16:colId xmlns:a16="http://schemas.microsoft.com/office/drawing/2014/main" val="2199538979"/>
                    </a:ext>
                  </a:extLst>
                </a:gridCol>
                <a:gridCol w="328413">
                  <a:extLst>
                    <a:ext uri="{9D8B030D-6E8A-4147-A177-3AD203B41FA5}">
                      <a16:colId xmlns:a16="http://schemas.microsoft.com/office/drawing/2014/main" val="2036361916"/>
                    </a:ext>
                  </a:extLst>
                </a:gridCol>
              </a:tblGrid>
              <a:tr h="319666">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graphicFrame>
        <p:nvGraphicFramePr>
          <p:cNvPr id="52" name="Table 8">
            <a:extLst>
              <a:ext uri="{FF2B5EF4-FFF2-40B4-BE49-F238E27FC236}">
                <a16:creationId xmlns:a16="http://schemas.microsoft.com/office/drawing/2014/main" id="{CD85F8FD-4E2A-A83C-53F7-90B02A6FD18F}"/>
              </a:ext>
            </a:extLst>
          </p:cNvPr>
          <p:cNvGraphicFramePr>
            <a:graphicFrameLocks noGrp="1"/>
          </p:cNvGraphicFramePr>
          <p:nvPr/>
        </p:nvGraphicFramePr>
        <p:xfrm>
          <a:off x="296917" y="6389625"/>
          <a:ext cx="3284127" cy="422238"/>
        </p:xfrm>
        <a:graphic>
          <a:graphicData uri="http://schemas.openxmlformats.org/drawingml/2006/table">
            <a:tbl>
              <a:tblPr firstRow="1" bandRow="1">
                <a:tableStyleId>{5940675A-B579-460E-94D1-54222C63F5DA}</a:tableStyleId>
              </a:tblPr>
              <a:tblGrid>
                <a:gridCol w="364903">
                  <a:extLst>
                    <a:ext uri="{9D8B030D-6E8A-4147-A177-3AD203B41FA5}">
                      <a16:colId xmlns:a16="http://schemas.microsoft.com/office/drawing/2014/main" val="2881341600"/>
                    </a:ext>
                  </a:extLst>
                </a:gridCol>
                <a:gridCol w="364903">
                  <a:extLst>
                    <a:ext uri="{9D8B030D-6E8A-4147-A177-3AD203B41FA5}">
                      <a16:colId xmlns:a16="http://schemas.microsoft.com/office/drawing/2014/main" val="2938819632"/>
                    </a:ext>
                  </a:extLst>
                </a:gridCol>
                <a:gridCol w="364903">
                  <a:extLst>
                    <a:ext uri="{9D8B030D-6E8A-4147-A177-3AD203B41FA5}">
                      <a16:colId xmlns:a16="http://schemas.microsoft.com/office/drawing/2014/main" val="3909217177"/>
                    </a:ext>
                  </a:extLst>
                </a:gridCol>
                <a:gridCol w="364903">
                  <a:extLst>
                    <a:ext uri="{9D8B030D-6E8A-4147-A177-3AD203B41FA5}">
                      <a16:colId xmlns:a16="http://schemas.microsoft.com/office/drawing/2014/main" val="219484760"/>
                    </a:ext>
                  </a:extLst>
                </a:gridCol>
                <a:gridCol w="364903">
                  <a:extLst>
                    <a:ext uri="{9D8B030D-6E8A-4147-A177-3AD203B41FA5}">
                      <a16:colId xmlns:a16="http://schemas.microsoft.com/office/drawing/2014/main" val="3980219031"/>
                    </a:ext>
                  </a:extLst>
                </a:gridCol>
                <a:gridCol w="364903">
                  <a:extLst>
                    <a:ext uri="{9D8B030D-6E8A-4147-A177-3AD203B41FA5}">
                      <a16:colId xmlns:a16="http://schemas.microsoft.com/office/drawing/2014/main" val="3242878196"/>
                    </a:ext>
                  </a:extLst>
                </a:gridCol>
                <a:gridCol w="364903">
                  <a:extLst>
                    <a:ext uri="{9D8B030D-6E8A-4147-A177-3AD203B41FA5}">
                      <a16:colId xmlns:a16="http://schemas.microsoft.com/office/drawing/2014/main" val="3923616971"/>
                    </a:ext>
                  </a:extLst>
                </a:gridCol>
                <a:gridCol w="364903">
                  <a:extLst>
                    <a:ext uri="{9D8B030D-6E8A-4147-A177-3AD203B41FA5}">
                      <a16:colId xmlns:a16="http://schemas.microsoft.com/office/drawing/2014/main" val="3164516476"/>
                    </a:ext>
                  </a:extLst>
                </a:gridCol>
                <a:gridCol w="364903">
                  <a:extLst>
                    <a:ext uri="{9D8B030D-6E8A-4147-A177-3AD203B41FA5}">
                      <a16:colId xmlns:a16="http://schemas.microsoft.com/office/drawing/2014/main" val="3407942452"/>
                    </a:ext>
                  </a:extLst>
                </a:gridCol>
              </a:tblGrid>
              <a:tr h="422238">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p:graphicFrame>
        <p:nvGraphicFramePr>
          <p:cNvPr id="56" name="Table 3">
            <a:extLst>
              <a:ext uri="{FF2B5EF4-FFF2-40B4-BE49-F238E27FC236}">
                <a16:creationId xmlns:a16="http://schemas.microsoft.com/office/drawing/2014/main" id="{6A76D271-B309-8CBE-327E-36257A548A45}"/>
              </a:ext>
            </a:extLst>
          </p:cNvPr>
          <p:cNvGraphicFramePr>
            <a:graphicFrameLocks noGrp="1"/>
          </p:cNvGraphicFramePr>
          <p:nvPr>
            <p:extLst>
              <p:ext uri="{D42A27DB-BD31-4B8C-83A1-F6EECF244321}">
                <p14:modId xmlns:p14="http://schemas.microsoft.com/office/powerpoint/2010/main" val="1161681014"/>
              </p:ext>
            </p:extLst>
          </p:nvPr>
        </p:nvGraphicFramePr>
        <p:xfrm>
          <a:off x="329930" y="5931871"/>
          <a:ext cx="3284130" cy="365760"/>
        </p:xfrm>
        <a:graphic>
          <a:graphicData uri="http://schemas.openxmlformats.org/drawingml/2006/table">
            <a:tbl>
              <a:tblPr firstRow="1" bandRow="1">
                <a:tableStyleId>{5940675A-B579-460E-94D1-54222C63F5DA}</a:tableStyleId>
              </a:tblPr>
              <a:tblGrid>
                <a:gridCol w="328413">
                  <a:extLst>
                    <a:ext uri="{9D8B030D-6E8A-4147-A177-3AD203B41FA5}">
                      <a16:colId xmlns:a16="http://schemas.microsoft.com/office/drawing/2014/main" val="4188538176"/>
                    </a:ext>
                  </a:extLst>
                </a:gridCol>
                <a:gridCol w="328413">
                  <a:extLst>
                    <a:ext uri="{9D8B030D-6E8A-4147-A177-3AD203B41FA5}">
                      <a16:colId xmlns:a16="http://schemas.microsoft.com/office/drawing/2014/main" val="2247556986"/>
                    </a:ext>
                  </a:extLst>
                </a:gridCol>
                <a:gridCol w="328413">
                  <a:extLst>
                    <a:ext uri="{9D8B030D-6E8A-4147-A177-3AD203B41FA5}">
                      <a16:colId xmlns:a16="http://schemas.microsoft.com/office/drawing/2014/main" val="163824333"/>
                    </a:ext>
                  </a:extLst>
                </a:gridCol>
                <a:gridCol w="328413">
                  <a:extLst>
                    <a:ext uri="{9D8B030D-6E8A-4147-A177-3AD203B41FA5}">
                      <a16:colId xmlns:a16="http://schemas.microsoft.com/office/drawing/2014/main" val="2026762720"/>
                    </a:ext>
                  </a:extLst>
                </a:gridCol>
                <a:gridCol w="328413">
                  <a:extLst>
                    <a:ext uri="{9D8B030D-6E8A-4147-A177-3AD203B41FA5}">
                      <a16:colId xmlns:a16="http://schemas.microsoft.com/office/drawing/2014/main" val="2018504598"/>
                    </a:ext>
                  </a:extLst>
                </a:gridCol>
                <a:gridCol w="328413">
                  <a:extLst>
                    <a:ext uri="{9D8B030D-6E8A-4147-A177-3AD203B41FA5}">
                      <a16:colId xmlns:a16="http://schemas.microsoft.com/office/drawing/2014/main" val="2437554404"/>
                    </a:ext>
                  </a:extLst>
                </a:gridCol>
                <a:gridCol w="328413">
                  <a:extLst>
                    <a:ext uri="{9D8B030D-6E8A-4147-A177-3AD203B41FA5}">
                      <a16:colId xmlns:a16="http://schemas.microsoft.com/office/drawing/2014/main" val="3054614016"/>
                    </a:ext>
                  </a:extLst>
                </a:gridCol>
                <a:gridCol w="328413">
                  <a:extLst>
                    <a:ext uri="{9D8B030D-6E8A-4147-A177-3AD203B41FA5}">
                      <a16:colId xmlns:a16="http://schemas.microsoft.com/office/drawing/2014/main" val="879078994"/>
                    </a:ext>
                  </a:extLst>
                </a:gridCol>
                <a:gridCol w="328413">
                  <a:extLst>
                    <a:ext uri="{9D8B030D-6E8A-4147-A177-3AD203B41FA5}">
                      <a16:colId xmlns:a16="http://schemas.microsoft.com/office/drawing/2014/main" val="2199538979"/>
                    </a:ext>
                  </a:extLst>
                </a:gridCol>
                <a:gridCol w="328413">
                  <a:extLst>
                    <a:ext uri="{9D8B030D-6E8A-4147-A177-3AD203B41FA5}">
                      <a16:colId xmlns:a16="http://schemas.microsoft.com/office/drawing/2014/main" val="2036361916"/>
                    </a:ext>
                  </a:extLst>
                </a:gridCol>
              </a:tblGrid>
              <a:tr h="319666">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graphicFrame>
        <p:nvGraphicFramePr>
          <p:cNvPr id="57" name="Table 3">
            <a:extLst>
              <a:ext uri="{FF2B5EF4-FFF2-40B4-BE49-F238E27FC236}">
                <a16:creationId xmlns:a16="http://schemas.microsoft.com/office/drawing/2014/main" id="{07B7791E-963B-97B9-705D-B0713776775B}"/>
              </a:ext>
            </a:extLst>
          </p:cNvPr>
          <p:cNvGraphicFramePr>
            <a:graphicFrameLocks noGrp="1"/>
          </p:cNvGraphicFramePr>
          <p:nvPr>
            <p:extLst>
              <p:ext uri="{D42A27DB-BD31-4B8C-83A1-F6EECF244321}">
                <p14:modId xmlns:p14="http://schemas.microsoft.com/office/powerpoint/2010/main" val="471423659"/>
              </p:ext>
            </p:extLst>
          </p:nvPr>
        </p:nvGraphicFramePr>
        <p:xfrm>
          <a:off x="3944081" y="5933347"/>
          <a:ext cx="3284130" cy="365760"/>
        </p:xfrm>
        <a:graphic>
          <a:graphicData uri="http://schemas.openxmlformats.org/drawingml/2006/table">
            <a:tbl>
              <a:tblPr firstRow="1" bandRow="1">
                <a:tableStyleId>{5940675A-B579-460E-94D1-54222C63F5DA}</a:tableStyleId>
              </a:tblPr>
              <a:tblGrid>
                <a:gridCol w="328413">
                  <a:extLst>
                    <a:ext uri="{9D8B030D-6E8A-4147-A177-3AD203B41FA5}">
                      <a16:colId xmlns:a16="http://schemas.microsoft.com/office/drawing/2014/main" val="4188538176"/>
                    </a:ext>
                  </a:extLst>
                </a:gridCol>
                <a:gridCol w="328413">
                  <a:extLst>
                    <a:ext uri="{9D8B030D-6E8A-4147-A177-3AD203B41FA5}">
                      <a16:colId xmlns:a16="http://schemas.microsoft.com/office/drawing/2014/main" val="2247556986"/>
                    </a:ext>
                  </a:extLst>
                </a:gridCol>
                <a:gridCol w="328413">
                  <a:extLst>
                    <a:ext uri="{9D8B030D-6E8A-4147-A177-3AD203B41FA5}">
                      <a16:colId xmlns:a16="http://schemas.microsoft.com/office/drawing/2014/main" val="163824333"/>
                    </a:ext>
                  </a:extLst>
                </a:gridCol>
                <a:gridCol w="328413">
                  <a:extLst>
                    <a:ext uri="{9D8B030D-6E8A-4147-A177-3AD203B41FA5}">
                      <a16:colId xmlns:a16="http://schemas.microsoft.com/office/drawing/2014/main" val="2026762720"/>
                    </a:ext>
                  </a:extLst>
                </a:gridCol>
                <a:gridCol w="328413">
                  <a:extLst>
                    <a:ext uri="{9D8B030D-6E8A-4147-A177-3AD203B41FA5}">
                      <a16:colId xmlns:a16="http://schemas.microsoft.com/office/drawing/2014/main" val="2018504598"/>
                    </a:ext>
                  </a:extLst>
                </a:gridCol>
                <a:gridCol w="328413">
                  <a:extLst>
                    <a:ext uri="{9D8B030D-6E8A-4147-A177-3AD203B41FA5}">
                      <a16:colId xmlns:a16="http://schemas.microsoft.com/office/drawing/2014/main" val="2437554404"/>
                    </a:ext>
                  </a:extLst>
                </a:gridCol>
                <a:gridCol w="328413">
                  <a:extLst>
                    <a:ext uri="{9D8B030D-6E8A-4147-A177-3AD203B41FA5}">
                      <a16:colId xmlns:a16="http://schemas.microsoft.com/office/drawing/2014/main" val="3054614016"/>
                    </a:ext>
                  </a:extLst>
                </a:gridCol>
                <a:gridCol w="328413">
                  <a:extLst>
                    <a:ext uri="{9D8B030D-6E8A-4147-A177-3AD203B41FA5}">
                      <a16:colId xmlns:a16="http://schemas.microsoft.com/office/drawing/2014/main" val="879078994"/>
                    </a:ext>
                  </a:extLst>
                </a:gridCol>
                <a:gridCol w="328413">
                  <a:extLst>
                    <a:ext uri="{9D8B030D-6E8A-4147-A177-3AD203B41FA5}">
                      <a16:colId xmlns:a16="http://schemas.microsoft.com/office/drawing/2014/main" val="2199538979"/>
                    </a:ext>
                  </a:extLst>
                </a:gridCol>
                <a:gridCol w="328413">
                  <a:extLst>
                    <a:ext uri="{9D8B030D-6E8A-4147-A177-3AD203B41FA5}">
                      <a16:colId xmlns:a16="http://schemas.microsoft.com/office/drawing/2014/main" val="2036361916"/>
                    </a:ext>
                  </a:extLst>
                </a:gridCol>
              </a:tblGrid>
              <a:tr h="319666">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sp>
        <p:nvSpPr>
          <p:cNvPr id="58" name="TextBox 57">
            <a:extLst>
              <a:ext uri="{FF2B5EF4-FFF2-40B4-BE49-F238E27FC236}">
                <a16:creationId xmlns:a16="http://schemas.microsoft.com/office/drawing/2014/main" id="{0BCD0EB9-10CF-E7C0-E8A7-D82E667C2AA7}"/>
              </a:ext>
            </a:extLst>
          </p:cNvPr>
          <p:cNvSpPr txBox="1"/>
          <p:nvPr/>
        </p:nvSpPr>
        <p:spPr>
          <a:xfrm>
            <a:off x="7338623" y="5838399"/>
            <a:ext cx="343364" cy="369332"/>
          </a:xfrm>
          <a:prstGeom prst="rect">
            <a:avLst/>
          </a:prstGeom>
          <a:noFill/>
        </p:spPr>
        <p:txBody>
          <a:bodyPr wrap="none" rtlCol="0">
            <a:spAutoFit/>
          </a:bodyPr>
          <a:lstStyle/>
          <a:p>
            <a:r>
              <a:rPr lang="en-US" dirty="0"/>
              <a:t>…</a:t>
            </a:r>
          </a:p>
        </p:txBody>
      </p:sp>
      <p:graphicFrame>
        <p:nvGraphicFramePr>
          <p:cNvPr id="59" name="Table 3">
            <a:extLst>
              <a:ext uri="{FF2B5EF4-FFF2-40B4-BE49-F238E27FC236}">
                <a16:creationId xmlns:a16="http://schemas.microsoft.com/office/drawing/2014/main" id="{118A5E51-2E60-B6A9-FC23-62526E540066}"/>
              </a:ext>
            </a:extLst>
          </p:cNvPr>
          <p:cNvGraphicFramePr>
            <a:graphicFrameLocks noGrp="1"/>
          </p:cNvGraphicFramePr>
          <p:nvPr>
            <p:extLst>
              <p:ext uri="{D42A27DB-BD31-4B8C-83A1-F6EECF244321}">
                <p14:modId xmlns:p14="http://schemas.microsoft.com/office/powerpoint/2010/main" val="1823721227"/>
              </p:ext>
            </p:extLst>
          </p:nvPr>
        </p:nvGraphicFramePr>
        <p:xfrm>
          <a:off x="7840284" y="5931871"/>
          <a:ext cx="3284130" cy="365760"/>
        </p:xfrm>
        <a:graphic>
          <a:graphicData uri="http://schemas.openxmlformats.org/drawingml/2006/table">
            <a:tbl>
              <a:tblPr firstRow="1" bandRow="1">
                <a:tableStyleId>{5940675A-B579-460E-94D1-54222C63F5DA}</a:tableStyleId>
              </a:tblPr>
              <a:tblGrid>
                <a:gridCol w="328413">
                  <a:extLst>
                    <a:ext uri="{9D8B030D-6E8A-4147-A177-3AD203B41FA5}">
                      <a16:colId xmlns:a16="http://schemas.microsoft.com/office/drawing/2014/main" val="4188538176"/>
                    </a:ext>
                  </a:extLst>
                </a:gridCol>
                <a:gridCol w="328413">
                  <a:extLst>
                    <a:ext uri="{9D8B030D-6E8A-4147-A177-3AD203B41FA5}">
                      <a16:colId xmlns:a16="http://schemas.microsoft.com/office/drawing/2014/main" val="2247556986"/>
                    </a:ext>
                  </a:extLst>
                </a:gridCol>
                <a:gridCol w="328413">
                  <a:extLst>
                    <a:ext uri="{9D8B030D-6E8A-4147-A177-3AD203B41FA5}">
                      <a16:colId xmlns:a16="http://schemas.microsoft.com/office/drawing/2014/main" val="163824333"/>
                    </a:ext>
                  </a:extLst>
                </a:gridCol>
                <a:gridCol w="328413">
                  <a:extLst>
                    <a:ext uri="{9D8B030D-6E8A-4147-A177-3AD203B41FA5}">
                      <a16:colId xmlns:a16="http://schemas.microsoft.com/office/drawing/2014/main" val="2026762720"/>
                    </a:ext>
                  </a:extLst>
                </a:gridCol>
                <a:gridCol w="328413">
                  <a:extLst>
                    <a:ext uri="{9D8B030D-6E8A-4147-A177-3AD203B41FA5}">
                      <a16:colId xmlns:a16="http://schemas.microsoft.com/office/drawing/2014/main" val="2018504598"/>
                    </a:ext>
                  </a:extLst>
                </a:gridCol>
                <a:gridCol w="328413">
                  <a:extLst>
                    <a:ext uri="{9D8B030D-6E8A-4147-A177-3AD203B41FA5}">
                      <a16:colId xmlns:a16="http://schemas.microsoft.com/office/drawing/2014/main" val="2437554404"/>
                    </a:ext>
                  </a:extLst>
                </a:gridCol>
                <a:gridCol w="328413">
                  <a:extLst>
                    <a:ext uri="{9D8B030D-6E8A-4147-A177-3AD203B41FA5}">
                      <a16:colId xmlns:a16="http://schemas.microsoft.com/office/drawing/2014/main" val="3054614016"/>
                    </a:ext>
                  </a:extLst>
                </a:gridCol>
                <a:gridCol w="328413">
                  <a:extLst>
                    <a:ext uri="{9D8B030D-6E8A-4147-A177-3AD203B41FA5}">
                      <a16:colId xmlns:a16="http://schemas.microsoft.com/office/drawing/2014/main" val="879078994"/>
                    </a:ext>
                  </a:extLst>
                </a:gridCol>
                <a:gridCol w="328413">
                  <a:extLst>
                    <a:ext uri="{9D8B030D-6E8A-4147-A177-3AD203B41FA5}">
                      <a16:colId xmlns:a16="http://schemas.microsoft.com/office/drawing/2014/main" val="2199538979"/>
                    </a:ext>
                  </a:extLst>
                </a:gridCol>
                <a:gridCol w="328413">
                  <a:extLst>
                    <a:ext uri="{9D8B030D-6E8A-4147-A177-3AD203B41FA5}">
                      <a16:colId xmlns:a16="http://schemas.microsoft.com/office/drawing/2014/main" val="2036361916"/>
                    </a:ext>
                  </a:extLst>
                </a:gridCol>
              </a:tblGrid>
              <a:tr h="319666">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p:sp>
        <p:nvSpPr>
          <p:cNvPr id="60" name="Rectangle 59">
            <a:extLst>
              <a:ext uri="{FF2B5EF4-FFF2-40B4-BE49-F238E27FC236}">
                <a16:creationId xmlns:a16="http://schemas.microsoft.com/office/drawing/2014/main" id="{3B086B5B-FA17-2AAC-CFB9-FE4F9B8799C4}"/>
              </a:ext>
            </a:extLst>
          </p:cNvPr>
          <p:cNvSpPr/>
          <p:nvPr/>
        </p:nvSpPr>
        <p:spPr>
          <a:xfrm>
            <a:off x="659970" y="5944083"/>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DB461AE0-A50D-6C13-50A0-2F150EB878A8}"/>
              </a:ext>
            </a:extLst>
          </p:cNvPr>
          <p:cNvSpPr/>
          <p:nvPr/>
        </p:nvSpPr>
        <p:spPr>
          <a:xfrm>
            <a:off x="2302026" y="5937977"/>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EEAA352F-FF5C-BA35-C220-C9D33A0F6406}"/>
              </a:ext>
            </a:extLst>
          </p:cNvPr>
          <p:cNvSpPr/>
          <p:nvPr/>
        </p:nvSpPr>
        <p:spPr>
          <a:xfrm>
            <a:off x="2960120" y="5938827"/>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5CF9E8DC-A4D2-9390-6F5D-019FA0601235}"/>
              </a:ext>
            </a:extLst>
          </p:cNvPr>
          <p:cNvSpPr/>
          <p:nvPr/>
        </p:nvSpPr>
        <p:spPr>
          <a:xfrm>
            <a:off x="4272153" y="5945559"/>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D5F374BF-1D92-78B8-CF1C-A130BCBB8B96}"/>
              </a:ext>
            </a:extLst>
          </p:cNvPr>
          <p:cNvSpPr/>
          <p:nvPr/>
        </p:nvSpPr>
        <p:spPr>
          <a:xfrm>
            <a:off x="5914209" y="5939453"/>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2AEB03DF-F309-4DF4-A500-6643333803DF}"/>
              </a:ext>
            </a:extLst>
          </p:cNvPr>
          <p:cNvSpPr/>
          <p:nvPr/>
        </p:nvSpPr>
        <p:spPr>
          <a:xfrm>
            <a:off x="6572303" y="5940303"/>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D807723-28B6-A59A-4F84-5C73BA42C563}"/>
              </a:ext>
            </a:extLst>
          </p:cNvPr>
          <p:cNvSpPr/>
          <p:nvPr/>
        </p:nvSpPr>
        <p:spPr>
          <a:xfrm>
            <a:off x="8168145" y="5944083"/>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8C5E4042-EED7-A06A-1F12-C08D17DDE5F0}"/>
              </a:ext>
            </a:extLst>
          </p:cNvPr>
          <p:cNvSpPr/>
          <p:nvPr/>
        </p:nvSpPr>
        <p:spPr>
          <a:xfrm>
            <a:off x="9810201" y="5937977"/>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007C5FA-6D65-8C69-5BA3-44745270B74A}"/>
              </a:ext>
            </a:extLst>
          </p:cNvPr>
          <p:cNvSpPr/>
          <p:nvPr/>
        </p:nvSpPr>
        <p:spPr>
          <a:xfrm>
            <a:off x="10468295" y="5938827"/>
            <a:ext cx="325868" cy="353548"/>
          </a:xfrm>
          <a:prstGeom prst="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3" name="Table 8">
            <a:extLst>
              <a:ext uri="{FF2B5EF4-FFF2-40B4-BE49-F238E27FC236}">
                <a16:creationId xmlns:a16="http://schemas.microsoft.com/office/drawing/2014/main" id="{397FE6A1-D773-E38B-E6F9-C10AC8945A78}"/>
              </a:ext>
            </a:extLst>
          </p:cNvPr>
          <p:cNvGraphicFramePr>
            <a:graphicFrameLocks noGrp="1"/>
          </p:cNvGraphicFramePr>
          <p:nvPr/>
        </p:nvGraphicFramePr>
        <p:xfrm>
          <a:off x="3944084" y="6389625"/>
          <a:ext cx="3284127" cy="422238"/>
        </p:xfrm>
        <a:graphic>
          <a:graphicData uri="http://schemas.openxmlformats.org/drawingml/2006/table">
            <a:tbl>
              <a:tblPr firstRow="1" bandRow="1">
                <a:tableStyleId>{5940675A-B579-460E-94D1-54222C63F5DA}</a:tableStyleId>
              </a:tblPr>
              <a:tblGrid>
                <a:gridCol w="364903">
                  <a:extLst>
                    <a:ext uri="{9D8B030D-6E8A-4147-A177-3AD203B41FA5}">
                      <a16:colId xmlns:a16="http://schemas.microsoft.com/office/drawing/2014/main" val="2881341600"/>
                    </a:ext>
                  </a:extLst>
                </a:gridCol>
                <a:gridCol w="364903">
                  <a:extLst>
                    <a:ext uri="{9D8B030D-6E8A-4147-A177-3AD203B41FA5}">
                      <a16:colId xmlns:a16="http://schemas.microsoft.com/office/drawing/2014/main" val="2938819632"/>
                    </a:ext>
                  </a:extLst>
                </a:gridCol>
                <a:gridCol w="364903">
                  <a:extLst>
                    <a:ext uri="{9D8B030D-6E8A-4147-A177-3AD203B41FA5}">
                      <a16:colId xmlns:a16="http://schemas.microsoft.com/office/drawing/2014/main" val="3909217177"/>
                    </a:ext>
                  </a:extLst>
                </a:gridCol>
                <a:gridCol w="364903">
                  <a:extLst>
                    <a:ext uri="{9D8B030D-6E8A-4147-A177-3AD203B41FA5}">
                      <a16:colId xmlns:a16="http://schemas.microsoft.com/office/drawing/2014/main" val="219484760"/>
                    </a:ext>
                  </a:extLst>
                </a:gridCol>
                <a:gridCol w="364903">
                  <a:extLst>
                    <a:ext uri="{9D8B030D-6E8A-4147-A177-3AD203B41FA5}">
                      <a16:colId xmlns:a16="http://schemas.microsoft.com/office/drawing/2014/main" val="3980219031"/>
                    </a:ext>
                  </a:extLst>
                </a:gridCol>
                <a:gridCol w="364903">
                  <a:extLst>
                    <a:ext uri="{9D8B030D-6E8A-4147-A177-3AD203B41FA5}">
                      <a16:colId xmlns:a16="http://schemas.microsoft.com/office/drawing/2014/main" val="3242878196"/>
                    </a:ext>
                  </a:extLst>
                </a:gridCol>
                <a:gridCol w="364903">
                  <a:extLst>
                    <a:ext uri="{9D8B030D-6E8A-4147-A177-3AD203B41FA5}">
                      <a16:colId xmlns:a16="http://schemas.microsoft.com/office/drawing/2014/main" val="3923616971"/>
                    </a:ext>
                  </a:extLst>
                </a:gridCol>
                <a:gridCol w="364903">
                  <a:extLst>
                    <a:ext uri="{9D8B030D-6E8A-4147-A177-3AD203B41FA5}">
                      <a16:colId xmlns:a16="http://schemas.microsoft.com/office/drawing/2014/main" val="3164516476"/>
                    </a:ext>
                  </a:extLst>
                </a:gridCol>
                <a:gridCol w="364903">
                  <a:extLst>
                    <a:ext uri="{9D8B030D-6E8A-4147-A177-3AD203B41FA5}">
                      <a16:colId xmlns:a16="http://schemas.microsoft.com/office/drawing/2014/main" val="3407942452"/>
                    </a:ext>
                  </a:extLst>
                </a:gridCol>
              </a:tblGrid>
              <a:tr h="422238">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p:graphicFrame>
        <p:nvGraphicFramePr>
          <p:cNvPr id="74" name="Table 8">
            <a:extLst>
              <a:ext uri="{FF2B5EF4-FFF2-40B4-BE49-F238E27FC236}">
                <a16:creationId xmlns:a16="http://schemas.microsoft.com/office/drawing/2014/main" id="{7B253211-8749-2B34-1AAF-FDC37AE4F8AC}"/>
              </a:ext>
            </a:extLst>
          </p:cNvPr>
          <p:cNvGraphicFramePr>
            <a:graphicFrameLocks noGrp="1"/>
          </p:cNvGraphicFramePr>
          <p:nvPr/>
        </p:nvGraphicFramePr>
        <p:xfrm>
          <a:off x="7840287" y="6389625"/>
          <a:ext cx="3284127" cy="422238"/>
        </p:xfrm>
        <a:graphic>
          <a:graphicData uri="http://schemas.openxmlformats.org/drawingml/2006/table">
            <a:tbl>
              <a:tblPr firstRow="1" bandRow="1">
                <a:tableStyleId>{5940675A-B579-460E-94D1-54222C63F5DA}</a:tableStyleId>
              </a:tblPr>
              <a:tblGrid>
                <a:gridCol w="364903">
                  <a:extLst>
                    <a:ext uri="{9D8B030D-6E8A-4147-A177-3AD203B41FA5}">
                      <a16:colId xmlns:a16="http://schemas.microsoft.com/office/drawing/2014/main" val="2881341600"/>
                    </a:ext>
                  </a:extLst>
                </a:gridCol>
                <a:gridCol w="364903">
                  <a:extLst>
                    <a:ext uri="{9D8B030D-6E8A-4147-A177-3AD203B41FA5}">
                      <a16:colId xmlns:a16="http://schemas.microsoft.com/office/drawing/2014/main" val="2938819632"/>
                    </a:ext>
                  </a:extLst>
                </a:gridCol>
                <a:gridCol w="364903">
                  <a:extLst>
                    <a:ext uri="{9D8B030D-6E8A-4147-A177-3AD203B41FA5}">
                      <a16:colId xmlns:a16="http://schemas.microsoft.com/office/drawing/2014/main" val="3909217177"/>
                    </a:ext>
                  </a:extLst>
                </a:gridCol>
                <a:gridCol w="364903">
                  <a:extLst>
                    <a:ext uri="{9D8B030D-6E8A-4147-A177-3AD203B41FA5}">
                      <a16:colId xmlns:a16="http://schemas.microsoft.com/office/drawing/2014/main" val="219484760"/>
                    </a:ext>
                  </a:extLst>
                </a:gridCol>
                <a:gridCol w="364903">
                  <a:extLst>
                    <a:ext uri="{9D8B030D-6E8A-4147-A177-3AD203B41FA5}">
                      <a16:colId xmlns:a16="http://schemas.microsoft.com/office/drawing/2014/main" val="3980219031"/>
                    </a:ext>
                  </a:extLst>
                </a:gridCol>
                <a:gridCol w="364903">
                  <a:extLst>
                    <a:ext uri="{9D8B030D-6E8A-4147-A177-3AD203B41FA5}">
                      <a16:colId xmlns:a16="http://schemas.microsoft.com/office/drawing/2014/main" val="3242878196"/>
                    </a:ext>
                  </a:extLst>
                </a:gridCol>
                <a:gridCol w="364903">
                  <a:extLst>
                    <a:ext uri="{9D8B030D-6E8A-4147-A177-3AD203B41FA5}">
                      <a16:colId xmlns:a16="http://schemas.microsoft.com/office/drawing/2014/main" val="3923616971"/>
                    </a:ext>
                  </a:extLst>
                </a:gridCol>
                <a:gridCol w="364903">
                  <a:extLst>
                    <a:ext uri="{9D8B030D-6E8A-4147-A177-3AD203B41FA5}">
                      <a16:colId xmlns:a16="http://schemas.microsoft.com/office/drawing/2014/main" val="3164516476"/>
                    </a:ext>
                  </a:extLst>
                </a:gridCol>
                <a:gridCol w="364903">
                  <a:extLst>
                    <a:ext uri="{9D8B030D-6E8A-4147-A177-3AD203B41FA5}">
                      <a16:colId xmlns:a16="http://schemas.microsoft.com/office/drawing/2014/main" val="3407942452"/>
                    </a:ext>
                  </a:extLst>
                </a:gridCol>
              </a:tblGrid>
              <a:tr h="422238">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p:sp>
        <p:nvSpPr>
          <p:cNvPr id="75" name="TextBox 74">
            <a:extLst>
              <a:ext uri="{FF2B5EF4-FFF2-40B4-BE49-F238E27FC236}">
                <a16:creationId xmlns:a16="http://schemas.microsoft.com/office/drawing/2014/main" id="{700B5FBC-5D75-05BB-19A0-7F83395C334F}"/>
              </a:ext>
            </a:extLst>
          </p:cNvPr>
          <p:cNvSpPr txBox="1"/>
          <p:nvPr/>
        </p:nvSpPr>
        <p:spPr>
          <a:xfrm>
            <a:off x="7338623" y="6405873"/>
            <a:ext cx="343364" cy="369332"/>
          </a:xfrm>
          <a:prstGeom prst="rect">
            <a:avLst/>
          </a:prstGeom>
          <a:noFill/>
        </p:spPr>
        <p:txBody>
          <a:bodyPr wrap="none" rtlCol="0">
            <a:spAutoFit/>
          </a:bodyPr>
          <a:lstStyle/>
          <a:p>
            <a:r>
              <a:rPr lang="en-US" dirty="0"/>
              <a:t>…</a:t>
            </a:r>
          </a:p>
        </p:txBody>
      </p:sp>
      <p:grpSp>
        <p:nvGrpSpPr>
          <p:cNvPr id="4" name="Group 3">
            <a:extLst>
              <a:ext uri="{FF2B5EF4-FFF2-40B4-BE49-F238E27FC236}">
                <a16:creationId xmlns:a16="http://schemas.microsoft.com/office/drawing/2014/main" id="{52989AE1-2DAA-30E4-BB6B-00CAFD2CE22D}"/>
              </a:ext>
            </a:extLst>
          </p:cNvPr>
          <p:cNvGrpSpPr/>
          <p:nvPr/>
        </p:nvGrpSpPr>
        <p:grpSpPr>
          <a:xfrm>
            <a:off x="3437719" y="5356607"/>
            <a:ext cx="300771" cy="207646"/>
            <a:chOff x="6079229" y="3138178"/>
            <a:chExt cx="295586" cy="218483"/>
          </a:xfrm>
        </p:grpSpPr>
        <p:sp>
          <p:nvSpPr>
            <p:cNvPr id="5" name="Rounded Rectangle 4">
              <a:extLst>
                <a:ext uri="{FF2B5EF4-FFF2-40B4-BE49-F238E27FC236}">
                  <a16:creationId xmlns:a16="http://schemas.microsoft.com/office/drawing/2014/main" id="{EAB0CD2A-DD72-30B5-504B-6B7B62534881}"/>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riangle 5">
              <a:extLst>
                <a:ext uri="{FF2B5EF4-FFF2-40B4-BE49-F238E27FC236}">
                  <a16:creationId xmlns:a16="http://schemas.microsoft.com/office/drawing/2014/main" id="{44D21F35-187C-A338-329B-653D6964FCA5}"/>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FE27D86-BDA1-6CB7-6932-2D6B321C542D}"/>
              </a:ext>
            </a:extLst>
          </p:cNvPr>
          <p:cNvGrpSpPr/>
          <p:nvPr/>
        </p:nvGrpSpPr>
        <p:grpSpPr>
          <a:xfrm>
            <a:off x="7083091" y="5390596"/>
            <a:ext cx="300771" cy="207646"/>
            <a:chOff x="6079229" y="3138178"/>
            <a:chExt cx="295586" cy="218483"/>
          </a:xfrm>
        </p:grpSpPr>
        <p:sp>
          <p:nvSpPr>
            <p:cNvPr id="9" name="Rounded Rectangle 8">
              <a:extLst>
                <a:ext uri="{FF2B5EF4-FFF2-40B4-BE49-F238E27FC236}">
                  <a16:creationId xmlns:a16="http://schemas.microsoft.com/office/drawing/2014/main" id="{07BC6BF1-3348-808F-54C6-68A13A3C7467}"/>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riangle 9">
              <a:extLst>
                <a:ext uri="{FF2B5EF4-FFF2-40B4-BE49-F238E27FC236}">
                  <a16:creationId xmlns:a16="http://schemas.microsoft.com/office/drawing/2014/main" id="{93A400B2-1778-5E88-3DC8-CD1552297D64}"/>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6A0AEC0-5089-86F7-79E7-158586598284}"/>
              </a:ext>
            </a:extLst>
          </p:cNvPr>
          <p:cNvGrpSpPr/>
          <p:nvPr/>
        </p:nvGrpSpPr>
        <p:grpSpPr>
          <a:xfrm>
            <a:off x="10956064" y="5377815"/>
            <a:ext cx="300771" cy="207646"/>
            <a:chOff x="6079229" y="3138178"/>
            <a:chExt cx="295586" cy="218483"/>
          </a:xfrm>
        </p:grpSpPr>
        <p:sp>
          <p:nvSpPr>
            <p:cNvPr id="12" name="Rounded Rectangle 11">
              <a:extLst>
                <a:ext uri="{FF2B5EF4-FFF2-40B4-BE49-F238E27FC236}">
                  <a16:creationId xmlns:a16="http://schemas.microsoft.com/office/drawing/2014/main" id="{14796AD8-1389-DBD1-3003-F00FEC97F9BE}"/>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riangle 12">
              <a:extLst>
                <a:ext uri="{FF2B5EF4-FFF2-40B4-BE49-F238E27FC236}">
                  <a16:creationId xmlns:a16="http://schemas.microsoft.com/office/drawing/2014/main" id="{2C038193-1238-843D-7A29-4E030A03C9F7}"/>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63C7429-E6B8-0F65-F0F5-D6BACEDC4D97}"/>
              </a:ext>
            </a:extLst>
          </p:cNvPr>
          <p:cNvGrpSpPr/>
          <p:nvPr/>
        </p:nvGrpSpPr>
        <p:grpSpPr>
          <a:xfrm>
            <a:off x="3463444" y="5914687"/>
            <a:ext cx="300771" cy="207646"/>
            <a:chOff x="6079229" y="3138178"/>
            <a:chExt cx="295586" cy="218483"/>
          </a:xfrm>
        </p:grpSpPr>
        <p:sp>
          <p:nvSpPr>
            <p:cNvPr id="19" name="Rounded Rectangle 18">
              <a:extLst>
                <a:ext uri="{FF2B5EF4-FFF2-40B4-BE49-F238E27FC236}">
                  <a16:creationId xmlns:a16="http://schemas.microsoft.com/office/drawing/2014/main" id="{25034A4B-B683-E28B-C88D-A2BA3619125D}"/>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riangle 21">
              <a:extLst>
                <a:ext uri="{FF2B5EF4-FFF2-40B4-BE49-F238E27FC236}">
                  <a16:creationId xmlns:a16="http://schemas.microsoft.com/office/drawing/2014/main" id="{A0E8BBFD-71C9-77DF-73ED-562E254E9E66}"/>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BA5E258-D45A-CBFD-DBF1-E5DEB80BAF24}"/>
              </a:ext>
            </a:extLst>
          </p:cNvPr>
          <p:cNvGrpSpPr/>
          <p:nvPr/>
        </p:nvGrpSpPr>
        <p:grpSpPr>
          <a:xfrm>
            <a:off x="7106770" y="5914687"/>
            <a:ext cx="300771" cy="207646"/>
            <a:chOff x="6079229" y="3138178"/>
            <a:chExt cx="295586" cy="218483"/>
          </a:xfrm>
        </p:grpSpPr>
        <p:sp>
          <p:nvSpPr>
            <p:cNvPr id="28" name="Rounded Rectangle 27">
              <a:extLst>
                <a:ext uri="{FF2B5EF4-FFF2-40B4-BE49-F238E27FC236}">
                  <a16:creationId xmlns:a16="http://schemas.microsoft.com/office/drawing/2014/main" id="{95484083-BAB0-79B2-4868-7895D5C6F802}"/>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Triangle 30">
              <a:extLst>
                <a:ext uri="{FF2B5EF4-FFF2-40B4-BE49-F238E27FC236}">
                  <a16:creationId xmlns:a16="http://schemas.microsoft.com/office/drawing/2014/main" id="{E6BA8BAA-77C5-6F50-774C-BEE3FE147B4E}"/>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5F656DD-0C3B-1F7F-0A1E-4B63FAA29A4B}"/>
              </a:ext>
            </a:extLst>
          </p:cNvPr>
          <p:cNvGrpSpPr/>
          <p:nvPr/>
        </p:nvGrpSpPr>
        <p:grpSpPr>
          <a:xfrm>
            <a:off x="10988768" y="5888843"/>
            <a:ext cx="300771" cy="207646"/>
            <a:chOff x="6079229" y="3138178"/>
            <a:chExt cx="295586" cy="218483"/>
          </a:xfrm>
        </p:grpSpPr>
        <p:sp>
          <p:nvSpPr>
            <p:cNvPr id="44" name="Rounded Rectangle 43">
              <a:extLst>
                <a:ext uri="{FF2B5EF4-FFF2-40B4-BE49-F238E27FC236}">
                  <a16:creationId xmlns:a16="http://schemas.microsoft.com/office/drawing/2014/main" id="{6CE63985-3B81-07E6-7065-064593FBE94F}"/>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Triangle 44">
              <a:extLst>
                <a:ext uri="{FF2B5EF4-FFF2-40B4-BE49-F238E27FC236}">
                  <a16:creationId xmlns:a16="http://schemas.microsoft.com/office/drawing/2014/main" id="{ADAFA06B-A841-B9CA-6722-77FDC74F0E17}"/>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3D3E5DBE-E556-60B9-7B5F-A7CAFC2BB7F9}"/>
              </a:ext>
            </a:extLst>
          </p:cNvPr>
          <p:cNvGrpSpPr/>
          <p:nvPr/>
        </p:nvGrpSpPr>
        <p:grpSpPr>
          <a:xfrm>
            <a:off x="3437719" y="6368309"/>
            <a:ext cx="300771" cy="207646"/>
            <a:chOff x="6079229" y="3138178"/>
            <a:chExt cx="295586" cy="218483"/>
          </a:xfrm>
        </p:grpSpPr>
        <p:sp>
          <p:nvSpPr>
            <p:cNvPr id="54" name="Rounded Rectangle 53">
              <a:extLst>
                <a:ext uri="{FF2B5EF4-FFF2-40B4-BE49-F238E27FC236}">
                  <a16:creationId xmlns:a16="http://schemas.microsoft.com/office/drawing/2014/main" id="{67917854-DC38-FEBA-FCE1-3E4BD4E64CF4}"/>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riangle 54">
              <a:extLst>
                <a:ext uri="{FF2B5EF4-FFF2-40B4-BE49-F238E27FC236}">
                  <a16:creationId xmlns:a16="http://schemas.microsoft.com/office/drawing/2014/main" id="{F4B07D14-B05A-B801-B2B5-F590032386C0}"/>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1D928089-17FA-8199-52E9-619D01C7CA54}"/>
              </a:ext>
            </a:extLst>
          </p:cNvPr>
          <p:cNvGrpSpPr/>
          <p:nvPr/>
        </p:nvGrpSpPr>
        <p:grpSpPr>
          <a:xfrm>
            <a:off x="7081045" y="6368309"/>
            <a:ext cx="300771" cy="207646"/>
            <a:chOff x="6079229" y="3138178"/>
            <a:chExt cx="295586" cy="218483"/>
          </a:xfrm>
        </p:grpSpPr>
        <p:sp>
          <p:nvSpPr>
            <p:cNvPr id="70" name="Rounded Rectangle 69">
              <a:extLst>
                <a:ext uri="{FF2B5EF4-FFF2-40B4-BE49-F238E27FC236}">
                  <a16:creationId xmlns:a16="http://schemas.microsoft.com/office/drawing/2014/main" id="{749E223F-9F05-0231-4443-0B2638CADC32}"/>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Triangle 70">
              <a:extLst>
                <a:ext uri="{FF2B5EF4-FFF2-40B4-BE49-F238E27FC236}">
                  <a16:creationId xmlns:a16="http://schemas.microsoft.com/office/drawing/2014/main" id="{318878A3-07C2-1180-4117-AB5AEB9F9BD0}"/>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5DE3D9A5-0E2F-6966-B9E0-86FF7FB404EB}"/>
              </a:ext>
            </a:extLst>
          </p:cNvPr>
          <p:cNvGrpSpPr/>
          <p:nvPr/>
        </p:nvGrpSpPr>
        <p:grpSpPr>
          <a:xfrm>
            <a:off x="10963043" y="6342465"/>
            <a:ext cx="300771" cy="207646"/>
            <a:chOff x="6079229" y="3138178"/>
            <a:chExt cx="295586" cy="218483"/>
          </a:xfrm>
        </p:grpSpPr>
        <p:sp>
          <p:nvSpPr>
            <p:cNvPr id="76" name="Rounded Rectangle 75">
              <a:extLst>
                <a:ext uri="{FF2B5EF4-FFF2-40B4-BE49-F238E27FC236}">
                  <a16:creationId xmlns:a16="http://schemas.microsoft.com/office/drawing/2014/main" id="{ED13F4C5-EB4C-CA47-9273-895DF3475F73}"/>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Triangle 76">
              <a:extLst>
                <a:ext uri="{FF2B5EF4-FFF2-40B4-BE49-F238E27FC236}">
                  <a16:creationId xmlns:a16="http://schemas.microsoft.com/office/drawing/2014/main" id="{B1ADE5E8-0096-F5C8-203D-7020C412AE05}"/>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8" name="Left Arrow 77">
            <a:extLst>
              <a:ext uri="{FF2B5EF4-FFF2-40B4-BE49-F238E27FC236}">
                <a16:creationId xmlns:a16="http://schemas.microsoft.com/office/drawing/2014/main" id="{97A08E62-A166-15BF-1F63-71965D259F89}"/>
              </a:ext>
            </a:extLst>
          </p:cNvPr>
          <p:cNvSpPr/>
          <p:nvPr/>
        </p:nvSpPr>
        <p:spPr>
          <a:xfrm>
            <a:off x="7819871" y="3558987"/>
            <a:ext cx="653729" cy="182880"/>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E9583A3F-829D-335D-B862-A3DC844072AA}"/>
              </a:ext>
            </a:extLst>
          </p:cNvPr>
          <p:cNvSpPr/>
          <p:nvPr/>
        </p:nvSpPr>
        <p:spPr>
          <a:xfrm>
            <a:off x="8554532" y="3393299"/>
            <a:ext cx="3163073" cy="5132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Proves consistency of projection, computation and updates</a:t>
            </a:r>
          </a:p>
        </p:txBody>
      </p:sp>
    </p:spTree>
    <p:extLst>
      <p:ext uri="{BB962C8B-B14F-4D97-AF65-F5344CB8AC3E}">
        <p14:creationId xmlns:p14="http://schemas.microsoft.com/office/powerpoint/2010/main" val="185772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6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4" grpId="0" animBg="1"/>
      <p:bldP spid="18" grpId="0" animBg="1"/>
      <p:bldP spid="25" grpId="0"/>
      <p:bldP spid="29" grpId="0"/>
      <p:bldP spid="32" grpId="0" animBg="1"/>
      <p:bldP spid="33" grpId="0" animBg="1"/>
      <p:bldP spid="37" grpId="0" animBg="1"/>
      <p:bldP spid="39" grpId="0"/>
      <p:bldP spid="40" grpId="0" animBg="1"/>
      <p:bldP spid="41" grpId="0" animBg="1"/>
      <p:bldP spid="43" grpId="0" animBg="1"/>
      <p:bldP spid="46" grpId="0" animBg="1"/>
      <p:bldP spid="47" grpId="0" animBg="1"/>
      <p:bldP spid="50" grpId="0"/>
      <p:bldP spid="58" grpId="0"/>
      <p:bldP spid="60" grpId="0" animBg="1"/>
      <p:bldP spid="61" grpId="0" animBg="1"/>
      <p:bldP spid="62" grpId="0" animBg="1"/>
      <p:bldP spid="64" grpId="0" animBg="1"/>
      <p:bldP spid="65" grpId="0" animBg="1"/>
      <p:bldP spid="66" grpId="0" animBg="1"/>
      <p:bldP spid="67" grpId="0" animBg="1"/>
      <p:bldP spid="68" grpId="0" animBg="1"/>
      <p:bldP spid="69" grpId="0" animBg="1"/>
      <p:bldP spid="75" grpId="0"/>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CAC3-A1F9-A26B-03F1-CA21D48E9D47}"/>
              </a:ext>
            </a:extLst>
          </p:cNvPr>
          <p:cNvSpPr>
            <a:spLocks noGrp="1"/>
          </p:cNvSpPr>
          <p:nvPr>
            <p:ph type="title"/>
          </p:nvPr>
        </p:nvSpPr>
        <p:spPr/>
        <p:txBody>
          <a:bodyPr/>
          <a:lstStyle/>
          <a:p>
            <a:pPr algn="ctr"/>
            <a:r>
              <a:rPr lang="en-US" dirty="0"/>
              <a:t>ZK-RAM: High-level Overview</a:t>
            </a:r>
          </a:p>
        </p:txBody>
      </p:sp>
      <p:pic>
        <p:nvPicPr>
          <p:cNvPr id="6" name="Picture 5">
            <a:extLst>
              <a:ext uri="{FF2B5EF4-FFF2-40B4-BE49-F238E27FC236}">
                <a16:creationId xmlns:a16="http://schemas.microsoft.com/office/drawing/2014/main" id="{8334E7C0-C6CC-A2F9-EBC7-812693C5D5EA}"/>
              </a:ext>
            </a:extLst>
          </p:cNvPr>
          <p:cNvPicPr>
            <a:picLocks noChangeAspect="1"/>
          </p:cNvPicPr>
          <p:nvPr/>
        </p:nvPicPr>
        <p:blipFill>
          <a:blip r:embed="rId2"/>
          <a:stretch>
            <a:fillRect/>
          </a:stretch>
        </p:blipFill>
        <p:spPr>
          <a:xfrm>
            <a:off x="272855" y="692067"/>
            <a:ext cx="856331" cy="1089325"/>
          </a:xfrm>
          <a:prstGeom prst="rect">
            <a:avLst/>
          </a:prstGeom>
        </p:spPr>
      </p:pic>
      <mc:AlternateContent xmlns:mc="http://schemas.openxmlformats.org/markup-compatibility/2006">
        <mc:Choice xmlns:a14="http://schemas.microsoft.com/office/drawing/2010/main" Requires="a14">
          <p:sp>
            <p:nvSpPr>
              <p:cNvPr id="8" name="Rounded Rectangle 7">
                <a:extLst>
                  <a:ext uri="{FF2B5EF4-FFF2-40B4-BE49-F238E27FC236}">
                    <a16:creationId xmlns:a16="http://schemas.microsoft.com/office/drawing/2014/main" id="{034C2EEF-7DCC-AFF7-BBA1-E95D8DC66142}"/>
                  </a:ext>
                </a:extLst>
              </p:cNvPr>
              <p:cNvSpPr/>
              <p:nvPr/>
            </p:nvSpPr>
            <p:spPr>
              <a:xfrm>
                <a:off x="2936478" y="1444099"/>
                <a:ext cx="6847602" cy="85095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800" dirty="0">
                    <a:solidFill>
                      <a:schemeClr val="tx1"/>
                    </a:solidFill>
                  </a:rPr>
                  <a:t>Receive randomness </a:t>
                </a:r>
                <a14:m>
                  <m:oMath xmlns:m="http://schemas.openxmlformats.org/officeDocument/2006/math">
                    <m:r>
                      <a:rPr lang="en-US" sz="1800" i="1" dirty="0" smtClean="0">
                        <a:solidFill>
                          <a:schemeClr val="tx1"/>
                        </a:solidFill>
                        <a:latin typeface="Cambria Math" panose="02040503050406030204" pitchFamily="18" charset="0"/>
                      </a:rPr>
                      <m:t>𝑟</m:t>
                    </m:r>
                  </m:oMath>
                </a14:m>
                <a:r>
                  <a:rPr lang="en-US" sz="1800" dirty="0">
                    <a:solidFill>
                      <a:schemeClr val="tx1"/>
                    </a:solidFill>
                  </a:rPr>
                  <a:t> from verifier</a:t>
                </a:r>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Execute PCPP verifier in MPC-in-the-head approach using randomness </a:t>
                </a:r>
                <a14:m>
                  <m:oMath xmlns:m="http://schemas.openxmlformats.org/officeDocument/2006/math">
                    <m:r>
                      <a:rPr lang="en-US" sz="1800" i="1" dirty="0" smtClean="0">
                        <a:solidFill>
                          <a:schemeClr val="tx1"/>
                        </a:solidFill>
                        <a:latin typeface="Cambria Math" panose="02040503050406030204" pitchFamily="18" charset="0"/>
                      </a:rPr>
                      <m:t>𝑟</m:t>
                    </m:r>
                    <m:r>
                      <a:rPr lang="en-US" sz="1800" i="1" dirty="0" smtClean="0">
                        <a:solidFill>
                          <a:schemeClr val="tx1"/>
                        </a:solidFill>
                        <a:latin typeface="Cambria Math" panose="02040503050406030204" pitchFamily="18" charset="0"/>
                      </a:rPr>
                      <m:t> </m:t>
                    </m:r>
                  </m:oMath>
                </a14:m>
                <a:r>
                  <a:rPr lang="en-US" dirty="0">
                    <a:solidFill>
                      <a:schemeClr val="tx1"/>
                    </a:solidFill>
                  </a:rPr>
                  <a:t>with shares of codeword and PCPP as inputs</a:t>
                </a:r>
              </a:p>
            </p:txBody>
          </p:sp>
        </mc:Choice>
        <mc:Fallback>
          <p:sp>
            <p:nvSpPr>
              <p:cNvPr id="8" name="Rounded Rectangle 7">
                <a:extLst>
                  <a:ext uri="{FF2B5EF4-FFF2-40B4-BE49-F238E27FC236}">
                    <a16:creationId xmlns:a16="http://schemas.microsoft.com/office/drawing/2014/main" id="{034C2EEF-7DCC-AFF7-BBA1-E95D8DC66142}"/>
                  </a:ext>
                </a:extLst>
              </p:cNvPr>
              <p:cNvSpPr>
                <a:spLocks noRot="1" noChangeAspect="1" noMove="1" noResize="1" noEditPoints="1" noAdjustHandles="1" noChangeArrowheads="1" noChangeShapeType="1" noTextEdit="1"/>
              </p:cNvSpPr>
              <p:nvPr/>
            </p:nvSpPr>
            <p:spPr>
              <a:xfrm>
                <a:off x="2936478" y="1444099"/>
                <a:ext cx="6847602" cy="850952"/>
              </a:xfrm>
              <a:prstGeom prst="roundRect">
                <a:avLst/>
              </a:prstGeom>
              <a:blipFill>
                <a:blip r:embed="rId3"/>
                <a:stretch>
                  <a:fillRect t="-7246" b="-14493"/>
                </a:stretch>
              </a:blipFill>
            </p:spPr>
            <p:txBody>
              <a:bodyPr/>
              <a:lstStyle/>
              <a:p>
                <a:r>
                  <a:rPr lang="en-US">
                    <a:noFill/>
                  </a:rPr>
                  <a:t> </a:t>
                </a:r>
              </a:p>
            </p:txBody>
          </p:sp>
        </mc:Fallback>
      </mc:AlternateContent>
      <p:sp>
        <p:nvSpPr>
          <p:cNvPr id="9" name="Down Arrow 8">
            <a:extLst>
              <a:ext uri="{FF2B5EF4-FFF2-40B4-BE49-F238E27FC236}">
                <a16:creationId xmlns:a16="http://schemas.microsoft.com/office/drawing/2014/main" id="{BAAF9ED3-6371-0857-32E9-25ABA3048481}"/>
              </a:ext>
            </a:extLst>
          </p:cNvPr>
          <p:cNvSpPr/>
          <p:nvPr/>
        </p:nvSpPr>
        <p:spPr>
          <a:xfrm>
            <a:off x="6129112" y="2377244"/>
            <a:ext cx="146435" cy="40437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049CA609-D301-F6B5-2A78-1CA5C16A23C2}"/>
              </a:ext>
            </a:extLst>
          </p:cNvPr>
          <p:cNvSpPr txBox="1"/>
          <p:nvPr/>
        </p:nvSpPr>
        <p:spPr>
          <a:xfrm>
            <a:off x="7191082" y="3326504"/>
            <a:ext cx="381836" cy="369332"/>
          </a:xfrm>
          <a:prstGeom prst="rect">
            <a:avLst/>
          </a:prstGeom>
          <a:noFill/>
        </p:spPr>
        <p:txBody>
          <a:bodyPr wrap="none" rtlCol="0">
            <a:spAutoFit/>
          </a:bodyPr>
          <a:lstStyle/>
          <a:p>
            <a:r>
              <a:rPr lang="en-US" dirty="0"/>
              <a:t>…</a:t>
            </a:r>
          </a:p>
        </p:txBody>
      </p:sp>
      <p:grpSp>
        <p:nvGrpSpPr>
          <p:cNvPr id="162" name="Group 161">
            <a:extLst>
              <a:ext uri="{FF2B5EF4-FFF2-40B4-BE49-F238E27FC236}">
                <a16:creationId xmlns:a16="http://schemas.microsoft.com/office/drawing/2014/main" id="{94937AAE-039B-4BFF-10C9-055BE868A2F9}"/>
              </a:ext>
            </a:extLst>
          </p:cNvPr>
          <p:cNvGrpSpPr/>
          <p:nvPr/>
        </p:nvGrpSpPr>
        <p:grpSpPr>
          <a:xfrm>
            <a:off x="3067282" y="2922357"/>
            <a:ext cx="1345394" cy="875468"/>
            <a:chOff x="2668525" y="4039884"/>
            <a:chExt cx="1391056" cy="1254843"/>
          </a:xfrm>
        </p:grpSpPr>
        <p:sp>
          <p:nvSpPr>
            <p:cNvPr id="163" name="Rounded Rectangle 162">
              <a:extLst>
                <a:ext uri="{FF2B5EF4-FFF2-40B4-BE49-F238E27FC236}">
                  <a16:creationId xmlns:a16="http://schemas.microsoft.com/office/drawing/2014/main" id="{DABBBFE3-34A7-87E3-2D4E-C6C41684F7FE}"/>
                </a:ext>
              </a:extLst>
            </p:cNvPr>
            <p:cNvSpPr/>
            <p:nvPr/>
          </p:nvSpPr>
          <p:spPr>
            <a:xfrm>
              <a:off x="2668525" y="4039884"/>
              <a:ext cx="1391056" cy="12548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4" name="Group 163">
              <a:extLst>
                <a:ext uri="{FF2B5EF4-FFF2-40B4-BE49-F238E27FC236}">
                  <a16:creationId xmlns:a16="http://schemas.microsoft.com/office/drawing/2014/main" id="{E44A573E-0C1D-9022-D15A-E77407F6194F}"/>
                </a:ext>
              </a:extLst>
            </p:cNvPr>
            <p:cNvGrpSpPr/>
            <p:nvPr/>
          </p:nvGrpSpPr>
          <p:grpSpPr>
            <a:xfrm>
              <a:off x="2947493" y="4304139"/>
              <a:ext cx="833120" cy="726332"/>
              <a:chOff x="2947493" y="4309353"/>
              <a:chExt cx="833120" cy="726332"/>
            </a:xfrm>
          </p:grpSpPr>
          <p:cxnSp>
            <p:nvCxnSpPr>
              <p:cNvPr id="165" name="Straight Connector 164">
                <a:extLst>
                  <a:ext uri="{FF2B5EF4-FFF2-40B4-BE49-F238E27FC236}">
                    <a16:creationId xmlns:a16="http://schemas.microsoft.com/office/drawing/2014/main" id="{A2B7C101-CE69-E186-6CD2-9805D560AA9B}"/>
                  </a:ext>
                </a:extLst>
              </p:cNvPr>
              <p:cNvCxnSpPr/>
              <p:nvPr/>
            </p:nvCxnSpPr>
            <p:spPr>
              <a:xfrm>
                <a:off x="2947493" y="4309353"/>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B9F1B0B5-D1E1-4A9F-C508-9D0EF4B3674D}"/>
                  </a:ext>
                </a:extLst>
              </p:cNvPr>
              <p:cNvCxnSpPr/>
              <p:nvPr/>
            </p:nvCxnSpPr>
            <p:spPr>
              <a:xfrm>
                <a:off x="2947493" y="4498852"/>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67" name="Straight Connector 166">
                <a:extLst>
                  <a:ext uri="{FF2B5EF4-FFF2-40B4-BE49-F238E27FC236}">
                    <a16:creationId xmlns:a16="http://schemas.microsoft.com/office/drawing/2014/main" id="{BD087522-83E9-1AD4-D2DB-2F7C64AD20F5}"/>
                  </a:ext>
                </a:extLst>
              </p:cNvPr>
              <p:cNvCxnSpPr/>
              <p:nvPr/>
            </p:nvCxnSpPr>
            <p:spPr>
              <a:xfrm>
                <a:off x="2947493" y="4673790"/>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68" name="Straight Connector 167">
                <a:extLst>
                  <a:ext uri="{FF2B5EF4-FFF2-40B4-BE49-F238E27FC236}">
                    <a16:creationId xmlns:a16="http://schemas.microsoft.com/office/drawing/2014/main" id="{E94B453B-6151-8ED7-23F3-E108AB2520E4}"/>
                  </a:ext>
                </a:extLst>
              </p:cNvPr>
              <p:cNvCxnSpPr/>
              <p:nvPr/>
            </p:nvCxnSpPr>
            <p:spPr>
              <a:xfrm>
                <a:off x="2947493" y="4851971"/>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9C8F81F5-CE3E-5AA9-8AD0-AE7DFA6D1152}"/>
                  </a:ext>
                </a:extLst>
              </p:cNvPr>
              <p:cNvCxnSpPr/>
              <p:nvPr/>
            </p:nvCxnSpPr>
            <p:spPr>
              <a:xfrm>
                <a:off x="2947493" y="5035685"/>
                <a:ext cx="833120" cy="0"/>
              </a:xfrm>
              <a:prstGeom prst="line">
                <a:avLst/>
              </a:prstGeom>
            </p:spPr>
            <p:style>
              <a:lnRef idx="2">
                <a:schemeClr val="dk1"/>
              </a:lnRef>
              <a:fillRef idx="0">
                <a:schemeClr val="dk1"/>
              </a:fillRef>
              <a:effectRef idx="1">
                <a:schemeClr val="dk1"/>
              </a:effectRef>
              <a:fontRef idx="minor">
                <a:schemeClr val="tx1"/>
              </a:fontRef>
            </p:style>
          </p:cxnSp>
        </p:grpSp>
      </p:grpSp>
      <p:grpSp>
        <p:nvGrpSpPr>
          <p:cNvPr id="170" name="Group 169">
            <a:extLst>
              <a:ext uri="{FF2B5EF4-FFF2-40B4-BE49-F238E27FC236}">
                <a16:creationId xmlns:a16="http://schemas.microsoft.com/office/drawing/2014/main" id="{432B202C-E5EE-C479-D7EC-C5F2EF11701E}"/>
              </a:ext>
            </a:extLst>
          </p:cNvPr>
          <p:cNvGrpSpPr/>
          <p:nvPr/>
        </p:nvGrpSpPr>
        <p:grpSpPr>
          <a:xfrm>
            <a:off x="5427865" y="2940281"/>
            <a:ext cx="1402493" cy="867488"/>
            <a:chOff x="4999979" y="4039884"/>
            <a:chExt cx="1391056" cy="1254843"/>
          </a:xfrm>
        </p:grpSpPr>
        <p:sp>
          <p:nvSpPr>
            <p:cNvPr id="171" name="Rounded Rectangle 170">
              <a:extLst>
                <a:ext uri="{FF2B5EF4-FFF2-40B4-BE49-F238E27FC236}">
                  <a16:creationId xmlns:a16="http://schemas.microsoft.com/office/drawing/2014/main" id="{9135B7A1-2BA8-E506-F1BF-43F95403E5F3}"/>
                </a:ext>
              </a:extLst>
            </p:cNvPr>
            <p:cNvSpPr/>
            <p:nvPr/>
          </p:nvSpPr>
          <p:spPr>
            <a:xfrm>
              <a:off x="4999979" y="4039884"/>
              <a:ext cx="1391056" cy="12548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72" name="Group 171">
              <a:extLst>
                <a:ext uri="{FF2B5EF4-FFF2-40B4-BE49-F238E27FC236}">
                  <a16:creationId xmlns:a16="http://schemas.microsoft.com/office/drawing/2014/main" id="{76C1782E-7DEB-CD22-6B50-4DDCAD8C2A41}"/>
                </a:ext>
              </a:extLst>
            </p:cNvPr>
            <p:cNvGrpSpPr/>
            <p:nvPr/>
          </p:nvGrpSpPr>
          <p:grpSpPr>
            <a:xfrm>
              <a:off x="5278947" y="4304139"/>
              <a:ext cx="833120" cy="726332"/>
              <a:chOff x="2947493" y="4309353"/>
              <a:chExt cx="833120" cy="726332"/>
            </a:xfrm>
          </p:grpSpPr>
          <p:cxnSp>
            <p:nvCxnSpPr>
              <p:cNvPr id="173" name="Straight Connector 172">
                <a:extLst>
                  <a:ext uri="{FF2B5EF4-FFF2-40B4-BE49-F238E27FC236}">
                    <a16:creationId xmlns:a16="http://schemas.microsoft.com/office/drawing/2014/main" id="{FCF2BF2E-DF8E-7734-CECD-A046036C4679}"/>
                  </a:ext>
                </a:extLst>
              </p:cNvPr>
              <p:cNvCxnSpPr/>
              <p:nvPr/>
            </p:nvCxnSpPr>
            <p:spPr>
              <a:xfrm>
                <a:off x="2947493" y="4309353"/>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74" name="Straight Connector 173">
                <a:extLst>
                  <a:ext uri="{FF2B5EF4-FFF2-40B4-BE49-F238E27FC236}">
                    <a16:creationId xmlns:a16="http://schemas.microsoft.com/office/drawing/2014/main" id="{0D2EDAC4-A73A-E8AF-D048-9C1789737146}"/>
                  </a:ext>
                </a:extLst>
              </p:cNvPr>
              <p:cNvCxnSpPr/>
              <p:nvPr/>
            </p:nvCxnSpPr>
            <p:spPr>
              <a:xfrm>
                <a:off x="2947493" y="4498852"/>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75" name="Straight Connector 174">
                <a:extLst>
                  <a:ext uri="{FF2B5EF4-FFF2-40B4-BE49-F238E27FC236}">
                    <a16:creationId xmlns:a16="http://schemas.microsoft.com/office/drawing/2014/main" id="{37E072D3-D7AC-FD4C-6B8B-B098E8B0D82E}"/>
                  </a:ext>
                </a:extLst>
              </p:cNvPr>
              <p:cNvCxnSpPr/>
              <p:nvPr/>
            </p:nvCxnSpPr>
            <p:spPr>
              <a:xfrm>
                <a:off x="2947493" y="4673790"/>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76" name="Straight Connector 175">
                <a:extLst>
                  <a:ext uri="{FF2B5EF4-FFF2-40B4-BE49-F238E27FC236}">
                    <a16:creationId xmlns:a16="http://schemas.microsoft.com/office/drawing/2014/main" id="{8E27B127-A925-349B-4A94-6FA406857BDD}"/>
                  </a:ext>
                </a:extLst>
              </p:cNvPr>
              <p:cNvCxnSpPr/>
              <p:nvPr/>
            </p:nvCxnSpPr>
            <p:spPr>
              <a:xfrm>
                <a:off x="2947493" y="4851971"/>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77" name="Straight Connector 176">
                <a:extLst>
                  <a:ext uri="{FF2B5EF4-FFF2-40B4-BE49-F238E27FC236}">
                    <a16:creationId xmlns:a16="http://schemas.microsoft.com/office/drawing/2014/main" id="{501DEF30-CC61-9BD8-AF10-D9FD80DCD8B3}"/>
                  </a:ext>
                </a:extLst>
              </p:cNvPr>
              <p:cNvCxnSpPr/>
              <p:nvPr/>
            </p:nvCxnSpPr>
            <p:spPr>
              <a:xfrm>
                <a:off x="2947493" y="5035685"/>
                <a:ext cx="833120" cy="0"/>
              </a:xfrm>
              <a:prstGeom prst="line">
                <a:avLst/>
              </a:prstGeom>
            </p:spPr>
            <p:style>
              <a:lnRef idx="2">
                <a:schemeClr val="dk1"/>
              </a:lnRef>
              <a:fillRef idx="0">
                <a:schemeClr val="dk1"/>
              </a:fillRef>
              <a:effectRef idx="1">
                <a:schemeClr val="dk1"/>
              </a:effectRef>
              <a:fontRef idx="minor">
                <a:schemeClr val="tx1"/>
              </a:fontRef>
            </p:style>
          </p:cxnSp>
        </p:grpSp>
      </p:grpSp>
      <p:grpSp>
        <p:nvGrpSpPr>
          <p:cNvPr id="178" name="Group 177">
            <a:extLst>
              <a:ext uri="{FF2B5EF4-FFF2-40B4-BE49-F238E27FC236}">
                <a16:creationId xmlns:a16="http://schemas.microsoft.com/office/drawing/2014/main" id="{A1484AF4-9914-EC36-9316-B429C624B205}"/>
              </a:ext>
            </a:extLst>
          </p:cNvPr>
          <p:cNvGrpSpPr/>
          <p:nvPr/>
        </p:nvGrpSpPr>
        <p:grpSpPr>
          <a:xfrm>
            <a:off x="8129038" y="2940281"/>
            <a:ext cx="1391056" cy="857544"/>
            <a:chOff x="7672857" y="4039884"/>
            <a:chExt cx="1391056" cy="1254843"/>
          </a:xfrm>
        </p:grpSpPr>
        <p:sp>
          <p:nvSpPr>
            <p:cNvPr id="179" name="Rounded Rectangle 178">
              <a:extLst>
                <a:ext uri="{FF2B5EF4-FFF2-40B4-BE49-F238E27FC236}">
                  <a16:creationId xmlns:a16="http://schemas.microsoft.com/office/drawing/2014/main" id="{4C4B0F2A-3B08-1810-4E49-BBE448860D48}"/>
                </a:ext>
              </a:extLst>
            </p:cNvPr>
            <p:cNvSpPr/>
            <p:nvPr/>
          </p:nvSpPr>
          <p:spPr>
            <a:xfrm>
              <a:off x="7672857" y="4039884"/>
              <a:ext cx="1391056" cy="12548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80" name="Group 179">
              <a:extLst>
                <a:ext uri="{FF2B5EF4-FFF2-40B4-BE49-F238E27FC236}">
                  <a16:creationId xmlns:a16="http://schemas.microsoft.com/office/drawing/2014/main" id="{B2D335FC-E3D4-25A2-D8DB-740497233D8E}"/>
                </a:ext>
              </a:extLst>
            </p:cNvPr>
            <p:cNvGrpSpPr/>
            <p:nvPr/>
          </p:nvGrpSpPr>
          <p:grpSpPr>
            <a:xfrm>
              <a:off x="7951825" y="4304139"/>
              <a:ext cx="833120" cy="726332"/>
              <a:chOff x="2947493" y="4309353"/>
              <a:chExt cx="833120" cy="726332"/>
            </a:xfrm>
          </p:grpSpPr>
          <p:cxnSp>
            <p:nvCxnSpPr>
              <p:cNvPr id="181" name="Straight Connector 180">
                <a:extLst>
                  <a:ext uri="{FF2B5EF4-FFF2-40B4-BE49-F238E27FC236}">
                    <a16:creationId xmlns:a16="http://schemas.microsoft.com/office/drawing/2014/main" id="{F3C88903-E177-34F7-DF42-7F2D75B17B07}"/>
                  </a:ext>
                </a:extLst>
              </p:cNvPr>
              <p:cNvCxnSpPr/>
              <p:nvPr/>
            </p:nvCxnSpPr>
            <p:spPr>
              <a:xfrm>
                <a:off x="2947493" y="4309353"/>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82" name="Straight Connector 181">
                <a:extLst>
                  <a:ext uri="{FF2B5EF4-FFF2-40B4-BE49-F238E27FC236}">
                    <a16:creationId xmlns:a16="http://schemas.microsoft.com/office/drawing/2014/main" id="{F185C229-8540-AB08-1419-107D677228CC}"/>
                  </a:ext>
                </a:extLst>
              </p:cNvPr>
              <p:cNvCxnSpPr/>
              <p:nvPr/>
            </p:nvCxnSpPr>
            <p:spPr>
              <a:xfrm>
                <a:off x="2947493" y="4498852"/>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83" name="Straight Connector 182">
                <a:extLst>
                  <a:ext uri="{FF2B5EF4-FFF2-40B4-BE49-F238E27FC236}">
                    <a16:creationId xmlns:a16="http://schemas.microsoft.com/office/drawing/2014/main" id="{1D6C408A-B472-01E1-9482-BF69F8424785}"/>
                  </a:ext>
                </a:extLst>
              </p:cNvPr>
              <p:cNvCxnSpPr/>
              <p:nvPr/>
            </p:nvCxnSpPr>
            <p:spPr>
              <a:xfrm>
                <a:off x="2947493" y="4673790"/>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84" name="Straight Connector 183">
                <a:extLst>
                  <a:ext uri="{FF2B5EF4-FFF2-40B4-BE49-F238E27FC236}">
                    <a16:creationId xmlns:a16="http://schemas.microsoft.com/office/drawing/2014/main" id="{4580EAAE-89FD-E36E-90B3-8F252AD3BFFB}"/>
                  </a:ext>
                </a:extLst>
              </p:cNvPr>
              <p:cNvCxnSpPr/>
              <p:nvPr/>
            </p:nvCxnSpPr>
            <p:spPr>
              <a:xfrm>
                <a:off x="2947493" y="4851971"/>
                <a:ext cx="833120" cy="0"/>
              </a:xfrm>
              <a:prstGeom prst="line">
                <a:avLst/>
              </a:prstGeom>
            </p:spPr>
            <p:style>
              <a:lnRef idx="2">
                <a:schemeClr val="dk1"/>
              </a:lnRef>
              <a:fillRef idx="0">
                <a:schemeClr val="dk1"/>
              </a:fillRef>
              <a:effectRef idx="1">
                <a:schemeClr val="dk1"/>
              </a:effectRef>
              <a:fontRef idx="minor">
                <a:schemeClr val="tx1"/>
              </a:fontRef>
            </p:style>
          </p:cxnSp>
          <p:cxnSp>
            <p:nvCxnSpPr>
              <p:cNvPr id="185" name="Straight Connector 184">
                <a:extLst>
                  <a:ext uri="{FF2B5EF4-FFF2-40B4-BE49-F238E27FC236}">
                    <a16:creationId xmlns:a16="http://schemas.microsoft.com/office/drawing/2014/main" id="{28AAC91F-6C63-6C21-2B60-3F5A88F69808}"/>
                  </a:ext>
                </a:extLst>
              </p:cNvPr>
              <p:cNvCxnSpPr/>
              <p:nvPr/>
            </p:nvCxnSpPr>
            <p:spPr>
              <a:xfrm>
                <a:off x="2947493" y="5035685"/>
                <a:ext cx="833120" cy="0"/>
              </a:xfrm>
              <a:prstGeom prst="line">
                <a:avLst/>
              </a:prstGeom>
            </p:spPr>
            <p:style>
              <a:lnRef idx="2">
                <a:schemeClr val="dk1"/>
              </a:lnRef>
              <a:fillRef idx="0">
                <a:schemeClr val="dk1"/>
              </a:fillRef>
              <a:effectRef idx="1">
                <a:schemeClr val="dk1"/>
              </a:effectRef>
              <a:fontRef idx="minor">
                <a:schemeClr val="tx1"/>
              </a:fontRef>
            </p:style>
          </p:cxnSp>
        </p:grpSp>
      </p:grpSp>
      <mc:AlternateContent xmlns:mc="http://schemas.openxmlformats.org/markup-compatibility/2006">
        <mc:Choice xmlns:a14="http://schemas.microsoft.com/office/drawing/2010/main" Requires="a14">
          <p:sp>
            <p:nvSpPr>
              <p:cNvPr id="186" name="TextBox 185">
                <a:extLst>
                  <a:ext uri="{FF2B5EF4-FFF2-40B4-BE49-F238E27FC236}">
                    <a16:creationId xmlns:a16="http://schemas.microsoft.com/office/drawing/2014/main" id="{33DE1632-1F50-16DC-2338-44285C1D17C1}"/>
                  </a:ext>
                </a:extLst>
              </p:cNvPr>
              <p:cNvSpPr txBox="1"/>
              <p:nvPr/>
            </p:nvSpPr>
            <p:spPr>
              <a:xfrm>
                <a:off x="2342959" y="2970522"/>
                <a:ext cx="834248" cy="30284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US" sz="1400" b="0" i="1" dirty="0" smtClean="0">
                          <a:latin typeface="Cambria Math" panose="02040503050406030204" pitchFamily="18" charset="0"/>
                        </a:rPr>
                        <m:t>𝑉𝑖𝑒𝑤</m:t>
                      </m:r>
                      <m:r>
                        <a:rPr lang="en-US" sz="1400" b="0" i="1" baseline="-25000" dirty="0" smtClean="0">
                          <a:latin typeface="Cambria Math" panose="02040503050406030204" pitchFamily="18" charset="0"/>
                        </a:rPr>
                        <m:t>1</m:t>
                      </m:r>
                    </m:oMath>
                  </m:oMathPara>
                </a14:m>
                <a:endParaRPr lang="en-US" sz="1400" baseline="-25000" dirty="0"/>
              </a:p>
            </p:txBody>
          </p:sp>
        </mc:Choice>
        <mc:Fallback>
          <p:sp>
            <p:nvSpPr>
              <p:cNvPr id="186" name="TextBox 185">
                <a:extLst>
                  <a:ext uri="{FF2B5EF4-FFF2-40B4-BE49-F238E27FC236}">
                    <a16:creationId xmlns:a16="http://schemas.microsoft.com/office/drawing/2014/main" id="{33DE1632-1F50-16DC-2338-44285C1D17C1}"/>
                  </a:ext>
                </a:extLst>
              </p:cNvPr>
              <p:cNvSpPr txBox="1">
                <a:spLocks noRot="1" noChangeAspect="1" noMove="1" noResize="1" noEditPoints="1" noAdjustHandles="1" noChangeArrowheads="1" noChangeShapeType="1" noTextEdit="1"/>
              </p:cNvSpPr>
              <p:nvPr/>
            </p:nvSpPr>
            <p:spPr>
              <a:xfrm>
                <a:off x="2342959" y="2970522"/>
                <a:ext cx="834248" cy="3028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7" name="TextBox 186">
                <a:extLst>
                  <a:ext uri="{FF2B5EF4-FFF2-40B4-BE49-F238E27FC236}">
                    <a16:creationId xmlns:a16="http://schemas.microsoft.com/office/drawing/2014/main" id="{550E58B7-F4D0-4F8B-15F4-D12BB94D37B6}"/>
                  </a:ext>
                </a:extLst>
              </p:cNvPr>
              <p:cNvSpPr txBox="1"/>
              <p:nvPr/>
            </p:nvSpPr>
            <p:spPr>
              <a:xfrm>
                <a:off x="4686830" y="2998390"/>
                <a:ext cx="834248" cy="30284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US" sz="1400" b="0" i="1" dirty="0" smtClean="0">
                          <a:latin typeface="Cambria Math" panose="02040503050406030204" pitchFamily="18" charset="0"/>
                        </a:rPr>
                        <m:t>𝑉𝑖𝑒𝑤</m:t>
                      </m:r>
                      <m:r>
                        <a:rPr lang="en-US" sz="1400" b="0" i="1" baseline="-25000" dirty="0" smtClean="0">
                          <a:latin typeface="Cambria Math" panose="02040503050406030204" pitchFamily="18" charset="0"/>
                        </a:rPr>
                        <m:t>2</m:t>
                      </m:r>
                    </m:oMath>
                  </m:oMathPara>
                </a14:m>
                <a:endParaRPr lang="en-US" sz="1400" baseline="-25000" dirty="0"/>
              </a:p>
            </p:txBody>
          </p:sp>
        </mc:Choice>
        <mc:Fallback>
          <p:sp>
            <p:nvSpPr>
              <p:cNvPr id="187" name="TextBox 186">
                <a:extLst>
                  <a:ext uri="{FF2B5EF4-FFF2-40B4-BE49-F238E27FC236}">
                    <a16:creationId xmlns:a16="http://schemas.microsoft.com/office/drawing/2014/main" id="{550E58B7-F4D0-4F8B-15F4-D12BB94D37B6}"/>
                  </a:ext>
                </a:extLst>
              </p:cNvPr>
              <p:cNvSpPr txBox="1">
                <a:spLocks noRot="1" noChangeAspect="1" noMove="1" noResize="1" noEditPoints="1" noAdjustHandles="1" noChangeArrowheads="1" noChangeShapeType="1" noTextEdit="1"/>
              </p:cNvSpPr>
              <p:nvPr/>
            </p:nvSpPr>
            <p:spPr>
              <a:xfrm>
                <a:off x="4686830" y="2998390"/>
                <a:ext cx="834248" cy="3028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8" name="TextBox 187">
                <a:extLst>
                  <a:ext uri="{FF2B5EF4-FFF2-40B4-BE49-F238E27FC236}">
                    <a16:creationId xmlns:a16="http://schemas.microsoft.com/office/drawing/2014/main" id="{BEBE114D-F7D2-14B0-3278-CD638315D0D5}"/>
                  </a:ext>
                </a:extLst>
              </p:cNvPr>
              <p:cNvSpPr txBox="1"/>
              <p:nvPr/>
            </p:nvSpPr>
            <p:spPr>
              <a:xfrm>
                <a:off x="7378068" y="2993479"/>
                <a:ext cx="834248" cy="302840"/>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r>
                        <a:rPr lang="en-US" sz="1400" b="0" i="1" dirty="0" smtClean="0">
                          <a:latin typeface="Cambria Math" panose="02040503050406030204" pitchFamily="18" charset="0"/>
                        </a:rPr>
                        <m:t>𝑉𝑖𝑒𝑤</m:t>
                      </m:r>
                      <m:r>
                        <a:rPr lang="en-US" sz="1400" b="0" i="1" baseline="-25000" dirty="0" smtClean="0">
                          <a:latin typeface="Cambria Math" panose="02040503050406030204" pitchFamily="18" charset="0"/>
                        </a:rPr>
                        <m:t>𝑘</m:t>
                      </m:r>
                    </m:oMath>
                  </m:oMathPara>
                </a14:m>
                <a:endParaRPr lang="en-US" sz="1400" baseline="-25000" dirty="0"/>
              </a:p>
            </p:txBody>
          </p:sp>
        </mc:Choice>
        <mc:Fallback>
          <p:sp>
            <p:nvSpPr>
              <p:cNvPr id="188" name="TextBox 187">
                <a:extLst>
                  <a:ext uri="{FF2B5EF4-FFF2-40B4-BE49-F238E27FC236}">
                    <a16:creationId xmlns:a16="http://schemas.microsoft.com/office/drawing/2014/main" id="{BEBE114D-F7D2-14B0-3278-CD638315D0D5}"/>
                  </a:ext>
                </a:extLst>
              </p:cNvPr>
              <p:cNvSpPr txBox="1">
                <a:spLocks noRot="1" noChangeAspect="1" noMove="1" noResize="1" noEditPoints="1" noAdjustHandles="1" noChangeArrowheads="1" noChangeShapeType="1" noTextEdit="1"/>
              </p:cNvSpPr>
              <p:nvPr/>
            </p:nvSpPr>
            <p:spPr>
              <a:xfrm>
                <a:off x="7378068" y="2993479"/>
                <a:ext cx="834248" cy="302840"/>
              </a:xfrm>
              <a:prstGeom prst="rect">
                <a:avLst/>
              </a:prstGeom>
              <a:blipFill>
                <a:blip r:embed="rId6"/>
                <a:stretch>
                  <a:fillRect/>
                </a:stretch>
              </a:blipFill>
            </p:spPr>
            <p:txBody>
              <a:bodyPr/>
              <a:lstStyle/>
              <a:p>
                <a:r>
                  <a:rPr lang="en-US">
                    <a:noFill/>
                  </a:rPr>
                  <a:t> </a:t>
                </a:r>
              </a:p>
            </p:txBody>
          </p:sp>
        </mc:Fallback>
      </mc:AlternateContent>
      <p:grpSp>
        <p:nvGrpSpPr>
          <p:cNvPr id="189" name="Group 188">
            <a:extLst>
              <a:ext uri="{FF2B5EF4-FFF2-40B4-BE49-F238E27FC236}">
                <a16:creationId xmlns:a16="http://schemas.microsoft.com/office/drawing/2014/main" id="{A79205EB-96EF-3B68-4F77-55A1ED2136FC}"/>
              </a:ext>
            </a:extLst>
          </p:cNvPr>
          <p:cNvGrpSpPr/>
          <p:nvPr/>
        </p:nvGrpSpPr>
        <p:grpSpPr>
          <a:xfrm>
            <a:off x="4205929" y="2866699"/>
            <a:ext cx="300771" cy="207646"/>
            <a:chOff x="6079229" y="3138178"/>
            <a:chExt cx="295586" cy="218483"/>
          </a:xfrm>
        </p:grpSpPr>
        <p:sp>
          <p:nvSpPr>
            <p:cNvPr id="190" name="Rounded Rectangle 189">
              <a:extLst>
                <a:ext uri="{FF2B5EF4-FFF2-40B4-BE49-F238E27FC236}">
                  <a16:creationId xmlns:a16="http://schemas.microsoft.com/office/drawing/2014/main" id="{9E63FC8E-7DBA-33A6-FFB7-A6B4C5EC51B4}"/>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1" name="Triangle 190">
              <a:extLst>
                <a:ext uri="{FF2B5EF4-FFF2-40B4-BE49-F238E27FC236}">
                  <a16:creationId xmlns:a16="http://schemas.microsoft.com/office/drawing/2014/main" id="{D67E0E92-58DE-711A-F468-825FA0F5955A}"/>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43C2E3DB-3EA9-F14D-2B66-66515733EB1A}"/>
              </a:ext>
            </a:extLst>
          </p:cNvPr>
          <p:cNvGrpSpPr/>
          <p:nvPr/>
        </p:nvGrpSpPr>
        <p:grpSpPr>
          <a:xfrm>
            <a:off x="6627432" y="2874841"/>
            <a:ext cx="300771" cy="207646"/>
            <a:chOff x="6079229" y="3138178"/>
            <a:chExt cx="295586" cy="218483"/>
          </a:xfrm>
        </p:grpSpPr>
        <p:sp>
          <p:nvSpPr>
            <p:cNvPr id="193" name="Rounded Rectangle 192">
              <a:extLst>
                <a:ext uri="{FF2B5EF4-FFF2-40B4-BE49-F238E27FC236}">
                  <a16:creationId xmlns:a16="http://schemas.microsoft.com/office/drawing/2014/main" id="{645D9A78-C362-C000-2F82-A54A19C4643B}"/>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 name="Triangle 193">
              <a:extLst>
                <a:ext uri="{FF2B5EF4-FFF2-40B4-BE49-F238E27FC236}">
                  <a16:creationId xmlns:a16="http://schemas.microsoft.com/office/drawing/2014/main" id="{05B21884-197E-AC34-0416-68DB8A5CF953}"/>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AB045F55-F2DA-935E-77A2-C1AF16EDA214}"/>
              </a:ext>
            </a:extLst>
          </p:cNvPr>
          <p:cNvGrpSpPr/>
          <p:nvPr/>
        </p:nvGrpSpPr>
        <p:grpSpPr>
          <a:xfrm>
            <a:off x="9360610" y="2874841"/>
            <a:ext cx="300771" cy="207646"/>
            <a:chOff x="6079229" y="3138178"/>
            <a:chExt cx="295586" cy="218483"/>
          </a:xfrm>
        </p:grpSpPr>
        <p:sp>
          <p:nvSpPr>
            <p:cNvPr id="196" name="Rounded Rectangle 195">
              <a:extLst>
                <a:ext uri="{FF2B5EF4-FFF2-40B4-BE49-F238E27FC236}">
                  <a16:creationId xmlns:a16="http://schemas.microsoft.com/office/drawing/2014/main" id="{ECADFDAE-553B-2205-893E-FC6DC6CCE19B}"/>
                </a:ext>
              </a:extLst>
            </p:cNvPr>
            <p:cNvSpPr/>
            <p:nvPr/>
          </p:nvSpPr>
          <p:spPr>
            <a:xfrm>
              <a:off x="6079229" y="3138178"/>
              <a:ext cx="295586" cy="218483"/>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7" name="Triangle 196">
              <a:extLst>
                <a:ext uri="{FF2B5EF4-FFF2-40B4-BE49-F238E27FC236}">
                  <a16:creationId xmlns:a16="http://schemas.microsoft.com/office/drawing/2014/main" id="{9DB2DE9E-0B7D-2F8B-9ED9-FE3DBC1B73AE}"/>
                </a:ext>
              </a:extLst>
            </p:cNvPr>
            <p:cNvSpPr/>
            <p:nvPr/>
          </p:nvSpPr>
          <p:spPr>
            <a:xfrm rot="10800000">
              <a:off x="6106679" y="3146745"/>
              <a:ext cx="240686" cy="12305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98" name="Rectangle 197">
                <a:extLst>
                  <a:ext uri="{FF2B5EF4-FFF2-40B4-BE49-F238E27FC236}">
                    <a16:creationId xmlns:a16="http://schemas.microsoft.com/office/drawing/2014/main" id="{127CB994-10AA-5865-C17A-2DA574B829E7}"/>
                  </a:ext>
                </a:extLst>
              </p:cNvPr>
              <p:cNvSpPr/>
              <p:nvPr/>
            </p:nvSpPr>
            <p:spPr>
              <a:xfrm>
                <a:off x="10472698" y="3074345"/>
                <a:ext cx="1151021" cy="492108"/>
              </a:xfrm>
              <a:prstGeom prst="rect">
                <a:avLst/>
              </a:prstGeom>
              <a:solidFill>
                <a:schemeClr val="bg1"/>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𝑘</m:t>
                      </m:r>
                      <m:r>
                        <a:rPr lang="en-US" sz="1800" b="0" i="0" dirty="0" smtClean="0">
                          <a:solidFill>
                            <a:schemeClr val="tx1"/>
                          </a:solidFill>
                          <a:latin typeface="Cambria Math" panose="02040503050406030204" pitchFamily="18" charset="0"/>
                        </a:rPr>
                        <m:t>=</m:t>
                      </m:r>
                      <m:r>
                        <a:rPr lang="en-US" sz="1800" b="0" i="1" dirty="0" smtClean="0">
                          <a:solidFill>
                            <a:schemeClr val="tx1"/>
                          </a:solidFill>
                          <a:latin typeface="Cambria Math" panose="02040503050406030204" pitchFamily="18" charset="0"/>
                        </a:rPr>
                        <m:t>𝑂</m:t>
                      </m:r>
                      <m:r>
                        <a:rPr lang="en-US" sz="1800" b="0" i="0" dirty="0" smtClean="0">
                          <a:solidFill>
                            <a:schemeClr val="tx1"/>
                          </a:solidFill>
                          <a:latin typeface="Cambria Math" panose="02040503050406030204" pitchFamily="18" charset="0"/>
                        </a:rPr>
                        <m:t>(</m:t>
                      </m:r>
                      <m:r>
                        <m:rPr>
                          <m:sty m:val="p"/>
                        </m:rPr>
                        <a:rPr lang="el-GR" sz="1800" b="0" i="1" dirty="0" smtClean="0">
                          <a:solidFill>
                            <a:schemeClr val="tx1"/>
                          </a:solidFill>
                          <a:latin typeface="Cambria Math" panose="02040503050406030204" pitchFamily="18" charset="0"/>
                          <a:ea typeface="Cambria Math" panose="02040503050406030204" pitchFamily="18" charset="0"/>
                        </a:rPr>
                        <m:t>λ</m:t>
                      </m:r>
                      <m:r>
                        <a:rPr lang="en-US" sz="1800" b="0" i="0" dirty="0"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198" name="Rectangle 197">
                <a:extLst>
                  <a:ext uri="{FF2B5EF4-FFF2-40B4-BE49-F238E27FC236}">
                    <a16:creationId xmlns:a16="http://schemas.microsoft.com/office/drawing/2014/main" id="{127CB994-10AA-5865-C17A-2DA574B829E7}"/>
                  </a:ext>
                </a:extLst>
              </p:cNvPr>
              <p:cNvSpPr>
                <a:spLocks noRot="1" noChangeAspect="1" noMove="1" noResize="1" noEditPoints="1" noAdjustHandles="1" noChangeArrowheads="1" noChangeShapeType="1" noTextEdit="1"/>
              </p:cNvSpPr>
              <p:nvPr/>
            </p:nvSpPr>
            <p:spPr>
              <a:xfrm>
                <a:off x="10472698" y="3074345"/>
                <a:ext cx="1151021" cy="492108"/>
              </a:xfrm>
              <a:prstGeom prst="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58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CAC3-A1F9-A26B-03F1-CA21D48E9D47}"/>
              </a:ext>
            </a:extLst>
          </p:cNvPr>
          <p:cNvSpPr>
            <a:spLocks noGrp="1"/>
          </p:cNvSpPr>
          <p:nvPr>
            <p:ph type="title"/>
          </p:nvPr>
        </p:nvSpPr>
        <p:spPr/>
        <p:txBody>
          <a:bodyPr/>
          <a:lstStyle/>
          <a:p>
            <a:pPr algn="ctr"/>
            <a:r>
              <a:rPr lang="en-US" dirty="0"/>
              <a:t>ZK-RAM: High-level Overview</a:t>
            </a:r>
          </a:p>
        </p:txBody>
      </p:sp>
      <p:pic>
        <p:nvPicPr>
          <p:cNvPr id="3" name="Content Placeholder 5">
            <a:extLst>
              <a:ext uri="{FF2B5EF4-FFF2-40B4-BE49-F238E27FC236}">
                <a16:creationId xmlns:a16="http://schemas.microsoft.com/office/drawing/2014/main" id="{532F4461-C40C-F16A-00EE-2DB282E305FE}"/>
              </a:ext>
            </a:extLst>
          </p:cNvPr>
          <p:cNvPicPr>
            <a:picLocks noGrp="1" noChangeAspect="1"/>
          </p:cNvPicPr>
          <p:nvPr>
            <p:ph idx="1"/>
          </p:nvPr>
        </p:nvPicPr>
        <p:blipFill>
          <a:blip r:embed="rId2"/>
          <a:stretch>
            <a:fillRect/>
          </a:stretch>
        </p:blipFill>
        <p:spPr>
          <a:xfrm>
            <a:off x="10905749" y="669252"/>
            <a:ext cx="896102" cy="1066788"/>
          </a:xfrm>
          <a:prstGeom prst="rect">
            <a:avLst/>
          </a:prstGeom>
        </p:spPr>
      </p:pic>
      <p:sp>
        <p:nvSpPr>
          <p:cNvPr id="4" name="Rounded Rectangle 3">
            <a:extLst>
              <a:ext uri="{FF2B5EF4-FFF2-40B4-BE49-F238E27FC236}">
                <a16:creationId xmlns:a16="http://schemas.microsoft.com/office/drawing/2014/main" id="{4A83F45D-1DA3-B506-EECF-3BC25DC11029}"/>
              </a:ext>
            </a:extLst>
          </p:cNvPr>
          <p:cNvSpPr/>
          <p:nvPr/>
        </p:nvSpPr>
        <p:spPr>
          <a:xfrm>
            <a:off x="2903366" y="2293476"/>
            <a:ext cx="6385268" cy="64099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Open a fraction of views and verify their consistency </a:t>
            </a:r>
            <a:r>
              <a:rPr lang="en-US" dirty="0" err="1">
                <a:solidFill>
                  <a:schemeClr val="tx1"/>
                </a:solidFill>
              </a:rPr>
              <a:t>w.r.t.</a:t>
            </a:r>
            <a:r>
              <a:rPr lang="en-US" dirty="0">
                <a:solidFill>
                  <a:schemeClr val="tx1"/>
                </a:solidFill>
              </a:rPr>
              <a:t> corresponding secret-shares of codeword and PCPP </a:t>
            </a:r>
          </a:p>
        </p:txBody>
      </p:sp>
      <p:sp>
        <p:nvSpPr>
          <p:cNvPr id="14" name="Rounded Rectangle 13">
            <a:extLst>
              <a:ext uri="{FF2B5EF4-FFF2-40B4-BE49-F238E27FC236}">
                <a16:creationId xmlns:a16="http://schemas.microsoft.com/office/drawing/2014/main" id="{68B68028-6B60-F879-936A-28125494A2A8}"/>
              </a:ext>
            </a:extLst>
          </p:cNvPr>
          <p:cNvSpPr/>
          <p:nvPr/>
        </p:nvSpPr>
        <p:spPr>
          <a:xfrm>
            <a:off x="5626769" y="3429000"/>
            <a:ext cx="5727031" cy="152003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Issue</a:t>
            </a:r>
            <a:r>
              <a:rPr lang="en-US" dirty="0">
                <a:solidFill>
                  <a:schemeClr val="tx1"/>
                </a:solidFill>
              </a:rPr>
              <a:t>: Verifier can reconstruct the codeword from the secret-shares across multiple instances of online phase.</a:t>
            </a:r>
          </a:p>
          <a:p>
            <a:pPr marL="285750" indent="-285750">
              <a:buFont typeface="Arial" panose="020B0604020202020204" pitchFamily="34" charset="0"/>
              <a:buChar char="•"/>
            </a:pPr>
            <a:r>
              <a:rPr lang="en-US" dirty="0">
                <a:solidFill>
                  <a:schemeClr val="tx1"/>
                </a:solidFill>
              </a:rPr>
              <a:t>Refresh accessed shares. </a:t>
            </a:r>
          </a:p>
          <a:p>
            <a:pPr marL="285750" indent="-285750">
              <a:buFont typeface="Arial" panose="020B0604020202020204" pitchFamily="34" charset="0"/>
              <a:buChar char="•"/>
            </a:pPr>
            <a:r>
              <a:rPr lang="en-US" dirty="0">
                <a:solidFill>
                  <a:schemeClr val="tx1"/>
                </a:solidFill>
              </a:rPr>
              <a:t>Use Pro-active Secret-sharing!  </a:t>
            </a:r>
          </a:p>
        </p:txBody>
      </p:sp>
    </p:spTree>
    <p:extLst>
      <p:ext uri="{BB962C8B-B14F-4D97-AF65-F5344CB8AC3E}">
        <p14:creationId xmlns:p14="http://schemas.microsoft.com/office/powerpoint/2010/main" val="155841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2791-E8F4-C5FC-108E-B75D1A594DBB}"/>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9D6DD227-6EAB-62F9-4554-D41764C44510}"/>
              </a:ext>
            </a:extLst>
          </p:cNvPr>
          <p:cNvSpPr>
            <a:spLocks noGrp="1"/>
          </p:cNvSpPr>
          <p:nvPr>
            <p:ph idx="1"/>
          </p:nvPr>
        </p:nvSpPr>
        <p:spPr/>
        <p:txBody>
          <a:bodyPr/>
          <a:lstStyle/>
          <a:p>
            <a:r>
              <a:rPr lang="en-US" b="0" i="0" dirty="0">
                <a:solidFill>
                  <a:srgbClr val="222222"/>
                </a:solidFill>
                <a:effectLst/>
              </a:rPr>
              <a:t>Avoid quadratic blowup in online time without increasing offline time</a:t>
            </a:r>
          </a:p>
          <a:p>
            <a:r>
              <a:rPr lang="en-US" b="0" i="0" dirty="0">
                <a:solidFill>
                  <a:srgbClr val="222222"/>
                </a:solidFill>
                <a:effectLst/>
              </a:rPr>
              <a:t>Non-updatable ZK-RAM with stateless server</a:t>
            </a:r>
          </a:p>
          <a:p>
            <a:endParaRPr lang="en-US" dirty="0"/>
          </a:p>
        </p:txBody>
      </p:sp>
    </p:spTree>
    <p:extLst>
      <p:ext uri="{BB962C8B-B14F-4D97-AF65-F5344CB8AC3E}">
        <p14:creationId xmlns:p14="http://schemas.microsoft.com/office/powerpoint/2010/main" val="1701795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7592-CE28-97A5-CD74-C4BEF667AC6F}"/>
              </a:ext>
            </a:extLst>
          </p:cNvPr>
          <p:cNvSpPr>
            <a:spLocks noGrp="1"/>
          </p:cNvSpPr>
          <p:nvPr>
            <p:ph type="title"/>
          </p:nvPr>
        </p:nvSpPr>
        <p:spPr>
          <a:xfrm>
            <a:off x="689919" y="2766218"/>
            <a:ext cx="10515600" cy="1325563"/>
          </a:xfrm>
          <a:solidFill>
            <a:schemeClr val="accent4">
              <a:lumMod val="20000"/>
              <a:lumOff val="80000"/>
            </a:schemeClr>
          </a:solidFill>
        </p:spPr>
        <p:txBody>
          <a:bodyPr/>
          <a:lstStyle/>
          <a:p>
            <a:pPr algn="ctr"/>
            <a:r>
              <a:rPr lang="en-US" dirty="0">
                <a:solidFill>
                  <a:schemeClr val="tx2">
                    <a:lumMod val="75000"/>
                    <a:lumOff val="25000"/>
                  </a:schemeClr>
                </a:solidFill>
              </a:rPr>
              <a:t>Thank You!</a:t>
            </a:r>
            <a:br>
              <a:rPr lang="en-US" dirty="0">
                <a:solidFill>
                  <a:schemeClr val="tx2">
                    <a:lumMod val="75000"/>
                    <a:lumOff val="25000"/>
                  </a:schemeClr>
                </a:solidFill>
              </a:rPr>
            </a:br>
            <a:r>
              <a:rPr lang="en-US" dirty="0">
                <a:solidFill>
                  <a:schemeClr val="tx2">
                    <a:lumMod val="75000"/>
                    <a:lumOff val="25000"/>
                  </a:schemeClr>
                </a:solidFill>
              </a:rPr>
              <a:t>Questions?</a:t>
            </a:r>
          </a:p>
        </p:txBody>
      </p:sp>
    </p:spTree>
    <p:extLst>
      <p:ext uri="{BB962C8B-B14F-4D97-AF65-F5344CB8AC3E}">
        <p14:creationId xmlns:p14="http://schemas.microsoft.com/office/powerpoint/2010/main" val="32203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04FC-F938-B75A-E51E-F79C859DB2F6}"/>
              </a:ext>
            </a:extLst>
          </p:cNvPr>
          <p:cNvSpPr>
            <a:spLocks noGrp="1"/>
          </p:cNvSpPr>
          <p:nvPr>
            <p:ph type="title"/>
          </p:nvPr>
        </p:nvSpPr>
        <p:spPr>
          <a:xfrm>
            <a:off x="506912" y="193491"/>
            <a:ext cx="11032067" cy="1325563"/>
          </a:xfrm>
        </p:spPr>
        <p:txBody>
          <a:bodyPr/>
          <a:lstStyle/>
          <a:p>
            <a:r>
              <a:rPr lang="en-US" dirty="0"/>
              <a:t>Arg-RAM: Doubly Efficient and Blackbox [IOS23]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18B1E0-C2D0-5CA1-DC6B-AB0F09FEB833}"/>
                  </a:ext>
                </a:extLst>
              </p:cNvPr>
              <p:cNvSpPr>
                <a:spLocks noGrp="1"/>
              </p:cNvSpPr>
              <p:nvPr>
                <p:ph idx="1"/>
              </p:nvPr>
            </p:nvSpPr>
            <p:spPr>
              <a:xfrm>
                <a:off x="838200" y="1850792"/>
                <a:ext cx="10369492" cy="2595373"/>
              </a:xfrm>
            </p:spPr>
            <p:txBody>
              <a:bodyPr>
                <a:normAutofit/>
              </a:bodyPr>
              <a:lstStyle/>
              <a:p>
                <a:pPr marL="0" indent="0">
                  <a:buNone/>
                </a:pPr>
                <a:r>
                  <a:rPr lang="en-US" dirty="0"/>
                  <a:t>There exists an Arg-RAM with the following features: </a:t>
                </a:r>
              </a:p>
              <a:p>
                <a:pPr marL="514350" indent="-514350">
                  <a:buFont typeface="+mj-lt"/>
                  <a:buAutoNum type="arabicPeriod"/>
                </a:pPr>
                <a:r>
                  <a:rPr lang="en-US" dirty="0"/>
                  <a:t>C</a:t>
                </a:r>
                <a:r>
                  <a:rPr lang="en-US" dirty="0">
                    <a:solidFill>
                      <a:schemeClr val="tx1"/>
                    </a:solidFill>
                  </a:rPr>
                  <a:t>ommunication cost is </a:t>
                </a:r>
                <a14:m>
                  <m:oMath xmlns:m="http://schemas.openxmlformats.org/officeDocument/2006/math">
                    <m:r>
                      <a:rPr lang="en-US" i="1" dirty="0" smtClean="0">
                        <a:solidFill>
                          <a:srgbClr val="7030A0"/>
                        </a:solidFill>
                        <a:latin typeface="Cambria Math" panose="02040503050406030204" pitchFamily="18" charset="0"/>
                      </a:rPr>
                      <m:t>𝑝𝑜𝑙𝑦𝑙𝑜𝑔</m:t>
                    </m:r>
                    <m:d>
                      <m:dPr>
                        <m:ctrlPr>
                          <a:rPr lang="en-US"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𝑛</m:t>
                        </m:r>
                      </m:e>
                    </m:d>
                  </m:oMath>
                </a14:m>
                <a:endParaRPr lang="en-US" b="0" dirty="0">
                  <a:solidFill>
                    <a:schemeClr val="tx1"/>
                  </a:solidFill>
                </a:endParaRPr>
              </a:p>
              <a:p>
                <a:pPr marL="514350" indent="-514350">
                  <a:buFont typeface="+mj-lt"/>
                  <a:buAutoNum type="arabicPeriod"/>
                </a:pPr>
                <a:r>
                  <a:rPr lang="en-US" dirty="0">
                    <a:solidFill>
                      <a:schemeClr val="tx1"/>
                    </a:solidFill>
                  </a:rPr>
                  <a:t>Online prover time is </a:t>
                </a:r>
                <a:r>
                  <a:rPr lang="en-US" dirty="0">
                    <a:solidFill>
                      <a:srgbClr val="7030A0"/>
                    </a:solidFill>
                  </a:rPr>
                  <a:t>sublinear</a:t>
                </a:r>
                <a:r>
                  <a:rPr lang="en-US" dirty="0">
                    <a:solidFill>
                      <a:schemeClr val="tx1"/>
                    </a:solidFill>
                  </a:rPr>
                  <a:t> in </a:t>
                </a:r>
                <a14:m>
                  <m:oMath xmlns:m="http://schemas.openxmlformats.org/officeDocument/2006/math">
                    <m:r>
                      <a:rPr lang="en-US" i="1" dirty="0">
                        <a:latin typeface="Cambria Math" panose="02040503050406030204" pitchFamily="18" charset="0"/>
                      </a:rPr>
                      <m:t>𝑛</m:t>
                    </m:r>
                  </m:oMath>
                </a14:m>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ea typeface="Cambria Math" panose="02040503050406030204" pitchFamily="18" charset="0"/>
                      </a:rPr>
                      <m:t>~</m:t>
                    </m:r>
                    <m:r>
                      <a:rPr lang="en-US" b="0" i="0" dirty="0" smtClean="0">
                        <a:solidFill>
                          <a:schemeClr val="tx1"/>
                        </a:solidFill>
                        <a:latin typeface="Cambria Math" panose="02040503050406030204" pitchFamily="18" charset="0"/>
                        <a:ea typeface="Cambria Math" panose="02040503050406030204" pitchFamily="18" charset="0"/>
                      </a:rPr>
                      <m:t> </m:t>
                    </m:r>
                    <m:r>
                      <a:rPr lang="en-US" i="1" dirty="0" smtClean="0">
                        <a:solidFill>
                          <a:schemeClr val="tx1"/>
                        </a:solidFill>
                        <a:latin typeface="Cambria Math" panose="02040503050406030204" pitchFamily="18" charset="0"/>
                      </a:rPr>
                      <m:t>𝑇</m:t>
                    </m:r>
                  </m:oMath>
                </a14:m>
                <a:r>
                  <a:rPr lang="en-US" dirty="0">
                    <a:solidFill>
                      <a:schemeClr val="tx1"/>
                    </a:solidFill>
                  </a:rPr>
                  <a:t>).</a:t>
                </a:r>
              </a:p>
              <a:p>
                <a:pPr marL="514350" indent="-514350">
                  <a:buFont typeface="+mj-lt"/>
                  <a:buAutoNum type="arabicPeriod"/>
                </a:pPr>
                <a:r>
                  <a:rPr lang="en-US" dirty="0">
                    <a:solidFill>
                      <a:schemeClr val="tx1"/>
                    </a:solidFill>
                  </a:rPr>
                  <a:t>Makes </a:t>
                </a:r>
                <a:r>
                  <a:rPr lang="en-US" dirty="0">
                    <a:solidFill>
                      <a:srgbClr val="7030A0"/>
                    </a:solidFill>
                  </a:rPr>
                  <a:t>black-box</a:t>
                </a:r>
                <a:r>
                  <a:rPr lang="en-US" dirty="0">
                    <a:solidFill>
                      <a:schemeClr val="tx1"/>
                    </a:solidFill>
                  </a:rPr>
                  <a:t> use of Collision-Resistant Hashing (CRH), or </a:t>
                </a:r>
                <a:r>
                  <a:rPr lang="en-US" dirty="0">
                    <a:solidFill>
                      <a:srgbClr val="7030A0"/>
                    </a:solidFill>
                  </a:rPr>
                  <a:t>unconditional</a:t>
                </a:r>
                <a:r>
                  <a:rPr lang="en-US" dirty="0">
                    <a:solidFill>
                      <a:srgbClr val="0070C0"/>
                    </a:solidFill>
                  </a:rPr>
                  <a:t> </a:t>
                </a:r>
                <a:r>
                  <a:rPr lang="en-US" dirty="0">
                    <a:solidFill>
                      <a:schemeClr val="tx1"/>
                    </a:solidFill>
                  </a:rPr>
                  <a:t>in ROM</a:t>
                </a: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7C18B1E0-C2D0-5CA1-DC6B-AB0F09FEB833}"/>
                  </a:ext>
                </a:extLst>
              </p:cNvPr>
              <p:cNvSpPr>
                <a:spLocks noGrp="1" noRot="1" noChangeAspect="1" noMove="1" noResize="1" noEditPoints="1" noAdjustHandles="1" noChangeArrowheads="1" noChangeShapeType="1" noTextEdit="1"/>
              </p:cNvSpPr>
              <p:nvPr>
                <p:ph idx="1"/>
              </p:nvPr>
            </p:nvSpPr>
            <p:spPr>
              <a:xfrm>
                <a:off x="838200" y="1850792"/>
                <a:ext cx="10369492" cy="2595373"/>
              </a:xfrm>
              <a:blipFill>
                <a:blip r:embed="rId2"/>
                <a:stretch>
                  <a:fillRect l="-1224" t="-3902"/>
                </a:stretch>
              </a:blipFill>
            </p:spPr>
            <p:txBody>
              <a:bodyPr/>
              <a:lstStyle/>
              <a:p>
                <a:r>
                  <a:rPr lang="en-US">
                    <a:noFill/>
                  </a:rPr>
                  <a:t> </a:t>
                </a:r>
              </a:p>
            </p:txBody>
          </p:sp>
        </mc:Fallback>
      </mc:AlternateContent>
    </p:spTree>
    <p:extLst>
      <p:ext uri="{BB962C8B-B14F-4D97-AF65-F5344CB8AC3E}">
        <p14:creationId xmlns:p14="http://schemas.microsoft.com/office/powerpoint/2010/main" val="384678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C9CE0-F37C-3B24-2608-205CFCE18AE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07E99BE5-381D-8FAF-6922-B3310DFB5300}"/>
              </a:ext>
            </a:extLst>
          </p:cNvPr>
          <p:cNvSpPr/>
          <p:nvPr/>
        </p:nvSpPr>
        <p:spPr>
          <a:xfrm>
            <a:off x="4338323" y="3326631"/>
            <a:ext cx="3602736" cy="190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705C053-63D6-FBFC-6059-6DE6B076C342}"/>
              </a:ext>
            </a:extLst>
          </p:cNvPr>
          <p:cNvSpPr>
            <a:spLocks noGrp="1"/>
          </p:cNvSpPr>
          <p:nvPr>
            <p:ph type="title"/>
          </p:nvPr>
        </p:nvSpPr>
        <p:spPr>
          <a:xfrm>
            <a:off x="0" y="0"/>
            <a:ext cx="12192000" cy="1325563"/>
          </a:xfrm>
        </p:spPr>
        <p:txBody>
          <a:bodyPr/>
          <a:lstStyle/>
          <a:p>
            <a:pPr algn="ctr"/>
            <a:r>
              <a:rPr lang="en-US" dirty="0"/>
              <a:t>Zero-Knowledge Arguments for RAM Programs </a:t>
            </a:r>
            <a:br>
              <a:rPr lang="en-US" dirty="0"/>
            </a:br>
            <a:r>
              <a:rPr lang="en-US" dirty="0"/>
              <a:t>(ZK-RAM)</a:t>
            </a:r>
          </a:p>
        </p:txBody>
      </p:sp>
      <p:pic>
        <p:nvPicPr>
          <p:cNvPr id="5" name="Picture 4">
            <a:extLst>
              <a:ext uri="{FF2B5EF4-FFF2-40B4-BE49-F238E27FC236}">
                <a16:creationId xmlns:a16="http://schemas.microsoft.com/office/drawing/2014/main" id="{AF4597BA-C482-CDEB-7A3E-F16F7C27F32D}"/>
              </a:ext>
            </a:extLst>
          </p:cNvPr>
          <p:cNvPicPr>
            <a:picLocks noChangeAspect="1"/>
          </p:cNvPicPr>
          <p:nvPr/>
        </p:nvPicPr>
        <p:blipFill>
          <a:blip r:embed="rId3"/>
          <a:stretch>
            <a:fillRect/>
          </a:stretch>
        </p:blipFill>
        <p:spPr>
          <a:xfrm>
            <a:off x="210413" y="3655674"/>
            <a:ext cx="1090096" cy="1386694"/>
          </a:xfrm>
          <a:prstGeom prst="rect">
            <a:avLst/>
          </a:prstGeom>
        </p:spPr>
      </p:pic>
      <p:pic>
        <p:nvPicPr>
          <p:cNvPr id="7" name="Content Placeholder 5">
            <a:extLst>
              <a:ext uri="{FF2B5EF4-FFF2-40B4-BE49-F238E27FC236}">
                <a16:creationId xmlns:a16="http://schemas.microsoft.com/office/drawing/2014/main" id="{07D5C092-5C3F-6C44-8D70-69FC56AF6693}"/>
              </a:ext>
            </a:extLst>
          </p:cNvPr>
          <p:cNvPicPr>
            <a:picLocks noGrp="1" noChangeAspect="1"/>
          </p:cNvPicPr>
          <p:nvPr>
            <p:ph idx="1"/>
          </p:nvPr>
        </p:nvPicPr>
        <p:blipFill>
          <a:blip r:embed="rId4"/>
          <a:stretch>
            <a:fillRect/>
          </a:stretch>
        </p:blipFill>
        <p:spPr>
          <a:xfrm>
            <a:off x="10630616" y="3676124"/>
            <a:ext cx="1127227" cy="1341937"/>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2FC5594-F351-163A-8E1B-02E73EB88671}"/>
                  </a:ext>
                </a:extLst>
              </p:cNvPr>
              <p:cNvSpPr/>
              <p:nvPr/>
            </p:nvSpPr>
            <p:spPr>
              <a:xfrm>
                <a:off x="1804364" y="3815857"/>
                <a:ext cx="2034540" cy="767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Input: </a:t>
                </a:r>
              </a:p>
              <a:p>
                <a:pPr marL="285750" indent="-285750">
                  <a:buFont typeface="Arial" panose="020B0604020202020204" pitchFamily="34" charset="0"/>
                  <a:buChar char="•"/>
                </a:pPr>
                <a:r>
                  <a:rPr lang="en-US" dirty="0"/>
                  <a:t>Witness </a:t>
                </a:r>
                <a14:m>
                  <m:oMath xmlns:m="http://schemas.openxmlformats.org/officeDocument/2006/math">
                    <m:r>
                      <a:rPr lang="en-US" i="1" dirty="0" smtClean="0">
                        <a:latin typeface="Cambria Math" panose="02040503050406030204" pitchFamily="18" charset="0"/>
                      </a:rPr>
                      <m:t>𝑤</m:t>
                    </m:r>
                    <m:r>
                      <a:rPr lang="en-US" b="0" i="1" baseline="-25000" dirty="0" smtClean="0">
                        <a:latin typeface="Cambria Math" panose="02040503050406030204" pitchFamily="18" charset="0"/>
                      </a:rPr>
                      <m:t>𝑖</m:t>
                    </m:r>
                  </m:oMath>
                </a14:m>
                <a:endParaRPr lang="en-US" baseline="-25000" dirty="0"/>
              </a:p>
            </p:txBody>
          </p:sp>
        </mc:Choice>
        <mc:Fallback xmlns="">
          <p:sp>
            <p:nvSpPr>
              <p:cNvPr id="11" name="Rectangle 10">
                <a:extLst>
                  <a:ext uri="{FF2B5EF4-FFF2-40B4-BE49-F238E27FC236}">
                    <a16:creationId xmlns:a16="http://schemas.microsoft.com/office/drawing/2014/main" id="{A0CD8157-D29B-5DB1-5287-544CFFF75445}"/>
                  </a:ext>
                </a:extLst>
              </p:cNvPr>
              <p:cNvSpPr>
                <a:spLocks noRot="1" noChangeAspect="1" noMove="1" noResize="1" noEditPoints="1" noAdjustHandles="1" noChangeArrowheads="1" noChangeShapeType="1" noTextEdit="1"/>
              </p:cNvSpPr>
              <p:nvPr/>
            </p:nvSpPr>
            <p:spPr>
              <a:xfrm>
                <a:off x="1804364" y="3815857"/>
                <a:ext cx="2034540" cy="767144"/>
              </a:xfrm>
              <a:prstGeom prst="rect">
                <a:avLst/>
              </a:prstGeom>
              <a:blipFill>
                <a:blip r:embed="rId5"/>
                <a:stretch>
                  <a:fillRect l="-1852" b="-48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A425F885-7B23-5A90-FD90-DDE529143832}"/>
              </a:ext>
            </a:extLst>
          </p:cNvPr>
          <p:cNvGrpSpPr/>
          <p:nvPr/>
        </p:nvGrpSpPr>
        <p:grpSpPr>
          <a:xfrm>
            <a:off x="4825327" y="4034372"/>
            <a:ext cx="2870454" cy="861658"/>
            <a:chOff x="4242816" y="3118104"/>
            <a:chExt cx="2870454" cy="861658"/>
          </a:xfrm>
        </p:grpSpPr>
        <p:cxnSp>
          <p:nvCxnSpPr>
            <p:cNvPr id="14" name="Straight Arrow Connector 13">
              <a:extLst>
                <a:ext uri="{FF2B5EF4-FFF2-40B4-BE49-F238E27FC236}">
                  <a16:creationId xmlns:a16="http://schemas.microsoft.com/office/drawing/2014/main" id="{1AD4A9F2-6EC3-2B68-ED52-FAACD230C034}"/>
                </a:ext>
              </a:extLst>
            </p:cNvPr>
            <p:cNvCxnSpPr/>
            <p:nvPr/>
          </p:nvCxnSpPr>
          <p:spPr>
            <a:xfrm>
              <a:off x="4242816" y="311810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29936752-9622-9A26-731D-DC34BA8A2D26}"/>
                </a:ext>
              </a:extLst>
            </p:cNvPr>
            <p:cNvCxnSpPr>
              <a:cxnSpLocks/>
            </p:cNvCxnSpPr>
            <p:nvPr/>
          </p:nvCxnSpPr>
          <p:spPr>
            <a:xfrm flipH="1">
              <a:off x="4242816" y="332536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7E34AA5-F0E3-D6CD-83B6-7A93B28EECE5}"/>
                </a:ext>
              </a:extLst>
            </p:cNvPr>
            <p:cNvCxnSpPr/>
            <p:nvPr/>
          </p:nvCxnSpPr>
          <p:spPr>
            <a:xfrm>
              <a:off x="4242816" y="352348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5D86A79-FB7A-FC6E-E2E5-A0827E6891A0}"/>
                </a:ext>
              </a:extLst>
            </p:cNvPr>
            <p:cNvCxnSpPr/>
            <p:nvPr/>
          </p:nvCxnSpPr>
          <p:spPr>
            <a:xfrm>
              <a:off x="4242816" y="3979762"/>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330BA1C-077C-3193-BCEC-449018D21421}"/>
                </a:ext>
              </a:extLst>
            </p:cNvPr>
            <p:cNvCxnSpPr>
              <a:cxnSpLocks/>
            </p:cNvCxnSpPr>
            <p:nvPr/>
          </p:nvCxnSpPr>
          <p:spPr>
            <a:xfrm flipH="1">
              <a:off x="4242816" y="3742834"/>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26" name="Rounded Rectangle 25">
                <a:extLst>
                  <a:ext uri="{FF2B5EF4-FFF2-40B4-BE49-F238E27FC236}">
                    <a16:creationId xmlns:a16="http://schemas.microsoft.com/office/drawing/2014/main" id="{17D35E56-42FA-A84D-3CA8-D4D4EC06BEB2}"/>
                  </a:ext>
                </a:extLst>
              </p:cNvPr>
              <p:cNvSpPr/>
              <p:nvPr/>
            </p:nvSpPr>
            <p:spPr>
              <a:xfrm>
                <a:off x="338324" y="5651738"/>
                <a:ext cx="6506850" cy="1133510"/>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Completeness</a:t>
                </a:r>
                <a:r>
                  <a:rPr lang="en-US" dirty="0">
                    <a:solidFill>
                      <a:schemeClr val="tx1"/>
                    </a:solidFill>
                  </a:rPr>
                  <a:t> and </a:t>
                </a:r>
                <a:r>
                  <a:rPr lang="en-US" b="1" dirty="0">
                    <a:solidFill>
                      <a:schemeClr val="tx1"/>
                    </a:solidFill>
                  </a:rPr>
                  <a:t>Soundness</a:t>
                </a:r>
                <a:r>
                  <a:rPr lang="en-US" dirty="0">
                    <a:solidFill>
                      <a:schemeClr val="tx1"/>
                    </a:solidFill>
                  </a:rPr>
                  <a:t> with respect to database </a:t>
                </a:r>
                <a14:m>
                  <m:oMath xmlns:m="http://schemas.openxmlformats.org/officeDocument/2006/math">
                    <m:r>
                      <a:rPr lang="en-US" i="1" dirty="0" smtClean="0">
                        <a:solidFill>
                          <a:schemeClr val="tx1"/>
                        </a:solidFill>
                        <a:latin typeface="Cambria Math" panose="02040503050406030204" pitchFamily="18" charset="0"/>
                      </a:rPr>
                      <m:t>𝑥</m:t>
                    </m:r>
                  </m:oMath>
                </a14:m>
                <a:endParaRPr lang="en-US" dirty="0">
                  <a:solidFill>
                    <a:schemeClr val="tx1"/>
                  </a:solidFill>
                </a:endParaRPr>
              </a:p>
              <a:p>
                <a:pPr marL="285750" indent="-285750">
                  <a:buFont typeface="Arial" panose="020B0604020202020204" pitchFamily="34" charset="0"/>
                  <a:buChar char="•"/>
                </a:pPr>
                <a:r>
                  <a:rPr lang="en-US" b="1" dirty="0">
                    <a:solidFill>
                      <a:schemeClr val="tx1"/>
                    </a:solidFill>
                  </a:rPr>
                  <a:t>Zero-Knowledge</a:t>
                </a:r>
                <a:r>
                  <a:rPr lang="en-US" dirty="0">
                    <a:solidFill>
                      <a:schemeClr val="tx1"/>
                    </a:solidFill>
                  </a:rPr>
                  <a:t>: Verifier learns no information about the underlying database and the witness</a:t>
                </a:r>
              </a:p>
            </p:txBody>
          </p:sp>
        </mc:Choice>
        <mc:Fallback>
          <p:sp>
            <p:nvSpPr>
              <p:cNvPr id="26" name="Rounded Rectangle 25">
                <a:extLst>
                  <a:ext uri="{FF2B5EF4-FFF2-40B4-BE49-F238E27FC236}">
                    <a16:creationId xmlns:a16="http://schemas.microsoft.com/office/drawing/2014/main" id="{17D35E56-42FA-A84D-3CA8-D4D4EC06BEB2}"/>
                  </a:ext>
                </a:extLst>
              </p:cNvPr>
              <p:cNvSpPr>
                <a:spLocks noRot="1" noChangeAspect="1" noMove="1" noResize="1" noEditPoints="1" noAdjustHandles="1" noChangeArrowheads="1" noChangeShapeType="1" noTextEdit="1"/>
              </p:cNvSpPr>
              <p:nvPr/>
            </p:nvSpPr>
            <p:spPr>
              <a:xfrm>
                <a:off x="338324" y="5651738"/>
                <a:ext cx="6506850" cy="1133510"/>
              </a:xfrm>
              <a:prstGeom prst="roundRect">
                <a:avLst/>
              </a:prstGeom>
              <a:blipFill>
                <a:blip r:embed="rId6"/>
                <a:stretch>
                  <a:fillRect/>
                </a:stretch>
              </a:blipFill>
              <a:ln>
                <a:solidFill>
                  <a:schemeClr val="tx1"/>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4B52DD9A-394B-A9B7-D57B-F94BAA625237}"/>
              </a:ext>
            </a:extLst>
          </p:cNvPr>
          <p:cNvSpPr txBox="1"/>
          <p:nvPr/>
        </p:nvSpPr>
        <p:spPr>
          <a:xfrm>
            <a:off x="5417219" y="1429448"/>
            <a:ext cx="1427955" cy="369332"/>
          </a:xfrm>
          <a:prstGeom prst="rect">
            <a:avLst/>
          </a:prstGeom>
          <a:noFill/>
        </p:spPr>
        <p:txBody>
          <a:bodyPr wrap="none" rtlCol="0">
            <a:spAutoFit/>
          </a:bodyPr>
          <a:lstStyle/>
          <a:p>
            <a:r>
              <a:rPr lang="en-US" u="sng" dirty="0"/>
              <a:t>Offline Phase</a:t>
            </a:r>
          </a:p>
        </p:txBody>
      </p:sp>
      <p:graphicFrame>
        <p:nvGraphicFramePr>
          <p:cNvPr id="3" name="Table 3">
            <a:extLst>
              <a:ext uri="{FF2B5EF4-FFF2-40B4-BE49-F238E27FC236}">
                <a16:creationId xmlns:a16="http://schemas.microsoft.com/office/drawing/2014/main" id="{9DA79EC3-7D5F-40D9-5DDD-EC6D87DE622D}"/>
              </a:ext>
            </a:extLst>
          </p:cNvPr>
          <p:cNvGraphicFramePr>
            <a:graphicFrameLocks noGrp="1"/>
          </p:cNvGraphicFramePr>
          <p:nvPr/>
        </p:nvGraphicFramePr>
        <p:xfrm>
          <a:off x="338325" y="1806440"/>
          <a:ext cx="4279390" cy="365760"/>
        </p:xfrm>
        <a:graphic>
          <a:graphicData uri="http://schemas.openxmlformats.org/drawingml/2006/table">
            <a:tbl>
              <a:tblPr firstRow="1" bandRow="1">
                <a:tableStyleId>{5940675A-B579-460E-94D1-54222C63F5DA}</a:tableStyleId>
              </a:tblPr>
              <a:tblGrid>
                <a:gridCol w="427939">
                  <a:extLst>
                    <a:ext uri="{9D8B030D-6E8A-4147-A177-3AD203B41FA5}">
                      <a16:colId xmlns:a16="http://schemas.microsoft.com/office/drawing/2014/main" val="4188538176"/>
                    </a:ext>
                  </a:extLst>
                </a:gridCol>
                <a:gridCol w="427939">
                  <a:extLst>
                    <a:ext uri="{9D8B030D-6E8A-4147-A177-3AD203B41FA5}">
                      <a16:colId xmlns:a16="http://schemas.microsoft.com/office/drawing/2014/main" val="2247556986"/>
                    </a:ext>
                  </a:extLst>
                </a:gridCol>
                <a:gridCol w="427939">
                  <a:extLst>
                    <a:ext uri="{9D8B030D-6E8A-4147-A177-3AD203B41FA5}">
                      <a16:colId xmlns:a16="http://schemas.microsoft.com/office/drawing/2014/main" val="163824333"/>
                    </a:ext>
                  </a:extLst>
                </a:gridCol>
                <a:gridCol w="427939">
                  <a:extLst>
                    <a:ext uri="{9D8B030D-6E8A-4147-A177-3AD203B41FA5}">
                      <a16:colId xmlns:a16="http://schemas.microsoft.com/office/drawing/2014/main" val="2026762720"/>
                    </a:ext>
                  </a:extLst>
                </a:gridCol>
                <a:gridCol w="427939">
                  <a:extLst>
                    <a:ext uri="{9D8B030D-6E8A-4147-A177-3AD203B41FA5}">
                      <a16:colId xmlns:a16="http://schemas.microsoft.com/office/drawing/2014/main" val="2018504598"/>
                    </a:ext>
                  </a:extLst>
                </a:gridCol>
                <a:gridCol w="427939">
                  <a:extLst>
                    <a:ext uri="{9D8B030D-6E8A-4147-A177-3AD203B41FA5}">
                      <a16:colId xmlns:a16="http://schemas.microsoft.com/office/drawing/2014/main" val="2437554404"/>
                    </a:ext>
                  </a:extLst>
                </a:gridCol>
                <a:gridCol w="427939">
                  <a:extLst>
                    <a:ext uri="{9D8B030D-6E8A-4147-A177-3AD203B41FA5}">
                      <a16:colId xmlns:a16="http://schemas.microsoft.com/office/drawing/2014/main" val="3054614016"/>
                    </a:ext>
                  </a:extLst>
                </a:gridCol>
                <a:gridCol w="427939">
                  <a:extLst>
                    <a:ext uri="{9D8B030D-6E8A-4147-A177-3AD203B41FA5}">
                      <a16:colId xmlns:a16="http://schemas.microsoft.com/office/drawing/2014/main" val="879078994"/>
                    </a:ext>
                  </a:extLst>
                </a:gridCol>
                <a:gridCol w="427939">
                  <a:extLst>
                    <a:ext uri="{9D8B030D-6E8A-4147-A177-3AD203B41FA5}">
                      <a16:colId xmlns:a16="http://schemas.microsoft.com/office/drawing/2014/main" val="2199538979"/>
                    </a:ext>
                  </a:extLst>
                </a:gridCol>
                <a:gridCol w="427939">
                  <a:extLst>
                    <a:ext uri="{9D8B030D-6E8A-4147-A177-3AD203B41FA5}">
                      <a16:colId xmlns:a16="http://schemas.microsoft.com/office/drawing/2014/main" val="2036361916"/>
                    </a:ext>
                  </a:extLst>
                </a:gridCol>
              </a:tblGrid>
              <a:tr h="214565">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366198390"/>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1BAF76-BFF7-6A17-A2CE-F4F5696ADB40}"/>
                  </a:ext>
                </a:extLst>
              </p:cNvPr>
              <p:cNvSpPr txBox="1"/>
              <p:nvPr/>
            </p:nvSpPr>
            <p:spPr>
              <a:xfrm>
                <a:off x="1913042" y="950054"/>
                <a:ext cx="1241494" cy="369332"/>
              </a:xfrm>
              <a:prstGeom prst="rect">
                <a:avLst/>
              </a:prstGeom>
              <a:noFill/>
            </p:spPr>
            <p:txBody>
              <a:bodyPr wrap="none" rtlCol="0">
                <a:spAutoFit/>
              </a:bodyPr>
              <a:lstStyle/>
              <a:p>
                <a:r>
                  <a:rPr lang="en-US" dirty="0"/>
                  <a:t>Database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4" name="TextBox 3">
                <a:extLst>
                  <a:ext uri="{FF2B5EF4-FFF2-40B4-BE49-F238E27FC236}">
                    <a16:creationId xmlns:a16="http://schemas.microsoft.com/office/drawing/2014/main" id="{21F685FD-FA22-6AE3-3984-873ACFF02622}"/>
                  </a:ext>
                </a:extLst>
              </p:cNvPr>
              <p:cNvSpPr txBox="1">
                <a:spLocks noRot="1" noChangeAspect="1" noMove="1" noResize="1" noEditPoints="1" noAdjustHandles="1" noChangeArrowheads="1" noChangeShapeType="1" noTextEdit="1"/>
              </p:cNvSpPr>
              <p:nvPr/>
            </p:nvSpPr>
            <p:spPr>
              <a:xfrm>
                <a:off x="1913042" y="950054"/>
                <a:ext cx="1241494" cy="369332"/>
              </a:xfrm>
              <a:prstGeom prst="rect">
                <a:avLst/>
              </a:prstGeom>
              <a:blipFill>
                <a:blip r:embed="rId7"/>
                <a:stretch>
                  <a:fillRect l="-4040"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CD7720-A2B4-4993-3833-1898182D37D0}"/>
                  </a:ext>
                </a:extLst>
              </p:cNvPr>
              <p:cNvSpPr txBox="1"/>
              <p:nvPr/>
            </p:nvSpPr>
            <p:spPr>
              <a:xfrm>
                <a:off x="5473282" y="1814018"/>
                <a:ext cx="1363397" cy="338554"/>
              </a:xfrm>
              <a:prstGeom prst="rect">
                <a:avLst/>
              </a:prstGeom>
              <a:solidFill>
                <a:schemeClr val="accent6">
                  <a:lumMod val="20000"/>
                  <a:lumOff val="80000"/>
                </a:schemeClr>
              </a:solidFill>
              <a:ln>
                <a:solidFill>
                  <a:schemeClr val="dk1"/>
                </a:solidFill>
              </a:ln>
            </p:spPr>
            <p:txBody>
              <a:bodyPr wrap="square" rtlCol="0">
                <a:spAutoFit/>
              </a:bodyPr>
              <a:lstStyle/>
              <a:p>
                <a:pPr algn="ctr"/>
                <a:r>
                  <a:rPr lang="en-US" sz="1600" dirty="0"/>
                  <a:t>Commit(</a:t>
                </a:r>
                <a14:m>
                  <m:oMath xmlns:m="http://schemas.openxmlformats.org/officeDocument/2006/math">
                    <m:r>
                      <a:rPr lang="en-US" sz="160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p:txBody>
          </p:sp>
        </mc:Choice>
        <mc:Fallback xmlns="">
          <p:sp>
            <p:nvSpPr>
              <p:cNvPr id="6" name="TextBox 5">
                <a:extLst>
                  <a:ext uri="{FF2B5EF4-FFF2-40B4-BE49-F238E27FC236}">
                    <a16:creationId xmlns:a16="http://schemas.microsoft.com/office/drawing/2014/main" id="{AA70053F-C578-7156-E7D3-5E907E1A06C0}"/>
                  </a:ext>
                </a:extLst>
              </p:cNvPr>
              <p:cNvSpPr txBox="1">
                <a:spLocks noRot="1" noChangeAspect="1" noMove="1" noResize="1" noEditPoints="1" noAdjustHandles="1" noChangeArrowheads="1" noChangeShapeType="1" noTextEdit="1"/>
              </p:cNvSpPr>
              <p:nvPr/>
            </p:nvSpPr>
            <p:spPr>
              <a:xfrm>
                <a:off x="5473282" y="1814018"/>
                <a:ext cx="1363397" cy="338554"/>
              </a:xfrm>
              <a:prstGeom prst="rect">
                <a:avLst/>
              </a:prstGeom>
              <a:blipFill>
                <a:blip r:embed="rId8"/>
                <a:stretch>
                  <a:fillRect t="-3571" b="-21429"/>
                </a:stretch>
              </a:blipFill>
              <a:ln>
                <a:solidFill>
                  <a:schemeClr val="dk1"/>
                </a:solid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54AC20D-68FD-B1A1-1AD5-FDE4A5E4AFA1}"/>
              </a:ext>
            </a:extLst>
          </p:cNvPr>
          <p:cNvCxnSpPr/>
          <p:nvPr/>
        </p:nvCxnSpPr>
        <p:spPr>
          <a:xfrm>
            <a:off x="4825327" y="2183048"/>
            <a:ext cx="28704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6BD34BF-5CEC-9D7A-2027-1AEBF1D94A69}"/>
              </a:ext>
            </a:extLst>
          </p:cNvPr>
          <p:cNvSpPr txBox="1"/>
          <p:nvPr/>
        </p:nvSpPr>
        <p:spPr>
          <a:xfrm>
            <a:off x="5425715" y="2256203"/>
            <a:ext cx="1410964" cy="369332"/>
          </a:xfrm>
          <a:prstGeom prst="rect">
            <a:avLst/>
          </a:prstGeom>
          <a:noFill/>
        </p:spPr>
        <p:txBody>
          <a:bodyPr wrap="none" rtlCol="0">
            <a:spAutoFit/>
          </a:bodyPr>
          <a:lstStyle/>
          <a:p>
            <a:r>
              <a:rPr lang="en-US" u="sng" dirty="0"/>
              <a:t>Online Phase</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58213EF8-83F0-2FA8-9087-06CB594881BC}"/>
                  </a:ext>
                </a:extLst>
              </p:cNvPr>
              <p:cNvSpPr/>
              <p:nvPr/>
            </p:nvSpPr>
            <p:spPr>
              <a:xfrm>
                <a:off x="4983954" y="2625475"/>
                <a:ext cx="2342051" cy="601194"/>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Instance </a:t>
                </a:r>
                <a14:m>
                  <m:oMath xmlns:m="http://schemas.openxmlformats.org/officeDocument/2006/math">
                    <m:r>
                      <a:rPr lang="en-US" i="1" dirty="0" smtClean="0">
                        <a:latin typeface="Cambria Math" panose="02040503050406030204" pitchFamily="18" charset="0"/>
                      </a:rPr>
                      <m:t>𝑖</m:t>
                    </m:r>
                  </m:oMath>
                </a14:m>
                <a:r>
                  <a:rPr lang="en-US" dirty="0"/>
                  <a:t>: RAM NP Relation </a:t>
                </a:r>
                <a14:m>
                  <m:oMath xmlns:m="http://schemas.openxmlformats.org/officeDocument/2006/math">
                    <m:r>
                      <a:rPr lang="en-US" i="1" dirty="0" smtClean="0">
                        <a:latin typeface="Cambria Math" panose="02040503050406030204" pitchFamily="18" charset="0"/>
                      </a:rPr>
                      <m:t>𝑅</m:t>
                    </m:r>
                    <m:r>
                      <a:rPr lang="en-US" b="0" i="1" baseline="-25000" dirty="0" smtClean="0">
                        <a:latin typeface="Cambria Math" panose="02040503050406030204" pitchFamily="18" charset="0"/>
                      </a:rPr>
                      <m:t>𝑖</m:t>
                    </m:r>
                  </m:oMath>
                </a14:m>
                <a:endParaRPr lang="en-US" baseline="-25000" dirty="0"/>
              </a:p>
            </p:txBody>
          </p:sp>
        </mc:Choice>
        <mc:Fallback xmlns="">
          <p:sp>
            <p:nvSpPr>
              <p:cNvPr id="17" name="Rounded Rectangle 16">
                <a:extLst>
                  <a:ext uri="{FF2B5EF4-FFF2-40B4-BE49-F238E27FC236}">
                    <a16:creationId xmlns:a16="http://schemas.microsoft.com/office/drawing/2014/main" id="{04EDD9F2-CFA0-D3B9-944D-E2A8E4D6945E}"/>
                  </a:ext>
                </a:extLst>
              </p:cNvPr>
              <p:cNvSpPr>
                <a:spLocks noRot="1" noChangeAspect="1" noMove="1" noResize="1" noEditPoints="1" noAdjustHandles="1" noChangeArrowheads="1" noChangeShapeType="1" noTextEdit="1"/>
              </p:cNvSpPr>
              <p:nvPr/>
            </p:nvSpPr>
            <p:spPr>
              <a:xfrm>
                <a:off x="4983954" y="2625475"/>
                <a:ext cx="2342051" cy="601194"/>
              </a:xfrm>
              <a:prstGeom prst="roundRect">
                <a:avLst/>
              </a:prstGeom>
              <a:blipFill>
                <a:blip r:embed="rId9"/>
                <a:stretch>
                  <a:fillRect t="-6122" b="-18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61B6EB-D851-C21E-0F6B-59A361BD82F2}"/>
                  </a:ext>
                </a:extLst>
              </p:cNvPr>
              <p:cNvSpPr txBox="1"/>
              <p:nvPr/>
            </p:nvSpPr>
            <p:spPr>
              <a:xfrm>
                <a:off x="4380820" y="3349909"/>
                <a:ext cx="3430357" cy="523220"/>
              </a:xfrm>
              <a:prstGeom prst="rect">
                <a:avLst/>
              </a:prstGeom>
              <a:noFill/>
            </p:spPr>
            <p:txBody>
              <a:bodyPr wrap="square" rtlCol="0">
                <a:spAutoFit/>
              </a:bodyPr>
              <a:lstStyle/>
              <a:p>
                <a:pPr algn="ctr"/>
                <a:r>
                  <a:rPr lang="en-US" sz="1400" dirty="0"/>
                  <a:t>Protocol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Π</m:t>
                    </m:r>
                  </m:oMath>
                </a14:m>
                <a:endParaRPr lang="en-US" sz="1400" dirty="0">
                  <a:ea typeface="Cambria Math" panose="02040503050406030204" pitchFamily="18" charset="0"/>
                </a:endParaRPr>
              </a:p>
              <a:p>
                <a:pPr algn="ctr"/>
                <a:r>
                  <a:rPr lang="en-US" sz="1400" dirty="0"/>
                  <a:t>Prove </a:t>
                </a:r>
                <a14:m>
                  <m:oMath xmlns:m="http://schemas.openxmlformats.org/officeDocument/2006/math">
                    <m:r>
                      <a:rPr lang="en-US" sz="1400" i="1" dirty="0" smtClean="0">
                        <a:solidFill>
                          <a:schemeClr val="tx1"/>
                        </a:solidFill>
                        <a:latin typeface="Cambria Math" panose="02040503050406030204" pitchFamily="18" charset="0"/>
                      </a:rPr>
                      <m:t>𝑅</m:t>
                    </m:r>
                    <m:r>
                      <a:rPr lang="en-US" sz="1400" b="0" i="1" baseline="-25000" dirty="0" smtClean="0">
                        <a:solidFill>
                          <a:schemeClr val="tx1"/>
                        </a:solidFill>
                        <a:latin typeface="Cambria Math" panose="02040503050406030204" pitchFamily="18" charset="0"/>
                      </a:rPr>
                      <m:t>𝑖</m:t>
                    </m:r>
                    <m:d>
                      <m:dPr>
                        <m:ctrlPr>
                          <a:rPr lang="en-US" sz="1400" b="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b="0" i="1" dirty="0" smtClean="0">
                            <a:solidFill>
                              <a:schemeClr val="tx1"/>
                            </a:solidFill>
                            <a:latin typeface="Cambria Math" panose="02040503050406030204" pitchFamily="18" charset="0"/>
                          </a:rPr>
                          <m:t>,</m:t>
                        </m:r>
                        <m:sSub>
                          <m:sSubPr>
                            <m:ctrlPr>
                              <a:rPr lang="en-US" sz="1400" b="0" i="1" dirty="0" smtClean="0">
                                <a:solidFill>
                                  <a:schemeClr val="tx1"/>
                                </a:solidFill>
                                <a:latin typeface="Cambria Math" panose="02040503050406030204" pitchFamily="18" charset="0"/>
                              </a:rPr>
                            </m:ctrlPr>
                          </m:sSubPr>
                          <m:e>
                            <m:r>
                              <a:rPr lang="en-US" sz="1400" b="0" i="1" dirty="0" smtClean="0">
                                <a:solidFill>
                                  <a:schemeClr val="tx1"/>
                                </a:solidFill>
                                <a:latin typeface="Cambria Math" panose="02040503050406030204" pitchFamily="18" charset="0"/>
                              </a:rPr>
                              <m:t>𝑤</m:t>
                            </m:r>
                          </m:e>
                          <m:sub>
                            <m:r>
                              <a:rPr lang="en-US" sz="1400" b="0" i="1" dirty="0" smtClean="0">
                                <a:solidFill>
                                  <a:schemeClr val="tx1"/>
                                </a:solidFill>
                                <a:latin typeface="Cambria Math" panose="02040503050406030204" pitchFamily="18" charset="0"/>
                              </a:rPr>
                              <m:t>𝑖</m:t>
                            </m:r>
                          </m:sub>
                        </m:sSub>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p>
            </p:txBody>
          </p:sp>
        </mc:Choice>
        <mc:Fallback xmlns="">
          <p:sp>
            <p:nvSpPr>
              <p:cNvPr id="22" name="TextBox 21">
                <a:extLst>
                  <a:ext uri="{FF2B5EF4-FFF2-40B4-BE49-F238E27FC236}">
                    <a16:creationId xmlns:a16="http://schemas.microsoft.com/office/drawing/2014/main" id="{A3DC2BAA-0C71-61B9-D621-D38583EA0138}"/>
                  </a:ext>
                </a:extLst>
              </p:cNvPr>
              <p:cNvSpPr txBox="1">
                <a:spLocks noRot="1" noChangeAspect="1" noMove="1" noResize="1" noEditPoints="1" noAdjustHandles="1" noChangeArrowheads="1" noChangeShapeType="1" noTextEdit="1"/>
              </p:cNvSpPr>
              <p:nvPr/>
            </p:nvSpPr>
            <p:spPr>
              <a:xfrm>
                <a:off x="4380820" y="3349909"/>
                <a:ext cx="3430357" cy="523220"/>
              </a:xfrm>
              <a:prstGeom prst="rect">
                <a:avLst/>
              </a:prstGeom>
              <a:blipFill>
                <a:blip r:embed="rId10"/>
                <a:stretch>
                  <a:fillRect t="-2439" b="-14634"/>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478499B2-2317-CAAC-D538-9A3E7DCA3CCF}"/>
              </a:ext>
            </a:extLst>
          </p:cNvPr>
          <p:cNvSpPr/>
          <p:nvPr/>
        </p:nvSpPr>
        <p:spPr>
          <a:xfrm>
            <a:off x="761104" y="1817537"/>
            <a:ext cx="439261" cy="3522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29" name="Rectangle 28">
            <a:extLst>
              <a:ext uri="{FF2B5EF4-FFF2-40B4-BE49-F238E27FC236}">
                <a16:creationId xmlns:a16="http://schemas.microsoft.com/office/drawing/2014/main" id="{2EE1A66A-D7F6-A78F-920D-A8187F15F9E4}"/>
              </a:ext>
            </a:extLst>
          </p:cNvPr>
          <p:cNvSpPr/>
          <p:nvPr/>
        </p:nvSpPr>
        <p:spPr>
          <a:xfrm>
            <a:off x="2055932" y="1814018"/>
            <a:ext cx="439261" cy="3522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30" name="Rectangle 29">
            <a:extLst>
              <a:ext uri="{FF2B5EF4-FFF2-40B4-BE49-F238E27FC236}">
                <a16:creationId xmlns:a16="http://schemas.microsoft.com/office/drawing/2014/main" id="{EE85B90A-0FC0-C899-E46F-455EF01E9D6A}"/>
              </a:ext>
            </a:extLst>
          </p:cNvPr>
          <p:cNvSpPr/>
          <p:nvPr/>
        </p:nvSpPr>
        <p:spPr>
          <a:xfrm>
            <a:off x="2900292" y="1814018"/>
            <a:ext cx="439261" cy="35225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cxnSp>
        <p:nvCxnSpPr>
          <p:cNvPr id="32" name="Straight Arrow Connector 31">
            <a:extLst>
              <a:ext uri="{FF2B5EF4-FFF2-40B4-BE49-F238E27FC236}">
                <a16:creationId xmlns:a16="http://schemas.microsoft.com/office/drawing/2014/main" id="{4E26C9F6-689E-FACE-DD67-6F5BFC91A012}"/>
              </a:ext>
            </a:extLst>
          </p:cNvPr>
          <p:cNvCxnSpPr>
            <a:cxnSpLocks/>
          </p:cNvCxnSpPr>
          <p:nvPr/>
        </p:nvCxnSpPr>
        <p:spPr>
          <a:xfrm flipH="1" flipV="1">
            <a:off x="986051" y="2162084"/>
            <a:ext cx="4742" cy="34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1D13ADC9-8468-EBDF-A7CB-B31A149735BD}"/>
              </a:ext>
            </a:extLst>
          </p:cNvPr>
          <p:cNvCxnSpPr>
            <a:cxnSpLocks/>
          </p:cNvCxnSpPr>
          <p:nvPr/>
        </p:nvCxnSpPr>
        <p:spPr>
          <a:xfrm flipV="1">
            <a:off x="2277836" y="2162084"/>
            <a:ext cx="0" cy="720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10F90C93-26FC-0C43-7EA9-DD7F60A40461}"/>
              </a:ext>
            </a:extLst>
          </p:cNvPr>
          <p:cNvCxnSpPr>
            <a:cxnSpLocks/>
          </p:cNvCxnSpPr>
          <p:nvPr/>
        </p:nvCxnSpPr>
        <p:spPr>
          <a:xfrm flipH="1" flipV="1">
            <a:off x="3114230" y="2162084"/>
            <a:ext cx="4742" cy="346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93D80AC-0CEE-2741-965F-F5B0C3453670}"/>
                  </a:ext>
                </a:extLst>
              </p:cNvPr>
              <p:cNvSpPr txBox="1"/>
              <p:nvPr/>
            </p:nvSpPr>
            <p:spPr>
              <a:xfrm>
                <a:off x="1518772" y="2882152"/>
                <a:ext cx="1704042" cy="369332"/>
              </a:xfrm>
              <a:prstGeom prst="rect">
                <a:avLst/>
              </a:prstGeom>
              <a:solidFill>
                <a:schemeClr val="accent1">
                  <a:lumMod val="75000"/>
                </a:schemeClr>
              </a:solidFill>
            </p:spPr>
            <p:txBody>
              <a:bodyPr wrap="square">
                <a:spAutoFit/>
              </a:bodyPr>
              <a:lstStyle/>
              <a:p>
                <a:r>
                  <a:rPr lang="en-US" dirty="0">
                    <a:solidFill>
                      <a:schemeClr val="bg1"/>
                    </a:solidFill>
                  </a:rPr>
                  <a:t>Accessed by </a:t>
                </a:r>
                <a14:m>
                  <m:oMath xmlns:m="http://schemas.openxmlformats.org/officeDocument/2006/math">
                    <m:r>
                      <a:rPr lang="en-US" i="1" dirty="0" smtClean="0">
                        <a:solidFill>
                          <a:schemeClr val="bg1"/>
                        </a:solidFill>
                        <a:latin typeface="Cambria Math" panose="02040503050406030204" pitchFamily="18" charset="0"/>
                      </a:rPr>
                      <m:t>𝑅</m:t>
                    </m:r>
                    <m:r>
                      <a:rPr lang="en-US" b="0" i="1" baseline="-25000" dirty="0" smtClean="0">
                        <a:solidFill>
                          <a:schemeClr val="bg1"/>
                        </a:solidFill>
                        <a:latin typeface="Cambria Math" panose="02040503050406030204" pitchFamily="18" charset="0"/>
                      </a:rPr>
                      <m:t>𝑖</m:t>
                    </m:r>
                  </m:oMath>
                </a14:m>
                <a:endParaRPr lang="en-US" dirty="0">
                  <a:solidFill>
                    <a:schemeClr val="bg1"/>
                  </a:solidFill>
                </a:endParaRPr>
              </a:p>
            </p:txBody>
          </p:sp>
        </mc:Choice>
        <mc:Fallback xmlns="">
          <p:sp>
            <p:nvSpPr>
              <p:cNvPr id="40" name="TextBox 39">
                <a:extLst>
                  <a:ext uri="{FF2B5EF4-FFF2-40B4-BE49-F238E27FC236}">
                    <a16:creationId xmlns:a16="http://schemas.microsoft.com/office/drawing/2014/main" id="{B6DFF2CC-96C1-A8BD-8C4C-1102A4E24682}"/>
                  </a:ext>
                </a:extLst>
              </p:cNvPr>
              <p:cNvSpPr txBox="1">
                <a:spLocks noRot="1" noChangeAspect="1" noMove="1" noResize="1" noEditPoints="1" noAdjustHandles="1" noChangeArrowheads="1" noChangeShapeType="1" noTextEdit="1"/>
              </p:cNvSpPr>
              <p:nvPr/>
            </p:nvSpPr>
            <p:spPr>
              <a:xfrm>
                <a:off x="1518772" y="2882152"/>
                <a:ext cx="1704042" cy="369332"/>
              </a:xfrm>
              <a:prstGeom prst="rect">
                <a:avLst/>
              </a:prstGeom>
              <a:blipFill>
                <a:blip r:embed="rId11"/>
                <a:stretch>
                  <a:fillRect l="-2963" t="-1034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C07D9998-44E3-65F3-F23D-55EC284BF3A0}"/>
                  </a:ext>
                </a:extLst>
              </p:cNvPr>
              <p:cNvSpPr/>
              <p:nvPr/>
            </p:nvSpPr>
            <p:spPr>
              <a:xfrm>
                <a:off x="8692301" y="1153252"/>
                <a:ext cx="2342051" cy="601194"/>
              </a:xfrm>
              <a:prstGeom prst="roundRect">
                <a:avLst/>
              </a:prstGeom>
              <a:solidFill>
                <a:schemeClr val="accent4">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Execution time of </a:t>
                </a:r>
                <a14:m>
                  <m:oMath xmlns:m="http://schemas.openxmlformats.org/officeDocument/2006/math">
                    <m:r>
                      <a:rPr lang="en-US" i="1" dirty="0" smtClean="0">
                        <a:solidFill>
                          <a:schemeClr val="tx1"/>
                        </a:solidFill>
                        <a:latin typeface="Cambria Math" panose="02040503050406030204" pitchFamily="18" charset="0"/>
                      </a:rPr>
                      <m:t>𝑅</m:t>
                    </m:r>
                    <m:r>
                      <a:rPr lang="en-US" b="0" i="1" baseline="-25000" dirty="0" smtClean="0">
                        <a:solidFill>
                          <a:schemeClr val="tx1"/>
                        </a:solidFill>
                        <a:latin typeface="Cambria Math" panose="02040503050406030204" pitchFamily="18" charset="0"/>
                      </a:rPr>
                      <m:t>𝑖</m:t>
                    </m:r>
                  </m:oMath>
                </a14:m>
                <a:r>
                  <a:rPr lang="en-US" baseline="-25000" dirty="0">
                    <a:solidFill>
                      <a:schemeClr val="tx1"/>
                    </a:solidFill>
                  </a:rPr>
                  <a:t> </a:t>
                </a:r>
                <a:r>
                  <a:rPr lang="en-US" dirty="0">
                    <a:solidFill>
                      <a:schemeClr val="tx1"/>
                    </a:solidFill>
                  </a:rPr>
                  <a:t>is </a:t>
                </a:r>
                <a14:m>
                  <m:oMath xmlns:m="http://schemas.openxmlformats.org/officeDocument/2006/math">
                    <m:r>
                      <a:rPr lang="en-US" i="1" dirty="0" smtClean="0">
                        <a:solidFill>
                          <a:schemeClr val="tx1"/>
                        </a:solidFill>
                        <a:latin typeface="Cambria Math" panose="02040503050406030204" pitchFamily="18" charset="0"/>
                      </a:rPr>
                      <m:t>𝑇</m:t>
                    </m:r>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𝑛</m:t>
                    </m:r>
                  </m:oMath>
                </a14:m>
                <a:endParaRPr lang="en-US" baseline="-25000" dirty="0">
                  <a:solidFill>
                    <a:schemeClr val="tx1"/>
                  </a:solidFill>
                </a:endParaRPr>
              </a:p>
            </p:txBody>
          </p:sp>
        </mc:Choice>
        <mc:Fallback xmlns="">
          <p:sp>
            <p:nvSpPr>
              <p:cNvPr id="41" name="Rounded Rectangle 40">
                <a:extLst>
                  <a:ext uri="{FF2B5EF4-FFF2-40B4-BE49-F238E27FC236}">
                    <a16:creationId xmlns:a16="http://schemas.microsoft.com/office/drawing/2014/main" id="{3A12EE73-161A-015D-EBD8-27CB8932EF9C}"/>
                  </a:ext>
                </a:extLst>
              </p:cNvPr>
              <p:cNvSpPr>
                <a:spLocks noRot="1" noChangeAspect="1" noMove="1" noResize="1" noEditPoints="1" noAdjustHandles="1" noChangeArrowheads="1" noChangeShapeType="1" noTextEdit="1"/>
              </p:cNvSpPr>
              <p:nvPr/>
            </p:nvSpPr>
            <p:spPr>
              <a:xfrm>
                <a:off x="8692301" y="1153252"/>
                <a:ext cx="2342051" cy="601194"/>
              </a:xfrm>
              <a:prstGeom prst="roundRect">
                <a:avLst/>
              </a:prstGeom>
              <a:blipFill>
                <a:blip r:embed="rId12"/>
                <a:stretch>
                  <a:fillRect t="-6000" b="-14000"/>
                </a:stretch>
              </a:blipFill>
            </p:spPr>
            <p:txBody>
              <a:bodyPr/>
              <a:lstStyle/>
              <a:p>
                <a:r>
                  <a:rPr lang="en-US">
                    <a:noFill/>
                  </a:rPr>
                  <a:t> </a:t>
                </a:r>
              </a:p>
            </p:txBody>
          </p:sp>
        </mc:Fallback>
      </mc:AlternateContent>
      <p:sp>
        <p:nvSpPr>
          <p:cNvPr id="42" name="Right Brace 41">
            <a:extLst>
              <a:ext uri="{FF2B5EF4-FFF2-40B4-BE49-F238E27FC236}">
                <a16:creationId xmlns:a16="http://schemas.microsoft.com/office/drawing/2014/main" id="{AA28FDA1-BA4D-4749-1852-12373D6D4E07}"/>
              </a:ext>
            </a:extLst>
          </p:cNvPr>
          <p:cNvSpPr/>
          <p:nvPr/>
        </p:nvSpPr>
        <p:spPr>
          <a:xfrm rot="16200000">
            <a:off x="2394222" y="-479090"/>
            <a:ext cx="167595" cy="42793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A6C8309-339B-225A-4A3B-28956DD496FE}"/>
                  </a:ext>
                </a:extLst>
              </p:cNvPr>
              <p:cNvSpPr txBox="1"/>
              <p:nvPr/>
            </p:nvSpPr>
            <p:spPr>
              <a:xfrm>
                <a:off x="2110578" y="1239724"/>
                <a:ext cx="734881" cy="369332"/>
              </a:xfrm>
              <a:prstGeom prst="rect">
                <a:avLst/>
              </a:prstGeom>
              <a:noFill/>
            </p:spPr>
            <p:txBody>
              <a:bodyPr wrap="none" rtlCol="0">
                <a:spAutoFit/>
              </a:bodyPr>
              <a:lstStyle/>
              <a:p>
                <a:r>
                  <a:rPr lang="en-US" dirty="0"/>
                  <a:t>Size </a:t>
                </a:r>
                <a14:m>
                  <m:oMath xmlns:m="http://schemas.openxmlformats.org/officeDocument/2006/math">
                    <m:r>
                      <a:rPr lang="en-US" i="1" dirty="0" smtClean="0">
                        <a:latin typeface="Cambria Math" panose="02040503050406030204" pitchFamily="18" charset="0"/>
                      </a:rPr>
                      <m:t>𝑛</m:t>
                    </m:r>
                  </m:oMath>
                </a14:m>
                <a:endParaRPr lang="en-US" dirty="0"/>
              </a:p>
            </p:txBody>
          </p:sp>
        </mc:Choice>
        <mc:Fallback xmlns="">
          <p:sp>
            <p:nvSpPr>
              <p:cNvPr id="43" name="TextBox 42">
                <a:extLst>
                  <a:ext uri="{FF2B5EF4-FFF2-40B4-BE49-F238E27FC236}">
                    <a16:creationId xmlns:a16="http://schemas.microsoft.com/office/drawing/2014/main" id="{56EC931C-7F98-6CDD-845C-EE863B9E2D32}"/>
                  </a:ext>
                </a:extLst>
              </p:cNvPr>
              <p:cNvSpPr txBox="1">
                <a:spLocks noRot="1" noChangeAspect="1" noMove="1" noResize="1" noEditPoints="1" noAdjustHandles="1" noChangeArrowheads="1" noChangeShapeType="1" noTextEdit="1"/>
              </p:cNvSpPr>
              <p:nvPr/>
            </p:nvSpPr>
            <p:spPr>
              <a:xfrm>
                <a:off x="2110578" y="1239724"/>
                <a:ext cx="734881" cy="369332"/>
              </a:xfrm>
              <a:prstGeom prst="rect">
                <a:avLst/>
              </a:prstGeom>
              <a:blipFill>
                <a:blip r:embed="rId13"/>
                <a:stretch>
                  <a:fillRect l="-6780" t="-6667" b="-26667"/>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02D47DA5-3B05-C7CD-EFE2-1C9B39480A69}"/>
              </a:ext>
            </a:extLst>
          </p:cNvPr>
          <p:cNvCxnSpPr/>
          <p:nvPr/>
        </p:nvCxnSpPr>
        <p:spPr>
          <a:xfrm>
            <a:off x="986051" y="2508980"/>
            <a:ext cx="2128179"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0095EC0-FD7F-32D6-2C97-DC3117D477DE}"/>
              </a:ext>
            </a:extLst>
          </p:cNvPr>
          <p:cNvSpPr txBox="1"/>
          <p:nvPr/>
        </p:nvSpPr>
        <p:spPr>
          <a:xfrm>
            <a:off x="312613" y="5049268"/>
            <a:ext cx="838458" cy="369332"/>
          </a:xfrm>
          <a:prstGeom prst="rect">
            <a:avLst/>
          </a:prstGeom>
          <a:noFill/>
        </p:spPr>
        <p:txBody>
          <a:bodyPr wrap="square" rtlCol="0">
            <a:spAutoFit/>
          </a:bodyPr>
          <a:lstStyle/>
          <a:p>
            <a:r>
              <a:rPr lang="en-US" dirty="0"/>
              <a:t>Prover</a:t>
            </a:r>
          </a:p>
        </p:txBody>
      </p:sp>
      <p:sp>
        <p:nvSpPr>
          <p:cNvPr id="19" name="TextBox 18">
            <a:extLst>
              <a:ext uri="{FF2B5EF4-FFF2-40B4-BE49-F238E27FC236}">
                <a16:creationId xmlns:a16="http://schemas.microsoft.com/office/drawing/2014/main" id="{2458344C-4D45-46E4-AA74-8B653ECC1866}"/>
              </a:ext>
            </a:extLst>
          </p:cNvPr>
          <p:cNvSpPr txBox="1"/>
          <p:nvPr/>
        </p:nvSpPr>
        <p:spPr>
          <a:xfrm>
            <a:off x="10872663" y="5049268"/>
            <a:ext cx="1426794" cy="369332"/>
          </a:xfrm>
          <a:prstGeom prst="rect">
            <a:avLst/>
          </a:prstGeom>
          <a:noFill/>
        </p:spPr>
        <p:txBody>
          <a:bodyPr wrap="square" rtlCol="0">
            <a:spAutoFit/>
          </a:bodyPr>
          <a:lstStyle/>
          <a:p>
            <a:r>
              <a:rPr lang="en-US" dirty="0"/>
              <a:t>Verifier</a:t>
            </a:r>
          </a:p>
        </p:txBody>
      </p:sp>
      <p:sp>
        <p:nvSpPr>
          <p:cNvPr id="8" name="Curved Right Arrow 7">
            <a:extLst>
              <a:ext uri="{FF2B5EF4-FFF2-40B4-BE49-F238E27FC236}">
                <a16:creationId xmlns:a16="http://schemas.microsoft.com/office/drawing/2014/main" id="{4EC9CD94-8269-A9EE-F2FD-A5BAD17E6739}"/>
              </a:ext>
            </a:extLst>
          </p:cNvPr>
          <p:cNvSpPr/>
          <p:nvPr/>
        </p:nvSpPr>
        <p:spPr>
          <a:xfrm>
            <a:off x="3588794" y="2744807"/>
            <a:ext cx="1191521" cy="282679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a:extLst>
              <a:ext uri="{FF2B5EF4-FFF2-40B4-BE49-F238E27FC236}">
                <a16:creationId xmlns:a16="http://schemas.microsoft.com/office/drawing/2014/main" id="{3FCD4C25-B251-27D8-EA81-4738CBFE6EA5}"/>
              </a:ext>
            </a:extLst>
          </p:cNvPr>
          <p:cNvSpPr/>
          <p:nvPr/>
        </p:nvSpPr>
        <p:spPr>
          <a:xfrm flipH="1" flipV="1">
            <a:off x="7811177" y="2660266"/>
            <a:ext cx="1101296" cy="286964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72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053E-20AA-360E-5699-23813F5A074D}"/>
              </a:ext>
            </a:extLst>
          </p:cNvPr>
          <p:cNvSpPr>
            <a:spLocks noGrp="1"/>
          </p:cNvSpPr>
          <p:nvPr>
            <p:ph type="title"/>
          </p:nvPr>
        </p:nvSpPr>
        <p:spPr>
          <a:xfrm>
            <a:off x="838200" y="0"/>
            <a:ext cx="10515600" cy="1325563"/>
          </a:xfrm>
        </p:spPr>
        <p:txBody>
          <a:bodyPr/>
          <a:lstStyle/>
          <a:p>
            <a:pPr algn="ctr"/>
            <a:r>
              <a:rPr lang="en-US" dirty="0"/>
              <a:t>Our Goals: ZK-RAM</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8604F3F-710A-EA7E-EF4F-14A8E9E77D74}"/>
                  </a:ext>
                </a:extLst>
              </p:cNvPr>
              <p:cNvSpPr txBox="1">
                <a:spLocks/>
              </p:cNvSpPr>
              <p:nvPr/>
            </p:nvSpPr>
            <p:spPr>
              <a:xfrm>
                <a:off x="364836" y="1135827"/>
                <a:ext cx="10896600" cy="11455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a:t>Communication cost is </a:t>
                </a:r>
                <a14:m>
                  <m:oMath xmlns:m="http://schemas.openxmlformats.org/officeDocument/2006/math">
                    <m:r>
                      <a:rPr lang="en-US" sz="2000" i="1" dirty="0" smtClean="0">
                        <a:solidFill>
                          <a:srgbClr val="7030A0"/>
                        </a:solidFill>
                        <a:latin typeface="Cambria Math" panose="02040503050406030204" pitchFamily="18" charset="0"/>
                      </a:rPr>
                      <m:t>𝑝𝑜𝑙𝑦𝑙𝑜𝑔</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𝑛</m:t>
                        </m:r>
                      </m:e>
                    </m:d>
                  </m:oMath>
                </a14:m>
                <a:endParaRPr lang="en-US" sz="2000" dirty="0"/>
              </a:p>
              <a:p>
                <a:pPr marL="514350" indent="-514350">
                  <a:buFont typeface="+mj-lt"/>
                  <a:buAutoNum type="arabicPeriod"/>
                </a:pPr>
                <a:r>
                  <a:rPr lang="en-US" sz="2000" dirty="0"/>
                  <a:t>Online prover time is </a:t>
                </a:r>
                <a:r>
                  <a:rPr lang="en-US" sz="2000" dirty="0">
                    <a:solidFill>
                      <a:srgbClr val="7030A0"/>
                    </a:solidFill>
                  </a:rPr>
                  <a:t>sublinear</a:t>
                </a:r>
                <a:r>
                  <a:rPr lang="en-US" sz="2000" dirty="0"/>
                  <a:t> in </a:t>
                </a:r>
                <a14:m>
                  <m:oMath xmlns:m="http://schemas.openxmlformats.org/officeDocument/2006/math">
                    <m:r>
                      <a:rPr lang="en-US" sz="2000" i="1" dirty="0">
                        <a:latin typeface="Cambria Math" panose="02040503050406030204" pitchFamily="18" charset="0"/>
                      </a:rPr>
                      <m:t>𝑛</m:t>
                    </m:r>
                  </m:oMath>
                </a14:m>
                <a:r>
                  <a:rPr lang="en-US" sz="2000" dirty="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dirty="0" smtClean="0">
                        <a:latin typeface="Cambria Math" panose="02040503050406030204" pitchFamily="18" charset="0"/>
                        <a:ea typeface="Cambria Math" panose="02040503050406030204" pitchFamily="18" charset="0"/>
                      </a:rPr>
                      <m:t> </m:t>
                    </m:r>
                    <m:r>
                      <a:rPr lang="en-US" sz="2000" i="1" dirty="0" smtClean="0">
                        <a:latin typeface="Cambria Math" panose="02040503050406030204" pitchFamily="18" charset="0"/>
                      </a:rPr>
                      <m:t>𝑇</m:t>
                    </m:r>
                  </m:oMath>
                </a14:m>
                <a:r>
                  <a:rPr lang="en-US" sz="2000" dirty="0"/>
                  <a:t>).</a:t>
                </a:r>
              </a:p>
              <a:p>
                <a:pPr marL="514350" indent="-514350">
                  <a:buFont typeface="+mj-lt"/>
                  <a:buAutoNum type="arabicPeriod"/>
                </a:pPr>
                <a:r>
                  <a:rPr lang="en-US" sz="2000" dirty="0">
                    <a:solidFill>
                      <a:srgbClr val="7030A0"/>
                    </a:solidFill>
                  </a:rPr>
                  <a:t>Black-box</a:t>
                </a:r>
                <a:r>
                  <a:rPr lang="en-US" sz="2000" dirty="0"/>
                  <a:t> use of Collision-Resistant Hashing (CRH), or </a:t>
                </a:r>
                <a:r>
                  <a:rPr lang="en-US" sz="2000" dirty="0">
                    <a:solidFill>
                      <a:srgbClr val="7030A0"/>
                    </a:solidFill>
                  </a:rPr>
                  <a:t>unconditional</a:t>
                </a:r>
                <a:r>
                  <a:rPr lang="en-US" sz="2000" dirty="0">
                    <a:solidFill>
                      <a:srgbClr val="0070C0"/>
                    </a:solidFill>
                  </a:rPr>
                  <a:t> </a:t>
                </a:r>
                <a:r>
                  <a:rPr lang="en-US" sz="2000" dirty="0"/>
                  <a:t>in ROM</a:t>
                </a:r>
              </a:p>
            </p:txBody>
          </p:sp>
        </mc:Choice>
        <mc:Fallback xmlns="">
          <p:sp>
            <p:nvSpPr>
              <p:cNvPr id="4" name="Content Placeholder 2">
                <a:extLst>
                  <a:ext uri="{FF2B5EF4-FFF2-40B4-BE49-F238E27FC236}">
                    <a16:creationId xmlns:a16="http://schemas.microsoft.com/office/drawing/2014/main" id="{F8604F3F-710A-EA7E-EF4F-14A8E9E77D74}"/>
                  </a:ext>
                </a:extLst>
              </p:cNvPr>
              <p:cNvSpPr txBox="1">
                <a:spLocks noRot="1" noChangeAspect="1" noMove="1" noResize="1" noEditPoints="1" noAdjustHandles="1" noChangeArrowheads="1" noChangeShapeType="1" noTextEdit="1"/>
              </p:cNvSpPr>
              <p:nvPr/>
            </p:nvSpPr>
            <p:spPr>
              <a:xfrm>
                <a:off x="364836" y="1135827"/>
                <a:ext cx="10896600" cy="1145555"/>
              </a:xfrm>
              <a:prstGeom prst="rect">
                <a:avLst/>
              </a:prstGeom>
              <a:blipFill>
                <a:blip r:embed="rId3"/>
                <a:stretch>
                  <a:fillRect l="-582" t="-8791" b="-54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92F43AE-8703-FD95-D2FE-467BCAAE56F4}"/>
              </a:ext>
            </a:extLst>
          </p:cNvPr>
          <p:cNvSpPr txBox="1"/>
          <p:nvPr/>
        </p:nvSpPr>
        <p:spPr>
          <a:xfrm>
            <a:off x="-58963" y="3475404"/>
            <a:ext cx="11744198" cy="1938992"/>
          </a:xfrm>
          <a:prstGeom prst="rect">
            <a:avLst/>
          </a:prstGeom>
          <a:noFill/>
        </p:spPr>
        <p:txBody>
          <a:bodyPr wrap="square" rtlCol="0">
            <a:spAutoFit/>
          </a:bodyPr>
          <a:lstStyle/>
          <a:p>
            <a:pPr lvl="1"/>
            <a:r>
              <a:rPr lang="en-US" sz="2000" dirty="0"/>
              <a:t>Prior works satisfy at most two out of the three goals:</a:t>
            </a:r>
          </a:p>
          <a:p>
            <a:pPr marL="1371600" lvl="2" indent="-457200">
              <a:buFont typeface="Courier New" panose="02070309020205020404" pitchFamily="49" charset="0"/>
              <a:buChar char="o"/>
            </a:pPr>
            <a:r>
              <a:rPr lang="en-US" sz="2000" dirty="0">
                <a:solidFill>
                  <a:srgbClr val="0070C0"/>
                </a:solidFill>
              </a:rPr>
              <a:t>2+3</a:t>
            </a:r>
            <a:r>
              <a:rPr lang="en-US" sz="2000" dirty="0"/>
              <a:t> (w</a:t>
            </a:r>
            <a:r>
              <a:rPr lang="en-US" sz="2000" dirty="0">
                <a:solidFill>
                  <a:schemeClr val="tx1"/>
                </a:solidFill>
              </a:rPr>
              <a:t>ith ~T communication)</a:t>
            </a:r>
            <a:r>
              <a:rPr lang="en-US" sz="2000" dirty="0"/>
              <a:t> e.g. [MRS17, FKL+21, GHK24, YHH+24]</a:t>
            </a:r>
            <a:endParaRPr lang="en-US" sz="2000" dirty="0">
              <a:solidFill>
                <a:schemeClr val="bg2">
                  <a:lumMod val="50000"/>
                </a:schemeClr>
              </a:solidFill>
            </a:endParaRPr>
          </a:p>
          <a:p>
            <a:pPr marL="1371600" lvl="2" indent="-457200">
              <a:buFont typeface="Courier New" panose="02070309020205020404" pitchFamily="49" charset="0"/>
              <a:buChar char="o"/>
            </a:pPr>
            <a:r>
              <a:rPr lang="en-US" sz="2000" dirty="0">
                <a:solidFill>
                  <a:srgbClr val="0070C0"/>
                </a:solidFill>
              </a:rPr>
              <a:t>1+3</a:t>
            </a:r>
            <a:r>
              <a:rPr lang="en-US" sz="2000" dirty="0"/>
              <a:t> (quasilinear online time) e.g. [Kil92, Mic94] </a:t>
            </a:r>
          </a:p>
          <a:p>
            <a:pPr marL="1257300" lvl="2" indent="-342900">
              <a:buFont typeface="Courier New" panose="02070309020205020404" pitchFamily="49" charset="0"/>
              <a:buChar char="o"/>
            </a:pPr>
            <a:r>
              <a:rPr lang="en-US" sz="2000" dirty="0">
                <a:solidFill>
                  <a:srgbClr val="0070C0"/>
                </a:solidFill>
              </a:rPr>
              <a:t>1+2</a:t>
            </a:r>
            <a:r>
              <a:rPr lang="en-US" sz="2000" dirty="0"/>
              <a:t> (</a:t>
            </a:r>
            <a:r>
              <a:rPr lang="en-US" sz="2000" dirty="0">
                <a:solidFill>
                  <a:schemeClr val="tx1"/>
                </a:solidFill>
              </a:rPr>
              <a:t>non-black-box use of cryptography): e.g. [ORS04,KST22, KS24] </a:t>
            </a:r>
          </a:p>
          <a:p>
            <a:pPr marL="1257300" lvl="2" indent="-342900">
              <a:buFont typeface="Courier New" panose="02070309020205020404" pitchFamily="49" charset="0"/>
              <a:buChar char="o"/>
            </a:pPr>
            <a:r>
              <a:rPr lang="en-US" sz="2000" dirty="0">
                <a:solidFill>
                  <a:srgbClr val="0070C0"/>
                </a:solidFill>
              </a:rPr>
              <a:t>1+2 </a:t>
            </a:r>
            <a:r>
              <a:rPr lang="en-US" sz="2000" dirty="0"/>
              <a:t>(using bilinear maps and structured setup): e.g. [ZBK+22,EFG22]</a:t>
            </a:r>
          </a:p>
          <a:p>
            <a:pPr marL="1200150" lvl="2"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3008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B16E5-2C0F-8A1F-770A-934922DA6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CD334-AF64-C92B-6A42-3C543FE9A5A3}"/>
              </a:ext>
            </a:extLst>
          </p:cNvPr>
          <p:cNvSpPr>
            <a:spLocks noGrp="1"/>
          </p:cNvSpPr>
          <p:nvPr>
            <p:ph type="title"/>
          </p:nvPr>
        </p:nvSpPr>
        <p:spPr/>
        <p:txBody>
          <a:bodyPr/>
          <a:lstStyle/>
          <a:p>
            <a:pPr algn="ctr"/>
            <a:r>
              <a:rPr lang="en-US" dirty="0"/>
              <a:t>Our Results: ZK-RAM</a:t>
            </a:r>
          </a:p>
        </p:txBody>
      </p:sp>
      <p:sp>
        <p:nvSpPr>
          <p:cNvPr id="4" name="Content Placeholder 2">
            <a:extLst>
              <a:ext uri="{FF2B5EF4-FFF2-40B4-BE49-F238E27FC236}">
                <a16:creationId xmlns:a16="http://schemas.microsoft.com/office/drawing/2014/main" id="{45F75700-63FD-8D9D-CE90-42642D269570}"/>
              </a:ext>
            </a:extLst>
          </p:cNvPr>
          <p:cNvSpPr txBox="1">
            <a:spLocks/>
          </p:cNvSpPr>
          <p:nvPr/>
        </p:nvSpPr>
        <p:spPr>
          <a:xfrm>
            <a:off x="457200" y="1606882"/>
            <a:ext cx="10896600" cy="151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EA26FD-B5E0-CDED-08AF-7ED619DA41B2}"/>
                  </a:ext>
                </a:extLst>
              </p:cNvPr>
              <p:cNvSpPr>
                <a:spLocks noGrp="1"/>
              </p:cNvSpPr>
              <p:nvPr>
                <p:ph idx="1"/>
              </p:nvPr>
            </p:nvSpPr>
            <p:spPr>
              <a:xfrm>
                <a:off x="838200" y="1825625"/>
                <a:ext cx="10515600" cy="4351338"/>
              </a:xfrm>
            </p:spPr>
            <p:txBody>
              <a:bodyPr>
                <a:normAutofit/>
              </a:bodyPr>
              <a:lstStyle/>
              <a:p>
                <a:pPr marL="0" indent="0">
                  <a:buNone/>
                </a:pPr>
                <a:r>
                  <a:rPr lang="en-US" sz="2400" dirty="0"/>
                  <a:t>First ZK-RAM that simultaneously satisfies </a:t>
                </a:r>
                <a:r>
                  <a:rPr lang="en-US" sz="2400" dirty="0">
                    <a:solidFill>
                      <a:srgbClr val="7030A0"/>
                    </a:solidFill>
                  </a:rPr>
                  <a:t>all the three goals</a:t>
                </a:r>
              </a:p>
              <a:p>
                <a:pPr marL="0" indent="0">
                  <a:buNone/>
                </a:pPr>
                <a:r>
                  <a:rPr lang="en-US" sz="2400" dirty="0"/>
                  <a:t>More precisely:</a:t>
                </a:r>
              </a:p>
              <a:p>
                <a:pPr marL="457200" lvl="1"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&gt;0</m:t>
                    </m:r>
                  </m:oMath>
                </a14:m>
                <a:r>
                  <a:rPr lang="en-US" dirty="0"/>
                  <a:t> there exists ZK-RAM making black-box use of CRH  with the following efficiency metrics:</a:t>
                </a:r>
              </a:p>
              <a:p>
                <a:pPr marL="0" indent="0">
                  <a:buNone/>
                </a:pPr>
                <a:endParaRPr lang="en-US" sz="2400" dirty="0"/>
              </a:p>
              <a:p>
                <a:pPr marL="457200" lvl="1" indent="0">
                  <a:buNone/>
                </a:pPr>
                <a:endParaRPr lang="en-US" dirty="0"/>
              </a:p>
            </p:txBody>
          </p:sp>
        </mc:Choice>
        <mc:Fallback>
          <p:sp>
            <p:nvSpPr>
              <p:cNvPr id="3" name="Content Placeholder 2">
                <a:extLst>
                  <a:ext uri="{FF2B5EF4-FFF2-40B4-BE49-F238E27FC236}">
                    <a16:creationId xmlns:a16="http://schemas.microsoft.com/office/drawing/2014/main" id="{3EEA26FD-B5E0-CDED-08AF-7ED619DA41B2}"/>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965" t="-2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5CEE9D2-A6A6-068D-036C-3CBA632808B6}"/>
                  </a:ext>
                </a:extLst>
              </p:cNvPr>
              <p:cNvSpPr txBox="1"/>
              <p:nvPr/>
            </p:nvSpPr>
            <p:spPr>
              <a:xfrm>
                <a:off x="383309" y="3439790"/>
                <a:ext cx="5930777" cy="1209370"/>
              </a:xfrm>
              <a:prstGeom prst="rect">
                <a:avLst/>
              </a:prstGeom>
              <a:noFill/>
            </p:spPr>
            <p:txBody>
              <a:bodyPr wrap="square">
                <a:spAutoFit/>
              </a:bodyPr>
              <a:lstStyle/>
              <a:p>
                <a:pPr lvl="2">
                  <a:buFont typeface="Courier New" panose="02070309020205020404" pitchFamily="49" charset="0"/>
                  <a:buChar char="o"/>
                </a:pPr>
                <a:r>
                  <a:rPr lang="en-US" sz="2400" dirty="0"/>
                  <a:t>Offline Prover Time: </a:t>
                </a:r>
                <a14:m>
                  <m:oMath xmlns:m="http://schemas.openxmlformats.org/officeDocument/2006/math">
                    <m:r>
                      <a:rPr lang="en-US" sz="2400" b="0" i="1" dirty="0" smtClean="0">
                        <a:solidFill>
                          <a:schemeClr val="accent6">
                            <a:lumMod val="75000"/>
                          </a:schemeClr>
                        </a:solidFill>
                        <a:latin typeface="Cambria Math" panose="02040503050406030204" pitchFamily="18" charset="0"/>
                      </a:rPr>
                      <m:t>𝑂</m:t>
                    </m:r>
                    <m:d>
                      <m:dPr>
                        <m:ctrlPr>
                          <a:rPr lang="en-US" sz="2400" i="1" dirty="0">
                            <a:solidFill>
                              <a:schemeClr val="accent6">
                                <a:lumMod val="75000"/>
                              </a:schemeClr>
                            </a:solidFill>
                            <a:latin typeface="Cambria Math" panose="02040503050406030204" pitchFamily="18" charset="0"/>
                          </a:rPr>
                        </m:ctrlPr>
                      </m:dPr>
                      <m:e>
                        <m:sSup>
                          <m:sSupPr>
                            <m:ctrlPr>
                              <a:rPr lang="en-US" sz="2400" i="1" dirty="0" smtClean="0">
                                <a:solidFill>
                                  <a:schemeClr val="accent6">
                                    <a:lumMod val="75000"/>
                                  </a:schemeClr>
                                </a:solidFill>
                                <a:latin typeface="Cambria Math" panose="02040503050406030204" pitchFamily="18" charset="0"/>
                              </a:rPr>
                            </m:ctrlPr>
                          </m:sSupPr>
                          <m:e>
                            <m:r>
                              <a:rPr lang="en-US" sz="2400" b="0" i="1" dirty="0" smtClean="0">
                                <a:solidFill>
                                  <a:schemeClr val="accent6">
                                    <a:lumMod val="75000"/>
                                  </a:schemeClr>
                                </a:solidFill>
                                <a:latin typeface="Cambria Math" panose="02040503050406030204" pitchFamily="18" charset="0"/>
                              </a:rPr>
                              <m:t>𝑛</m:t>
                            </m:r>
                          </m:e>
                          <m:sup>
                            <m:r>
                              <a:rPr lang="en-US" sz="2400" b="0" i="1" dirty="0" smtClean="0">
                                <a:solidFill>
                                  <a:schemeClr val="accent6">
                                    <a:lumMod val="75000"/>
                                  </a:schemeClr>
                                </a:solidFill>
                                <a:latin typeface="Cambria Math" panose="02040503050406030204" pitchFamily="18" charset="0"/>
                              </a:rPr>
                              <m:t>1+</m:t>
                            </m:r>
                            <m:r>
                              <a:rPr lang="en-US" sz="2400" b="0" i="1" dirty="0" smtClean="0">
                                <a:solidFill>
                                  <a:schemeClr val="accent6">
                                    <a:lumMod val="75000"/>
                                  </a:schemeClr>
                                </a:solidFill>
                                <a:latin typeface="Cambria Math" panose="02040503050406030204" pitchFamily="18" charset="0"/>
                                <a:ea typeface="Cambria Math" panose="02040503050406030204" pitchFamily="18" charset="0"/>
                              </a:rPr>
                              <m:t>𝛼</m:t>
                            </m:r>
                          </m:sup>
                        </m:sSup>
                      </m:e>
                    </m:d>
                  </m:oMath>
                </a14:m>
                <a:endParaRPr lang="en-US" sz="2400" dirty="0"/>
              </a:p>
              <a:p>
                <a:pPr lvl="2">
                  <a:buFont typeface="Courier New" panose="02070309020205020404" pitchFamily="49" charset="0"/>
                  <a:buChar char="o"/>
                </a:pPr>
                <a:r>
                  <a:rPr lang="en-US" sz="2400" dirty="0"/>
                  <a:t>Online Prover Time: </a:t>
                </a:r>
                <a14:m>
                  <m:oMath xmlns:m="http://schemas.openxmlformats.org/officeDocument/2006/math">
                    <m:acc>
                      <m:accPr>
                        <m:chr m:val="̃"/>
                        <m:ctrlPr>
                          <a:rPr lang="en-US" sz="2400" i="1" dirty="0" smtClean="0">
                            <a:solidFill>
                              <a:schemeClr val="accent6">
                                <a:lumMod val="75000"/>
                              </a:schemeClr>
                            </a:solidFill>
                            <a:latin typeface="Cambria Math" panose="02040503050406030204" pitchFamily="18" charset="0"/>
                          </a:rPr>
                        </m:ctrlPr>
                      </m:accPr>
                      <m:e>
                        <m:r>
                          <a:rPr lang="en-US" sz="2400" i="1" dirty="0">
                            <a:solidFill>
                              <a:schemeClr val="accent6">
                                <a:lumMod val="75000"/>
                              </a:schemeClr>
                            </a:solidFill>
                            <a:latin typeface="Cambria Math" panose="02040503050406030204" pitchFamily="18" charset="0"/>
                          </a:rPr>
                          <m:t>𝑂</m:t>
                        </m:r>
                      </m:e>
                    </m:acc>
                    <m:r>
                      <a:rPr lang="en-US" sz="2400" i="1" dirty="0">
                        <a:solidFill>
                          <a:schemeClr val="accent6">
                            <a:lumMod val="75000"/>
                          </a:schemeClr>
                        </a:solidFill>
                        <a:latin typeface="Cambria Math" panose="02040503050406030204" pitchFamily="18" charset="0"/>
                      </a:rPr>
                      <m:t>(</m:t>
                    </m:r>
                    <m:r>
                      <a:rPr lang="en-US" sz="2400" b="0" i="1" dirty="0" smtClean="0">
                        <a:solidFill>
                          <a:schemeClr val="accent6">
                            <a:lumMod val="75000"/>
                          </a:schemeClr>
                        </a:solidFill>
                        <a:latin typeface="Cambria Math" panose="02040503050406030204" pitchFamily="18" charset="0"/>
                      </a:rPr>
                      <m:t>𝑇</m:t>
                    </m:r>
                    <m:r>
                      <a:rPr lang="en-US" sz="2400" i="1" baseline="30000" dirty="0">
                        <a:solidFill>
                          <a:schemeClr val="accent6">
                            <a:lumMod val="75000"/>
                          </a:schemeClr>
                        </a:solidFill>
                        <a:latin typeface="Cambria Math" panose="02040503050406030204" pitchFamily="18" charset="0"/>
                      </a:rPr>
                      <m:t>2</m:t>
                    </m:r>
                    <m:r>
                      <a:rPr lang="en-US" sz="2400" i="1" dirty="0">
                        <a:solidFill>
                          <a:schemeClr val="accent6">
                            <a:lumMod val="75000"/>
                          </a:schemeClr>
                        </a:solidFill>
                        <a:latin typeface="Cambria Math" panose="02040503050406030204" pitchFamily="18" charset="0"/>
                      </a:rPr>
                      <m:t>)</m:t>
                    </m:r>
                  </m:oMath>
                </a14:m>
                <a:endParaRPr lang="en-US" sz="2400" dirty="0"/>
              </a:p>
              <a:p>
                <a:pPr lvl="2">
                  <a:buFont typeface="Courier New" panose="02070309020205020404" pitchFamily="49" charset="0"/>
                  <a:buChar char="o"/>
                </a:pPr>
                <a:r>
                  <a:rPr lang="en-US" sz="2400" dirty="0"/>
                  <a:t>Verifier Time: </a:t>
                </a:r>
                <a14:m>
                  <m:oMath xmlns:m="http://schemas.openxmlformats.org/officeDocument/2006/math">
                    <m:r>
                      <a:rPr lang="en-US" sz="2400" i="1" dirty="0" smtClean="0">
                        <a:solidFill>
                          <a:schemeClr val="accent6">
                            <a:lumMod val="75000"/>
                          </a:schemeClr>
                        </a:solidFill>
                        <a:latin typeface="Cambria Math" panose="02040503050406030204" pitchFamily="18" charset="0"/>
                      </a:rPr>
                      <m:t>𝑝𝑜𝑙𝑦𝑙𝑜𝑔</m:t>
                    </m:r>
                    <m:d>
                      <m:dPr>
                        <m:ctrlPr>
                          <a:rPr lang="en-US" sz="2400" i="1" dirty="0">
                            <a:solidFill>
                              <a:schemeClr val="accent6">
                                <a:lumMod val="75000"/>
                              </a:schemeClr>
                            </a:solidFill>
                            <a:latin typeface="Cambria Math" panose="02040503050406030204" pitchFamily="18" charset="0"/>
                          </a:rPr>
                        </m:ctrlPr>
                      </m:dPr>
                      <m:e>
                        <m:r>
                          <a:rPr lang="en-US" sz="2400" i="1" dirty="0">
                            <a:solidFill>
                              <a:schemeClr val="accent6">
                                <a:lumMod val="75000"/>
                              </a:schemeClr>
                            </a:solidFill>
                            <a:latin typeface="Cambria Math" panose="02040503050406030204" pitchFamily="18" charset="0"/>
                          </a:rPr>
                          <m:t>𝑛</m:t>
                        </m:r>
                      </m:e>
                    </m:d>
                  </m:oMath>
                </a14:m>
                <a:endParaRPr lang="en-US" sz="2400" dirty="0"/>
              </a:p>
            </p:txBody>
          </p:sp>
        </mc:Choice>
        <mc:Fallback xmlns="">
          <p:sp>
            <p:nvSpPr>
              <p:cNvPr id="5" name="TextBox 4">
                <a:extLst>
                  <a:ext uri="{FF2B5EF4-FFF2-40B4-BE49-F238E27FC236}">
                    <a16:creationId xmlns:a16="http://schemas.microsoft.com/office/drawing/2014/main" id="{75CEE9D2-A6A6-068D-036C-3CBA632808B6}"/>
                  </a:ext>
                </a:extLst>
              </p:cNvPr>
              <p:cNvSpPr txBox="1">
                <a:spLocks noRot="1" noChangeAspect="1" noMove="1" noResize="1" noEditPoints="1" noAdjustHandles="1" noChangeArrowheads="1" noChangeShapeType="1" noTextEdit="1"/>
              </p:cNvSpPr>
              <p:nvPr/>
            </p:nvSpPr>
            <p:spPr>
              <a:xfrm>
                <a:off x="383309" y="3439790"/>
                <a:ext cx="5930777" cy="1209370"/>
              </a:xfrm>
              <a:prstGeom prst="rect">
                <a:avLst/>
              </a:prstGeom>
              <a:blipFill>
                <a:blip r:embed="rId4"/>
                <a:stretch>
                  <a:fillRect t="-4124" b="-11340"/>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A45FA20A-55B1-27EB-5EA4-B5DB8BAAF48C}"/>
              </a:ext>
            </a:extLst>
          </p:cNvPr>
          <p:cNvSpPr/>
          <p:nvPr/>
        </p:nvSpPr>
        <p:spPr>
          <a:xfrm>
            <a:off x="5423023" y="5185988"/>
            <a:ext cx="5930777" cy="11259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accent6">
                    <a:lumMod val="75000"/>
                  </a:schemeClr>
                </a:solidFill>
              </a:rPr>
              <a:t>Bonus Feature</a:t>
            </a:r>
          </a:p>
          <a:p>
            <a:pPr marL="285750" indent="-285750">
              <a:buFont typeface="Arial" panose="020B0604020202020204" pitchFamily="34" charset="0"/>
              <a:buChar char="•"/>
            </a:pPr>
            <a:r>
              <a:rPr lang="en-US" dirty="0">
                <a:solidFill>
                  <a:schemeClr val="tx1"/>
                </a:solidFill>
              </a:rPr>
              <a:t>Our construction also supports database updatability</a:t>
            </a:r>
          </a:p>
          <a:p>
            <a:pPr marL="285750" indent="-285750">
              <a:buFont typeface="Arial" panose="020B0604020202020204" pitchFamily="34" charset="0"/>
              <a:buChar char="•"/>
            </a:pPr>
            <a:r>
              <a:rPr lang="en-US" dirty="0">
                <a:solidFill>
                  <a:schemeClr val="tx1"/>
                </a:solidFill>
              </a:rPr>
              <a:t>Can efficiently prove execution of RAM programs that update the state of the database</a:t>
            </a:r>
          </a:p>
        </p:txBody>
      </p:sp>
    </p:spTree>
    <p:extLst>
      <p:ext uri="{BB962C8B-B14F-4D97-AF65-F5344CB8AC3E}">
        <p14:creationId xmlns:p14="http://schemas.microsoft.com/office/powerpoint/2010/main" val="1014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7726-AD38-70BE-E036-D983761074AF}"/>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7F4529FE-7114-25AC-E845-F7090EE9A26C}"/>
              </a:ext>
            </a:extLst>
          </p:cNvPr>
          <p:cNvSpPr>
            <a:spLocks noGrp="1"/>
          </p:cNvSpPr>
          <p:nvPr>
            <p:ph idx="1"/>
          </p:nvPr>
        </p:nvSpPr>
        <p:spPr/>
        <p:txBody>
          <a:bodyPr/>
          <a:lstStyle/>
          <a:p>
            <a:r>
              <a:rPr lang="en-US" dirty="0"/>
              <a:t>Recap: PCPPs, Projection Codes</a:t>
            </a:r>
          </a:p>
          <a:p>
            <a:r>
              <a:rPr lang="en-US" dirty="0"/>
              <a:t>Arg-RAM Construction via Projection Codes [IOS23]</a:t>
            </a:r>
          </a:p>
          <a:p>
            <a:r>
              <a:rPr lang="en-US" dirty="0"/>
              <a:t>Extending the Idea to ZK-RAM: Challenges</a:t>
            </a:r>
          </a:p>
          <a:p>
            <a:r>
              <a:rPr lang="en-US" dirty="0"/>
              <a:t>Locally Updatable Projection Codes (LUPC)</a:t>
            </a:r>
          </a:p>
          <a:p>
            <a:r>
              <a:rPr lang="en-US" dirty="0"/>
              <a:t>Our ZK-RAM construction</a:t>
            </a:r>
          </a:p>
          <a:p>
            <a:endParaRPr lang="en-US" dirty="0"/>
          </a:p>
        </p:txBody>
      </p:sp>
    </p:spTree>
    <p:extLst>
      <p:ext uri="{BB962C8B-B14F-4D97-AF65-F5344CB8AC3E}">
        <p14:creationId xmlns:p14="http://schemas.microsoft.com/office/powerpoint/2010/main" val="405124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6B68-EB42-6887-0029-D15BCD1777F3}"/>
              </a:ext>
            </a:extLst>
          </p:cNvPr>
          <p:cNvSpPr>
            <a:spLocks noGrp="1"/>
          </p:cNvSpPr>
          <p:nvPr>
            <p:ph type="title"/>
          </p:nvPr>
        </p:nvSpPr>
        <p:spPr>
          <a:xfrm>
            <a:off x="838200" y="-218769"/>
            <a:ext cx="10515600" cy="1325563"/>
          </a:xfrm>
        </p:spPr>
        <p:txBody>
          <a:bodyPr>
            <a:normAutofit/>
          </a:bodyPr>
          <a:lstStyle/>
          <a:p>
            <a:r>
              <a:rPr lang="en-US" sz="3600" dirty="0"/>
              <a:t>Probabilistically Checkable Proofs of Proximity (PCPPs)</a:t>
            </a:r>
          </a:p>
        </p:txBody>
      </p:sp>
      <p:pic>
        <p:nvPicPr>
          <p:cNvPr id="4" name="Picture 3">
            <a:extLst>
              <a:ext uri="{FF2B5EF4-FFF2-40B4-BE49-F238E27FC236}">
                <a16:creationId xmlns:a16="http://schemas.microsoft.com/office/drawing/2014/main" id="{75D7E1EF-4BBE-0699-436E-F5E9EB3703A0}"/>
              </a:ext>
            </a:extLst>
          </p:cNvPr>
          <p:cNvPicPr>
            <a:picLocks noChangeAspect="1"/>
          </p:cNvPicPr>
          <p:nvPr/>
        </p:nvPicPr>
        <p:blipFill>
          <a:blip r:embed="rId3"/>
          <a:stretch>
            <a:fillRect/>
          </a:stretch>
        </p:blipFill>
        <p:spPr>
          <a:xfrm>
            <a:off x="222330" y="935717"/>
            <a:ext cx="1090096" cy="1386694"/>
          </a:xfrm>
          <a:prstGeom prst="rect">
            <a:avLst/>
          </a:prstGeom>
        </p:spPr>
      </p:pic>
      <p:pic>
        <p:nvPicPr>
          <p:cNvPr id="5" name="Content Placeholder 5">
            <a:extLst>
              <a:ext uri="{FF2B5EF4-FFF2-40B4-BE49-F238E27FC236}">
                <a16:creationId xmlns:a16="http://schemas.microsoft.com/office/drawing/2014/main" id="{05342B3B-6521-A68C-BE67-934E3CE62968}"/>
              </a:ext>
            </a:extLst>
          </p:cNvPr>
          <p:cNvPicPr>
            <a:picLocks noGrp="1" noChangeAspect="1"/>
          </p:cNvPicPr>
          <p:nvPr>
            <p:ph idx="1"/>
          </p:nvPr>
        </p:nvPicPr>
        <p:blipFill>
          <a:blip r:embed="rId4"/>
          <a:stretch>
            <a:fillRect/>
          </a:stretch>
        </p:blipFill>
        <p:spPr>
          <a:xfrm>
            <a:off x="10842443" y="935717"/>
            <a:ext cx="1127227" cy="1341937"/>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DADF69E-D076-DAC0-53FB-A9EE9A36D0C3}"/>
                  </a:ext>
                </a:extLst>
              </p:cNvPr>
              <p:cNvSpPr/>
              <p:nvPr/>
            </p:nvSpPr>
            <p:spPr>
              <a:xfrm>
                <a:off x="1449034" y="940746"/>
                <a:ext cx="1712052" cy="909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Input: </a:t>
                </a:r>
              </a:p>
              <a:p>
                <a:pPr marL="285750" indent="-285750">
                  <a:buFont typeface="Arial" panose="020B0604020202020204" pitchFamily="34" charset="0"/>
                  <a:buChar char="•"/>
                </a:pPr>
                <a:r>
                  <a:rPr lang="en-US" sz="1400" dirty="0"/>
                  <a:t>Input </a:t>
                </a:r>
                <a14:m>
                  <m:oMath xmlns:m="http://schemas.openxmlformats.org/officeDocument/2006/math">
                    <m:r>
                      <a:rPr lang="en-US" sz="1400" i="1" dirty="0" smtClean="0">
                        <a:latin typeface="Cambria Math" panose="02040503050406030204" pitchFamily="18" charset="0"/>
                      </a:rPr>
                      <m:t>𝑥</m:t>
                    </m:r>
                  </m:oMath>
                </a14:m>
                <a:endParaRPr lang="en-US" sz="1400" dirty="0"/>
              </a:p>
              <a:p>
                <a:pPr marL="285750" indent="-285750">
                  <a:buFont typeface="Arial" panose="020B0604020202020204" pitchFamily="34" charset="0"/>
                  <a:buChar char="•"/>
                </a:pPr>
                <a:r>
                  <a:rPr lang="en-US" sz="1400" dirty="0"/>
                  <a:t>Witness </a:t>
                </a:r>
                <a14:m>
                  <m:oMath xmlns:m="http://schemas.openxmlformats.org/officeDocument/2006/math">
                    <m:r>
                      <a:rPr lang="en-US" sz="1400" i="1" dirty="0" smtClean="0">
                        <a:latin typeface="Cambria Math" panose="02040503050406030204" pitchFamily="18" charset="0"/>
                      </a:rPr>
                      <m:t>𝑤</m:t>
                    </m:r>
                  </m:oMath>
                </a14:m>
                <a:endParaRPr lang="en-US" sz="1400" dirty="0"/>
              </a:p>
            </p:txBody>
          </p:sp>
        </mc:Choice>
        <mc:Fallback xmlns="">
          <p:sp>
            <p:nvSpPr>
              <p:cNvPr id="6" name="Rectangle 5">
                <a:extLst>
                  <a:ext uri="{FF2B5EF4-FFF2-40B4-BE49-F238E27FC236}">
                    <a16:creationId xmlns:a16="http://schemas.microsoft.com/office/drawing/2014/main" id="{9DADF69E-D076-DAC0-53FB-A9EE9A36D0C3}"/>
                  </a:ext>
                </a:extLst>
              </p:cNvPr>
              <p:cNvSpPr>
                <a:spLocks noRot="1" noChangeAspect="1" noMove="1" noResize="1" noEditPoints="1" noAdjustHandles="1" noChangeArrowheads="1" noChangeShapeType="1" noTextEdit="1"/>
              </p:cNvSpPr>
              <p:nvPr/>
            </p:nvSpPr>
            <p:spPr>
              <a:xfrm>
                <a:off x="1449034" y="940746"/>
                <a:ext cx="1712052" cy="909392"/>
              </a:xfrm>
              <a:prstGeom prst="rect">
                <a:avLst/>
              </a:prstGeom>
              <a:blipFill>
                <a:blip r:embed="rId6"/>
                <a:stretch>
                  <a:fillRect l="-730"/>
                </a:stretch>
              </a:blipFill>
            </p:spPr>
            <p:txBody>
              <a:bodyPr/>
              <a:lstStyle/>
              <a:p>
                <a:r>
                  <a:rPr lang="en-US">
                    <a:noFill/>
                  </a:rPr>
                  <a:t> </a:t>
                </a:r>
              </a:p>
            </p:txBody>
          </p:sp>
        </mc:Fallback>
      </mc:AlternateContent>
      <p:graphicFrame>
        <p:nvGraphicFramePr>
          <p:cNvPr id="10" name="Table 8">
            <a:extLst>
              <a:ext uri="{FF2B5EF4-FFF2-40B4-BE49-F238E27FC236}">
                <a16:creationId xmlns:a16="http://schemas.microsoft.com/office/drawing/2014/main" id="{A42F91DB-4683-FEF7-0BC4-589ECF58B146}"/>
              </a:ext>
            </a:extLst>
          </p:cNvPr>
          <p:cNvGraphicFramePr>
            <a:graphicFrameLocks noGrp="1"/>
          </p:cNvGraphicFramePr>
          <p:nvPr>
            <p:extLst>
              <p:ext uri="{D42A27DB-BD31-4B8C-83A1-F6EECF244321}">
                <p14:modId xmlns:p14="http://schemas.microsoft.com/office/powerpoint/2010/main" val="3698454111"/>
              </p:ext>
            </p:extLst>
          </p:nvPr>
        </p:nvGraphicFramePr>
        <p:xfrm>
          <a:off x="3354671" y="2772123"/>
          <a:ext cx="5939830" cy="367747"/>
        </p:xfrm>
        <a:graphic>
          <a:graphicData uri="http://schemas.openxmlformats.org/drawingml/2006/table">
            <a:tbl>
              <a:tblPr firstRow="1" bandRow="1">
                <a:tableStyleId>{5940675A-B579-460E-94D1-54222C63F5DA}</a:tableStyleId>
              </a:tblPr>
              <a:tblGrid>
                <a:gridCol w="593983">
                  <a:extLst>
                    <a:ext uri="{9D8B030D-6E8A-4147-A177-3AD203B41FA5}">
                      <a16:colId xmlns:a16="http://schemas.microsoft.com/office/drawing/2014/main" val="2881341600"/>
                    </a:ext>
                  </a:extLst>
                </a:gridCol>
                <a:gridCol w="593983">
                  <a:extLst>
                    <a:ext uri="{9D8B030D-6E8A-4147-A177-3AD203B41FA5}">
                      <a16:colId xmlns:a16="http://schemas.microsoft.com/office/drawing/2014/main" val="2938819632"/>
                    </a:ext>
                  </a:extLst>
                </a:gridCol>
                <a:gridCol w="593983">
                  <a:extLst>
                    <a:ext uri="{9D8B030D-6E8A-4147-A177-3AD203B41FA5}">
                      <a16:colId xmlns:a16="http://schemas.microsoft.com/office/drawing/2014/main" val="3909217177"/>
                    </a:ext>
                  </a:extLst>
                </a:gridCol>
                <a:gridCol w="593983">
                  <a:extLst>
                    <a:ext uri="{9D8B030D-6E8A-4147-A177-3AD203B41FA5}">
                      <a16:colId xmlns:a16="http://schemas.microsoft.com/office/drawing/2014/main" val="219484760"/>
                    </a:ext>
                  </a:extLst>
                </a:gridCol>
                <a:gridCol w="593983">
                  <a:extLst>
                    <a:ext uri="{9D8B030D-6E8A-4147-A177-3AD203B41FA5}">
                      <a16:colId xmlns:a16="http://schemas.microsoft.com/office/drawing/2014/main" val="65456216"/>
                    </a:ext>
                  </a:extLst>
                </a:gridCol>
                <a:gridCol w="593983">
                  <a:extLst>
                    <a:ext uri="{9D8B030D-6E8A-4147-A177-3AD203B41FA5}">
                      <a16:colId xmlns:a16="http://schemas.microsoft.com/office/drawing/2014/main" val="3923616971"/>
                    </a:ext>
                  </a:extLst>
                </a:gridCol>
                <a:gridCol w="593983">
                  <a:extLst>
                    <a:ext uri="{9D8B030D-6E8A-4147-A177-3AD203B41FA5}">
                      <a16:colId xmlns:a16="http://schemas.microsoft.com/office/drawing/2014/main" val="276147149"/>
                    </a:ext>
                  </a:extLst>
                </a:gridCol>
                <a:gridCol w="593983">
                  <a:extLst>
                    <a:ext uri="{9D8B030D-6E8A-4147-A177-3AD203B41FA5}">
                      <a16:colId xmlns:a16="http://schemas.microsoft.com/office/drawing/2014/main" val="2452585352"/>
                    </a:ext>
                  </a:extLst>
                </a:gridCol>
                <a:gridCol w="593983">
                  <a:extLst>
                    <a:ext uri="{9D8B030D-6E8A-4147-A177-3AD203B41FA5}">
                      <a16:colId xmlns:a16="http://schemas.microsoft.com/office/drawing/2014/main" val="581724994"/>
                    </a:ext>
                  </a:extLst>
                </a:gridCol>
                <a:gridCol w="593983">
                  <a:extLst>
                    <a:ext uri="{9D8B030D-6E8A-4147-A177-3AD203B41FA5}">
                      <a16:colId xmlns:a16="http://schemas.microsoft.com/office/drawing/2014/main" val="1104093731"/>
                    </a:ext>
                  </a:extLst>
                </a:gridCol>
              </a:tblGrid>
              <a:tr h="367747">
                <a:tc>
                  <a:txBody>
                    <a:bodyPr/>
                    <a:lstStyle/>
                    <a:p>
                      <a:endParaRPr lang="en-US" dirty="0"/>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9206FC-B27F-53BE-3A1F-6986B1924153}"/>
                  </a:ext>
                </a:extLst>
              </p:cNvPr>
              <p:cNvSpPr txBox="1"/>
              <p:nvPr/>
            </p:nvSpPr>
            <p:spPr>
              <a:xfrm>
                <a:off x="318737" y="2436373"/>
                <a:ext cx="1879414" cy="3099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solidFill>
                      <a:schemeClr val="tx1"/>
                    </a:solidFill>
                  </a:rPr>
                  <a:t>Compute </a:t>
                </a:r>
                <a14:m>
                  <m:oMath xmlns:m="http://schemas.openxmlformats.org/officeDocument/2006/math">
                    <m:r>
                      <a:rPr lang="en-US" sz="1400" i="1" dirty="0" smtClean="0">
                        <a:solidFill>
                          <a:schemeClr val="tx1"/>
                        </a:solidFill>
                        <a:latin typeface="Cambria Math" panose="02040503050406030204" pitchFamily="18" charset="0"/>
                      </a:rPr>
                      <m:t>𝐸𝑛𝑐</m:t>
                    </m:r>
                    <m:r>
                      <a:rPr lang="en-US" sz="1400" i="1" dirty="0" smtClean="0">
                        <a:solidFill>
                          <a:schemeClr val="tx1"/>
                        </a:solidFill>
                        <a:latin typeface="Cambria Math" panose="02040503050406030204" pitchFamily="18" charset="0"/>
                      </a:rPr>
                      <m:t>(</m:t>
                    </m:r>
                    <m:r>
                      <a:rPr lang="en-US" sz="1400" i="1" dirty="0" smtClean="0">
                        <a:solidFill>
                          <a:schemeClr val="tx1"/>
                        </a:solidFill>
                        <a:latin typeface="Cambria Math" panose="02040503050406030204" pitchFamily="18" charset="0"/>
                      </a:rPr>
                      <m:t>𝑥</m:t>
                    </m:r>
                    <m:r>
                      <a:rPr lang="en-US" sz="1400" i="1" dirty="0" smtClean="0">
                        <a:solidFill>
                          <a:schemeClr val="tx1"/>
                        </a:solidFill>
                        <a:latin typeface="Cambria Math" panose="02040503050406030204" pitchFamily="18" charset="0"/>
                      </a:rPr>
                      <m:t>)</m:t>
                    </m:r>
                  </m:oMath>
                </a14:m>
                <a:endParaRPr lang="en-US" sz="1400" dirty="0">
                  <a:solidFill>
                    <a:schemeClr val="tx1"/>
                  </a:solidFill>
                </a:endParaRPr>
              </a:p>
            </p:txBody>
          </p:sp>
        </mc:Choice>
        <mc:Fallback xmlns="">
          <p:sp>
            <p:nvSpPr>
              <p:cNvPr id="12" name="TextBox 11">
                <a:extLst>
                  <a:ext uri="{FF2B5EF4-FFF2-40B4-BE49-F238E27FC236}">
                    <a16:creationId xmlns:a16="http://schemas.microsoft.com/office/drawing/2014/main" id="{0E9206FC-B27F-53BE-3A1F-6986B1924153}"/>
                  </a:ext>
                </a:extLst>
              </p:cNvPr>
              <p:cNvSpPr txBox="1">
                <a:spLocks noRot="1" noChangeAspect="1" noMove="1" noResize="1" noEditPoints="1" noAdjustHandles="1" noChangeArrowheads="1" noChangeShapeType="1" noTextEdit="1"/>
              </p:cNvSpPr>
              <p:nvPr/>
            </p:nvSpPr>
            <p:spPr>
              <a:xfrm>
                <a:off x="318737" y="2436373"/>
                <a:ext cx="1879414" cy="309924"/>
              </a:xfrm>
              <a:prstGeom prst="rect">
                <a:avLst/>
              </a:prstGeom>
              <a:blipFill>
                <a:blip r:embed="rId7"/>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CEB855-FE7D-4462-055E-C074E47B6F07}"/>
                  </a:ext>
                </a:extLst>
              </p:cNvPr>
              <p:cNvSpPr txBox="1"/>
              <p:nvPr/>
            </p:nvSpPr>
            <p:spPr>
              <a:xfrm>
                <a:off x="2768799" y="2775220"/>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13" name="TextBox 12">
                <a:extLst>
                  <a:ext uri="{FF2B5EF4-FFF2-40B4-BE49-F238E27FC236}">
                    <a16:creationId xmlns:a16="http://schemas.microsoft.com/office/drawing/2014/main" id="{E4CEB855-FE7D-4462-055E-C074E47B6F07}"/>
                  </a:ext>
                </a:extLst>
              </p:cNvPr>
              <p:cNvSpPr txBox="1">
                <a:spLocks noRot="1" noChangeAspect="1" noMove="1" noResize="1" noEditPoints="1" noAdjustHandles="1" noChangeArrowheads="1" noChangeShapeType="1" noTextEdit="1"/>
              </p:cNvSpPr>
              <p:nvPr/>
            </p:nvSpPr>
            <p:spPr>
              <a:xfrm>
                <a:off x="2768799" y="2775220"/>
                <a:ext cx="39228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6653D2D-9F0A-8431-214B-8C8F6F578499}"/>
                  </a:ext>
                </a:extLst>
              </p:cNvPr>
              <p:cNvSpPr txBox="1"/>
              <p:nvPr/>
            </p:nvSpPr>
            <p:spPr>
              <a:xfrm>
                <a:off x="222330" y="3376530"/>
                <a:ext cx="3390162"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solidFill>
                      <a:schemeClr val="tx1"/>
                    </a:solidFill>
                  </a:rPr>
                  <a:t>Compute proof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𝜋</m:t>
                    </m:r>
                  </m:oMath>
                </a14:m>
                <a:r>
                  <a:rPr lang="en-US" sz="1400" dirty="0">
                    <a:solidFill>
                      <a:schemeClr val="tx1"/>
                    </a:solidFill>
                  </a:rPr>
                  <a:t> for the statement </a:t>
                </a:r>
                <a14:m>
                  <m:oMath xmlns:m="http://schemas.openxmlformats.org/officeDocument/2006/math">
                    <m:r>
                      <a:rPr lang="en-US" sz="1400" i="1" dirty="0" smtClean="0">
                        <a:solidFill>
                          <a:schemeClr val="tx1"/>
                        </a:solidFill>
                        <a:latin typeface="Cambria Math" panose="02040503050406030204" pitchFamily="18" charset="0"/>
                      </a:rPr>
                      <m:t>𝑅</m:t>
                    </m:r>
                    <m:d>
                      <m:dPr>
                        <m:ctrlPr>
                          <a:rPr lang="en-US" sz="1400" i="1" dirty="0" smtClean="0">
                            <a:solidFill>
                              <a:schemeClr val="tx1"/>
                            </a:solidFill>
                            <a:latin typeface="Cambria Math" panose="02040503050406030204" pitchFamily="18" charset="0"/>
                          </a:rPr>
                        </m:ctrlPr>
                      </m:dPr>
                      <m:e>
                        <m:r>
                          <a:rPr lang="en-US" sz="1400" b="0" i="1" dirty="0" smtClean="0">
                            <a:solidFill>
                              <a:schemeClr val="tx1"/>
                            </a:solidFill>
                            <a:latin typeface="Cambria Math" panose="02040503050406030204" pitchFamily="18" charset="0"/>
                          </a:rPr>
                          <m:t>𝑥</m:t>
                        </m:r>
                        <m:r>
                          <a:rPr lang="en-US" sz="1400" i="1" dirty="0" smtClean="0">
                            <a:solidFill>
                              <a:schemeClr val="tx1"/>
                            </a:solidFill>
                            <a:latin typeface="Cambria Math" panose="02040503050406030204" pitchFamily="18" charset="0"/>
                          </a:rPr>
                          <m:t>,</m:t>
                        </m:r>
                        <m:r>
                          <a:rPr lang="en-US" sz="1400" i="1" dirty="0" smtClean="0">
                            <a:solidFill>
                              <a:schemeClr val="tx1"/>
                            </a:solidFill>
                            <a:latin typeface="Cambria Math" panose="02040503050406030204" pitchFamily="18" charset="0"/>
                          </a:rPr>
                          <m:t>𝑤</m:t>
                        </m:r>
                      </m:e>
                    </m:d>
                    <m:r>
                      <a:rPr lang="en-US" sz="1400" b="0" i="1" dirty="0" smtClean="0">
                        <a:solidFill>
                          <a:schemeClr val="tx1"/>
                        </a:solidFill>
                        <a:latin typeface="Cambria Math" panose="02040503050406030204" pitchFamily="18" charset="0"/>
                      </a:rPr>
                      <m:t>=</m:t>
                    </m:r>
                    <m:r>
                      <a:rPr lang="en-US" sz="1400" b="0" i="1" dirty="0" smtClean="0">
                        <a:solidFill>
                          <a:schemeClr val="tx1"/>
                        </a:solidFill>
                        <a:latin typeface="Cambria Math" panose="02040503050406030204" pitchFamily="18" charset="0"/>
                      </a:rPr>
                      <m:t>𝑎𝑐𝑐𝑒𝑝𝑡</m:t>
                    </m:r>
                  </m:oMath>
                </a14:m>
                <a:endParaRPr lang="en-US" sz="1400" dirty="0">
                  <a:solidFill>
                    <a:schemeClr val="tx1"/>
                  </a:solidFill>
                </a:endParaRPr>
              </a:p>
            </p:txBody>
          </p:sp>
        </mc:Choice>
        <mc:Fallback xmlns="">
          <p:sp>
            <p:nvSpPr>
              <p:cNvPr id="18" name="TextBox 17">
                <a:extLst>
                  <a:ext uri="{FF2B5EF4-FFF2-40B4-BE49-F238E27FC236}">
                    <a16:creationId xmlns:a16="http://schemas.microsoft.com/office/drawing/2014/main" id="{76653D2D-9F0A-8431-214B-8C8F6F578499}"/>
                  </a:ext>
                </a:extLst>
              </p:cNvPr>
              <p:cNvSpPr txBox="1">
                <a:spLocks noRot="1" noChangeAspect="1" noMove="1" noResize="1" noEditPoints="1" noAdjustHandles="1" noChangeArrowheads="1" noChangeShapeType="1" noTextEdit="1"/>
              </p:cNvSpPr>
              <p:nvPr/>
            </p:nvSpPr>
            <p:spPr>
              <a:xfrm>
                <a:off x="222330" y="3376530"/>
                <a:ext cx="3390162" cy="523220"/>
              </a:xfrm>
              <a:prstGeom prst="rect">
                <a:avLst/>
              </a:prstGeom>
              <a:blipFill>
                <a:blip r:embed="rId9"/>
                <a:stretch>
                  <a:fillRect t="-2326" b="-2326"/>
                </a:stretch>
              </a:blipFill>
            </p:spPr>
            <p:txBody>
              <a:bodyPr/>
              <a:lstStyle/>
              <a:p>
                <a:r>
                  <a:rPr lang="en-US">
                    <a:noFill/>
                  </a:rPr>
                  <a:t> </a:t>
                </a:r>
              </a:p>
            </p:txBody>
          </p:sp>
        </mc:Fallback>
      </mc:AlternateContent>
      <p:graphicFrame>
        <p:nvGraphicFramePr>
          <p:cNvPr id="19" name="Table 8">
            <a:extLst>
              <a:ext uri="{FF2B5EF4-FFF2-40B4-BE49-F238E27FC236}">
                <a16:creationId xmlns:a16="http://schemas.microsoft.com/office/drawing/2014/main" id="{ED6F1857-4650-535C-FA14-15A035FE2D85}"/>
              </a:ext>
            </a:extLst>
          </p:cNvPr>
          <p:cNvGraphicFramePr>
            <a:graphicFrameLocks noGrp="1"/>
          </p:cNvGraphicFramePr>
          <p:nvPr/>
        </p:nvGraphicFramePr>
        <p:xfrm>
          <a:off x="2644332" y="4389336"/>
          <a:ext cx="7694325" cy="367747"/>
        </p:xfrm>
        <a:graphic>
          <a:graphicData uri="http://schemas.openxmlformats.org/drawingml/2006/table">
            <a:tbl>
              <a:tblPr firstRow="1" bandRow="1">
                <a:tableStyleId>{5940675A-B579-460E-94D1-54222C63F5DA}</a:tableStyleId>
              </a:tblPr>
              <a:tblGrid>
                <a:gridCol w="512955">
                  <a:extLst>
                    <a:ext uri="{9D8B030D-6E8A-4147-A177-3AD203B41FA5}">
                      <a16:colId xmlns:a16="http://schemas.microsoft.com/office/drawing/2014/main" val="2881341600"/>
                    </a:ext>
                  </a:extLst>
                </a:gridCol>
                <a:gridCol w="512955">
                  <a:extLst>
                    <a:ext uri="{9D8B030D-6E8A-4147-A177-3AD203B41FA5}">
                      <a16:colId xmlns:a16="http://schemas.microsoft.com/office/drawing/2014/main" val="2938819632"/>
                    </a:ext>
                  </a:extLst>
                </a:gridCol>
                <a:gridCol w="512955">
                  <a:extLst>
                    <a:ext uri="{9D8B030D-6E8A-4147-A177-3AD203B41FA5}">
                      <a16:colId xmlns:a16="http://schemas.microsoft.com/office/drawing/2014/main" val="3909217177"/>
                    </a:ext>
                  </a:extLst>
                </a:gridCol>
                <a:gridCol w="512955">
                  <a:extLst>
                    <a:ext uri="{9D8B030D-6E8A-4147-A177-3AD203B41FA5}">
                      <a16:colId xmlns:a16="http://schemas.microsoft.com/office/drawing/2014/main" val="219484760"/>
                    </a:ext>
                  </a:extLst>
                </a:gridCol>
                <a:gridCol w="512955">
                  <a:extLst>
                    <a:ext uri="{9D8B030D-6E8A-4147-A177-3AD203B41FA5}">
                      <a16:colId xmlns:a16="http://schemas.microsoft.com/office/drawing/2014/main" val="65456216"/>
                    </a:ext>
                  </a:extLst>
                </a:gridCol>
                <a:gridCol w="512955">
                  <a:extLst>
                    <a:ext uri="{9D8B030D-6E8A-4147-A177-3AD203B41FA5}">
                      <a16:colId xmlns:a16="http://schemas.microsoft.com/office/drawing/2014/main" val="1190263825"/>
                    </a:ext>
                  </a:extLst>
                </a:gridCol>
                <a:gridCol w="512955">
                  <a:extLst>
                    <a:ext uri="{9D8B030D-6E8A-4147-A177-3AD203B41FA5}">
                      <a16:colId xmlns:a16="http://schemas.microsoft.com/office/drawing/2014/main" val="3923616971"/>
                    </a:ext>
                  </a:extLst>
                </a:gridCol>
                <a:gridCol w="512955">
                  <a:extLst>
                    <a:ext uri="{9D8B030D-6E8A-4147-A177-3AD203B41FA5}">
                      <a16:colId xmlns:a16="http://schemas.microsoft.com/office/drawing/2014/main" val="3407942452"/>
                    </a:ext>
                  </a:extLst>
                </a:gridCol>
                <a:gridCol w="512955">
                  <a:extLst>
                    <a:ext uri="{9D8B030D-6E8A-4147-A177-3AD203B41FA5}">
                      <a16:colId xmlns:a16="http://schemas.microsoft.com/office/drawing/2014/main" val="2632177405"/>
                    </a:ext>
                  </a:extLst>
                </a:gridCol>
                <a:gridCol w="512955">
                  <a:extLst>
                    <a:ext uri="{9D8B030D-6E8A-4147-A177-3AD203B41FA5}">
                      <a16:colId xmlns:a16="http://schemas.microsoft.com/office/drawing/2014/main" val="3139351624"/>
                    </a:ext>
                  </a:extLst>
                </a:gridCol>
                <a:gridCol w="512955">
                  <a:extLst>
                    <a:ext uri="{9D8B030D-6E8A-4147-A177-3AD203B41FA5}">
                      <a16:colId xmlns:a16="http://schemas.microsoft.com/office/drawing/2014/main" val="276147149"/>
                    </a:ext>
                  </a:extLst>
                </a:gridCol>
                <a:gridCol w="512955">
                  <a:extLst>
                    <a:ext uri="{9D8B030D-6E8A-4147-A177-3AD203B41FA5}">
                      <a16:colId xmlns:a16="http://schemas.microsoft.com/office/drawing/2014/main" val="2452585352"/>
                    </a:ext>
                  </a:extLst>
                </a:gridCol>
                <a:gridCol w="512955">
                  <a:extLst>
                    <a:ext uri="{9D8B030D-6E8A-4147-A177-3AD203B41FA5}">
                      <a16:colId xmlns:a16="http://schemas.microsoft.com/office/drawing/2014/main" val="581724994"/>
                    </a:ext>
                  </a:extLst>
                </a:gridCol>
                <a:gridCol w="512955">
                  <a:extLst>
                    <a:ext uri="{9D8B030D-6E8A-4147-A177-3AD203B41FA5}">
                      <a16:colId xmlns:a16="http://schemas.microsoft.com/office/drawing/2014/main" val="2260308860"/>
                    </a:ext>
                  </a:extLst>
                </a:gridCol>
                <a:gridCol w="512955">
                  <a:extLst>
                    <a:ext uri="{9D8B030D-6E8A-4147-A177-3AD203B41FA5}">
                      <a16:colId xmlns:a16="http://schemas.microsoft.com/office/drawing/2014/main" val="1104093731"/>
                    </a:ext>
                  </a:extLst>
                </a:gridCol>
              </a:tblGrid>
              <a:tr h="367747">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lumMod val="60000"/>
                        <a:lumOff val="40000"/>
                      </a:schemeClr>
                    </a:solidFill>
                  </a:tcPr>
                </a:tc>
                <a:extLst>
                  <a:ext uri="{0D108BD9-81ED-4DB2-BD59-A6C34878D82A}">
                    <a16:rowId xmlns:a16="http://schemas.microsoft.com/office/drawing/2014/main" val="4286487914"/>
                  </a:ext>
                </a:extLst>
              </a:tr>
            </a:tbl>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5A26C4-38BB-ACE1-0E49-B6D32DC33E6F}"/>
                  </a:ext>
                </a:extLst>
              </p:cNvPr>
              <p:cNvSpPr txBox="1"/>
              <p:nvPr/>
            </p:nvSpPr>
            <p:spPr>
              <a:xfrm>
                <a:off x="2108916" y="4389336"/>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𝜋</m:t>
                      </m:r>
                    </m:oMath>
                  </m:oMathPara>
                </a14:m>
                <a:endParaRPr lang="en-US" dirty="0"/>
              </a:p>
            </p:txBody>
          </p:sp>
        </mc:Choice>
        <mc:Fallback xmlns="">
          <p:sp>
            <p:nvSpPr>
              <p:cNvPr id="20" name="TextBox 19">
                <a:extLst>
                  <a:ext uri="{FF2B5EF4-FFF2-40B4-BE49-F238E27FC236}">
                    <a16:creationId xmlns:a16="http://schemas.microsoft.com/office/drawing/2014/main" id="{045A26C4-38BB-ACE1-0E49-B6D32DC33E6F}"/>
                  </a:ext>
                </a:extLst>
              </p:cNvPr>
              <p:cNvSpPr txBox="1">
                <a:spLocks noRot="1" noChangeAspect="1" noMove="1" noResize="1" noEditPoints="1" noAdjustHandles="1" noChangeArrowheads="1" noChangeShapeType="1" noTextEdit="1"/>
              </p:cNvSpPr>
              <p:nvPr/>
            </p:nvSpPr>
            <p:spPr>
              <a:xfrm>
                <a:off x="2108916" y="4389336"/>
                <a:ext cx="392287" cy="369332"/>
              </a:xfrm>
              <a:prstGeom prst="rect">
                <a:avLst/>
              </a:prstGeom>
              <a:blipFill>
                <a:blip r:embed="rId10"/>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2CD1A56-A34F-427E-AC50-2A6D46C8F944}"/>
              </a:ext>
            </a:extLst>
          </p:cNvPr>
          <p:cNvCxnSpPr>
            <a:cxnSpLocks/>
          </p:cNvCxnSpPr>
          <p:nvPr/>
        </p:nvCxnSpPr>
        <p:spPr>
          <a:xfrm flipV="1">
            <a:off x="4244008" y="3139870"/>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ADCDEB6-5CE2-1494-E2BF-3E25AFA5391A}"/>
              </a:ext>
            </a:extLst>
          </p:cNvPr>
          <p:cNvCxnSpPr>
            <a:cxnSpLocks/>
          </p:cNvCxnSpPr>
          <p:nvPr/>
        </p:nvCxnSpPr>
        <p:spPr>
          <a:xfrm flipV="1">
            <a:off x="6032814" y="3139870"/>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5647585-B664-8F36-E718-622A89B7AEEC}"/>
              </a:ext>
            </a:extLst>
          </p:cNvPr>
          <p:cNvCxnSpPr>
            <a:cxnSpLocks/>
          </p:cNvCxnSpPr>
          <p:nvPr/>
        </p:nvCxnSpPr>
        <p:spPr>
          <a:xfrm flipV="1">
            <a:off x="8411816" y="3139870"/>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EB7C54C-6B46-53F3-3440-3D823717E2BC}"/>
              </a:ext>
            </a:extLst>
          </p:cNvPr>
          <p:cNvCxnSpPr>
            <a:cxnSpLocks/>
          </p:cNvCxnSpPr>
          <p:nvPr/>
        </p:nvCxnSpPr>
        <p:spPr>
          <a:xfrm flipV="1">
            <a:off x="3929268" y="475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6EE5D33-E080-0C6C-4631-09D384A32E66}"/>
              </a:ext>
            </a:extLst>
          </p:cNvPr>
          <p:cNvCxnSpPr>
            <a:cxnSpLocks/>
          </p:cNvCxnSpPr>
          <p:nvPr/>
        </p:nvCxnSpPr>
        <p:spPr>
          <a:xfrm flipV="1">
            <a:off x="5459895" y="476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16667DC-97D8-CBAD-D489-AC98EF56C58C}"/>
              </a:ext>
            </a:extLst>
          </p:cNvPr>
          <p:cNvCxnSpPr>
            <a:cxnSpLocks/>
          </p:cNvCxnSpPr>
          <p:nvPr/>
        </p:nvCxnSpPr>
        <p:spPr>
          <a:xfrm flipV="1">
            <a:off x="8998225" y="4757083"/>
            <a:ext cx="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AFD6ED-EADD-9AC1-16E4-22D4A642DBBD}"/>
              </a:ext>
            </a:extLst>
          </p:cNvPr>
          <p:cNvCxnSpPr>
            <a:cxnSpLocks/>
          </p:cNvCxnSpPr>
          <p:nvPr/>
        </p:nvCxnSpPr>
        <p:spPr>
          <a:xfrm>
            <a:off x="4244008" y="3469910"/>
            <a:ext cx="6749732"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78CD609-7144-2B22-C03F-158DBC7104BB}"/>
              </a:ext>
            </a:extLst>
          </p:cNvPr>
          <p:cNvCxnSpPr>
            <a:cxnSpLocks/>
          </p:cNvCxnSpPr>
          <p:nvPr/>
        </p:nvCxnSpPr>
        <p:spPr>
          <a:xfrm>
            <a:off x="3929268" y="5087123"/>
            <a:ext cx="706447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9D5A4A2-3C3F-FBE6-5CB2-DF8EF0EA37F3}"/>
                  </a:ext>
                </a:extLst>
              </p:cNvPr>
              <p:cNvSpPr txBox="1"/>
              <p:nvPr/>
            </p:nvSpPr>
            <p:spPr>
              <a:xfrm>
                <a:off x="10644712" y="3392551"/>
                <a:ext cx="1324958"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a:p>
              <a:p>
                <a:pPr algn="ctr"/>
                <a:r>
                  <a:rPr lang="en-US" dirty="0"/>
                  <a:t>Makes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𝑄</m:t>
                    </m:r>
                  </m:oMath>
                </a14:m>
                <a:r>
                  <a:rPr lang="en-US" dirty="0"/>
                  <a:t> queries to oracles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endParaRPr lang="en-US" dirty="0"/>
              </a:p>
              <a:p>
                <a:pPr algn="ctr"/>
                <a:endParaRPr lang="en-US" dirty="0"/>
              </a:p>
            </p:txBody>
          </p:sp>
        </mc:Choice>
        <mc:Fallback xmlns="">
          <p:sp>
            <p:nvSpPr>
              <p:cNvPr id="38" name="TextBox 37">
                <a:extLst>
                  <a:ext uri="{FF2B5EF4-FFF2-40B4-BE49-F238E27FC236}">
                    <a16:creationId xmlns:a16="http://schemas.microsoft.com/office/drawing/2014/main" id="{59D5A4A2-3C3F-FBE6-5CB2-DF8EF0EA37F3}"/>
                  </a:ext>
                </a:extLst>
              </p:cNvPr>
              <p:cNvSpPr txBox="1">
                <a:spLocks noRot="1" noChangeAspect="1" noMove="1" noResize="1" noEditPoints="1" noAdjustHandles="1" noChangeArrowheads="1" noChangeShapeType="1" noTextEdit="1"/>
              </p:cNvSpPr>
              <p:nvPr/>
            </p:nvSpPr>
            <p:spPr>
              <a:xfrm>
                <a:off x="10644712" y="3392551"/>
                <a:ext cx="1324958" cy="175432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A1CD72C1-B683-B5A6-DBA5-1F5D15425EBC}"/>
                  </a:ext>
                </a:extLst>
              </p:cNvPr>
              <p:cNvSpPr/>
              <p:nvPr/>
            </p:nvSpPr>
            <p:spPr>
              <a:xfrm>
                <a:off x="4533901" y="817923"/>
                <a:ext cx="2968868" cy="823849"/>
              </a:xfrm>
              <a:prstGeom prst="roundRec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NP Relation </a:t>
                </a:r>
                <a14:m>
                  <m:oMath xmlns:m="http://schemas.openxmlformats.org/officeDocument/2006/math">
                    <m:r>
                      <a:rPr lang="en-US" i="1" dirty="0" smtClean="0">
                        <a:latin typeface="Cambria Math" panose="02040503050406030204" pitchFamily="18" charset="0"/>
                      </a:rPr>
                      <m:t>𝑅</m:t>
                    </m:r>
                  </m:oMath>
                </a14:m>
                <a:r>
                  <a:rPr lang="en-US" dirty="0"/>
                  <a:t> computed by a TM in Time </a:t>
                </a:r>
                <a14:m>
                  <m:oMath xmlns:m="http://schemas.openxmlformats.org/officeDocument/2006/math">
                    <m:r>
                      <a:rPr lang="en-US" i="1" dirty="0" smtClean="0">
                        <a:latin typeface="Cambria Math" panose="02040503050406030204" pitchFamily="18" charset="0"/>
                      </a:rPr>
                      <m:t>𝑇</m:t>
                    </m:r>
                  </m:oMath>
                </a14:m>
                <a:endParaRPr lang="en-US" dirty="0"/>
              </a:p>
            </p:txBody>
          </p:sp>
        </mc:Choice>
        <mc:Fallback xmlns="">
          <p:sp>
            <p:nvSpPr>
              <p:cNvPr id="40" name="Rounded Rectangle 39">
                <a:extLst>
                  <a:ext uri="{FF2B5EF4-FFF2-40B4-BE49-F238E27FC236}">
                    <a16:creationId xmlns:a16="http://schemas.microsoft.com/office/drawing/2014/main" id="{A1CD72C1-B683-B5A6-DBA5-1F5D15425EBC}"/>
                  </a:ext>
                </a:extLst>
              </p:cNvPr>
              <p:cNvSpPr>
                <a:spLocks noRot="1" noChangeAspect="1" noMove="1" noResize="1" noEditPoints="1" noAdjustHandles="1" noChangeArrowheads="1" noChangeShapeType="1" noTextEdit="1"/>
              </p:cNvSpPr>
              <p:nvPr/>
            </p:nvSpPr>
            <p:spPr>
              <a:xfrm>
                <a:off x="4533901" y="817923"/>
                <a:ext cx="2968868" cy="823849"/>
              </a:xfrm>
              <a:prstGeom prst="roundRect">
                <a:avLst/>
              </a:prstGeom>
              <a:blipFill>
                <a:blip r:embed="rId12"/>
                <a:stretch>
                  <a:fillRect b="-149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813DD05-C9C1-1DC0-E2EF-404909C833AE}"/>
              </a:ext>
            </a:extLst>
          </p:cNvPr>
          <p:cNvSpPr txBox="1"/>
          <p:nvPr/>
        </p:nvSpPr>
        <p:spPr>
          <a:xfrm>
            <a:off x="2757278" y="5823026"/>
            <a:ext cx="7468432" cy="646331"/>
          </a:xfrm>
          <a:prstGeom prst="rect">
            <a:avLst/>
          </a:prstGeom>
          <a:solidFill>
            <a:schemeClr val="bg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r>
              <a:rPr lang="en-US" dirty="0"/>
              <a:t>Every NP language has a PCPP with low query complexity [AS98, BGH+05]</a:t>
            </a:r>
          </a:p>
          <a:p>
            <a:r>
              <a:rPr lang="en-US" dirty="0"/>
              <a:t>… even with quasi-optimal complexity [BCGT13]</a:t>
            </a:r>
          </a:p>
        </p:txBody>
      </p:sp>
    </p:spTree>
    <p:extLst>
      <p:ext uri="{BB962C8B-B14F-4D97-AF65-F5344CB8AC3E}">
        <p14:creationId xmlns:p14="http://schemas.microsoft.com/office/powerpoint/2010/main" val="354829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A9CDC9D-8B8B-8F76-8B8B-00A899F1F330}"/>
                  </a:ext>
                </a:extLst>
              </p:cNvPr>
              <p:cNvSpPr>
                <a:spLocks noGrp="1"/>
              </p:cNvSpPr>
              <p:nvPr>
                <p:ph type="title"/>
              </p:nvPr>
            </p:nvSpPr>
            <p:spPr>
              <a:xfrm>
                <a:off x="838200" y="-252713"/>
                <a:ext cx="10515600" cy="1325563"/>
              </a:xfrm>
            </p:spPr>
            <p:txBody>
              <a:bodyPr/>
              <a:lstStyle/>
              <a:p>
                <a:pPr algn="ct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𝑛</m:t>
                    </m:r>
                    <m:r>
                      <a:rPr lang="en-US" i="1" dirty="0" err="1" smtClean="0">
                        <a:latin typeface="Cambria Math" panose="02040503050406030204" pitchFamily="18" charset="0"/>
                      </a:rPr>
                      <m:t>,</m:t>
                    </m:r>
                    <m:r>
                      <a:rPr lang="en-US" i="1" dirty="0" err="1" smtClean="0">
                        <a:latin typeface="Cambria Math" panose="02040503050406030204" pitchFamily="18" charset="0"/>
                      </a:rPr>
                      <m:t>𝑁</m:t>
                    </m:r>
                    <m:r>
                      <a:rPr lang="en-US" i="1" dirty="0" err="1" smtClean="0">
                        <a:latin typeface="Cambria Math" panose="02040503050406030204" pitchFamily="18" charset="0"/>
                      </a:rPr>
                      <m:t>,</m:t>
                    </m:r>
                    <m:r>
                      <a:rPr lang="en-US" i="1" dirty="0" err="1" smtClean="0">
                        <a:latin typeface="Cambria Math" panose="02040503050406030204" pitchFamily="18" charset="0"/>
                      </a:rPr>
                      <m:t>𝑘</m:t>
                    </m:r>
                    <m:r>
                      <a:rPr lang="en-US" i="1" dirty="0" err="1" smtClean="0">
                        <a:latin typeface="Cambria Math" panose="02040503050406030204" pitchFamily="18" charset="0"/>
                      </a:rPr>
                      <m:t>,</m:t>
                    </m:r>
                    <m:r>
                      <a:rPr lang="en-US" i="1" dirty="0" err="1" smtClean="0">
                        <a:latin typeface="Cambria Math" panose="02040503050406030204" pitchFamily="18" charset="0"/>
                      </a:rPr>
                      <m:t>𝐾</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𝛿</m:t>
                    </m:r>
                    <m:r>
                      <a:rPr lang="en-US" i="1" dirty="0" smtClean="0">
                        <a:latin typeface="Cambria Math" panose="02040503050406030204" pitchFamily="18" charset="0"/>
                      </a:rPr>
                      <m:t>)</m:t>
                    </m:r>
                  </m:oMath>
                </a14:m>
                <a:r>
                  <a:rPr lang="en-US" dirty="0"/>
                  <a:t>-Projection Code [IOS23]</a:t>
                </a:r>
              </a:p>
            </p:txBody>
          </p:sp>
        </mc:Choice>
        <mc:Fallback xmlns="">
          <p:sp>
            <p:nvSpPr>
              <p:cNvPr id="2" name="Title 1">
                <a:extLst>
                  <a:ext uri="{FF2B5EF4-FFF2-40B4-BE49-F238E27FC236}">
                    <a16:creationId xmlns:a16="http://schemas.microsoft.com/office/drawing/2014/main" id="{8A9CDC9D-8B8B-8F76-8B8B-00A899F1F330}"/>
                  </a:ext>
                </a:extLst>
              </p:cNvPr>
              <p:cNvSpPr>
                <a:spLocks noGrp="1" noRot="1" noChangeAspect="1" noMove="1" noResize="1" noEditPoints="1" noAdjustHandles="1" noChangeArrowheads="1" noChangeShapeType="1" noTextEdit="1"/>
              </p:cNvSpPr>
              <p:nvPr>
                <p:ph type="title"/>
              </p:nvPr>
            </p:nvSpPr>
            <p:spPr>
              <a:xfrm>
                <a:off x="838200" y="-252713"/>
                <a:ext cx="10515600" cy="1325563"/>
              </a:xfrm>
              <a:blipFill>
                <a:blip r:embed="rId3"/>
                <a:stretch>
                  <a:fillRect/>
                </a:stretch>
              </a:blipFill>
            </p:spPr>
            <p:txBody>
              <a:bodyPr/>
              <a:lstStyle/>
              <a:p>
                <a:r>
                  <a:rPr lang="en-US">
                    <a:noFill/>
                  </a:rPr>
                  <a:t> </a:t>
                </a:r>
              </a:p>
            </p:txBody>
          </p:sp>
        </mc:Fallback>
      </mc:AlternateContent>
      <p:graphicFrame>
        <p:nvGraphicFramePr>
          <p:cNvPr id="4" name="Table 8">
            <a:extLst>
              <a:ext uri="{FF2B5EF4-FFF2-40B4-BE49-F238E27FC236}">
                <a16:creationId xmlns:a16="http://schemas.microsoft.com/office/drawing/2014/main" id="{D884A41C-C4C6-2A2A-69E5-BC0A6EA8958C}"/>
              </a:ext>
            </a:extLst>
          </p:cNvPr>
          <p:cNvGraphicFramePr>
            <a:graphicFrameLocks noGrp="1"/>
          </p:cNvGraphicFramePr>
          <p:nvPr>
            <p:extLst>
              <p:ext uri="{D42A27DB-BD31-4B8C-83A1-F6EECF244321}">
                <p14:modId xmlns:p14="http://schemas.microsoft.com/office/powerpoint/2010/main" val="745869208"/>
              </p:ext>
            </p:extLst>
          </p:nvPr>
        </p:nvGraphicFramePr>
        <p:xfrm>
          <a:off x="2387695" y="4412304"/>
          <a:ext cx="6566620" cy="370840"/>
        </p:xfrm>
        <a:graphic>
          <a:graphicData uri="http://schemas.openxmlformats.org/drawingml/2006/table">
            <a:tbl>
              <a:tblPr firstRow="1" bandRow="1">
                <a:tableStyleId>{5940675A-B579-460E-94D1-54222C63F5DA}</a:tableStyleId>
              </a:tblPr>
              <a:tblGrid>
                <a:gridCol w="656662">
                  <a:extLst>
                    <a:ext uri="{9D8B030D-6E8A-4147-A177-3AD203B41FA5}">
                      <a16:colId xmlns:a16="http://schemas.microsoft.com/office/drawing/2014/main" val="2881341600"/>
                    </a:ext>
                  </a:extLst>
                </a:gridCol>
                <a:gridCol w="656662">
                  <a:extLst>
                    <a:ext uri="{9D8B030D-6E8A-4147-A177-3AD203B41FA5}">
                      <a16:colId xmlns:a16="http://schemas.microsoft.com/office/drawing/2014/main" val="2938819632"/>
                    </a:ext>
                  </a:extLst>
                </a:gridCol>
                <a:gridCol w="656662">
                  <a:extLst>
                    <a:ext uri="{9D8B030D-6E8A-4147-A177-3AD203B41FA5}">
                      <a16:colId xmlns:a16="http://schemas.microsoft.com/office/drawing/2014/main" val="3909217177"/>
                    </a:ext>
                  </a:extLst>
                </a:gridCol>
                <a:gridCol w="656662">
                  <a:extLst>
                    <a:ext uri="{9D8B030D-6E8A-4147-A177-3AD203B41FA5}">
                      <a16:colId xmlns:a16="http://schemas.microsoft.com/office/drawing/2014/main" val="219484760"/>
                    </a:ext>
                  </a:extLst>
                </a:gridCol>
                <a:gridCol w="656662">
                  <a:extLst>
                    <a:ext uri="{9D8B030D-6E8A-4147-A177-3AD203B41FA5}">
                      <a16:colId xmlns:a16="http://schemas.microsoft.com/office/drawing/2014/main" val="65456216"/>
                    </a:ext>
                  </a:extLst>
                </a:gridCol>
                <a:gridCol w="656662">
                  <a:extLst>
                    <a:ext uri="{9D8B030D-6E8A-4147-A177-3AD203B41FA5}">
                      <a16:colId xmlns:a16="http://schemas.microsoft.com/office/drawing/2014/main" val="3923616971"/>
                    </a:ext>
                  </a:extLst>
                </a:gridCol>
                <a:gridCol w="656662">
                  <a:extLst>
                    <a:ext uri="{9D8B030D-6E8A-4147-A177-3AD203B41FA5}">
                      <a16:colId xmlns:a16="http://schemas.microsoft.com/office/drawing/2014/main" val="276147149"/>
                    </a:ext>
                  </a:extLst>
                </a:gridCol>
                <a:gridCol w="656662">
                  <a:extLst>
                    <a:ext uri="{9D8B030D-6E8A-4147-A177-3AD203B41FA5}">
                      <a16:colId xmlns:a16="http://schemas.microsoft.com/office/drawing/2014/main" val="2452585352"/>
                    </a:ext>
                  </a:extLst>
                </a:gridCol>
                <a:gridCol w="656662">
                  <a:extLst>
                    <a:ext uri="{9D8B030D-6E8A-4147-A177-3AD203B41FA5}">
                      <a16:colId xmlns:a16="http://schemas.microsoft.com/office/drawing/2014/main" val="581724994"/>
                    </a:ext>
                  </a:extLst>
                </a:gridCol>
                <a:gridCol w="656662">
                  <a:extLst>
                    <a:ext uri="{9D8B030D-6E8A-4147-A177-3AD203B41FA5}">
                      <a16:colId xmlns:a16="http://schemas.microsoft.com/office/drawing/2014/main" val="1104093731"/>
                    </a:ext>
                  </a:extLst>
                </a:gridCol>
              </a:tblGrid>
              <a:tr h="370840">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4286487914"/>
                  </a:ext>
                </a:extLst>
              </a:tr>
            </a:tbl>
          </a:graphicData>
        </a:graphic>
      </p:graphicFrame>
      <p:graphicFrame>
        <p:nvGraphicFramePr>
          <p:cNvPr id="5" name="Table 4">
            <a:extLst>
              <a:ext uri="{FF2B5EF4-FFF2-40B4-BE49-F238E27FC236}">
                <a16:creationId xmlns:a16="http://schemas.microsoft.com/office/drawing/2014/main" id="{14770AB5-6237-4654-8E82-A8026C2AA1F7}"/>
              </a:ext>
            </a:extLst>
          </p:cNvPr>
          <p:cNvGraphicFramePr>
            <a:graphicFrameLocks noGrp="1"/>
          </p:cNvGraphicFramePr>
          <p:nvPr>
            <p:extLst>
              <p:ext uri="{D42A27DB-BD31-4B8C-83A1-F6EECF244321}">
                <p14:modId xmlns:p14="http://schemas.microsoft.com/office/powerpoint/2010/main" val="880898754"/>
              </p:ext>
            </p:extLst>
          </p:nvPr>
        </p:nvGraphicFramePr>
        <p:xfrm>
          <a:off x="4156130" y="3157350"/>
          <a:ext cx="3039996" cy="370840"/>
        </p:xfrm>
        <a:graphic>
          <a:graphicData uri="http://schemas.openxmlformats.org/drawingml/2006/table">
            <a:tbl>
              <a:tblPr firstRow="1" bandRow="1">
                <a:tableStyleId>{5940675A-B579-460E-94D1-54222C63F5DA}</a:tableStyleId>
              </a:tblPr>
              <a:tblGrid>
                <a:gridCol w="506666">
                  <a:extLst>
                    <a:ext uri="{9D8B030D-6E8A-4147-A177-3AD203B41FA5}">
                      <a16:colId xmlns:a16="http://schemas.microsoft.com/office/drawing/2014/main" val="1926350359"/>
                    </a:ext>
                  </a:extLst>
                </a:gridCol>
                <a:gridCol w="506666">
                  <a:extLst>
                    <a:ext uri="{9D8B030D-6E8A-4147-A177-3AD203B41FA5}">
                      <a16:colId xmlns:a16="http://schemas.microsoft.com/office/drawing/2014/main" val="1709538887"/>
                    </a:ext>
                  </a:extLst>
                </a:gridCol>
                <a:gridCol w="506666">
                  <a:extLst>
                    <a:ext uri="{9D8B030D-6E8A-4147-A177-3AD203B41FA5}">
                      <a16:colId xmlns:a16="http://schemas.microsoft.com/office/drawing/2014/main" val="3131058430"/>
                    </a:ext>
                  </a:extLst>
                </a:gridCol>
                <a:gridCol w="506666">
                  <a:extLst>
                    <a:ext uri="{9D8B030D-6E8A-4147-A177-3AD203B41FA5}">
                      <a16:colId xmlns:a16="http://schemas.microsoft.com/office/drawing/2014/main" val="4278354756"/>
                    </a:ext>
                  </a:extLst>
                </a:gridCol>
                <a:gridCol w="506666">
                  <a:extLst>
                    <a:ext uri="{9D8B030D-6E8A-4147-A177-3AD203B41FA5}">
                      <a16:colId xmlns:a16="http://schemas.microsoft.com/office/drawing/2014/main" val="2136374467"/>
                    </a:ext>
                  </a:extLst>
                </a:gridCol>
                <a:gridCol w="506666">
                  <a:extLst>
                    <a:ext uri="{9D8B030D-6E8A-4147-A177-3AD203B41FA5}">
                      <a16:colId xmlns:a16="http://schemas.microsoft.com/office/drawing/2014/main" val="2237562124"/>
                    </a:ext>
                  </a:extLst>
                </a:gridCol>
              </a:tblGrid>
              <a:tr h="37084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tc>
                  <a:txBody>
                    <a:bodyPr/>
                    <a:lstStyle/>
                    <a:p>
                      <a:endParaRPr lang="en-US"/>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937119281"/>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AF1B7F-D49E-C383-2FE7-ABDC3E7DDD7B}"/>
                  </a:ext>
                </a:extLst>
              </p:cNvPr>
              <p:cNvSpPr txBox="1"/>
              <p:nvPr/>
            </p:nvSpPr>
            <p:spPr>
              <a:xfrm>
                <a:off x="3783021" y="315735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xmlns="">
          <p:sp>
            <p:nvSpPr>
              <p:cNvPr id="6" name="TextBox 5">
                <a:extLst>
                  <a:ext uri="{FF2B5EF4-FFF2-40B4-BE49-F238E27FC236}">
                    <a16:creationId xmlns:a16="http://schemas.microsoft.com/office/drawing/2014/main" id="{6DAF1B7F-D49E-C383-2FE7-ABDC3E7DDD7B}"/>
                  </a:ext>
                </a:extLst>
              </p:cNvPr>
              <p:cNvSpPr txBox="1">
                <a:spLocks noRot="1" noChangeAspect="1" noMove="1" noResize="1" noEditPoints="1" noAdjustHandles="1" noChangeArrowheads="1" noChangeShapeType="1" noTextEdit="1"/>
              </p:cNvSpPr>
              <p:nvPr/>
            </p:nvSpPr>
            <p:spPr>
              <a:xfrm>
                <a:off x="3783021" y="3157350"/>
                <a:ext cx="367986" cy="36933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3716E4B-941E-EB94-038D-F2F9A326D320}"/>
              </a:ext>
            </a:extLst>
          </p:cNvPr>
          <p:cNvCxnSpPr>
            <a:cxnSpLocks/>
          </p:cNvCxnSpPr>
          <p:nvPr/>
        </p:nvCxnSpPr>
        <p:spPr>
          <a:xfrm>
            <a:off x="5671005" y="3526682"/>
            <a:ext cx="5123" cy="4945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F3707A-FCE0-DE50-C56F-66D8B2421DB7}"/>
                  </a:ext>
                </a:extLst>
              </p:cNvPr>
              <p:cNvSpPr txBox="1"/>
              <p:nvPr/>
            </p:nvSpPr>
            <p:spPr>
              <a:xfrm>
                <a:off x="1995408" y="4404194"/>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𝑋</m:t>
                      </m:r>
                    </m:oMath>
                  </m:oMathPara>
                </a14:m>
                <a:endParaRPr lang="en-US" dirty="0"/>
              </a:p>
            </p:txBody>
          </p:sp>
        </mc:Choice>
        <mc:Fallback xmlns="">
          <p:sp>
            <p:nvSpPr>
              <p:cNvPr id="8" name="TextBox 7">
                <a:extLst>
                  <a:ext uri="{FF2B5EF4-FFF2-40B4-BE49-F238E27FC236}">
                    <a16:creationId xmlns:a16="http://schemas.microsoft.com/office/drawing/2014/main" id="{DEF3707A-FCE0-DE50-C56F-66D8B2421DB7}"/>
                  </a:ext>
                </a:extLst>
              </p:cNvPr>
              <p:cNvSpPr txBox="1">
                <a:spLocks noRot="1" noChangeAspect="1" noMove="1" noResize="1" noEditPoints="1" noAdjustHandles="1" noChangeArrowheads="1" noChangeShapeType="1" noTextEdit="1"/>
              </p:cNvSpPr>
              <p:nvPr/>
            </p:nvSpPr>
            <p:spPr>
              <a:xfrm>
                <a:off x="1995408" y="4404194"/>
                <a:ext cx="39228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289BFD-84F6-FB09-FDCF-99E5F91DEDC6}"/>
                  </a:ext>
                </a:extLst>
              </p:cNvPr>
              <p:cNvSpPr txBox="1"/>
              <p:nvPr/>
            </p:nvSpPr>
            <p:spPr>
              <a:xfrm>
                <a:off x="2670551" y="1055378"/>
                <a:ext cx="602139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Defined by (Enc, </a:t>
                </a:r>
                <a:r>
                  <a:rPr lang="en-US" dirty="0" err="1"/>
                  <a:t>Proj</a:t>
                </a:r>
                <a:r>
                  <a:rPr lang="en-US" dirty="0"/>
                  <a:t>, Dec) </a:t>
                </a:r>
              </a:p>
              <a:p>
                <a:pPr marL="342900" indent="-342900">
                  <a:buFont typeface="+mj-lt"/>
                  <a:buAutoNum type="arabicPeriod"/>
                </a:pPr>
                <a:r>
                  <a:rPr lang="en-US" dirty="0"/>
                  <a:t>Enc: Given message </a:t>
                </a:r>
                <a14:m>
                  <m:oMath xmlns:m="http://schemas.openxmlformats.org/officeDocument/2006/math">
                    <m:r>
                      <a:rPr lang="en-US" i="1" dirty="0" smtClean="0">
                        <a:latin typeface="Cambria Math" panose="02040503050406030204" pitchFamily="18" charset="0"/>
                      </a:rPr>
                      <m:t>𝑥</m:t>
                    </m:r>
                  </m:oMath>
                </a14:m>
                <a:r>
                  <a:rPr lang="en-US" dirty="0"/>
                  <a:t>, outputs codeword </a:t>
                </a:r>
                <a14:m>
                  <m:oMath xmlns:m="http://schemas.openxmlformats.org/officeDocument/2006/math">
                    <m:r>
                      <a:rPr lang="en-US" b="0" i="1" dirty="0" smtClean="0">
                        <a:latin typeface="Cambria Math" panose="02040503050406030204" pitchFamily="18" charset="0"/>
                      </a:rPr>
                      <m:t>𝑋</m:t>
                    </m:r>
                  </m:oMath>
                </a14:m>
                <a:r>
                  <a:rPr lang="en-US" dirty="0"/>
                  <a:t>. </a:t>
                </a:r>
              </a:p>
              <a:p>
                <a:pPr marL="342900" indent="-342900">
                  <a:buFont typeface="+mj-lt"/>
                  <a:buAutoNum type="arabicPeriod"/>
                </a:pPr>
                <a:r>
                  <a:rPr lang="en-US" dirty="0" err="1"/>
                  <a:t>Proj</a:t>
                </a:r>
                <a:r>
                  <a:rPr lang="en-US" dirty="0"/>
                  <a:t>: Given a sequence of </a:t>
                </a:r>
                <a14:m>
                  <m:oMath xmlns:m="http://schemas.openxmlformats.org/officeDocument/2006/math">
                    <m:r>
                      <a:rPr lang="en-US" i="1" dirty="0" smtClean="0">
                        <a:latin typeface="Cambria Math" panose="02040503050406030204" pitchFamily="18" charset="0"/>
                      </a:rPr>
                      <m:t>𝑘</m:t>
                    </m:r>
                  </m:oMath>
                </a14:m>
                <a:r>
                  <a:rPr lang="en-US" dirty="0"/>
                  <a:t> message co-ordinates </a:t>
                </a:r>
                <a14:m>
                  <m:oMath xmlns:m="http://schemas.openxmlformats.org/officeDocument/2006/math">
                    <m:r>
                      <a:rPr lang="en-US" i="1" dirty="0" smtClean="0">
                        <a:latin typeface="Cambria Math" panose="02040503050406030204" pitchFamily="18" charset="0"/>
                      </a:rPr>
                      <m:t>𝑠</m:t>
                    </m:r>
                  </m:oMath>
                </a14:m>
                <a:r>
                  <a:rPr lang="en-US" dirty="0"/>
                  <a:t>, outputs a sequence of </a:t>
                </a:r>
                <a14:m>
                  <m:oMath xmlns:m="http://schemas.openxmlformats.org/officeDocument/2006/math">
                    <m:r>
                      <a:rPr lang="en-US" i="1" dirty="0" smtClean="0">
                        <a:latin typeface="Cambria Math" panose="02040503050406030204" pitchFamily="18" charset="0"/>
                      </a:rPr>
                      <m:t>𝐾</m:t>
                    </m:r>
                  </m:oMath>
                </a14:m>
                <a:r>
                  <a:rPr lang="en-US" dirty="0"/>
                  <a:t> codeword co-ordinates </a:t>
                </a:r>
                <a14:m>
                  <m:oMath xmlns:m="http://schemas.openxmlformats.org/officeDocument/2006/math">
                    <m:r>
                      <a:rPr lang="en-US" i="1" dirty="0" smtClean="0">
                        <a:latin typeface="Cambria Math" panose="02040503050406030204" pitchFamily="18" charset="0"/>
                      </a:rPr>
                      <m:t>𝑆</m:t>
                    </m:r>
                  </m:oMath>
                </a14:m>
                <a:r>
                  <a:rPr lang="en-US" dirty="0"/>
                  <a:t>.</a:t>
                </a:r>
              </a:p>
              <a:p>
                <a:pPr marL="342900" indent="-342900">
                  <a:buFont typeface="+mj-lt"/>
                  <a:buAutoNum type="arabicPeriod"/>
                </a:pPr>
                <a:r>
                  <a:rPr lang="en-US" dirty="0"/>
                  <a:t>Dec: Given codeword </a:t>
                </a:r>
                <a14:m>
                  <m:oMath xmlns:m="http://schemas.openxmlformats.org/officeDocument/2006/math">
                    <m:r>
                      <a:rPr lang="en-US" i="1" dirty="0" smtClean="0">
                        <a:latin typeface="Cambria Math" panose="02040503050406030204" pitchFamily="18" charset="0"/>
                      </a:rPr>
                      <m:t>𝑌</m:t>
                    </m:r>
                  </m:oMath>
                </a14:m>
                <a:r>
                  <a:rPr lang="en-US" dirty="0"/>
                  <a:t>, outputs message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a:t>
                </a:r>
              </a:p>
            </p:txBody>
          </p:sp>
        </mc:Choice>
        <mc:Fallback xmlns="">
          <p:sp>
            <p:nvSpPr>
              <p:cNvPr id="9" name="TextBox 8">
                <a:extLst>
                  <a:ext uri="{FF2B5EF4-FFF2-40B4-BE49-F238E27FC236}">
                    <a16:creationId xmlns:a16="http://schemas.microsoft.com/office/drawing/2014/main" id="{D2289BFD-84F6-FB09-FDCF-99E5F91DEDC6}"/>
                  </a:ext>
                </a:extLst>
              </p:cNvPr>
              <p:cNvSpPr txBox="1">
                <a:spLocks noRot="1" noChangeAspect="1" noMove="1" noResize="1" noEditPoints="1" noAdjustHandles="1" noChangeArrowheads="1" noChangeShapeType="1" noTextEdit="1"/>
              </p:cNvSpPr>
              <p:nvPr/>
            </p:nvSpPr>
            <p:spPr>
              <a:xfrm>
                <a:off x="2670551" y="1055378"/>
                <a:ext cx="6021399" cy="1477328"/>
              </a:xfrm>
              <a:prstGeom prst="rect">
                <a:avLst/>
              </a:prstGeom>
              <a:blipFill>
                <a:blip r:embed="rId6"/>
                <a:stretch>
                  <a:fillRect l="-630" t="-847" b="-5085"/>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25926201-E5BB-0C6F-3016-BB31AF7865B0}"/>
              </a:ext>
            </a:extLst>
          </p:cNvPr>
          <p:cNvSpPr/>
          <p:nvPr/>
        </p:nvSpPr>
        <p:spPr>
          <a:xfrm rot="16200000">
            <a:off x="5560060" y="976633"/>
            <a:ext cx="216765" cy="656149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372B10C-8EAF-C8C4-9642-ABDBB8593D9A}"/>
                  </a:ext>
                </a:extLst>
              </p:cNvPr>
              <p:cNvSpPr txBox="1"/>
              <p:nvPr/>
            </p:nvSpPr>
            <p:spPr>
              <a:xfrm>
                <a:off x="5365994" y="3928599"/>
                <a:ext cx="38683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𝑁</m:t>
                      </m:r>
                    </m:oMath>
                  </m:oMathPara>
                </a14:m>
                <a:endParaRPr lang="en-US" sz="1600" dirty="0"/>
              </a:p>
            </p:txBody>
          </p:sp>
        </mc:Choice>
        <mc:Fallback xmlns="">
          <p:sp>
            <p:nvSpPr>
              <p:cNvPr id="13" name="TextBox 12">
                <a:extLst>
                  <a:ext uri="{FF2B5EF4-FFF2-40B4-BE49-F238E27FC236}">
                    <a16:creationId xmlns:a16="http://schemas.microsoft.com/office/drawing/2014/main" id="{3372B10C-8EAF-C8C4-9642-ABDBB8593D9A}"/>
                  </a:ext>
                </a:extLst>
              </p:cNvPr>
              <p:cNvSpPr txBox="1">
                <a:spLocks noRot="1" noChangeAspect="1" noMove="1" noResize="1" noEditPoints="1" noAdjustHandles="1" noChangeArrowheads="1" noChangeShapeType="1" noTextEdit="1"/>
              </p:cNvSpPr>
              <p:nvPr/>
            </p:nvSpPr>
            <p:spPr>
              <a:xfrm>
                <a:off x="5365994" y="3928599"/>
                <a:ext cx="386836"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1433000-0F68-2EEB-E543-9D94AE56FC99}"/>
                  </a:ext>
                </a:extLst>
              </p:cNvPr>
              <p:cNvSpPr txBox="1"/>
              <p:nvPr/>
            </p:nvSpPr>
            <p:spPr>
              <a:xfrm>
                <a:off x="5495155" y="2677468"/>
                <a:ext cx="3516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𝑛</m:t>
                      </m:r>
                    </m:oMath>
                  </m:oMathPara>
                </a14:m>
                <a:endParaRPr lang="en-US" sz="1600" dirty="0"/>
              </a:p>
            </p:txBody>
          </p:sp>
        </mc:Choice>
        <mc:Fallback xmlns="">
          <p:sp>
            <p:nvSpPr>
              <p:cNvPr id="14" name="TextBox 13">
                <a:extLst>
                  <a:ext uri="{FF2B5EF4-FFF2-40B4-BE49-F238E27FC236}">
                    <a16:creationId xmlns:a16="http://schemas.microsoft.com/office/drawing/2014/main" id="{41433000-0F68-2EEB-E543-9D94AE56FC99}"/>
                  </a:ext>
                </a:extLst>
              </p:cNvPr>
              <p:cNvSpPr txBox="1">
                <a:spLocks noRot="1" noChangeAspect="1" noMove="1" noResize="1" noEditPoints="1" noAdjustHandles="1" noChangeArrowheads="1" noChangeShapeType="1" noTextEdit="1"/>
              </p:cNvSpPr>
              <p:nvPr/>
            </p:nvSpPr>
            <p:spPr>
              <a:xfrm>
                <a:off x="5495155" y="2677468"/>
                <a:ext cx="351699" cy="338554"/>
              </a:xfrm>
              <a:prstGeom prst="rect">
                <a:avLst/>
              </a:prstGeom>
              <a:blipFill>
                <a:blip r:embed="rId8"/>
                <a:stretch>
                  <a:fillRect/>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FBAE15AD-C06B-53CA-3607-C470C283CD91}"/>
              </a:ext>
            </a:extLst>
          </p:cNvPr>
          <p:cNvSpPr/>
          <p:nvPr/>
        </p:nvSpPr>
        <p:spPr>
          <a:xfrm rot="16200000">
            <a:off x="5598230" y="1498805"/>
            <a:ext cx="129709" cy="306608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ectangle 15">
            <a:extLst>
              <a:ext uri="{FF2B5EF4-FFF2-40B4-BE49-F238E27FC236}">
                <a16:creationId xmlns:a16="http://schemas.microsoft.com/office/drawing/2014/main" id="{8D84D1EA-5461-252B-0509-FB8615EDD1F5}"/>
              </a:ext>
            </a:extLst>
          </p:cNvPr>
          <p:cNvSpPr/>
          <p:nvPr/>
        </p:nvSpPr>
        <p:spPr>
          <a:xfrm>
            <a:off x="4647206" y="3157349"/>
            <a:ext cx="509939" cy="36339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656F43-E112-9BEC-59FA-F1559EA776C7}"/>
              </a:ext>
            </a:extLst>
          </p:cNvPr>
          <p:cNvSpPr/>
          <p:nvPr/>
        </p:nvSpPr>
        <p:spPr>
          <a:xfrm>
            <a:off x="5681251" y="3163759"/>
            <a:ext cx="509939" cy="36339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D474E7-8FBD-5788-6C70-6638E7580BB3}"/>
              </a:ext>
            </a:extLst>
          </p:cNvPr>
          <p:cNvSpPr/>
          <p:nvPr/>
        </p:nvSpPr>
        <p:spPr>
          <a:xfrm>
            <a:off x="6672020" y="3163759"/>
            <a:ext cx="509939" cy="36339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425D1A-DEF3-E038-FC46-55928138B661}"/>
              </a:ext>
            </a:extLst>
          </p:cNvPr>
          <p:cNvSpPr/>
          <p:nvPr/>
        </p:nvSpPr>
        <p:spPr>
          <a:xfrm>
            <a:off x="3049262" y="4412304"/>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AB018F3-FBBE-DFEC-4201-D5B8C39C18DB}"/>
              </a:ext>
            </a:extLst>
          </p:cNvPr>
          <p:cNvSpPr/>
          <p:nvPr/>
        </p:nvSpPr>
        <p:spPr>
          <a:xfrm>
            <a:off x="3710829"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A47EE8-5425-B5B1-A0F9-83551320C986}"/>
              </a:ext>
            </a:extLst>
          </p:cNvPr>
          <p:cNvSpPr/>
          <p:nvPr/>
        </p:nvSpPr>
        <p:spPr>
          <a:xfrm>
            <a:off x="5671004"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E79D0C-01DF-99F1-FCF1-7C89F2E82514}"/>
              </a:ext>
            </a:extLst>
          </p:cNvPr>
          <p:cNvSpPr/>
          <p:nvPr/>
        </p:nvSpPr>
        <p:spPr>
          <a:xfrm>
            <a:off x="6991383" y="4430032"/>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0E10F5C-CC91-5665-FCB4-31F968444A28}"/>
              </a:ext>
            </a:extLst>
          </p:cNvPr>
          <p:cNvSpPr/>
          <p:nvPr/>
        </p:nvSpPr>
        <p:spPr>
          <a:xfrm>
            <a:off x="8295501" y="4417113"/>
            <a:ext cx="642551" cy="361222"/>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ounded Rectangle 23">
                <a:extLst>
                  <a:ext uri="{FF2B5EF4-FFF2-40B4-BE49-F238E27FC236}">
                    <a16:creationId xmlns:a16="http://schemas.microsoft.com/office/drawing/2014/main" id="{4F20F270-D071-3E18-0C08-0997C443D869}"/>
                  </a:ext>
                </a:extLst>
              </p:cNvPr>
              <p:cNvSpPr/>
              <p:nvPr/>
            </p:nvSpPr>
            <p:spPr>
              <a:xfrm>
                <a:off x="3640180" y="5451522"/>
                <a:ext cx="4045808" cy="530534"/>
              </a:xfrm>
              <a:prstGeom prst="roundRect">
                <a:avLst/>
              </a:prstGeom>
              <a:solidFill>
                <a:srgbClr val="FCF0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If </a:t>
                </a:r>
                <a14:m>
                  <m:oMath xmlns:m="http://schemas.openxmlformats.org/officeDocument/2006/math">
                    <m:r>
                      <a:rPr lang="en-US" i="1" dirty="0" smtClean="0">
                        <a:solidFill>
                          <a:schemeClr val="tx1"/>
                        </a:solidFill>
                        <a:latin typeface="Cambria Math" panose="02040503050406030204" pitchFamily="18" charset="0"/>
                      </a:rPr>
                      <m:t>𝑌</m:t>
                    </m:r>
                  </m:oMath>
                </a14:m>
                <a:r>
                  <a:rPr lang="en-US" dirty="0">
                    <a:solidFill>
                      <a:schemeClr val="tx1"/>
                    </a:solidFill>
                  </a:rPr>
                  <a:t> is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𝛿</m:t>
                    </m:r>
                  </m:oMath>
                </a14:m>
                <a:r>
                  <a:rPr lang="en-US" dirty="0">
                    <a:solidFill>
                      <a:schemeClr val="tx1"/>
                    </a:solidFill>
                  </a:rPr>
                  <a:t>-close to </a:t>
                </a:r>
                <a14:m>
                  <m:oMath xmlns:m="http://schemas.openxmlformats.org/officeDocument/2006/math">
                    <m:r>
                      <a:rPr lang="en-US" i="1" dirty="0" smtClean="0">
                        <a:solidFill>
                          <a:schemeClr val="tx1"/>
                        </a:solidFill>
                        <a:latin typeface="Cambria Math" panose="02040503050406030204" pitchFamily="18" charset="0"/>
                      </a:rPr>
                      <m:t>𝑋</m:t>
                    </m:r>
                    <m:r>
                      <a:rPr lang="en-US" b="0" i="1" dirty="0" smtClean="0">
                        <a:solidFill>
                          <a:schemeClr val="tx1"/>
                        </a:solidFill>
                        <a:latin typeface="Cambria Math" panose="02040503050406030204" pitchFamily="18" charset="0"/>
                      </a:rPr>
                      <m:t>|</m:t>
                    </m:r>
                    <m:r>
                      <a:rPr lang="en-US" b="0" i="1" baseline="-25000" dirty="0" smtClean="0">
                        <a:solidFill>
                          <a:schemeClr val="tx1"/>
                        </a:solidFill>
                        <a:latin typeface="Cambria Math" panose="02040503050406030204" pitchFamily="18" charset="0"/>
                      </a:rPr>
                      <m:t>𝑆</m:t>
                    </m:r>
                  </m:oMath>
                </a14:m>
                <a:r>
                  <a:rPr lang="en-US" dirty="0">
                    <a:solidFill>
                      <a:schemeClr val="tx1"/>
                    </a:solidFill>
                  </a:rPr>
                  <a:t>, then Dec(</a:t>
                </a:r>
                <a14:m>
                  <m:oMath xmlns:m="http://schemas.openxmlformats.org/officeDocument/2006/math">
                    <m:r>
                      <a:rPr lang="en-US" i="1" dirty="0" smtClean="0">
                        <a:solidFill>
                          <a:schemeClr val="tx1"/>
                        </a:solidFill>
                        <a:latin typeface="Cambria Math" panose="02040503050406030204" pitchFamily="18" charset="0"/>
                      </a:rPr>
                      <m:t>𝑌</m:t>
                    </m:r>
                  </m:oMath>
                </a14:m>
                <a:r>
                  <a:rPr lang="en-US" dirty="0">
                    <a:solidFill>
                      <a:schemeClr val="tx1"/>
                    </a:solidFill>
                  </a:rPr>
                  <a:t>)=</a:t>
                </a:r>
                <a14:m>
                  <m:oMath xmlns:m="http://schemas.openxmlformats.org/officeDocument/2006/math">
                    <m:r>
                      <a:rPr lang="en-US" i="1" dirty="0" smtClean="0">
                        <a:solidFill>
                          <a:schemeClr val="tx1"/>
                        </a:solidFill>
                        <a:latin typeface="Cambria Math" panose="02040503050406030204" pitchFamily="18" charset="0"/>
                      </a:rPr>
                      <m:t>𝑥</m:t>
                    </m:r>
                    <m:r>
                      <a:rPr lang="en-US" i="1" dirty="0" smtClean="0">
                        <a:solidFill>
                          <a:schemeClr val="tx1"/>
                        </a:solidFill>
                        <a:latin typeface="Cambria Math" panose="02040503050406030204" pitchFamily="18" charset="0"/>
                      </a:rPr>
                      <m:t>|</m:t>
                    </m:r>
                    <m:r>
                      <a:rPr lang="en-US" i="1" baseline="-25000" dirty="0" err="1" smtClean="0">
                        <a:solidFill>
                          <a:schemeClr val="tx1"/>
                        </a:solidFill>
                        <a:latin typeface="Cambria Math" panose="02040503050406030204" pitchFamily="18" charset="0"/>
                      </a:rPr>
                      <m:t>𝑠</m:t>
                    </m:r>
                  </m:oMath>
                </a14:m>
                <a:r>
                  <a:rPr lang="en-US" dirty="0">
                    <a:solidFill>
                      <a:schemeClr val="tx1"/>
                    </a:solidFill>
                  </a:rPr>
                  <a:t>.</a:t>
                </a:r>
              </a:p>
            </p:txBody>
          </p:sp>
        </mc:Choice>
        <mc:Fallback xmlns="">
          <p:sp>
            <p:nvSpPr>
              <p:cNvPr id="24" name="Rounded Rectangle 23">
                <a:extLst>
                  <a:ext uri="{FF2B5EF4-FFF2-40B4-BE49-F238E27FC236}">
                    <a16:creationId xmlns:a16="http://schemas.microsoft.com/office/drawing/2014/main" id="{4F20F270-D071-3E18-0C08-0997C443D869}"/>
                  </a:ext>
                </a:extLst>
              </p:cNvPr>
              <p:cNvSpPr>
                <a:spLocks noRot="1" noChangeAspect="1" noMove="1" noResize="1" noEditPoints="1" noAdjustHandles="1" noChangeArrowheads="1" noChangeShapeType="1" noTextEdit="1"/>
              </p:cNvSpPr>
              <p:nvPr/>
            </p:nvSpPr>
            <p:spPr>
              <a:xfrm>
                <a:off x="3640180" y="5451522"/>
                <a:ext cx="4045808" cy="530534"/>
              </a:xfrm>
              <a:prstGeom prst="roundRect">
                <a:avLst/>
              </a:prstGeom>
              <a:blipFill>
                <a:blip r:embed="rId9"/>
                <a:stretch>
                  <a:fillRect l="-623" b="-2273"/>
                </a:stretch>
              </a:blipFill>
            </p:spPr>
            <p:txBody>
              <a:bodyPr/>
              <a:lstStyle/>
              <a:p>
                <a:r>
                  <a:rPr lang="en-US">
                    <a:noFill/>
                  </a:rPr>
                  <a:t> </a:t>
                </a:r>
              </a:p>
            </p:txBody>
          </p:sp>
        </mc:Fallback>
      </mc:AlternateContent>
    </p:spTree>
    <p:extLst>
      <p:ext uri="{BB962C8B-B14F-4D97-AF65-F5344CB8AC3E}">
        <p14:creationId xmlns:p14="http://schemas.microsoft.com/office/powerpoint/2010/main" val="3882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animBg="1"/>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19908</TotalTime>
  <Words>2026</Words>
  <Application>Microsoft Macintosh PowerPoint</Application>
  <PresentationFormat>Widescreen</PresentationFormat>
  <Paragraphs>295</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Cambria Math</vt:lpstr>
      <vt:lpstr>Courier New</vt:lpstr>
      <vt:lpstr>Office Theme</vt:lpstr>
      <vt:lpstr>Zero-Knowledge RAM:  Doubly Efficient and Black-Box</vt:lpstr>
      <vt:lpstr>Arguments for RAM Programs (Arg-RAM)</vt:lpstr>
      <vt:lpstr>Arg-RAM: Doubly Efficient and Blackbox [IOS23]</vt:lpstr>
      <vt:lpstr>Zero-Knowledge Arguments for RAM Programs  (ZK-RAM)</vt:lpstr>
      <vt:lpstr>Our Goals: ZK-RAM</vt:lpstr>
      <vt:lpstr>Our Results: ZK-RAM</vt:lpstr>
      <vt:lpstr>Outline</vt:lpstr>
      <vt:lpstr>Probabilistically Checkable Proofs of Proximity (PCPPs)</vt:lpstr>
      <vt:lpstr>(n,N,k,K,δ)-Projection Code [IOS23]</vt:lpstr>
      <vt:lpstr>PowerPoint Presentation</vt:lpstr>
      <vt:lpstr>Extending the Idea to ZK-RAM: Challenges</vt:lpstr>
      <vt:lpstr>Supporting Updates in Projection Codes</vt:lpstr>
      <vt:lpstr>Locally Updatable Projection Codes</vt:lpstr>
      <vt:lpstr>Locally Updatable Projection Codes (LUPC)</vt:lpstr>
      <vt:lpstr>Locally Updatable Projection Codes (LUPC)</vt:lpstr>
      <vt:lpstr>Buffered Hamming Distance Metric [CKO14]</vt:lpstr>
      <vt:lpstr>LUPC Construction</vt:lpstr>
      <vt:lpstr>LUPC Construction</vt:lpstr>
      <vt:lpstr>LUPC Construction</vt:lpstr>
      <vt:lpstr>LUPC Construction</vt:lpstr>
      <vt:lpstr>Our ZK-RAM Construction</vt:lpstr>
      <vt:lpstr>ZK-RAM Construction: High-Level Overview</vt:lpstr>
      <vt:lpstr>ZK-RAM: High-level Overview</vt:lpstr>
      <vt:lpstr>ZK-RAM: High-level Overview</vt:lpstr>
      <vt:lpstr>Open Questions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Akash Shah</dc:creator>
  <cp:lastModifiedBy>Akash Shah</cp:lastModifiedBy>
  <cp:revision>25</cp:revision>
  <dcterms:created xsi:type="dcterms:W3CDTF">2025-03-28T04:07:55Z</dcterms:created>
  <dcterms:modified xsi:type="dcterms:W3CDTF">2025-05-08T04:46:22Z</dcterms:modified>
</cp:coreProperties>
</file>