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0.xml" ContentType="application/vnd.openxmlformats-officedocument.presentationml.tags+xml"/>
  <Override PartName="/ppt/tags/tag7.xml" ContentType="application/vnd.openxmlformats-officedocument.presentationml.tags+xml"/>
  <Override PartName="/ppt/tags/tag110.xml" ContentType="application/vnd.openxmlformats-officedocument.presentationml.tags+xml"/>
  <Override PartName="/ppt/tags/tag14.xml" ContentType="application/vnd.openxmlformats-officedocument.presentationml.tags+xml"/>
  <Override PartName="/ppt/tags/tag190.xml" ContentType="application/vnd.openxmlformats-officedocument.presentationml.tags+xml"/>
  <Override PartName="/ppt/tags/tag21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81" r:id="rId2"/>
    <p:sldId id="396" r:id="rId3"/>
    <p:sldId id="445" r:id="rId4"/>
    <p:sldId id="424" r:id="rId5"/>
    <p:sldId id="446" r:id="rId6"/>
    <p:sldId id="448" r:id="rId7"/>
    <p:sldId id="464" r:id="rId8"/>
    <p:sldId id="449" r:id="rId9"/>
    <p:sldId id="450" r:id="rId10"/>
    <p:sldId id="462" r:id="rId11"/>
    <p:sldId id="452" r:id="rId12"/>
    <p:sldId id="467" r:id="rId13"/>
    <p:sldId id="463" r:id="rId14"/>
    <p:sldId id="287" r:id="rId15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等线" panose="02010600030101010101" pitchFamily="2" charset="-122"/>
      <p:regular r:id="rId19"/>
      <p:bold r:id="rId20"/>
    </p:embeddedFont>
    <p:embeddedFont>
      <p:font typeface="黑体" panose="02010609060101010101" pitchFamily="49" charset="-122"/>
      <p:regular r:id="rId21"/>
    </p:embeddedFont>
    <p:embeddedFont>
      <p:font typeface="微软雅黑" panose="020B0503020204020204" pitchFamily="34" charset="-122"/>
      <p:regular r:id="rId2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874"/>
    <a:srgbClr val="86238D"/>
    <a:srgbClr val="561E63"/>
    <a:srgbClr val="DA4474"/>
    <a:srgbClr val="692E7F"/>
    <a:srgbClr val="F41D2E"/>
    <a:srgbClr val="4472C4"/>
    <a:srgbClr val="98449E"/>
    <a:srgbClr val="BA97C7"/>
    <a:srgbClr val="A15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7" autoAdjust="0"/>
    <p:restoredTop sz="80372" autoAdjust="0"/>
  </p:normalViewPr>
  <p:slideViewPr>
    <p:cSldViewPr snapToGrid="0">
      <p:cViewPr varScale="1">
        <p:scale>
          <a:sx n="95" d="100"/>
          <a:sy n="95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0FDBC-2046-433C-844E-FDEA713849D8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D359E-6ED5-4E84-B0BF-34C199A776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群作用，承诺，</a:t>
            </a:r>
            <a:r>
              <a:rPr kumimoji="1" lang="en-US" altLang="zh-CN" dirty="0">
                <a:sym typeface="+mn-ea"/>
              </a:rPr>
              <a:t>our result</a:t>
            </a:r>
            <a:r>
              <a:rPr kumimoji="1" lang="zh-CN" altLang="en-US" dirty="0">
                <a:sym typeface="+mn-ea"/>
              </a:rPr>
              <a:t>，</a:t>
            </a:r>
            <a:r>
              <a:rPr kumimoji="1" lang="en-US" altLang="zh-CN" dirty="0">
                <a:sym typeface="+mn-ea"/>
              </a:rPr>
              <a:t>4</a:t>
            </a:r>
            <a:r>
              <a:rPr kumimoji="1" lang="zh-CN" altLang="en-US" dirty="0">
                <a:sym typeface="+mn-ea"/>
              </a:rPr>
              <a:t>分半左右</a:t>
            </a:r>
            <a:endParaRPr kumimoji="1" lang="zh-CN" altLang="en-US" dirty="0"/>
          </a:p>
          <a:p>
            <a:r>
              <a:rPr kumimoji="1" lang="zh-CN" altLang="en-US" dirty="0">
                <a:sym typeface="+mn-ea"/>
              </a:rPr>
              <a:t>两个基本组件</a:t>
            </a:r>
            <a:r>
              <a:rPr kumimoji="1" lang="en-US" altLang="zh-CN" dirty="0">
                <a:sym typeface="+mn-ea"/>
              </a:rPr>
              <a:t>  3</a:t>
            </a:r>
            <a:br>
              <a:rPr kumimoji="1" lang="zh-CN" altLang="en-US" dirty="0">
                <a:sym typeface="+mn-ea"/>
              </a:rPr>
            </a:br>
            <a:r>
              <a:rPr kumimoji="1" lang="zh-CN" altLang="en-US" dirty="0">
                <a:sym typeface="+mn-ea"/>
              </a:rPr>
              <a:t>基础承诺方案，和它的对偶</a:t>
            </a:r>
            <a:r>
              <a:rPr kumimoji="1" lang="en-US" altLang="zh-CN" dirty="0">
                <a:sym typeface="+mn-ea"/>
              </a:rPr>
              <a:t>  3</a:t>
            </a:r>
            <a:endParaRPr kumimoji="1" lang="zh-CN" altLang="en-US" dirty="0"/>
          </a:p>
          <a:p>
            <a:r>
              <a:rPr kumimoji="1" lang="en-US" altLang="zh-CN" dirty="0">
                <a:sym typeface="+mn-ea"/>
              </a:rPr>
              <a:t>Enhanced Linkable Commitment </a:t>
            </a:r>
            <a:r>
              <a:rPr kumimoji="1" lang="zh-CN" altLang="en-US" dirty="0">
                <a:sym typeface="+mn-ea"/>
              </a:rPr>
              <a:t>的</a:t>
            </a:r>
            <a:r>
              <a:rPr kumimoji="1" lang="en-US" altLang="zh-CN" dirty="0">
                <a:sym typeface="+mn-ea"/>
              </a:rPr>
              <a:t>motivation </a:t>
            </a:r>
            <a:r>
              <a:rPr kumimoji="1" lang="zh-CN" altLang="en-US" dirty="0">
                <a:sym typeface="+mn-ea"/>
              </a:rPr>
              <a:t>，高级承诺方案需要的提取器</a:t>
            </a:r>
            <a:r>
              <a:rPr kumimoji="1" lang="en-US" altLang="zh-CN" dirty="0">
                <a:sym typeface="+mn-ea"/>
              </a:rPr>
              <a:t>  5</a:t>
            </a:r>
          </a:p>
          <a:p>
            <a:r>
              <a:rPr kumimoji="1" lang="zh-CN" altLang="en-US" dirty="0">
                <a:sym typeface="+mn-ea"/>
              </a:rPr>
              <a:t>格同构问题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实例化</a:t>
            </a:r>
            <a:r>
              <a:rPr kumimoji="1" lang="en-US" altLang="zh-CN" dirty="0">
                <a:sym typeface="+mn-ea"/>
              </a:rPr>
              <a:t> 2</a:t>
            </a:r>
            <a:endParaRPr kumimoji="1" lang="zh-CN" altLang="en-US" dirty="0"/>
          </a:p>
          <a:p>
            <a:r>
              <a:rPr kumimoji="1" lang="zh-CN" altLang="en-US" dirty="0">
                <a:sym typeface="+mn-ea"/>
              </a:rPr>
              <a:t>总结和回顾，</a:t>
            </a:r>
            <a:r>
              <a:rPr kumimoji="1" lang="en-US" altLang="zh-CN" dirty="0">
                <a:sym typeface="+mn-ea"/>
              </a:rPr>
              <a:t>Open question  2</a:t>
            </a:r>
          </a:p>
          <a:p>
            <a:endParaRPr kumimoji="1" lang="en-US" altLang="zh-CN" dirty="0">
              <a:sym typeface="+mn-ea"/>
            </a:endParaRPr>
          </a:p>
          <a:p>
            <a:r>
              <a:rPr kumimoji="1" lang="zh-CN" altLang="en-US" dirty="0">
                <a:sym typeface="+mn-ea"/>
              </a:rPr>
              <a:t>（如果还有多余的时间，就加上</a:t>
            </a:r>
            <a:r>
              <a:rPr kumimoji="1" lang="en-US" altLang="zh-CN" dirty="0">
                <a:sym typeface="+mn-ea"/>
              </a:rPr>
              <a:t>local constant  </a:t>
            </a:r>
            <a:r>
              <a:rPr kumimoji="1" lang="zh-CN" altLang="en-US" dirty="0">
                <a:sym typeface="+mn-ea"/>
              </a:rPr>
              <a:t>以及对应的实例化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8430" indent="-13843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38430" indent="-13843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8430" indent="-13843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8430" indent="-13843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D359E-6ED5-4E84-B0BF-34C199A7761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kumimoji="1" lang="en-US" altLang="zh-CN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kumimoji="1" lang="en-US" altLang="zh-CN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ABCD-D490-42E8-A781-8EF05546AF36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F392-10D0-457D-9F61-840FCF871B90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9FB71-4569-4A7F-BBB1-FF74347999D7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21FA-C6D4-4E5A-8715-80B76F903A92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566C-3008-4583-87C6-4A8D44A29011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B479-BB08-479F-8057-706178CF04F0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1C4A-788E-43FC-90B4-CE1B55F526E2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F3E-946F-4073-9998-6888E178A479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7075-70E7-4F5A-9179-BF3116C75954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003B-3F3C-4BE0-A85A-B4A606A8A185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45F2-94A9-43DF-852F-34B313DC1C7A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8ED1-281C-4393-BA5B-DD7170C4F4DB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A7EB-52F2-483C-BC24-30B8D2FE15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2" Type="http://schemas.openxmlformats.org/officeDocument/2006/relationships/tags" Target="../tags/tag15.xml"/><Relationship Id="rId16" Type="http://schemas.openxmlformats.org/officeDocument/2006/relationships/image" Target="../media/image38.png"/><Relationship Id="rId1" Type="http://schemas.openxmlformats.org/officeDocument/2006/relationships/tags" Target="../tags/tag13.xml"/><Relationship Id="rId6" Type="http://schemas.openxmlformats.org/officeDocument/2006/relationships/tags" Target="../tags/tag19.xml"/><Relationship Id="rId11" Type="http://schemas.openxmlformats.org/officeDocument/2006/relationships/tags" Target="../tags/tag190.xml"/><Relationship Id="rId5" Type="http://schemas.openxmlformats.org/officeDocument/2006/relationships/tags" Target="../tags/tag18.xml"/><Relationship Id="rId15" Type="http://schemas.openxmlformats.org/officeDocument/2006/relationships/tags" Target="../tags/tag24.xml"/><Relationship Id="rId10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0.png"/><Relationship Id="rId18" Type="http://schemas.openxmlformats.org/officeDocument/2006/relationships/tags" Target="../tags/tag7.xml"/><Relationship Id="rId3" Type="http://schemas.openxmlformats.org/officeDocument/2006/relationships/tags" Target="../tags/tag3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17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tags" Target="../tags/tag40.xml"/><Relationship Id="rId20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image" Target="../media/image5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tags" Target="../tags/tag10.xml"/><Relationship Id="rId7" Type="http://schemas.openxmlformats.org/officeDocument/2006/relationships/image" Target="../media/image18.png"/><Relationship Id="rId12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tags" Target="../tags/tag110.xml"/><Relationship Id="rId4" Type="http://schemas.openxmlformats.org/officeDocument/2006/relationships/tags" Target="../tags/tag11.xml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1726565" y="1447800"/>
            <a:ext cx="8597265" cy="157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Re-Randomize and Extract: A Novel Commitment Construction Framework Based on Group Actions</a:t>
            </a:r>
          </a:p>
        </p:txBody>
      </p:sp>
      <p:sp>
        <p:nvSpPr>
          <p:cNvPr id="2" name="副标题 2"/>
          <p:cNvSpPr txBox="1"/>
          <p:nvPr/>
        </p:nvSpPr>
        <p:spPr>
          <a:xfrm>
            <a:off x="3308364" y="3861398"/>
            <a:ext cx="5574684" cy="123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Speaker</a:t>
            </a:r>
            <a:r>
              <a:rPr lang="zh-CN" altLang="en-US" sz="24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Kaijie Jiang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Tsinghua University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altLang="zh-CN" sz="24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4056380" y="5422900"/>
            <a:ext cx="4079875" cy="33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May 8, Eurocrypt2025, Madrid, Spai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" name="副标题 2"/>
          <p:cNvSpPr txBox="1"/>
          <p:nvPr/>
        </p:nvSpPr>
        <p:spPr>
          <a:xfrm>
            <a:off x="1866265" y="3221355"/>
            <a:ext cx="8725535" cy="70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Lucky One" panose="00000500000000000000" charset="0"/>
              </a:rPr>
              <a:t>Kaijie Jiang, Anyu Wang, Hengyi Luo, Guoxiao Liu, Tang Gang, Yanbin Pan, Xiaoyun Wang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8" y="305903"/>
            <a:ext cx="1607178" cy="2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31" name="组合 30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32" name="图片 31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4610"/>
            <a:ext cx="789559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Commitment Construcitons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54551" y="1136686"/>
            <a:ext cx="11062970" cy="1475105"/>
            <a:chOff x="455846" y="2604916"/>
            <a:chExt cx="11062970" cy="1475105"/>
          </a:xfrm>
        </p:grpSpPr>
        <p:sp>
          <p:nvSpPr>
            <p:cNvPr id="10" name="文本框 9"/>
            <p:cNvSpPr txBox="1"/>
            <p:nvPr/>
          </p:nvSpPr>
          <p:spPr>
            <a:xfrm>
              <a:off x="455846" y="2604916"/>
              <a:ext cx="706324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 algn="l">
                <a:buClrTx/>
                <a:buSzTx/>
                <a:buFont typeface="Wingdings" panose="05000000000000000000" pitchFamily="2" charset="2"/>
                <a:buChar char="Ø"/>
              </a:pPr>
              <a:r>
                <a:rPr kumimoji="1" lang="zh-CN" altLang="en-US" sz="2000" b="1" dirty="0">
                  <a:solidFill>
                    <a:srgbClr val="86238D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kumimoji="1" lang="en-US" altLang="zh-CN" sz="2400" b="1" dirty="0">
                  <a:solidFill>
                    <a:srgbClr val="86238D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Dual Mode Commitemnt：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1165141" y="3065291"/>
                  <a:ext cx="10353675" cy="10147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sz="20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Replace the </a:t>
                  </a:r>
                  <a:r>
                    <a:rPr kumimoji="1" lang="en-US" altLang="zh-CN" sz="2000" b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local constant extractor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dirty="0" smtClean="0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E</m:t>
                      </m:r>
                    </m:oMath>
                  </a14:m>
                  <a:r>
                    <a:rPr kumimoji="1" lang="en-US" altLang="zh-CN" sz="20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 in the </a:t>
                  </a:r>
                  <a:r>
                    <a:rPr kumimoji="1" lang="en-US" altLang="zh-CN" sz="2000" b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basic commitment II</a:t>
                  </a:r>
                  <a:r>
                    <a:rPr kumimoji="1" lang="en-US" altLang="zh-CN" sz="20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 with the following </a:t>
                  </a:r>
                  <a:r>
                    <a:rPr kumimoji="1" lang="en-US" altLang="zh-CN" sz="2000" b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trapdoor extractor </a:t>
                  </a:r>
                  <a14:m>
                    <m:oMath xmlns:m="http://schemas.openxmlformats.org/officeDocument/2006/math">
                      <m:r>
                        <a:rPr kumimoji="1" lang="en-US" altLang="zh-CN" sz="2000" b="0" i="0" dirty="0" smtClean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zh-CN" sz="2000" b="0" i="0" dirty="0" smtClean="0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E</m:t>
                      </m:r>
                      <m:r>
                        <a:rPr kumimoji="1" lang="en-US" altLang="zh-CN" sz="2000" b="0" i="0" dirty="0" smtClean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kumimoji="1" lang="en-US" altLang="zh-CN" sz="2000" b="0" i="0" dirty="0" smtClean="0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F</m:t>
                      </m:r>
                      <m:r>
                        <a:rPr kumimoji="1" lang="en-US" altLang="zh-CN" sz="2000" b="0" i="0" dirty="0" smtClean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a14:m>
                  <a:r>
                    <a:rPr kumimoji="1" lang="en-US" altLang="zh-CN" sz="20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, that is, add the trapdoor property on the deterministic extractor:</a:t>
                  </a:r>
                  <a:endPara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141" y="3065291"/>
                  <a:ext cx="10353675" cy="101473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963930" y="2791460"/>
                <a:ext cx="9744075" cy="17767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 fontAlgn="auto">
                  <a:buFont typeface="Arial" panose="020B0604020202020204" pitchFamily="34" charset="0"/>
                  <a:buChar char="•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)←</m:t>
                        </m:r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 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′′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a:rPr kumimoji="1" lang="zh-CN" altLang="en-US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𝑢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 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：</m:t>
                    </m:r>
                    <m:r>
                      <m:rPr>
                        <m:sty m:val="p"/>
                      </m:rPr>
                      <a:rPr kumimoji="1" lang="en-US" altLang="zh-CN" sz="2000" i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F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𝑢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′,</m:t>
                        </m:r>
                        <m:r>
                          <m:rPr>
                            <m:sty m:val="p"/>
                          </m:rP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Stab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′)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′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satisfies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  <m:sup>
                        <m:r>
                          <a:rPr kumimoji="1" lang="en-US" altLang="zh-CN" sz="200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𝑢</m:t>
                    </m:r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</m:oMath>
                </a14:m>
                <a:endParaRPr kumimoji="1" lang="en-US" altLang="zh-CN" sz="2000" b="0" i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457200" indent="-457200" fontAlgn="auto">
                  <a:buFont typeface="Arial" panose="020B0604020202020204" pitchFamily="34" charset="0"/>
                  <a:buChar char="•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</a:t>
                </a: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)←</m:t>
                        </m:r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  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 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′′∈</m:t>
                    </m:r>
                    <m:r>
                      <a:rPr kumimoji="1" lang="zh-CN" altLang="en-US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the following two distributions are identical:</a:t>
                </a:r>
                <a:b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E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(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),</m:t>
                            </m:r>
                            <m:r>
                              <a:rPr kumimoji="1" lang="en-US" altLang="zh-CN" sz="2000" i="1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</m:d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e>
                    </m:d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nor/>
                      </m:rPr>
                      <a:rPr kumimoji="1" lang="zh-CN" altLang="en-US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},</m:t>
                    </m:r>
                  </m:oMath>
                </a14:m>
                <a:br>
                  <a:rPr kumimoji="1" lang="en-US" altLang="zh-CN" sz="2000" i="1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𝑢</m:t>
                            </m:r>
                            <m:r>
                              <a:rPr kumimoji="1" lang="en-US" altLang="zh-CN" sz="20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e>
                        </m:d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e>
                    </m:d>
                    <m: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𝑢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′←</m:t>
                    </m:r>
                    <m:r>
                      <m:rPr>
                        <m:sty m:val="p"/>
                      </m:rPr>
                      <a:rPr kumimoji="1" lang="en-US" altLang="zh-CN" sz="2000" i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F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𝑢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′,</m:t>
                        </m:r>
                        <m:r>
                          <m:rPr>
                            <m:sty m:val="p"/>
                          </m:rP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Stab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′)</m:t>
                        </m:r>
                      </m:e>
                    </m:d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}</m:t>
                    </m:r>
                  </m:oMath>
                </a14:m>
                <a:endParaRPr kumimoji="1" lang="en-US" altLang="zh-CN" sz="2000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30" y="2791460"/>
                <a:ext cx="9744075" cy="17767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254635" y="4657090"/>
            <a:ext cx="625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Security：</a:t>
            </a:r>
            <a:endParaRPr kumimoji="1" lang="en-US" altLang="zh-CN" sz="2400" b="1" dirty="0">
              <a:solidFill>
                <a:schemeClr val="tx1"/>
              </a:solidFill>
              <a:latin typeface="Cambria Math" panose="02040503050406030204" charset="0"/>
              <a:ea typeface="MS Mincho" charset="0"/>
              <a:cs typeface="Cambria Math" panose="0204050305040603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63930" y="5349875"/>
            <a:ext cx="554418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Based on the 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Distinguish Orbits Problem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kumimoji="1"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9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50" name="图片 49"/>
            <p:cNvPicPr/>
            <p:nvPr/>
          </p:nvPicPr>
          <p:blipFill rotWithShape="1">
            <a:blip r:embed="rId9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83820"/>
            <a:ext cx="1087120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Lattice Assumptions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33045" y="926465"/>
            <a:ext cx="10520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Lattice Isomorphism Problem（Quadratic Form）</a:t>
            </a: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kumimoji="1" lang="en-US" altLang="zh-CN" sz="2000" b="1" dirty="0">
                <a:solidFill>
                  <a:srgbClr val="86238D"/>
                </a:solidFill>
                <a:ea typeface="黑体" panose="02010609060101010101" pitchFamily="49" charset="-122"/>
                <a:sym typeface="+mn-ea"/>
              </a:rPr>
              <a:t> </a:t>
            </a:r>
            <a:endParaRPr kumimoji="1"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233045" y="4043680"/>
            <a:ext cx="797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Group Action Based on Lattices：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615315" y="4592955"/>
                <a:ext cx="10369550" cy="16764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265" indent="-342265" algn="l" fontAlgn="auto">
                  <a:lnSpc>
                    <a:spcPct val="150000"/>
                  </a:lnSpc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Cambria Math" panose="02040503050406030204" charset="0"/>
                    <a:ea typeface="宋体" panose="02010600030101010101" pitchFamily="2" charset="-122"/>
                  </a:rPr>
                  <a:t>Let</a:t>
                </a:r>
                <a14:m>
                  <m:oMath xmlns:m="http://schemas.openxmlformats.org/officeDocument/2006/math"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 </m:t>
                    </m:r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∈</m:t>
                    </m:r>
                    <m:sSup>
                      <m:sSup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zh-CN" altLang="en-US" sz="2000" b="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kumimoji="1" lang="zh-CN" altLang="en-US" sz="2000" b="0" dirty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zh-CN" altLang="en-US" sz="2000" b="0" dirty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zh-CN" altLang="en-US" sz="2000" b="0" dirty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&gt;0</m:t>
                            </m:r>
                          </m:sup>
                        </m:sSub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(</m:t>
                        </m:r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ℤ</m:t>
                        </m:r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)</m:t>
                        </m:r>
                      </m:e>
                      <m: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 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ea typeface="宋体" panose="02010600030101010101" pitchFamily="2" charset="-122"/>
                    <a:sym typeface="+mn-ea"/>
                  </a:rPr>
                  <a:t> </a:t>
                </a:r>
                <a:r>
                  <a:rPr kumimoji="1" lang="en-US" altLang="zh-CN" sz="2000" dirty="0">
                    <a:ea typeface="宋体" panose="02010600030101010101" pitchFamily="2" charset="-122"/>
                    <a:sym typeface="+mn-ea"/>
                  </a:rPr>
                  <a:t>be a quadratic form, </a:t>
                </a:r>
                <a14:m>
                  <m:oMath xmlns:m="http://schemas.openxmlformats.org/officeDocument/2006/math"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𝐆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=</m:t>
                    </m:r>
                    <m:r>
                      <m:rPr>
                        <m:sty m:val="p"/>
                      </m:rP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G</m:t>
                    </m:r>
                    <m:sSubSup>
                      <m:sSubSupPr>
                        <m:ctrlPr>
                          <a:rPr kumimoji="1" lang="zh-CN" altLang="en-US" sz="2000" b="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L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  <m: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±</m:t>
                        </m:r>
                      </m:sup>
                    </m:sSubSup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(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ℤ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)=</m:t>
                    </m:r>
                    <m:r>
                      <m:rPr>
                        <m:sty m:val="p"/>
                      </m:rP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G</m:t>
                    </m:r>
                    <m:sSub>
                      <m:sSub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L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</m:sSub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(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ℤ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)/{±</m:t>
                    </m:r>
                    <m:sSub>
                      <m:sSub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𝐈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</m:sSub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}</m:t>
                    </m:r>
                  </m:oMath>
                </a14:m>
                <a:r>
                  <a:rPr kumimoji="1" lang="zh-CN" altLang="en-US" sz="2000" dirty="0">
                    <a:ea typeface="宋体" panose="02010600030101010101" pitchFamily="2" charset="-122"/>
                    <a:sym typeface="+mn-ea"/>
                  </a:rPr>
                  <a:t>,</a:t>
                </a:r>
                <a14:m>
                  <m:oMath xmlns:m="http://schemas.openxmlformats.org/officeDocument/2006/math"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   </m:t>
                    </m:r>
                    <m:r>
                      <m:rPr>
                        <m:sty m:val="p"/>
                      </m:rP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X</m:t>
                    </m:r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=[</m:t>
                    </m:r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]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={</m:t>
                    </m:r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𝐔</m:t>
                    </m:r>
                    <m:sSup>
                      <m:sSup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kumimoji="1" lang="zh-CN" altLang="en-US" sz="2000" i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𝐐𝐔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t</m:t>
                        </m:r>
                      </m:sup>
                    </m:sSup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:</m:t>
                    </m:r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𝐔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∈</m:t>
                    </m:r>
                    <m:r>
                      <m:rPr>
                        <m:sty m:val="p"/>
                      </m:rP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G</m:t>
                    </m:r>
                    <m:sSub>
                      <m:sSub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L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</m:sSub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(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ℤ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)/{±</m:t>
                    </m:r>
                    <m:sSub>
                      <m:sSub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𝐈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</m:sSub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}}</m:t>
                    </m:r>
                  </m:oMath>
                </a14:m>
                <a:r>
                  <a:rPr kumimoji="1" lang="zh-CN" altLang="en-US" sz="2000" dirty="0">
                    <a:ea typeface="宋体" panose="02010600030101010101" pitchFamily="2" charset="-122"/>
                    <a:sym typeface="+mn-ea"/>
                  </a:rPr>
                  <a:t>, </a:t>
                </a:r>
                <a:r>
                  <a:rPr kumimoji="1" lang="en-US" altLang="zh-CN" sz="2000" dirty="0">
                    <a:ea typeface="宋体" panose="02010600030101010101" pitchFamily="2" charset="-122"/>
                    <a:sym typeface="+mn-ea"/>
                  </a:rPr>
                  <a:t> a group action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(</m:t>
                    </m:r>
                    <m:r>
                      <m:rPr>
                        <m:sty m:val="p"/>
                      </m:rP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G</m:t>
                    </m:r>
                    <m:sSubSup>
                      <m:sSubSupPr>
                        <m:ctrlPr>
                          <a:rPr kumimoji="1" lang="zh-CN" altLang="en-US" sz="2000" b="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L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  <m: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±</m:t>
                        </m:r>
                      </m:sup>
                    </m:sSubSup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(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ℤ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),[</m:t>
                    </m:r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]</m:t>
                    </m:r>
                    <m:r>
                      <a:rPr kumimoji="1" lang="en-US" altLang="zh-CN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,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∗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ea typeface="宋体" panose="02010600030101010101" pitchFamily="2" charset="-122"/>
                    <a:sym typeface="+mn-ea"/>
                  </a:rPr>
                  <a:t>  is defined as:</a:t>
                </a:r>
              </a:p>
              <a:p>
                <a:pPr marL="138430" indent="-138430" algn="ctr" fontAlgn="auto">
                  <a:lnSpc>
                    <a:spcPct val="150000"/>
                  </a:lnSpc>
                  <a:buClrTx/>
                  <a:buSzTx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𝐕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∗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’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=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𝐕</m:t>
                    </m:r>
                    <m:r>
                      <a:rPr kumimoji="1" lang="zh-CN" altLang="en-US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⋅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’⋅</m:t>
                    </m:r>
                    <m:sSup>
                      <m:sSup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kumimoji="1" lang="en-US" altLang="zh-CN" sz="2000" b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𝐕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t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ea typeface="宋体" panose="02010600030101010101" pitchFamily="2" charset="-122"/>
                    <a:sym typeface="+mn-ea"/>
                  </a:rPr>
                  <a:t>  for any </a:t>
                </a:r>
                <a14:m>
                  <m:oMath xmlns:m="http://schemas.openxmlformats.org/officeDocument/2006/math"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𝐕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G</m:t>
                    </m:r>
                    <m:sSubSup>
                      <m:sSubSupPr>
                        <m:ctrlPr>
                          <a:rPr kumimoji="1" lang="zh-CN" altLang="en-US" sz="2000" b="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L</m:t>
                        </m:r>
                      </m:e>
                      <m:sub>
                        <m:r>
                          <a:rPr kumimoji="1" lang="zh-CN" altLang="en-US" sz="200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𝑛</m:t>
                        </m:r>
                      </m:sub>
                      <m: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±</m:t>
                        </m:r>
                      </m:sup>
                    </m:sSubSup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(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ℤ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), 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’∈</m:t>
                    </m:r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[</m:t>
                    </m:r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𝐐</m:t>
                    </m:r>
                    <m:r>
                      <a:rPr kumimoji="1" lang="zh-CN" altLang="en-US" sz="2000" b="0" i="0" dirty="0">
                        <a:latin typeface="Cambria Math" panose="02040503050406030204" charset="0"/>
                        <a:ea typeface="宋体" panose="02010600030101010101" pitchFamily="2" charset="-122"/>
                      </a:rPr>
                      <m:t>]</m:t>
                    </m:r>
                  </m:oMath>
                </a14:m>
                <a:r>
                  <a:rPr kumimoji="1" lang="en-US" altLang="zh-CN" sz="2000" dirty="0">
                    <a:latin typeface="Cambria Math" panose="02040503050406030204" charset="0"/>
                    <a:ea typeface="宋体" panose="02010600030101010101" pitchFamily="2" charset="-122"/>
                  </a:rPr>
                  <a:t>.</a:t>
                </a:r>
                <a:endParaRPr kumimoji="1" lang="en-US" altLang="zh-CN" sz="2000" dirty="0">
                  <a:latin typeface="Cambria Math" panose="02040503050406030204" charset="0"/>
                  <a:ea typeface="宋体" panose="02010600030101010101" pitchFamily="2" charset="-122"/>
                  <a:sym typeface="+mn-ea"/>
                </a:endParaRP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615315" y="4592955"/>
                <a:ext cx="10369550" cy="16764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99135" y="1571625"/>
                <a:ext cx="10654665" cy="10394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Given two quadratic forms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associated with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ℒ</m:t>
                        </m:r>
                      </m:e>
                      <m:sub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and</m:t>
                    </m:r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ℒ</m:t>
                        </m:r>
                      </m:e>
                      <m:sub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, find a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𝐔</m:t>
                    </m:r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GL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𝑛</m:t>
                        </m:r>
                      </m:sub>
                    </m:sSub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ℤ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𝐔</m:t>
                        </m:r>
                      </m:e>
                      <m:sup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𝐔</m:t>
                        </m:r>
                      </m:e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𝑡</m:t>
                        </m:r>
                      </m:sup>
                    </m:sSup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99135" y="1571625"/>
                <a:ext cx="10654665" cy="103949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233045" y="2520950"/>
            <a:ext cx="10520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Lattice Automorphism Problem（Quadratic Form）</a:t>
            </a: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kumimoji="1" lang="en-US" altLang="zh-CN" sz="2000" b="1" dirty="0">
                <a:solidFill>
                  <a:srgbClr val="86238D"/>
                </a:solidFill>
                <a:ea typeface="黑体" panose="02010609060101010101" pitchFamily="49" charset="-122"/>
                <a:sym typeface="+mn-ea"/>
              </a:rPr>
              <a:t> </a:t>
            </a:r>
            <a:endParaRPr kumimoji="1"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99135" y="3133725"/>
                <a:ext cx="10654665" cy="10394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Given a quadratic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associated with a lattice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ℒ</m:t>
                        </m:r>
                      </m:e>
                      <m:sub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, find a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𝐔</m:t>
                    </m:r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GL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𝑛</m:t>
                        </m:r>
                      </m:sub>
                    </m:sSub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ℤ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such that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𝐔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  <a:sym typeface="+mn-ea"/>
                      </a:rPr>
                      <m:t>≠±</m:t>
                    </m:r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kumimoji="1" lang="en-US" altLang="zh-CN" sz="2000" b="1" dirty="0"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  <a:sym typeface="+mn-ea"/>
                          </a:rPr>
                          <m:t>𝐈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  <a:sym typeface="+mn-ea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𝐔</m:t>
                        </m:r>
                      </m:e>
                      <m:sup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𝐔</m:t>
                        </m:r>
                      </m:e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𝑡</m:t>
                        </m:r>
                      </m:sup>
                    </m:sSup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𝐐</m:t>
                        </m:r>
                      </m:e>
                      <m:sub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699135" y="3133725"/>
                <a:ext cx="10654665" cy="103949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50" name="图片 49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83820"/>
            <a:ext cx="663321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Instantiation with LIP/LAP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7675" y="916940"/>
            <a:ext cx="88392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Re-Randomized Algorithm 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862330" y="1562100"/>
                <a:ext cx="11148695" cy="1217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From the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random self reduction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of Lattice Isomorphism Problem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[Ducas-van Woerden22].</a:t>
                </a:r>
              </a:p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For </a:t>
                </a:r>
                <a14:m>
                  <m:oMath xmlns:m="http://schemas.openxmlformats.org/officeDocument/2006/math">
                    <m:r>
                      <a:rPr kumimoji="1" lang="zh-CN" altLang="en-US" sz="2000" i="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𝐐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sSup>
                      <m:sSupPr>
                        <m:ctrlPr>
                          <a:rPr kumimoji="1" lang="zh-CN" altLang="en-US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zh-CN" altLang="en-US" sz="2000" b="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kumimoji="1" lang="zh-CN" altLang="en-US" sz="2000" b="0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zh-CN" altLang="en-US" sz="2000" b="0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zh-CN" altLang="en-US" sz="2000" b="0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&gt;0</m:t>
                            </m:r>
                          </m:sup>
                        </m:sSub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ℤ</m:t>
                        </m:r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</m:t>
                        </m:r>
                      </m:e>
                      <m:sup>
                        <m:r>
                          <a:rPr kumimoji="1" lang="zh-CN" altLang="en-US" sz="2000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 there is a re-randomized algorithm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𝐐</m:t>
                        </m:r>
                      </m:e>
                    </m:d>
                    <m:r>
                      <a:rPr kumimoji="1" lang="en-US" altLang="zh-CN" sz="2000" b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⟶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000" b="1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𝐐</m:t>
                            </m:r>
                            <m:r>
                              <a:rPr kumimoji="1" lang="en-US" altLang="zh-CN" sz="2000" b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’</m:t>
                            </m:r>
                          </m:e>
                          <m:sup>
                            <m:r>
                              <a:rPr kumimoji="1" lang="en-US" altLang="zh-CN" sz="2000" b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</m:sup>
                        </m:sSup>
                        <m:r>
                          <a:rPr kumimoji="1" lang="en-US" altLang="zh-CN" sz="200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𝐔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𝐐</m:t>
                        </m:r>
                        <m:r>
                          <a:rPr kumimoji="1" lang="en-US" altLang="zh-CN" sz="2000" b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’</m:t>
                        </m:r>
                      </m:e>
                      <m:sup>
                        <m:r>
                          <a:rPr kumimoji="1" lang="en-US" altLang="zh-CN" sz="2000" b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  <m:r>
                      <a:rPr kumimoji="1" lang="en-US" altLang="zh-CN" sz="2000" b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 b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𝐔</m:t>
                    </m:r>
                    <m:sSup>
                      <m:sSup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𝐐𝐔</m:t>
                        </m:r>
                      </m:e>
                      <m:sup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𝐭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30" y="1562100"/>
                <a:ext cx="11148695" cy="121729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47675" y="2779395"/>
            <a:ext cx="4295775" cy="682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7800" indent="-17780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Deterministic Extractor：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862330" y="3571240"/>
                <a:ext cx="10490835" cy="234569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marL="138430" indent="-13843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 Let </a:t>
                </a:r>
                <a14:m>
                  <m:oMath xmlns:m="http://schemas.openxmlformats.org/officeDocument/2006/math">
                    <m:r>
                      <a:rPr kumimoji="1" lang="en-US" altLang="zh-CN" sz="2000" b="1" i="0" dirty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𝐐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be a quadratic form of an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𝑛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dimensional lattice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ℒ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where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𝑛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is even and</a:t>
                </a:r>
              </a:p>
              <a:p>
                <a:pPr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#{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𝐎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:</m:t>
                    </m:r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det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(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𝐎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)=1,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𝐎</m:t>
                    </m:r>
                    <m:r>
                      <a:rPr kumimoji="1" lang="en-US" altLang="zh-CN" sz="2000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Aut</m:t>
                    </m:r>
                    <m:r>
                      <a:rPr kumimoji="1" lang="en-US" altLang="zh-CN" sz="2000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ℒ</m:t>
                    </m:r>
                    <m:r>
                      <a:rPr kumimoji="1" lang="en-US" altLang="zh-CN" sz="2000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}=#{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𝐎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:</m:t>
                    </m:r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det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(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𝐎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)=−1,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𝐎</m:t>
                    </m:r>
                    <m:r>
                      <a:rPr kumimoji="1" lang="en-US" altLang="zh-CN" sz="2000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Aut</m:t>
                    </m:r>
                    <m:r>
                      <a:rPr kumimoji="1" lang="en-US" altLang="zh-CN" sz="2000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ℒ</m:t>
                    </m:r>
                    <m:r>
                      <a:rPr kumimoji="1" lang="en-US" altLang="zh-CN" sz="2000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}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.</a:t>
                </a:r>
              </a:p>
              <a:p>
                <a:pPr marL="138430" indent="-13843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 For the group action 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sSubSup>
                      <m:sSub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L</m:t>
                        </m:r>
                      </m:e>
                      <m:sub>
                        <m: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𝑛</m:t>
                        </m:r>
                      </m:sub>
                      <m:sup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±</m:t>
                        </m:r>
                      </m:sup>
                    </m:sSubSup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ℤ</m:t>
                        </m:r>
                      </m:e>
                    </m:d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𝐐</m:t>
                        </m:r>
                      </m:e>
                    </m:d>
                    <m:r>
                      <a:rPr kumimoji="1" lang="en-US" altLang="zh-CN" sz="2000" b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zh-CN" altLang="en-US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r>
                      <a:rPr kumimoji="1" lang="en-US" altLang="zh-CN" sz="2000" b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MS Mincho" charset="0"/>
                    <a:cs typeface="Times New Roman" panose="02020603050405020304" pitchFamily="18" charset="0"/>
                  </a:rPr>
                  <a:t>, 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sSubSup>
                          <m:sSub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L</m:t>
                            </m:r>
                          </m:e>
                          <m:sub>
                            <m:r>
                              <a:rPr kumimoji="1" lang="en-US" altLang="zh-CN" sz="2000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±</m:t>
                            </m:r>
                          </m:sup>
                        </m:sSubSup>
                        <m:d>
                          <m:d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ℤ</m:t>
                            </m:r>
                          </m:e>
                        </m:d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𝐐</m:t>
                            </m:r>
                          </m:e>
                        </m:d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𝐔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𝐐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  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𝐔</m:t>
                        </m:r>
                        <m:sSup>
                          <m:sSupPr>
                            <m:ctrlPr>
                              <a:rPr kumimoji="1" lang="en-US" altLang="zh-CN" sz="2000" b="1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𝐐𝐔</m:t>
                            </m:r>
                          </m:e>
                          <m:sup>
                            <m:r>
                              <a:rPr kumimoji="1" lang="en-US" altLang="zh-CN" sz="2000" b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𝐭</m:t>
                            </m:r>
                          </m:sup>
                        </m:sSup>
                        <m:r>
                          <a:rPr kumimoji="1" lang="en-US" altLang="zh-CN" sz="200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𝐔</m:t>
                        </m:r>
                      </m:e>
                    </m:d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𝐐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marL="138430" indent="-13843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−1</m:t>
                            </m:r>
                            <m:r>
                              <a:rPr kumimoji="1" lang="en-US" altLang="zh-CN" sz="20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,1</m:t>
                            </m:r>
                          </m:e>
                        </m:d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×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:</m:t>
                    </m:r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sSubSup>
                      <m:sSub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L</m:t>
                        </m:r>
                      </m:e>
                      <m:sub>
                        <m: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𝑛</m:t>
                        </m:r>
                      </m:sub>
                      <m:sup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±</m:t>
                        </m:r>
                      </m:sup>
                    </m:sSubSup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ℤ</m:t>
                        </m:r>
                      </m:e>
                    </m:d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b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𝐔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)↦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det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b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𝐔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 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30" y="3571240"/>
                <a:ext cx="10490835" cy="23456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8801576" y="5732080"/>
            <a:ext cx="239141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l">
              <a:lnSpc>
                <a:spcPct val="150000"/>
              </a:lnSpc>
              <a:buClrTx/>
              <a:buSzTx/>
              <a:buNone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[see paper for details]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26" grpId="0"/>
      <p:bldP spid="26" grpId="1"/>
      <p:bldP spid="26" grpId="2"/>
      <p:bldP spid="8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29" name="图片 28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875" y="76200"/>
            <a:ext cx="8877935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question and Future work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89305" y="1952625"/>
            <a:ext cx="1103185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430" indent="-13843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Explore the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alternative assumptions for instantiation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such as c</a:t>
            </a:r>
            <a:r>
              <a:rPr kumimoji="1"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ode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kumimoji="1"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quivalence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kumimoji="1"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Isogeny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kumimoji="1"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kumimoji="1"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38430" indent="-13843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Utilize re-randomization and extractors to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construct other primitives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138430" indent="-13843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Construct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Homomorphic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commitment based on general group actions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97200" y="2487295"/>
            <a:ext cx="6261100" cy="753110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Thanks for your attention!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997240" y="3578194"/>
            <a:ext cx="6601460" cy="13335"/>
          </a:xfrm>
          <a:prstGeom prst="line">
            <a:avLst/>
          </a:prstGeom>
          <a:ln w="38100">
            <a:solidFill>
              <a:srgbClr val="9844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3597275"/>
            <a:ext cx="2762250" cy="27622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85" y="3499485"/>
            <a:ext cx="2792095" cy="279209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485" y="3597275"/>
            <a:ext cx="2761615" cy="2761615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/>
            <a:srcRect l="17558"/>
            <a:stretch>
              <a:fillRect/>
            </a:stretch>
          </p:blipFill>
          <p:spPr>
            <a:xfrm>
              <a:off x="0" y="-3150"/>
              <a:ext cx="12192000" cy="809385"/>
            </a:xfrm>
            <a:prstGeom prst="rect">
              <a:avLst/>
            </a:prstGeom>
          </p:spPr>
        </p:pic>
        <p:pic>
          <p:nvPicPr>
            <p:cNvPr id="50" name="图片 49"/>
            <p:cNvPicPr/>
            <p:nvPr/>
          </p:nvPicPr>
          <p:blipFill rotWithShape="1">
            <a:blip r:embed="rId6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2910" y="6356350"/>
            <a:ext cx="2743200" cy="365125"/>
          </a:xfrm>
        </p:spPr>
        <p:txBody>
          <a:bodyPr/>
          <a:lstStyle/>
          <a:p>
            <a:fld id="{79A2A7EB-52F2-483C-BC24-30B8D2FE1565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8430" y="60960"/>
            <a:ext cx="7060565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Cryptography Group Action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2595" y="961390"/>
            <a:ext cx="2428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Group Action：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878840" y="1489075"/>
                <a:ext cx="11044555" cy="204089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138430" indent="-13843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be a group,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be a set and </a:t>
                </a:r>
                <a14:m>
                  <m:oMath xmlns:m="http://schemas.openxmlformats.org/officeDocument/2006/math">
                    <m:r>
                      <a:rPr kumimoji="1" lang="en-US" altLang="zh-CN" sz="2000" b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box>
                      <m:box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X</m:t>
                        </m:r>
                        <m:r>
                          <a:rPr kumimoji="1" lang="en-US" altLang="zh-CN" sz="200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sz="200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X</m:t>
                        </m:r>
                      </m:e>
                    </m:box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 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X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∗</m:t>
                        </m:r>
                      </m:e>
                    </m:d>
                  </m:oMath>
                </a14:m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is a group action if </a:t>
                </a:r>
                <a14:m>
                  <m:oMath xmlns:m="http://schemas.openxmlformats.org/officeDocument/2006/math">
                    <m:r>
                      <a:rPr kumimoji="1" lang="en-US" altLang="zh-CN" sz="2000" b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</m:oMath>
                </a14:m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is compatible with the group operation :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𝑒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 </m:t>
                    </m:r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𝑔h</m:t>
                        </m:r>
                      </m:e>
                    </m:d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 </m:t>
                    </m:r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indent="0">
                  <a:buFont typeface="Arial" panose="020B0604020202020204" pitchFamily="34" charset="0"/>
                  <a:buNone/>
                </a:pPr>
                <a:endParaRPr kumimoji="1" lang="en-US" altLang="zh-CN" sz="2000" dirty="0">
                  <a:ea typeface="宋体" panose="02010600030101010101" pitchFamily="2" charset="-122"/>
                </a:endParaRPr>
              </a:p>
              <a:p>
                <a:pPr marL="138430" indent="-13843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zh-CN" altLang="en-US" sz="200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  <m:box>
                      <m:box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</m:e>
                    </m:box>
                    <m:d>
                      <m:dPr>
                        <m:begChr m:val="{"/>
                        <m:endChr m:val="}"/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: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kumimoji="1" lang="en-US" altLang="zh-CN" sz="2000" b="0" i="0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is defined as the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orbit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kumimoji="1"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38430" indent="-13843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Stab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  <m:box>
                      <m:box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kumimoji="1" lang="en-US" altLang="zh-CN" sz="2000" b="0" i="0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: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is defined as the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stabilizer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marL="138430" indent="-13843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box>
                      <m:box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d>
                          <m:d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𝑥</m:t>
                            </m:r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</m:t>
                            </m:r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</m:d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kumimoji="1" lang="en-US" altLang="zh-CN" sz="20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kumimoji="1" lang="en-US" altLang="zh-CN" sz="2000" i="0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: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∙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Stab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Cambria Math" panose="02040503050406030204" charset="0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Cambria Math" panose="02040503050406030204" charset="0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kumimoji="1" lang="en-US" altLang="zh-CN" sz="20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indent="0">
                  <a:buFont typeface="Arial" panose="020B0604020202020204" pitchFamily="34" charset="0"/>
                  <a:buNone/>
                </a:pPr>
                <a:endParaRPr kumimoji="1"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40" y="1489075"/>
                <a:ext cx="11044555" cy="2040890"/>
              </a:xfrm>
              <a:prstGeom prst="rect">
                <a:avLst/>
              </a:prstGeom>
              <a:blipFill rotWithShape="1">
                <a:blip r:embed="rId7"/>
                <a:stretch>
                  <a:fillRect b="-6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442595" y="3475990"/>
            <a:ext cx="3914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Cryptographic properties：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74800" y="6097270"/>
            <a:ext cx="1650365" cy="486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38430" indent="-138430" algn="ctr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One-way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33165" y="5991225"/>
            <a:ext cx="4325620" cy="527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38430" lvl="0" indent="-138430" algn="ctr"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Pseudorandom </a:t>
            </a:r>
            <a:b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Distinguish Orbits Problem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20865" y="5991225"/>
            <a:ext cx="5367655" cy="527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38430" lvl="0" indent="-138430" algn="ctr"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Collision-resistance </a:t>
            </a:r>
            <a:b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Search Stabilizer Problem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936" y="91047"/>
            <a:ext cx="628083" cy="6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10" grpId="0"/>
      <p:bldP spid="10" grpId="1"/>
      <p:bldP spid="10" grpId="2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9"/>
            <a:srcRect l="17558"/>
            <a:stretch>
              <a:fillRect/>
            </a:stretch>
          </p:blipFill>
          <p:spPr>
            <a:xfrm>
              <a:off x="0" y="-3150"/>
              <a:ext cx="12192000" cy="809385"/>
            </a:xfrm>
            <a:prstGeom prst="rect">
              <a:avLst/>
            </a:prstGeom>
          </p:spPr>
        </p:pic>
        <p:pic>
          <p:nvPicPr>
            <p:cNvPr id="50" name="图片 49"/>
            <p:cNvPicPr/>
            <p:nvPr/>
          </p:nvPicPr>
          <p:blipFill rotWithShape="1">
            <a:blip r:embed="rId9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50825" y="83185"/>
            <a:ext cx="506984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Commitment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10927" y="1040459"/>
                <a:ext cx="8496800" cy="500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 algn="l">
                  <a:buClrTx/>
                  <a:buSzTx/>
                  <a:buFont typeface="Wingdings" panose="05000000000000000000" pitchFamily="2" charset="2"/>
                  <a:buChar char="Ø"/>
                </a:pPr>
                <a:r>
                  <a:rPr kumimoji="1" lang="zh-CN" altLang="en-US" sz="2000" b="1" dirty="0">
                    <a:solidFill>
                      <a:srgbClr val="86238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86238D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Commitment Scheme 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𝚷</m:t>
                        </m:r>
                      </m:e>
                      <m:sub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𝐜𝐨𝐦</m:t>
                        </m:r>
                      </m:sub>
                    </m:sSub>
                    <m:r>
                      <a:rPr kumimoji="1" lang="en-US" altLang="zh-CN" sz="2400" b="1" i="0" dirty="0">
                        <a:solidFill>
                          <a:srgbClr val="86238D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400" b="1" i="1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𝐆𝐞𝐧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𝐂𝐨𝐦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𝐎𝐩𝐞𝐧</m:t>
                        </m:r>
                      </m:e>
                    </m:d>
                  </m:oMath>
                </a14:m>
                <a:r>
                  <a:rPr kumimoji="1" lang="en-US" altLang="zh-CN" sz="2400" b="1" dirty="0">
                    <a:solidFill>
                      <a:srgbClr val="86238D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endParaRPr kumimoji="1" lang="en-US" altLang="zh-CN" sz="2400" b="1" dirty="0">
                  <a:solidFill>
                    <a:srgbClr val="86238D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27" y="1040459"/>
                <a:ext cx="8496800" cy="500380"/>
              </a:xfrm>
              <a:prstGeom prst="rect">
                <a:avLst/>
              </a:prstGeom>
              <a:blipFill rotWithShape="1">
                <a:blip r:embed="rId10"/>
                <a:stretch>
                  <a:fillRect l="-1" t="-66" r="7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758762" y="1710142"/>
                <a:ext cx="10434174" cy="500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l"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Gen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Gen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(1</m:t>
                        </m:r>
                      </m:e>
                      <m:sup>
                        <m:r>
                          <a:rPr kumimoji="1" lang="en-US" altLang="zh-CN" sz="24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𝜆</m:t>
                        </m:r>
                      </m:sup>
                    </m:sSup>
                    <m:r>
                      <a:rPr kumimoji="1" lang="en-US" altLang="zh-CN" sz="2400" dirty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)→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Ck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generates the public commitment key 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Ck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。</a:t>
                </a:r>
                <a:endParaRPr kumimoji="1" lang="zh-CN" altLang="en-US" sz="1800" dirty="0"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62" y="1710142"/>
                <a:ext cx="10434174" cy="500380"/>
              </a:xfrm>
              <a:prstGeom prst="rect">
                <a:avLst/>
              </a:prstGeom>
              <a:blipFill rotWithShape="1">
                <a:blip r:embed="rId11"/>
                <a:stretch>
                  <a:fillRect l="-5" t="-17" r="4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2936" y="91047"/>
            <a:ext cx="628083" cy="6217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020310" y="3032760"/>
            <a:ext cx="174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Commit Phase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0845" y="4508500"/>
            <a:ext cx="1670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Security：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76995" y="6016625"/>
            <a:ext cx="16954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8430" indent="-138430" algn="ctr"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Hiding</a:t>
            </a:r>
            <a:endParaRPr kumimoji="1"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67840" y="6064885"/>
            <a:ext cx="16954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8430" indent="-138430" algn="l"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Binding</a:t>
            </a:r>
            <a:endParaRPr kumimoji="1"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9590" y="2842260"/>
            <a:ext cx="810260" cy="8528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0895" y="2765425"/>
            <a:ext cx="895350" cy="838200"/>
          </a:xfrm>
          <a:prstGeom prst="rect">
            <a:avLst/>
          </a:prstGeom>
        </p:spPr>
      </p:pic>
      <p:cxnSp>
        <p:nvCxnSpPr>
          <p:cNvPr id="24" name="Connettore 2 23"/>
          <p:cNvCxnSpPr/>
          <p:nvPr>
            <p:custDataLst>
              <p:tags r:id="rId2"/>
            </p:custDataLst>
          </p:nvPr>
        </p:nvCxnSpPr>
        <p:spPr>
          <a:xfrm flipV="1">
            <a:off x="4128205" y="2887471"/>
            <a:ext cx="3533775" cy="9525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101725" y="3717925"/>
                <a:ext cx="2866390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</a:rPr>
                            <m:t>𝐂𝐨𝐦</m:t>
                          </m:r>
                        </m:e>
                        <m:sub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</a:rPr>
                            <m:t>𝐂𝐤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</a:rPr>
                            <m:t>𝐦</m:t>
                          </m:r>
                        </m:e>
                      </m:d>
                      <m:r>
                        <a:rPr kumimoji="1" lang="en-US" altLang="zh-CN" sz="2000" b="1" i="0" smtClean="0">
                          <a:latin typeface="Cambria Math" panose="02040503050406030204" charset="0"/>
                          <a:ea typeface="宋体" panose="02010600030101010101" pitchFamily="2" charset="-122"/>
                        </a:rPr>
                        <m:t>→</m:t>
                      </m:r>
                      <m:d>
                        <m:dPr>
                          <m:ctrlPr>
                            <a:rPr kumimoji="1" lang="en-US" altLang="zh-CN" sz="2000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</a:rPr>
                            <m:t>𝐜</m:t>
                          </m:r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</a:rPr>
                            <m:t>𝐝</m:t>
                          </m:r>
                        </m:e>
                      </m:d>
                    </m:oMath>
                  </m:oMathPara>
                </a14:m>
                <a:endParaRPr kumimoji="1" lang="en-US" altLang="zh-CN" sz="2000" b="1" i="0">
                  <a:latin typeface="Cambria Math" panose="0204050305040603020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25" y="3717925"/>
                <a:ext cx="2866390" cy="39878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912995" y="2488565"/>
                <a:ext cx="1370965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kumimoji="1" lang="en-US" altLang="zh-CN" sz="2000">
                    <a:latin typeface="Cambria Math" panose="02040503050406030204" charset="0"/>
                    <a:ea typeface="宋体" panose="02010600030101010101" pitchFamily="2" charset="-122"/>
                  </a:rPr>
                  <a:t>Sends  </a:t>
                </a:r>
                <a14:m>
                  <m:oMath xmlns:m="http://schemas.openxmlformats.org/officeDocument/2006/math">
                    <m:r>
                      <a:rPr kumimoji="1" lang="en-US" altLang="zh-CN" sz="20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𝐜</m:t>
                    </m:r>
                  </m:oMath>
                </a14:m>
                <a:endParaRPr kumimoji="1" lang="en-US" altLang="zh-CN" sz="2000" b="1" i="0">
                  <a:latin typeface="Cambria Math" panose="0204050305040603020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4912995" y="2488565"/>
                <a:ext cx="1370965" cy="39878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2 23"/>
          <p:cNvCxnSpPr/>
          <p:nvPr>
            <p:custDataLst>
              <p:tags r:id="rId4"/>
            </p:custDataLst>
          </p:nvPr>
        </p:nvCxnSpPr>
        <p:spPr>
          <a:xfrm flipV="1">
            <a:off x="4128205" y="3962526"/>
            <a:ext cx="3533775" cy="9525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912995" y="3571240"/>
                <a:ext cx="1370965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kumimoji="1" lang="en-US" altLang="zh-CN" sz="2000">
                    <a:latin typeface="Cambria Math" panose="02040503050406030204" charset="0"/>
                    <a:ea typeface="宋体" panose="02010600030101010101" pitchFamily="2" charset="-122"/>
                  </a:rPr>
                  <a:t>Sends  </a:t>
                </a:r>
                <a14:m>
                  <m:oMath xmlns:m="http://schemas.openxmlformats.org/officeDocument/2006/math">
                    <m:r>
                      <a:rPr kumimoji="1" lang="en-US" altLang="zh-CN" sz="20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𝐝</m:t>
                    </m:r>
                  </m:oMath>
                </a14:m>
                <a:endParaRPr kumimoji="1" lang="en-US" altLang="zh-CN" sz="2000" b="1" i="0">
                  <a:latin typeface="Cambria Math" panose="0204050305040603020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4912995" y="3571240"/>
                <a:ext cx="1370965" cy="39878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5020310" y="4157345"/>
            <a:ext cx="174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Open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8380095" y="3740785"/>
                <a:ext cx="2716530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smtClean="0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𝐎𝐩𝐞𝐧</m:t>
                          </m:r>
                        </m:e>
                        <m:sub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𝐂𝐤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dPr>
                        <m:e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𝐜</m:t>
                          </m:r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2000" b="1" i="0" smtClean="0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𝐝</m:t>
                          </m:r>
                        </m:e>
                      </m:d>
                      <m:r>
                        <a:rPr kumimoji="1" lang="en-US" altLang="zh-CN" sz="2000" b="1" i="0" smtClean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→</m:t>
                      </m:r>
                      <m:acc>
                        <m:accPr>
                          <m:chr m:val="̃"/>
                          <m:ctrlPr>
                            <a:rPr kumimoji="1" lang="en-US" altLang="zh-CN" sz="2000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accPr>
                        <m:e>
                          <m:r>
                            <a:rPr kumimoji="1" lang="en-US" altLang="zh-CN" sz="2000" b="1" smtClean="0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𝐦</m:t>
                          </m:r>
                        </m:e>
                      </m:acc>
                    </m:oMath>
                  </m:oMathPara>
                </a14:m>
                <a:endParaRPr kumimoji="1" lang="en-US" altLang="zh-CN" sz="2000" b="1" i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095" y="3740785"/>
                <a:ext cx="2716530" cy="39878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0895" y="4947285"/>
            <a:ext cx="895350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2976245" y="5086985"/>
                <a:ext cx="3092450" cy="8299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indent="0"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Can’t open </a:t>
                </a:r>
                <a14:m>
                  <m:oMath xmlns:m="http://schemas.openxmlformats.org/officeDocument/2006/math">
                    <m:r>
                      <a:rPr kumimoji="1" lang="en-US" altLang="zh-CN" sz="24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𝐜</m:t>
                    </m:r>
                  </m:oMath>
                </a14:m>
                <a:endParaRPr kumimoji="1" lang="en-US" altLang="zh-CN" sz="2400" b="1" i="0">
                  <a:latin typeface="Cambria Math" panose="02040503050406030204" charset="0"/>
                  <a:ea typeface="宋体" panose="02010600030101010101" pitchFamily="2" charset="-122"/>
                </a:endParaRPr>
              </a:p>
              <a:p>
                <a:pPr indent="0"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to two different  </a:t>
                </a:r>
                <a14:m>
                  <m:oMath xmlns:m="http://schemas.openxmlformats.org/officeDocument/2006/math">
                    <m:r>
                      <a:rPr kumimoji="1" lang="en-US" altLang="zh-CN" sz="24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𝐦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𝐦</m:t>
                    </m:r>
                    <m:r>
                      <a:rPr kumimoji="1" lang="en-US" altLang="zh-CN" sz="24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’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245" y="5086985"/>
                <a:ext cx="3092450" cy="829945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1978025" y="2379345"/>
            <a:ext cx="1113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Sender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144635" y="2428875"/>
            <a:ext cx="1113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Receiver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9590" y="4932680"/>
            <a:ext cx="810260" cy="852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>
                <a:off x="6283960" y="5082540"/>
                <a:ext cx="3135630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algn="ctr">
                  <a:buClrTx/>
                  <a:buSzTx/>
                  <a:buFont typeface="Arial" panose="020B0604020202020204" pitchFamily="34" charset="0"/>
                </a:pPr>
                <a:r>
                  <a:rPr kumimoji="1" lang="en-US" altLang="zh-CN" sz="2400" b="0" i="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𝐜</m:t>
                    </m:r>
                  </m:oMath>
                </a14:m>
                <a:r>
                  <a:rPr kumimoji="1" lang="en-US" altLang="zh-CN" sz="2400" b="1" i="0">
                    <a:latin typeface="Cambria Math" panose="02040503050406030204" charset="0"/>
                    <a:ea typeface="宋体" panose="02010600030101010101" pitchFamily="2" charset="-122"/>
                  </a:rPr>
                  <a:t> </a:t>
                </a:r>
                <a:r>
                  <a:rPr kumimoji="1" lang="en-US" altLang="zh-CN" sz="2400" i="0">
                    <a:latin typeface="Cambria Math" panose="02040503050406030204" charset="0"/>
                    <a:ea typeface="宋体" panose="02010600030101010101" pitchFamily="2" charset="-122"/>
                  </a:rPr>
                  <a:t>does</a:t>
                </a:r>
                <a:r>
                  <a:rPr kumimoji="1" lang="en-US" altLang="zh-CN" sz="2400" b="0" i="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n’t disclose any information about </a:t>
                </a:r>
                <a14:m>
                  <m:oMath xmlns:m="http://schemas.openxmlformats.org/officeDocument/2006/math">
                    <m:r>
                      <a:rPr kumimoji="1" lang="en-US" altLang="zh-CN" sz="2400" b="1" i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𝐦</m:t>
                    </m:r>
                  </m:oMath>
                </a14:m>
                <a:r>
                  <a:rPr kumimoji="1" lang="en-US" altLang="zh-CN" sz="2400" b="0" i="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60" y="5082540"/>
                <a:ext cx="3135630" cy="829945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  <p:bldP spid="8" grpId="0"/>
      <p:bldP spid="9" grpId="0"/>
      <p:bldP spid="10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50" name="图片 49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035665" y="6356350"/>
            <a:ext cx="318135" cy="365125"/>
          </a:xfrm>
        </p:spPr>
        <p:txBody>
          <a:bodyPr/>
          <a:lstStyle/>
          <a:p>
            <a:fld id="{79A2A7EB-52F2-483C-BC24-30B8D2FE1565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1130" y="96520"/>
            <a:ext cx="1104138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Commitment Schemes based on Group Actions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9715" y="985520"/>
            <a:ext cx="239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Our Results：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9745" y="1330325"/>
            <a:ext cx="11208385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430" indent="-13843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Two key techniques for group actions: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re-randomization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randomness extractors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138430" indent="-13843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novel framework to construct various commitments based on group actions</a:t>
            </a:r>
            <a:r>
              <a:rPr kumimoji="1"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br>
              <a:rPr kumimoji="1"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basic commitments,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dual-mode commitment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enhanced-linkable commitment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138430" indent="-13843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Instantiate all our proposed commitments using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Lattices Isomorphism Problem (LIP)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Lattices Automorphism Problem (LAP)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138430" indent="-13843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Use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LIP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provide a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repair and improvement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non-interactive commitment proposed by D’Alconzo, Flamini, and Gangemi (ASIACRYPT 2023).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9715" y="4676140"/>
            <a:ext cx="2790190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7800" indent="-177800">
              <a:buFont typeface="Wingdings" panose="05000000000000000000" pitchFamily="2" charset="2"/>
              <a:buChar char="Ø"/>
            </a:pP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Related Work：</a:t>
            </a:r>
            <a:endParaRPr kumimoji="1" lang="en-US" altLang="zh-CN" sz="2000" b="1" dirty="0">
              <a:solidFill>
                <a:srgbClr val="86238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9745" y="5137150"/>
            <a:ext cx="11691620" cy="1401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8430" indent="-13843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Bit commitments from group action [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Brassard-Yung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91,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Ji-Qiao-Song-Yun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19,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D’Alconzo-Flamini-Gangemi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23].</a:t>
            </a:r>
          </a:p>
          <a:p>
            <a:pPr marL="138430" indent="-13843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Dual-Mode commitment from abelian group action [Kaafarani-Katsumata-Pintore20].</a:t>
            </a:r>
          </a:p>
          <a:p>
            <a:pPr marL="138430" indent="-13843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Linkable bit commitment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from group action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D’Alconzo-Flamini-Gangemi23].</a:t>
            </a:r>
            <a:endParaRPr kumimoji="1"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8" grpId="0"/>
      <p:bldP spid="8" grpId="1"/>
      <p:bldP spid="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515" y="3881120"/>
            <a:ext cx="3636645" cy="273685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 rotWithShape="1">
              <a:blip r:embed="rId8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29" name="图片 28"/>
            <p:cNvPicPr/>
            <p:nvPr/>
          </p:nvPicPr>
          <p:blipFill rotWithShape="1">
            <a:blip r:embed="rId8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99060" y="67945"/>
            <a:ext cx="11805285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Key Techniques: Randomization and Extractor</a:t>
            </a:r>
            <a:r>
              <a:rPr kumimoji="1" lang="en-US" altLang="zh-CN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8878" y="943562"/>
            <a:ext cx="990845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Re-Randomized Algorithm：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30530" y="1403985"/>
                <a:ext cx="9871075" cy="706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Ø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a group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X</m:t>
                            </m:r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,∗</m:t>
                            </m:r>
                          </m:e>
                        </m:d>
                      </m:e>
                      <m:sub>
                        <m:r>
                          <a:rPr kumimoji="1" lang="en-US" altLang="zh-CN" sz="2000" b="0" i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a re-ranomized algorithm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takes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as input and outputs</a:t>
                </a:r>
              </a:p>
              <a:p>
                <a:pPr indent="0">
                  <a:buFont typeface="Wingdings" panose="05000000000000000000" charset="0"/>
                  <a:buNone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kumimoji="1" lang="en-US" altLang="zh-CN" sz="2000" b="0" i="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d>
                      <m:d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×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according to a distribution, denoted as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such that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endParaRPr kumimoji="1"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430530" y="1403985"/>
                <a:ext cx="9871075" cy="70675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54758" y="3248443"/>
            <a:ext cx="990845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Deterministic Extractor：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30530" y="3890645"/>
                <a:ext cx="8180070" cy="1076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Ø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a gourp action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X</m:t>
                            </m:r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,∗</m:t>
                            </m:r>
                          </m:e>
                        </m:d>
                      </m:e>
                      <m:sub>
                        <m:r>
                          <a:rPr kumimoji="1" lang="en-US" altLang="zh-CN" sz="2000" b="0" i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with a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×</m:t>
                    </m:r>
                    <m:r>
                      <m:rPr>
                        <m:sty m:val="p"/>
                      </m:rPr>
                      <a:rPr kumimoji="1" lang="en-US" altLang="zh-CN" sz="2000" b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and M is a finite group. A deterministic extractor is a deterministic and efficient algorithm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box>
                      <m:box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</m:e>
                    </m:box>
                    <m:r>
                      <m:rPr>
                        <m:sty m:val="p"/>
                      </m:rP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</m:oMath>
                </a14:m>
                <a:r>
                  <a:rPr kumimoji="1" lang="en-US" altLang="zh-CN" sz="2000" b="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such that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endParaRPr kumimoji="1"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430530" y="3890645"/>
                <a:ext cx="8180070" cy="107632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88670" y="2315845"/>
                <a:ext cx="9825990" cy="7067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138430" indent="-13843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 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a:rPr kumimoji="1" lang="zh-CN" altLang="en-US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′′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the marginal distributions of the first variable are identical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; 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is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uniformly distributed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Cambria Math" panose="02040503050406030204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0" y="2315845"/>
                <a:ext cx="9825990" cy="70675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788670" y="5148580"/>
                <a:ext cx="8282305" cy="76835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138430" indent="-138430">
                  <a:buFont typeface="Arial" panose="020B0604020202020204" pitchFamily="34" charset="0"/>
                  <a:buChar char="•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)←</m:t>
                        </m:r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and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′∈</m:t>
                    </m:r>
                    <m:r>
                      <a:rPr kumimoji="1" lang="zh-CN" altLang="en-US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it holds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is uniformly distributed on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M, where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 </m:t>
                    </m:r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0" y="5148580"/>
                <a:ext cx="8282305" cy="76835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8" grpId="0"/>
      <p:bldP spid="8" grpId="1"/>
      <p:bldP spid="8" grpId="2"/>
      <p:bldP spid="9" grpId="0"/>
      <p:bldP spid="5" grpId="0"/>
      <p:bldP spid="7" grpId="0"/>
      <p:bldP spid="7" grpId="1"/>
      <p:bldP spid="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29" name="图片 28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10" name="标题 1"/>
          <p:cNvSpPr txBox="1"/>
          <p:nvPr/>
        </p:nvSpPr>
        <p:spPr>
          <a:xfrm>
            <a:off x="0" y="64770"/>
            <a:ext cx="6007735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Commitment I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814705" y="1644650"/>
                <a:ext cx="6721475" cy="438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38430" indent="-13843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Gen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(1</m:t>
                        </m:r>
                      </m:e>
                      <m:sup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  <m:r>
                      <a:rPr kumimoji="1" lang="zh-CN" altLang="en-US" sz="200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：</m:t>
                    </m:r>
                    <m:r>
                      <m:rPr>
                        <m:sty m:val="p"/>
                      </m:rP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Sample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X</m:t>
                        </m:r>
                      </m:sub>
                      <m:sup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outputs</m:t>
                    </m:r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Ck</m:t>
                    </m:r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h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</m:oMath>
                </a14:m>
                <a:endParaRPr kumimoji="1" lang="en-US" altLang="zh-CN" sz="2000" b="0" i="1" dirty="0">
                  <a:solidFill>
                    <a:schemeClr val="tx1"/>
                  </a:solidFill>
                  <a:latin typeface="Times New Roman" panose="02020603050405020304" pitchFamily="18" charset="0"/>
                  <a:ea typeface="MS Mincho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05" y="1644650"/>
                <a:ext cx="6721475" cy="43878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10927" y="996644"/>
                <a:ext cx="8496800" cy="500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 algn="l">
                  <a:buClrTx/>
                  <a:buSzTx/>
                  <a:buFont typeface="Wingdings" panose="05000000000000000000" pitchFamily="2" charset="2"/>
                  <a:buChar char="Ø"/>
                </a:pPr>
                <a:r>
                  <a:rPr kumimoji="1" lang="zh-CN" altLang="en-US" sz="2000" b="1" dirty="0">
                    <a:solidFill>
                      <a:srgbClr val="86238D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86238D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Commitment Scheme 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𝚷</m:t>
                        </m:r>
                      </m:e>
                      <m:sub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𝐜𝐨𝐦</m:t>
                        </m:r>
                      </m:sub>
                    </m:sSub>
                    <m:r>
                      <a:rPr kumimoji="1" lang="en-US" altLang="zh-CN" sz="2400" b="1" i="0" dirty="0">
                        <a:solidFill>
                          <a:srgbClr val="86238D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400" b="1" i="1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𝐆𝐞𝐧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𝐂𝐨𝐦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400" b="1" i="0" dirty="0">
                            <a:solidFill>
                              <a:srgbClr val="86238D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𝐎𝐩𝐞𝐧</m:t>
                        </m:r>
                      </m:e>
                    </m:d>
                  </m:oMath>
                </a14:m>
                <a:r>
                  <a:rPr kumimoji="1" lang="en-US" altLang="zh-CN" sz="2400" b="1" dirty="0">
                    <a:solidFill>
                      <a:srgbClr val="86238D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endParaRPr kumimoji="1" lang="en-US" altLang="zh-CN" sz="2400" b="1" dirty="0">
                  <a:solidFill>
                    <a:srgbClr val="86238D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27" y="996644"/>
                <a:ext cx="8496800" cy="500380"/>
              </a:xfrm>
              <a:prstGeom prst="rect">
                <a:avLst/>
              </a:prstGeom>
              <a:blipFill rotWithShape="1">
                <a:blip r:embed="rId6"/>
                <a:stretch>
                  <a:fillRect l="-1" t="-66" r="7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5032375" y="2788920"/>
            <a:ext cx="174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Commit Phase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325" y="2643505"/>
            <a:ext cx="810260" cy="8528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465" y="2658110"/>
            <a:ext cx="895350" cy="838200"/>
          </a:xfrm>
          <a:prstGeom prst="rect">
            <a:avLst/>
          </a:prstGeom>
        </p:spPr>
      </p:pic>
      <p:cxnSp>
        <p:nvCxnSpPr>
          <p:cNvPr id="24" name="Connettore 2 23"/>
          <p:cNvCxnSpPr/>
          <p:nvPr/>
        </p:nvCxnSpPr>
        <p:spPr>
          <a:xfrm>
            <a:off x="4582865" y="2702686"/>
            <a:ext cx="3281680" cy="5080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354330" y="3682365"/>
                <a:ext cx="4570730" cy="15163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kumimoji="1" lang="en-US" altLang="zh-CN" sz="200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: Re-randomize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</m:t>
                        </m:r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</m:d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R</m:t>
                    </m:r>
                    <m:d>
                      <m:d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</m:d>
                  </m:oMath>
                </a14:m>
                <a:br>
                  <a:rPr kumimoji="1" lang="en-US" altLang="zh-CN" sz="2000" b="0" i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</a:br>
                <a:r>
                  <a:rPr kumimoji="1" lang="en-US" altLang="zh-CN" sz="20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Compute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kumimoji="1" lang="en-US" altLang="zh-CN" sz="2000" b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𝐜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c</m:t>
                            </m:r>
                          </m:e>
                          <m:sub>
                            <m: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sz="200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c</m:t>
                            </m:r>
                          </m:e>
                          <m:sub>
                            <m: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E</m:t>
                        </m:r>
                        <m:d>
                          <m:d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</m:d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⋅</m:t>
                        </m:r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′ </m:t>
                        </m:r>
                      </m:e>
                    </m:d>
                  </m:oMath>
                </a14:m>
                <a:br>
                  <a:rPr kumimoji="1" lang="en-US" altLang="zh-CN" sz="2000" b="0" i="1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charset="0"/>
                    <a:cs typeface="Times New Roman" panose="02020603050405020304" pitchFamily="18" charset="0"/>
                  </a:rPr>
                </a:br>
                <a:r>
                  <a:rPr kumimoji="1" lang="en-US" altLang="zh-CN" sz="20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charset="0"/>
                    <a:cs typeface="Times New Roman" panose="02020603050405020304" pitchFamily="18" charset="0"/>
                  </a:rPr>
                  <a:t>Let</a:t>
                </a:r>
                <a:r>
                  <a:rPr kumimoji="1" lang="en-US" altLang="zh-CN" sz="2000" b="0" i="1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𝐝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</m:oMath>
                </a14:m>
                <a:r>
                  <a:rPr kumimoji="1" lang="en-US" altLang="zh-CN" sz="20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outputs </a:t>
                </a:r>
                <a:r>
                  <a:rPr kumimoji="1" lang="en-US" altLang="zh-CN" sz="20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000" b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𝐜</m:t>
                    </m:r>
                  </m:oMath>
                </a14:m>
                <a:r>
                  <a:rPr kumimoji="1" lang="en-US" altLang="zh-CN" sz="20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kumimoji="1" lang="en-US" altLang="zh-CN" sz="2000" b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𝐝</m:t>
                    </m:r>
                  </m:oMath>
                </a14:m>
                <a:r>
                  <a:rPr kumimoji="1" lang="en-US" altLang="zh-CN" sz="20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).</a:t>
                </a:r>
                <a:endParaRPr kumimoji="1" lang="en-US" altLang="zh-CN" sz="20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" y="3682365"/>
                <a:ext cx="4570730" cy="151638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4925060" y="2244725"/>
                <a:ext cx="2438400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kumimoji="1" lang="en-US" altLang="zh-CN" sz="2000">
                    <a:latin typeface="Cambria Math" panose="02040503050406030204" charset="0"/>
                    <a:ea typeface="宋体" panose="02010600030101010101" pitchFamily="2" charset="-122"/>
                  </a:rPr>
                  <a:t>Send  </a:t>
                </a:r>
                <a14:m>
                  <m:oMath xmlns:m="http://schemas.openxmlformats.org/officeDocument/2006/math">
                    <m:r>
                      <a:rPr kumimoji="1" lang="en-US" altLang="zh-CN" sz="2000" b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𝐜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c</m:t>
                            </m:r>
                          </m:e>
                          <m:sub>
                            <m: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sz="200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c</m:t>
                            </m:r>
                          </m:e>
                          <m:sub>
                            <m:r>
                              <a:rPr kumimoji="1" lang="en-US" altLang="zh-CN" sz="2000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zh-CN" sz="2000" b="1" i="0">
                  <a:latin typeface="Cambria Math" panose="0204050305040603020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060" y="2244725"/>
                <a:ext cx="2438400" cy="39878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2 23"/>
          <p:cNvCxnSpPr/>
          <p:nvPr/>
        </p:nvCxnSpPr>
        <p:spPr>
          <a:xfrm>
            <a:off x="4582865" y="3853306"/>
            <a:ext cx="3328035" cy="11430"/>
          </a:xfrm>
          <a:prstGeom prst="straightConnector1">
            <a:avLst/>
          </a:prstGeom>
          <a:ln w="31750" cap="rnd">
            <a:solidFill>
              <a:prstClr val="black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>
                <a:off x="4925060" y="3390900"/>
                <a:ext cx="2215515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kumimoji="1" lang="en-US" altLang="zh-CN" sz="2000">
                    <a:latin typeface="Cambria Math" panose="02040503050406030204" charset="0"/>
                    <a:ea typeface="宋体" panose="02010600030101010101" pitchFamily="2" charset="-122"/>
                  </a:rPr>
                  <a:t>Send  </a:t>
                </a:r>
                <a14:m>
                  <m:oMath xmlns:m="http://schemas.openxmlformats.org/officeDocument/2006/math">
                    <m:r>
                      <a:rPr kumimoji="1" lang="en-US" altLang="zh-CN" sz="2000" b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𝐝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</m:oMath>
                </a14:m>
                <a:endParaRPr kumimoji="1" lang="en-US" altLang="zh-CN" sz="2000" b="1" i="0">
                  <a:latin typeface="Cambria Math" panose="0204050305040603020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060" y="3390900"/>
                <a:ext cx="2215515" cy="39878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/>
          <p:cNvSpPr txBox="1"/>
          <p:nvPr/>
        </p:nvSpPr>
        <p:spPr>
          <a:xfrm>
            <a:off x="5032375" y="3913505"/>
            <a:ext cx="1749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Open Phase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990090" y="2135505"/>
            <a:ext cx="1113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Sender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802370" y="2230120"/>
            <a:ext cx="1113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Receiver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10845" y="5198745"/>
            <a:ext cx="2455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Security：</a:t>
            </a:r>
            <a:endParaRPr kumimoji="1" lang="en-US" altLang="zh-CN" sz="2400" b="1" dirty="0">
              <a:solidFill>
                <a:schemeClr val="tx1"/>
              </a:solidFill>
              <a:latin typeface="Cambria Math" panose="02040503050406030204" charset="0"/>
              <a:ea typeface="MS Mincho" charset="0"/>
              <a:cs typeface="Cambria Math" panose="0204050305040603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762760" y="5634355"/>
            <a:ext cx="99244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Perfectly Hiding and Computationally Binding based on the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Search Stabilizer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/>
              <p:cNvSpPr txBox="1"/>
              <p:nvPr/>
            </p:nvSpPr>
            <p:spPr>
              <a:xfrm>
                <a:off x="8055610" y="3682365"/>
                <a:ext cx="3631565" cy="152654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𝐎𝐩𝐞𝐧</m:t>
                        </m:r>
                      </m:e>
                      <m:sub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𝐜</m:t>
                        </m:r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𝐝</m:t>
                        </m:r>
                      </m:e>
                    </m:d>
                  </m:oMath>
                </a14:m>
                <a:r>
                  <a:rPr kumimoji="1" lang="en-US" altLang="zh-CN" sz="2000" b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: If </a:t>
                </a:r>
                <a14:m>
                  <m:oMath xmlns:m="http://schemas.openxmlformats.org/officeDocument/2006/math">
                    <m:r>
                      <a:rPr kumimoji="1" lang="en-US" altLang="zh-CN" sz="2000" b="1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𝐝</m:t>
                    </m:r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∗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c</m:t>
                        </m:r>
                      </m:e>
                      <m:sub>
                        <m:r>
                          <a:rPr kumimoji="1" lang="en-US" altLang="zh-CN" sz="2000" b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000" b="0" i="1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, </a:t>
                </a:r>
                <a:r>
                  <a:rPr kumimoji="1" lang="en-US" altLang="zh-CN" sz="2000" b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outputs</a:t>
                </a:r>
                <a:r>
                  <a:rPr kumimoji="1" lang="en-US" altLang="zh-CN" sz="2000" b="0" i="1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zh-CN" alt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m</m:t>
                        </m:r>
                      </m:e>
                    </m:acc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1" smtClean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𝐝</m:t>
                            </m:r>
                          </m:e>
                        </m:d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−1</m:t>
                        </m:r>
                      </m:sup>
                    </m:sSup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⋅</m:t>
                    </m:r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c</m:t>
                        </m:r>
                      </m:e>
                      <m:sub>
                        <m:r>
                          <a:rPr kumimoji="1" lang="en-US" altLang="zh-CN" sz="2000" b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000" b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;</a:t>
                </a:r>
              </a:p>
              <a:p>
                <a:pPr indent="0" algn="ctr" fontAlgn="auto">
                  <a:lnSpc>
                    <a:spcPct val="150000"/>
                  </a:lnSpc>
                  <a:buNone/>
                </a:pPr>
                <a:r>
                  <a:rPr kumimoji="1" lang="en-US" altLang="zh-CN" sz="2000" b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Otherwise outputs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⊥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</m:oMath>
                </a14:m>
                <a:endParaRPr kumimoji="1" lang="en-US" altLang="zh-CN" sz="2000" b="0">
                  <a:solidFill>
                    <a:schemeClr val="tx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610" y="3682365"/>
                <a:ext cx="3631565" cy="152654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0" grpId="1"/>
      <p:bldP spid="23" grpId="0"/>
      <p:bldP spid="25" grpId="0"/>
      <p:bldP spid="27" grpId="0"/>
      <p:bldP spid="30" grpId="0"/>
      <p:bldP spid="32" grpId="0"/>
      <p:bldP spid="33" grpId="0"/>
      <p:bldP spid="36" grpId="0"/>
      <p:bldP spid="37" grpId="0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180" y="3288030"/>
            <a:ext cx="4071620" cy="343344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 rotWithShape="1">
              <a:blip r:embed="rId5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29" name="图片 28"/>
            <p:cNvPicPr/>
            <p:nvPr/>
          </p:nvPicPr>
          <p:blipFill rotWithShape="1">
            <a:blip r:embed="rId5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10" name="标题 1"/>
          <p:cNvSpPr txBox="1"/>
          <p:nvPr/>
        </p:nvSpPr>
        <p:spPr>
          <a:xfrm>
            <a:off x="0" y="64770"/>
            <a:ext cx="688975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 Commitment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II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37943" y="931963"/>
            <a:ext cx="990845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Local Constant Extractor：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51510" y="1510030"/>
                <a:ext cx="11080750" cy="2036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 fontAlgn="auto">
                  <a:lnSpc>
                    <a:spcPct val="100000"/>
                  </a:lnSpc>
                  <a:buFont typeface="Wingdings" panose="05000000000000000000" charset="0"/>
                  <a:buChar char="Ø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For a gourp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X</m:t>
                            </m:r>
                            <m:r>
                              <a:rPr kumimoji="1" lang="en-US" altLang="zh-CN" sz="200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,∗</m:t>
                            </m:r>
                          </m:e>
                        </m:d>
                      </m:e>
                      <m:sub>
                        <m:r>
                          <a:rPr kumimoji="1" lang="en-US" altLang="zh-CN" sz="2000" b="0" i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kumimoji="1" lang="en-US" altLang="zh-CN" sz="200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with distributions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’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×</m:t>
                    </m:r>
                    <m:r>
                      <m:rPr>
                        <m:sty m:val="p"/>
                      </m:rPr>
                      <a:rPr kumimoji="1" lang="en-US" altLang="zh-CN" sz="2000" b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X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and M is a finited group. A local constant extractor is a deterministic and efficient algorithm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box>
                      <m:box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</m:e>
                    </m:box>
                    <m:r>
                      <m:rPr>
                        <m:sty m:val="p"/>
                      </m:rP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such that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：</a:t>
                </a:r>
                <a:endParaRPr kumimoji="1"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)←</m:t>
                        </m:r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and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′∈</m:t>
                    </m:r>
                    <m:r>
                      <a:rPr kumimoji="1" lang="zh-CN" altLang="en-US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it holds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is uniformly distributed on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M for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←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 </m:t>
                    </m:r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h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)←</m:t>
                        </m:r>
                        <m:r>
                          <a:rPr kumimoji="1" lang="zh-CN" altLang="en-US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’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𝑋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and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 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kumimoji="1" lang="en-US" altLang="zh-CN" sz="2000" b="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′∈</m:t>
                    </m:r>
                    <m:r>
                      <a:rPr kumimoji="1" lang="zh-CN" altLang="en-US" sz="20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𝒪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it holds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i="1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is a constant on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M for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∀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𝑔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∈</m:t>
                    </m:r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ℐ</m:t>
                    </m:r>
                    <m:d>
                      <m:d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 </m:t>
                    </m:r>
                  </m:oMath>
                </a14:m>
                <a:endParaRPr kumimoji="1" lang="en-US" altLang="zh-CN" sz="2000" b="0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indent="0" fontAlgn="auto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" y="1510030"/>
                <a:ext cx="11080750" cy="2036445"/>
              </a:xfrm>
              <a:prstGeom prst="rect">
                <a:avLst/>
              </a:prstGeom>
              <a:blipFill rotWithShape="1">
                <a:blip r:embed="rId7"/>
                <a:stretch>
                  <a:fillRect b="-1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51510" y="3915410"/>
                <a:ext cx="7059295" cy="16992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Basic commitment I  </a:t>
                </a:r>
                <a:r>
                  <a:rPr kumimoji="1" lang="en-US" altLang="zh-CN" sz="20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→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Basic commitment II. </a:t>
                </a:r>
              </a:p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Deterministic extractor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kumimoji="1" lang="en-US" altLang="zh-CN" sz="20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Local constant extractor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 </a:t>
                </a:r>
                <a:endParaRPr kumimoji="1"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Ck from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X</m:t>
                        </m:r>
                      </m:sub>
                      <m:sup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kumimoji="1" lang="en-US" altLang="zh-CN" sz="20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→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Ck from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zh-CN" altLang="en-US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𝒟</m:t>
                        </m:r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1" lang="en-US" altLang="zh-CN" sz="2000" i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X</m:t>
                        </m:r>
                      </m:sub>
                      <m:sup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Perfectly hiding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kumimoji="1" lang="en-US" altLang="zh-CN" sz="20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Perfectly binding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  <a:p>
                <a:pPr marL="457200" indent="-457200" fontAlgn="auto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Search Stabilizer Problem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kumimoji="1" lang="en-US" altLang="zh-CN" sz="20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Distinguish Orbits Problem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" y="3915410"/>
                <a:ext cx="7059295" cy="169926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31" name="组合 30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32" name="图片 31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A7EB-52F2-483C-BC24-30B8D2FE1565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4610"/>
            <a:ext cx="670433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New Commitment Primitive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69240" y="1030605"/>
            <a:ext cx="10923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New Commitment Primitive：Enhanced Linkable Commitment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652145" y="1490980"/>
                <a:ext cx="11359515" cy="384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In [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D’Alconzo-Flamini-Gangemi23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], the authors introduced the </a:t>
                </a:r>
                <a:r>
                  <a:rPr kumimoji="1"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Linkable Commitment,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 which allows a sender to provide a short proof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𝒅</m:t>
                        </m:r>
                      </m:e>
                      <m:sub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𝑳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 to prove two commitments have the same message without revealing it. </a:t>
                </a:r>
              </a:p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Homomorphic Commitment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satisfies: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i="0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b="1" i="0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𝐂𝐤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sz="2000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;</m:t>
                        </m:r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1" lang="en-US" altLang="zh-CN" sz="2000" i="1" dirty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⋅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b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𝐂𝐤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zh-CN" sz="2000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;</m:t>
                        </m:r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kumimoji="1" lang="en-US" altLang="zh-CN" sz="2000" i="1" dirty="0" smtClean="0">
                        <a:latin typeface="Cambria Math" panose="02040503050406030204" charset="0"/>
                        <a:ea typeface="宋体" panose="02010600030101010101" pitchFamily="2" charset="-122"/>
                      </a:rPr>
                      <m:t>=</m:t>
                    </m:r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b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𝐂𝐤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zh-CN" sz="2000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;</m:t>
                        </m:r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enables one to prove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−1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without revealing any additional information.</a:t>
                </a:r>
              </a:p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Therefore, we proposed the </a:t>
                </a:r>
                <a:r>
                  <a:rPr kumimoji="1"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Enhanced Linkable Commitment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  It can provide a short proof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𝒅</m:t>
                        </m:r>
                      </m:e>
                      <m:sub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𝑳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for two commitments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i="0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b="1" i="0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𝐂𝐤</m:t>
                        </m:r>
                      </m:sub>
                    </m:sSub>
                    <m:d>
                      <m:d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b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b="1" dirty="0" smtClean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𝐂𝐤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proving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</a:rPr>
                          <m:t>−1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without revealing any additional information.</a:t>
                </a:r>
              </a:p>
              <a:p>
                <a:pPr marL="342900" indent="-3429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Homomorphic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Commitment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 dirty="0">
                        <a:latin typeface="Cambria Math" panose="02040503050406030204" charset="0"/>
                        <a:ea typeface="Cambria Math" panose="02040503050406030204" charset="0"/>
                        <a:cs typeface="Cambria Math" panose="02040503050406030204" charset="0"/>
                        <a:sym typeface="+mn-ea"/>
                      </a:rPr>
                      <m:t>⊆</m:t>
                    </m:r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Enhanced Linkable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Commitment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 dirty="0">
                        <a:latin typeface="Cambria Math" panose="02040503050406030204" charset="0"/>
                        <a:ea typeface="Cambria Math" panose="02040503050406030204" charset="0"/>
                        <a:cs typeface="Cambria Math" panose="02040503050406030204" charset="0"/>
                        <a:sym typeface="+mn-ea"/>
                      </a:rPr>
                      <m:t>⊆</m:t>
                    </m:r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 Linkable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Commitment.</a:t>
                </a:r>
                <a:endParaRPr kumimoji="1"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45" y="1490980"/>
                <a:ext cx="11359515" cy="384238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3150"/>
            <a:ext cx="12192000" cy="6868858"/>
            <a:chOff x="0" y="-3150"/>
            <a:chExt cx="12192000" cy="6868858"/>
          </a:xfrm>
        </p:grpSpPr>
        <p:grpSp>
          <p:nvGrpSpPr>
            <p:cNvPr id="31" name="组合 30"/>
            <p:cNvGrpSpPr/>
            <p:nvPr/>
          </p:nvGrpSpPr>
          <p:grpSpPr>
            <a:xfrm>
              <a:off x="0" y="-3150"/>
              <a:ext cx="12192000" cy="809385"/>
              <a:chOff x="0" y="-3150"/>
              <a:chExt cx="12192000" cy="809385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/>
              <a:srcRect l="17558"/>
              <a:stretch>
                <a:fillRect/>
              </a:stretch>
            </p:blipFill>
            <p:spPr>
              <a:xfrm>
                <a:off x="0" y="-3150"/>
                <a:ext cx="12192000" cy="809385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2936" y="91047"/>
                <a:ext cx="628083" cy="621755"/>
              </a:xfrm>
              <a:prstGeom prst="rect">
                <a:avLst/>
              </a:prstGeom>
            </p:spPr>
          </p:pic>
        </p:grpSp>
        <p:pic>
          <p:nvPicPr>
            <p:cNvPr id="32" name="图片 31"/>
            <p:cNvPicPr/>
            <p:nvPr/>
          </p:nvPicPr>
          <p:blipFill rotWithShape="1">
            <a:blip r:embed="rId3"/>
            <a:srcRect l="17558"/>
            <a:stretch>
              <a:fillRect/>
            </a:stretch>
          </p:blipFill>
          <p:spPr>
            <a:xfrm>
              <a:off x="0" y="6708201"/>
              <a:ext cx="12192000" cy="157507"/>
            </a:xfrm>
            <a:prstGeom prst="rect">
              <a:avLst/>
            </a:prstGeom>
          </p:spPr>
        </p:pic>
      </p:grpSp>
      <p:sp>
        <p:nvSpPr>
          <p:cNvPr id="4" name="标题 1"/>
          <p:cNvSpPr txBox="1"/>
          <p:nvPr/>
        </p:nvSpPr>
        <p:spPr>
          <a:xfrm>
            <a:off x="0" y="54610"/>
            <a:ext cx="7895590" cy="749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Commitment Construcitons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77960" y="6243955"/>
            <a:ext cx="2743200" cy="365125"/>
          </a:xfrm>
        </p:spPr>
        <p:txBody>
          <a:bodyPr/>
          <a:lstStyle/>
          <a:p>
            <a:fld id="{79A2A7EB-52F2-483C-BC24-30B8D2FE1565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68605" y="1050290"/>
            <a:ext cx="8637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Ø"/>
            </a:pPr>
            <a:r>
              <a:rPr kumimoji="1" lang="zh-CN" altLang="en-US" sz="2000" b="1" dirty="0">
                <a:solidFill>
                  <a:srgbClr val="86238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Enhanced Linkable Commitemnt：</a:t>
            </a:r>
            <a:endParaRPr kumimoji="1" lang="zh-CN" altLang="en-US" sz="2000" b="1" dirty="0">
              <a:solidFill>
                <a:srgbClr val="86238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 descr="2623d2d5aa69624f3a2ae9f12440c2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875" y="3845560"/>
            <a:ext cx="2763520" cy="2763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651510" y="1510665"/>
                <a:ext cx="10353675" cy="30778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Replace the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deterministic (local constant) extractor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in the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basic commitment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with the following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homomorphic extractor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that is, add the homomorphic property on the deterministic extractor:</a:t>
                </a:r>
              </a:p>
              <a:p>
                <a:pPr marL="457200" indent="-4572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box>
                      <m:box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boxPr>
                      <m:e>
                        <m:r>
                          <a:rPr kumimoji="1" lang="en-US" altLang="zh-CN" sz="20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≔</m:t>
                        </m:r>
                      </m:e>
                    </m:box>
                    <m:r>
                      <m:rPr>
                        <m:sty m:val="p"/>
                      </m:rPr>
                      <a:rPr kumimoji="1" lang="en-US" altLang="zh-CN" sz="20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i="1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00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M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is 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a surjective group homomorphism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00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∀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n-US" altLang="zh-CN" sz="2000" b="0" i="0" dirty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G</m:t>
                    </m:r>
                    <m:r>
                      <a:rPr kumimoji="1" lang="en-US" altLang="zh-CN" sz="2000" b="0" i="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zh-CN" sz="2000" b="0" i="0" dirty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⋅</m:t>
                            </m:r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−1</m:t>
                            </m:r>
                          </m:sup>
                        </m:sSubSup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sz="2000" b="0" i="0" dirty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2000" b="0" i="1" dirty="0" smtClean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1" lang="en-US" altLang="zh-CN" sz="2000" b="0" i="0" dirty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kumimoji="1" lang="en-US" altLang="zh-CN" sz="2000" b="0" i="1" dirty="0" smtClean="0">
                                    <a:latin typeface="Cambria Math" panose="02040503050406030204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 </a:t>
                </a:r>
                <a:endParaRPr kumimoji="1"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marL="457200" indent="-4572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ea typeface="Cambria Math" panose="02040503050406030204" charset="0"/>
                    <a:cs typeface="Times New Roman" panose="02020603050405020304" pitchFamily="18" charset="0"/>
                    <a:sym typeface="+mn-ea"/>
                  </a:rPr>
                  <a:t>The short proof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𝑳</m:t>
                        </m:r>
                      </m:sub>
                    </m:sSub>
                    <m:r>
                      <a:rPr kumimoji="1" lang="en-US" altLang="zh-CN" sz="2000" b="1" i="1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⋅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2000" b="0" i="1" dirty="0" smtClean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,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𝐂𝐨𝐦</m:t>
                        </m:r>
                      </m:e>
                      <m:sub>
                        <m: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=( </m:t>
                    </m:r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E</m:t>
                        </m:r>
                        <m:d>
                          <m:d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kumimoji="1" lang="en-US" altLang="zh-CN" sz="2000" i="1" dirty="0">
                                    <a:latin typeface="Cambria Math" panose="02040503050406030204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⋅</m:t>
                        </m:r>
                        <m:sSub>
                          <m:sSub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e>
                    </m:d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), 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𝑖</m:t>
                    </m:r>
                    <m:r>
                      <a:rPr kumimoji="1" lang="en-US" altLang="zh-CN" sz="2000" i="1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∈{1,2}.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</a:p>
              <a:p>
                <a:pPr marL="457200" indent="-45720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Note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E</m:t>
                        </m:r>
                        <m:d>
                          <m:d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kumimoji="1" lang="en-US" altLang="zh-CN" sz="2000" i="1" dirty="0">
                                    <a:latin typeface="Cambria Math" panose="02040503050406030204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⋅</m:t>
                        </m:r>
                        <m:sSub>
                          <m:sSub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p>
                    </m:sSup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∙</m:t>
                    </m:r>
                    <m:r>
                      <m:rPr>
                        <m:sty m:val="p"/>
                      </m:rPr>
                      <a:rPr kumimoji="1" lang="en-US" altLang="zh-CN" sz="2000" b="0" i="0" dirty="0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r>
                      <a:rPr kumimoji="1" lang="en-US" altLang="zh-CN" sz="2000" b="0" i="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zh-CN" sz="2000" b="1" i="1" dirty="0" smtClean="0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𝑳</m:t>
                        </m:r>
                      </m:sub>
                    </m:sSub>
                    <m:r>
                      <a:rPr kumimoji="1" lang="en-US" altLang="zh-CN" sz="2000" b="0" i="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  <m:r>
                      <a:rPr kumimoji="1" lang="en-US" altLang="zh-CN" sz="2000" dirty="0" smtClean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∙</m:t>
                    </m:r>
                    <m:r>
                      <m:rPr>
                        <m:sty m:val="p"/>
                      </m:rP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E</m:t>
                    </m:r>
                    <m:d>
                      <m:d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2000" i="1" dirty="0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1" lang="en-US" altLang="zh-CN" sz="200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⋅</m:t>
                    </m:r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" y="1510665"/>
                <a:ext cx="10353675" cy="3077845"/>
              </a:xfrm>
              <a:prstGeom prst="rect">
                <a:avLst/>
              </a:prstGeom>
              <a:blipFill rotWithShape="1">
                <a:blip r:embed="rId6"/>
                <a:stretch>
                  <a:fillRect b="-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268605" y="4755515"/>
            <a:ext cx="625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ClrTx/>
              <a:buSzTx/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8623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Security：</a:t>
            </a:r>
            <a:endParaRPr kumimoji="1" lang="en-US" altLang="zh-CN" sz="2400" b="1" dirty="0">
              <a:solidFill>
                <a:schemeClr val="tx1"/>
              </a:solidFill>
              <a:latin typeface="Cambria Math" panose="02040503050406030204" charset="0"/>
              <a:ea typeface="MS Mincho" charset="0"/>
              <a:cs typeface="Cambria Math" panose="0204050305040603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51510" y="5372100"/>
            <a:ext cx="8254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Based on the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Search Stabilizer Problem 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or  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Distinguish Orbits Problem</a:t>
            </a:r>
            <a:r>
              <a:rPr kumimoji="1"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kumimoji="1"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ags/tag110.xml><?xml version="1.0" encoding="utf-8"?>
<p:tagLst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7,&quot;left&quot;:18.35,&quot;top&quot;:72.95,&quot;width&quot;:885.65}"/>
</p:tagLst>
</file>

<file path=ppt/tags/tag14.xml><?xml version="1.0" encoding="utf-8"?>
<p:tagLst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7,&quot;left&quot;:18.35,&quot;top&quot;:72.95,&quot;width&quot;:885.6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7,&quot;left&quot;:18.35,&quot;top&quot;:72.95,&quot;width&quot;:885.6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7,&quot;left&quot;:18.35,&quot;top&quot;:72.95,&quot;width&quot;:885.6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7,&quot;left&quot;:18.35,&quot;top&quot;:72.95,&quot;width&quot;:885.6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7,&quot;left&quot;:18.35,&quot;top&quot;:72.95,&quot;width&quot;:885.65}"/>
</p:tagLst>
</file>

<file path=ppt/tags/tag190.xml><?xml version="1.0" encoding="utf-8"?>
<p:tagLst xmlns:p="http://schemas.openxmlformats.org/presentationml/2006/main">
  <p:tag name="KSO_WM_DIAGRAM_VIRTUALLY_FRAME" val="{&quot;height&quot;:420.7,&quot;left&quot;:18.35,&quot;top&quot;:72.95,&quot;width&quot;:885.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21.xml><?xml version="1.0" encoding="utf-8"?>
<p:tagLst xmlns:p="http://schemas.openxmlformats.org/presentationml/2006/main">
  <p:tag name="KSO_WM_DIAGRAM_VIRTUALLY_FRAME" val="{&quot;height&quot;:420.7,&quot;left&quot;:18.35,&quot;top&quot;:72.95,&quot;width&quot;:885.65}"/>
</p:tagLst>
</file>

<file path=ppt/tags/tag24.xml><?xml version="1.0" encoding="utf-8"?>
<p:tagLst xmlns:p="http://schemas.openxmlformats.org/presentationml/2006/main">
  <p:tag name="KSO_WM_DIAGRAM_VIRTUALLY_FRAME" val="{&quot;height&quot;:420.7,&quot;left&quot;:18.35,&quot;top&quot;:72.95,&quot;width&quot;:885.6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40.xml><?xml version="1.0" encoding="utf-8"?>
<p:tagLst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7.xml><?xml version="1.0" encoding="utf-8"?>
<p:tagLst xmlns:p="http://schemas.openxmlformats.org/presentationml/2006/main">
  <p:tag name="KSO_WM_DIAGRAM_VIRTUALLY_FRAME" val="{&quot;height&quot;:160.4,&quot;left&quot;:325.0555118110236,&quot;top&quot;:195.95,&quot;width&quot;:278.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5.9871653543308,&quot;left&quot;:40.17645669291342,&quot;top&quot;:76.99622047244094,&quot;width&quot;:919.8235433070865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1633</Words>
  <Application>Microsoft Office PowerPoint</Application>
  <PresentationFormat>宽屏</PresentationFormat>
  <Paragraphs>149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黑体</vt:lpstr>
      <vt:lpstr>Wingdings</vt:lpstr>
      <vt:lpstr>Calibri</vt:lpstr>
      <vt:lpstr>Times New Roman</vt:lpstr>
      <vt:lpstr>Cambria Math</vt:lpstr>
      <vt:lpstr>Calibri Light</vt:lpstr>
      <vt:lpstr>微软雅黑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锴杰 江</cp:lastModifiedBy>
  <cp:revision>3521</cp:revision>
  <cp:lastPrinted>2023-02-18T11:47:00Z</cp:lastPrinted>
  <dcterms:created xsi:type="dcterms:W3CDTF">2021-10-10T23:27:00Z</dcterms:created>
  <dcterms:modified xsi:type="dcterms:W3CDTF">2025-05-02T12:00:27Z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6A78968139654459A2277983CCC6A615_12</vt:lpwstr>
  </property>
  <property fmtid="{D5CDD505-2E9C-101B-9397-08002B2CF9AE}" pid="3" name="KSOProductBuildVer">
    <vt:lpwstr>2052-12.1.0.20305</vt:lpwstr>
  </property>
</Properties>
</file>